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72" r:id="rId36"/>
    <p:sldId id="373" r:id="rId37"/>
    <p:sldId id="374" r:id="rId38"/>
    <p:sldId id="375" r:id="rId39"/>
    <p:sldId id="388" r:id="rId40"/>
    <p:sldId id="389" r:id="rId41"/>
    <p:sldId id="390" r:id="rId42"/>
    <p:sldId id="391" r:id="rId43"/>
    <p:sldId id="392" r:id="rId44"/>
    <p:sldId id="397" r:id="rId45"/>
    <p:sldId id="398" r:id="rId46"/>
    <p:sldId id="399" r:id="rId47"/>
    <p:sldId id="400" r:id="rId48"/>
    <p:sldId id="401" r:id="rId49"/>
  </p:sldIdLst>
  <p:sldSz cx="9144000" cy="6858000" type="screen4x3"/>
  <p:notesSz cx="6858000" cy="92964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7C4B0-ED7F-40EA-A4EF-C9A1B85C368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75462-021A-4615-AEDA-DD210F22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2" name="Shape 792"/>
          <p:cNvSpPr>
            <a:spLocks noGrp="1"/>
          </p:cNvSpPr>
          <p:nvPr>
            <p:ph type="body" sz="quarter" idx="1"/>
          </p:nvPr>
        </p:nvSpPr>
        <p:spPr>
          <a:xfrm>
            <a:off x="914400" y="4415790"/>
            <a:ext cx="5029200" cy="41833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5499886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9" name="Shape 7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Change cartoon and title to email addict</a:t>
            </a:r>
          </a:p>
          <a:p>
            <a:r>
              <a:t>IPv6, tunneling and software defined networks</a:t>
            </a:r>
          </a:p>
        </p:txBody>
      </p:sp>
    </p:spTree>
    <p:extLst>
      <p:ext uri="{BB962C8B-B14F-4D97-AF65-F5344CB8AC3E}">
        <p14:creationId xmlns:p14="http://schemas.microsoft.com/office/powerpoint/2010/main" val="3168356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communcaiton</a:t>
            </a:r>
            <a:r>
              <a:rPr lang="en-US" dirty="0" smtClean="0"/>
              <a:t> with controlled devices</a:t>
            </a:r>
          </a:p>
          <a:p>
            <a:r>
              <a:rPr lang="en-US" dirty="0" err="1" smtClean="0"/>
              <a:t>Mesg</a:t>
            </a:r>
            <a:r>
              <a:rPr lang="en-US" dirty="0" smtClean="0"/>
              <a:t> from controller to devices</a:t>
            </a:r>
          </a:p>
          <a:p>
            <a:r>
              <a:rPr lang="en-US" dirty="0" smtClean="0"/>
              <a:t>Configure – set a switch cons=</a:t>
            </a:r>
            <a:r>
              <a:rPr lang="en-US" dirty="0" err="1" smtClean="0"/>
              <a:t>figureation</a:t>
            </a:r>
            <a:endParaRPr lang="en-US" dirty="0" smtClean="0"/>
          </a:p>
          <a:p>
            <a:r>
              <a:rPr lang="en-US" dirty="0" smtClean="0"/>
              <a:t>Modify switch</a:t>
            </a:r>
            <a:r>
              <a:rPr lang="en-US" baseline="0" dirty="0" smtClean="0"/>
              <a:t> flow table</a:t>
            </a:r>
          </a:p>
          <a:p>
            <a:r>
              <a:rPr lang="en-US" baseline="0" dirty="0" smtClean="0"/>
              <a:t>Read – </a:t>
            </a:r>
            <a:r>
              <a:rPr lang="en-US" baseline="0" dirty="0" err="1" smtClean="0"/>
              <a:t>collec</a:t>
            </a:r>
            <a:r>
              <a:rPr lang="en-US" baseline="0" dirty="0" smtClean="0"/>
              <a:t> stats</a:t>
            </a:r>
          </a:p>
          <a:p>
            <a:r>
              <a:rPr lang="en-US" baseline="0" dirty="0" smtClean="0"/>
              <a:t>Send </a:t>
            </a:r>
            <a:r>
              <a:rPr lang="en-US" baseline="0" dirty="0" err="1" smtClean="0"/>
              <a:t>packeted</a:t>
            </a:r>
            <a:r>
              <a:rPr lang="en-US" baseline="0" dirty="0" smtClean="0"/>
              <a:t> – packet to output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Port 6653</a:t>
            </a:r>
          </a:p>
          <a:p>
            <a:endParaRPr lang="en-US" baseline="0" dirty="0" smtClean="0"/>
          </a:p>
          <a:p>
            <a:r>
              <a:rPr lang="en-US" baseline="0" dirty="0" smtClean="0"/>
              <a:t>From the </a:t>
            </a:r>
            <a:r>
              <a:rPr lang="en-US" baseline="0" dirty="0" err="1" smtClean="0"/>
              <a:t>devie</a:t>
            </a:r>
            <a:r>
              <a:rPr lang="en-US" baseline="0" dirty="0" smtClean="0"/>
              <a:t> to the controller</a:t>
            </a:r>
          </a:p>
          <a:p>
            <a:r>
              <a:rPr lang="en-US" baseline="0" dirty="0" smtClean="0"/>
              <a:t>Flow removed – removed table</a:t>
            </a:r>
          </a:p>
          <a:p>
            <a:r>
              <a:rPr lang="en-US" baseline="0" dirty="0" smtClean="0"/>
              <a:t>Port stats</a:t>
            </a:r>
          </a:p>
          <a:p>
            <a:r>
              <a:rPr lang="en-US" baseline="0" dirty="0" smtClean="0"/>
              <a:t>Packet out – packets with no clear 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0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4" name="Shape 407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75" name="Shape 40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82600">
              <a:spcBef>
                <a:spcPts val="0"/>
              </a:spcBef>
            </a:lvl1pPr>
          </a:lstStyle>
          <a:p>
            <a:r>
              <a:t>Now I’ll describe the API that tries to meet these goals.</a:t>
            </a:r>
          </a:p>
        </p:txBody>
      </p:sp>
    </p:spTree>
    <p:extLst>
      <p:ext uri="{BB962C8B-B14F-4D97-AF65-F5344CB8AC3E}">
        <p14:creationId xmlns:p14="http://schemas.microsoft.com/office/powerpoint/2010/main" val="716530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network is complex  need managers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668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Managing server is an app plus human running networks, collect process, analyze, display info 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host, router, interface card – </a:t>
            </a:r>
            <a:r>
              <a:rPr lang="en-US" dirty="0" err="1" smtClean="0"/>
              <a:t>realted</a:t>
            </a:r>
            <a:r>
              <a:rPr lang="en-US" dirty="0" smtClean="0"/>
              <a:t> to management info base which ahs stuff like discarded datagram</a:t>
            </a:r>
          </a:p>
          <a:p>
            <a:r>
              <a:rPr lang="en-US" dirty="0" smtClean="0"/>
              <a:t>Network management agent</a:t>
            </a:r>
          </a:p>
          <a:p>
            <a:r>
              <a:rPr lang="en-US" dirty="0" smtClean="0"/>
              <a:t> process that </a:t>
            </a:r>
            <a:r>
              <a:rPr lang="en-US" dirty="0" err="1" smtClean="0"/>
              <a:t>communciates</a:t>
            </a:r>
            <a:r>
              <a:rPr lang="en-US" dirty="0" smtClean="0"/>
              <a:t> to managing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1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network management protocol – </a:t>
            </a:r>
            <a:r>
              <a:rPr lang="en-US" dirty="0" err="1" smtClean="0"/>
              <a:t>applciation</a:t>
            </a:r>
            <a:r>
              <a:rPr lang="en-US" dirty="0" smtClean="0"/>
              <a:t> layer via </a:t>
            </a:r>
            <a:r>
              <a:rPr lang="en-US" dirty="0" err="1" smtClean="0"/>
              <a:t>udp</a:t>
            </a:r>
            <a:endParaRPr lang="en-US" dirty="0" smtClean="0"/>
          </a:p>
          <a:p>
            <a:r>
              <a:rPr lang="en-US" dirty="0" smtClean="0"/>
              <a:t>Trap message might be lost link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18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Uses request id to note lost </a:t>
            </a:r>
            <a:r>
              <a:rPr lang="en-US" dirty="0" err="1" smtClean="0"/>
              <a:t>udp</a:t>
            </a:r>
            <a:r>
              <a:rPr lang="en-US" dirty="0" smtClean="0"/>
              <a:t> packet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006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55" name="Shape 8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Forwarding function, data plane layer </a:t>
            </a:r>
            <a:r>
              <a:rPr lang="en-US" dirty="0" smtClean="0"/>
              <a:t> -mainly in hardware why speed – 51.4 nanaseconds usually</a:t>
            </a:r>
            <a:r>
              <a:rPr lang="en-US" baseline="0" dirty="0" smtClean="0"/>
              <a:t> – how fast is a nanosecond, many datagrams coming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Switching fabric is in network layer, </a:t>
            </a:r>
          </a:p>
          <a:p>
            <a:r>
              <a:rPr lang="en-US" baseline="0" dirty="0" smtClean="0"/>
              <a:t>Routing processor is in the control </a:t>
            </a:r>
            <a:r>
              <a:rPr lang="en-US" baseline="0" dirty="0" err="1" smtClean="0"/>
              <a:t>fucntion</a:t>
            </a:r>
            <a:r>
              <a:rPr lang="en-US" baseline="0" dirty="0" smtClean="0"/>
              <a:t>  which are?</a:t>
            </a:r>
          </a:p>
          <a:p>
            <a:r>
              <a:rPr lang="en-US" baseline="0" dirty="0" smtClean="0"/>
              <a:t>Routing protocols- these operate at </a:t>
            </a:r>
            <a:r>
              <a:rPr lang="en-US" baseline="0" dirty="0" err="1" smtClean="0"/>
              <a:t>msec</a:t>
            </a:r>
            <a:r>
              <a:rPr lang="en-US" baseline="0" dirty="0" smtClean="0"/>
              <a:t> or even seconds</a:t>
            </a:r>
            <a:endParaRPr lang="en-US" dirty="0" smtClean="0"/>
          </a:p>
          <a:p>
            <a:r>
              <a:rPr lang="en-US" dirty="0" smtClean="0"/>
              <a:t>Input port jobs</a:t>
            </a:r>
          </a:p>
          <a:p>
            <a:r>
              <a:rPr lang="en-US" dirty="0" smtClean="0"/>
              <a:t>Physical layer – </a:t>
            </a:r>
            <a:r>
              <a:rPr lang="en-US" dirty="0" err="1" smtClean="0"/>
              <a:t>physcial</a:t>
            </a:r>
            <a:r>
              <a:rPr lang="en-US" baseline="0" dirty="0" smtClean="0"/>
              <a:t> link to t=routers</a:t>
            </a:r>
          </a:p>
          <a:p>
            <a:r>
              <a:rPr lang="en-US" baseline="0" dirty="0" smtClean="0"/>
              <a:t>Link layer function</a:t>
            </a:r>
          </a:p>
          <a:p>
            <a:r>
              <a:rPr lang="en-US" baseline="0" dirty="0" smtClean="0"/>
              <a:t>Look up </a:t>
            </a:r>
            <a:r>
              <a:rPr lang="en-US" baseline="0" dirty="0" err="1" smtClean="0"/>
              <a:t>funciton</a:t>
            </a:r>
            <a:endParaRPr lang="en-US" baseline="0" dirty="0" smtClean="0"/>
          </a:p>
          <a:p>
            <a:r>
              <a:rPr lang="en-US" baseline="0" dirty="0" smtClean="0"/>
              <a:t>Look at </a:t>
            </a:r>
            <a:r>
              <a:rPr lang="en-US" baseline="0" dirty="0" err="1" smtClean="0"/>
              <a:t>forwrding</a:t>
            </a:r>
            <a:r>
              <a:rPr lang="en-US" baseline="0" dirty="0" smtClean="0"/>
              <a:t> table for out put interfaces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7597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Firt</a:t>
            </a:r>
            <a:r>
              <a:rPr lang="en-US" dirty="0" smtClean="0"/>
              <a:t> in first out</a:t>
            </a:r>
          </a:p>
          <a:p>
            <a:r>
              <a:rPr lang="en-US" dirty="0" smtClean="0"/>
              <a:t>Where are the </a:t>
            </a:r>
            <a:r>
              <a:rPr lang="en-US" dirty="0" err="1" smtClean="0"/>
              <a:t>hodlups</a:t>
            </a:r>
            <a:endParaRPr lang="en-US" dirty="0" smtClean="0"/>
          </a:p>
          <a:p>
            <a:r>
              <a:rPr lang="en-US" dirty="0" smtClean="0"/>
              <a:t>1- fast arrivals</a:t>
            </a:r>
          </a:p>
          <a:p>
            <a:r>
              <a:rPr lang="en-US" dirty="0" smtClean="0"/>
              <a:t>2 slow switching</a:t>
            </a:r>
          </a:p>
          <a:p>
            <a:r>
              <a:rPr lang="en-US" dirty="0" smtClean="0"/>
              <a:t>3 all leaving at the same time – forwarding decisions are local – in the lookup section  - avoids bottleneck</a:t>
            </a:r>
          </a:p>
          <a:p>
            <a:endParaRPr lang="en-US" dirty="0" smtClean="0"/>
          </a:p>
          <a:p>
            <a:r>
              <a:rPr lang="en-US" dirty="0" smtClean="0"/>
              <a:t>Consider addresses</a:t>
            </a:r>
          </a:p>
          <a:p>
            <a:r>
              <a:rPr lang="en-US" dirty="0" smtClean="0"/>
              <a:t>11001000  00010111  00010000 00000000</a:t>
            </a:r>
          </a:p>
          <a:p>
            <a:r>
              <a:rPr lang="en-US" dirty="0" smtClean="0"/>
              <a:t>To </a:t>
            </a:r>
          </a:p>
          <a:p>
            <a:r>
              <a:rPr lang="en-US" dirty="0" smtClean="0"/>
              <a:t>11001000  00010111  00010111</a:t>
            </a:r>
            <a:r>
              <a:rPr lang="en-US" baseline="0" dirty="0" smtClean="0"/>
              <a:t> 11111111</a:t>
            </a:r>
          </a:p>
          <a:p>
            <a:r>
              <a:rPr lang="en-US" baseline="0" dirty="0" smtClean="0"/>
              <a:t>200.23.8.0 to 23.23.23.255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another range</a:t>
            </a:r>
          </a:p>
          <a:p>
            <a:r>
              <a:rPr lang="en-US" baseline="0" dirty="0" smtClean="0"/>
              <a:t>Router </a:t>
            </a:r>
            <a:r>
              <a:rPr lang="en-US" baseline="0" dirty="0" err="1" smtClean="0"/>
              <a:t>matahces</a:t>
            </a:r>
            <a:r>
              <a:rPr lang="en-US" baseline="0" dirty="0" smtClean="0"/>
              <a:t> the prefix and sends it to eh output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90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know which interface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originaly</a:t>
            </a:r>
            <a:r>
              <a:rPr lang="en-US" baseline="0" dirty="0" smtClean="0"/>
              <a:t> router processor got destination lookup output port copied </a:t>
            </a:r>
            <a:r>
              <a:rPr lang="en-US" baseline="0" dirty="0" err="1" smtClean="0"/>
              <a:t>parckat</a:t>
            </a:r>
            <a:r>
              <a:rPr lang="en-US" baseline="0" dirty="0" smtClean="0"/>
              <a:t> to output buffer</a:t>
            </a:r>
          </a:p>
          <a:p>
            <a:r>
              <a:rPr lang="en-US" baseline="0" dirty="0" smtClean="0"/>
              <a:t>In memory </a:t>
            </a:r>
            <a:r>
              <a:rPr lang="en-US" baseline="0" dirty="0" err="1" smtClean="0"/>
              <a:t>swtiching</a:t>
            </a:r>
            <a:r>
              <a:rPr lang="en-US" baseline="0" dirty="0" smtClean="0"/>
              <a:t> one packet at a time</a:t>
            </a:r>
          </a:p>
          <a:p>
            <a:r>
              <a:rPr lang="en-US" baseline="0" dirty="0" smtClean="0"/>
              <a:t>One bus – same issue</a:t>
            </a:r>
          </a:p>
          <a:p>
            <a:r>
              <a:rPr lang="en-US" baseline="0" dirty="0" smtClean="0"/>
              <a:t>Interconnections a to y and b to x, but still cant send two to the same interface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be fast it has to be in hardware</a:t>
            </a:r>
          </a:p>
          <a:p>
            <a:r>
              <a:rPr lang="en-US" baseline="0" dirty="0" smtClean="0"/>
              <a:t>Could have blocked if output </a:t>
            </a:r>
            <a:r>
              <a:rPr lang="en-US" baseline="0" dirty="0" err="1" smtClean="0"/>
              <a:t>lins</a:t>
            </a:r>
            <a:r>
              <a:rPr lang="en-US" baseline="0" dirty="0" smtClean="0"/>
              <a:t> are crowded</a:t>
            </a:r>
          </a:p>
          <a:p>
            <a:r>
              <a:rPr lang="en-US" baseline="0" dirty="0" smtClean="0"/>
              <a:t>What else is checked here which slows the process down – version number, checksum time to live,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09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Waits depend on </a:t>
            </a:r>
            <a:r>
              <a:rPr lang="en-US" dirty="0" err="1" smtClean="0"/>
              <a:t>traffice</a:t>
            </a:r>
            <a:r>
              <a:rPr lang="en-US" dirty="0" smtClean="0"/>
              <a:t>,</a:t>
            </a:r>
            <a:r>
              <a:rPr lang="en-US" baseline="0" dirty="0" smtClean="0"/>
              <a:t> switching fabric speed, line speed</a:t>
            </a:r>
          </a:p>
          <a:p>
            <a:r>
              <a:rPr lang="en-US" baseline="0" dirty="0" smtClean="0"/>
              <a:t>If the switch is fast </a:t>
            </a:r>
            <a:r>
              <a:rPr lang="en-US" baseline="0" dirty="0" err="1" smtClean="0"/>
              <a:t>thant</a:t>
            </a:r>
            <a:r>
              <a:rPr lang="en-US" baseline="0" dirty="0" smtClean="0"/>
              <a:t> he line out transmission</a:t>
            </a:r>
          </a:p>
          <a:p>
            <a:r>
              <a:rPr lang="en-US" baseline="0" dirty="0" smtClean="0"/>
              <a:t>FIFO queue gets full , typically last one in is lost</a:t>
            </a:r>
          </a:p>
          <a:p>
            <a:r>
              <a:rPr lang="en-US" baseline="0" dirty="0" smtClean="0"/>
              <a:t>How big a buffer? Average </a:t>
            </a:r>
            <a:r>
              <a:rPr lang="en-US" baseline="0" dirty="0" err="1" smtClean="0"/>
              <a:t>rtt</a:t>
            </a:r>
            <a:r>
              <a:rPr lang="en-US" baseline="0" dirty="0" smtClean="0"/>
              <a:t> times link capacity  10 </a:t>
            </a:r>
            <a:r>
              <a:rPr lang="en-US" baseline="0" dirty="0" err="1" smtClean="0"/>
              <a:t>Gbytes</a:t>
            </a:r>
            <a:r>
              <a:rPr lang="en-US" baseline="0" dirty="0" smtClean="0"/>
              <a:t> per sec times 250 </a:t>
            </a:r>
            <a:r>
              <a:rPr lang="en-US" baseline="0" dirty="0" err="1" smtClean="0"/>
              <a:t>msec</a:t>
            </a:r>
            <a:r>
              <a:rPr lang="en-US" baseline="0" dirty="0" smtClean="0"/>
              <a:t> is 2.5gbite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Sedning</a:t>
            </a:r>
            <a:r>
              <a:rPr lang="en-US" baseline="0" dirty="0" smtClean="0"/>
              <a:t> packets to output link</a:t>
            </a:r>
          </a:p>
          <a:p>
            <a:r>
              <a:rPr lang="en-US" baseline="0" dirty="0" smtClean="0"/>
              <a:t>FIFO   queue full&gt; drop last  or other decision on priority</a:t>
            </a:r>
          </a:p>
          <a:p>
            <a:r>
              <a:rPr lang="en-US" baseline="0" dirty="0" smtClean="0"/>
              <a:t>Priority – made </a:t>
            </a:r>
            <a:r>
              <a:rPr lang="en-US" baseline="0" dirty="0" err="1" smtClean="0"/>
              <a:t>realtime</a:t>
            </a:r>
            <a:r>
              <a:rPr lang="en-US" baseline="0" dirty="0" smtClean="0"/>
              <a:t> data, other priority – form </a:t>
            </a:r>
            <a:r>
              <a:rPr lang="en-US" baseline="0" dirty="0" err="1" smtClean="0"/>
              <a:t>multiqueues</a:t>
            </a:r>
            <a:endParaRPr lang="en-US" baseline="0" dirty="0" smtClean="0"/>
          </a:p>
          <a:p>
            <a:r>
              <a:rPr lang="en-US" baseline="0" dirty="0" smtClean="0"/>
              <a:t>Could have a packet waiting but if there is </a:t>
            </a:r>
            <a:r>
              <a:rPr lang="en-US" baseline="0" dirty="0" err="1" smtClean="0"/>
              <a:t>ahigher</a:t>
            </a:r>
            <a:r>
              <a:rPr lang="en-US" baseline="0" dirty="0" smtClean="0"/>
              <a:t> priority, it goes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26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 IPV4 packet format</a:t>
            </a:r>
          </a:p>
          <a:p>
            <a:endParaRPr lang="en-US" dirty="0" smtClean="0"/>
          </a:p>
          <a:p>
            <a:r>
              <a:rPr lang="en-US" dirty="0" smtClean="0"/>
              <a:t>What happens</a:t>
            </a:r>
            <a:r>
              <a:rPr lang="en-US" baseline="0" dirty="0" smtClean="0"/>
              <a:t> when you run out of addresses, look up </a:t>
            </a:r>
            <a:r>
              <a:rPr lang="en-US" baseline="0" dirty="0" err="1" smtClean="0"/>
              <a:t>richter</a:t>
            </a:r>
            <a:r>
              <a:rPr lang="en-US" baseline="0" dirty="0" smtClean="0"/>
              <a:t> 2015</a:t>
            </a:r>
          </a:p>
          <a:p>
            <a:r>
              <a:rPr lang="en-US" baseline="0" dirty="0" smtClean="0"/>
              <a:t>Guess is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770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Version is 6</a:t>
            </a:r>
          </a:p>
          <a:p>
            <a:r>
              <a:rPr lang="en-US" dirty="0" err="1" smtClean="0"/>
              <a:t>Priotity</a:t>
            </a:r>
            <a:endParaRPr lang="en-US" dirty="0" smtClean="0"/>
          </a:p>
          <a:p>
            <a:r>
              <a:rPr lang="en-US" dirty="0" smtClean="0"/>
              <a:t>Flow label – </a:t>
            </a:r>
            <a:r>
              <a:rPr lang="en-US" dirty="0" err="1" smtClean="0"/>
              <a:t>speicla</a:t>
            </a:r>
            <a:r>
              <a:rPr lang="en-US" dirty="0" smtClean="0"/>
              <a:t> handling</a:t>
            </a:r>
          </a:p>
          <a:p>
            <a:r>
              <a:rPr lang="en-US" dirty="0" smtClean="0"/>
              <a:t>Next header is for protocol like </a:t>
            </a:r>
            <a:r>
              <a:rPr lang="en-US" dirty="0" err="1" smtClean="0"/>
              <a:t>tcp</a:t>
            </a:r>
            <a:r>
              <a:rPr lang="en-US" dirty="0" smtClean="0"/>
              <a:t> or </a:t>
            </a:r>
            <a:r>
              <a:rPr lang="en-US" dirty="0" err="1" smtClean="0"/>
              <a:t>udp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 err="1" smtClean="0"/>
              <a:t>isnt</a:t>
            </a:r>
            <a:r>
              <a:rPr lang="en-US" dirty="0" smtClean="0"/>
              <a:t> here? All</a:t>
            </a:r>
            <a:r>
              <a:rPr lang="en-US" baseline="0" dirty="0" smtClean="0"/>
              <a:t> in the name of speed</a:t>
            </a:r>
          </a:p>
          <a:p>
            <a:r>
              <a:rPr lang="en-US" dirty="0" smtClean="0"/>
              <a:t>No fragmentation,</a:t>
            </a:r>
            <a:r>
              <a:rPr lang="en-US" baseline="0" dirty="0" smtClean="0"/>
              <a:t> handle size at source and destination</a:t>
            </a:r>
          </a:p>
          <a:p>
            <a:r>
              <a:rPr lang="en-US" baseline="0" dirty="0" smtClean="0"/>
              <a:t>no checksum others do it</a:t>
            </a:r>
          </a:p>
          <a:p>
            <a:r>
              <a:rPr lang="en-US" baseline="0" dirty="0" smtClean="0"/>
              <a:t>No options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to </a:t>
            </a:r>
            <a:r>
              <a:rPr lang="en-US" baseline="0" dirty="0" err="1" smtClean="0"/>
              <a:t>swtich</a:t>
            </a:r>
            <a:r>
              <a:rPr lang="en-US" baseline="0" dirty="0" smtClean="0"/>
              <a:t> from ipv4 to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21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ipv6 put it into payload for ipv4, see it as ipv4, sees it as ipv4 and unpacks the ipv6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5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77" name="Shape 39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Software designed </a:t>
            </a:r>
            <a:r>
              <a:rPr dirty="0" smtClean="0"/>
              <a:t>networks</a:t>
            </a:r>
            <a:endParaRPr lang="en-US" dirty="0" smtClean="0"/>
          </a:p>
          <a:p>
            <a:r>
              <a:rPr lang="en-US" dirty="0" smtClean="0"/>
              <a:t>Packet forwarding</a:t>
            </a:r>
          </a:p>
          <a:p>
            <a:r>
              <a:rPr lang="en-US" dirty="0" smtClean="0"/>
              <a:t>Must be </a:t>
            </a:r>
            <a:r>
              <a:rPr lang="en-US" dirty="0" err="1" smtClean="0"/>
              <a:t>sdn</a:t>
            </a:r>
            <a:r>
              <a:rPr lang="en-US" dirty="0" smtClean="0"/>
              <a:t> enabled</a:t>
            </a:r>
          </a:p>
          <a:p>
            <a:r>
              <a:rPr lang="en-US" dirty="0" smtClean="0"/>
              <a:t>SDN controller Operates in servers outside the network switchers</a:t>
            </a:r>
          </a:p>
          <a:p>
            <a:r>
              <a:rPr lang="en-US" dirty="0" smtClean="0"/>
              <a:t>Controller keeps – network state info, gives</a:t>
            </a:r>
            <a:r>
              <a:rPr lang="en-US" baseline="0" dirty="0" smtClean="0"/>
              <a:t> info to control place, allows apps to monitor network </a:t>
            </a:r>
            <a:r>
              <a:rPr lang="en-US" baseline="0" dirty="0" err="1" smtClean="0"/>
              <a:t>devces</a:t>
            </a:r>
            <a:endParaRPr lang="en-US" baseline="0" dirty="0" smtClean="0"/>
          </a:p>
          <a:p>
            <a:r>
              <a:rPr lang="en-US" baseline="0" dirty="0" smtClean="0"/>
              <a:t>Programmable </a:t>
            </a:r>
            <a:r>
              <a:rPr lang="en-US" baseline="0" dirty="0" err="1" smtClean="0"/>
              <a:t>newtwork</a:t>
            </a:r>
            <a:r>
              <a:rPr lang="en-US" baseline="0" dirty="0" smtClean="0"/>
              <a:t> – an app in the control </a:t>
            </a:r>
            <a:r>
              <a:rPr lang="en-US" baseline="0" dirty="0" err="1" smtClean="0"/>
              <a:t>palne</a:t>
            </a:r>
            <a:endParaRPr lang="en-US" baseline="0" dirty="0" smtClean="0"/>
          </a:p>
          <a:p>
            <a:r>
              <a:rPr lang="en-US" baseline="0" dirty="0" smtClean="0"/>
              <a:t>Uses SDN controller info</a:t>
            </a:r>
          </a:p>
          <a:p>
            <a:r>
              <a:rPr lang="en-US" baseline="0" dirty="0" err="1" smtClean="0"/>
              <a:t>Eq</a:t>
            </a:r>
            <a:r>
              <a:rPr lang="en-US" baseline="0" dirty="0" smtClean="0"/>
              <a:t> routing network control app, access control  - packets blocked at the switch</a:t>
            </a:r>
            <a:endParaRPr lang="en-US" dirty="0" smtClean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566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7604" indent="-270404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7604" indent="-270404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7604" indent="-270404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7604" indent="-270404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7604" indent="-270404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Shape 147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7604" indent="-270404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6" name="Shape 156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7604" indent="-270404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5" name="Shape 165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7604" indent="-270404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7604" indent="-270404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7604" indent="-270404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3" name="Shape 183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191" name="Shape 191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7604" indent="-270404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2" name="Shape 192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200" name="Shape 200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7604" indent="-270404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209" name="Shape 209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7604" indent="-270404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0" name="Shape 210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225" name="Shape 225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7604" indent="-270404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6" name="Shape 226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234" name="Shape 234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7604" indent="-270404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5" name="Shape 235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243" name="Shape 243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7604" indent="-270404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252" name="Shape 252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7604" indent="-270404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3" name="Shape 253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261" name="Shape 261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7604" indent="-270404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2" name="Shape 262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7604" indent="-270404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270" name="Shape 270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7604" indent="-270404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1" name="Shape 271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279" name="Shape 279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7604" indent="-270404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0" name="Shape 280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288" name="Shape 288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7604" indent="-270404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9" name="Shape 289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297" name="Shape 297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7604" indent="-270404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8" name="Shape 298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313" name="Shape 313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7604" indent="-270404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4" name="Shape 314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329" name="Shape 329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7604" indent="-270404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0" name="Shape 330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345" name="Shape 345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7604" indent="-270404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6" name="Shape 346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354" name="Shape 354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7604" indent="-270404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5" name="Shape 355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363" name="Shape 363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7604" indent="-270404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4" name="Shape 364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7604" indent="-270404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372" name="Shape 372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7604" indent="-270404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3" name="Shape 373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381" name="Shape 381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7604" indent="-270404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2" name="Shape 382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390" name="Shape 390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7604" indent="-270404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1" name="Shape 391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399" name="Shape 399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65000"/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2085" indent="-264885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100000"/>
              <a:buFont typeface="Wingdings"/>
              <a:buChar char="▪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1219200" indent="-3048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1737360" indent="-36576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2235200" indent="-4064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0" name="Shape 400"/>
          <p:cNvSpPr>
            <a:spLocks noGrp="1"/>
          </p:cNvSpPr>
          <p:nvPr>
            <p:ph type="sldNum" sz="quarter" idx="2"/>
          </p:nvPr>
        </p:nvSpPr>
        <p:spPr>
          <a:xfrm>
            <a:off x="8324850" y="646271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/>
          </p:cNvSpPr>
          <p:nvPr>
            <p:ph type="sldNum" sz="quarter" idx="2"/>
          </p:nvPr>
        </p:nvSpPr>
        <p:spPr>
          <a:xfrm>
            <a:off x="8324850" y="646271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415" name="Shape 415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65000"/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2085" indent="-264885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100000"/>
              <a:buFont typeface="Wingdings"/>
              <a:buChar char="▪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1219200" indent="-3048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1737360" indent="-36576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2235200" indent="-4064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6" name="Shape 416"/>
          <p:cNvSpPr>
            <a:spLocks noGrp="1"/>
          </p:cNvSpPr>
          <p:nvPr>
            <p:ph type="sldNum" sz="quarter" idx="2"/>
          </p:nvPr>
        </p:nvSpPr>
        <p:spPr>
          <a:xfrm>
            <a:off x="8324850" y="646271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424" name="Shape 424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65000"/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2085" indent="-264885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100000"/>
              <a:buFont typeface="Wingdings"/>
              <a:buChar char="▪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1219200" indent="-3048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1737360" indent="-36576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2235200" indent="-4064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5" name="Shape 425"/>
          <p:cNvSpPr>
            <a:spLocks noGrp="1"/>
          </p:cNvSpPr>
          <p:nvPr>
            <p:ph type="sldNum" sz="quarter" idx="2"/>
          </p:nvPr>
        </p:nvSpPr>
        <p:spPr>
          <a:xfrm>
            <a:off x="8324850" y="646271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433" name="Shape 433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65000"/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2085" indent="-264885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100000"/>
              <a:buFont typeface="Wingdings"/>
              <a:buChar char="▪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1219200" indent="-3048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1737360" indent="-36576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2235200" indent="-4064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4" name="Shape 434"/>
          <p:cNvSpPr>
            <a:spLocks noGrp="1"/>
          </p:cNvSpPr>
          <p:nvPr>
            <p:ph type="sldNum" sz="quarter" idx="2"/>
          </p:nvPr>
        </p:nvSpPr>
        <p:spPr>
          <a:xfrm>
            <a:off x="8324850" y="646271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442" name="Shape 442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65000"/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2085" indent="-264885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100000"/>
              <a:buFont typeface="Wingdings"/>
              <a:buChar char="▪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1219200" indent="-3048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1737360" indent="-36576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2235200" indent="-4064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3" name="Shape 443"/>
          <p:cNvSpPr>
            <a:spLocks noGrp="1"/>
          </p:cNvSpPr>
          <p:nvPr>
            <p:ph type="sldNum" sz="quarter" idx="2"/>
          </p:nvPr>
        </p:nvSpPr>
        <p:spPr>
          <a:xfrm>
            <a:off x="8324850" y="646271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451" name="Shape 451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65000"/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2085" indent="-264885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100000"/>
              <a:buFont typeface="Wingdings"/>
              <a:buChar char="▪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1219200" indent="-3048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1737360" indent="-36576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2235200" indent="-4064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2" name="Shape 452"/>
          <p:cNvSpPr>
            <a:spLocks noGrp="1"/>
          </p:cNvSpPr>
          <p:nvPr>
            <p:ph type="sldNum" sz="quarter" idx="2"/>
          </p:nvPr>
        </p:nvSpPr>
        <p:spPr>
          <a:xfrm>
            <a:off x="8324850" y="646271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65000"/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2085" indent="-264885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100000"/>
              <a:buFont typeface="Wingdings"/>
              <a:buChar char="▪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1219200" indent="-3048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1737360" indent="-36576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2235200" indent="-4064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xfrm>
            <a:off x="8324850" y="646271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460" name="Shape 460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65000"/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2085" indent="-264885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100000"/>
              <a:buFont typeface="Wingdings"/>
              <a:buChar char="▪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1219200" indent="-3048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1737360" indent="-36576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2235200" indent="-4064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1" name="Shape 461"/>
          <p:cNvSpPr>
            <a:spLocks noGrp="1"/>
          </p:cNvSpPr>
          <p:nvPr>
            <p:ph type="sldNum" sz="quarter" idx="2"/>
          </p:nvPr>
        </p:nvSpPr>
        <p:spPr>
          <a:xfrm>
            <a:off x="8324850" y="646271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469" name="Shape 469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65000"/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2085" indent="-264885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100000"/>
              <a:buFont typeface="Wingdings"/>
              <a:buChar char="▪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1219200" indent="-3048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1737360" indent="-36576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2235200" indent="-4064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0" name="Shape 470"/>
          <p:cNvSpPr>
            <a:spLocks noGrp="1"/>
          </p:cNvSpPr>
          <p:nvPr>
            <p:ph type="sldNum" sz="quarter" idx="2"/>
          </p:nvPr>
        </p:nvSpPr>
        <p:spPr>
          <a:xfrm>
            <a:off x="8324850" y="646271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478" name="Shape 478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65000"/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2085" indent="-264885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100000"/>
              <a:buFont typeface="Wingdings"/>
              <a:buChar char="▪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1219200" indent="-3048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1737360" indent="-36576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2235200" indent="-4064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9" name="Shape 479"/>
          <p:cNvSpPr>
            <a:spLocks noGrp="1"/>
          </p:cNvSpPr>
          <p:nvPr>
            <p:ph type="sldNum" sz="quarter" idx="2"/>
          </p:nvPr>
        </p:nvSpPr>
        <p:spPr>
          <a:xfrm>
            <a:off x="8324850" y="646271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487" name="Shape 487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65000"/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2085" indent="-264885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100000"/>
              <a:buFont typeface="Wingdings"/>
              <a:buChar char="▪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1219200" indent="-3048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1737360" indent="-36576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2235200" indent="-4064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8" name="Shape 488"/>
          <p:cNvSpPr>
            <a:spLocks noGrp="1"/>
          </p:cNvSpPr>
          <p:nvPr>
            <p:ph type="sldNum" sz="quarter" idx="2"/>
          </p:nvPr>
        </p:nvSpPr>
        <p:spPr>
          <a:xfrm>
            <a:off x="8324850" y="646271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496" name="Shape 496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7604" indent="-270404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7" name="Shape 497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512" name="Shape 512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7604" indent="-270404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3" name="Shape 513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528" name="Shape 528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7604" indent="-270404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9" name="Shape 529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7604" indent="-270404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551" name="Shape 551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7604" indent="-270404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2" name="Shape 552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560" name="Shape 560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7604" indent="-270404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1" name="Shape 561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569" name="Shape 569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7604" indent="-270404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0" name="Shape 570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578" name="Shape 578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7604" indent="-270404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9" name="Shape 579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587" name="Shape 587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7604" indent="-270404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8" name="Shape 588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596" name="Shape 596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65000"/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2085" indent="-264885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100000"/>
              <a:buFont typeface="Wingdings"/>
              <a:buChar char="▪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1219200" indent="-3048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1737360" indent="-36576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2235200" indent="-4064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7" name="Shape 597"/>
          <p:cNvSpPr>
            <a:spLocks noGrp="1"/>
          </p:cNvSpPr>
          <p:nvPr>
            <p:ph type="sldNum" sz="quarter" idx="2"/>
          </p:nvPr>
        </p:nvSpPr>
        <p:spPr>
          <a:xfrm>
            <a:off x="8324850" y="646271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612" name="Shape 612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65000"/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2085" indent="-264885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100000"/>
              <a:buFont typeface="Wingdings"/>
              <a:buChar char="▪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1219200" indent="-3048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1737360" indent="-36576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2235200" indent="-4064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3" name="Shape 613"/>
          <p:cNvSpPr>
            <a:spLocks noGrp="1"/>
          </p:cNvSpPr>
          <p:nvPr>
            <p:ph type="sldNum" sz="quarter" idx="2"/>
          </p:nvPr>
        </p:nvSpPr>
        <p:spPr>
          <a:xfrm>
            <a:off x="8324850" y="646271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621" name="Shape 621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65000"/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2085" indent="-264885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100000"/>
              <a:buFont typeface="Wingdings"/>
              <a:buChar char="▪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1219200" indent="-3048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1737360" indent="-36576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2235200" indent="-4064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2" name="Shape 622"/>
          <p:cNvSpPr>
            <a:spLocks noGrp="1"/>
          </p:cNvSpPr>
          <p:nvPr>
            <p:ph type="sldNum" sz="quarter" idx="2"/>
          </p:nvPr>
        </p:nvSpPr>
        <p:spPr>
          <a:xfrm>
            <a:off x="8324850" y="646271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630" name="Shape 630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65000"/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2085" indent="-264885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100000"/>
              <a:buFont typeface="Wingdings"/>
              <a:buChar char="▪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1219200" indent="-3048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1737360" indent="-36576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2235200" indent="-4064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1" name="Shape 631"/>
          <p:cNvSpPr>
            <a:spLocks noGrp="1"/>
          </p:cNvSpPr>
          <p:nvPr>
            <p:ph type="sldNum" sz="quarter" idx="2"/>
          </p:nvPr>
        </p:nvSpPr>
        <p:spPr>
          <a:xfrm>
            <a:off x="8324850" y="646271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639" name="Shape 639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65000"/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2085" indent="-264885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100000"/>
              <a:buFont typeface="Wingdings"/>
              <a:buChar char="▪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1219200" indent="-3048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1737360" indent="-36576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2235200" indent="-4064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0" name="Shape 640"/>
          <p:cNvSpPr>
            <a:spLocks noGrp="1"/>
          </p:cNvSpPr>
          <p:nvPr>
            <p:ph type="sldNum" sz="quarter" idx="2"/>
          </p:nvPr>
        </p:nvSpPr>
        <p:spPr>
          <a:xfrm>
            <a:off x="8324850" y="646271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65000"/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2085" indent="-264885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100000"/>
              <a:buFont typeface="Wingdings"/>
              <a:buChar char="▪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1219200" indent="-3048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1737360" indent="-36576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2235200" indent="-4064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xfrm>
            <a:off x="8324850" y="646271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648" name="Shape 648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65000"/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2085" indent="-264885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100000"/>
              <a:buFont typeface="Wingdings"/>
              <a:buChar char="▪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1219200" indent="-3048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1737360" indent="-36576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2235200" indent="-4064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9" name="Shape 649"/>
          <p:cNvSpPr>
            <a:spLocks noGrp="1"/>
          </p:cNvSpPr>
          <p:nvPr>
            <p:ph type="sldNum" sz="quarter" idx="2"/>
          </p:nvPr>
        </p:nvSpPr>
        <p:spPr>
          <a:xfrm>
            <a:off x="8324850" y="646271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657" name="Shape 657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65000"/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2085" indent="-264885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100000"/>
              <a:buFont typeface="Wingdings"/>
              <a:buChar char="▪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1219200" indent="-3048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1737360" indent="-36576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2235200" indent="-4064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8" name="Shape 658"/>
          <p:cNvSpPr>
            <a:spLocks noGrp="1"/>
          </p:cNvSpPr>
          <p:nvPr>
            <p:ph type="sldNum" sz="quarter" idx="2"/>
          </p:nvPr>
        </p:nvSpPr>
        <p:spPr>
          <a:xfrm>
            <a:off x="8324850" y="646271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666" name="Shape 666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65000"/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2085" indent="-264885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100000"/>
              <a:buFont typeface="Wingdings"/>
              <a:buChar char="▪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1219200" indent="-3048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1737360" indent="-36576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2235200" indent="-4064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7" name="Shape 667"/>
          <p:cNvSpPr>
            <a:spLocks noGrp="1"/>
          </p:cNvSpPr>
          <p:nvPr>
            <p:ph type="sldNum" sz="quarter" idx="2"/>
          </p:nvPr>
        </p:nvSpPr>
        <p:spPr>
          <a:xfrm>
            <a:off x="8324850" y="646271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675" name="Shape 675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65000"/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2085" indent="-264885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100000"/>
              <a:buFont typeface="Wingdings"/>
              <a:buChar char="▪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1219200" indent="-3048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1737360" indent="-36576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2235200" indent="-4064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6" name="Shape 676"/>
          <p:cNvSpPr>
            <a:spLocks noGrp="1"/>
          </p:cNvSpPr>
          <p:nvPr>
            <p:ph type="sldNum" sz="quarter" idx="2"/>
          </p:nvPr>
        </p:nvSpPr>
        <p:spPr>
          <a:xfrm>
            <a:off x="8324850" y="646271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684" name="Shape 684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65000"/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2085" indent="-264885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100000"/>
              <a:buFont typeface="Wingdings"/>
              <a:buChar char="▪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1219200" indent="-3048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1737360" indent="-36576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2235200" indent="-4064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5" name="Shape 685"/>
          <p:cNvSpPr>
            <a:spLocks noGrp="1"/>
          </p:cNvSpPr>
          <p:nvPr>
            <p:ph type="sldNum" sz="quarter" idx="2"/>
          </p:nvPr>
        </p:nvSpPr>
        <p:spPr>
          <a:xfrm>
            <a:off x="8324850" y="646271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693" name="Shape 693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4" name="Shape 694"/>
          <p:cNvSpPr>
            <a:spLocks noGrp="1"/>
          </p:cNvSpPr>
          <p:nvPr>
            <p:ph type="sldNum" sz="quarter" idx="2"/>
          </p:nvPr>
        </p:nvSpPr>
        <p:spPr>
          <a:xfrm>
            <a:off x="8324850" y="646271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/>
          </p:cNvSpPr>
          <p:nvPr>
            <p:ph type="sldNum" sz="quarter" idx="2"/>
          </p:nvPr>
        </p:nvSpPr>
        <p:spPr>
          <a:xfrm>
            <a:off x="8324850" y="646271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709" name="Shape 709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0" name="Shape 710"/>
          <p:cNvSpPr>
            <a:spLocks noGrp="1"/>
          </p:cNvSpPr>
          <p:nvPr>
            <p:ph type="sldNum" sz="quarter" idx="2"/>
          </p:nvPr>
        </p:nvSpPr>
        <p:spPr>
          <a:xfrm>
            <a:off x="8324850" y="646271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>
            <a:spLocks noGrp="1"/>
          </p:cNvSpPr>
          <p:nvPr>
            <p:ph type="sldNum" sz="quarter" idx="2"/>
          </p:nvPr>
        </p:nvSpPr>
        <p:spPr>
          <a:xfrm>
            <a:off x="8324850" y="646271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725" name="Shape 725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6" name="Shape 726"/>
          <p:cNvSpPr>
            <a:spLocks noGrp="1"/>
          </p:cNvSpPr>
          <p:nvPr>
            <p:ph type="sldNum" sz="quarter" idx="2"/>
          </p:nvPr>
        </p:nvSpPr>
        <p:spPr>
          <a:xfrm>
            <a:off x="8324850" y="646271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xfrm>
            <a:off x="4419600" y="6356350"/>
            <a:ext cx="21336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>
            <a:spLocks noGrp="1"/>
          </p:cNvSpPr>
          <p:nvPr>
            <p:ph type="sldNum" sz="quarter" idx="2"/>
          </p:nvPr>
        </p:nvSpPr>
        <p:spPr>
          <a:xfrm>
            <a:off x="8324850" y="646271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748" name="Shape 748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9" name="Shape 749"/>
          <p:cNvSpPr>
            <a:spLocks noGrp="1"/>
          </p:cNvSpPr>
          <p:nvPr>
            <p:ph type="sldNum" sz="quarter" idx="2"/>
          </p:nvPr>
        </p:nvSpPr>
        <p:spPr>
          <a:xfrm>
            <a:off x="8324850" y="646271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757" name="Shape 757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8" name="Shape 758"/>
          <p:cNvSpPr>
            <a:spLocks noGrp="1"/>
          </p:cNvSpPr>
          <p:nvPr>
            <p:ph type="sldNum" sz="quarter" idx="2"/>
          </p:nvPr>
        </p:nvSpPr>
        <p:spPr>
          <a:xfrm>
            <a:off x="8324850" y="646271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766" name="Shape 766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7" name="Shape 767"/>
          <p:cNvSpPr>
            <a:spLocks noGrp="1"/>
          </p:cNvSpPr>
          <p:nvPr>
            <p:ph type="sldNum" sz="quarter" idx="2"/>
          </p:nvPr>
        </p:nvSpPr>
        <p:spPr>
          <a:xfrm>
            <a:off x="8324850" y="646271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775" name="Shape 775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6" name="Shape 776"/>
          <p:cNvSpPr>
            <a:spLocks noGrp="1"/>
          </p:cNvSpPr>
          <p:nvPr>
            <p:ph type="sldNum" sz="quarter" idx="2"/>
          </p:nvPr>
        </p:nvSpPr>
        <p:spPr>
          <a:xfrm>
            <a:off x="8324850" y="646271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784" name="Shape 784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5" name="Shape 785"/>
          <p:cNvSpPr>
            <a:spLocks noGrp="1"/>
          </p:cNvSpPr>
          <p:nvPr>
            <p:ph type="sldNum" sz="quarter" idx="2"/>
          </p:nvPr>
        </p:nvSpPr>
        <p:spPr>
          <a:xfrm>
            <a:off x="8324850" y="646271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  <a:lvl2pPr marL="727604" indent="-270404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lnSpc>
                <a:spcPct val="85000"/>
              </a:lnSpc>
              <a:buClr>
                <a:srgbClr val="000099"/>
              </a:buClr>
              <a:buFont typeface="Wingdings"/>
              <a:defRPr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xfrm>
            <a:off x="8324850" y="6481762"/>
            <a:ext cx="408940" cy="421393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image" Target="../media/image1.jpeg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15900" y="266700"/>
            <a:ext cx="8763000" cy="6121400"/>
          </a:xfrm>
          <a:prstGeom prst="roundRect">
            <a:avLst>
              <a:gd name="adj" fmla="val 12495"/>
            </a:avLst>
          </a:prstGeom>
          <a:ln w="50800">
            <a:solidFill>
              <a:srgbClr val="0000FF"/>
            </a:solidFill>
          </a:ln>
        </p:spPr>
        <p:txBody>
          <a:bodyPr lIns="45719" rIns="45719" anchor="ctr"/>
          <a:lstStyle/>
          <a:p>
            <a:pPr algn="ctr">
              <a:defRPr sz="1800"/>
            </a:pPr>
            <a:endParaRPr/>
          </a:p>
        </p:txBody>
      </p:sp>
      <p:grpSp>
        <p:nvGrpSpPr>
          <p:cNvPr id="5" name="Group 5"/>
          <p:cNvGrpSpPr/>
          <p:nvPr/>
        </p:nvGrpSpPr>
        <p:grpSpPr>
          <a:xfrm>
            <a:off x="2374900" y="63500"/>
            <a:ext cx="4305300" cy="415925"/>
            <a:chOff x="0" y="0"/>
            <a:chExt cx="4305300" cy="415925"/>
          </a:xfrm>
        </p:grpSpPr>
        <p:sp>
          <p:nvSpPr>
            <p:cNvPr id="3" name="Shape 3"/>
            <p:cNvSpPr/>
            <p:nvPr/>
          </p:nvSpPr>
          <p:spPr>
            <a:xfrm>
              <a:off x="0" y="0"/>
              <a:ext cx="4305300" cy="415925"/>
            </a:xfrm>
            <a:prstGeom prst="rect">
              <a:avLst/>
            </a:prstGeom>
            <a:solidFill>
              <a:srgbClr val="FFFFCC"/>
            </a:solidFill>
            <a:ln w="12700" cap="flat">
              <a:noFill/>
              <a:miter lim="400000"/>
            </a:ln>
            <a:effectLst>
              <a:outerShdw blurRad="63500" dist="107763" dir="2700000" rotWithShape="0">
                <a:srgbClr val="80808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/>
              </a:pPr>
              <a:endParaRPr/>
            </a:p>
          </p:txBody>
        </p:sp>
        <p:sp>
          <p:nvSpPr>
            <p:cNvPr id="4" name="Shape 4"/>
            <p:cNvSpPr/>
            <p:nvPr/>
          </p:nvSpPr>
          <p:spPr>
            <a:xfrm>
              <a:off x="1223852" y="32631"/>
              <a:ext cx="1857596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800" b="1"/>
              </a:lvl1pPr>
            </a:lstStyle>
            <a:p>
              <a:r>
                <a:t>CS4431W – et al</a:t>
              </a:r>
            </a:p>
          </p:txBody>
        </p:sp>
      </p:grpSp>
      <p:pic>
        <p:nvPicPr>
          <p:cNvPr id="6" name="seaslogo.jpeg" descr="C:\shelly's files\courses\network\seaslogo.jpg"/>
          <p:cNvPicPr>
            <a:picLocks noChangeAspect="1"/>
          </p:cNvPicPr>
          <p:nvPr/>
        </p:nvPicPr>
        <p:blipFill>
          <a:blip r:embed="rId87">
            <a:extLst/>
          </a:blip>
          <a:stretch>
            <a:fillRect/>
          </a:stretch>
        </p:blipFill>
        <p:spPr>
          <a:xfrm>
            <a:off x="0" y="0"/>
            <a:ext cx="1447800" cy="100965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8461092" y="6400800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5" r:id="rId36"/>
    <p:sldLayoutId id="2147483687" r:id="rId37"/>
    <p:sldLayoutId id="2147483688" r:id="rId38"/>
    <p:sldLayoutId id="2147483689" r:id="rId39"/>
    <p:sldLayoutId id="2147483690" r:id="rId40"/>
    <p:sldLayoutId id="2147483691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699" r:id="rId49"/>
    <p:sldLayoutId id="2147483700" r:id="rId50"/>
    <p:sldLayoutId id="2147483701" r:id="rId51"/>
    <p:sldLayoutId id="2147483702" r:id="rId52"/>
    <p:sldLayoutId id="2147483703" r:id="rId53"/>
    <p:sldLayoutId id="2147483704" r:id="rId54"/>
    <p:sldLayoutId id="2147483705" r:id="rId55"/>
    <p:sldLayoutId id="2147483706" r:id="rId56"/>
    <p:sldLayoutId id="2147483707" r:id="rId57"/>
    <p:sldLayoutId id="2147483708" r:id="rId58"/>
    <p:sldLayoutId id="2147483710" r:id="rId59"/>
    <p:sldLayoutId id="2147483711" r:id="rId60"/>
    <p:sldLayoutId id="2147483712" r:id="rId61"/>
    <p:sldLayoutId id="2147483713" r:id="rId62"/>
    <p:sldLayoutId id="2147483714" r:id="rId63"/>
    <p:sldLayoutId id="2147483715" r:id="rId64"/>
    <p:sldLayoutId id="2147483716" r:id="rId65"/>
    <p:sldLayoutId id="2147483718" r:id="rId66"/>
    <p:sldLayoutId id="2147483719" r:id="rId67"/>
    <p:sldLayoutId id="2147483720" r:id="rId68"/>
    <p:sldLayoutId id="2147483721" r:id="rId69"/>
    <p:sldLayoutId id="2147483722" r:id="rId70"/>
    <p:sldLayoutId id="2147483723" r:id="rId71"/>
    <p:sldLayoutId id="2147483724" r:id="rId72"/>
    <p:sldLayoutId id="2147483725" r:id="rId73"/>
    <p:sldLayoutId id="2147483726" r:id="rId74"/>
    <p:sldLayoutId id="2147483727" r:id="rId75"/>
    <p:sldLayoutId id="2147483728" r:id="rId76"/>
    <p:sldLayoutId id="2147483729" r:id="rId77"/>
    <p:sldLayoutId id="2147483730" r:id="rId78"/>
    <p:sldLayoutId id="2147483731" r:id="rId79"/>
    <p:sldLayoutId id="2147483733" r:id="rId80"/>
    <p:sldLayoutId id="2147483734" r:id="rId81"/>
    <p:sldLayoutId id="2147483735" r:id="rId82"/>
    <p:sldLayoutId id="2147483736" r:id="rId83"/>
    <p:sldLayoutId id="2147483737" r:id="rId84"/>
    <p:sldLayoutId id="2147483738" r:id="rId85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sng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sng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sng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sng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sng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sng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sng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sng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sng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85000"/>
        <a:buFont typeface="Zapf Dingbats"/>
        <a:buChar char="»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75000"/>
        <a:buFont typeface="Zapf Dingbats"/>
        <a:buChar char="❍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344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100000"/>
        <a:buFont typeface="Zapf Dingbats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100000"/>
        <a:buFont typeface="Zapf Dingbats"/>
        <a:buChar char="–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100000"/>
        <a:buFont typeface="Zapf Dingbats"/>
        <a:buChar char="»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41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100000"/>
        <a:buFont typeface="Zapf Dingbats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98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100000"/>
        <a:buFont typeface="Zapf Dingbats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560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100000"/>
        <a:buFont typeface="Zapf Dingbats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13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100000"/>
        <a:buFont typeface="Zapf Dingbats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6.xml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>
            <a:spLocks noGrp="1"/>
          </p:cNvSpPr>
          <p:nvPr>
            <p:ph type="sldNum" sz="quarter" idx="2"/>
          </p:nvPr>
        </p:nvSpPr>
        <p:spPr>
          <a:xfrm>
            <a:off x="8569959" y="6400800"/>
            <a:ext cx="193041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795" name="Shape 795"/>
          <p:cNvSpPr/>
          <p:nvPr/>
        </p:nvSpPr>
        <p:spPr>
          <a:xfrm>
            <a:off x="567476" y="1111250"/>
            <a:ext cx="8015398" cy="605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>
                <a:solidFill>
                  <a:schemeClr val="accent2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r>
              <a:t>Network Services, Routing and Algorithms</a:t>
            </a:r>
          </a:p>
        </p:txBody>
      </p:sp>
      <p:sp>
        <p:nvSpPr>
          <p:cNvPr id="796" name="Shape 796"/>
          <p:cNvSpPr/>
          <p:nvPr/>
        </p:nvSpPr>
        <p:spPr>
          <a:xfrm>
            <a:off x="2587458" y="1797050"/>
            <a:ext cx="3329321" cy="1672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600">
                <a:solidFill>
                  <a:schemeClr val="accent2"/>
                </a:solidFill>
                <a:latin typeface="+mn-lt"/>
                <a:ea typeface="+mn-ea"/>
                <a:cs typeface="+mn-cs"/>
                <a:sym typeface="Times New Roman"/>
              </a:defRPr>
            </a:pPr>
            <a:endParaRPr/>
          </a:p>
          <a:p>
            <a:pPr algn="ctr">
              <a:defRPr sz="3600">
                <a:solidFill>
                  <a:schemeClr val="accent2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Dr. Shelly Heller</a:t>
            </a:r>
          </a:p>
          <a:p>
            <a:pPr algn="ctr">
              <a:defRPr sz="3600">
                <a:solidFill>
                  <a:schemeClr val="accent2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sheller@gwu.edu</a:t>
            </a:r>
          </a:p>
        </p:txBody>
      </p:sp>
      <p:pic>
        <p:nvPicPr>
          <p:cNvPr id="797" name="doonesburyos.jpeg" descr="C:\shelly's files\courses\network\heller lectures\doonesburyos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1862" y="3473450"/>
            <a:ext cx="7278688" cy="2781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0" name="underline_base.png" descr="underline_bas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8950" y="965200"/>
            <a:ext cx="4113213" cy="173038"/>
          </a:xfrm>
          <a:prstGeom prst="rect">
            <a:avLst/>
          </a:prstGeom>
          <a:ln w="12700">
            <a:miter lim="400000"/>
          </a:ln>
        </p:spPr>
      </p:pic>
      <p:sp>
        <p:nvSpPr>
          <p:cNvPr id="1141" name="Shape 1141"/>
          <p:cNvSpPr>
            <a:spLocks noGrp="1"/>
          </p:cNvSpPr>
          <p:nvPr>
            <p:ph type="title" idx="4294967295"/>
          </p:nvPr>
        </p:nvSpPr>
        <p:spPr>
          <a:xfrm>
            <a:off x="449262" y="385762"/>
            <a:ext cx="7772401" cy="6858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05255">
              <a:defRPr sz="3959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Switching via a bus</a:t>
            </a:r>
          </a:p>
        </p:txBody>
      </p:sp>
      <p:sp>
        <p:nvSpPr>
          <p:cNvPr id="1142" name="Shape 1142"/>
          <p:cNvSpPr>
            <a:spLocks noGrp="1"/>
          </p:cNvSpPr>
          <p:nvPr>
            <p:ph type="body" sz="half" idx="4294967295"/>
          </p:nvPr>
        </p:nvSpPr>
        <p:spPr>
          <a:xfrm>
            <a:off x="631825" y="1530350"/>
            <a:ext cx="5608638" cy="40719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▪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datagram from input port memory</a:t>
            </a:r>
          </a:p>
          <a:p>
            <a:pPr>
              <a:lnSpc>
                <a:spcPct val="85000"/>
              </a:lnSpc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   to output port memory via a shared bus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▪"/>
              <a:defRPr i="1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bus contention:</a:t>
            </a:r>
            <a:r>
              <a:rPr i="0">
                <a:solidFill>
                  <a:srgbClr val="000000"/>
                </a:solidFill>
              </a:rPr>
              <a:t>  switching speed limited by bus bandwidth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▪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32 Gbps bus, Cisco 5600: sufficient speed for access and enterprise routers</a:t>
            </a:r>
          </a:p>
        </p:txBody>
      </p:sp>
      <p:grpSp>
        <p:nvGrpSpPr>
          <p:cNvPr id="1148" name="Group 1148"/>
          <p:cNvGrpSpPr/>
          <p:nvPr/>
        </p:nvGrpSpPr>
        <p:grpSpPr>
          <a:xfrm>
            <a:off x="6408737" y="2435225"/>
            <a:ext cx="890589" cy="215900"/>
            <a:chOff x="0" y="0"/>
            <a:chExt cx="890587" cy="215900"/>
          </a:xfrm>
        </p:grpSpPr>
        <p:sp>
          <p:nvSpPr>
            <p:cNvPr id="1143" name="Shape 1143"/>
            <p:cNvSpPr/>
            <p:nvPr/>
          </p:nvSpPr>
          <p:spPr>
            <a:xfrm>
              <a:off x="67973" y="0"/>
              <a:ext cx="672797" cy="21590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5F5F5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95717" y="60451"/>
              <a:ext cx="209469" cy="96231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00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334317" y="22206"/>
              <a:ext cx="172014" cy="165319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536849" y="18505"/>
              <a:ext cx="173402" cy="166553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 flipV="1">
              <a:off x="0" y="101164"/>
              <a:ext cx="890588" cy="617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154" name="Group 1154"/>
          <p:cNvGrpSpPr/>
          <p:nvPr/>
        </p:nvGrpSpPr>
        <p:grpSpPr>
          <a:xfrm>
            <a:off x="6407149" y="2830512"/>
            <a:ext cx="890589" cy="215901"/>
            <a:chOff x="0" y="0"/>
            <a:chExt cx="890587" cy="215900"/>
          </a:xfrm>
        </p:grpSpPr>
        <p:sp>
          <p:nvSpPr>
            <p:cNvPr id="1149" name="Shape 1149"/>
            <p:cNvSpPr/>
            <p:nvPr/>
          </p:nvSpPr>
          <p:spPr>
            <a:xfrm>
              <a:off x="67973" y="0"/>
              <a:ext cx="672797" cy="21590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5F5F5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95717" y="60451"/>
              <a:ext cx="209469" cy="96231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00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334317" y="22206"/>
              <a:ext cx="172014" cy="165319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536849" y="18505"/>
              <a:ext cx="173402" cy="166553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 flipV="1">
              <a:off x="0" y="101164"/>
              <a:ext cx="890588" cy="617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160" name="Group 1160"/>
          <p:cNvGrpSpPr/>
          <p:nvPr/>
        </p:nvGrpSpPr>
        <p:grpSpPr>
          <a:xfrm>
            <a:off x="6402387" y="3257550"/>
            <a:ext cx="890589" cy="215900"/>
            <a:chOff x="0" y="0"/>
            <a:chExt cx="890587" cy="215900"/>
          </a:xfrm>
        </p:grpSpPr>
        <p:sp>
          <p:nvSpPr>
            <p:cNvPr id="1155" name="Shape 1155"/>
            <p:cNvSpPr/>
            <p:nvPr/>
          </p:nvSpPr>
          <p:spPr>
            <a:xfrm>
              <a:off x="67973" y="0"/>
              <a:ext cx="672797" cy="21590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5F5F5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95717" y="60451"/>
              <a:ext cx="209469" cy="96231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00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334317" y="22206"/>
              <a:ext cx="172014" cy="165319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536849" y="18505"/>
              <a:ext cx="173402" cy="166553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 flipV="1">
              <a:off x="0" y="101164"/>
              <a:ext cx="890588" cy="617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61" name="Shape 1161"/>
          <p:cNvSpPr/>
          <p:nvPr/>
        </p:nvSpPr>
        <p:spPr>
          <a:xfrm>
            <a:off x="7310437" y="2438400"/>
            <a:ext cx="1" cy="1003300"/>
          </a:xfrm>
          <a:prstGeom prst="line">
            <a:avLst/>
          </a:prstGeom>
          <a:ln w="762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67" name="Group 1167"/>
          <p:cNvGrpSpPr/>
          <p:nvPr/>
        </p:nvGrpSpPr>
        <p:grpSpPr>
          <a:xfrm>
            <a:off x="7364412" y="2422525"/>
            <a:ext cx="890589" cy="215900"/>
            <a:chOff x="0" y="0"/>
            <a:chExt cx="890587" cy="215900"/>
          </a:xfrm>
        </p:grpSpPr>
        <p:sp>
          <p:nvSpPr>
            <p:cNvPr id="1162" name="Shape 1162"/>
            <p:cNvSpPr/>
            <p:nvPr/>
          </p:nvSpPr>
          <p:spPr>
            <a:xfrm>
              <a:off x="68262" y="0"/>
              <a:ext cx="673101" cy="21590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5F5F5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501650" y="58737"/>
              <a:ext cx="209550" cy="96838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00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300037" y="22225"/>
              <a:ext cx="171451" cy="16510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98425" y="26987"/>
              <a:ext cx="171450" cy="166688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 flipV="1">
              <a:off x="0" y="101599"/>
              <a:ext cx="890588" cy="6352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173" name="Group 1173"/>
          <p:cNvGrpSpPr/>
          <p:nvPr/>
        </p:nvGrpSpPr>
        <p:grpSpPr>
          <a:xfrm>
            <a:off x="7369175" y="2814637"/>
            <a:ext cx="890588" cy="215901"/>
            <a:chOff x="0" y="0"/>
            <a:chExt cx="890587" cy="215900"/>
          </a:xfrm>
        </p:grpSpPr>
        <p:sp>
          <p:nvSpPr>
            <p:cNvPr id="1168" name="Shape 1168"/>
            <p:cNvSpPr/>
            <p:nvPr/>
          </p:nvSpPr>
          <p:spPr>
            <a:xfrm>
              <a:off x="68262" y="0"/>
              <a:ext cx="673101" cy="21590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5F5F5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501650" y="58737"/>
              <a:ext cx="209550" cy="96838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00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300037" y="22225"/>
              <a:ext cx="171451" cy="16510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98425" y="26987"/>
              <a:ext cx="171450" cy="166688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 flipV="1">
              <a:off x="0" y="101599"/>
              <a:ext cx="890588" cy="6352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179" name="Group 1179"/>
          <p:cNvGrpSpPr/>
          <p:nvPr/>
        </p:nvGrpSpPr>
        <p:grpSpPr>
          <a:xfrm>
            <a:off x="7364412" y="3241675"/>
            <a:ext cx="890589" cy="215900"/>
            <a:chOff x="0" y="0"/>
            <a:chExt cx="890587" cy="215900"/>
          </a:xfrm>
        </p:grpSpPr>
        <p:sp>
          <p:nvSpPr>
            <p:cNvPr id="1174" name="Shape 1174"/>
            <p:cNvSpPr/>
            <p:nvPr/>
          </p:nvSpPr>
          <p:spPr>
            <a:xfrm>
              <a:off x="68262" y="0"/>
              <a:ext cx="673101" cy="21590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5F5F5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501650" y="58737"/>
              <a:ext cx="209550" cy="96838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00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300037" y="22225"/>
              <a:ext cx="171451" cy="16510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98425" y="26987"/>
              <a:ext cx="171450" cy="166688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 flipV="1">
              <a:off x="0" y="101599"/>
              <a:ext cx="890588" cy="6352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80" name="Shape 1180"/>
          <p:cNvSpPr/>
          <p:nvPr/>
        </p:nvSpPr>
        <p:spPr>
          <a:xfrm>
            <a:off x="7046912" y="3678237"/>
            <a:ext cx="595571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bus</a:t>
            </a:r>
          </a:p>
        </p:txBody>
      </p:sp>
      <p:sp>
        <p:nvSpPr>
          <p:cNvPr id="1181" name="Shape 1181"/>
          <p:cNvSpPr/>
          <p:nvPr/>
        </p:nvSpPr>
        <p:spPr>
          <a:xfrm>
            <a:off x="6402387" y="2463800"/>
            <a:ext cx="2006601" cy="40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71"/>
                </a:moveTo>
                <a:lnTo>
                  <a:pt x="10629" y="0"/>
                </a:lnTo>
                <a:lnTo>
                  <a:pt x="10527" y="21086"/>
                </a:lnTo>
                <a:lnTo>
                  <a:pt x="21600" y="21600"/>
                </a:ln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endParaRPr/>
          </a:p>
        </p:txBody>
      </p:sp>
      <p:sp>
        <p:nvSpPr>
          <p:cNvPr id="1182" name="Shape 1182"/>
          <p:cNvSpPr>
            <a:spLocks noGrp="1"/>
          </p:cNvSpPr>
          <p:nvPr>
            <p:ph type="sldNum" sz="quarter" idx="2"/>
          </p:nvPr>
        </p:nvSpPr>
        <p:spPr>
          <a:xfrm>
            <a:off x="8456612" y="647541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183" name="Shape 1183"/>
          <p:cNvSpPr/>
          <p:nvPr/>
        </p:nvSpPr>
        <p:spPr>
          <a:xfrm>
            <a:off x="6375400" y="6475412"/>
            <a:ext cx="21780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Data Plane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5" name="underline_base.png" descr="underline_bas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725" y="849312"/>
            <a:ext cx="7313613" cy="173038"/>
          </a:xfrm>
          <a:prstGeom prst="rect">
            <a:avLst/>
          </a:prstGeom>
          <a:ln w="12700">
            <a:miter lim="400000"/>
          </a:ln>
        </p:spPr>
      </p:pic>
      <p:sp>
        <p:nvSpPr>
          <p:cNvPr id="1186" name="Shape 1186"/>
          <p:cNvSpPr>
            <a:spLocks noGrp="1"/>
          </p:cNvSpPr>
          <p:nvPr>
            <p:ph type="title" idx="4294967295"/>
          </p:nvPr>
        </p:nvSpPr>
        <p:spPr>
          <a:xfrm>
            <a:off x="431800" y="241300"/>
            <a:ext cx="7772400" cy="8540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Switching via interconnection network</a:t>
            </a:r>
          </a:p>
        </p:txBody>
      </p:sp>
      <p:sp>
        <p:nvSpPr>
          <p:cNvPr id="1187" name="Shape 1187"/>
          <p:cNvSpPr>
            <a:spLocks noGrp="1"/>
          </p:cNvSpPr>
          <p:nvPr>
            <p:ph type="body" idx="4294967295"/>
          </p:nvPr>
        </p:nvSpPr>
        <p:spPr>
          <a:xfrm>
            <a:off x="387350" y="1325562"/>
            <a:ext cx="5934075" cy="44116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2613" indent="-332613" defTabSz="886968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▪"/>
              <a:defRPr sz="2716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overcome  bus bandwidth limitations</a:t>
            </a:r>
          </a:p>
          <a:p>
            <a:pPr marL="332613" indent="-332613" defTabSz="886968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▪"/>
              <a:defRPr sz="2716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banyan networks, crossbar, other interconnection nets initially developed to connect processors in multiprocessor</a:t>
            </a:r>
          </a:p>
          <a:p>
            <a:pPr marL="332613" indent="-332613" defTabSz="886968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▪"/>
              <a:defRPr sz="2716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advanced design: fragmenting datagram into fixed length cells, switch cells through the fabric. </a:t>
            </a:r>
          </a:p>
          <a:p>
            <a:pPr marL="332613" indent="-332613" defTabSz="886968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▪"/>
              <a:defRPr sz="2716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Cisco 12000: switches 60 Gbps through the interconnection network</a:t>
            </a:r>
          </a:p>
        </p:txBody>
      </p:sp>
      <p:grpSp>
        <p:nvGrpSpPr>
          <p:cNvPr id="1242" name="Group 1242"/>
          <p:cNvGrpSpPr/>
          <p:nvPr/>
        </p:nvGrpSpPr>
        <p:grpSpPr>
          <a:xfrm>
            <a:off x="6184900" y="2535237"/>
            <a:ext cx="2249488" cy="2066926"/>
            <a:chOff x="0" y="0"/>
            <a:chExt cx="2249487" cy="2066925"/>
          </a:xfrm>
        </p:grpSpPr>
        <p:grpSp>
          <p:nvGrpSpPr>
            <p:cNvPr id="1193" name="Group 1193"/>
            <p:cNvGrpSpPr/>
            <p:nvPr/>
          </p:nvGrpSpPr>
          <p:grpSpPr>
            <a:xfrm>
              <a:off x="192087" y="0"/>
              <a:ext cx="890589" cy="215900"/>
              <a:chOff x="0" y="0"/>
              <a:chExt cx="890587" cy="215900"/>
            </a:xfrm>
          </p:grpSpPr>
          <p:sp>
            <p:nvSpPr>
              <p:cNvPr id="1188" name="Shape 1188"/>
              <p:cNvSpPr/>
              <p:nvPr/>
            </p:nvSpPr>
            <p:spPr>
              <a:xfrm>
                <a:off x="67973" y="0"/>
                <a:ext cx="672797" cy="215900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5F5F5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189" name="Shape 1189"/>
              <p:cNvSpPr/>
              <p:nvPr/>
            </p:nvSpPr>
            <p:spPr>
              <a:xfrm>
                <a:off x="95717" y="60451"/>
                <a:ext cx="209469" cy="96231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0066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190" name="Shape 1190"/>
              <p:cNvSpPr/>
              <p:nvPr/>
            </p:nvSpPr>
            <p:spPr>
              <a:xfrm>
                <a:off x="334317" y="22206"/>
                <a:ext cx="172014" cy="165319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191" name="Shape 1191"/>
              <p:cNvSpPr/>
              <p:nvPr/>
            </p:nvSpPr>
            <p:spPr>
              <a:xfrm>
                <a:off x="536849" y="18505"/>
                <a:ext cx="173402" cy="166553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192" name="Shape 1192"/>
              <p:cNvSpPr/>
              <p:nvPr/>
            </p:nvSpPr>
            <p:spPr>
              <a:xfrm flipV="1">
                <a:off x="0" y="101164"/>
                <a:ext cx="890588" cy="6170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199" name="Group 1199"/>
            <p:cNvGrpSpPr/>
            <p:nvPr/>
          </p:nvGrpSpPr>
          <p:grpSpPr>
            <a:xfrm>
              <a:off x="168274" y="395287"/>
              <a:ext cx="890589" cy="215901"/>
              <a:chOff x="0" y="0"/>
              <a:chExt cx="890587" cy="215900"/>
            </a:xfrm>
          </p:grpSpPr>
          <p:sp>
            <p:nvSpPr>
              <p:cNvPr id="1194" name="Shape 1194"/>
              <p:cNvSpPr/>
              <p:nvPr/>
            </p:nvSpPr>
            <p:spPr>
              <a:xfrm>
                <a:off x="67973" y="0"/>
                <a:ext cx="672797" cy="215900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5F5F5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195" name="Shape 1195"/>
              <p:cNvSpPr/>
              <p:nvPr/>
            </p:nvSpPr>
            <p:spPr>
              <a:xfrm>
                <a:off x="95717" y="60451"/>
                <a:ext cx="209469" cy="96231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0066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196" name="Shape 1196"/>
              <p:cNvSpPr/>
              <p:nvPr/>
            </p:nvSpPr>
            <p:spPr>
              <a:xfrm>
                <a:off x="334317" y="22206"/>
                <a:ext cx="172014" cy="165319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197" name="Shape 1197"/>
              <p:cNvSpPr/>
              <p:nvPr/>
            </p:nvSpPr>
            <p:spPr>
              <a:xfrm>
                <a:off x="536849" y="18505"/>
                <a:ext cx="173402" cy="166553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198" name="Shape 1198"/>
              <p:cNvSpPr/>
              <p:nvPr/>
            </p:nvSpPr>
            <p:spPr>
              <a:xfrm flipV="1">
                <a:off x="0" y="101164"/>
                <a:ext cx="890588" cy="6170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205" name="Group 1205"/>
            <p:cNvGrpSpPr/>
            <p:nvPr/>
          </p:nvGrpSpPr>
          <p:grpSpPr>
            <a:xfrm>
              <a:off x="163512" y="822325"/>
              <a:ext cx="890589" cy="215900"/>
              <a:chOff x="0" y="0"/>
              <a:chExt cx="890587" cy="215900"/>
            </a:xfrm>
          </p:grpSpPr>
          <p:sp>
            <p:nvSpPr>
              <p:cNvPr id="1200" name="Shape 1200"/>
              <p:cNvSpPr/>
              <p:nvPr/>
            </p:nvSpPr>
            <p:spPr>
              <a:xfrm>
                <a:off x="67973" y="0"/>
                <a:ext cx="672797" cy="215900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5F5F5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201" name="Shape 1201"/>
              <p:cNvSpPr/>
              <p:nvPr/>
            </p:nvSpPr>
            <p:spPr>
              <a:xfrm>
                <a:off x="95717" y="60451"/>
                <a:ext cx="209469" cy="96231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0066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202" name="Shape 1202"/>
              <p:cNvSpPr/>
              <p:nvPr/>
            </p:nvSpPr>
            <p:spPr>
              <a:xfrm>
                <a:off x="334317" y="22206"/>
                <a:ext cx="172014" cy="165319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203" name="Shape 1203"/>
              <p:cNvSpPr/>
              <p:nvPr/>
            </p:nvSpPr>
            <p:spPr>
              <a:xfrm>
                <a:off x="536849" y="18505"/>
                <a:ext cx="173402" cy="166553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204" name="Shape 1204"/>
              <p:cNvSpPr/>
              <p:nvPr/>
            </p:nvSpPr>
            <p:spPr>
              <a:xfrm flipV="1">
                <a:off x="0" y="101164"/>
                <a:ext cx="890588" cy="6170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224" name="Group 1224"/>
            <p:cNvGrpSpPr/>
            <p:nvPr/>
          </p:nvGrpSpPr>
          <p:grpSpPr>
            <a:xfrm>
              <a:off x="1214437" y="1085850"/>
              <a:ext cx="1035051" cy="895350"/>
              <a:chOff x="0" y="0"/>
              <a:chExt cx="1035050" cy="895350"/>
            </a:xfrm>
          </p:grpSpPr>
          <p:grpSp>
            <p:nvGrpSpPr>
              <p:cNvPr id="1211" name="Group 1211"/>
              <p:cNvGrpSpPr/>
              <p:nvPr/>
            </p:nvGrpSpPr>
            <p:grpSpPr>
              <a:xfrm>
                <a:off x="819149" y="0"/>
                <a:ext cx="215902" cy="890588"/>
                <a:chOff x="0" y="0"/>
                <a:chExt cx="215900" cy="890587"/>
              </a:xfrm>
            </p:grpSpPr>
            <p:sp>
              <p:nvSpPr>
                <p:cNvPr id="1206" name="Shape 1206"/>
                <p:cNvSpPr/>
                <p:nvPr/>
              </p:nvSpPr>
              <p:spPr>
                <a:xfrm rot="5400000">
                  <a:off x="-228600" y="296862"/>
                  <a:ext cx="673100" cy="215901"/>
                </a:xfrm>
                <a:prstGeom prst="rect">
                  <a:avLst/>
                </a:prstGeom>
                <a:solidFill>
                  <a:srgbClr val="FFFFFF"/>
                </a:solidFill>
                <a:ln w="19050" cap="flat">
                  <a:solidFill>
                    <a:srgbClr val="5F5F5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1207" name="Shape 1207"/>
                <p:cNvSpPr/>
                <p:nvPr/>
              </p:nvSpPr>
              <p:spPr>
                <a:xfrm rot="5400000">
                  <a:off x="793" y="558006"/>
                  <a:ext cx="209551" cy="96838"/>
                </a:xfrm>
                <a:prstGeom prst="rect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66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1208" name="Shape 1208"/>
                <p:cNvSpPr/>
                <p:nvPr/>
              </p:nvSpPr>
              <p:spPr>
                <a:xfrm rot="5400000">
                  <a:off x="25400" y="303212"/>
                  <a:ext cx="171450" cy="165101"/>
                </a:xfrm>
                <a:prstGeom prst="rect">
                  <a:avLst/>
                </a:prstGeom>
                <a:solidFill>
                  <a:srgbClr val="FFFFFF"/>
                </a:solidFill>
                <a:ln w="19050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1209" name="Shape 1209"/>
                <p:cNvSpPr/>
                <p:nvPr/>
              </p:nvSpPr>
              <p:spPr>
                <a:xfrm rot="5400000">
                  <a:off x="16668" y="100806"/>
                  <a:ext cx="171451" cy="166688"/>
                </a:xfrm>
                <a:prstGeom prst="rect">
                  <a:avLst/>
                </a:prstGeom>
                <a:solidFill>
                  <a:srgbClr val="FFFFFF"/>
                </a:solidFill>
                <a:ln w="1905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1210" name="Shape 1210"/>
                <p:cNvSpPr/>
                <p:nvPr/>
              </p:nvSpPr>
              <p:spPr>
                <a:xfrm>
                  <a:off x="107950" y="-1"/>
                  <a:ext cx="6350" cy="890589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217" name="Group 1217"/>
              <p:cNvGrpSpPr/>
              <p:nvPr/>
            </p:nvGrpSpPr>
            <p:grpSpPr>
              <a:xfrm>
                <a:off x="427037" y="4762"/>
                <a:ext cx="215901" cy="890588"/>
                <a:chOff x="0" y="0"/>
                <a:chExt cx="215900" cy="890587"/>
              </a:xfrm>
            </p:grpSpPr>
            <p:sp>
              <p:nvSpPr>
                <p:cNvPr id="1212" name="Shape 1212"/>
                <p:cNvSpPr/>
                <p:nvPr/>
              </p:nvSpPr>
              <p:spPr>
                <a:xfrm rot="5400000">
                  <a:off x="-228600" y="296862"/>
                  <a:ext cx="673100" cy="215901"/>
                </a:xfrm>
                <a:prstGeom prst="rect">
                  <a:avLst/>
                </a:prstGeom>
                <a:solidFill>
                  <a:srgbClr val="FFFFFF"/>
                </a:solidFill>
                <a:ln w="19050" cap="flat">
                  <a:solidFill>
                    <a:srgbClr val="5F5F5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1213" name="Shape 1213"/>
                <p:cNvSpPr/>
                <p:nvPr/>
              </p:nvSpPr>
              <p:spPr>
                <a:xfrm rot="5400000">
                  <a:off x="793" y="558006"/>
                  <a:ext cx="209551" cy="96838"/>
                </a:xfrm>
                <a:prstGeom prst="rect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66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1214" name="Shape 1214"/>
                <p:cNvSpPr/>
                <p:nvPr/>
              </p:nvSpPr>
              <p:spPr>
                <a:xfrm rot="5400000">
                  <a:off x="25400" y="303212"/>
                  <a:ext cx="171450" cy="165101"/>
                </a:xfrm>
                <a:prstGeom prst="rect">
                  <a:avLst/>
                </a:prstGeom>
                <a:solidFill>
                  <a:srgbClr val="FFFFFF"/>
                </a:solidFill>
                <a:ln w="19050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1215" name="Shape 1215"/>
                <p:cNvSpPr/>
                <p:nvPr/>
              </p:nvSpPr>
              <p:spPr>
                <a:xfrm rot="5400000">
                  <a:off x="16668" y="100806"/>
                  <a:ext cx="171451" cy="166688"/>
                </a:xfrm>
                <a:prstGeom prst="rect">
                  <a:avLst/>
                </a:prstGeom>
                <a:solidFill>
                  <a:srgbClr val="FFFFFF"/>
                </a:solidFill>
                <a:ln w="1905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1216" name="Shape 1216"/>
                <p:cNvSpPr/>
                <p:nvPr/>
              </p:nvSpPr>
              <p:spPr>
                <a:xfrm>
                  <a:off x="107950" y="-1"/>
                  <a:ext cx="6350" cy="890589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223" name="Group 1223"/>
              <p:cNvGrpSpPr/>
              <p:nvPr/>
            </p:nvGrpSpPr>
            <p:grpSpPr>
              <a:xfrm>
                <a:off x="-1" y="0"/>
                <a:ext cx="215902" cy="890588"/>
                <a:chOff x="0" y="0"/>
                <a:chExt cx="215900" cy="890587"/>
              </a:xfrm>
            </p:grpSpPr>
            <p:sp>
              <p:nvSpPr>
                <p:cNvPr id="1218" name="Shape 1218"/>
                <p:cNvSpPr/>
                <p:nvPr/>
              </p:nvSpPr>
              <p:spPr>
                <a:xfrm rot="5400000">
                  <a:off x="-228600" y="296862"/>
                  <a:ext cx="673100" cy="215901"/>
                </a:xfrm>
                <a:prstGeom prst="rect">
                  <a:avLst/>
                </a:prstGeom>
                <a:solidFill>
                  <a:srgbClr val="FFFFFF"/>
                </a:solidFill>
                <a:ln w="19050" cap="flat">
                  <a:solidFill>
                    <a:srgbClr val="5F5F5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1219" name="Shape 1219"/>
                <p:cNvSpPr/>
                <p:nvPr/>
              </p:nvSpPr>
              <p:spPr>
                <a:xfrm rot="5400000">
                  <a:off x="793" y="558006"/>
                  <a:ext cx="209551" cy="96838"/>
                </a:xfrm>
                <a:prstGeom prst="rect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66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1220" name="Shape 1220"/>
                <p:cNvSpPr/>
                <p:nvPr/>
              </p:nvSpPr>
              <p:spPr>
                <a:xfrm rot="5400000">
                  <a:off x="25400" y="303212"/>
                  <a:ext cx="171450" cy="165101"/>
                </a:xfrm>
                <a:prstGeom prst="rect">
                  <a:avLst/>
                </a:prstGeom>
                <a:solidFill>
                  <a:srgbClr val="FFFFFF"/>
                </a:solidFill>
                <a:ln w="19050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1221" name="Shape 1221"/>
                <p:cNvSpPr/>
                <p:nvPr/>
              </p:nvSpPr>
              <p:spPr>
                <a:xfrm rot="5400000">
                  <a:off x="16668" y="100806"/>
                  <a:ext cx="171451" cy="166688"/>
                </a:xfrm>
                <a:prstGeom prst="rect">
                  <a:avLst/>
                </a:prstGeom>
                <a:solidFill>
                  <a:srgbClr val="FFFFFF"/>
                </a:solidFill>
                <a:ln w="1905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1222" name="Shape 1222"/>
                <p:cNvSpPr/>
                <p:nvPr/>
              </p:nvSpPr>
              <p:spPr>
                <a:xfrm>
                  <a:off x="107950" y="-1"/>
                  <a:ext cx="6350" cy="890589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1225" name="Shape 1225"/>
            <p:cNvSpPr/>
            <p:nvPr/>
          </p:nvSpPr>
          <p:spPr>
            <a:xfrm>
              <a:off x="1082675" y="106362"/>
              <a:ext cx="1063625" cy="1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 flipV="1">
              <a:off x="1044575" y="493712"/>
              <a:ext cx="1111251" cy="3176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044575" y="925512"/>
              <a:ext cx="1101725" cy="1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 flipV="1">
              <a:off x="1327150" y="106362"/>
              <a:ext cx="0" cy="977901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 flipV="1">
              <a:off x="1749425" y="106362"/>
              <a:ext cx="0" cy="977901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 flipV="1">
              <a:off x="2146300" y="96837"/>
              <a:ext cx="0" cy="977901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285875" y="68262"/>
              <a:ext cx="88900" cy="88901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285875" y="452437"/>
              <a:ext cx="88900" cy="88901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279525" y="877887"/>
              <a:ext cx="88900" cy="88901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711325" y="68262"/>
              <a:ext cx="88900" cy="88901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711325" y="452437"/>
              <a:ext cx="88900" cy="88901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704975" y="877887"/>
              <a:ext cx="88900" cy="88901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2101850" y="68262"/>
              <a:ext cx="88900" cy="88901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2101850" y="452437"/>
              <a:ext cx="88900" cy="88901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2095500" y="877887"/>
              <a:ext cx="88900" cy="88901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0" y="1330325"/>
              <a:ext cx="1078097" cy="3752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/>
              </a:lvl1pPr>
            </a:lstStyle>
            <a:p>
              <a:r>
                <a:t>crossbar</a:t>
              </a:r>
            </a:p>
          </p:txBody>
        </p:sp>
        <p:sp>
          <p:nvSpPr>
            <p:cNvPr id="1241" name="Shape 1241"/>
            <p:cNvSpPr/>
            <p:nvPr/>
          </p:nvSpPr>
          <p:spPr>
            <a:xfrm>
              <a:off x="139700" y="52387"/>
              <a:ext cx="1543050" cy="2014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"/>
                  </a:moveTo>
                  <a:lnTo>
                    <a:pt x="21533" y="0"/>
                  </a:lnTo>
                  <a:lnTo>
                    <a:pt x="21600" y="21600"/>
                  </a:ln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</p:grpSp>
      <p:sp>
        <p:nvSpPr>
          <p:cNvPr id="1243" name="Shape 1243"/>
          <p:cNvSpPr>
            <a:spLocks noGrp="1"/>
          </p:cNvSpPr>
          <p:nvPr>
            <p:ph type="sldNum" sz="quarter" idx="2"/>
          </p:nvPr>
        </p:nvSpPr>
        <p:spPr>
          <a:xfrm>
            <a:off x="8456612" y="647541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244" name="Shape 1244"/>
          <p:cNvSpPr/>
          <p:nvPr/>
        </p:nvSpPr>
        <p:spPr>
          <a:xfrm>
            <a:off x="6375400" y="6475412"/>
            <a:ext cx="21780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Data Plane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6" name="underline_base.png" descr="underline_bas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312" y="711200"/>
            <a:ext cx="3656013" cy="173038"/>
          </a:xfrm>
          <a:prstGeom prst="rect">
            <a:avLst/>
          </a:prstGeom>
          <a:ln w="12700">
            <a:miter lim="400000"/>
          </a:ln>
        </p:spPr>
      </p:pic>
      <p:sp>
        <p:nvSpPr>
          <p:cNvPr id="1247" name="Shape 1247"/>
          <p:cNvSpPr>
            <a:spLocks noGrp="1"/>
          </p:cNvSpPr>
          <p:nvPr>
            <p:ph type="title" idx="4294967295"/>
          </p:nvPr>
        </p:nvSpPr>
        <p:spPr>
          <a:xfrm>
            <a:off x="685800" y="292100"/>
            <a:ext cx="77724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03504">
              <a:defRPr sz="2376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Input port queuing</a:t>
            </a:r>
          </a:p>
        </p:txBody>
      </p:sp>
      <p:sp>
        <p:nvSpPr>
          <p:cNvPr id="1248" name="Shape 1248"/>
          <p:cNvSpPr>
            <a:spLocks noGrp="1"/>
          </p:cNvSpPr>
          <p:nvPr>
            <p:ph type="body" sz="half" idx="4294967295"/>
          </p:nvPr>
        </p:nvSpPr>
        <p:spPr>
          <a:xfrm>
            <a:off x="731837" y="1127125"/>
            <a:ext cx="8101013" cy="26495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ts val="500"/>
              </a:spcBef>
              <a:buClr>
                <a:srgbClr val="000099"/>
              </a:buClr>
              <a:buSzPct val="100000"/>
              <a:buFont typeface="Wingdings"/>
              <a:buChar char="▪"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fabric slower than input ports combined -&gt; queueing may occur at input queues </a:t>
            </a:r>
          </a:p>
          <a:p>
            <a:pPr marL="688975" lvl="1" indent="-231775">
              <a:spcBef>
                <a:spcPts val="0"/>
              </a:spcBef>
              <a:buClr>
                <a:srgbClr val="000099"/>
              </a:buClr>
              <a:buSzPct val="100000"/>
              <a:buFont typeface="Arial"/>
              <a:buChar char="•"/>
              <a:defRPr sz="2400" i="1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queueing delay and loss due to input buffer overflow!</a:t>
            </a:r>
          </a:p>
          <a:p>
            <a:pPr>
              <a:lnSpc>
                <a:spcPct val="85000"/>
              </a:lnSpc>
              <a:spcBef>
                <a:spcPts val="500"/>
              </a:spcBef>
              <a:buClr>
                <a:srgbClr val="000099"/>
              </a:buClr>
              <a:buSzPct val="100000"/>
              <a:buFont typeface="Wingdings"/>
              <a:buChar char="▪"/>
              <a:defRPr sz="2400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Head-of-the-Line (HOL) blocking:</a:t>
            </a:r>
            <a:r>
              <a:rPr>
                <a:solidFill>
                  <a:srgbClr val="000000"/>
                </a:solidFill>
              </a:rPr>
              <a:t> queued datagram at front of queue prevents others in queue from moving forward</a:t>
            </a:r>
          </a:p>
        </p:txBody>
      </p:sp>
      <p:grpSp>
        <p:nvGrpSpPr>
          <p:cNvPr id="1272" name="Group 1272"/>
          <p:cNvGrpSpPr/>
          <p:nvPr/>
        </p:nvGrpSpPr>
        <p:grpSpPr>
          <a:xfrm>
            <a:off x="1389062" y="3194050"/>
            <a:ext cx="3027364" cy="1809750"/>
            <a:chOff x="0" y="0"/>
            <a:chExt cx="3027362" cy="1809750"/>
          </a:xfrm>
        </p:grpSpPr>
        <p:sp>
          <p:nvSpPr>
            <p:cNvPr id="1249" name="Shape 1249"/>
            <p:cNvSpPr/>
            <p:nvPr/>
          </p:nvSpPr>
          <p:spPr>
            <a:xfrm>
              <a:off x="987967" y="0"/>
              <a:ext cx="1074505" cy="180975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grpSp>
          <p:nvGrpSpPr>
            <p:cNvPr id="1253" name="Group 1253"/>
            <p:cNvGrpSpPr/>
            <p:nvPr/>
          </p:nvGrpSpPr>
          <p:grpSpPr>
            <a:xfrm>
              <a:off x="405282" y="28027"/>
              <a:ext cx="362016" cy="1725669"/>
              <a:chOff x="0" y="0"/>
              <a:chExt cx="362014" cy="1725668"/>
            </a:xfrm>
          </p:grpSpPr>
          <p:sp>
            <p:nvSpPr>
              <p:cNvPr id="1250" name="Shape 1250"/>
              <p:cNvSpPr/>
              <p:nvPr/>
            </p:nvSpPr>
            <p:spPr>
              <a:xfrm>
                <a:off x="15865" y="0"/>
                <a:ext cx="346150" cy="469788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251" name="Shape 1251"/>
              <p:cNvSpPr/>
              <p:nvPr/>
            </p:nvSpPr>
            <p:spPr>
              <a:xfrm>
                <a:off x="2884" y="633946"/>
                <a:ext cx="346150" cy="469788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252" name="Shape 1252"/>
              <p:cNvSpPr/>
              <p:nvPr/>
            </p:nvSpPr>
            <p:spPr>
              <a:xfrm>
                <a:off x="0" y="1255881"/>
                <a:ext cx="346150" cy="469788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</p:grpSp>
        <p:grpSp>
          <p:nvGrpSpPr>
            <p:cNvPr id="1257" name="Group 1257"/>
            <p:cNvGrpSpPr/>
            <p:nvPr/>
          </p:nvGrpSpPr>
          <p:grpSpPr>
            <a:xfrm>
              <a:off x="2287468" y="34700"/>
              <a:ext cx="359131" cy="1728339"/>
              <a:chOff x="0" y="0"/>
              <a:chExt cx="359129" cy="1728337"/>
            </a:xfrm>
          </p:grpSpPr>
          <p:sp>
            <p:nvSpPr>
              <p:cNvPr id="1254" name="Shape 1254"/>
              <p:cNvSpPr/>
              <p:nvPr/>
            </p:nvSpPr>
            <p:spPr>
              <a:xfrm>
                <a:off x="15865" y="-1"/>
                <a:ext cx="343265" cy="469789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255" name="Shape 1255"/>
              <p:cNvSpPr/>
              <p:nvPr/>
            </p:nvSpPr>
            <p:spPr>
              <a:xfrm>
                <a:off x="2884" y="633946"/>
                <a:ext cx="343266" cy="469788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256" name="Shape 1256"/>
              <p:cNvSpPr/>
              <p:nvPr/>
            </p:nvSpPr>
            <p:spPr>
              <a:xfrm>
                <a:off x="-1" y="1258550"/>
                <a:ext cx="343266" cy="469788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008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</p:grpSp>
        <p:sp>
          <p:nvSpPr>
            <p:cNvPr id="1258" name="Shape 1258"/>
            <p:cNvSpPr/>
            <p:nvPr/>
          </p:nvSpPr>
          <p:spPr>
            <a:xfrm>
              <a:off x="2052375" y="273597"/>
              <a:ext cx="233652" cy="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2043722" y="891528"/>
              <a:ext cx="235094" cy="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2043722" y="1525475"/>
              <a:ext cx="235094" cy="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751432" y="250909"/>
              <a:ext cx="235093" cy="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742778" y="871509"/>
              <a:ext cx="233651" cy="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742778" y="1502786"/>
              <a:ext cx="233651" cy="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267" name="Group 1267"/>
            <p:cNvGrpSpPr/>
            <p:nvPr/>
          </p:nvGrpSpPr>
          <p:grpSpPr>
            <a:xfrm>
              <a:off x="0" y="257582"/>
              <a:ext cx="415379" cy="1253213"/>
              <a:chOff x="0" y="0"/>
              <a:chExt cx="415378" cy="1253211"/>
            </a:xfrm>
          </p:grpSpPr>
          <p:sp>
            <p:nvSpPr>
              <p:cNvPr id="1264" name="Shape 1264"/>
              <p:cNvSpPr/>
              <p:nvPr/>
            </p:nvSpPr>
            <p:spPr>
              <a:xfrm>
                <a:off x="14834" y="0"/>
                <a:ext cx="400545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65" name="Shape 1265"/>
              <p:cNvSpPr/>
              <p:nvPr/>
            </p:nvSpPr>
            <p:spPr>
              <a:xfrm>
                <a:off x="-1" y="620600"/>
                <a:ext cx="400545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66" name="Shape 1266"/>
              <p:cNvSpPr/>
              <p:nvPr/>
            </p:nvSpPr>
            <p:spPr>
              <a:xfrm>
                <a:off x="-1" y="1253211"/>
                <a:ext cx="400545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271" name="Group 1271"/>
            <p:cNvGrpSpPr/>
            <p:nvPr/>
          </p:nvGrpSpPr>
          <p:grpSpPr>
            <a:xfrm>
              <a:off x="2611983" y="262920"/>
              <a:ext cx="415380" cy="1253213"/>
              <a:chOff x="0" y="0"/>
              <a:chExt cx="415378" cy="1253211"/>
            </a:xfrm>
          </p:grpSpPr>
          <p:sp>
            <p:nvSpPr>
              <p:cNvPr id="1268" name="Shape 1268"/>
              <p:cNvSpPr/>
              <p:nvPr/>
            </p:nvSpPr>
            <p:spPr>
              <a:xfrm>
                <a:off x="14834" y="0"/>
                <a:ext cx="400545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69" name="Shape 1269"/>
              <p:cNvSpPr/>
              <p:nvPr/>
            </p:nvSpPr>
            <p:spPr>
              <a:xfrm>
                <a:off x="-1" y="623269"/>
                <a:ext cx="400545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70" name="Shape 1270"/>
              <p:cNvSpPr/>
              <p:nvPr/>
            </p:nvSpPr>
            <p:spPr>
              <a:xfrm>
                <a:off x="-1" y="1253211"/>
                <a:ext cx="400545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273" name="Shape 1273"/>
          <p:cNvSpPr/>
          <p:nvPr/>
        </p:nvSpPr>
        <p:spPr>
          <a:xfrm>
            <a:off x="1841500" y="3190875"/>
            <a:ext cx="252413" cy="130175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1274" name="Shape 1274"/>
          <p:cNvSpPr/>
          <p:nvPr/>
        </p:nvSpPr>
        <p:spPr>
          <a:xfrm>
            <a:off x="1827212" y="3922712"/>
            <a:ext cx="252413" cy="131763"/>
          </a:xfrm>
          <a:prstGeom prst="rect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1275" name="Shape 1275"/>
          <p:cNvSpPr/>
          <p:nvPr/>
        </p:nvSpPr>
        <p:spPr>
          <a:xfrm>
            <a:off x="1825625" y="4557712"/>
            <a:ext cx="252413" cy="130176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1276" name="Shape 1276"/>
          <p:cNvSpPr/>
          <p:nvPr/>
        </p:nvSpPr>
        <p:spPr>
          <a:xfrm>
            <a:off x="1482725" y="3186112"/>
            <a:ext cx="252413" cy="131763"/>
          </a:xfrm>
          <a:prstGeom prst="rect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1277" name="Shape 1277"/>
          <p:cNvSpPr/>
          <p:nvPr/>
        </p:nvSpPr>
        <p:spPr>
          <a:xfrm>
            <a:off x="1477962" y="4546600"/>
            <a:ext cx="252413" cy="131763"/>
          </a:xfrm>
          <a:prstGeom prst="rect">
            <a:avLst/>
          </a:prstGeom>
          <a:solidFill>
            <a:srgbClr val="00CC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1278" name="Shape 1278"/>
          <p:cNvSpPr/>
          <p:nvPr/>
        </p:nvSpPr>
        <p:spPr>
          <a:xfrm>
            <a:off x="2133600" y="3246437"/>
            <a:ext cx="1479551" cy="1588"/>
          </a:xfrm>
          <a:prstGeom prst="lin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79" name="Shape 1279"/>
          <p:cNvSpPr/>
          <p:nvPr/>
        </p:nvSpPr>
        <p:spPr>
          <a:xfrm>
            <a:off x="2178050" y="3644900"/>
            <a:ext cx="1395413" cy="979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41"/>
                </a:moveTo>
                <a:lnTo>
                  <a:pt x="11660" y="2160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FF0000"/>
            </a:solidFill>
            <a:prstDash val="dash"/>
            <a:tailEnd type="triangle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endParaRPr/>
          </a:p>
        </p:txBody>
      </p:sp>
      <p:sp>
        <p:nvSpPr>
          <p:cNvPr id="1280" name="Shape 1280"/>
          <p:cNvSpPr/>
          <p:nvPr/>
        </p:nvSpPr>
        <p:spPr>
          <a:xfrm>
            <a:off x="1349375" y="5100637"/>
            <a:ext cx="3390900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output port contention:</a:t>
            </a:r>
          </a:p>
          <a:p>
            <a:pPr algn="ctr"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only one red datagram can be transferred.</a:t>
            </a:r>
            <a:br/>
            <a:r>
              <a:rPr i="1"/>
              <a:t>lower red packet is blocked</a:t>
            </a:r>
          </a:p>
        </p:txBody>
      </p:sp>
      <p:sp>
        <p:nvSpPr>
          <p:cNvPr id="1281" name="Shape 1281"/>
          <p:cNvSpPr/>
          <p:nvPr/>
        </p:nvSpPr>
        <p:spPr>
          <a:xfrm>
            <a:off x="2527300" y="3990975"/>
            <a:ext cx="725151" cy="54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t>switch</a:t>
            </a:r>
          </a:p>
          <a:p>
            <a:pPr>
              <a:defRPr sz="1600"/>
            </a:pPr>
            <a:r>
              <a:t>fabric</a:t>
            </a:r>
          </a:p>
        </p:txBody>
      </p:sp>
      <p:sp>
        <p:nvSpPr>
          <p:cNvPr id="1282" name="Shape 1282"/>
          <p:cNvSpPr/>
          <p:nvPr/>
        </p:nvSpPr>
        <p:spPr>
          <a:xfrm>
            <a:off x="2124074" y="3990974"/>
            <a:ext cx="1458914" cy="19052"/>
          </a:xfrm>
          <a:prstGeom prst="line">
            <a:avLst/>
          </a:prstGeom>
          <a:ln w="28575">
            <a:solidFill>
              <a:srgbClr val="000099"/>
            </a:solidFill>
            <a:prstDash val="dash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316" name="Group 1316"/>
          <p:cNvGrpSpPr/>
          <p:nvPr/>
        </p:nvGrpSpPr>
        <p:grpSpPr>
          <a:xfrm>
            <a:off x="4879974" y="3214687"/>
            <a:ext cx="3027364" cy="3104516"/>
            <a:chOff x="0" y="0"/>
            <a:chExt cx="3027362" cy="3104514"/>
          </a:xfrm>
        </p:grpSpPr>
        <p:grpSp>
          <p:nvGrpSpPr>
            <p:cNvPr id="1306" name="Group 1306"/>
            <p:cNvGrpSpPr/>
            <p:nvPr/>
          </p:nvGrpSpPr>
          <p:grpSpPr>
            <a:xfrm>
              <a:off x="0" y="34925"/>
              <a:ext cx="3027363" cy="1809750"/>
              <a:chOff x="0" y="0"/>
              <a:chExt cx="3027362" cy="1809750"/>
            </a:xfrm>
          </p:grpSpPr>
          <p:sp>
            <p:nvSpPr>
              <p:cNvPr id="1283" name="Shape 1283"/>
              <p:cNvSpPr/>
              <p:nvPr/>
            </p:nvSpPr>
            <p:spPr>
              <a:xfrm>
                <a:off x="987967" y="0"/>
                <a:ext cx="1074505" cy="1809750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grpSp>
            <p:nvGrpSpPr>
              <p:cNvPr id="1287" name="Group 1287"/>
              <p:cNvGrpSpPr/>
              <p:nvPr/>
            </p:nvGrpSpPr>
            <p:grpSpPr>
              <a:xfrm>
                <a:off x="405282" y="28027"/>
                <a:ext cx="362016" cy="1725669"/>
                <a:chOff x="0" y="0"/>
                <a:chExt cx="362014" cy="1725668"/>
              </a:xfrm>
            </p:grpSpPr>
            <p:sp>
              <p:nvSpPr>
                <p:cNvPr id="1284" name="Shape 1284"/>
                <p:cNvSpPr/>
                <p:nvPr/>
              </p:nvSpPr>
              <p:spPr>
                <a:xfrm>
                  <a:off x="15865" y="0"/>
                  <a:ext cx="346150" cy="469788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1285" name="Shape 1285"/>
                <p:cNvSpPr/>
                <p:nvPr/>
              </p:nvSpPr>
              <p:spPr>
                <a:xfrm>
                  <a:off x="2884" y="633946"/>
                  <a:ext cx="346150" cy="469788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1286" name="Shape 1286"/>
                <p:cNvSpPr/>
                <p:nvPr/>
              </p:nvSpPr>
              <p:spPr>
                <a:xfrm>
                  <a:off x="0" y="1255881"/>
                  <a:ext cx="346150" cy="469788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</p:grpSp>
          <p:grpSp>
            <p:nvGrpSpPr>
              <p:cNvPr id="1291" name="Group 1291"/>
              <p:cNvGrpSpPr/>
              <p:nvPr/>
            </p:nvGrpSpPr>
            <p:grpSpPr>
              <a:xfrm>
                <a:off x="2287468" y="34700"/>
                <a:ext cx="359131" cy="1728339"/>
                <a:chOff x="0" y="0"/>
                <a:chExt cx="359129" cy="1728337"/>
              </a:xfrm>
            </p:grpSpPr>
            <p:sp>
              <p:nvSpPr>
                <p:cNvPr id="1288" name="Shape 1288"/>
                <p:cNvSpPr/>
                <p:nvPr/>
              </p:nvSpPr>
              <p:spPr>
                <a:xfrm>
                  <a:off x="15865" y="-1"/>
                  <a:ext cx="343265" cy="469789"/>
                </a:xfrm>
                <a:prstGeom prst="rect">
                  <a:avLst/>
                </a:prstGeom>
                <a:solidFill>
                  <a:srgbClr val="FFFFFF"/>
                </a:solidFill>
                <a:ln w="1905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1289" name="Shape 1289"/>
                <p:cNvSpPr/>
                <p:nvPr/>
              </p:nvSpPr>
              <p:spPr>
                <a:xfrm>
                  <a:off x="2884" y="633946"/>
                  <a:ext cx="343266" cy="469788"/>
                </a:xfrm>
                <a:prstGeom prst="rect">
                  <a:avLst/>
                </a:prstGeom>
                <a:solidFill>
                  <a:srgbClr val="FFFFFF"/>
                </a:solidFill>
                <a:ln w="19050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/>
                  </a:pPr>
                  <a:endParaRPr/>
                </a:p>
              </p:txBody>
            </p:sp>
            <p:sp>
              <p:nvSpPr>
                <p:cNvPr id="1290" name="Shape 1290"/>
                <p:cNvSpPr/>
                <p:nvPr/>
              </p:nvSpPr>
              <p:spPr>
                <a:xfrm>
                  <a:off x="-1" y="1258550"/>
                  <a:ext cx="343266" cy="469788"/>
                </a:xfrm>
                <a:prstGeom prst="rect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8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</p:grpSp>
          <p:sp>
            <p:nvSpPr>
              <p:cNvPr id="1292" name="Shape 1292"/>
              <p:cNvSpPr/>
              <p:nvPr/>
            </p:nvSpPr>
            <p:spPr>
              <a:xfrm>
                <a:off x="2052375" y="273597"/>
                <a:ext cx="233652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93" name="Shape 1293"/>
              <p:cNvSpPr/>
              <p:nvPr/>
            </p:nvSpPr>
            <p:spPr>
              <a:xfrm>
                <a:off x="2043722" y="891528"/>
                <a:ext cx="235094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94" name="Shape 1294"/>
              <p:cNvSpPr/>
              <p:nvPr/>
            </p:nvSpPr>
            <p:spPr>
              <a:xfrm>
                <a:off x="2043722" y="1525475"/>
                <a:ext cx="235094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95" name="Shape 1295"/>
              <p:cNvSpPr/>
              <p:nvPr/>
            </p:nvSpPr>
            <p:spPr>
              <a:xfrm>
                <a:off x="751432" y="250909"/>
                <a:ext cx="235093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96" name="Shape 1296"/>
              <p:cNvSpPr/>
              <p:nvPr/>
            </p:nvSpPr>
            <p:spPr>
              <a:xfrm>
                <a:off x="742778" y="871509"/>
                <a:ext cx="233651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97" name="Shape 1297"/>
              <p:cNvSpPr/>
              <p:nvPr/>
            </p:nvSpPr>
            <p:spPr>
              <a:xfrm>
                <a:off x="742778" y="1502786"/>
                <a:ext cx="233651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1301" name="Group 1301"/>
              <p:cNvGrpSpPr/>
              <p:nvPr/>
            </p:nvGrpSpPr>
            <p:grpSpPr>
              <a:xfrm>
                <a:off x="0" y="257582"/>
                <a:ext cx="415379" cy="1253213"/>
                <a:chOff x="0" y="0"/>
                <a:chExt cx="415378" cy="1253211"/>
              </a:xfrm>
            </p:grpSpPr>
            <p:sp>
              <p:nvSpPr>
                <p:cNvPr id="1298" name="Shape 1298"/>
                <p:cNvSpPr/>
                <p:nvPr/>
              </p:nvSpPr>
              <p:spPr>
                <a:xfrm>
                  <a:off x="14834" y="0"/>
                  <a:ext cx="400545" cy="1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99" name="Shape 1299"/>
                <p:cNvSpPr/>
                <p:nvPr/>
              </p:nvSpPr>
              <p:spPr>
                <a:xfrm>
                  <a:off x="-1" y="620600"/>
                  <a:ext cx="400545" cy="1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300" name="Shape 1300"/>
                <p:cNvSpPr/>
                <p:nvPr/>
              </p:nvSpPr>
              <p:spPr>
                <a:xfrm>
                  <a:off x="-1" y="1253211"/>
                  <a:ext cx="400545" cy="1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305" name="Group 1305"/>
              <p:cNvGrpSpPr/>
              <p:nvPr/>
            </p:nvGrpSpPr>
            <p:grpSpPr>
              <a:xfrm>
                <a:off x="2611983" y="262920"/>
                <a:ext cx="415380" cy="1253213"/>
                <a:chOff x="0" y="0"/>
                <a:chExt cx="415378" cy="1253211"/>
              </a:xfrm>
            </p:grpSpPr>
            <p:sp>
              <p:nvSpPr>
                <p:cNvPr id="1302" name="Shape 1302"/>
                <p:cNvSpPr/>
                <p:nvPr/>
              </p:nvSpPr>
              <p:spPr>
                <a:xfrm>
                  <a:off x="14834" y="0"/>
                  <a:ext cx="400545" cy="1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303" name="Shape 1303"/>
                <p:cNvSpPr/>
                <p:nvPr/>
              </p:nvSpPr>
              <p:spPr>
                <a:xfrm>
                  <a:off x="-1" y="623269"/>
                  <a:ext cx="400545" cy="1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304" name="Shape 1304"/>
                <p:cNvSpPr/>
                <p:nvPr/>
              </p:nvSpPr>
              <p:spPr>
                <a:xfrm>
                  <a:off x="-1" y="1253211"/>
                  <a:ext cx="400545" cy="1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1307" name="Shape 1307"/>
            <p:cNvSpPr/>
            <p:nvPr/>
          </p:nvSpPr>
          <p:spPr>
            <a:xfrm>
              <a:off x="338137" y="1895475"/>
              <a:ext cx="2233613" cy="1209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one packet time later: green packet experiences HOL blocking</a:t>
              </a:r>
            </a:p>
          </p:txBody>
        </p:sp>
        <p:sp>
          <p:nvSpPr>
            <p:cNvPr id="1308" name="Shape 1308"/>
            <p:cNvSpPr/>
            <p:nvPr/>
          </p:nvSpPr>
          <p:spPr>
            <a:xfrm>
              <a:off x="1117600" y="765175"/>
              <a:ext cx="725151" cy="5419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600"/>
              </a:pPr>
              <a:r>
                <a:t>switch</a:t>
              </a:r>
            </a:p>
            <a:p>
              <a:pPr>
                <a:defRPr sz="1600"/>
              </a:pPr>
              <a:r>
                <a:t>fabric</a:t>
              </a:r>
            </a:p>
          </p:txBody>
        </p:sp>
        <p:sp>
          <p:nvSpPr>
            <p:cNvPr id="1309" name="Shape 1309"/>
            <p:cNvSpPr/>
            <p:nvPr/>
          </p:nvSpPr>
          <p:spPr>
            <a:xfrm>
              <a:off x="2344737" y="0"/>
              <a:ext cx="252413" cy="131763"/>
            </a:xfrm>
            <a:prstGeom prst="rect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458787" y="39687"/>
              <a:ext cx="252413" cy="130176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454024" y="1414462"/>
              <a:ext cx="252414" cy="131763"/>
            </a:xfrm>
            <a:prstGeom prst="rect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811212" y="474662"/>
              <a:ext cx="1393826" cy="981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541"/>
                  </a:moveTo>
                  <a:lnTo>
                    <a:pt x="11660" y="21600"/>
                  </a:lnTo>
                  <a:lnTo>
                    <a:pt x="21600" y="0"/>
                  </a:lnTo>
                </a:path>
              </a:pathLst>
            </a:custGeom>
            <a:noFill/>
            <a:ln w="28575" cap="flat">
              <a:solidFill>
                <a:srgbClr val="FF0000"/>
              </a:solidFill>
              <a:prstDash val="dash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792162" y="173037"/>
              <a:ext cx="1365251" cy="693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8"/>
                  </a:moveTo>
                  <a:lnTo>
                    <a:pt x="11754" y="0"/>
                  </a:lnTo>
                  <a:lnTo>
                    <a:pt x="21600" y="21600"/>
                  </a:lnTo>
                </a:path>
              </a:pathLst>
            </a:custGeom>
            <a:noFill/>
            <a:ln w="28575" cap="flat">
              <a:solidFill>
                <a:srgbClr val="000099"/>
              </a:solidFill>
              <a:prstDash val="dash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106362" y="1373187"/>
              <a:ext cx="252413" cy="131763"/>
            </a:xfrm>
            <a:prstGeom prst="rect">
              <a:avLst/>
            </a:prstGeom>
            <a:solidFill>
              <a:srgbClr val="00CC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2330450" y="782637"/>
              <a:ext cx="252413" cy="131763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</p:grpSp>
      <p:sp>
        <p:nvSpPr>
          <p:cNvPr id="1317" name="Shape 1317"/>
          <p:cNvSpPr>
            <a:spLocks noGrp="1"/>
          </p:cNvSpPr>
          <p:nvPr>
            <p:ph type="sldNum" sz="quarter" idx="2"/>
          </p:nvPr>
        </p:nvSpPr>
        <p:spPr>
          <a:xfrm>
            <a:off x="8456612" y="647541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318" name="Shape 1318"/>
          <p:cNvSpPr/>
          <p:nvPr/>
        </p:nvSpPr>
        <p:spPr>
          <a:xfrm>
            <a:off x="6375400" y="6475412"/>
            <a:ext cx="21780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Data Plane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6" grpId="1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" name="underline_base.png" descr="underline_bas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175" y="822325"/>
            <a:ext cx="2970213" cy="173038"/>
          </a:xfrm>
          <a:prstGeom prst="rect">
            <a:avLst/>
          </a:prstGeom>
          <a:ln w="12700">
            <a:miter lim="400000"/>
          </a:ln>
        </p:spPr>
      </p:pic>
      <p:sp>
        <p:nvSpPr>
          <p:cNvPr id="1321" name="Shape 1321"/>
          <p:cNvSpPr>
            <a:spLocks noGrp="1"/>
          </p:cNvSpPr>
          <p:nvPr>
            <p:ph type="title" idx="4294967295"/>
          </p:nvPr>
        </p:nvSpPr>
        <p:spPr>
          <a:xfrm>
            <a:off x="503237" y="255587"/>
            <a:ext cx="7772401" cy="6858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05255">
              <a:defRPr sz="3959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Output ports</a:t>
            </a:r>
          </a:p>
        </p:txBody>
      </p:sp>
      <p:sp>
        <p:nvSpPr>
          <p:cNvPr id="1322" name="Shape 1322"/>
          <p:cNvSpPr>
            <a:spLocks noGrp="1"/>
          </p:cNvSpPr>
          <p:nvPr>
            <p:ph type="body" sz="quarter" idx="4294967295"/>
          </p:nvPr>
        </p:nvSpPr>
        <p:spPr>
          <a:xfrm>
            <a:off x="539750" y="3946525"/>
            <a:ext cx="7772400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92023" indent="-192023" defTabSz="512063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/>
              <a:buChar char="▪"/>
              <a:defRPr sz="1792" i="1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buffering</a:t>
            </a:r>
            <a:r>
              <a:rPr i="0">
                <a:solidFill>
                  <a:srgbClr val="000000"/>
                </a:solidFill>
              </a:rPr>
              <a:t> required when datagrams arrive from fabric faster than the transmission rate</a:t>
            </a:r>
          </a:p>
          <a:p>
            <a:pPr marL="192023" indent="-192023" defTabSz="512063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/>
              <a:buChar char="▪"/>
              <a:defRPr sz="1792" i="1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scheduling discipline</a:t>
            </a:r>
            <a:r>
              <a:rPr i="0">
                <a:solidFill>
                  <a:srgbClr val="000000"/>
                </a:solidFill>
              </a:rPr>
              <a:t> chooses among queued datagrams for transmission</a:t>
            </a:r>
          </a:p>
        </p:txBody>
      </p:sp>
      <p:sp>
        <p:nvSpPr>
          <p:cNvPr id="1323" name="Shape 1323"/>
          <p:cNvSpPr/>
          <p:nvPr/>
        </p:nvSpPr>
        <p:spPr>
          <a:xfrm>
            <a:off x="2406650" y="1473200"/>
            <a:ext cx="4568825" cy="1836738"/>
          </a:xfrm>
          <a:prstGeom prst="rect">
            <a:avLst/>
          </a:prstGeom>
          <a:solidFill>
            <a:srgbClr val="FFFFFF"/>
          </a:solidFill>
          <a:ln w="19050">
            <a:solidFill>
              <a:srgbClr val="5F5F5F"/>
            </a:solidFill>
          </a:ln>
        </p:spPr>
        <p:txBody>
          <a:bodyPr lIns="45719" rIns="45719" anchor="ctr"/>
          <a:lstStyle/>
          <a:p>
            <a:pPr algn="ctr">
              <a:defRPr sz="16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grpSp>
        <p:nvGrpSpPr>
          <p:cNvPr id="1326" name="Group 1326"/>
          <p:cNvGrpSpPr/>
          <p:nvPr/>
        </p:nvGrpSpPr>
        <p:grpSpPr>
          <a:xfrm>
            <a:off x="5329237" y="1931987"/>
            <a:ext cx="1417638" cy="828676"/>
            <a:chOff x="0" y="0"/>
            <a:chExt cx="1417637" cy="828675"/>
          </a:xfrm>
        </p:grpSpPr>
        <p:sp>
          <p:nvSpPr>
            <p:cNvPr id="1324" name="Shape 1324"/>
            <p:cNvSpPr/>
            <p:nvPr/>
          </p:nvSpPr>
          <p:spPr>
            <a:xfrm>
              <a:off x="0" y="0"/>
              <a:ext cx="1417638" cy="828675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145127" y="127317"/>
              <a:ext cx="1127384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r>
                <a:t>line</a:t>
              </a:r>
            </a:p>
            <a:p>
              <a:pPr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r>
                <a:t>termination</a:t>
              </a:r>
            </a:p>
          </p:txBody>
        </p:sp>
      </p:grpSp>
      <p:sp>
        <p:nvSpPr>
          <p:cNvPr id="1327" name="Shape 1327"/>
          <p:cNvSpPr/>
          <p:nvPr/>
        </p:nvSpPr>
        <p:spPr>
          <a:xfrm>
            <a:off x="4019550" y="1658937"/>
            <a:ext cx="1152525" cy="1409701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>
              <a:defRPr sz="16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328" name="Shape 1328"/>
          <p:cNvSpPr/>
          <p:nvPr/>
        </p:nvSpPr>
        <p:spPr>
          <a:xfrm>
            <a:off x="3841749" y="2378075"/>
            <a:ext cx="190501" cy="1588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29" name="Shape 1329"/>
          <p:cNvSpPr/>
          <p:nvPr/>
        </p:nvSpPr>
        <p:spPr>
          <a:xfrm>
            <a:off x="5175249" y="2335212"/>
            <a:ext cx="190501" cy="1588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30" name="Shape 1330"/>
          <p:cNvSpPr/>
          <p:nvPr/>
        </p:nvSpPr>
        <p:spPr>
          <a:xfrm flipV="1">
            <a:off x="6732587" y="2376487"/>
            <a:ext cx="736601" cy="1588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333" name="Group 1333"/>
          <p:cNvGrpSpPr/>
          <p:nvPr/>
        </p:nvGrpSpPr>
        <p:grpSpPr>
          <a:xfrm>
            <a:off x="4052887" y="1890712"/>
            <a:ext cx="1055688" cy="984251"/>
            <a:chOff x="0" y="0"/>
            <a:chExt cx="1055687" cy="984250"/>
          </a:xfrm>
        </p:grpSpPr>
        <p:sp>
          <p:nvSpPr>
            <p:cNvPr id="1331" name="Shape 1331"/>
            <p:cNvSpPr/>
            <p:nvPr/>
          </p:nvSpPr>
          <p:spPr>
            <a:xfrm>
              <a:off x="0" y="77787"/>
              <a:ext cx="1055688" cy="82867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82172" y="-1"/>
              <a:ext cx="891343" cy="984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lnSpc>
                  <a:spcPct val="90000"/>
                </a:lnSpc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r>
                <a:t>link </a:t>
              </a:r>
            </a:p>
            <a:p>
              <a:pPr algn="ctr">
                <a:lnSpc>
                  <a:spcPct val="90000"/>
                </a:lnSpc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r>
                <a:t>layer </a:t>
              </a:r>
            </a:p>
            <a:p>
              <a:pPr algn="ctr">
                <a:lnSpc>
                  <a:spcPct val="90000"/>
                </a:lnSpc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r>
                <a:t>protocol</a:t>
              </a:r>
            </a:p>
            <a:p>
              <a:pPr algn="ctr">
                <a:lnSpc>
                  <a:spcPct val="90000"/>
                </a:lnSpc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r>
                <a:t>(send)</a:t>
              </a:r>
            </a:p>
          </p:txBody>
        </p:sp>
      </p:grpSp>
      <p:grpSp>
        <p:nvGrpSpPr>
          <p:cNvPr id="1336" name="Group 1336"/>
          <p:cNvGrpSpPr/>
          <p:nvPr/>
        </p:nvGrpSpPr>
        <p:grpSpPr>
          <a:xfrm>
            <a:off x="847725" y="1762125"/>
            <a:ext cx="1055688" cy="828675"/>
            <a:chOff x="0" y="0"/>
            <a:chExt cx="1055687" cy="828675"/>
          </a:xfrm>
        </p:grpSpPr>
        <p:sp>
          <p:nvSpPr>
            <p:cNvPr id="1334" name="Shape 1334"/>
            <p:cNvSpPr/>
            <p:nvPr/>
          </p:nvSpPr>
          <p:spPr>
            <a:xfrm>
              <a:off x="0" y="0"/>
              <a:ext cx="1055688" cy="82867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62341" y="139382"/>
              <a:ext cx="731005" cy="549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lnSpc>
                  <a:spcPct val="90000"/>
                </a:lnSpc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r>
                <a:t>switch</a:t>
              </a:r>
            </a:p>
            <a:p>
              <a:pPr algn="ctr">
                <a:lnSpc>
                  <a:spcPct val="90000"/>
                </a:lnSpc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r>
                <a:t>fabric</a:t>
              </a:r>
            </a:p>
          </p:txBody>
        </p:sp>
      </p:grpSp>
      <p:grpSp>
        <p:nvGrpSpPr>
          <p:cNvPr id="1349" name="Group 1349"/>
          <p:cNvGrpSpPr/>
          <p:nvPr/>
        </p:nvGrpSpPr>
        <p:grpSpPr>
          <a:xfrm>
            <a:off x="2559050" y="1609725"/>
            <a:ext cx="1247775" cy="1504950"/>
            <a:chOff x="0" y="0"/>
            <a:chExt cx="1247775" cy="1504950"/>
          </a:xfrm>
        </p:grpSpPr>
        <p:sp>
          <p:nvSpPr>
            <p:cNvPr id="1337" name="Shape 1337"/>
            <p:cNvSpPr/>
            <p:nvPr/>
          </p:nvSpPr>
          <p:spPr>
            <a:xfrm>
              <a:off x="0" y="0"/>
              <a:ext cx="1247775" cy="1504950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47706" y="12700"/>
              <a:ext cx="1019038" cy="1227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600"/>
              </a:pPr>
              <a:r>
                <a:t>datagram</a:t>
              </a:r>
            </a:p>
            <a:p>
              <a:pPr algn="ctr">
                <a:defRPr sz="1600"/>
              </a:pPr>
              <a:r>
                <a:t>buffer</a:t>
              </a:r>
            </a:p>
            <a:p>
              <a:pPr algn="ctr">
                <a:defRPr sz="1600"/>
              </a:pPr>
              <a:endParaRPr/>
            </a:p>
            <a:p>
              <a:pPr algn="ctr">
                <a:defRPr sz="1600"/>
              </a:pPr>
              <a:endParaRPr/>
            </a:p>
            <a:p>
              <a:pPr algn="ctr">
                <a:defRPr sz="1600"/>
              </a:pPr>
              <a:r>
                <a:t>queueing</a:t>
              </a:r>
            </a:p>
          </p:txBody>
        </p:sp>
        <p:grpSp>
          <p:nvGrpSpPr>
            <p:cNvPr id="1348" name="Group 1348"/>
            <p:cNvGrpSpPr/>
            <p:nvPr/>
          </p:nvGrpSpPr>
          <p:grpSpPr>
            <a:xfrm>
              <a:off x="127000" y="619125"/>
              <a:ext cx="993775" cy="468313"/>
              <a:chOff x="0" y="0"/>
              <a:chExt cx="993775" cy="468312"/>
            </a:xfrm>
          </p:grpSpPr>
          <p:sp>
            <p:nvSpPr>
              <p:cNvPr id="1339" name="Shape 1339"/>
              <p:cNvSpPr/>
              <p:nvPr/>
            </p:nvSpPr>
            <p:spPr>
              <a:xfrm>
                <a:off x="0" y="0"/>
                <a:ext cx="993775" cy="468313"/>
              </a:xfrm>
              <a:prstGeom prst="rect">
                <a:avLst/>
              </a:prstGeom>
              <a:solidFill>
                <a:srgbClr val="FF0000"/>
              </a:solidFill>
              <a:ln w="381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340" name="Shape 1340"/>
              <p:cNvSpPr/>
              <p:nvPr/>
            </p:nvSpPr>
            <p:spPr>
              <a:xfrm>
                <a:off x="129955" y="9222"/>
                <a:ext cx="1912" cy="44781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41" name="Shape 1341"/>
              <p:cNvSpPr/>
              <p:nvPr/>
            </p:nvSpPr>
            <p:spPr>
              <a:xfrm>
                <a:off x="236977" y="12297"/>
                <a:ext cx="1912" cy="44576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42" name="Shape 1342"/>
              <p:cNvSpPr/>
              <p:nvPr/>
            </p:nvSpPr>
            <p:spPr>
              <a:xfrm>
                <a:off x="344954" y="8198"/>
                <a:ext cx="1912" cy="44781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43" name="Shape 1343"/>
              <p:cNvSpPr/>
              <p:nvPr/>
            </p:nvSpPr>
            <p:spPr>
              <a:xfrm>
                <a:off x="451020" y="9222"/>
                <a:ext cx="1913" cy="44781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44" name="Shape 1344"/>
              <p:cNvSpPr/>
              <p:nvPr/>
            </p:nvSpPr>
            <p:spPr>
              <a:xfrm>
                <a:off x="558998" y="8198"/>
                <a:ext cx="1912" cy="44781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45" name="Shape 1345"/>
              <p:cNvSpPr/>
              <p:nvPr/>
            </p:nvSpPr>
            <p:spPr>
              <a:xfrm>
                <a:off x="665064" y="8198"/>
                <a:ext cx="1912" cy="44781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46" name="Shape 1346"/>
              <p:cNvSpPr/>
              <p:nvPr/>
            </p:nvSpPr>
            <p:spPr>
              <a:xfrm>
                <a:off x="774953" y="9222"/>
                <a:ext cx="1912" cy="44781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47" name="Shape 1347"/>
              <p:cNvSpPr/>
              <p:nvPr/>
            </p:nvSpPr>
            <p:spPr>
              <a:xfrm>
                <a:off x="878153" y="12297"/>
                <a:ext cx="1912" cy="44576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350" name="Shape 1350"/>
          <p:cNvSpPr/>
          <p:nvPr/>
        </p:nvSpPr>
        <p:spPr>
          <a:xfrm>
            <a:off x="1770062" y="1338262"/>
            <a:ext cx="11114" cy="2195513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1" name="Shape 1351"/>
          <p:cNvSpPr/>
          <p:nvPr/>
        </p:nvSpPr>
        <p:spPr>
          <a:xfrm>
            <a:off x="1762125" y="2422207"/>
            <a:ext cx="925513" cy="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2" name="Shape 1352"/>
          <p:cNvSpPr/>
          <p:nvPr/>
        </p:nvSpPr>
        <p:spPr>
          <a:xfrm>
            <a:off x="4330570" y="293687"/>
            <a:ext cx="437223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This slide in HUGELY important!</a:t>
            </a:r>
          </a:p>
        </p:txBody>
      </p:sp>
      <p:sp>
        <p:nvSpPr>
          <p:cNvPr id="1353" name="Shape 1353"/>
          <p:cNvSpPr/>
          <p:nvPr/>
        </p:nvSpPr>
        <p:spPr>
          <a:xfrm>
            <a:off x="3957637" y="4049712"/>
            <a:ext cx="4822826" cy="853441"/>
          </a:xfrm>
          <a:prstGeom prst="rect">
            <a:avLst/>
          </a:prstGeom>
          <a:solidFill>
            <a:srgbClr val="FFFFFF"/>
          </a:solidFill>
          <a:ln w="25400">
            <a:solidFill>
              <a:srgbClr val="CC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Datagram (packets) can be lost due to congestion, lack of buffers</a:t>
            </a:r>
          </a:p>
        </p:txBody>
      </p:sp>
      <p:sp>
        <p:nvSpPr>
          <p:cNvPr id="1354" name="Shape 1354"/>
          <p:cNvSpPr/>
          <p:nvPr/>
        </p:nvSpPr>
        <p:spPr>
          <a:xfrm>
            <a:off x="2674937" y="5341937"/>
            <a:ext cx="6124576" cy="853441"/>
          </a:xfrm>
          <a:prstGeom prst="rect">
            <a:avLst/>
          </a:prstGeom>
          <a:solidFill>
            <a:srgbClr val="FFFFFF"/>
          </a:solidFill>
          <a:ln w="25400">
            <a:solidFill>
              <a:srgbClr val="CC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Priority scheduling – who gets best performance, network neutrality</a:t>
            </a:r>
          </a:p>
        </p:txBody>
      </p:sp>
      <p:sp>
        <p:nvSpPr>
          <p:cNvPr id="1355" name="Shape 1355"/>
          <p:cNvSpPr>
            <a:spLocks noGrp="1"/>
          </p:cNvSpPr>
          <p:nvPr>
            <p:ph type="sldNum" sz="quarter" idx="2"/>
          </p:nvPr>
        </p:nvSpPr>
        <p:spPr>
          <a:xfrm>
            <a:off x="8456612" y="647541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356" name="Shape 1356"/>
          <p:cNvSpPr/>
          <p:nvPr/>
        </p:nvSpPr>
        <p:spPr>
          <a:xfrm>
            <a:off x="6375400" y="6475412"/>
            <a:ext cx="21780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Data Plane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" grpId="1" animBg="1" advAuto="0"/>
      <p:bldP spid="1354" grpId="2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8" name="underline_base.png" descr="underline_bas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5787" y="784225"/>
            <a:ext cx="5027613" cy="173038"/>
          </a:xfrm>
          <a:prstGeom prst="rect">
            <a:avLst/>
          </a:prstGeom>
          <a:ln w="12700">
            <a:miter lim="400000"/>
          </a:ln>
        </p:spPr>
      </p:pic>
      <p:sp>
        <p:nvSpPr>
          <p:cNvPr id="1359" name="Shape 1359"/>
          <p:cNvSpPr>
            <a:spLocks noGrp="1"/>
          </p:cNvSpPr>
          <p:nvPr>
            <p:ph type="title" idx="4294967295"/>
          </p:nvPr>
        </p:nvSpPr>
        <p:spPr>
          <a:xfrm>
            <a:off x="533400" y="196850"/>
            <a:ext cx="7772400" cy="73025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Output port queueing</a:t>
            </a:r>
          </a:p>
        </p:txBody>
      </p:sp>
      <p:sp>
        <p:nvSpPr>
          <p:cNvPr id="1360" name="Shape 1360"/>
          <p:cNvSpPr>
            <a:spLocks noGrp="1"/>
          </p:cNvSpPr>
          <p:nvPr>
            <p:ph type="body" sz="quarter" idx="4294967295"/>
          </p:nvPr>
        </p:nvSpPr>
        <p:spPr>
          <a:xfrm>
            <a:off x="746125" y="4602162"/>
            <a:ext cx="7772400" cy="119062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4032" indent="-264032" defTabSz="704087">
              <a:lnSpc>
                <a:spcPct val="85000"/>
              </a:lnSpc>
              <a:spcBef>
                <a:spcPts val="500"/>
              </a:spcBef>
              <a:buClr>
                <a:srgbClr val="000099"/>
              </a:buClr>
              <a:buSzPct val="100000"/>
              <a:buFont typeface="Wingdings"/>
              <a:buChar char="▪"/>
              <a:defRPr sz="2156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buffering when arrival rate via switch exceeds output line speed</a:t>
            </a:r>
          </a:p>
          <a:p>
            <a:pPr marL="264032" indent="-264032" defTabSz="704087">
              <a:lnSpc>
                <a:spcPct val="85000"/>
              </a:lnSpc>
              <a:spcBef>
                <a:spcPts val="500"/>
              </a:spcBef>
              <a:buClr>
                <a:srgbClr val="000099"/>
              </a:buClr>
              <a:buSzPct val="100000"/>
              <a:buFont typeface="Wingdings"/>
              <a:buChar char="▪"/>
              <a:defRPr sz="2156" i="1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queueing (delay) and loss due to output port buffer overflow!</a:t>
            </a:r>
          </a:p>
        </p:txBody>
      </p:sp>
      <p:grpSp>
        <p:nvGrpSpPr>
          <p:cNvPr id="1430" name="Group 1430"/>
          <p:cNvGrpSpPr/>
          <p:nvPr/>
        </p:nvGrpSpPr>
        <p:grpSpPr>
          <a:xfrm>
            <a:off x="884237" y="1477962"/>
            <a:ext cx="7412039" cy="2846212"/>
            <a:chOff x="0" y="0"/>
            <a:chExt cx="7412037" cy="2846211"/>
          </a:xfrm>
        </p:grpSpPr>
        <p:grpSp>
          <p:nvGrpSpPr>
            <p:cNvPr id="1384" name="Group 1384"/>
            <p:cNvGrpSpPr/>
            <p:nvPr/>
          </p:nvGrpSpPr>
          <p:grpSpPr>
            <a:xfrm>
              <a:off x="236537" y="26987"/>
              <a:ext cx="3332164" cy="2152651"/>
              <a:chOff x="0" y="0"/>
              <a:chExt cx="3332162" cy="2152650"/>
            </a:xfrm>
          </p:grpSpPr>
          <p:sp>
            <p:nvSpPr>
              <p:cNvPr id="1361" name="Shape 1361"/>
              <p:cNvSpPr/>
              <p:nvPr/>
            </p:nvSpPr>
            <p:spPr>
              <a:xfrm>
                <a:off x="1087437" y="0"/>
                <a:ext cx="1182688" cy="2152650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grpSp>
            <p:nvGrpSpPr>
              <p:cNvPr id="1365" name="Group 1365"/>
              <p:cNvGrpSpPr/>
              <p:nvPr/>
            </p:nvGrpSpPr>
            <p:grpSpPr>
              <a:xfrm>
                <a:off x="446087" y="33337"/>
                <a:ext cx="395288" cy="2055813"/>
                <a:chOff x="0" y="0"/>
                <a:chExt cx="395287" cy="2055812"/>
              </a:xfrm>
            </p:grpSpPr>
            <p:sp>
              <p:nvSpPr>
                <p:cNvPr id="1362" name="Shape 1362"/>
                <p:cNvSpPr/>
                <p:nvPr/>
              </p:nvSpPr>
              <p:spPr>
                <a:xfrm>
                  <a:off x="17462" y="0"/>
                  <a:ext cx="377826" cy="558800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1363" name="Shape 1363"/>
                <p:cNvSpPr/>
                <p:nvPr/>
              </p:nvSpPr>
              <p:spPr>
                <a:xfrm>
                  <a:off x="3175" y="754062"/>
                  <a:ext cx="377825" cy="558801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1364" name="Shape 1364"/>
                <p:cNvSpPr/>
                <p:nvPr/>
              </p:nvSpPr>
              <p:spPr>
                <a:xfrm>
                  <a:off x="0" y="1497012"/>
                  <a:ext cx="377825" cy="558801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</p:grpSp>
          <p:grpSp>
            <p:nvGrpSpPr>
              <p:cNvPr id="1369" name="Group 1369"/>
              <p:cNvGrpSpPr/>
              <p:nvPr/>
            </p:nvGrpSpPr>
            <p:grpSpPr>
              <a:xfrm>
                <a:off x="2517775" y="41275"/>
                <a:ext cx="395288" cy="2055813"/>
                <a:chOff x="0" y="0"/>
                <a:chExt cx="395287" cy="2055812"/>
              </a:xfrm>
            </p:grpSpPr>
            <p:sp>
              <p:nvSpPr>
                <p:cNvPr id="1366" name="Shape 1366"/>
                <p:cNvSpPr/>
                <p:nvPr/>
              </p:nvSpPr>
              <p:spPr>
                <a:xfrm>
                  <a:off x="17462" y="0"/>
                  <a:ext cx="377826" cy="558800"/>
                </a:xfrm>
                <a:prstGeom prst="rect">
                  <a:avLst/>
                </a:prstGeom>
                <a:solidFill>
                  <a:srgbClr val="FFFFFF"/>
                </a:solidFill>
                <a:ln w="1905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1367" name="Shape 1367"/>
                <p:cNvSpPr/>
                <p:nvPr/>
              </p:nvSpPr>
              <p:spPr>
                <a:xfrm>
                  <a:off x="3175" y="754062"/>
                  <a:ext cx="377825" cy="558801"/>
                </a:xfrm>
                <a:prstGeom prst="rect">
                  <a:avLst/>
                </a:prstGeom>
                <a:solidFill>
                  <a:srgbClr val="FFFFFF"/>
                </a:solidFill>
                <a:ln w="19050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1368" name="Shape 1368"/>
                <p:cNvSpPr/>
                <p:nvPr/>
              </p:nvSpPr>
              <p:spPr>
                <a:xfrm>
                  <a:off x="0" y="1497012"/>
                  <a:ext cx="377825" cy="558801"/>
                </a:xfrm>
                <a:prstGeom prst="rect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8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</p:grpSp>
          <p:sp>
            <p:nvSpPr>
              <p:cNvPr id="1370" name="Shape 1370"/>
              <p:cNvSpPr/>
              <p:nvPr/>
            </p:nvSpPr>
            <p:spPr>
              <a:xfrm>
                <a:off x="2259012" y="323850"/>
                <a:ext cx="257176" cy="0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71" name="Shape 1371"/>
              <p:cNvSpPr/>
              <p:nvPr/>
            </p:nvSpPr>
            <p:spPr>
              <a:xfrm>
                <a:off x="2249487" y="1062037"/>
                <a:ext cx="257176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72" name="Shape 1372"/>
              <p:cNvSpPr/>
              <p:nvPr/>
            </p:nvSpPr>
            <p:spPr>
              <a:xfrm>
                <a:off x="2249487" y="1814512"/>
                <a:ext cx="257176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73" name="Shape 1373"/>
              <p:cNvSpPr/>
              <p:nvPr/>
            </p:nvSpPr>
            <p:spPr>
              <a:xfrm>
                <a:off x="827087" y="298450"/>
                <a:ext cx="257176" cy="0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74" name="Shape 1374"/>
              <p:cNvSpPr/>
              <p:nvPr/>
            </p:nvSpPr>
            <p:spPr>
              <a:xfrm>
                <a:off x="817562" y="1036637"/>
                <a:ext cx="257176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75" name="Shape 1375"/>
              <p:cNvSpPr/>
              <p:nvPr/>
            </p:nvSpPr>
            <p:spPr>
              <a:xfrm>
                <a:off x="817562" y="1789112"/>
                <a:ext cx="257176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1379" name="Group 1379"/>
              <p:cNvGrpSpPr/>
              <p:nvPr/>
            </p:nvGrpSpPr>
            <p:grpSpPr>
              <a:xfrm>
                <a:off x="-1" y="306387"/>
                <a:ext cx="457202" cy="1490663"/>
                <a:chOff x="0" y="0"/>
                <a:chExt cx="457200" cy="1490662"/>
              </a:xfrm>
            </p:grpSpPr>
            <p:sp>
              <p:nvSpPr>
                <p:cNvPr id="1376" name="Shape 1376"/>
                <p:cNvSpPr/>
                <p:nvPr/>
              </p:nvSpPr>
              <p:spPr>
                <a:xfrm>
                  <a:off x="16328" y="0"/>
                  <a:ext cx="440873" cy="0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377" name="Shape 1377"/>
                <p:cNvSpPr/>
                <p:nvPr/>
              </p:nvSpPr>
              <p:spPr>
                <a:xfrm>
                  <a:off x="-1" y="738187"/>
                  <a:ext cx="440873" cy="1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378" name="Shape 1378"/>
                <p:cNvSpPr/>
                <p:nvPr/>
              </p:nvSpPr>
              <p:spPr>
                <a:xfrm>
                  <a:off x="-1" y="1490662"/>
                  <a:ext cx="440873" cy="1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383" name="Group 1383"/>
              <p:cNvGrpSpPr/>
              <p:nvPr/>
            </p:nvGrpSpPr>
            <p:grpSpPr>
              <a:xfrm>
                <a:off x="2874962" y="312737"/>
                <a:ext cx="457201" cy="1490663"/>
                <a:chOff x="0" y="0"/>
                <a:chExt cx="457200" cy="1490662"/>
              </a:xfrm>
            </p:grpSpPr>
            <p:sp>
              <p:nvSpPr>
                <p:cNvPr id="1380" name="Shape 1380"/>
                <p:cNvSpPr/>
                <p:nvPr/>
              </p:nvSpPr>
              <p:spPr>
                <a:xfrm>
                  <a:off x="16328" y="0"/>
                  <a:ext cx="440873" cy="0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381" name="Shape 1381"/>
                <p:cNvSpPr/>
                <p:nvPr/>
              </p:nvSpPr>
              <p:spPr>
                <a:xfrm>
                  <a:off x="-1" y="738187"/>
                  <a:ext cx="440873" cy="1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382" name="Shape 1382"/>
                <p:cNvSpPr/>
                <p:nvPr/>
              </p:nvSpPr>
              <p:spPr>
                <a:xfrm>
                  <a:off x="-1" y="1490662"/>
                  <a:ext cx="440873" cy="1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408" name="Group 1408"/>
            <p:cNvGrpSpPr/>
            <p:nvPr/>
          </p:nvGrpSpPr>
          <p:grpSpPr>
            <a:xfrm>
              <a:off x="4079875" y="0"/>
              <a:ext cx="3332163" cy="2152650"/>
              <a:chOff x="0" y="0"/>
              <a:chExt cx="3332162" cy="2152650"/>
            </a:xfrm>
          </p:grpSpPr>
          <p:sp>
            <p:nvSpPr>
              <p:cNvPr id="1385" name="Shape 1385"/>
              <p:cNvSpPr/>
              <p:nvPr/>
            </p:nvSpPr>
            <p:spPr>
              <a:xfrm>
                <a:off x="1087437" y="0"/>
                <a:ext cx="1182688" cy="2152650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grpSp>
            <p:nvGrpSpPr>
              <p:cNvPr id="1389" name="Group 1389"/>
              <p:cNvGrpSpPr/>
              <p:nvPr/>
            </p:nvGrpSpPr>
            <p:grpSpPr>
              <a:xfrm>
                <a:off x="446087" y="33337"/>
                <a:ext cx="395288" cy="2055813"/>
                <a:chOff x="0" y="0"/>
                <a:chExt cx="395287" cy="2055812"/>
              </a:xfrm>
            </p:grpSpPr>
            <p:sp>
              <p:nvSpPr>
                <p:cNvPr id="1386" name="Shape 1386"/>
                <p:cNvSpPr/>
                <p:nvPr/>
              </p:nvSpPr>
              <p:spPr>
                <a:xfrm>
                  <a:off x="17462" y="0"/>
                  <a:ext cx="377826" cy="558800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1387" name="Shape 1387"/>
                <p:cNvSpPr/>
                <p:nvPr/>
              </p:nvSpPr>
              <p:spPr>
                <a:xfrm>
                  <a:off x="3175" y="754062"/>
                  <a:ext cx="377825" cy="558801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1388" name="Shape 1388"/>
                <p:cNvSpPr/>
                <p:nvPr/>
              </p:nvSpPr>
              <p:spPr>
                <a:xfrm>
                  <a:off x="0" y="1497012"/>
                  <a:ext cx="377825" cy="558801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</p:grpSp>
          <p:grpSp>
            <p:nvGrpSpPr>
              <p:cNvPr id="1393" name="Group 1393"/>
              <p:cNvGrpSpPr/>
              <p:nvPr/>
            </p:nvGrpSpPr>
            <p:grpSpPr>
              <a:xfrm>
                <a:off x="2517775" y="41275"/>
                <a:ext cx="395288" cy="2055813"/>
                <a:chOff x="0" y="0"/>
                <a:chExt cx="395287" cy="2055812"/>
              </a:xfrm>
            </p:grpSpPr>
            <p:sp>
              <p:nvSpPr>
                <p:cNvPr id="1390" name="Shape 1390"/>
                <p:cNvSpPr/>
                <p:nvPr/>
              </p:nvSpPr>
              <p:spPr>
                <a:xfrm>
                  <a:off x="17462" y="0"/>
                  <a:ext cx="377826" cy="558800"/>
                </a:xfrm>
                <a:prstGeom prst="rect">
                  <a:avLst/>
                </a:prstGeom>
                <a:solidFill>
                  <a:srgbClr val="FFFFFF"/>
                </a:solidFill>
                <a:ln w="1905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1391" name="Shape 1391"/>
                <p:cNvSpPr/>
                <p:nvPr/>
              </p:nvSpPr>
              <p:spPr>
                <a:xfrm>
                  <a:off x="3175" y="754062"/>
                  <a:ext cx="377825" cy="558801"/>
                </a:xfrm>
                <a:prstGeom prst="rect">
                  <a:avLst/>
                </a:prstGeom>
                <a:solidFill>
                  <a:srgbClr val="FFFFFF"/>
                </a:solidFill>
                <a:ln w="19050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/>
                  </a:pPr>
                  <a:endParaRPr/>
                </a:p>
              </p:txBody>
            </p:sp>
            <p:sp>
              <p:nvSpPr>
                <p:cNvPr id="1392" name="Shape 1392"/>
                <p:cNvSpPr/>
                <p:nvPr/>
              </p:nvSpPr>
              <p:spPr>
                <a:xfrm>
                  <a:off x="0" y="1497012"/>
                  <a:ext cx="377825" cy="558801"/>
                </a:xfrm>
                <a:prstGeom prst="rect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8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</p:grpSp>
          <p:sp>
            <p:nvSpPr>
              <p:cNvPr id="1394" name="Shape 1394"/>
              <p:cNvSpPr/>
              <p:nvPr/>
            </p:nvSpPr>
            <p:spPr>
              <a:xfrm>
                <a:off x="2259012" y="323850"/>
                <a:ext cx="257176" cy="0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95" name="Shape 1395"/>
              <p:cNvSpPr/>
              <p:nvPr/>
            </p:nvSpPr>
            <p:spPr>
              <a:xfrm>
                <a:off x="2249487" y="1062037"/>
                <a:ext cx="257176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96" name="Shape 1396"/>
              <p:cNvSpPr/>
              <p:nvPr/>
            </p:nvSpPr>
            <p:spPr>
              <a:xfrm>
                <a:off x="2249487" y="1814512"/>
                <a:ext cx="257176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97" name="Shape 1397"/>
              <p:cNvSpPr/>
              <p:nvPr/>
            </p:nvSpPr>
            <p:spPr>
              <a:xfrm>
                <a:off x="827087" y="298450"/>
                <a:ext cx="257176" cy="0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98" name="Shape 1398"/>
              <p:cNvSpPr/>
              <p:nvPr/>
            </p:nvSpPr>
            <p:spPr>
              <a:xfrm>
                <a:off x="817562" y="1036637"/>
                <a:ext cx="257176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99" name="Shape 1399"/>
              <p:cNvSpPr/>
              <p:nvPr/>
            </p:nvSpPr>
            <p:spPr>
              <a:xfrm>
                <a:off x="817562" y="1789112"/>
                <a:ext cx="257176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1403" name="Group 1403"/>
              <p:cNvGrpSpPr/>
              <p:nvPr/>
            </p:nvGrpSpPr>
            <p:grpSpPr>
              <a:xfrm>
                <a:off x="-1" y="306387"/>
                <a:ext cx="457202" cy="1490663"/>
                <a:chOff x="0" y="0"/>
                <a:chExt cx="457200" cy="1490662"/>
              </a:xfrm>
            </p:grpSpPr>
            <p:sp>
              <p:nvSpPr>
                <p:cNvPr id="1400" name="Shape 1400"/>
                <p:cNvSpPr/>
                <p:nvPr/>
              </p:nvSpPr>
              <p:spPr>
                <a:xfrm>
                  <a:off x="16328" y="0"/>
                  <a:ext cx="440873" cy="0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01" name="Shape 1401"/>
                <p:cNvSpPr/>
                <p:nvPr/>
              </p:nvSpPr>
              <p:spPr>
                <a:xfrm>
                  <a:off x="-1" y="738187"/>
                  <a:ext cx="440873" cy="1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02" name="Shape 1402"/>
                <p:cNvSpPr/>
                <p:nvPr/>
              </p:nvSpPr>
              <p:spPr>
                <a:xfrm>
                  <a:off x="-1" y="1490662"/>
                  <a:ext cx="440873" cy="1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407" name="Group 1407"/>
              <p:cNvGrpSpPr/>
              <p:nvPr/>
            </p:nvGrpSpPr>
            <p:grpSpPr>
              <a:xfrm>
                <a:off x="2874962" y="312737"/>
                <a:ext cx="457201" cy="1490663"/>
                <a:chOff x="0" y="0"/>
                <a:chExt cx="457200" cy="1490662"/>
              </a:xfrm>
            </p:grpSpPr>
            <p:sp>
              <p:nvSpPr>
                <p:cNvPr id="1404" name="Shape 1404"/>
                <p:cNvSpPr/>
                <p:nvPr/>
              </p:nvSpPr>
              <p:spPr>
                <a:xfrm>
                  <a:off x="16328" y="0"/>
                  <a:ext cx="440873" cy="0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05" name="Shape 1405"/>
                <p:cNvSpPr/>
                <p:nvPr/>
              </p:nvSpPr>
              <p:spPr>
                <a:xfrm>
                  <a:off x="-1" y="738187"/>
                  <a:ext cx="440873" cy="1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06" name="Shape 1406"/>
                <p:cNvSpPr/>
                <p:nvPr/>
              </p:nvSpPr>
              <p:spPr>
                <a:xfrm>
                  <a:off x="-1" y="1490662"/>
                  <a:ext cx="440873" cy="1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1409" name="Shape 1409"/>
            <p:cNvSpPr/>
            <p:nvPr/>
          </p:nvSpPr>
          <p:spPr>
            <a:xfrm>
              <a:off x="733425" y="128587"/>
              <a:ext cx="277813" cy="155576"/>
            </a:xfrm>
            <a:prstGeom prst="rect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719137" y="893762"/>
              <a:ext cx="277813" cy="155576"/>
            </a:xfrm>
            <a:prstGeom prst="rect">
              <a:avLst/>
            </a:prstGeom>
            <a:solidFill>
              <a:srgbClr val="0000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704850" y="1647825"/>
              <a:ext cx="277813" cy="155575"/>
            </a:xfrm>
            <a:prstGeom prst="rect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339725" y="136525"/>
              <a:ext cx="277813" cy="15557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333375" y="1622425"/>
              <a:ext cx="277813" cy="155575"/>
            </a:xfrm>
            <a:prstGeom prst="rect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1055687" y="195262"/>
              <a:ext cx="1628776" cy="1589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dash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1104900" y="561975"/>
              <a:ext cx="1535113" cy="1166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541"/>
                  </a:moveTo>
                  <a:lnTo>
                    <a:pt x="11660" y="21600"/>
                  </a:lnTo>
                  <a:lnTo>
                    <a:pt x="21600" y="0"/>
                  </a:lnTo>
                </a:path>
              </a:pathLst>
            </a:custGeom>
            <a:noFill/>
            <a:ln w="28575" cap="flat">
              <a:solidFill>
                <a:srgbClr val="FF0000"/>
              </a:solidFill>
              <a:prstDash val="dash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416" name="Shape 1416"/>
            <p:cNvSpPr/>
            <p:nvPr/>
          </p:nvSpPr>
          <p:spPr>
            <a:xfrm>
              <a:off x="608012" y="2228850"/>
              <a:ext cx="2459038" cy="617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800"/>
              </a:pPr>
              <a:r>
                <a:t>at </a:t>
              </a:r>
              <a:r>
                <a:rPr i="1"/>
                <a:t>t,</a:t>
              </a:r>
              <a:r>
                <a:t> packets more</a:t>
              </a:r>
            </a:p>
            <a:p>
              <a:pPr algn="ctr">
                <a:defRPr sz="1800"/>
              </a:pPr>
              <a:r>
                <a:t>from input to output</a:t>
              </a:r>
            </a:p>
          </p:txBody>
        </p:sp>
        <p:sp>
          <p:nvSpPr>
            <p:cNvPr id="1417" name="Shape 1417"/>
            <p:cNvSpPr/>
            <p:nvPr/>
          </p:nvSpPr>
          <p:spPr>
            <a:xfrm>
              <a:off x="4451350" y="2212975"/>
              <a:ext cx="245903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/>
              </a:lvl1pPr>
            </a:lstStyle>
            <a:p>
              <a:r>
                <a:t>one packet time later</a:t>
              </a:r>
            </a:p>
          </p:txBody>
        </p:sp>
        <p:sp>
          <p:nvSpPr>
            <p:cNvPr id="1418" name="Shape 1418"/>
            <p:cNvSpPr/>
            <p:nvPr/>
          </p:nvSpPr>
          <p:spPr>
            <a:xfrm>
              <a:off x="1489075" y="974725"/>
              <a:ext cx="725151" cy="5419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600"/>
              </a:pPr>
              <a:r>
                <a:t>switch</a:t>
              </a:r>
            </a:p>
            <a:p>
              <a:pPr>
                <a:defRPr sz="1600"/>
              </a:pPr>
              <a:r>
                <a:t>fabric</a:t>
              </a:r>
            </a:p>
          </p:txBody>
        </p:sp>
        <p:sp>
          <p:nvSpPr>
            <p:cNvPr id="1419" name="Shape 1419"/>
            <p:cNvSpPr/>
            <p:nvPr/>
          </p:nvSpPr>
          <p:spPr>
            <a:xfrm>
              <a:off x="5310187" y="869950"/>
              <a:ext cx="725151" cy="5419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600"/>
              </a:pPr>
              <a:r>
                <a:t>switch</a:t>
              </a:r>
            </a:p>
            <a:p>
              <a:pPr>
                <a:defRPr sz="1600"/>
              </a:pPr>
              <a:r>
                <a:t>fabric</a:t>
              </a:r>
            </a:p>
          </p:txBody>
        </p:sp>
        <p:sp>
          <p:nvSpPr>
            <p:cNvPr id="1420" name="Shape 1420"/>
            <p:cNvSpPr/>
            <p:nvPr/>
          </p:nvSpPr>
          <p:spPr>
            <a:xfrm>
              <a:off x="6661150" y="65087"/>
              <a:ext cx="277813" cy="155576"/>
            </a:xfrm>
            <a:prstGeom prst="rect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6661150" y="898525"/>
              <a:ext cx="277813" cy="155575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422" name="Shape 1422"/>
            <p:cNvSpPr/>
            <p:nvPr/>
          </p:nvSpPr>
          <p:spPr>
            <a:xfrm>
              <a:off x="6656387" y="266700"/>
              <a:ext cx="277813" cy="155575"/>
            </a:xfrm>
            <a:prstGeom prst="rect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423" name="Shape 1423"/>
            <p:cNvSpPr/>
            <p:nvPr/>
          </p:nvSpPr>
          <p:spPr>
            <a:xfrm>
              <a:off x="4595812" y="111125"/>
              <a:ext cx="277813" cy="15557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424" name="Shape 1424"/>
            <p:cNvSpPr/>
            <p:nvPr/>
          </p:nvSpPr>
          <p:spPr>
            <a:xfrm>
              <a:off x="4578350" y="1641475"/>
              <a:ext cx="277813" cy="155575"/>
            </a:xfrm>
            <a:prstGeom prst="rect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425" name="Shape 1425"/>
            <p:cNvSpPr/>
            <p:nvPr/>
          </p:nvSpPr>
          <p:spPr>
            <a:xfrm>
              <a:off x="4972050" y="523875"/>
              <a:ext cx="1535113" cy="1166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541"/>
                  </a:moveTo>
                  <a:lnTo>
                    <a:pt x="11660" y="21600"/>
                  </a:lnTo>
                  <a:lnTo>
                    <a:pt x="21600" y="0"/>
                  </a:lnTo>
                </a:path>
              </a:pathLst>
            </a:custGeom>
            <a:noFill/>
            <a:ln w="28575" cap="flat">
              <a:solidFill>
                <a:srgbClr val="FF0000"/>
              </a:solidFill>
              <a:prstDash val="dash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426" name="Shape 1426"/>
            <p:cNvSpPr/>
            <p:nvPr/>
          </p:nvSpPr>
          <p:spPr>
            <a:xfrm>
              <a:off x="4951412" y="190500"/>
              <a:ext cx="1568451" cy="1509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0"/>
                  </a:moveTo>
                  <a:lnTo>
                    <a:pt x="11253" y="0"/>
                  </a:lnTo>
                  <a:lnTo>
                    <a:pt x="21600" y="21600"/>
                  </a:lnTo>
                </a:path>
              </a:pathLst>
            </a:custGeom>
            <a:noFill/>
            <a:ln w="28575" cap="flat">
              <a:solidFill>
                <a:srgbClr val="008000"/>
              </a:solidFill>
              <a:prstDash val="dash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427" name="Shape 1427"/>
            <p:cNvSpPr/>
            <p:nvPr/>
          </p:nvSpPr>
          <p:spPr>
            <a:xfrm>
              <a:off x="1044575" y="974725"/>
              <a:ext cx="1606550" cy="22225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dash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28" name="Shape 1428"/>
            <p:cNvSpPr/>
            <p:nvPr/>
          </p:nvSpPr>
          <p:spPr>
            <a:xfrm>
              <a:off x="0" y="125412"/>
              <a:ext cx="277813" cy="155576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429" name="Shape 1429"/>
            <p:cNvSpPr/>
            <p:nvPr/>
          </p:nvSpPr>
          <p:spPr>
            <a:xfrm>
              <a:off x="4197350" y="104775"/>
              <a:ext cx="277813" cy="155575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</p:grpSp>
      <p:sp>
        <p:nvSpPr>
          <p:cNvPr id="1431" name="Shape 1431"/>
          <p:cNvSpPr>
            <a:spLocks noGrp="1"/>
          </p:cNvSpPr>
          <p:nvPr>
            <p:ph type="sldNum" sz="quarter" idx="2"/>
          </p:nvPr>
        </p:nvSpPr>
        <p:spPr>
          <a:xfrm>
            <a:off x="8456612" y="647541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432" name="Shape 1432"/>
          <p:cNvSpPr/>
          <p:nvPr/>
        </p:nvSpPr>
        <p:spPr>
          <a:xfrm>
            <a:off x="6375400" y="6475412"/>
            <a:ext cx="21780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Data Plane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" name="underline_base.png" descr="underline_bas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900" y="1039812"/>
            <a:ext cx="5027613" cy="173038"/>
          </a:xfrm>
          <a:prstGeom prst="rect">
            <a:avLst/>
          </a:prstGeom>
          <a:ln w="12700">
            <a:miter lim="400000"/>
          </a:ln>
        </p:spPr>
      </p:pic>
      <p:sp>
        <p:nvSpPr>
          <p:cNvPr id="1435" name="Shape 1435"/>
          <p:cNvSpPr>
            <a:spLocks noGrp="1"/>
          </p:cNvSpPr>
          <p:nvPr>
            <p:ph type="title" idx="4294967295"/>
          </p:nvPr>
        </p:nvSpPr>
        <p:spPr>
          <a:xfrm>
            <a:off x="533400" y="228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How much buffering?</a:t>
            </a:r>
          </a:p>
        </p:txBody>
      </p:sp>
      <p:sp>
        <p:nvSpPr>
          <p:cNvPr id="1436" name="Shape 1436"/>
          <p:cNvSpPr>
            <a:spLocks noGrp="1"/>
          </p:cNvSpPr>
          <p:nvPr>
            <p:ph type="body" idx="4294967295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▪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RFC 3439 rule of thumb: average buffering equal to “typical” RTT (say 250 msec) times link capacity C</a:t>
            </a:r>
          </a:p>
          <a:p>
            <a:pPr marL="688975" lvl="1" indent="-231775">
              <a:spcBef>
                <a:spcPts val="0"/>
              </a:spcBef>
              <a:buClr>
                <a:srgbClr val="000099"/>
              </a:buClr>
              <a:buSzPct val="100000"/>
              <a:buFont typeface="Arial"/>
              <a:buChar char="•"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e.g., C = 10 Gpbs link: 2.5 Gbit buffer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▪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recent recommendation: with </a:t>
            </a:r>
            <a:r>
              <a:rPr i="1"/>
              <a:t>N</a:t>
            </a:r>
            <a:r>
              <a:t> flows, buffering equal to </a:t>
            </a:r>
          </a:p>
        </p:txBody>
      </p:sp>
      <p:grpSp>
        <p:nvGrpSpPr>
          <p:cNvPr id="1442" name="Group 1442"/>
          <p:cNvGrpSpPr/>
          <p:nvPr/>
        </p:nvGrpSpPr>
        <p:grpSpPr>
          <a:xfrm>
            <a:off x="4167187" y="3717924"/>
            <a:ext cx="1075096" cy="1089533"/>
            <a:chOff x="0" y="0"/>
            <a:chExt cx="1075094" cy="1089531"/>
          </a:xfrm>
        </p:grpSpPr>
        <p:sp>
          <p:nvSpPr>
            <p:cNvPr id="1437" name="Shape 1437"/>
            <p:cNvSpPr/>
            <p:nvPr/>
          </p:nvSpPr>
          <p:spPr>
            <a:xfrm>
              <a:off x="0" y="185737"/>
              <a:ext cx="1075095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RTT  C</a:t>
              </a:r>
            </a:p>
          </p:txBody>
        </p:sp>
        <p:sp>
          <p:nvSpPr>
            <p:cNvPr id="1438" name="Shape 1438"/>
            <p:cNvSpPr/>
            <p:nvPr/>
          </p:nvSpPr>
          <p:spPr>
            <a:xfrm>
              <a:off x="612774" y="0"/>
              <a:ext cx="217052" cy="548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200"/>
              </a:lvl1pPr>
            </a:lstStyle>
            <a:p>
              <a:r>
                <a:t>.</a:t>
              </a:r>
            </a:p>
          </p:txBody>
        </p:sp>
        <p:sp>
          <p:nvSpPr>
            <p:cNvPr id="1439" name="Shape 1439"/>
            <p:cNvSpPr/>
            <p:nvPr/>
          </p:nvSpPr>
          <p:spPr>
            <a:xfrm>
              <a:off x="9524" y="582612"/>
              <a:ext cx="982664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40" name="Shape 1440"/>
            <p:cNvSpPr/>
            <p:nvPr/>
          </p:nvSpPr>
          <p:spPr>
            <a:xfrm>
              <a:off x="266699" y="652462"/>
              <a:ext cx="324258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N</a:t>
              </a:r>
            </a:p>
          </p:txBody>
        </p:sp>
        <p:sp>
          <p:nvSpPr>
            <p:cNvPr id="1441" name="Shape 1441"/>
            <p:cNvSpPr/>
            <p:nvPr/>
          </p:nvSpPr>
          <p:spPr>
            <a:xfrm>
              <a:off x="220662" y="661987"/>
              <a:ext cx="442913" cy="331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296"/>
                  </a:moveTo>
                  <a:lnTo>
                    <a:pt x="2013" y="10852"/>
                  </a:lnTo>
                  <a:lnTo>
                    <a:pt x="3406" y="21600"/>
                  </a:lnTo>
                  <a:lnTo>
                    <a:pt x="4723" y="0"/>
                  </a:lnTo>
                  <a:lnTo>
                    <a:pt x="21600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</p:grpSp>
      <p:sp>
        <p:nvSpPr>
          <p:cNvPr id="1443" name="Shape 1443"/>
          <p:cNvSpPr>
            <a:spLocks noGrp="1"/>
          </p:cNvSpPr>
          <p:nvPr>
            <p:ph type="sldNum" sz="quarter" idx="2"/>
          </p:nvPr>
        </p:nvSpPr>
        <p:spPr>
          <a:xfrm>
            <a:off x="8456612" y="647541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444" name="Shape 1444"/>
          <p:cNvSpPr/>
          <p:nvPr/>
        </p:nvSpPr>
        <p:spPr>
          <a:xfrm>
            <a:off x="6375400" y="6475412"/>
            <a:ext cx="21780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Data Plane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Shape 1446"/>
          <p:cNvSpPr>
            <a:spLocks noGrp="1"/>
          </p:cNvSpPr>
          <p:nvPr>
            <p:ph type="title" idx="4294967295"/>
          </p:nvPr>
        </p:nvSpPr>
        <p:spPr>
          <a:xfrm>
            <a:off x="533400" y="-14288"/>
            <a:ext cx="7772400" cy="11430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Scheduling mechanisms</a:t>
            </a:r>
          </a:p>
        </p:txBody>
      </p:sp>
      <p:sp>
        <p:nvSpPr>
          <p:cNvPr id="1447" name="Shape 1447"/>
          <p:cNvSpPr>
            <a:spLocks noGrp="1"/>
          </p:cNvSpPr>
          <p:nvPr>
            <p:ph type="body" idx="4294967295"/>
          </p:nvPr>
        </p:nvSpPr>
        <p:spPr>
          <a:xfrm>
            <a:off x="533400" y="1339850"/>
            <a:ext cx="8262938" cy="35829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▪"/>
              <a:defRPr i="1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scheduling: </a:t>
            </a:r>
            <a:r>
              <a:rPr i="0">
                <a:solidFill>
                  <a:srgbClr val="000000"/>
                </a:solidFill>
              </a:rPr>
              <a:t>choose next packet to send on link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▪"/>
              <a:defRPr i="1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FIFO (first in first out) scheduling: </a:t>
            </a:r>
            <a:r>
              <a:rPr i="0">
                <a:solidFill>
                  <a:srgbClr val="000000"/>
                </a:solidFill>
              </a:rPr>
              <a:t>send in order of arrival to queue</a:t>
            </a:r>
          </a:p>
          <a:p>
            <a:pPr marL="688975" lvl="1" indent="-231775">
              <a:spcBef>
                <a:spcPts val="0"/>
              </a:spcBef>
              <a:buClr>
                <a:srgbClr val="000099"/>
              </a:buClr>
              <a:buSzPct val="100000"/>
              <a:buFont typeface="Arial"/>
              <a:buChar char="•"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real-world example?</a:t>
            </a:r>
          </a:p>
          <a:p>
            <a:pPr marL="688975" lvl="1" indent="-231775">
              <a:spcBef>
                <a:spcPts val="0"/>
              </a:spcBef>
              <a:buClr>
                <a:srgbClr val="000099"/>
              </a:buClr>
              <a:buSzPct val="100000"/>
              <a:buFont typeface="Arial"/>
              <a:buChar char="•"/>
              <a:defRPr sz="2400" i="1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discard policy: </a:t>
            </a:r>
            <a:r>
              <a:rPr i="0">
                <a:solidFill>
                  <a:srgbClr val="000000"/>
                </a:solidFill>
              </a:rPr>
              <a:t>if packet arrives to full queue: who to discard?</a:t>
            </a:r>
          </a:p>
          <a:p>
            <a:pPr marL="1143000" lvl="2" indent="-228600">
              <a:lnSpc>
                <a:spcPts val="2200"/>
              </a:lnSpc>
              <a:spcBef>
                <a:spcPts val="0"/>
              </a:spcBef>
              <a:buClrTx/>
              <a:buFontTx/>
              <a:defRPr sz="2400" i="1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tail drop: </a:t>
            </a:r>
            <a:r>
              <a:rPr i="0">
                <a:solidFill>
                  <a:srgbClr val="000000"/>
                </a:solidFill>
              </a:rPr>
              <a:t>drop arriving packet</a:t>
            </a:r>
          </a:p>
          <a:p>
            <a:pPr marL="1143000" lvl="2" indent="-228600">
              <a:lnSpc>
                <a:spcPts val="2200"/>
              </a:lnSpc>
              <a:spcBef>
                <a:spcPts val="0"/>
              </a:spcBef>
              <a:buClrTx/>
              <a:buFontTx/>
              <a:defRPr sz="2400" i="1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priority: </a:t>
            </a:r>
            <a:r>
              <a:rPr i="0">
                <a:solidFill>
                  <a:srgbClr val="000000"/>
                </a:solidFill>
              </a:rPr>
              <a:t>drop/remove on priority basis</a:t>
            </a:r>
          </a:p>
          <a:p>
            <a:pPr marL="1143000" lvl="2" indent="-228600">
              <a:lnSpc>
                <a:spcPts val="2200"/>
              </a:lnSpc>
              <a:spcBef>
                <a:spcPts val="0"/>
              </a:spcBef>
              <a:buClrTx/>
              <a:buFontTx/>
              <a:defRPr sz="2400" i="1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random: </a:t>
            </a:r>
            <a:r>
              <a:rPr i="0">
                <a:solidFill>
                  <a:srgbClr val="000000"/>
                </a:solidFill>
              </a:rPr>
              <a:t>drop/remove randomly</a:t>
            </a:r>
          </a:p>
        </p:txBody>
      </p:sp>
      <p:pic>
        <p:nvPicPr>
          <p:cNvPr id="1448" name="underline_base.png" descr="underline_bas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5787" y="782637"/>
            <a:ext cx="7313613" cy="1730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9" name="Group 1459"/>
          <p:cNvGrpSpPr/>
          <p:nvPr/>
        </p:nvGrpSpPr>
        <p:grpSpPr>
          <a:xfrm>
            <a:off x="3771899" y="5132387"/>
            <a:ext cx="939802" cy="565151"/>
            <a:chOff x="0" y="0"/>
            <a:chExt cx="939800" cy="565150"/>
          </a:xfrm>
        </p:grpSpPr>
        <p:grpSp>
          <p:nvGrpSpPr>
            <p:cNvPr id="1457" name="Group 1457"/>
            <p:cNvGrpSpPr/>
            <p:nvPr/>
          </p:nvGrpSpPr>
          <p:grpSpPr>
            <a:xfrm>
              <a:off x="-1" y="-1"/>
              <a:ext cx="929312" cy="565152"/>
              <a:chOff x="0" y="0"/>
              <a:chExt cx="929310" cy="565150"/>
            </a:xfrm>
          </p:grpSpPr>
          <p:sp>
            <p:nvSpPr>
              <p:cNvPr id="1449" name="Shape 1449"/>
              <p:cNvSpPr/>
              <p:nvPr/>
            </p:nvSpPr>
            <p:spPr>
              <a:xfrm>
                <a:off x="0" y="-1"/>
                <a:ext cx="929311" cy="563090"/>
              </a:xfrm>
              <a:prstGeom prst="rect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450" name="Shape 1450"/>
              <p:cNvSpPr/>
              <p:nvPr/>
            </p:nvSpPr>
            <p:spPr>
              <a:xfrm flipH="1">
                <a:off x="115982" y="4535"/>
                <a:ext cx="4534" cy="557826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51" name="Shape 1451"/>
              <p:cNvSpPr/>
              <p:nvPr/>
            </p:nvSpPr>
            <p:spPr>
              <a:xfrm flipH="1">
                <a:off x="241099" y="3976"/>
                <a:ext cx="4534" cy="557826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52" name="Shape 1452"/>
              <p:cNvSpPr/>
              <p:nvPr/>
            </p:nvSpPr>
            <p:spPr>
              <a:xfrm flipH="1">
                <a:off x="357150" y="7325"/>
                <a:ext cx="4535" cy="557826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53" name="Shape 1453"/>
              <p:cNvSpPr/>
              <p:nvPr/>
            </p:nvSpPr>
            <p:spPr>
              <a:xfrm flipH="1">
                <a:off x="464275" y="1602"/>
                <a:ext cx="4535" cy="557826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54" name="Shape 1454"/>
              <p:cNvSpPr/>
              <p:nvPr/>
            </p:nvSpPr>
            <p:spPr>
              <a:xfrm flipH="1">
                <a:off x="573769" y="3695"/>
                <a:ext cx="4534" cy="557826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55" name="Shape 1455"/>
              <p:cNvSpPr/>
              <p:nvPr/>
            </p:nvSpPr>
            <p:spPr>
              <a:xfrm flipH="1">
                <a:off x="694980" y="5788"/>
                <a:ext cx="4535" cy="557826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56" name="Shape 1456"/>
              <p:cNvSpPr/>
              <p:nvPr/>
            </p:nvSpPr>
            <p:spPr>
              <a:xfrm flipH="1">
                <a:off x="812286" y="3973"/>
                <a:ext cx="4534" cy="557826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458" name="Shape 1458"/>
            <p:cNvSpPr/>
            <p:nvPr/>
          </p:nvSpPr>
          <p:spPr>
            <a:xfrm>
              <a:off x="246414" y="8263"/>
              <a:ext cx="693387" cy="547011"/>
            </a:xfrm>
            <a:prstGeom prst="rect">
              <a:avLst/>
            </a:prstGeom>
            <a:solidFill>
              <a:srgbClr val="000099">
                <a:alpha val="7097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</p:grpSp>
      <p:sp>
        <p:nvSpPr>
          <p:cNvPr id="1460" name="Shape 1460"/>
          <p:cNvSpPr/>
          <p:nvPr/>
        </p:nvSpPr>
        <p:spPr>
          <a:xfrm>
            <a:off x="4799012" y="5103812"/>
            <a:ext cx="631826" cy="62865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 sz="1800"/>
            </a:pPr>
            <a:endParaRPr/>
          </a:p>
        </p:txBody>
      </p:sp>
      <p:sp>
        <p:nvSpPr>
          <p:cNvPr id="1461" name="Shape 1461"/>
          <p:cNvSpPr/>
          <p:nvPr/>
        </p:nvSpPr>
        <p:spPr>
          <a:xfrm>
            <a:off x="2532062" y="5414962"/>
            <a:ext cx="1054101" cy="1"/>
          </a:xfrm>
          <a:prstGeom prst="line">
            <a:avLst/>
          </a:prstGeom>
          <a:ln w="19050">
            <a:solidFill>
              <a:srgbClr val="000099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2" name="Shape 1462"/>
          <p:cNvSpPr/>
          <p:nvPr/>
        </p:nvSpPr>
        <p:spPr>
          <a:xfrm>
            <a:off x="3560676" y="5699125"/>
            <a:ext cx="1181273" cy="49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400"/>
            </a:pPr>
            <a:r>
              <a:t>queue</a:t>
            </a:r>
          </a:p>
          <a:p>
            <a:pPr algn="ctr">
              <a:defRPr sz="1400"/>
            </a:pPr>
            <a:r>
              <a:t>(waiting area)</a:t>
            </a:r>
          </a:p>
        </p:txBody>
      </p:sp>
      <p:sp>
        <p:nvSpPr>
          <p:cNvPr id="1463" name="Shape 1463"/>
          <p:cNvSpPr/>
          <p:nvPr/>
        </p:nvSpPr>
        <p:spPr>
          <a:xfrm>
            <a:off x="2716449" y="5459412"/>
            <a:ext cx="677390" cy="49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400"/>
            </a:pPr>
            <a:r>
              <a:t>packet</a:t>
            </a:r>
          </a:p>
          <a:p>
            <a:pPr algn="ctr">
              <a:defRPr sz="1400"/>
            </a:pPr>
            <a:r>
              <a:t>arrivals</a:t>
            </a:r>
          </a:p>
        </p:txBody>
      </p:sp>
      <p:sp>
        <p:nvSpPr>
          <p:cNvPr id="1464" name="Shape 1464"/>
          <p:cNvSpPr/>
          <p:nvPr/>
        </p:nvSpPr>
        <p:spPr>
          <a:xfrm>
            <a:off x="5632450" y="5400675"/>
            <a:ext cx="906463" cy="4763"/>
          </a:xfrm>
          <a:prstGeom prst="line">
            <a:avLst/>
          </a:prstGeom>
          <a:ln w="19050">
            <a:solidFill>
              <a:srgbClr val="000099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5" name="Shape 1465"/>
          <p:cNvSpPr/>
          <p:nvPr/>
        </p:nvSpPr>
        <p:spPr>
          <a:xfrm>
            <a:off x="5768939" y="5508625"/>
            <a:ext cx="954160" cy="49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400"/>
            </a:pPr>
            <a:r>
              <a:t>packet</a:t>
            </a:r>
          </a:p>
          <a:p>
            <a:pPr algn="ctr">
              <a:defRPr sz="1400"/>
            </a:pPr>
            <a:r>
              <a:t>departures</a:t>
            </a:r>
          </a:p>
        </p:txBody>
      </p:sp>
      <p:sp>
        <p:nvSpPr>
          <p:cNvPr id="1466" name="Shape 1466"/>
          <p:cNvSpPr/>
          <p:nvPr/>
        </p:nvSpPr>
        <p:spPr>
          <a:xfrm>
            <a:off x="4758148" y="5703887"/>
            <a:ext cx="765942" cy="49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400"/>
            </a:pPr>
            <a:r>
              <a:t>link</a:t>
            </a:r>
          </a:p>
          <a:p>
            <a:pPr algn="ctr">
              <a:defRPr sz="1400"/>
            </a:pPr>
            <a:r>
              <a:t> (server)</a:t>
            </a:r>
          </a:p>
        </p:txBody>
      </p:sp>
      <p:sp>
        <p:nvSpPr>
          <p:cNvPr id="1470" name="Shape 1470"/>
          <p:cNvSpPr/>
          <p:nvPr/>
        </p:nvSpPr>
        <p:spPr>
          <a:xfrm>
            <a:off x="4711700" y="5416671"/>
            <a:ext cx="77790" cy="2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468" name="Shape 1468"/>
          <p:cNvSpPr>
            <a:spLocks noGrp="1"/>
          </p:cNvSpPr>
          <p:nvPr>
            <p:ph type="sldNum" sz="quarter" idx="2"/>
          </p:nvPr>
        </p:nvSpPr>
        <p:spPr>
          <a:xfrm>
            <a:off x="8456612" y="647541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469" name="Shape 1469"/>
          <p:cNvSpPr/>
          <p:nvPr/>
        </p:nvSpPr>
        <p:spPr>
          <a:xfrm>
            <a:off x="6375400" y="6475412"/>
            <a:ext cx="21780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Data Plane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2" name="underline_base.png" descr="underline_bas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500" y="831850"/>
            <a:ext cx="6399213" cy="173038"/>
          </a:xfrm>
          <a:prstGeom prst="rect">
            <a:avLst/>
          </a:prstGeom>
          <a:ln w="12700">
            <a:miter lim="400000"/>
          </a:ln>
        </p:spPr>
      </p:pic>
      <p:sp>
        <p:nvSpPr>
          <p:cNvPr id="1473" name="Shape 1473"/>
          <p:cNvSpPr>
            <a:spLocks noGrp="1"/>
          </p:cNvSpPr>
          <p:nvPr>
            <p:ph type="title" idx="4294967295"/>
          </p:nvPr>
        </p:nvSpPr>
        <p:spPr>
          <a:xfrm>
            <a:off x="533400" y="-14288"/>
            <a:ext cx="7772400" cy="11430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Scheduling policies: priority</a:t>
            </a:r>
          </a:p>
        </p:txBody>
      </p:sp>
      <p:sp>
        <p:nvSpPr>
          <p:cNvPr id="1474" name="Shape 1474"/>
          <p:cNvSpPr>
            <a:spLocks noGrp="1"/>
          </p:cNvSpPr>
          <p:nvPr>
            <p:ph type="body" sz="half" idx="4294967295"/>
          </p:nvPr>
        </p:nvSpPr>
        <p:spPr>
          <a:xfrm>
            <a:off x="576262" y="1289050"/>
            <a:ext cx="3705226" cy="510381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5000"/>
              </a:lnSpc>
              <a:buSzTx/>
              <a:buNone/>
              <a:defRPr i="1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priority scheduling: </a:t>
            </a:r>
            <a:r>
              <a:rPr i="0">
                <a:solidFill>
                  <a:srgbClr val="000000"/>
                </a:solidFill>
              </a:rPr>
              <a:t>send highest priority queued packet 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▪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multiple </a:t>
            </a:r>
            <a:r>
              <a:rPr i="1"/>
              <a:t>classes</a:t>
            </a:r>
            <a:r>
              <a:t>, with different priorities</a:t>
            </a:r>
          </a:p>
          <a:p>
            <a:pPr marL="688975" lvl="1" indent="-231775">
              <a:spcBef>
                <a:spcPts val="0"/>
              </a:spcBef>
              <a:buClr>
                <a:srgbClr val="000099"/>
              </a:buClr>
              <a:buSzPct val="100000"/>
              <a:buFont typeface="Arial"/>
              <a:buChar char="•"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class may depend on marking or other header info, e.g. IP source/dest, port numbers, etc.</a:t>
            </a:r>
          </a:p>
          <a:p>
            <a:pPr marL="688975" lvl="1" indent="-231775">
              <a:spcBef>
                <a:spcPts val="0"/>
              </a:spcBef>
              <a:buClr>
                <a:srgbClr val="000099"/>
              </a:buClr>
              <a:buSzPct val="100000"/>
              <a:buFont typeface="Arial"/>
              <a:buChar char="•"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real world example? </a:t>
            </a:r>
          </a:p>
        </p:txBody>
      </p:sp>
      <p:grpSp>
        <p:nvGrpSpPr>
          <p:cNvPr id="1515" name="Group 1515"/>
          <p:cNvGrpSpPr/>
          <p:nvPr/>
        </p:nvGrpSpPr>
        <p:grpSpPr>
          <a:xfrm>
            <a:off x="4726197" y="1214437"/>
            <a:ext cx="3963799" cy="2232464"/>
            <a:chOff x="0" y="0"/>
            <a:chExt cx="3963798" cy="2232463"/>
          </a:xfrm>
        </p:grpSpPr>
        <p:grpSp>
          <p:nvGrpSpPr>
            <p:cNvPr id="1499" name="Group 1499"/>
            <p:cNvGrpSpPr/>
            <p:nvPr/>
          </p:nvGrpSpPr>
          <p:grpSpPr>
            <a:xfrm>
              <a:off x="714663" y="535723"/>
              <a:ext cx="2431325" cy="1240691"/>
              <a:chOff x="143416" y="0"/>
              <a:chExt cx="2431323" cy="1240690"/>
            </a:xfrm>
          </p:grpSpPr>
          <p:grpSp>
            <p:nvGrpSpPr>
              <p:cNvPr id="1485" name="Group 1485"/>
              <p:cNvGrpSpPr/>
              <p:nvPr/>
            </p:nvGrpSpPr>
            <p:grpSpPr>
              <a:xfrm>
                <a:off x="904675" y="675347"/>
                <a:ext cx="929851" cy="565344"/>
                <a:chOff x="0" y="0"/>
                <a:chExt cx="929850" cy="565343"/>
              </a:xfrm>
            </p:grpSpPr>
            <p:grpSp>
              <p:nvGrpSpPr>
                <p:cNvPr id="1483" name="Group 1483"/>
                <p:cNvGrpSpPr/>
                <p:nvPr/>
              </p:nvGrpSpPr>
              <p:grpSpPr>
                <a:xfrm>
                  <a:off x="0" y="0"/>
                  <a:ext cx="929851" cy="565344"/>
                  <a:chOff x="0" y="0"/>
                  <a:chExt cx="929850" cy="565343"/>
                </a:xfrm>
              </p:grpSpPr>
              <p:sp>
                <p:nvSpPr>
                  <p:cNvPr id="1475" name="Shape 1475"/>
                  <p:cNvSpPr/>
                  <p:nvPr/>
                </p:nvSpPr>
                <p:spPr>
                  <a:xfrm>
                    <a:off x="0" y="0"/>
                    <a:ext cx="929851" cy="563281"/>
                  </a:xfrm>
                  <a:prstGeom prst="rect">
                    <a:avLst/>
                  </a:prstGeom>
                  <a:noFill/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800"/>
                    </a:pPr>
                    <a:endParaRPr/>
                  </a:p>
                </p:txBody>
              </p:sp>
              <p:sp>
                <p:nvSpPr>
                  <p:cNvPr id="1476" name="Shape 1476"/>
                  <p:cNvSpPr/>
                  <p:nvPr/>
                </p:nvSpPr>
                <p:spPr>
                  <a:xfrm flipH="1">
                    <a:off x="116049" y="4536"/>
                    <a:ext cx="4537" cy="558017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77" name="Shape 1477"/>
                  <p:cNvSpPr/>
                  <p:nvPr/>
                </p:nvSpPr>
                <p:spPr>
                  <a:xfrm flipH="1">
                    <a:off x="241239" y="3977"/>
                    <a:ext cx="4537" cy="558017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78" name="Shape 1478"/>
                  <p:cNvSpPr/>
                  <p:nvPr/>
                </p:nvSpPr>
                <p:spPr>
                  <a:xfrm flipH="1">
                    <a:off x="357357" y="7327"/>
                    <a:ext cx="4538" cy="558017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79" name="Shape 1479"/>
                  <p:cNvSpPr/>
                  <p:nvPr/>
                </p:nvSpPr>
                <p:spPr>
                  <a:xfrm flipH="1">
                    <a:off x="464545" y="1603"/>
                    <a:ext cx="4537" cy="55801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80" name="Shape 1480"/>
                  <p:cNvSpPr/>
                  <p:nvPr/>
                </p:nvSpPr>
                <p:spPr>
                  <a:xfrm flipH="1">
                    <a:off x="574102" y="3696"/>
                    <a:ext cx="4537" cy="558017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81" name="Shape 1481"/>
                  <p:cNvSpPr/>
                  <p:nvPr/>
                </p:nvSpPr>
                <p:spPr>
                  <a:xfrm flipH="1">
                    <a:off x="695384" y="5790"/>
                    <a:ext cx="4537" cy="55801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82" name="Shape 1482"/>
                  <p:cNvSpPr/>
                  <p:nvPr/>
                </p:nvSpPr>
                <p:spPr>
                  <a:xfrm flipH="1">
                    <a:off x="812757" y="3974"/>
                    <a:ext cx="4537" cy="558017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</p:grpSp>
            <p:pic>
              <p:nvPicPr>
                <p:cNvPr id="1484" name="image.pn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582727" y="6795"/>
                  <a:ext cx="335281" cy="54864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1496" name="Group 1496"/>
              <p:cNvGrpSpPr/>
              <p:nvPr/>
            </p:nvGrpSpPr>
            <p:grpSpPr>
              <a:xfrm>
                <a:off x="871555" y="-1"/>
                <a:ext cx="940346" cy="565345"/>
                <a:chOff x="0" y="0"/>
                <a:chExt cx="940345" cy="565343"/>
              </a:xfrm>
            </p:grpSpPr>
            <p:grpSp>
              <p:nvGrpSpPr>
                <p:cNvPr id="1494" name="Group 1494"/>
                <p:cNvGrpSpPr/>
                <p:nvPr/>
              </p:nvGrpSpPr>
              <p:grpSpPr>
                <a:xfrm>
                  <a:off x="-1" y="0"/>
                  <a:ext cx="929852" cy="565344"/>
                  <a:chOff x="0" y="0"/>
                  <a:chExt cx="929850" cy="565343"/>
                </a:xfrm>
              </p:grpSpPr>
              <p:sp>
                <p:nvSpPr>
                  <p:cNvPr id="1486" name="Shape 1486"/>
                  <p:cNvSpPr/>
                  <p:nvPr/>
                </p:nvSpPr>
                <p:spPr>
                  <a:xfrm>
                    <a:off x="0" y="0"/>
                    <a:ext cx="929851" cy="563281"/>
                  </a:xfrm>
                  <a:prstGeom prst="rect">
                    <a:avLst/>
                  </a:prstGeom>
                  <a:noFill/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800"/>
                    </a:pPr>
                    <a:endParaRPr/>
                  </a:p>
                </p:txBody>
              </p:sp>
              <p:sp>
                <p:nvSpPr>
                  <p:cNvPr id="1487" name="Shape 1487"/>
                  <p:cNvSpPr/>
                  <p:nvPr/>
                </p:nvSpPr>
                <p:spPr>
                  <a:xfrm flipH="1">
                    <a:off x="116049" y="4536"/>
                    <a:ext cx="4537" cy="558017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88" name="Shape 1488"/>
                  <p:cNvSpPr/>
                  <p:nvPr/>
                </p:nvSpPr>
                <p:spPr>
                  <a:xfrm flipH="1">
                    <a:off x="241239" y="3977"/>
                    <a:ext cx="4537" cy="558017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89" name="Shape 1489"/>
                  <p:cNvSpPr/>
                  <p:nvPr/>
                </p:nvSpPr>
                <p:spPr>
                  <a:xfrm flipH="1">
                    <a:off x="357357" y="7327"/>
                    <a:ext cx="4538" cy="558017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90" name="Shape 1490"/>
                  <p:cNvSpPr/>
                  <p:nvPr/>
                </p:nvSpPr>
                <p:spPr>
                  <a:xfrm flipH="1">
                    <a:off x="464545" y="1603"/>
                    <a:ext cx="4537" cy="55801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91" name="Shape 1491"/>
                  <p:cNvSpPr/>
                  <p:nvPr/>
                </p:nvSpPr>
                <p:spPr>
                  <a:xfrm flipH="1">
                    <a:off x="574102" y="3696"/>
                    <a:ext cx="4537" cy="558017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92" name="Shape 1492"/>
                  <p:cNvSpPr/>
                  <p:nvPr/>
                </p:nvSpPr>
                <p:spPr>
                  <a:xfrm flipH="1">
                    <a:off x="695384" y="5790"/>
                    <a:ext cx="4537" cy="55801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93" name="Shape 1493"/>
                  <p:cNvSpPr/>
                  <p:nvPr/>
                </p:nvSpPr>
                <p:spPr>
                  <a:xfrm flipH="1">
                    <a:off x="812757" y="3974"/>
                    <a:ext cx="4537" cy="558017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</p:grpSp>
            <p:sp>
              <p:nvSpPr>
                <p:cNvPr id="1495" name="Shape 1495"/>
                <p:cNvSpPr/>
                <p:nvPr/>
              </p:nvSpPr>
              <p:spPr>
                <a:xfrm>
                  <a:off x="246557" y="8266"/>
                  <a:ext cx="693789" cy="547197"/>
                </a:xfrm>
                <a:prstGeom prst="rect">
                  <a:avLst/>
                </a:prstGeom>
                <a:solidFill>
                  <a:srgbClr val="CC0000">
                    <a:alpha val="7097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</p:grpSp>
          <p:sp>
            <p:nvSpPr>
              <p:cNvPr id="1497" name="Shape 1497"/>
              <p:cNvSpPr/>
              <p:nvPr/>
            </p:nvSpPr>
            <p:spPr>
              <a:xfrm rot="5400000">
                <a:off x="70964" y="380878"/>
                <a:ext cx="575154" cy="430250"/>
              </a:xfrm>
              <a:prstGeom prst="triangl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498" name="Shape 1498"/>
              <p:cNvSpPr/>
              <p:nvPr/>
            </p:nvSpPr>
            <p:spPr>
              <a:xfrm>
                <a:off x="1941781" y="314664"/>
                <a:ext cx="632960" cy="628952"/>
              </a:xfrm>
              <a:prstGeom prst="ellips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</p:grpSp>
        <p:sp>
          <p:nvSpPr>
            <p:cNvPr id="1500" name="Shape 1500"/>
            <p:cNvSpPr/>
            <p:nvPr/>
          </p:nvSpPr>
          <p:spPr>
            <a:xfrm flipV="1">
              <a:off x="1144912" y="817364"/>
              <a:ext cx="297891" cy="314365"/>
            </a:xfrm>
            <a:prstGeom prst="line">
              <a:avLst/>
            </a:prstGeom>
            <a:noFill/>
            <a:ln w="1905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1144912" y="1131728"/>
              <a:ext cx="331011" cy="360984"/>
            </a:xfrm>
            <a:prstGeom prst="line">
              <a:avLst/>
            </a:prstGeom>
            <a:noFill/>
            <a:ln w="19050" cap="flat">
              <a:solidFill>
                <a:srgbClr val="00663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 flipV="1">
              <a:off x="120621" y="1007528"/>
              <a:ext cx="485394" cy="6085"/>
            </a:xfrm>
            <a:prstGeom prst="line">
              <a:avLst/>
            </a:prstGeom>
            <a:noFill/>
            <a:ln w="1905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 flipV="1">
              <a:off x="119055" y="1264768"/>
              <a:ext cx="485394" cy="6085"/>
            </a:xfrm>
            <a:prstGeom prst="line">
              <a:avLst/>
            </a:prstGeom>
            <a:noFill/>
            <a:ln w="19050" cap="flat">
              <a:solidFill>
                <a:srgbClr val="00663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2381349" y="818089"/>
              <a:ext cx="224375" cy="124407"/>
            </a:xfrm>
            <a:prstGeom prst="line">
              <a:avLst/>
            </a:prstGeom>
            <a:noFill/>
            <a:ln w="1905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 flipV="1">
              <a:off x="2404821" y="1352541"/>
              <a:ext cx="185648" cy="157164"/>
            </a:xfrm>
            <a:prstGeom prst="line">
              <a:avLst/>
            </a:prstGeom>
            <a:noFill/>
            <a:ln w="19050" cap="flat">
              <a:solidFill>
                <a:srgbClr val="00663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3141521" y="1163364"/>
              <a:ext cx="390980" cy="116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895994" y="0"/>
              <a:ext cx="1616396" cy="4920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400"/>
              </a:pPr>
              <a:r>
                <a:t>high priority queue</a:t>
              </a:r>
            </a:p>
            <a:p>
              <a:pPr algn="ctr">
                <a:defRPr sz="1400"/>
              </a:pPr>
              <a:r>
                <a:t>(waiting area)</a:t>
              </a:r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000250" y="1740440"/>
              <a:ext cx="1547029" cy="4920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400"/>
              </a:pPr>
              <a:r>
                <a:t>low priority queue</a:t>
              </a:r>
            </a:p>
            <a:p>
              <a:pPr algn="ctr">
                <a:defRPr sz="1400"/>
              </a:pPr>
              <a:r>
                <a:t>(waiting area)</a:t>
              </a:r>
            </a:p>
          </p:txBody>
        </p:sp>
        <p:sp>
          <p:nvSpPr>
            <p:cNvPr id="1509" name="Shape 1509"/>
            <p:cNvSpPr/>
            <p:nvPr/>
          </p:nvSpPr>
          <p:spPr>
            <a:xfrm>
              <a:off x="0" y="677702"/>
              <a:ext cx="677129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/>
              </a:lvl1pPr>
            </a:lstStyle>
            <a:p>
              <a:r>
                <a:t>arrivals</a:t>
              </a:r>
            </a:p>
          </p:txBody>
        </p:sp>
        <p:sp>
          <p:nvSpPr>
            <p:cNvPr id="1510" name="Shape 1510"/>
            <p:cNvSpPr/>
            <p:nvPr/>
          </p:nvSpPr>
          <p:spPr>
            <a:xfrm>
              <a:off x="534118" y="1410105"/>
              <a:ext cx="687026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/>
              </a:lvl1pPr>
            </a:lstStyle>
            <a:p>
              <a:r>
                <a:t>classify</a:t>
              </a:r>
            </a:p>
          </p:txBody>
        </p:sp>
        <p:sp>
          <p:nvSpPr>
            <p:cNvPr id="1511" name="Shape 1511"/>
            <p:cNvSpPr/>
            <p:nvPr/>
          </p:nvSpPr>
          <p:spPr>
            <a:xfrm flipV="1">
              <a:off x="3268773" y="1008065"/>
              <a:ext cx="485394" cy="6085"/>
            </a:xfrm>
            <a:prstGeom prst="line">
              <a:avLst/>
            </a:prstGeom>
            <a:noFill/>
            <a:ln w="1905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 flipV="1">
              <a:off x="3267208" y="1265305"/>
              <a:ext cx="485393" cy="6086"/>
            </a:xfrm>
            <a:prstGeom prst="line">
              <a:avLst/>
            </a:prstGeom>
            <a:noFill/>
            <a:ln w="19050" cap="flat">
              <a:solidFill>
                <a:srgbClr val="00663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3009638" y="678239"/>
              <a:ext cx="954161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/>
              </a:lvl1pPr>
            </a:lstStyle>
            <a:p>
              <a:r>
                <a:t>departures</a:t>
              </a:r>
            </a:p>
          </p:txBody>
        </p:sp>
        <p:sp>
          <p:nvSpPr>
            <p:cNvPr id="1514" name="Shape 1514"/>
            <p:cNvSpPr/>
            <p:nvPr/>
          </p:nvSpPr>
          <p:spPr>
            <a:xfrm>
              <a:off x="2455562" y="1410641"/>
              <a:ext cx="765942" cy="492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400"/>
              </a:pPr>
              <a:r>
                <a:t>link</a:t>
              </a:r>
            </a:p>
            <a:p>
              <a:pPr algn="ctr">
                <a:defRPr sz="1400"/>
              </a:pPr>
              <a:r>
                <a:t> (server)</a:t>
              </a:r>
            </a:p>
          </p:txBody>
        </p:sp>
      </p:grpSp>
      <p:sp>
        <p:nvSpPr>
          <p:cNvPr id="1516" name="Shape 1516"/>
          <p:cNvSpPr/>
          <p:nvPr/>
        </p:nvSpPr>
        <p:spPr>
          <a:xfrm>
            <a:off x="5489575" y="4460875"/>
            <a:ext cx="3230563" cy="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17" name="Shape 1517"/>
          <p:cNvSpPr/>
          <p:nvPr/>
        </p:nvSpPr>
        <p:spPr>
          <a:xfrm>
            <a:off x="5491162" y="5232400"/>
            <a:ext cx="3230563" cy="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522" name="Group 1522"/>
          <p:cNvGrpSpPr/>
          <p:nvPr/>
        </p:nvGrpSpPr>
        <p:grpSpPr>
          <a:xfrm>
            <a:off x="5599112" y="4467224"/>
            <a:ext cx="347663" cy="754064"/>
            <a:chOff x="0" y="0"/>
            <a:chExt cx="347662" cy="754062"/>
          </a:xfrm>
        </p:grpSpPr>
        <p:sp>
          <p:nvSpPr>
            <p:cNvPr id="1518" name="Shape 1518"/>
            <p:cNvSpPr/>
            <p:nvPr/>
          </p:nvSpPr>
          <p:spPr>
            <a:xfrm>
              <a:off x="0" y="-1"/>
              <a:ext cx="347663" cy="754064"/>
            </a:xfrm>
            <a:prstGeom prst="rect">
              <a:avLst/>
            </a:prstGeom>
            <a:solidFill>
              <a:srgbClr val="CC0000"/>
            </a:solidFill>
            <a:ln w="158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grpSp>
          <p:nvGrpSpPr>
            <p:cNvPr id="1521" name="Group 1521"/>
            <p:cNvGrpSpPr/>
            <p:nvPr/>
          </p:nvGrpSpPr>
          <p:grpSpPr>
            <a:xfrm>
              <a:off x="24536" y="207872"/>
              <a:ext cx="261776" cy="313393"/>
              <a:chOff x="0" y="0"/>
              <a:chExt cx="261774" cy="313392"/>
            </a:xfrm>
          </p:grpSpPr>
          <p:sp>
            <p:nvSpPr>
              <p:cNvPr id="1519" name="Shape 1519"/>
              <p:cNvSpPr/>
              <p:nvPr/>
            </p:nvSpPr>
            <p:spPr>
              <a:xfrm>
                <a:off x="40906" y="73372"/>
                <a:ext cx="220869" cy="199725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520" name="Shape 1520"/>
              <p:cNvSpPr/>
              <p:nvPr/>
            </p:nvSpPr>
            <p:spPr>
              <a:xfrm>
                <a:off x="0" y="0"/>
                <a:ext cx="217151" cy="313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/>
                </a:lvl1pPr>
              </a:lstStyle>
              <a:p>
                <a:r>
                  <a:t>1</a:t>
                </a:r>
              </a:p>
            </p:txBody>
          </p:sp>
        </p:grpSp>
      </p:grpSp>
      <p:grpSp>
        <p:nvGrpSpPr>
          <p:cNvPr id="1527" name="Group 1527"/>
          <p:cNvGrpSpPr/>
          <p:nvPr/>
        </p:nvGrpSpPr>
        <p:grpSpPr>
          <a:xfrm>
            <a:off x="5948362" y="4471987"/>
            <a:ext cx="346076" cy="755651"/>
            <a:chOff x="0" y="0"/>
            <a:chExt cx="346075" cy="755650"/>
          </a:xfrm>
        </p:grpSpPr>
        <p:sp>
          <p:nvSpPr>
            <p:cNvPr id="1523" name="Shape 1523"/>
            <p:cNvSpPr/>
            <p:nvPr/>
          </p:nvSpPr>
          <p:spPr>
            <a:xfrm>
              <a:off x="0" y="0"/>
              <a:ext cx="346075" cy="755650"/>
            </a:xfrm>
            <a:prstGeom prst="rect">
              <a:avLst/>
            </a:prstGeom>
            <a:solidFill>
              <a:srgbClr val="CC0000"/>
            </a:solidFill>
            <a:ln w="158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grpSp>
          <p:nvGrpSpPr>
            <p:cNvPr id="1526" name="Group 1526"/>
            <p:cNvGrpSpPr/>
            <p:nvPr/>
          </p:nvGrpSpPr>
          <p:grpSpPr>
            <a:xfrm>
              <a:off x="24424" y="208309"/>
              <a:ext cx="260580" cy="313394"/>
              <a:chOff x="0" y="0"/>
              <a:chExt cx="260578" cy="313392"/>
            </a:xfrm>
          </p:grpSpPr>
          <p:sp>
            <p:nvSpPr>
              <p:cNvPr id="1524" name="Shape 1524"/>
              <p:cNvSpPr/>
              <p:nvPr/>
            </p:nvSpPr>
            <p:spPr>
              <a:xfrm>
                <a:off x="40719" y="73526"/>
                <a:ext cx="219860" cy="20014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525" name="Shape 1525"/>
              <p:cNvSpPr/>
              <p:nvPr/>
            </p:nvSpPr>
            <p:spPr>
              <a:xfrm>
                <a:off x="0" y="0"/>
                <a:ext cx="217151" cy="313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/>
                </a:lvl1pPr>
              </a:lstStyle>
              <a:p>
                <a:r>
                  <a:t>3</a:t>
                </a:r>
              </a:p>
            </p:txBody>
          </p:sp>
        </p:grpSp>
      </p:grpSp>
      <p:grpSp>
        <p:nvGrpSpPr>
          <p:cNvPr id="1532" name="Group 1532"/>
          <p:cNvGrpSpPr/>
          <p:nvPr/>
        </p:nvGrpSpPr>
        <p:grpSpPr>
          <a:xfrm>
            <a:off x="6299200" y="4467225"/>
            <a:ext cx="346075" cy="755650"/>
            <a:chOff x="0" y="0"/>
            <a:chExt cx="346075" cy="755650"/>
          </a:xfrm>
        </p:grpSpPr>
        <p:sp>
          <p:nvSpPr>
            <p:cNvPr id="1528" name="Shape 1528"/>
            <p:cNvSpPr/>
            <p:nvPr/>
          </p:nvSpPr>
          <p:spPr>
            <a:xfrm>
              <a:off x="0" y="0"/>
              <a:ext cx="346075" cy="755650"/>
            </a:xfrm>
            <a:prstGeom prst="rect">
              <a:avLst/>
            </a:prstGeom>
            <a:solidFill>
              <a:srgbClr val="006633"/>
            </a:solidFill>
            <a:ln w="158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grpSp>
          <p:nvGrpSpPr>
            <p:cNvPr id="1531" name="Group 1531"/>
            <p:cNvGrpSpPr/>
            <p:nvPr/>
          </p:nvGrpSpPr>
          <p:grpSpPr>
            <a:xfrm>
              <a:off x="24424" y="208309"/>
              <a:ext cx="260580" cy="313394"/>
              <a:chOff x="0" y="0"/>
              <a:chExt cx="260578" cy="313392"/>
            </a:xfrm>
          </p:grpSpPr>
          <p:sp>
            <p:nvSpPr>
              <p:cNvPr id="1529" name="Shape 1529"/>
              <p:cNvSpPr/>
              <p:nvPr/>
            </p:nvSpPr>
            <p:spPr>
              <a:xfrm>
                <a:off x="40719" y="73526"/>
                <a:ext cx="219860" cy="20014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530" name="Shape 1530"/>
              <p:cNvSpPr/>
              <p:nvPr/>
            </p:nvSpPr>
            <p:spPr>
              <a:xfrm>
                <a:off x="0" y="0"/>
                <a:ext cx="217151" cy="313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/>
                </a:lvl1pPr>
              </a:lstStyle>
              <a:p>
                <a:r>
                  <a:t>2</a:t>
                </a:r>
              </a:p>
            </p:txBody>
          </p:sp>
        </p:grpSp>
      </p:grpSp>
      <p:grpSp>
        <p:nvGrpSpPr>
          <p:cNvPr id="1537" name="Group 1537"/>
          <p:cNvGrpSpPr/>
          <p:nvPr/>
        </p:nvGrpSpPr>
        <p:grpSpPr>
          <a:xfrm>
            <a:off x="6654800" y="4465637"/>
            <a:ext cx="347663" cy="754064"/>
            <a:chOff x="0" y="0"/>
            <a:chExt cx="347662" cy="754062"/>
          </a:xfrm>
        </p:grpSpPr>
        <p:sp>
          <p:nvSpPr>
            <p:cNvPr id="1533" name="Shape 1533"/>
            <p:cNvSpPr/>
            <p:nvPr/>
          </p:nvSpPr>
          <p:spPr>
            <a:xfrm>
              <a:off x="0" y="-1"/>
              <a:ext cx="347663" cy="754064"/>
            </a:xfrm>
            <a:prstGeom prst="rect">
              <a:avLst/>
            </a:prstGeom>
            <a:solidFill>
              <a:srgbClr val="CC0000"/>
            </a:solidFill>
            <a:ln w="158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grpSp>
          <p:nvGrpSpPr>
            <p:cNvPr id="1536" name="Group 1536"/>
            <p:cNvGrpSpPr/>
            <p:nvPr/>
          </p:nvGrpSpPr>
          <p:grpSpPr>
            <a:xfrm>
              <a:off x="24536" y="207872"/>
              <a:ext cx="261776" cy="313393"/>
              <a:chOff x="0" y="0"/>
              <a:chExt cx="261774" cy="313392"/>
            </a:xfrm>
          </p:grpSpPr>
          <p:sp>
            <p:nvSpPr>
              <p:cNvPr id="1534" name="Shape 1534"/>
              <p:cNvSpPr/>
              <p:nvPr/>
            </p:nvSpPr>
            <p:spPr>
              <a:xfrm>
                <a:off x="40906" y="73372"/>
                <a:ext cx="220869" cy="199725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535" name="Shape 1535"/>
              <p:cNvSpPr/>
              <p:nvPr/>
            </p:nvSpPr>
            <p:spPr>
              <a:xfrm>
                <a:off x="0" y="0"/>
                <a:ext cx="217151" cy="313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/>
                </a:lvl1pPr>
              </a:lstStyle>
              <a:p>
                <a:r>
                  <a:t>4</a:t>
                </a:r>
              </a:p>
            </p:txBody>
          </p:sp>
        </p:grpSp>
      </p:grpSp>
      <p:grpSp>
        <p:nvGrpSpPr>
          <p:cNvPr id="1542" name="Group 1542"/>
          <p:cNvGrpSpPr/>
          <p:nvPr/>
        </p:nvGrpSpPr>
        <p:grpSpPr>
          <a:xfrm>
            <a:off x="7716837" y="4473575"/>
            <a:ext cx="347663" cy="755650"/>
            <a:chOff x="0" y="0"/>
            <a:chExt cx="347662" cy="755650"/>
          </a:xfrm>
        </p:grpSpPr>
        <p:sp>
          <p:nvSpPr>
            <p:cNvPr id="1538" name="Shape 1538"/>
            <p:cNvSpPr/>
            <p:nvPr/>
          </p:nvSpPr>
          <p:spPr>
            <a:xfrm>
              <a:off x="0" y="0"/>
              <a:ext cx="347663" cy="755650"/>
            </a:xfrm>
            <a:prstGeom prst="rect">
              <a:avLst/>
            </a:prstGeom>
            <a:solidFill>
              <a:srgbClr val="006633"/>
            </a:solidFill>
            <a:ln w="158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grpSp>
          <p:nvGrpSpPr>
            <p:cNvPr id="1541" name="Group 1541"/>
            <p:cNvGrpSpPr/>
            <p:nvPr/>
          </p:nvGrpSpPr>
          <p:grpSpPr>
            <a:xfrm>
              <a:off x="24536" y="208309"/>
              <a:ext cx="261776" cy="313394"/>
              <a:chOff x="0" y="0"/>
              <a:chExt cx="261774" cy="313392"/>
            </a:xfrm>
          </p:grpSpPr>
          <p:sp>
            <p:nvSpPr>
              <p:cNvPr id="1539" name="Shape 1539"/>
              <p:cNvSpPr/>
              <p:nvPr/>
            </p:nvSpPr>
            <p:spPr>
              <a:xfrm>
                <a:off x="40906" y="73526"/>
                <a:ext cx="220869" cy="20014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540" name="Shape 1540"/>
              <p:cNvSpPr/>
              <p:nvPr/>
            </p:nvSpPr>
            <p:spPr>
              <a:xfrm>
                <a:off x="0" y="0"/>
                <a:ext cx="217151" cy="313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/>
                </a:lvl1pPr>
              </a:lstStyle>
              <a:p>
                <a:r>
                  <a:t>5</a:t>
                </a:r>
              </a:p>
            </p:txBody>
          </p:sp>
        </p:grpSp>
      </p:grpSp>
      <p:grpSp>
        <p:nvGrpSpPr>
          <p:cNvPr id="1547" name="Group 1547"/>
          <p:cNvGrpSpPr/>
          <p:nvPr/>
        </p:nvGrpSpPr>
        <p:grpSpPr>
          <a:xfrm>
            <a:off x="7562849" y="3776662"/>
            <a:ext cx="265121" cy="657226"/>
            <a:chOff x="0" y="0"/>
            <a:chExt cx="265119" cy="657225"/>
          </a:xfrm>
        </p:grpSpPr>
        <p:sp>
          <p:nvSpPr>
            <p:cNvPr id="1543" name="Shape 1543"/>
            <p:cNvSpPr/>
            <p:nvPr/>
          </p:nvSpPr>
          <p:spPr>
            <a:xfrm>
              <a:off x="151891" y="293189"/>
              <a:ext cx="12238" cy="364037"/>
            </a:xfrm>
            <a:prstGeom prst="line">
              <a:avLst/>
            </a:prstGeom>
            <a:noFill/>
            <a:ln w="22225" cap="flat">
              <a:solidFill>
                <a:srgbClr val="00663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546" name="Group 1546"/>
            <p:cNvGrpSpPr/>
            <p:nvPr/>
          </p:nvGrpSpPr>
          <p:grpSpPr>
            <a:xfrm>
              <a:off x="-1" y="-1"/>
              <a:ext cx="265121" cy="313394"/>
              <a:chOff x="0" y="0"/>
              <a:chExt cx="265119" cy="313392"/>
            </a:xfrm>
          </p:grpSpPr>
          <p:sp>
            <p:nvSpPr>
              <p:cNvPr id="1544" name="Shape 1544"/>
              <p:cNvSpPr/>
              <p:nvPr/>
            </p:nvSpPr>
            <p:spPr>
              <a:xfrm>
                <a:off x="44853" y="77719"/>
                <a:ext cx="220267" cy="200425"/>
              </a:xfrm>
              <a:prstGeom prst="ellipse">
                <a:avLst/>
              </a:prstGeom>
              <a:solidFill>
                <a:srgbClr val="FFFFFF"/>
              </a:solidFill>
              <a:ln w="15875" cap="flat">
                <a:solidFill>
                  <a:srgbClr val="00663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545" name="Shape 1545"/>
              <p:cNvSpPr/>
              <p:nvPr/>
            </p:nvSpPr>
            <p:spPr>
              <a:xfrm>
                <a:off x="0" y="0"/>
                <a:ext cx="217151" cy="313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/>
                </a:lvl1pPr>
              </a:lstStyle>
              <a:p>
                <a:r>
                  <a:t>5</a:t>
                </a:r>
              </a:p>
            </p:txBody>
          </p:sp>
        </p:grpSp>
      </p:grpSp>
      <p:grpSp>
        <p:nvGrpSpPr>
          <p:cNvPr id="1552" name="Group 1552"/>
          <p:cNvGrpSpPr/>
          <p:nvPr/>
        </p:nvGrpSpPr>
        <p:grpSpPr>
          <a:xfrm>
            <a:off x="7921624" y="5243512"/>
            <a:ext cx="265121" cy="652387"/>
            <a:chOff x="0" y="0"/>
            <a:chExt cx="265119" cy="652385"/>
          </a:xfrm>
        </p:grpSpPr>
        <p:sp>
          <p:nvSpPr>
            <p:cNvPr id="1548" name="Shape 1548"/>
            <p:cNvSpPr/>
            <p:nvPr/>
          </p:nvSpPr>
          <p:spPr>
            <a:xfrm>
              <a:off x="137147" y="-1"/>
              <a:ext cx="12238" cy="363785"/>
            </a:xfrm>
            <a:prstGeom prst="line">
              <a:avLst/>
            </a:prstGeom>
            <a:noFill/>
            <a:ln w="22225" cap="flat">
              <a:solidFill>
                <a:srgbClr val="00663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551" name="Group 1551"/>
            <p:cNvGrpSpPr/>
            <p:nvPr/>
          </p:nvGrpSpPr>
          <p:grpSpPr>
            <a:xfrm>
              <a:off x="-1" y="338993"/>
              <a:ext cx="265121" cy="313393"/>
              <a:chOff x="0" y="0"/>
              <a:chExt cx="265119" cy="313392"/>
            </a:xfrm>
          </p:grpSpPr>
          <p:sp>
            <p:nvSpPr>
              <p:cNvPr id="1549" name="Shape 1549"/>
              <p:cNvSpPr/>
              <p:nvPr/>
            </p:nvSpPr>
            <p:spPr>
              <a:xfrm>
                <a:off x="44853" y="77665"/>
                <a:ext cx="220267" cy="200286"/>
              </a:xfrm>
              <a:prstGeom prst="ellipse">
                <a:avLst/>
              </a:prstGeom>
              <a:solidFill>
                <a:srgbClr val="FFFFFF"/>
              </a:solidFill>
              <a:ln w="15875" cap="flat">
                <a:solidFill>
                  <a:srgbClr val="00663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550" name="Shape 1550"/>
              <p:cNvSpPr/>
              <p:nvPr/>
            </p:nvSpPr>
            <p:spPr>
              <a:xfrm>
                <a:off x="0" y="0"/>
                <a:ext cx="217151" cy="313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/>
                </a:lvl1pPr>
              </a:lstStyle>
              <a:p>
                <a:r>
                  <a:t>5</a:t>
                </a:r>
              </a:p>
            </p:txBody>
          </p:sp>
        </p:grpSp>
      </p:grpSp>
      <p:grpSp>
        <p:nvGrpSpPr>
          <p:cNvPr id="1557" name="Group 1557"/>
          <p:cNvGrpSpPr/>
          <p:nvPr/>
        </p:nvGrpSpPr>
        <p:grpSpPr>
          <a:xfrm>
            <a:off x="5576887" y="3505199"/>
            <a:ext cx="256962" cy="936626"/>
            <a:chOff x="0" y="0"/>
            <a:chExt cx="256960" cy="936624"/>
          </a:xfrm>
        </p:grpSpPr>
        <p:sp>
          <p:nvSpPr>
            <p:cNvPr id="1553" name="Shape 1553"/>
            <p:cNvSpPr/>
            <p:nvPr/>
          </p:nvSpPr>
          <p:spPr>
            <a:xfrm>
              <a:off x="142615" y="282610"/>
              <a:ext cx="12390" cy="654015"/>
            </a:xfrm>
            <a:prstGeom prst="line">
              <a:avLst/>
            </a:prstGeom>
            <a:noFill/>
            <a:ln w="22225" cap="flat">
              <a:solidFill>
                <a:srgbClr val="00663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556" name="Group 1556"/>
            <p:cNvGrpSpPr/>
            <p:nvPr/>
          </p:nvGrpSpPr>
          <p:grpSpPr>
            <a:xfrm>
              <a:off x="-1" y="-1"/>
              <a:ext cx="256962" cy="313394"/>
              <a:chOff x="0" y="0"/>
              <a:chExt cx="256960" cy="313392"/>
            </a:xfrm>
          </p:grpSpPr>
          <p:sp>
            <p:nvSpPr>
              <p:cNvPr id="1554" name="Shape 1554"/>
              <p:cNvSpPr/>
              <p:nvPr/>
            </p:nvSpPr>
            <p:spPr>
              <a:xfrm>
                <a:off x="36694" y="77646"/>
                <a:ext cx="220267" cy="200239"/>
              </a:xfrm>
              <a:prstGeom prst="ellipse">
                <a:avLst/>
              </a:prstGeom>
              <a:solidFill>
                <a:srgbClr val="FFFFFF"/>
              </a:solidFill>
              <a:ln w="15875" cap="flat">
                <a:solidFill>
                  <a:srgbClr val="00663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555" name="Shape 1555"/>
              <p:cNvSpPr/>
              <p:nvPr/>
            </p:nvSpPr>
            <p:spPr>
              <a:xfrm>
                <a:off x="0" y="0"/>
                <a:ext cx="217151" cy="313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/>
                </a:lvl1pPr>
              </a:lstStyle>
              <a:p>
                <a:r>
                  <a:t>2</a:t>
                </a:r>
              </a:p>
            </p:txBody>
          </p:sp>
        </p:grpSp>
      </p:grpSp>
      <p:grpSp>
        <p:nvGrpSpPr>
          <p:cNvPr id="1562" name="Group 1562"/>
          <p:cNvGrpSpPr/>
          <p:nvPr/>
        </p:nvGrpSpPr>
        <p:grpSpPr>
          <a:xfrm>
            <a:off x="6518274" y="5246687"/>
            <a:ext cx="256962" cy="649847"/>
            <a:chOff x="0" y="0"/>
            <a:chExt cx="256960" cy="649846"/>
          </a:xfrm>
        </p:grpSpPr>
        <p:sp>
          <p:nvSpPr>
            <p:cNvPr id="1558" name="Shape 1558"/>
            <p:cNvSpPr/>
            <p:nvPr/>
          </p:nvSpPr>
          <p:spPr>
            <a:xfrm>
              <a:off x="130887" y="-1"/>
              <a:ext cx="12238" cy="363102"/>
            </a:xfrm>
            <a:prstGeom prst="line">
              <a:avLst/>
            </a:prstGeom>
            <a:noFill/>
            <a:ln w="22225" cap="flat">
              <a:solidFill>
                <a:srgbClr val="00663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561" name="Group 1561"/>
            <p:cNvGrpSpPr/>
            <p:nvPr/>
          </p:nvGrpSpPr>
          <p:grpSpPr>
            <a:xfrm>
              <a:off x="-1" y="336454"/>
              <a:ext cx="256962" cy="313393"/>
              <a:chOff x="0" y="0"/>
              <a:chExt cx="256960" cy="313392"/>
            </a:xfrm>
          </p:grpSpPr>
          <p:sp>
            <p:nvSpPr>
              <p:cNvPr id="1559" name="Shape 1559"/>
              <p:cNvSpPr/>
              <p:nvPr/>
            </p:nvSpPr>
            <p:spPr>
              <a:xfrm>
                <a:off x="36694" y="77519"/>
                <a:ext cx="220267" cy="199911"/>
              </a:xfrm>
              <a:prstGeom prst="ellipse">
                <a:avLst/>
              </a:prstGeom>
              <a:solidFill>
                <a:srgbClr val="FFFFFF"/>
              </a:solidFill>
              <a:ln w="15875" cap="flat">
                <a:solidFill>
                  <a:srgbClr val="00663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560" name="Shape 1560"/>
              <p:cNvSpPr/>
              <p:nvPr/>
            </p:nvSpPr>
            <p:spPr>
              <a:xfrm>
                <a:off x="0" y="0"/>
                <a:ext cx="217151" cy="313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/>
                </a:lvl1pPr>
              </a:lstStyle>
              <a:p>
                <a:r>
                  <a:t>2</a:t>
                </a:r>
              </a:p>
            </p:txBody>
          </p:sp>
        </p:grpSp>
      </p:grpSp>
      <p:grpSp>
        <p:nvGrpSpPr>
          <p:cNvPr id="1567" name="Group 1567"/>
          <p:cNvGrpSpPr/>
          <p:nvPr/>
        </p:nvGrpSpPr>
        <p:grpSpPr>
          <a:xfrm>
            <a:off x="5427662" y="3794124"/>
            <a:ext cx="265120" cy="641352"/>
            <a:chOff x="0" y="0"/>
            <a:chExt cx="265118" cy="641350"/>
          </a:xfrm>
        </p:grpSpPr>
        <p:sp>
          <p:nvSpPr>
            <p:cNvPr id="1563" name="Shape 1563"/>
            <p:cNvSpPr/>
            <p:nvPr/>
          </p:nvSpPr>
          <p:spPr>
            <a:xfrm>
              <a:off x="148214" y="277688"/>
              <a:ext cx="12238" cy="363663"/>
            </a:xfrm>
            <a:prstGeom prst="line">
              <a:avLst/>
            </a:prstGeom>
            <a:noFill/>
            <a:ln w="22225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566" name="Group 1566"/>
            <p:cNvGrpSpPr/>
            <p:nvPr/>
          </p:nvGrpSpPr>
          <p:grpSpPr>
            <a:xfrm>
              <a:off x="-1" y="-1"/>
              <a:ext cx="265120" cy="313394"/>
              <a:chOff x="0" y="0"/>
              <a:chExt cx="265118" cy="313392"/>
            </a:xfrm>
          </p:grpSpPr>
          <p:sp>
            <p:nvSpPr>
              <p:cNvPr id="1564" name="Shape 1564"/>
              <p:cNvSpPr/>
              <p:nvPr/>
            </p:nvSpPr>
            <p:spPr>
              <a:xfrm>
                <a:off x="44852" y="77639"/>
                <a:ext cx="220267" cy="200219"/>
              </a:xfrm>
              <a:prstGeom prst="ellipse">
                <a:avLst/>
              </a:prstGeom>
              <a:solidFill>
                <a:srgbClr val="FFFFFF"/>
              </a:solidFill>
              <a:ln w="158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565" name="Shape 1565"/>
              <p:cNvSpPr/>
              <p:nvPr/>
            </p:nvSpPr>
            <p:spPr>
              <a:xfrm>
                <a:off x="0" y="0"/>
                <a:ext cx="217151" cy="313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/>
                </a:lvl1pPr>
              </a:lstStyle>
              <a:p>
                <a:r>
                  <a:t>1</a:t>
                </a:r>
              </a:p>
            </p:txBody>
          </p:sp>
        </p:grpSp>
      </p:grpSp>
      <p:grpSp>
        <p:nvGrpSpPr>
          <p:cNvPr id="1572" name="Group 1572"/>
          <p:cNvGrpSpPr/>
          <p:nvPr/>
        </p:nvGrpSpPr>
        <p:grpSpPr>
          <a:xfrm>
            <a:off x="5810249" y="5253037"/>
            <a:ext cx="265120" cy="634860"/>
            <a:chOff x="0" y="0"/>
            <a:chExt cx="265118" cy="634859"/>
          </a:xfrm>
        </p:grpSpPr>
        <p:sp>
          <p:nvSpPr>
            <p:cNvPr id="1568" name="Shape 1568"/>
            <p:cNvSpPr/>
            <p:nvPr/>
          </p:nvSpPr>
          <p:spPr>
            <a:xfrm>
              <a:off x="141258" y="0"/>
              <a:ext cx="12239" cy="363853"/>
            </a:xfrm>
            <a:prstGeom prst="line">
              <a:avLst/>
            </a:prstGeom>
            <a:noFill/>
            <a:ln w="22225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571" name="Group 1571"/>
            <p:cNvGrpSpPr/>
            <p:nvPr/>
          </p:nvGrpSpPr>
          <p:grpSpPr>
            <a:xfrm>
              <a:off x="-1" y="321466"/>
              <a:ext cx="265120" cy="313394"/>
              <a:chOff x="0" y="0"/>
              <a:chExt cx="265118" cy="313392"/>
            </a:xfrm>
          </p:grpSpPr>
          <p:sp>
            <p:nvSpPr>
              <p:cNvPr id="1569" name="Shape 1569"/>
              <p:cNvSpPr/>
              <p:nvPr/>
            </p:nvSpPr>
            <p:spPr>
              <a:xfrm>
                <a:off x="44852" y="77679"/>
                <a:ext cx="220267" cy="200325"/>
              </a:xfrm>
              <a:prstGeom prst="ellipse">
                <a:avLst/>
              </a:prstGeom>
              <a:solidFill>
                <a:srgbClr val="FFFFFF"/>
              </a:solidFill>
              <a:ln w="158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570" name="Shape 1570"/>
              <p:cNvSpPr/>
              <p:nvPr/>
            </p:nvSpPr>
            <p:spPr>
              <a:xfrm>
                <a:off x="0" y="0"/>
                <a:ext cx="217151" cy="313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/>
                </a:lvl1pPr>
              </a:lstStyle>
              <a:p>
                <a:r>
                  <a:t>1</a:t>
                </a:r>
              </a:p>
            </p:txBody>
          </p:sp>
        </p:grpSp>
      </p:grpSp>
      <p:grpSp>
        <p:nvGrpSpPr>
          <p:cNvPr id="1577" name="Group 1577"/>
          <p:cNvGrpSpPr/>
          <p:nvPr/>
        </p:nvGrpSpPr>
        <p:grpSpPr>
          <a:xfrm>
            <a:off x="5708649" y="3809999"/>
            <a:ext cx="256961" cy="642939"/>
            <a:chOff x="0" y="0"/>
            <a:chExt cx="256959" cy="642937"/>
          </a:xfrm>
        </p:grpSpPr>
        <p:sp>
          <p:nvSpPr>
            <p:cNvPr id="1573" name="Shape 1573"/>
            <p:cNvSpPr/>
            <p:nvPr/>
          </p:nvSpPr>
          <p:spPr>
            <a:xfrm>
              <a:off x="138747" y="279332"/>
              <a:ext cx="12239" cy="363606"/>
            </a:xfrm>
            <a:prstGeom prst="line">
              <a:avLst/>
            </a:prstGeom>
            <a:noFill/>
            <a:ln w="22225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576" name="Group 1576"/>
            <p:cNvGrpSpPr/>
            <p:nvPr/>
          </p:nvGrpSpPr>
          <p:grpSpPr>
            <a:xfrm>
              <a:off x="-1" y="-1"/>
              <a:ext cx="256961" cy="313394"/>
              <a:chOff x="0" y="0"/>
              <a:chExt cx="256959" cy="313392"/>
            </a:xfrm>
          </p:grpSpPr>
          <p:sp>
            <p:nvSpPr>
              <p:cNvPr id="1574" name="Shape 1574"/>
              <p:cNvSpPr/>
              <p:nvPr/>
            </p:nvSpPr>
            <p:spPr>
              <a:xfrm>
                <a:off x="36693" y="77627"/>
                <a:ext cx="220267" cy="200188"/>
              </a:xfrm>
              <a:prstGeom prst="ellipse">
                <a:avLst/>
              </a:prstGeom>
              <a:solidFill>
                <a:srgbClr val="FFFFFF"/>
              </a:solidFill>
              <a:ln w="158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575" name="Shape 1575"/>
              <p:cNvSpPr/>
              <p:nvPr/>
            </p:nvSpPr>
            <p:spPr>
              <a:xfrm>
                <a:off x="0" y="0"/>
                <a:ext cx="217151" cy="313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/>
                </a:lvl1pPr>
              </a:lstStyle>
              <a:p>
                <a:r>
                  <a:t>3</a:t>
                </a:r>
              </a:p>
            </p:txBody>
          </p:sp>
        </p:grpSp>
      </p:grpSp>
      <p:grpSp>
        <p:nvGrpSpPr>
          <p:cNvPr id="1582" name="Group 1582"/>
          <p:cNvGrpSpPr/>
          <p:nvPr/>
        </p:nvGrpSpPr>
        <p:grpSpPr>
          <a:xfrm>
            <a:off x="6169024" y="5248275"/>
            <a:ext cx="256961" cy="644915"/>
            <a:chOff x="0" y="0"/>
            <a:chExt cx="256959" cy="644914"/>
          </a:xfrm>
        </p:grpSpPr>
        <p:sp>
          <p:nvSpPr>
            <p:cNvPr id="1578" name="Shape 1578"/>
            <p:cNvSpPr/>
            <p:nvPr/>
          </p:nvSpPr>
          <p:spPr>
            <a:xfrm>
              <a:off x="130601" y="0"/>
              <a:ext cx="12239" cy="363283"/>
            </a:xfrm>
            <a:prstGeom prst="line">
              <a:avLst/>
            </a:prstGeom>
            <a:noFill/>
            <a:ln w="22225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581" name="Group 1581"/>
            <p:cNvGrpSpPr/>
            <p:nvPr/>
          </p:nvGrpSpPr>
          <p:grpSpPr>
            <a:xfrm>
              <a:off x="-1" y="331522"/>
              <a:ext cx="256961" cy="313393"/>
              <a:chOff x="0" y="0"/>
              <a:chExt cx="256959" cy="313392"/>
            </a:xfrm>
          </p:grpSpPr>
          <p:sp>
            <p:nvSpPr>
              <p:cNvPr id="1579" name="Shape 1579"/>
              <p:cNvSpPr/>
              <p:nvPr/>
            </p:nvSpPr>
            <p:spPr>
              <a:xfrm>
                <a:off x="36693" y="77558"/>
                <a:ext cx="220267" cy="200010"/>
              </a:xfrm>
              <a:prstGeom prst="ellipse">
                <a:avLst/>
              </a:prstGeom>
              <a:solidFill>
                <a:srgbClr val="FFFFFF"/>
              </a:solidFill>
              <a:ln w="158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580" name="Shape 1580"/>
              <p:cNvSpPr/>
              <p:nvPr/>
            </p:nvSpPr>
            <p:spPr>
              <a:xfrm>
                <a:off x="0" y="0"/>
                <a:ext cx="217151" cy="313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/>
                </a:lvl1pPr>
              </a:lstStyle>
              <a:p>
                <a:r>
                  <a:t>3</a:t>
                </a:r>
              </a:p>
            </p:txBody>
          </p:sp>
        </p:grpSp>
      </p:grpSp>
      <p:grpSp>
        <p:nvGrpSpPr>
          <p:cNvPr id="1587" name="Group 1587"/>
          <p:cNvGrpSpPr/>
          <p:nvPr/>
        </p:nvGrpSpPr>
        <p:grpSpPr>
          <a:xfrm>
            <a:off x="6865937" y="5237162"/>
            <a:ext cx="258328" cy="654867"/>
            <a:chOff x="0" y="0"/>
            <a:chExt cx="258326" cy="654865"/>
          </a:xfrm>
        </p:grpSpPr>
        <p:sp>
          <p:nvSpPr>
            <p:cNvPr id="1583" name="Shape 1583"/>
            <p:cNvSpPr/>
            <p:nvPr/>
          </p:nvSpPr>
          <p:spPr>
            <a:xfrm>
              <a:off x="132614" y="-1"/>
              <a:ext cx="12304" cy="362827"/>
            </a:xfrm>
            <a:prstGeom prst="line">
              <a:avLst/>
            </a:prstGeom>
            <a:noFill/>
            <a:ln w="22225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586" name="Group 1586"/>
            <p:cNvGrpSpPr/>
            <p:nvPr/>
          </p:nvGrpSpPr>
          <p:grpSpPr>
            <a:xfrm>
              <a:off x="-1" y="341473"/>
              <a:ext cx="258328" cy="313393"/>
              <a:chOff x="0" y="0"/>
              <a:chExt cx="258326" cy="313392"/>
            </a:xfrm>
          </p:grpSpPr>
          <p:sp>
            <p:nvSpPr>
              <p:cNvPr id="1584" name="Shape 1584"/>
              <p:cNvSpPr/>
              <p:nvPr/>
            </p:nvSpPr>
            <p:spPr>
              <a:xfrm>
                <a:off x="36888" y="77460"/>
                <a:ext cx="221439" cy="199759"/>
              </a:xfrm>
              <a:prstGeom prst="ellipse">
                <a:avLst/>
              </a:prstGeom>
              <a:solidFill>
                <a:srgbClr val="FFFFFF"/>
              </a:solidFill>
              <a:ln w="158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585" name="Shape 1585"/>
              <p:cNvSpPr/>
              <p:nvPr/>
            </p:nvSpPr>
            <p:spPr>
              <a:xfrm>
                <a:off x="0" y="0"/>
                <a:ext cx="217151" cy="313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/>
                </a:lvl1pPr>
              </a:lstStyle>
              <a:p>
                <a:r>
                  <a:t>4</a:t>
                </a:r>
              </a:p>
            </p:txBody>
          </p:sp>
        </p:grpSp>
      </p:grpSp>
      <p:grpSp>
        <p:nvGrpSpPr>
          <p:cNvPr id="1592" name="Group 1592"/>
          <p:cNvGrpSpPr/>
          <p:nvPr/>
        </p:nvGrpSpPr>
        <p:grpSpPr>
          <a:xfrm>
            <a:off x="6330949" y="3789362"/>
            <a:ext cx="256961" cy="647701"/>
            <a:chOff x="0" y="0"/>
            <a:chExt cx="256959" cy="647699"/>
          </a:xfrm>
        </p:grpSpPr>
        <p:sp>
          <p:nvSpPr>
            <p:cNvPr id="1588" name="Shape 1588"/>
            <p:cNvSpPr/>
            <p:nvPr/>
          </p:nvSpPr>
          <p:spPr>
            <a:xfrm>
              <a:off x="149047" y="283627"/>
              <a:ext cx="12238" cy="364073"/>
            </a:xfrm>
            <a:prstGeom prst="line">
              <a:avLst/>
            </a:prstGeom>
            <a:noFill/>
            <a:ln w="22225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591" name="Group 1591"/>
            <p:cNvGrpSpPr/>
            <p:nvPr/>
          </p:nvGrpSpPr>
          <p:grpSpPr>
            <a:xfrm>
              <a:off x="-1" y="-1"/>
              <a:ext cx="256961" cy="313394"/>
              <a:chOff x="0" y="0"/>
              <a:chExt cx="256959" cy="313392"/>
            </a:xfrm>
          </p:grpSpPr>
          <p:sp>
            <p:nvSpPr>
              <p:cNvPr id="1589" name="Shape 1589"/>
              <p:cNvSpPr/>
              <p:nvPr/>
            </p:nvSpPr>
            <p:spPr>
              <a:xfrm>
                <a:off x="36693" y="77726"/>
                <a:ext cx="220267" cy="200446"/>
              </a:xfrm>
              <a:prstGeom prst="ellipse">
                <a:avLst/>
              </a:prstGeom>
              <a:solidFill>
                <a:srgbClr val="FFFFFF"/>
              </a:solidFill>
              <a:ln w="158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590" name="Shape 1590"/>
              <p:cNvSpPr/>
              <p:nvPr/>
            </p:nvSpPr>
            <p:spPr>
              <a:xfrm>
                <a:off x="0" y="0"/>
                <a:ext cx="217151" cy="313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/>
                </a:lvl1pPr>
              </a:lstStyle>
              <a:p>
                <a:r>
                  <a:t>4</a:t>
                </a:r>
              </a:p>
            </p:txBody>
          </p:sp>
        </p:grpSp>
      </p:grpSp>
      <p:sp>
        <p:nvSpPr>
          <p:cNvPr id="1593" name="Shape 1593"/>
          <p:cNvSpPr/>
          <p:nvPr/>
        </p:nvSpPr>
        <p:spPr>
          <a:xfrm>
            <a:off x="4743450" y="4062412"/>
            <a:ext cx="677129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i="1"/>
            </a:lvl1pPr>
          </a:lstStyle>
          <a:p>
            <a:r>
              <a:t>arrivals</a:t>
            </a:r>
          </a:p>
        </p:txBody>
      </p:sp>
      <p:sp>
        <p:nvSpPr>
          <p:cNvPr id="1594" name="Shape 1594"/>
          <p:cNvSpPr/>
          <p:nvPr/>
        </p:nvSpPr>
        <p:spPr>
          <a:xfrm>
            <a:off x="4767262" y="5260975"/>
            <a:ext cx="9541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i="1"/>
            </a:lvl1pPr>
          </a:lstStyle>
          <a:p>
            <a:r>
              <a:t>departures</a:t>
            </a:r>
          </a:p>
        </p:txBody>
      </p:sp>
      <p:sp>
        <p:nvSpPr>
          <p:cNvPr id="1595" name="Shape 1595"/>
          <p:cNvSpPr/>
          <p:nvPr/>
        </p:nvSpPr>
        <p:spPr>
          <a:xfrm>
            <a:off x="4789487" y="4567237"/>
            <a:ext cx="860426" cy="40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ts val="1200"/>
              </a:lnSpc>
              <a:defRPr sz="1400" i="1"/>
            </a:lvl1pPr>
          </a:lstStyle>
          <a:p>
            <a:r>
              <a:t>packet in service</a:t>
            </a:r>
          </a:p>
        </p:txBody>
      </p:sp>
      <p:sp>
        <p:nvSpPr>
          <p:cNvPr id="1596" name="Shape 1596"/>
          <p:cNvSpPr>
            <a:spLocks noGrp="1"/>
          </p:cNvSpPr>
          <p:nvPr>
            <p:ph type="sldNum" sz="quarter" idx="2"/>
          </p:nvPr>
        </p:nvSpPr>
        <p:spPr>
          <a:xfrm>
            <a:off x="8456612" y="647541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597" name="Shape 1597"/>
          <p:cNvSpPr/>
          <p:nvPr/>
        </p:nvSpPr>
        <p:spPr>
          <a:xfrm>
            <a:off x="6375400" y="6475412"/>
            <a:ext cx="21780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Data Plane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200"/>
                                        <p:tgtEl>
                                          <p:spTgt spid="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1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2" grpId="2" animBg="1" advAuto="0"/>
      <p:bldP spid="1527" grpId="6" animBg="1" advAuto="0"/>
      <p:bldP spid="1532" grpId="8" animBg="1" advAuto="0"/>
      <p:bldP spid="1537" grpId="11" animBg="1" advAuto="0"/>
      <p:bldP spid="1542" grpId="14" animBg="1" advAuto="0"/>
      <p:bldP spid="1547" grpId="13" animBg="1" advAuto="0"/>
      <p:bldP spid="1552" grpId="15" animBg="1" advAuto="0"/>
      <p:bldP spid="1557" grpId="3" animBg="1" advAuto="0"/>
      <p:bldP spid="1562" grpId="10" animBg="1" advAuto="0"/>
      <p:bldP spid="1567" grpId="1" animBg="1" advAuto="0"/>
      <p:bldP spid="1572" grpId="5" animBg="1" advAuto="0"/>
      <p:bldP spid="1577" grpId="4" animBg="1" advAuto="0"/>
      <p:bldP spid="1582" grpId="7" animBg="1" advAuto="0"/>
      <p:bldP spid="1587" grpId="12" animBg="1" advAuto="0"/>
      <p:bldP spid="1592" grpId="9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9" name="underline_base.png" descr="underline_bas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537" y="846137"/>
            <a:ext cx="6856413" cy="173038"/>
          </a:xfrm>
          <a:prstGeom prst="rect">
            <a:avLst/>
          </a:prstGeom>
          <a:ln w="12700">
            <a:miter lim="400000"/>
          </a:ln>
        </p:spPr>
      </p:pic>
      <p:sp>
        <p:nvSpPr>
          <p:cNvPr id="1600" name="Shape 1600"/>
          <p:cNvSpPr>
            <a:spLocks noGrp="1"/>
          </p:cNvSpPr>
          <p:nvPr>
            <p:ph type="title" idx="4294967295"/>
          </p:nvPr>
        </p:nvSpPr>
        <p:spPr>
          <a:xfrm>
            <a:off x="533400" y="7937"/>
            <a:ext cx="7772400" cy="11430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Scheduling policies: still more</a:t>
            </a:r>
          </a:p>
        </p:txBody>
      </p:sp>
      <p:sp>
        <p:nvSpPr>
          <p:cNvPr id="1601" name="Shape 1601"/>
          <p:cNvSpPr>
            <a:spLocks noGrp="1"/>
          </p:cNvSpPr>
          <p:nvPr>
            <p:ph type="body" sz="quarter" idx="4294967295"/>
          </p:nvPr>
        </p:nvSpPr>
        <p:spPr>
          <a:xfrm>
            <a:off x="522287" y="1214437"/>
            <a:ext cx="7772401" cy="75565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37160" indent="-137160" defTabSz="365760">
              <a:lnSpc>
                <a:spcPct val="85000"/>
              </a:lnSpc>
              <a:spcBef>
                <a:spcPts val="200"/>
              </a:spcBef>
              <a:buSzTx/>
              <a:buNone/>
              <a:defRPr sz="1120" i="1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Round Robin (RR) scheduling:</a:t>
            </a:r>
          </a:p>
          <a:p>
            <a:pPr marL="137160" indent="-137160" defTabSz="365760">
              <a:lnSpc>
                <a:spcPct val="85000"/>
              </a:lnSpc>
              <a:spcBef>
                <a:spcPts val="200"/>
              </a:spcBef>
              <a:buClr>
                <a:srgbClr val="000099"/>
              </a:buClr>
              <a:buSzPct val="100000"/>
              <a:buFont typeface="Wingdings"/>
              <a:buChar char="▪"/>
              <a:defRPr sz="112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multiple classes</a:t>
            </a:r>
          </a:p>
          <a:p>
            <a:pPr marL="137160" indent="-137160" defTabSz="365760">
              <a:lnSpc>
                <a:spcPct val="85000"/>
              </a:lnSpc>
              <a:spcBef>
                <a:spcPts val="200"/>
              </a:spcBef>
              <a:buClr>
                <a:srgbClr val="000099"/>
              </a:buClr>
              <a:buSzPct val="100000"/>
              <a:buFont typeface="Wingdings"/>
              <a:buChar char="▪"/>
              <a:defRPr sz="112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cyclically scan class queues, sending one complete packet from each class (if available)</a:t>
            </a:r>
          </a:p>
          <a:p>
            <a:pPr marL="137160" indent="-137160" defTabSz="365760">
              <a:lnSpc>
                <a:spcPct val="85000"/>
              </a:lnSpc>
              <a:spcBef>
                <a:spcPts val="200"/>
              </a:spcBef>
              <a:buClr>
                <a:srgbClr val="000099"/>
              </a:buClr>
              <a:buSzPct val="100000"/>
              <a:buFont typeface="Wingdings"/>
              <a:buChar char="▪"/>
              <a:defRPr sz="112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real world example?</a:t>
            </a:r>
          </a:p>
        </p:txBody>
      </p:sp>
      <p:grpSp>
        <p:nvGrpSpPr>
          <p:cNvPr id="1676" name="Group 1676"/>
          <p:cNvGrpSpPr/>
          <p:nvPr/>
        </p:nvGrpSpPr>
        <p:grpSpPr>
          <a:xfrm>
            <a:off x="2132012" y="3421062"/>
            <a:ext cx="3978276" cy="2389448"/>
            <a:chOff x="0" y="0"/>
            <a:chExt cx="3978275" cy="2389447"/>
          </a:xfrm>
        </p:grpSpPr>
        <p:sp>
          <p:nvSpPr>
            <p:cNvPr id="1602" name="Shape 1602"/>
            <p:cNvSpPr/>
            <p:nvPr/>
          </p:nvSpPr>
          <p:spPr>
            <a:xfrm>
              <a:off x="745478" y="954769"/>
              <a:ext cx="323029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747981" y="1726247"/>
              <a:ext cx="323029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08" name="Group 1608"/>
            <p:cNvGrpSpPr/>
            <p:nvPr/>
          </p:nvGrpSpPr>
          <p:grpSpPr>
            <a:xfrm>
              <a:off x="855793" y="960417"/>
              <a:ext cx="347095" cy="755430"/>
              <a:chOff x="0" y="0"/>
              <a:chExt cx="347094" cy="755429"/>
            </a:xfrm>
          </p:grpSpPr>
          <p:sp>
            <p:nvSpPr>
              <p:cNvPr id="1604" name="Shape 1604"/>
              <p:cNvSpPr/>
              <p:nvPr/>
            </p:nvSpPr>
            <p:spPr>
              <a:xfrm>
                <a:off x="0" y="0"/>
                <a:ext cx="347095" cy="755430"/>
              </a:xfrm>
              <a:prstGeom prst="rect">
                <a:avLst/>
              </a:prstGeom>
              <a:solidFill>
                <a:srgbClr val="CC0000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grpSp>
            <p:nvGrpSpPr>
              <p:cNvPr id="1607" name="Group 1607"/>
              <p:cNvGrpSpPr/>
              <p:nvPr/>
            </p:nvGrpSpPr>
            <p:grpSpPr>
              <a:xfrm>
                <a:off x="24496" y="208248"/>
                <a:ext cx="261347" cy="313394"/>
                <a:chOff x="0" y="0"/>
                <a:chExt cx="261346" cy="313392"/>
              </a:xfrm>
            </p:grpSpPr>
            <p:sp>
              <p:nvSpPr>
                <p:cNvPr id="1605" name="Shape 1605"/>
                <p:cNvSpPr/>
                <p:nvPr/>
              </p:nvSpPr>
              <p:spPr>
                <a:xfrm>
                  <a:off x="40839" y="73505"/>
                  <a:ext cx="220508" cy="20008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1606" name="Shape 1606"/>
                <p:cNvSpPr/>
                <p:nvPr/>
              </p:nvSpPr>
              <p:spPr>
                <a:xfrm>
                  <a:off x="0" y="0"/>
                  <a:ext cx="217151" cy="313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1600"/>
                  </a:lvl1pPr>
                </a:lstStyle>
                <a:p>
                  <a:r>
                    <a:t>1</a:t>
                  </a:r>
                </a:p>
              </p:txBody>
            </p:sp>
          </p:grpSp>
        </p:grpSp>
        <p:grpSp>
          <p:nvGrpSpPr>
            <p:cNvPr id="1613" name="Group 1613"/>
            <p:cNvGrpSpPr/>
            <p:nvPr/>
          </p:nvGrpSpPr>
          <p:grpSpPr>
            <a:xfrm>
              <a:off x="1556737" y="957167"/>
              <a:ext cx="347095" cy="755430"/>
              <a:chOff x="0" y="0"/>
              <a:chExt cx="347094" cy="755429"/>
            </a:xfrm>
          </p:grpSpPr>
          <p:sp>
            <p:nvSpPr>
              <p:cNvPr id="1609" name="Shape 1609"/>
              <p:cNvSpPr/>
              <p:nvPr/>
            </p:nvSpPr>
            <p:spPr>
              <a:xfrm>
                <a:off x="0" y="0"/>
                <a:ext cx="347095" cy="755430"/>
              </a:xfrm>
              <a:prstGeom prst="rect">
                <a:avLst/>
              </a:prstGeom>
              <a:solidFill>
                <a:srgbClr val="CC0000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grpSp>
            <p:nvGrpSpPr>
              <p:cNvPr id="1612" name="Group 1612"/>
              <p:cNvGrpSpPr/>
              <p:nvPr/>
            </p:nvGrpSpPr>
            <p:grpSpPr>
              <a:xfrm>
                <a:off x="24496" y="208248"/>
                <a:ext cx="261347" cy="313394"/>
                <a:chOff x="0" y="0"/>
                <a:chExt cx="261346" cy="313392"/>
              </a:xfrm>
            </p:grpSpPr>
            <p:sp>
              <p:nvSpPr>
                <p:cNvPr id="1610" name="Shape 1610"/>
                <p:cNvSpPr/>
                <p:nvPr/>
              </p:nvSpPr>
              <p:spPr>
                <a:xfrm>
                  <a:off x="40839" y="73505"/>
                  <a:ext cx="220508" cy="20008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1611" name="Shape 1611"/>
                <p:cNvSpPr/>
                <p:nvPr/>
              </p:nvSpPr>
              <p:spPr>
                <a:xfrm>
                  <a:off x="0" y="0"/>
                  <a:ext cx="217151" cy="313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1600"/>
                  </a:lvl1pPr>
                </a:lstStyle>
                <a:p>
                  <a:r>
                    <a:t>2</a:t>
                  </a:r>
                </a:p>
              </p:txBody>
            </p:sp>
          </p:grpSp>
        </p:grpSp>
        <p:grpSp>
          <p:nvGrpSpPr>
            <p:cNvPr id="1618" name="Group 1618"/>
            <p:cNvGrpSpPr/>
            <p:nvPr/>
          </p:nvGrpSpPr>
          <p:grpSpPr>
            <a:xfrm>
              <a:off x="1205615" y="961719"/>
              <a:ext cx="347095" cy="755430"/>
              <a:chOff x="0" y="0"/>
              <a:chExt cx="347094" cy="755429"/>
            </a:xfrm>
          </p:grpSpPr>
          <p:sp>
            <p:nvSpPr>
              <p:cNvPr id="1614" name="Shape 1614"/>
              <p:cNvSpPr/>
              <p:nvPr/>
            </p:nvSpPr>
            <p:spPr>
              <a:xfrm>
                <a:off x="0" y="0"/>
                <a:ext cx="347095" cy="755430"/>
              </a:xfrm>
              <a:prstGeom prst="rect">
                <a:avLst/>
              </a:prstGeom>
              <a:solidFill>
                <a:srgbClr val="006633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grpSp>
            <p:nvGrpSpPr>
              <p:cNvPr id="1617" name="Group 1617"/>
              <p:cNvGrpSpPr/>
              <p:nvPr/>
            </p:nvGrpSpPr>
            <p:grpSpPr>
              <a:xfrm>
                <a:off x="24496" y="208248"/>
                <a:ext cx="261347" cy="313394"/>
                <a:chOff x="0" y="0"/>
                <a:chExt cx="261346" cy="313392"/>
              </a:xfrm>
            </p:grpSpPr>
            <p:sp>
              <p:nvSpPr>
                <p:cNvPr id="1615" name="Shape 1615"/>
                <p:cNvSpPr/>
                <p:nvPr/>
              </p:nvSpPr>
              <p:spPr>
                <a:xfrm>
                  <a:off x="40839" y="73505"/>
                  <a:ext cx="220508" cy="20008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1616" name="Shape 1616"/>
                <p:cNvSpPr/>
                <p:nvPr/>
              </p:nvSpPr>
              <p:spPr>
                <a:xfrm>
                  <a:off x="0" y="0"/>
                  <a:ext cx="217151" cy="313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1600"/>
                  </a:lvl1pPr>
                </a:lstStyle>
                <a:p>
                  <a:r>
                    <a:t>3</a:t>
                  </a:r>
                </a:p>
              </p:txBody>
            </p:sp>
          </p:grpSp>
        </p:grpSp>
        <p:grpSp>
          <p:nvGrpSpPr>
            <p:cNvPr id="1623" name="Group 1623"/>
            <p:cNvGrpSpPr/>
            <p:nvPr/>
          </p:nvGrpSpPr>
          <p:grpSpPr>
            <a:xfrm>
              <a:off x="1911494" y="958935"/>
              <a:ext cx="347095" cy="755430"/>
              <a:chOff x="0" y="0"/>
              <a:chExt cx="347094" cy="755429"/>
            </a:xfrm>
          </p:grpSpPr>
          <p:sp>
            <p:nvSpPr>
              <p:cNvPr id="1619" name="Shape 1619"/>
              <p:cNvSpPr/>
              <p:nvPr/>
            </p:nvSpPr>
            <p:spPr>
              <a:xfrm>
                <a:off x="0" y="0"/>
                <a:ext cx="347095" cy="755430"/>
              </a:xfrm>
              <a:prstGeom prst="rect">
                <a:avLst/>
              </a:prstGeom>
              <a:solidFill>
                <a:srgbClr val="CC0000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grpSp>
            <p:nvGrpSpPr>
              <p:cNvPr id="1622" name="Group 1622"/>
              <p:cNvGrpSpPr/>
              <p:nvPr/>
            </p:nvGrpSpPr>
            <p:grpSpPr>
              <a:xfrm>
                <a:off x="24496" y="208248"/>
                <a:ext cx="261347" cy="313394"/>
                <a:chOff x="0" y="0"/>
                <a:chExt cx="261346" cy="313392"/>
              </a:xfrm>
            </p:grpSpPr>
            <p:sp>
              <p:nvSpPr>
                <p:cNvPr id="1620" name="Shape 1620"/>
                <p:cNvSpPr/>
                <p:nvPr/>
              </p:nvSpPr>
              <p:spPr>
                <a:xfrm>
                  <a:off x="40839" y="73505"/>
                  <a:ext cx="220508" cy="20008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1621" name="Shape 1621"/>
                <p:cNvSpPr/>
                <p:nvPr/>
              </p:nvSpPr>
              <p:spPr>
                <a:xfrm>
                  <a:off x="0" y="0"/>
                  <a:ext cx="217151" cy="313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1600"/>
                  </a:lvl1pPr>
                </a:lstStyle>
                <a:p>
                  <a:r>
                    <a:t>4</a:t>
                  </a:r>
                </a:p>
              </p:txBody>
            </p:sp>
          </p:grpSp>
        </p:grpSp>
        <p:grpSp>
          <p:nvGrpSpPr>
            <p:cNvPr id="1628" name="Group 1628"/>
            <p:cNvGrpSpPr/>
            <p:nvPr/>
          </p:nvGrpSpPr>
          <p:grpSpPr>
            <a:xfrm>
              <a:off x="2973643" y="967106"/>
              <a:ext cx="347095" cy="755431"/>
              <a:chOff x="0" y="0"/>
              <a:chExt cx="347094" cy="755429"/>
            </a:xfrm>
          </p:grpSpPr>
          <p:sp>
            <p:nvSpPr>
              <p:cNvPr id="1624" name="Shape 1624"/>
              <p:cNvSpPr/>
              <p:nvPr/>
            </p:nvSpPr>
            <p:spPr>
              <a:xfrm>
                <a:off x="0" y="0"/>
                <a:ext cx="347095" cy="755430"/>
              </a:xfrm>
              <a:prstGeom prst="rect">
                <a:avLst/>
              </a:prstGeom>
              <a:solidFill>
                <a:srgbClr val="006633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grpSp>
            <p:nvGrpSpPr>
              <p:cNvPr id="1627" name="Group 1627"/>
              <p:cNvGrpSpPr/>
              <p:nvPr/>
            </p:nvGrpSpPr>
            <p:grpSpPr>
              <a:xfrm>
                <a:off x="24496" y="208248"/>
                <a:ext cx="261347" cy="313394"/>
                <a:chOff x="0" y="0"/>
                <a:chExt cx="261346" cy="313392"/>
              </a:xfrm>
            </p:grpSpPr>
            <p:sp>
              <p:nvSpPr>
                <p:cNvPr id="1625" name="Shape 1625"/>
                <p:cNvSpPr/>
                <p:nvPr/>
              </p:nvSpPr>
              <p:spPr>
                <a:xfrm>
                  <a:off x="40839" y="73505"/>
                  <a:ext cx="220508" cy="20008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1626" name="Shape 1626"/>
                <p:cNvSpPr/>
                <p:nvPr/>
              </p:nvSpPr>
              <p:spPr>
                <a:xfrm>
                  <a:off x="0" y="0"/>
                  <a:ext cx="217151" cy="313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1600"/>
                  </a:lvl1pPr>
                </a:lstStyle>
                <a:p>
                  <a:r>
                    <a:t>5</a:t>
                  </a:r>
                </a:p>
              </p:txBody>
            </p:sp>
          </p:grpSp>
        </p:grpSp>
        <p:grpSp>
          <p:nvGrpSpPr>
            <p:cNvPr id="1633" name="Group 1633"/>
            <p:cNvGrpSpPr/>
            <p:nvPr/>
          </p:nvGrpSpPr>
          <p:grpSpPr>
            <a:xfrm>
              <a:off x="2818812" y="271461"/>
              <a:ext cx="265410" cy="656119"/>
              <a:chOff x="0" y="0"/>
              <a:chExt cx="265409" cy="656117"/>
            </a:xfrm>
          </p:grpSpPr>
          <p:sp>
            <p:nvSpPr>
              <p:cNvPr id="1629" name="Shape 1629"/>
              <p:cNvSpPr/>
              <p:nvPr/>
            </p:nvSpPr>
            <p:spPr>
              <a:xfrm>
                <a:off x="152056" y="292695"/>
                <a:ext cx="12252" cy="363423"/>
              </a:xfrm>
              <a:prstGeom prst="line">
                <a:avLst/>
              </a:prstGeom>
              <a:noFill/>
              <a:ln w="22225" cap="flat">
                <a:solidFill>
                  <a:srgbClr val="006633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1632" name="Group 1632"/>
              <p:cNvGrpSpPr/>
              <p:nvPr/>
            </p:nvGrpSpPr>
            <p:grpSpPr>
              <a:xfrm>
                <a:off x="-1" y="-1"/>
                <a:ext cx="265411" cy="313394"/>
                <a:chOff x="0" y="0"/>
                <a:chExt cx="265409" cy="313392"/>
              </a:xfrm>
            </p:grpSpPr>
            <p:sp>
              <p:nvSpPr>
                <p:cNvPr id="1630" name="Shape 1630"/>
                <p:cNvSpPr/>
                <p:nvPr/>
              </p:nvSpPr>
              <p:spPr>
                <a:xfrm>
                  <a:off x="44902" y="77588"/>
                  <a:ext cx="220508" cy="200087"/>
                </a:xfrm>
                <a:prstGeom prst="ellipse">
                  <a:avLst/>
                </a:prstGeom>
                <a:solidFill>
                  <a:srgbClr val="FFFFFF"/>
                </a:solidFill>
                <a:ln w="15875" cap="flat">
                  <a:solidFill>
                    <a:srgbClr val="00663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1631" name="Shape 1631"/>
                <p:cNvSpPr/>
                <p:nvPr/>
              </p:nvSpPr>
              <p:spPr>
                <a:xfrm>
                  <a:off x="0" y="0"/>
                  <a:ext cx="217151" cy="313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1600"/>
                  </a:lvl1pPr>
                </a:lstStyle>
                <a:p>
                  <a:r>
                    <a:t>5</a:t>
                  </a:r>
                </a:p>
              </p:txBody>
            </p:sp>
          </p:grpSp>
        </p:grpSp>
        <p:grpSp>
          <p:nvGrpSpPr>
            <p:cNvPr id="1638" name="Group 1638"/>
            <p:cNvGrpSpPr/>
            <p:nvPr/>
          </p:nvGrpSpPr>
          <p:grpSpPr>
            <a:xfrm>
              <a:off x="3177891" y="1737398"/>
              <a:ext cx="265410" cy="652050"/>
              <a:chOff x="0" y="0"/>
              <a:chExt cx="265409" cy="652048"/>
            </a:xfrm>
          </p:grpSpPr>
          <p:sp>
            <p:nvSpPr>
              <p:cNvPr id="1634" name="Shape 1634"/>
              <p:cNvSpPr/>
              <p:nvPr/>
            </p:nvSpPr>
            <p:spPr>
              <a:xfrm>
                <a:off x="137297" y="-1"/>
                <a:ext cx="12251" cy="363424"/>
              </a:xfrm>
              <a:prstGeom prst="line">
                <a:avLst/>
              </a:prstGeom>
              <a:noFill/>
              <a:ln w="22225" cap="flat">
                <a:solidFill>
                  <a:srgbClr val="006633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1637" name="Group 1637"/>
              <p:cNvGrpSpPr/>
              <p:nvPr/>
            </p:nvGrpSpPr>
            <p:grpSpPr>
              <a:xfrm>
                <a:off x="-1" y="338656"/>
                <a:ext cx="265411" cy="313393"/>
                <a:chOff x="0" y="0"/>
                <a:chExt cx="265409" cy="313392"/>
              </a:xfrm>
            </p:grpSpPr>
            <p:sp>
              <p:nvSpPr>
                <p:cNvPr id="1635" name="Shape 1635"/>
                <p:cNvSpPr/>
                <p:nvPr/>
              </p:nvSpPr>
              <p:spPr>
                <a:xfrm>
                  <a:off x="44902" y="77588"/>
                  <a:ext cx="220508" cy="200087"/>
                </a:xfrm>
                <a:prstGeom prst="ellipse">
                  <a:avLst/>
                </a:prstGeom>
                <a:solidFill>
                  <a:srgbClr val="FFFFFF"/>
                </a:solidFill>
                <a:ln w="15875" cap="flat">
                  <a:solidFill>
                    <a:srgbClr val="00663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1636" name="Shape 1636"/>
                <p:cNvSpPr/>
                <p:nvPr/>
              </p:nvSpPr>
              <p:spPr>
                <a:xfrm>
                  <a:off x="0" y="0"/>
                  <a:ext cx="217151" cy="313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1600"/>
                  </a:lvl1pPr>
                </a:lstStyle>
                <a:p>
                  <a:r>
                    <a:t>5</a:t>
                  </a:r>
                </a:p>
              </p:txBody>
            </p:sp>
          </p:grpSp>
        </p:grpSp>
        <p:sp>
          <p:nvSpPr>
            <p:cNvPr id="1639" name="Shape 1639"/>
            <p:cNvSpPr/>
            <p:nvPr/>
          </p:nvSpPr>
          <p:spPr>
            <a:xfrm>
              <a:off x="975572" y="282396"/>
              <a:ext cx="12404" cy="653520"/>
            </a:xfrm>
            <a:prstGeom prst="line">
              <a:avLst/>
            </a:prstGeom>
            <a:noFill/>
            <a:ln w="22225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869535" y="77588"/>
              <a:ext cx="220508" cy="200087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836991" y="0"/>
              <a:ext cx="217151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/>
              </a:lvl1pPr>
            </a:lstStyle>
            <a:p>
              <a:r>
                <a:t>2</a:t>
              </a:r>
            </a:p>
          </p:txBody>
        </p:sp>
        <p:sp>
          <p:nvSpPr>
            <p:cNvPr id="1642" name="Shape 1642"/>
            <p:cNvSpPr/>
            <p:nvPr/>
          </p:nvSpPr>
          <p:spPr>
            <a:xfrm>
              <a:off x="1553017" y="1735986"/>
              <a:ext cx="12252" cy="363423"/>
            </a:xfrm>
            <a:prstGeom prst="line">
              <a:avLst/>
            </a:prstGeom>
            <a:noFill/>
            <a:ln w="22225" cap="flat">
              <a:solidFill>
                <a:srgbClr val="00663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1458721" y="2150326"/>
              <a:ext cx="220508" cy="200087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0066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1421987" y="2072738"/>
              <a:ext cx="217151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/>
              </a:lvl1pPr>
            </a:lstStyle>
            <a:p>
              <a:r>
                <a:t>3</a:t>
              </a:r>
            </a:p>
          </p:txBody>
        </p:sp>
        <p:grpSp>
          <p:nvGrpSpPr>
            <p:cNvPr id="1649" name="Group 1649"/>
            <p:cNvGrpSpPr/>
            <p:nvPr/>
          </p:nvGrpSpPr>
          <p:grpSpPr>
            <a:xfrm>
              <a:off x="684226" y="288124"/>
              <a:ext cx="265409" cy="640930"/>
              <a:chOff x="0" y="0"/>
              <a:chExt cx="265408" cy="640928"/>
            </a:xfrm>
          </p:grpSpPr>
          <p:sp>
            <p:nvSpPr>
              <p:cNvPr id="1645" name="Shape 1645"/>
              <p:cNvSpPr/>
              <p:nvPr/>
            </p:nvSpPr>
            <p:spPr>
              <a:xfrm>
                <a:off x="148375" y="277506"/>
                <a:ext cx="12252" cy="363423"/>
              </a:xfrm>
              <a:prstGeom prst="line">
                <a:avLst/>
              </a:prstGeom>
              <a:noFill/>
              <a:ln w="22225" cap="flat">
                <a:solidFill>
                  <a:srgbClr val="CC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1648" name="Group 1648"/>
              <p:cNvGrpSpPr/>
              <p:nvPr/>
            </p:nvGrpSpPr>
            <p:grpSpPr>
              <a:xfrm>
                <a:off x="-1" y="-1"/>
                <a:ext cx="265410" cy="313394"/>
                <a:chOff x="0" y="0"/>
                <a:chExt cx="265408" cy="313392"/>
              </a:xfrm>
            </p:grpSpPr>
            <p:sp>
              <p:nvSpPr>
                <p:cNvPr id="1646" name="Shape 1646"/>
                <p:cNvSpPr/>
                <p:nvPr/>
              </p:nvSpPr>
              <p:spPr>
                <a:xfrm>
                  <a:off x="44901" y="77588"/>
                  <a:ext cx="220508" cy="200087"/>
                </a:xfrm>
                <a:prstGeom prst="ellipse">
                  <a:avLst/>
                </a:prstGeom>
                <a:solidFill>
                  <a:srgbClr val="FFFFFF"/>
                </a:solidFill>
                <a:ln w="15875" cap="flat">
                  <a:solidFill>
                    <a:srgbClr val="CC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1647" name="Shape 1647"/>
                <p:cNvSpPr/>
                <p:nvPr/>
              </p:nvSpPr>
              <p:spPr>
                <a:xfrm>
                  <a:off x="0" y="0"/>
                  <a:ext cx="217151" cy="313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1600"/>
                  </a:lvl1pPr>
                </a:lstStyle>
                <a:p>
                  <a:r>
                    <a:t>1</a:t>
                  </a:r>
                </a:p>
              </p:txBody>
            </p:sp>
          </p:grpSp>
        </p:grpSp>
        <p:grpSp>
          <p:nvGrpSpPr>
            <p:cNvPr id="1654" name="Group 1654"/>
            <p:cNvGrpSpPr/>
            <p:nvPr/>
          </p:nvGrpSpPr>
          <p:grpSpPr>
            <a:xfrm>
              <a:off x="1066007" y="1747453"/>
              <a:ext cx="265410" cy="634480"/>
              <a:chOff x="0" y="0"/>
              <a:chExt cx="265408" cy="634479"/>
            </a:xfrm>
          </p:grpSpPr>
          <p:sp>
            <p:nvSpPr>
              <p:cNvPr id="1650" name="Shape 1650"/>
              <p:cNvSpPr/>
              <p:nvPr/>
            </p:nvSpPr>
            <p:spPr>
              <a:xfrm>
                <a:off x="141412" y="-1"/>
                <a:ext cx="12252" cy="363424"/>
              </a:xfrm>
              <a:prstGeom prst="line">
                <a:avLst/>
              </a:prstGeom>
              <a:noFill/>
              <a:ln w="22225" cap="flat">
                <a:solidFill>
                  <a:srgbClr val="CC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1653" name="Group 1653"/>
              <p:cNvGrpSpPr/>
              <p:nvPr/>
            </p:nvGrpSpPr>
            <p:grpSpPr>
              <a:xfrm>
                <a:off x="-1" y="321086"/>
                <a:ext cx="265410" cy="313394"/>
                <a:chOff x="0" y="0"/>
                <a:chExt cx="265408" cy="313392"/>
              </a:xfrm>
            </p:grpSpPr>
            <p:sp>
              <p:nvSpPr>
                <p:cNvPr id="1651" name="Shape 1651"/>
                <p:cNvSpPr/>
                <p:nvPr/>
              </p:nvSpPr>
              <p:spPr>
                <a:xfrm>
                  <a:off x="44901" y="77588"/>
                  <a:ext cx="220508" cy="200087"/>
                </a:xfrm>
                <a:prstGeom prst="ellipse">
                  <a:avLst/>
                </a:prstGeom>
                <a:solidFill>
                  <a:srgbClr val="FFFFFF"/>
                </a:solidFill>
                <a:ln w="15875" cap="flat">
                  <a:solidFill>
                    <a:srgbClr val="CC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1652" name="Shape 1652"/>
                <p:cNvSpPr/>
                <p:nvPr/>
              </p:nvSpPr>
              <p:spPr>
                <a:xfrm>
                  <a:off x="0" y="0"/>
                  <a:ext cx="217151" cy="313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1600"/>
                  </a:lvl1pPr>
                </a:lstStyle>
                <a:p>
                  <a:r>
                    <a:t>1</a:t>
                  </a:r>
                </a:p>
              </p:txBody>
            </p:sp>
          </p:grpSp>
        </p:grpSp>
        <p:sp>
          <p:nvSpPr>
            <p:cNvPr id="1655" name="Shape 1655"/>
            <p:cNvSpPr/>
            <p:nvPr/>
          </p:nvSpPr>
          <p:spPr>
            <a:xfrm>
              <a:off x="1103420" y="583269"/>
              <a:ext cx="12252" cy="363423"/>
            </a:xfrm>
            <a:prstGeom prst="line">
              <a:avLst/>
            </a:prstGeom>
            <a:noFill/>
            <a:ln w="22225" cap="flat">
              <a:solidFill>
                <a:srgbClr val="00663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1001254" y="381664"/>
              <a:ext cx="220508" cy="200088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0066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968713" y="308268"/>
              <a:ext cx="217151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/>
              </a:lvl1pPr>
            </a:lstStyle>
            <a:p>
              <a:r>
                <a:t>3</a:t>
              </a:r>
            </a:p>
          </p:txBody>
        </p:sp>
        <p:grpSp>
          <p:nvGrpSpPr>
            <p:cNvPr id="1662" name="Group 1662"/>
            <p:cNvGrpSpPr/>
            <p:nvPr/>
          </p:nvGrpSpPr>
          <p:grpSpPr>
            <a:xfrm>
              <a:off x="1783579" y="1733751"/>
              <a:ext cx="257242" cy="645043"/>
              <a:chOff x="0" y="0"/>
              <a:chExt cx="257240" cy="645042"/>
            </a:xfrm>
          </p:grpSpPr>
          <p:sp>
            <p:nvSpPr>
              <p:cNvPr id="1658" name="Shape 1658"/>
              <p:cNvSpPr/>
              <p:nvPr/>
            </p:nvSpPr>
            <p:spPr>
              <a:xfrm>
                <a:off x="130744" y="-1"/>
                <a:ext cx="12252" cy="363424"/>
              </a:xfrm>
              <a:prstGeom prst="line">
                <a:avLst/>
              </a:prstGeom>
              <a:noFill/>
              <a:ln w="22225" cap="flat">
                <a:solidFill>
                  <a:srgbClr val="CC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1661" name="Group 1661"/>
              <p:cNvGrpSpPr/>
              <p:nvPr/>
            </p:nvGrpSpPr>
            <p:grpSpPr>
              <a:xfrm>
                <a:off x="-1" y="331650"/>
                <a:ext cx="257242" cy="313393"/>
                <a:chOff x="0" y="0"/>
                <a:chExt cx="257240" cy="313392"/>
              </a:xfrm>
            </p:grpSpPr>
            <p:sp>
              <p:nvSpPr>
                <p:cNvPr id="1659" name="Shape 1659"/>
                <p:cNvSpPr/>
                <p:nvPr/>
              </p:nvSpPr>
              <p:spPr>
                <a:xfrm>
                  <a:off x="36733" y="77588"/>
                  <a:ext cx="220508" cy="200087"/>
                </a:xfrm>
                <a:prstGeom prst="ellipse">
                  <a:avLst/>
                </a:prstGeom>
                <a:solidFill>
                  <a:srgbClr val="FFFFFF"/>
                </a:solidFill>
                <a:ln w="15875" cap="flat">
                  <a:solidFill>
                    <a:srgbClr val="CC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1660" name="Shape 1660"/>
                <p:cNvSpPr/>
                <p:nvPr/>
              </p:nvSpPr>
              <p:spPr>
                <a:xfrm>
                  <a:off x="0" y="0"/>
                  <a:ext cx="217151" cy="313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1600"/>
                  </a:lvl1pPr>
                </a:lstStyle>
                <a:p>
                  <a:r>
                    <a:t>3</a:t>
                  </a:r>
                </a:p>
              </p:txBody>
            </p:sp>
          </p:grpSp>
        </p:grpSp>
        <p:grpSp>
          <p:nvGrpSpPr>
            <p:cNvPr id="1667" name="Group 1667"/>
            <p:cNvGrpSpPr/>
            <p:nvPr/>
          </p:nvGrpSpPr>
          <p:grpSpPr>
            <a:xfrm>
              <a:off x="2122897" y="1730706"/>
              <a:ext cx="257241" cy="655429"/>
              <a:chOff x="0" y="0"/>
              <a:chExt cx="257240" cy="655427"/>
            </a:xfrm>
          </p:grpSpPr>
          <p:sp>
            <p:nvSpPr>
              <p:cNvPr id="1663" name="Shape 1663"/>
              <p:cNvSpPr/>
              <p:nvPr/>
            </p:nvSpPr>
            <p:spPr>
              <a:xfrm>
                <a:off x="132057" y="-1"/>
                <a:ext cx="12251" cy="363424"/>
              </a:xfrm>
              <a:prstGeom prst="line">
                <a:avLst/>
              </a:prstGeom>
              <a:noFill/>
              <a:ln w="22225" cap="flat">
                <a:solidFill>
                  <a:srgbClr val="CC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1666" name="Group 1666"/>
              <p:cNvGrpSpPr/>
              <p:nvPr/>
            </p:nvGrpSpPr>
            <p:grpSpPr>
              <a:xfrm>
                <a:off x="-1" y="342035"/>
                <a:ext cx="257242" cy="313393"/>
                <a:chOff x="0" y="0"/>
                <a:chExt cx="257240" cy="313392"/>
              </a:xfrm>
            </p:grpSpPr>
            <p:sp>
              <p:nvSpPr>
                <p:cNvPr id="1664" name="Shape 1664"/>
                <p:cNvSpPr/>
                <p:nvPr/>
              </p:nvSpPr>
              <p:spPr>
                <a:xfrm>
                  <a:off x="36733" y="77588"/>
                  <a:ext cx="220508" cy="200087"/>
                </a:xfrm>
                <a:prstGeom prst="ellipse">
                  <a:avLst/>
                </a:prstGeom>
                <a:solidFill>
                  <a:srgbClr val="FFFFFF"/>
                </a:solidFill>
                <a:ln w="15875" cap="flat">
                  <a:solidFill>
                    <a:srgbClr val="CC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1665" name="Shape 1665"/>
                <p:cNvSpPr/>
                <p:nvPr/>
              </p:nvSpPr>
              <p:spPr>
                <a:xfrm>
                  <a:off x="0" y="0"/>
                  <a:ext cx="217151" cy="313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1600"/>
                  </a:lvl1pPr>
                </a:lstStyle>
                <a:p>
                  <a:r>
                    <a:t>4</a:t>
                  </a:r>
                </a:p>
              </p:txBody>
            </p:sp>
          </p:grpSp>
        </p:grpSp>
        <p:grpSp>
          <p:nvGrpSpPr>
            <p:cNvPr id="1672" name="Group 1672"/>
            <p:cNvGrpSpPr/>
            <p:nvPr/>
          </p:nvGrpSpPr>
          <p:grpSpPr>
            <a:xfrm>
              <a:off x="1587145" y="283810"/>
              <a:ext cx="257242" cy="646544"/>
              <a:chOff x="0" y="0"/>
              <a:chExt cx="257240" cy="646543"/>
            </a:xfrm>
          </p:grpSpPr>
          <p:sp>
            <p:nvSpPr>
              <p:cNvPr id="1668" name="Shape 1668"/>
              <p:cNvSpPr/>
              <p:nvPr/>
            </p:nvSpPr>
            <p:spPr>
              <a:xfrm>
                <a:off x="149209" y="283121"/>
                <a:ext cx="12252" cy="363423"/>
              </a:xfrm>
              <a:prstGeom prst="line">
                <a:avLst/>
              </a:prstGeom>
              <a:noFill/>
              <a:ln w="22225" cap="flat">
                <a:solidFill>
                  <a:srgbClr val="CC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1671" name="Group 1671"/>
              <p:cNvGrpSpPr/>
              <p:nvPr/>
            </p:nvGrpSpPr>
            <p:grpSpPr>
              <a:xfrm>
                <a:off x="-1" y="-1"/>
                <a:ext cx="257242" cy="313394"/>
                <a:chOff x="0" y="0"/>
                <a:chExt cx="257240" cy="313392"/>
              </a:xfrm>
            </p:grpSpPr>
            <p:sp>
              <p:nvSpPr>
                <p:cNvPr id="1669" name="Shape 1669"/>
                <p:cNvSpPr/>
                <p:nvPr/>
              </p:nvSpPr>
              <p:spPr>
                <a:xfrm>
                  <a:off x="36733" y="77588"/>
                  <a:ext cx="220508" cy="200087"/>
                </a:xfrm>
                <a:prstGeom prst="ellipse">
                  <a:avLst/>
                </a:prstGeom>
                <a:solidFill>
                  <a:srgbClr val="FFFFFF"/>
                </a:solidFill>
                <a:ln w="15875" cap="flat">
                  <a:solidFill>
                    <a:srgbClr val="CC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1670" name="Shape 1670"/>
                <p:cNvSpPr/>
                <p:nvPr/>
              </p:nvSpPr>
              <p:spPr>
                <a:xfrm>
                  <a:off x="0" y="0"/>
                  <a:ext cx="217151" cy="313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1600"/>
                  </a:lvl1pPr>
                </a:lstStyle>
                <a:p>
                  <a:r>
                    <a:t>4</a:t>
                  </a:r>
                </a:p>
              </p:txBody>
            </p:sp>
          </p:grpSp>
        </p:grpSp>
        <p:sp>
          <p:nvSpPr>
            <p:cNvPr id="1673" name="Shape 1673"/>
            <p:cNvSpPr/>
            <p:nvPr/>
          </p:nvSpPr>
          <p:spPr>
            <a:xfrm>
              <a:off x="0" y="556063"/>
              <a:ext cx="677129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 i="1"/>
              </a:lvl1pPr>
            </a:lstStyle>
            <a:p>
              <a:r>
                <a:t>arrivals</a:t>
              </a:r>
            </a:p>
          </p:txBody>
        </p:sp>
        <p:sp>
          <p:nvSpPr>
            <p:cNvPr id="1674" name="Shape 1674"/>
            <p:cNvSpPr/>
            <p:nvPr/>
          </p:nvSpPr>
          <p:spPr>
            <a:xfrm>
              <a:off x="23715" y="1754642"/>
              <a:ext cx="954161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 i="1"/>
              </a:lvl1pPr>
            </a:lstStyle>
            <a:p>
              <a:r>
                <a:t>departures</a:t>
              </a:r>
            </a:p>
          </p:txBody>
        </p:sp>
        <p:sp>
          <p:nvSpPr>
            <p:cNvPr id="1675" name="Shape 1675"/>
            <p:cNvSpPr/>
            <p:nvPr/>
          </p:nvSpPr>
          <p:spPr>
            <a:xfrm>
              <a:off x="46098" y="1060913"/>
              <a:ext cx="860244" cy="403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ts val="1200"/>
                </a:lnSpc>
                <a:defRPr sz="1400" i="1"/>
              </a:lvl1pPr>
            </a:lstStyle>
            <a:p>
              <a:r>
                <a:t>packet in service</a:t>
              </a:r>
            </a:p>
          </p:txBody>
        </p:sp>
      </p:grpSp>
      <p:sp>
        <p:nvSpPr>
          <p:cNvPr id="1677" name="Shape 1677"/>
          <p:cNvSpPr>
            <a:spLocks noGrp="1"/>
          </p:cNvSpPr>
          <p:nvPr>
            <p:ph type="sldNum" sz="quarter" idx="2"/>
          </p:nvPr>
        </p:nvSpPr>
        <p:spPr>
          <a:xfrm>
            <a:off x="8456612" y="647541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678" name="Shape 1678"/>
          <p:cNvSpPr/>
          <p:nvPr/>
        </p:nvSpPr>
        <p:spPr>
          <a:xfrm>
            <a:off x="6375400" y="6475412"/>
            <a:ext cx="21780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Data Plane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Shape 1680"/>
          <p:cNvSpPr>
            <a:spLocks noGrp="1"/>
          </p:cNvSpPr>
          <p:nvPr>
            <p:ph type="body" idx="4294967295"/>
          </p:nvPr>
        </p:nvSpPr>
        <p:spPr>
          <a:xfrm>
            <a:off x="533400" y="1276349"/>
            <a:ext cx="7772400" cy="490855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5000"/>
              </a:lnSpc>
              <a:buSzTx/>
              <a:buNone/>
              <a:defRPr i="1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Weighted Fair Queuing (WFQ): 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▪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generalized Round Robin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▪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each class gets weighted amount of service in each cycle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▪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real-world example?</a:t>
            </a:r>
          </a:p>
        </p:txBody>
      </p:sp>
      <p:pic>
        <p:nvPicPr>
          <p:cNvPr id="1681" name="666 WFQ.png" descr="666 WFQ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7600" y="3844925"/>
            <a:ext cx="5243513" cy="2303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2" name="underline_base.png" descr="underline_bas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7537" y="846137"/>
            <a:ext cx="6856413" cy="173038"/>
          </a:xfrm>
          <a:prstGeom prst="rect">
            <a:avLst/>
          </a:prstGeom>
          <a:ln w="12700">
            <a:miter lim="400000"/>
          </a:ln>
        </p:spPr>
      </p:pic>
      <p:sp>
        <p:nvSpPr>
          <p:cNvPr id="1683" name="Shape 1683"/>
          <p:cNvSpPr>
            <a:spLocks noGrp="1"/>
          </p:cNvSpPr>
          <p:nvPr>
            <p:ph type="title" idx="4294967295"/>
          </p:nvPr>
        </p:nvSpPr>
        <p:spPr>
          <a:xfrm>
            <a:off x="533400" y="7937"/>
            <a:ext cx="7772400" cy="11430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Scheduling policies: still more</a:t>
            </a:r>
          </a:p>
        </p:txBody>
      </p:sp>
      <p:sp>
        <p:nvSpPr>
          <p:cNvPr id="1684" name="Shape 1684"/>
          <p:cNvSpPr>
            <a:spLocks noGrp="1"/>
          </p:cNvSpPr>
          <p:nvPr>
            <p:ph type="sldNum" sz="quarter" idx="2"/>
          </p:nvPr>
        </p:nvSpPr>
        <p:spPr>
          <a:xfrm>
            <a:off x="8456612" y="647541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1685" name="Shape 1685"/>
          <p:cNvSpPr/>
          <p:nvPr/>
        </p:nvSpPr>
        <p:spPr>
          <a:xfrm>
            <a:off x="6375400" y="6475412"/>
            <a:ext cx="21780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Data Plane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>
            <a:spLocks noGrp="1"/>
          </p:cNvSpPr>
          <p:nvPr>
            <p:ph type="title" idx="4294967295"/>
          </p:nvPr>
        </p:nvSpPr>
        <p:spPr>
          <a:xfrm>
            <a:off x="685800" y="304800"/>
            <a:ext cx="7772400" cy="6096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786384">
              <a:defRPr sz="344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Router architecture overview</a:t>
            </a:r>
          </a:p>
        </p:txBody>
      </p:sp>
      <p:grpSp>
        <p:nvGrpSpPr>
          <p:cNvPr id="804" name="Group 804"/>
          <p:cNvGrpSpPr/>
          <p:nvPr/>
        </p:nvGrpSpPr>
        <p:grpSpPr>
          <a:xfrm>
            <a:off x="2787650" y="3333750"/>
            <a:ext cx="1609725" cy="2343150"/>
            <a:chOff x="0" y="0"/>
            <a:chExt cx="1609725" cy="2343150"/>
          </a:xfrm>
        </p:grpSpPr>
        <p:sp>
          <p:nvSpPr>
            <p:cNvPr id="802" name="Shape 802"/>
            <p:cNvSpPr/>
            <p:nvPr/>
          </p:nvSpPr>
          <p:spPr>
            <a:xfrm>
              <a:off x="0" y="0"/>
              <a:ext cx="1609725" cy="2343150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183295" y="850900"/>
              <a:ext cx="1235198" cy="884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800"/>
              </a:pPr>
              <a:r>
                <a:t>high-seed </a:t>
              </a:r>
            </a:p>
            <a:p>
              <a:pPr algn="ctr">
                <a:defRPr sz="1800"/>
              </a:pPr>
              <a:r>
                <a:t>switching</a:t>
              </a:r>
            </a:p>
            <a:p>
              <a:pPr algn="ctr">
                <a:defRPr sz="1800"/>
              </a:pPr>
              <a:r>
                <a:t>fabric</a:t>
              </a:r>
            </a:p>
          </p:txBody>
        </p:sp>
      </p:grpSp>
      <p:sp>
        <p:nvSpPr>
          <p:cNvPr id="805" name="Shape 805"/>
          <p:cNvSpPr/>
          <p:nvPr/>
        </p:nvSpPr>
        <p:spPr>
          <a:xfrm>
            <a:off x="2805112" y="2371725"/>
            <a:ext cx="1590676" cy="647700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806" name="Shape 806"/>
          <p:cNvSpPr/>
          <p:nvPr/>
        </p:nvSpPr>
        <p:spPr>
          <a:xfrm>
            <a:off x="3022719" y="2413000"/>
            <a:ext cx="1107837" cy="578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85000"/>
              </a:lnSpc>
              <a:defRPr sz="1800"/>
            </a:pPr>
            <a:r>
              <a:t>routing </a:t>
            </a:r>
          </a:p>
          <a:p>
            <a:pPr algn="ctr">
              <a:lnSpc>
                <a:spcPct val="85000"/>
              </a:lnSpc>
              <a:defRPr sz="1800"/>
            </a:pPr>
            <a:r>
              <a:t>processor</a:t>
            </a:r>
          </a:p>
        </p:txBody>
      </p:sp>
      <p:sp>
        <p:nvSpPr>
          <p:cNvPr id="807" name="Shape 807"/>
          <p:cNvSpPr/>
          <p:nvPr/>
        </p:nvSpPr>
        <p:spPr>
          <a:xfrm>
            <a:off x="3533774" y="2890837"/>
            <a:ext cx="19051" cy="571501"/>
          </a:xfrm>
          <a:prstGeom prst="line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813" name="Group 813"/>
          <p:cNvGrpSpPr/>
          <p:nvPr/>
        </p:nvGrpSpPr>
        <p:grpSpPr>
          <a:xfrm>
            <a:off x="744537" y="3348037"/>
            <a:ext cx="2033588" cy="566738"/>
            <a:chOff x="0" y="0"/>
            <a:chExt cx="2033587" cy="566737"/>
          </a:xfrm>
        </p:grpSpPr>
        <p:sp>
          <p:nvSpPr>
            <p:cNvPr id="808" name="Shape 808"/>
            <p:cNvSpPr/>
            <p:nvPr/>
          </p:nvSpPr>
          <p:spPr>
            <a:xfrm>
              <a:off x="304626" y="0"/>
              <a:ext cx="1490201" cy="566738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5F5F5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366375" y="158750"/>
              <a:ext cx="462429" cy="255588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894668" y="57150"/>
              <a:ext cx="374609" cy="434975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1336514" y="53975"/>
              <a:ext cx="375981" cy="434975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0" y="285750"/>
              <a:ext cx="2033588" cy="0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19" name="Group 819"/>
          <p:cNvGrpSpPr/>
          <p:nvPr/>
        </p:nvGrpSpPr>
        <p:grpSpPr>
          <a:xfrm>
            <a:off x="733425" y="5086350"/>
            <a:ext cx="2058988" cy="566738"/>
            <a:chOff x="0" y="0"/>
            <a:chExt cx="2058987" cy="566737"/>
          </a:xfrm>
        </p:grpSpPr>
        <p:sp>
          <p:nvSpPr>
            <p:cNvPr id="814" name="Shape 814"/>
            <p:cNvSpPr/>
            <p:nvPr/>
          </p:nvSpPr>
          <p:spPr>
            <a:xfrm>
              <a:off x="308431" y="0"/>
              <a:ext cx="1511592" cy="566738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5F5F5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370951" y="158750"/>
              <a:ext cx="468205" cy="255588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905843" y="57150"/>
              <a:ext cx="379288" cy="434975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1353207" y="53975"/>
              <a:ext cx="380678" cy="434975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0" y="285750"/>
              <a:ext cx="2058988" cy="0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24" name="Group 824"/>
          <p:cNvGrpSpPr/>
          <p:nvPr/>
        </p:nvGrpSpPr>
        <p:grpSpPr>
          <a:xfrm>
            <a:off x="1567481" y="4123338"/>
            <a:ext cx="133916" cy="772241"/>
            <a:chOff x="0" y="0"/>
            <a:chExt cx="133914" cy="772239"/>
          </a:xfrm>
        </p:grpSpPr>
        <p:sp>
          <p:nvSpPr>
            <p:cNvPr id="820" name="Shape 820"/>
            <p:cNvSpPr/>
            <p:nvPr/>
          </p:nvSpPr>
          <p:spPr>
            <a:xfrm rot="2656395">
              <a:off x="18406" y="18406"/>
              <a:ext cx="88901" cy="88901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 rot="2656395">
              <a:off x="23413" y="236131"/>
              <a:ext cx="88901" cy="88901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 rot="2656395">
              <a:off x="25010" y="450532"/>
              <a:ext cx="88901" cy="88901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 rot="2656395">
              <a:off x="26607" y="664933"/>
              <a:ext cx="88901" cy="88901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</p:grpSp>
      <p:sp>
        <p:nvSpPr>
          <p:cNvPr id="825" name="Shape 825"/>
          <p:cNvSpPr/>
          <p:nvPr/>
        </p:nvSpPr>
        <p:spPr>
          <a:xfrm>
            <a:off x="639762" y="5732462"/>
            <a:ext cx="183225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r>
              <a:t>router input ports</a:t>
            </a:r>
          </a:p>
        </p:txBody>
      </p:sp>
      <p:grpSp>
        <p:nvGrpSpPr>
          <p:cNvPr id="832" name="Group 832"/>
          <p:cNvGrpSpPr/>
          <p:nvPr/>
        </p:nvGrpSpPr>
        <p:grpSpPr>
          <a:xfrm>
            <a:off x="4344987" y="3352800"/>
            <a:ext cx="1957388" cy="566738"/>
            <a:chOff x="0" y="0"/>
            <a:chExt cx="1957387" cy="566737"/>
          </a:xfrm>
        </p:grpSpPr>
        <p:grpSp>
          <p:nvGrpSpPr>
            <p:cNvPr id="830" name="Group 830"/>
            <p:cNvGrpSpPr/>
            <p:nvPr/>
          </p:nvGrpSpPr>
          <p:grpSpPr>
            <a:xfrm>
              <a:off x="295853" y="0"/>
              <a:ext cx="1431720" cy="566738"/>
              <a:chOff x="0" y="0"/>
              <a:chExt cx="1431719" cy="566737"/>
            </a:xfrm>
          </p:grpSpPr>
          <p:sp>
            <p:nvSpPr>
              <p:cNvPr id="826" name="Shape 826"/>
              <p:cNvSpPr/>
              <p:nvPr/>
            </p:nvSpPr>
            <p:spPr>
              <a:xfrm flipH="1">
                <a:off x="0" y="0"/>
                <a:ext cx="1431720" cy="566738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5F5F5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827" name="Shape 827"/>
              <p:cNvSpPr/>
              <p:nvPr/>
            </p:nvSpPr>
            <p:spPr>
              <a:xfrm flipH="1">
                <a:off x="925862" y="158750"/>
                <a:ext cx="446423" cy="255588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66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828" name="Shape 828"/>
              <p:cNvSpPr/>
              <p:nvPr/>
            </p:nvSpPr>
            <p:spPr>
              <a:xfrm flipH="1">
                <a:off x="500573" y="57150"/>
                <a:ext cx="361893" cy="434975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829" name="Shape 829"/>
              <p:cNvSpPr/>
              <p:nvPr/>
            </p:nvSpPr>
            <p:spPr>
              <a:xfrm flipH="1">
                <a:off x="79246" y="53975"/>
                <a:ext cx="361893" cy="434975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</p:grpSp>
        <p:sp>
          <p:nvSpPr>
            <p:cNvPr id="831" name="Shape 831"/>
            <p:cNvSpPr/>
            <p:nvPr/>
          </p:nvSpPr>
          <p:spPr>
            <a:xfrm>
              <a:off x="0" y="285750"/>
              <a:ext cx="1957388" cy="0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39" name="Group 839"/>
          <p:cNvGrpSpPr/>
          <p:nvPr/>
        </p:nvGrpSpPr>
        <p:grpSpPr>
          <a:xfrm>
            <a:off x="4364037" y="5086350"/>
            <a:ext cx="2011363" cy="566738"/>
            <a:chOff x="0" y="0"/>
            <a:chExt cx="2011362" cy="566737"/>
          </a:xfrm>
        </p:grpSpPr>
        <p:grpSp>
          <p:nvGrpSpPr>
            <p:cNvPr id="837" name="Group 837"/>
            <p:cNvGrpSpPr/>
            <p:nvPr/>
          </p:nvGrpSpPr>
          <p:grpSpPr>
            <a:xfrm>
              <a:off x="304011" y="0"/>
              <a:ext cx="1471200" cy="566738"/>
              <a:chOff x="0" y="0"/>
              <a:chExt cx="1471198" cy="566737"/>
            </a:xfrm>
          </p:grpSpPr>
          <p:sp>
            <p:nvSpPr>
              <p:cNvPr id="833" name="Shape 833"/>
              <p:cNvSpPr/>
              <p:nvPr/>
            </p:nvSpPr>
            <p:spPr>
              <a:xfrm flipH="1">
                <a:off x="0" y="0"/>
                <a:ext cx="1471199" cy="566738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5F5F5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834" name="Shape 834"/>
              <p:cNvSpPr/>
              <p:nvPr/>
            </p:nvSpPr>
            <p:spPr>
              <a:xfrm flipH="1">
                <a:off x="952750" y="158750"/>
                <a:ext cx="457376" cy="255588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66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835" name="Shape 835"/>
              <p:cNvSpPr/>
              <p:nvPr/>
            </p:nvSpPr>
            <p:spPr>
              <a:xfrm flipH="1">
                <a:off x="514376" y="57150"/>
                <a:ext cx="371873" cy="434975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836" name="Shape 836"/>
              <p:cNvSpPr/>
              <p:nvPr/>
            </p:nvSpPr>
            <p:spPr>
              <a:xfrm flipH="1">
                <a:off x="78717" y="53975"/>
                <a:ext cx="371872" cy="434975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</p:grpSp>
        <p:sp>
          <p:nvSpPr>
            <p:cNvPr id="838" name="Shape 838"/>
            <p:cNvSpPr/>
            <p:nvPr/>
          </p:nvSpPr>
          <p:spPr>
            <a:xfrm>
              <a:off x="0" y="285750"/>
              <a:ext cx="2011363" cy="0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44" name="Group 844"/>
          <p:cNvGrpSpPr/>
          <p:nvPr/>
        </p:nvGrpSpPr>
        <p:grpSpPr>
          <a:xfrm>
            <a:off x="5434631" y="4113813"/>
            <a:ext cx="133916" cy="772241"/>
            <a:chOff x="0" y="0"/>
            <a:chExt cx="133914" cy="772239"/>
          </a:xfrm>
        </p:grpSpPr>
        <p:sp>
          <p:nvSpPr>
            <p:cNvPr id="840" name="Shape 840"/>
            <p:cNvSpPr/>
            <p:nvPr/>
          </p:nvSpPr>
          <p:spPr>
            <a:xfrm rot="2656395">
              <a:off x="18406" y="18406"/>
              <a:ext cx="88901" cy="88901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 rot="2656395">
              <a:off x="23413" y="236131"/>
              <a:ext cx="88901" cy="88901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 rot="2656395">
              <a:off x="25010" y="450532"/>
              <a:ext cx="88901" cy="88901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 rot="2656395">
              <a:off x="26607" y="664933"/>
              <a:ext cx="88901" cy="88901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</p:grpSp>
      <p:sp>
        <p:nvSpPr>
          <p:cNvPr id="845" name="Shape 845"/>
          <p:cNvSpPr/>
          <p:nvPr/>
        </p:nvSpPr>
        <p:spPr>
          <a:xfrm>
            <a:off x="4664075" y="5773737"/>
            <a:ext cx="197212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r>
              <a:t>router output ports</a:t>
            </a:r>
          </a:p>
        </p:txBody>
      </p:sp>
      <p:pic>
        <p:nvPicPr>
          <p:cNvPr id="846" name="underline_base.png" descr="underline_bas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012" y="842962"/>
            <a:ext cx="6353176" cy="173038"/>
          </a:xfrm>
          <a:prstGeom prst="rect">
            <a:avLst/>
          </a:prstGeom>
          <a:ln w="12700">
            <a:miter lim="400000"/>
          </a:ln>
        </p:spPr>
      </p:pic>
      <p:sp>
        <p:nvSpPr>
          <p:cNvPr id="847" name="Shape 847"/>
          <p:cNvSpPr/>
          <p:nvPr/>
        </p:nvSpPr>
        <p:spPr>
          <a:xfrm>
            <a:off x="733424" y="3143249"/>
            <a:ext cx="7802564" cy="12702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8" name="Shape 848"/>
          <p:cNvSpPr/>
          <p:nvPr/>
        </p:nvSpPr>
        <p:spPr>
          <a:xfrm>
            <a:off x="6640512" y="3179762"/>
            <a:ext cx="2185988" cy="770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600" i="1">
                <a:solidFill>
                  <a:srgbClr val="CC0000"/>
                </a:solidFill>
              </a:defRPr>
            </a:pPr>
            <a:r>
              <a:t>forwarding data plane  </a:t>
            </a:r>
            <a:r>
              <a:rPr i="0">
                <a:solidFill>
                  <a:srgbClr val="000000"/>
                </a:solidFill>
              </a:rPr>
              <a:t>(hardware) operttes in nanosecond timeframe</a:t>
            </a:r>
          </a:p>
        </p:txBody>
      </p:sp>
      <p:sp>
        <p:nvSpPr>
          <p:cNvPr id="849" name="Shape 849"/>
          <p:cNvSpPr/>
          <p:nvPr/>
        </p:nvSpPr>
        <p:spPr>
          <a:xfrm>
            <a:off x="5953125" y="2076450"/>
            <a:ext cx="2879725" cy="999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600" i="1">
                <a:solidFill>
                  <a:srgbClr val="CC0000"/>
                </a:solidFill>
              </a:defRPr>
            </a:pPr>
            <a:r>
              <a:t>routing, management</a:t>
            </a:r>
          </a:p>
          <a:p>
            <a:pPr algn="r">
              <a:defRPr sz="1600" i="1">
                <a:solidFill>
                  <a:srgbClr val="CC0000"/>
                </a:solidFill>
              </a:defRPr>
            </a:pPr>
            <a:r>
              <a:t>control plane </a:t>
            </a:r>
            <a:r>
              <a:rPr i="0">
                <a:solidFill>
                  <a:srgbClr val="000000"/>
                </a:solidFill>
              </a:rPr>
              <a:t>(software)</a:t>
            </a:r>
          </a:p>
          <a:p>
            <a:pPr algn="r">
              <a:defRPr sz="1600"/>
            </a:pPr>
            <a:r>
              <a:t>operates in millisecond </a:t>
            </a:r>
          </a:p>
          <a:p>
            <a:pPr algn="r">
              <a:defRPr sz="1600"/>
            </a:pPr>
            <a:r>
              <a:t>time frame</a:t>
            </a:r>
          </a:p>
        </p:txBody>
      </p:sp>
      <p:sp>
        <p:nvSpPr>
          <p:cNvPr id="850" name="Shape 850"/>
          <p:cNvSpPr/>
          <p:nvPr/>
        </p:nvSpPr>
        <p:spPr>
          <a:xfrm rot="5400000">
            <a:off x="1214486" y="3729087"/>
            <a:ext cx="2474815" cy="3476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1" name="Shape 851"/>
          <p:cNvSpPr>
            <a:spLocks noGrp="1"/>
          </p:cNvSpPr>
          <p:nvPr>
            <p:ph type="body" sz="quarter" idx="4294967295"/>
          </p:nvPr>
        </p:nvSpPr>
        <p:spPr>
          <a:xfrm>
            <a:off x="533400" y="1287462"/>
            <a:ext cx="7772400" cy="5857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▪"/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high-level view of generic router architecture:</a:t>
            </a:r>
          </a:p>
        </p:txBody>
      </p:sp>
      <p:sp>
        <p:nvSpPr>
          <p:cNvPr id="852" name="Shape 852"/>
          <p:cNvSpPr>
            <a:spLocks noGrp="1"/>
          </p:cNvSpPr>
          <p:nvPr>
            <p:ph type="sldNum" sz="quarter" idx="2"/>
          </p:nvPr>
        </p:nvSpPr>
        <p:spPr>
          <a:xfrm>
            <a:off x="8456612" y="6475412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853" name="Shape 853"/>
          <p:cNvSpPr/>
          <p:nvPr/>
        </p:nvSpPr>
        <p:spPr>
          <a:xfrm>
            <a:off x="6375400" y="6475412"/>
            <a:ext cx="21780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Data Plane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7" grpId="3" animBg="1" advAuto="0"/>
      <p:bldP spid="848" grpId="1" animBg="1" advAuto="0"/>
      <p:bldP spid="849" grpId="2" animBg="1" advAuto="0"/>
      <p:bldP spid="850" grpId="4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5" name="Shape 3335"/>
          <p:cNvSpPr>
            <a:spLocks noGrp="1"/>
          </p:cNvSpPr>
          <p:nvPr>
            <p:ph type="title" idx="4294967295"/>
          </p:nvPr>
        </p:nvSpPr>
        <p:spPr>
          <a:xfrm>
            <a:off x="685800" y="422275"/>
            <a:ext cx="77724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IPv6: motivation</a:t>
            </a:r>
          </a:p>
        </p:txBody>
      </p:sp>
      <p:sp>
        <p:nvSpPr>
          <p:cNvPr id="3336" name="Shape 3336"/>
          <p:cNvSpPr>
            <a:spLocks noGrp="1"/>
          </p:cNvSpPr>
          <p:nvPr>
            <p:ph type="body" idx="4294967295"/>
          </p:nvPr>
        </p:nvSpPr>
        <p:spPr>
          <a:xfrm>
            <a:off x="511175" y="1401762"/>
            <a:ext cx="8205788" cy="40274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▪"/>
              <a:defRPr i="1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initial motivation:</a:t>
            </a:r>
            <a:r>
              <a:rPr>
                <a:solidFill>
                  <a:srgbClr val="000000"/>
                </a:solidFill>
              </a:rPr>
              <a:t> </a:t>
            </a:r>
            <a:r>
              <a:rPr i="0">
                <a:solidFill>
                  <a:srgbClr val="000000"/>
                </a:solidFill>
              </a:rPr>
              <a:t>32-bit address space soon to be completely allocated.  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▪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additional motivation:</a:t>
            </a:r>
          </a:p>
          <a:p>
            <a:pPr marL="688975" lvl="1" indent="-231775">
              <a:spcBef>
                <a:spcPts val="0"/>
              </a:spcBef>
              <a:buClr>
                <a:srgbClr val="000099"/>
              </a:buClr>
              <a:buSzPct val="100000"/>
              <a:buFont typeface="Arial"/>
              <a:buChar char="•"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header format helps speed processing/forwarding</a:t>
            </a:r>
          </a:p>
          <a:p>
            <a:pPr marL="688975" lvl="1" indent="-231775">
              <a:spcBef>
                <a:spcPts val="0"/>
              </a:spcBef>
              <a:buClr>
                <a:srgbClr val="000099"/>
              </a:buClr>
              <a:buSzPct val="100000"/>
              <a:buFont typeface="Arial"/>
              <a:buChar char="•"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header changes to facilitate QoS </a:t>
            </a:r>
          </a:p>
          <a:p>
            <a:pPr marL="688975" lvl="1" indent="-231775">
              <a:spcBef>
                <a:spcPts val="0"/>
              </a:spcBef>
              <a:buClr>
                <a:srgbClr val="000099"/>
              </a:buClr>
              <a:buSzPct val="100000"/>
              <a:buFont typeface="Arial"/>
              <a:buChar char="•"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  <a:p>
            <a:pPr>
              <a:lnSpc>
                <a:spcPct val="85000"/>
              </a:lnSpc>
              <a:buSzTx/>
              <a:buNone/>
              <a:defRPr i="1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IPv6 datagram format: </a:t>
            </a:r>
          </a:p>
          <a:p>
            <a:pPr marL="688975" lvl="1" indent="-231775">
              <a:spcBef>
                <a:spcPts val="0"/>
              </a:spcBef>
              <a:buClr>
                <a:srgbClr val="000099"/>
              </a:buClr>
              <a:buSzPct val="100000"/>
              <a:buFont typeface="Arial"/>
              <a:buChar char="•"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fixed-length 40 byte header</a:t>
            </a:r>
          </a:p>
          <a:p>
            <a:pPr marL="688975" lvl="1" indent="-231775">
              <a:spcBef>
                <a:spcPts val="0"/>
              </a:spcBef>
              <a:buClr>
                <a:srgbClr val="000099"/>
              </a:buClr>
              <a:buSzPct val="100000"/>
              <a:buFont typeface="Arial"/>
              <a:buChar char="•"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 fragmentation allowed</a:t>
            </a:r>
          </a:p>
        </p:txBody>
      </p:sp>
      <p:pic>
        <p:nvPicPr>
          <p:cNvPr id="3337" name="underline_base.png" descr="underline_bas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1212" y="1055687"/>
            <a:ext cx="3656013" cy="173038"/>
          </a:xfrm>
          <a:prstGeom prst="rect">
            <a:avLst/>
          </a:prstGeom>
          <a:ln w="12700">
            <a:miter lim="400000"/>
          </a:ln>
        </p:spPr>
      </p:pic>
      <p:sp>
        <p:nvSpPr>
          <p:cNvPr id="3338" name="Shape 3338"/>
          <p:cNvSpPr>
            <a:spLocks noGrp="1"/>
          </p:cNvSpPr>
          <p:nvPr>
            <p:ph type="sldNum" sz="quarter" idx="2"/>
          </p:nvPr>
        </p:nvSpPr>
        <p:spPr>
          <a:xfrm>
            <a:off x="8456612" y="647541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3339" name="Shape 3339"/>
          <p:cNvSpPr/>
          <p:nvPr/>
        </p:nvSpPr>
        <p:spPr>
          <a:xfrm>
            <a:off x="6375400" y="6475412"/>
            <a:ext cx="21780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Data Plane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1" name="underline_base.png" descr="underline_bas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012" y="871537"/>
            <a:ext cx="5027613" cy="173038"/>
          </a:xfrm>
          <a:prstGeom prst="rect">
            <a:avLst/>
          </a:prstGeom>
          <a:ln w="12700">
            <a:miter lim="400000"/>
          </a:ln>
        </p:spPr>
      </p:pic>
      <p:sp>
        <p:nvSpPr>
          <p:cNvPr id="3342" name="Shape 3342"/>
          <p:cNvSpPr/>
          <p:nvPr/>
        </p:nvSpPr>
        <p:spPr>
          <a:xfrm>
            <a:off x="2216149" y="3263900"/>
            <a:ext cx="4748214" cy="2817813"/>
          </a:xfrm>
          <a:prstGeom prst="rect">
            <a:avLst/>
          </a:prstGeom>
          <a:solidFill>
            <a:srgbClr val="00009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3343" name="Shape 3343"/>
          <p:cNvSpPr>
            <a:spLocks noGrp="1"/>
          </p:cNvSpPr>
          <p:nvPr>
            <p:ph type="title" idx="4294967295"/>
          </p:nvPr>
        </p:nvSpPr>
        <p:spPr>
          <a:xfrm>
            <a:off x="533400" y="185737"/>
            <a:ext cx="7772400" cy="90805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IPv6 datagram format</a:t>
            </a:r>
          </a:p>
        </p:txBody>
      </p:sp>
      <p:sp>
        <p:nvSpPr>
          <p:cNvPr id="3344" name="Shape 3344"/>
          <p:cNvSpPr/>
          <p:nvPr/>
        </p:nvSpPr>
        <p:spPr>
          <a:xfrm>
            <a:off x="479425" y="1306512"/>
            <a:ext cx="7944108" cy="1825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 i="1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priority:</a:t>
            </a:r>
            <a:r>
              <a:rPr i="0">
                <a:solidFill>
                  <a:srgbClr val="000000"/>
                </a:solidFill>
              </a:rPr>
              <a:t>  identify priority among datagrams in flow</a:t>
            </a:r>
          </a:p>
          <a:p>
            <a:pPr>
              <a:defRPr sz="2800" i="1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flow Label:</a:t>
            </a:r>
            <a:r>
              <a:rPr i="0">
                <a:solidFill>
                  <a:srgbClr val="000000"/>
                </a:solidFill>
              </a:rPr>
              <a:t> identify datagrams in same “flow.” 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                   (concept of“flow” not well defined).</a:t>
            </a:r>
          </a:p>
          <a:p>
            <a:pPr>
              <a:defRPr sz="2800" i="1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next header:</a:t>
            </a:r>
            <a:r>
              <a:rPr i="0">
                <a:solidFill>
                  <a:srgbClr val="000000"/>
                </a:solidFill>
              </a:rPr>
              <a:t> identify upper layer protocol for data</a:t>
            </a:r>
            <a:r>
              <a:rPr sz="2400" i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</p:txBody>
      </p:sp>
      <p:sp>
        <p:nvSpPr>
          <p:cNvPr id="3345" name="Shape 3345"/>
          <p:cNvSpPr/>
          <p:nvPr/>
        </p:nvSpPr>
        <p:spPr>
          <a:xfrm>
            <a:off x="2141537" y="3344862"/>
            <a:ext cx="4748214" cy="281781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3346" name="Shape 3346"/>
          <p:cNvSpPr/>
          <p:nvPr/>
        </p:nvSpPr>
        <p:spPr>
          <a:xfrm>
            <a:off x="2143125" y="3654425"/>
            <a:ext cx="4727575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47" name="Shape 3347"/>
          <p:cNvSpPr/>
          <p:nvPr/>
        </p:nvSpPr>
        <p:spPr>
          <a:xfrm>
            <a:off x="2794000" y="3354387"/>
            <a:ext cx="0" cy="293688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48" name="Shape 3348"/>
          <p:cNvSpPr/>
          <p:nvPr/>
        </p:nvSpPr>
        <p:spPr>
          <a:xfrm>
            <a:off x="3482975" y="3351212"/>
            <a:ext cx="0" cy="293688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49" name="Shape 3349"/>
          <p:cNvSpPr/>
          <p:nvPr/>
        </p:nvSpPr>
        <p:spPr>
          <a:xfrm>
            <a:off x="4410075" y="3649662"/>
            <a:ext cx="0" cy="293688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50" name="Shape 3350"/>
          <p:cNvSpPr/>
          <p:nvPr/>
        </p:nvSpPr>
        <p:spPr>
          <a:xfrm>
            <a:off x="5556250" y="3652837"/>
            <a:ext cx="0" cy="293688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51" name="Shape 3351"/>
          <p:cNvSpPr/>
          <p:nvPr/>
        </p:nvSpPr>
        <p:spPr>
          <a:xfrm>
            <a:off x="2130425" y="5175250"/>
            <a:ext cx="4760913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52" name="Shape 3352"/>
          <p:cNvSpPr/>
          <p:nvPr/>
        </p:nvSpPr>
        <p:spPr>
          <a:xfrm>
            <a:off x="2147887" y="4535487"/>
            <a:ext cx="476091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53" name="Shape 3353"/>
          <p:cNvSpPr/>
          <p:nvPr/>
        </p:nvSpPr>
        <p:spPr>
          <a:xfrm>
            <a:off x="2133600" y="3952875"/>
            <a:ext cx="4760913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54" name="Shape 3354"/>
          <p:cNvSpPr/>
          <p:nvPr/>
        </p:nvSpPr>
        <p:spPr>
          <a:xfrm>
            <a:off x="4046537" y="5440362"/>
            <a:ext cx="54906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r>
              <a:t>data</a:t>
            </a:r>
          </a:p>
        </p:txBody>
      </p:sp>
      <p:sp>
        <p:nvSpPr>
          <p:cNvPr id="3355" name="Shape 3355"/>
          <p:cNvSpPr/>
          <p:nvPr/>
        </p:nvSpPr>
        <p:spPr>
          <a:xfrm>
            <a:off x="3385797" y="4578350"/>
            <a:ext cx="2150156" cy="578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85000"/>
              </a:lnSpc>
              <a:defRPr sz="1800"/>
            </a:pPr>
            <a:r>
              <a:t>destination address</a:t>
            </a:r>
          </a:p>
          <a:p>
            <a:pPr algn="ctr">
              <a:lnSpc>
                <a:spcPct val="85000"/>
              </a:lnSpc>
              <a:defRPr sz="1800"/>
            </a:pPr>
            <a:r>
              <a:t>(128 bits)</a:t>
            </a:r>
          </a:p>
        </p:txBody>
      </p:sp>
      <p:sp>
        <p:nvSpPr>
          <p:cNvPr id="3356" name="Shape 3356"/>
          <p:cNvSpPr/>
          <p:nvPr/>
        </p:nvSpPr>
        <p:spPr>
          <a:xfrm>
            <a:off x="3551139" y="3971925"/>
            <a:ext cx="1730572" cy="578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85000"/>
              </a:lnSpc>
              <a:defRPr sz="1800"/>
            </a:pPr>
            <a:r>
              <a:t>source address</a:t>
            </a:r>
          </a:p>
          <a:p>
            <a:pPr algn="ctr">
              <a:lnSpc>
                <a:spcPct val="85000"/>
              </a:lnSpc>
              <a:defRPr sz="1800"/>
            </a:pPr>
            <a:r>
              <a:t>(128 bits)</a:t>
            </a:r>
          </a:p>
        </p:txBody>
      </p:sp>
      <p:sp>
        <p:nvSpPr>
          <p:cNvPr id="3357" name="Shape 3357"/>
          <p:cNvSpPr/>
          <p:nvPr/>
        </p:nvSpPr>
        <p:spPr>
          <a:xfrm>
            <a:off x="2627312" y="3619500"/>
            <a:ext cx="127348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r>
              <a:t>payload len</a:t>
            </a:r>
          </a:p>
        </p:txBody>
      </p:sp>
      <p:sp>
        <p:nvSpPr>
          <p:cNvPr id="3358" name="Shape 3358"/>
          <p:cNvSpPr/>
          <p:nvPr/>
        </p:nvSpPr>
        <p:spPr>
          <a:xfrm>
            <a:off x="4408487" y="3627437"/>
            <a:ext cx="93013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r>
              <a:t>next hdr</a:t>
            </a:r>
          </a:p>
        </p:txBody>
      </p:sp>
      <p:sp>
        <p:nvSpPr>
          <p:cNvPr id="3359" name="Shape 3359"/>
          <p:cNvSpPr/>
          <p:nvPr/>
        </p:nvSpPr>
        <p:spPr>
          <a:xfrm>
            <a:off x="5664200" y="3613150"/>
            <a:ext cx="95536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r>
              <a:t>hop limit</a:t>
            </a:r>
          </a:p>
        </p:txBody>
      </p:sp>
      <p:sp>
        <p:nvSpPr>
          <p:cNvPr id="3360" name="Shape 3360"/>
          <p:cNvSpPr/>
          <p:nvPr/>
        </p:nvSpPr>
        <p:spPr>
          <a:xfrm>
            <a:off x="4533900" y="3319462"/>
            <a:ext cx="10571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r>
              <a:t>flow label</a:t>
            </a:r>
          </a:p>
        </p:txBody>
      </p:sp>
      <p:sp>
        <p:nvSpPr>
          <p:cNvPr id="3361" name="Shape 3361"/>
          <p:cNvSpPr/>
          <p:nvPr/>
        </p:nvSpPr>
        <p:spPr>
          <a:xfrm>
            <a:off x="2913062" y="3305175"/>
            <a:ext cx="35819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r>
              <a:t>pri</a:t>
            </a:r>
          </a:p>
        </p:txBody>
      </p:sp>
      <p:sp>
        <p:nvSpPr>
          <p:cNvPr id="3362" name="Shape 3362"/>
          <p:cNvSpPr/>
          <p:nvPr/>
        </p:nvSpPr>
        <p:spPr>
          <a:xfrm>
            <a:off x="2206625" y="3313112"/>
            <a:ext cx="42170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r>
              <a:t>ver</a:t>
            </a:r>
          </a:p>
        </p:txBody>
      </p:sp>
      <p:sp>
        <p:nvSpPr>
          <p:cNvPr id="3363" name="Shape 3363"/>
          <p:cNvSpPr/>
          <p:nvPr/>
        </p:nvSpPr>
        <p:spPr>
          <a:xfrm>
            <a:off x="2119312" y="6400800"/>
            <a:ext cx="4816476" cy="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64" name="Shape 3364"/>
          <p:cNvSpPr/>
          <p:nvPr/>
        </p:nvSpPr>
        <p:spPr>
          <a:xfrm>
            <a:off x="3978275" y="6210300"/>
            <a:ext cx="777662" cy="350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r>
              <a:t>32 bits</a:t>
            </a:r>
          </a:p>
        </p:txBody>
      </p:sp>
      <p:sp>
        <p:nvSpPr>
          <p:cNvPr id="3365" name="Shape 3365"/>
          <p:cNvSpPr>
            <a:spLocks noGrp="1"/>
          </p:cNvSpPr>
          <p:nvPr>
            <p:ph type="sldNum" sz="quarter" idx="2"/>
          </p:nvPr>
        </p:nvSpPr>
        <p:spPr>
          <a:xfrm>
            <a:off x="8456612" y="647541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3366" name="Shape 3366"/>
          <p:cNvSpPr/>
          <p:nvPr/>
        </p:nvSpPr>
        <p:spPr>
          <a:xfrm>
            <a:off x="6375400" y="6475412"/>
            <a:ext cx="21780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Data Plane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8" name="underline_base.png" descr="underline_bas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6587" y="1042987"/>
            <a:ext cx="6399213" cy="173038"/>
          </a:xfrm>
          <a:prstGeom prst="rect">
            <a:avLst/>
          </a:prstGeom>
          <a:ln w="12700">
            <a:miter lim="400000"/>
          </a:ln>
        </p:spPr>
      </p:pic>
      <p:sp>
        <p:nvSpPr>
          <p:cNvPr id="3369" name="Shape 3369"/>
          <p:cNvSpPr>
            <a:spLocks noGrp="1"/>
          </p:cNvSpPr>
          <p:nvPr>
            <p:ph type="title" idx="4294967295"/>
          </p:nvPr>
        </p:nvSpPr>
        <p:spPr>
          <a:xfrm>
            <a:off x="533400" y="228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Other changes from IPv4</a:t>
            </a:r>
          </a:p>
        </p:txBody>
      </p:sp>
      <p:sp>
        <p:nvSpPr>
          <p:cNvPr id="3370" name="Shape 3370"/>
          <p:cNvSpPr>
            <a:spLocks noGrp="1"/>
          </p:cNvSpPr>
          <p:nvPr>
            <p:ph type="body" idx="4294967295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▪"/>
              <a:defRPr i="1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checksum</a:t>
            </a:r>
            <a:r>
              <a:rPr i="0"/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rPr i="0">
                <a:solidFill>
                  <a:srgbClr val="000000"/>
                </a:solidFill>
              </a:rPr>
              <a:t>removed entirely to reduce processing time at each hop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▪"/>
              <a:defRPr i="1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options:</a:t>
            </a:r>
            <a:r>
              <a:rPr i="0">
                <a:solidFill>
                  <a:srgbClr val="000000"/>
                </a:solidFill>
              </a:rPr>
              <a:t> allowed, but outside of header, indicated by “Next Header” field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▪"/>
              <a:defRPr i="1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ICMPv6:</a:t>
            </a:r>
            <a:r>
              <a:rPr i="0">
                <a:solidFill>
                  <a:srgbClr val="000000"/>
                </a:solidFill>
              </a:rPr>
              <a:t> new version of ICMP</a:t>
            </a:r>
          </a:p>
          <a:p>
            <a:pPr marL="688975" lvl="1" indent="-231775">
              <a:spcBef>
                <a:spcPts val="0"/>
              </a:spcBef>
              <a:buClr>
                <a:srgbClr val="000099"/>
              </a:buClr>
              <a:buSzPct val="100000"/>
              <a:buFont typeface="Arial"/>
              <a:buChar char="•"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additional message types, e.g. “Packet Too Big”</a:t>
            </a:r>
          </a:p>
          <a:p>
            <a:pPr marL="688975" lvl="1" indent="-231775">
              <a:spcBef>
                <a:spcPts val="0"/>
              </a:spcBef>
              <a:buClr>
                <a:srgbClr val="000099"/>
              </a:buClr>
              <a:buSzPct val="100000"/>
              <a:buFont typeface="Arial"/>
              <a:buChar char="•"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multicast group management functions</a:t>
            </a:r>
          </a:p>
        </p:txBody>
      </p:sp>
      <p:sp>
        <p:nvSpPr>
          <p:cNvPr id="3371" name="Shape 3371"/>
          <p:cNvSpPr>
            <a:spLocks noGrp="1"/>
          </p:cNvSpPr>
          <p:nvPr>
            <p:ph type="sldNum" sz="quarter" idx="2"/>
          </p:nvPr>
        </p:nvSpPr>
        <p:spPr>
          <a:xfrm>
            <a:off x="8456612" y="647541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3372" name="Shape 3372"/>
          <p:cNvSpPr/>
          <p:nvPr/>
        </p:nvSpPr>
        <p:spPr>
          <a:xfrm>
            <a:off x="6375400" y="6475412"/>
            <a:ext cx="21780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Data Plane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4" name="Shape 3374"/>
          <p:cNvSpPr>
            <a:spLocks noGrp="1"/>
          </p:cNvSpPr>
          <p:nvPr>
            <p:ph type="title" idx="4294967295"/>
          </p:nvPr>
        </p:nvSpPr>
        <p:spPr>
          <a:xfrm>
            <a:off x="533400" y="228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Transition from IPv4 to IPv6</a:t>
            </a:r>
          </a:p>
        </p:txBody>
      </p:sp>
      <p:sp>
        <p:nvSpPr>
          <p:cNvPr id="3375" name="Shape 3375"/>
          <p:cNvSpPr>
            <a:spLocks noGrp="1"/>
          </p:cNvSpPr>
          <p:nvPr>
            <p:ph type="body" sz="half" idx="4294967295"/>
          </p:nvPr>
        </p:nvSpPr>
        <p:spPr>
          <a:xfrm>
            <a:off x="611187" y="1500187"/>
            <a:ext cx="8256588" cy="248761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75000"/>
              </a:lnSpc>
              <a:buClr>
                <a:srgbClr val="000099"/>
              </a:buClr>
              <a:buSzPct val="100000"/>
              <a:buFont typeface="Wingdings"/>
              <a:buChar char="▪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not all routers can be upgraded simultaneously</a:t>
            </a:r>
          </a:p>
          <a:p>
            <a:pPr marL="688975" lvl="1" indent="-231775">
              <a:lnSpc>
                <a:spcPct val="75000"/>
              </a:lnSpc>
              <a:spcBef>
                <a:spcPts val="0"/>
              </a:spcBef>
              <a:buClr>
                <a:srgbClr val="000099"/>
              </a:buClr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 “flag days”</a:t>
            </a:r>
          </a:p>
          <a:p>
            <a:pPr marL="688975" lvl="1" indent="-231775">
              <a:lnSpc>
                <a:spcPct val="75000"/>
              </a:lnSpc>
              <a:spcBef>
                <a:spcPts val="0"/>
              </a:spcBef>
              <a:buClr>
                <a:srgbClr val="000099"/>
              </a:buClr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how will network operate with mixed IPv4 and IPv6 routers? 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▪"/>
              <a:defRPr i="1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tunneling:</a:t>
            </a:r>
            <a:r>
              <a:rPr i="0">
                <a:solidFill>
                  <a:srgbClr val="000000"/>
                </a:solidFill>
              </a:rPr>
              <a:t> IPv6 datagram carried as </a:t>
            </a:r>
            <a:r>
              <a:rPr>
                <a:solidFill>
                  <a:srgbClr val="000000"/>
                </a:solidFill>
              </a:rPr>
              <a:t>payload</a:t>
            </a:r>
            <a:r>
              <a:rPr i="0">
                <a:solidFill>
                  <a:srgbClr val="000000"/>
                </a:solidFill>
              </a:rPr>
              <a:t> in IPv4 datagram among IPv4 routers</a:t>
            </a:r>
          </a:p>
        </p:txBody>
      </p:sp>
      <p:pic>
        <p:nvPicPr>
          <p:cNvPr id="3376" name="underline_base.png" descr="underline_bas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7700" y="1025525"/>
            <a:ext cx="6856413" cy="1730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93" name="Group 3393"/>
          <p:cNvGrpSpPr/>
          <p:nvPr/>
        </p:nvGrpSpPr>
        <p:grpSpPr>
          <a:xfrm>
            <a:off x="2101850" y="5176837"/>
            <a:ext cx="4854575" cy="473076"/>
            <a:chOff x="0" y="0"/>
            <a:chExt cx="4854575" cy="473075"/>
          </a:xfrm>
        </p:grpSpPr>
        <p:sp>
          <p:nvSpPr>
            <p:cNvPr id="3377" name="Shape 3377"/>
            <p:cNvSpPr/>
            <p:nvPr/>
          </p:nvSpPr>
          <p:spPr>
            <a:xfrm>
              <a:off x="0" y="1587"/>
              <a:ext cx="4854575" cy="468313"/>
            </a:xfrm>
            <a:prstGeom prst="rect">
              <a:avLst/>
            </a:prstGeom>
            <a:gradFill flip="none" rotWithShape="1">
              <a:gsLst>
                <a:gs pos="0">
                  <a:srgbClr val="CC0000">
                    <a:alpha val="37998"/>
                  </a:srgbClr>
                </a:gs>
                <a:gs pos="100000">
                  <a:srgbClr val="CC0000">
                    <a:alpha val="40998"/>
                  </a:srgbClr>
                </a:gs>
              </a:gsLst>
              <a:lin ang="16200000" scaled="0"/>
            </a:gradFill>
            <a:ln w="9525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3378" name="Shape 3378"/>
            <p:cNvSpPr/>
            <p:nvPr/>
          </p:nvSpPr>
          <p:spPr>
            <a:xfrm>
              <a:off x="1363662" y="0"/>
              <a:ext cx="1" cy="468313"/>
            </a:xfrm>
            <a:prstGeom prst="line">
              <a:avLst/>
            </a:prstGeom>
            <a:noFill/>
            <a:ln w="9525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79" name="Shape 3379"/>
            <p:cNvSpPr/>
            <p:nvPr/>
          </p:nvSpPr>
          <p:spPr>
            <a:xfrm>
              <a:off x="981075" y="4762"/>
              <a:ext cx="0" cy="468313"/>
            </a:xfrm>
            <a:prstGeom prst="line">
              <a:avLst/>
            </a:prstGeom>
            <a:noFill/>
            <a:ln w="9525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80" name="Shape 3380"/>
            <p:cNvSpPr/>
            <p:nvPr/>
          </p:nvSpPr>
          <p:spPr>
            <a:xfrm flipH="1">
              <a:off x="585787" y="0"/>
              <a:ext cx="1" cy="468313"/>
            </a:xfrm>
            <a:prstGeom prst="line">
              <a:avLst/>
            </a:prstGeom>
            <a:noFill/>
            <a:ln w="9525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81" name="Shape 3381"/>
            <p:cNvSpPr/>
            <p:nvPr/>
          </p:nvSpPr>
          <p:spPr>
            <a:xfrm flipH="1">
              <a:off x="38099" y="0"/>
              <a:ext cx="1" cy="88900"/>
            </a:xfrm>
            <a:prstGeom prst="line">
              <a:avLst/>
            </a:prstGeom>
            <a:noFill/>
            <a:ln w="9525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82" name="Shape 3382"/>
            <p:cNvSpPr/>
            <p:nvPr/>
          </p:nvSpPr>
          <p:spPr>
            <a:xfrm flipH="1">
              <a:off x="38099" y="377825"/>
              <a:ext cx="1" cy="88900"/>
            </a:xfrm>
            <a:prstGeom prst="line">
              <a:avLst/>
            </a:prstGeom>
            <a:noFill/>
            <a:ln w="9525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83" name="Shape 3383"/>
            <p:cNvSpPr/>
            <p:nvPr/>
          </p:nvSpPr>
          <p:spPr>
            <a:xfrm flipH="1">
              <a:off x="190499" y="0"/>
              <a:ext cx="1" cy="88900"/>
            </a:xfrm>
            <a:prstGeom prst="line">
              <a:avLst/>
            </a:prstGeom>
            <a:noFill/>
            <a:ln w="9525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84" name="Shape 3384"/>
            <p:cNvSpPr/>
            <p:nvPr/>
          </p:nvSpPr>
          <p:spPr>
            <a:xfrm flipH="1">
              <a:off x="190499" y="377825"/>
              <a:ext cx="1" cy="88900"/>
            </a:xfrm>
            <a:prstGeom prst="line">
              <a:avLst/>
            </a:prstGeom>
            <a:noFill/>
            <a:ln w="9525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85" name="Shape 3385"/>
            <p:cNvSpPr/>
            <p:nvPr/>
          </p:nvSpPr>
          <p:spPr>
            <a:xfrm>
              <a:off x="342899" y="0"/>
              <a:ext cx="1" cy="88900"/>
            </a:xfrm>
            <a:prstGeom prst="line">
              <a:avLst/>
            </a:prstGeom>
            <a:noFill/>
            <a:ln w="9525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86" name="Shape 3386"/>
            <p:cNvSpPr/>
            <p:nvPr/>
          </p:nvSpPr>
          <p:spPr>
            <a:xfrm>
              <a:off x="342899" y="377825"/>
              <a:ext cx="1" cy="88900"/>
            </a:xfrm>
            <a:prstGeom prst="line">
              <a:avLst/>
            </a:prstGeom>
            <a:noFill/>
            <a:ln w="9525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87" name="Shape 3387"/>
            <p:cNvSpPr/>
            <p:nvPr/>
          </p:nvSpPr>
          <p:spPr>
            <a:xfrm>
              <a:off x="495299" y="0"/>
              <a:ext cx="1" cy="88900"/>
            </a:xfrm>
            <a:prstGeom prst="line">
              <a:avLst/>
            </a:prstGeom>
            <a:noFill/>
            <a:ln w="9525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88" name="Shape 3388"/>
            <p:cNvSpPr/>
            <p:nvPr/>
          </p:nvSpPr>
          <p:spPr>
            <a:xfrm>
              <a:off x="495299" y="377825"/>
              <a:ext cx="1" cy="88900"/>
            </a:xfrm>
            <a:prstGeom prst="line">
              <a:avLst/>
            </a:prstGeom>
            <a:noFill/>
            <a:ln w="9525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89" name="Shape 3389"/>
            <p:cNvSpPr/>
            <p:nvPr/>
          </p:nvSpPr>
          <p:spPr>
            <a:xfrm>
              <a:off x="260349" y="3175"/>
              <a:ext cx="1" cy="88900"/>
            </a:xfrm>
            <a:prstGeom prst="line">
              <a:avLst/>
            </a:prstGeom>
            <a:noFill/>
            <a:ln w="9525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90" name="Shape 3390"/>
            <p:cNvSpPr/>
            <p:nvPr/>
          </p:nvSpPr>
          <p:spPr>
            <a:xfrm>
              <a:off x="260349" y="381000"/>
              <a:ext cx="1" cy="88900"/>
            </a:xfrm>
            <a:prstGeom prst="line">
              <a:avLst/>
            </a:prstGeom>
            <a:noFill/>
            <a:ln w="9525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91" name="Shape 3391"/>
            <p:cNvSpPr/>
            <p:nvPr/>
          </p:nvSpPr>
          <p:spPr>
            <a:xfrm flipH="1">
              <a:off x="79375" y="6350"/>
              <a:ext cx="1" cy="88900"/>
            </a:xfrm>
            <a:prstGeom prst="line">
              <a:avLst/>
            </a:prstGeom>
            <a:noFill/>
            <a:ln w="9525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92" name="Shape 3392"/>
            <p:cNvSpPr/>
            <p:nvPr/>
          </p:nvSpPr>
          <p:spPr>
            <a:xfrm flipH="1">
              <a:off x="79375" y="384175"/>
              <a:ext cx="1" cy="88900"/>
            </a:xfrm>
            <a:prstGeom prst="line">
              <a:avLst/>
            </a:prstGeom>
            <a:noFill/>
            <a:ln w="9525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394" name="Shape 3394"/>
          <p:cNvSpPr/>
          <p:nvPr/>
        </p:nvSpPr>
        <p:spPr>
          <a:xfrm>
            <a:off x="1597025" y="4375150"/>
            <a:ext cx="193249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IPv4 source, dest addr </a:t>
            </a:r>
          </a:p>
        </p:txBody>
      </p:sp>
      <p:sp>
        <p:nvSpPr>
          <p:cNvPr id="3395" name="Shape 3395"/>
          <p:cNvSpPr/>
          <p:nvPr/>
        </p:nvSpPr>
        <p:spPr>
          <a:xfrm>
            <a:off x="1303337" y="4143375"/>
            <a:ext cx="1576808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IPv4 header fields </a:t>
            </a:r>
          </a:p>
        </p:txBody>
      </p:sp>
      <p:sp>
        <p:nvSpPr>
          <p:cNvPr id="3396" name="Shape 3396"/>
          <p:cNvSpPr/>
          <p:nvPr/>
        </p:nvSpPr>
        <p:spPr>
          <a:xfrm>
            <a:off x="2855912" y="4633912"/>
            <a:ext cx="1" cy="738188"/>
          </a:xfrm>
          <a:prstGeom prst="line">
            <a:avLst/>
          </a:prstGeom>
          <a:ln>
            <a:solidFill>
              <a:srgbClr val="CC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97" name="Shape 3397"/>
          <p:cNvSpPr/>
          <p:nvPr/>
        </p:nvSpPr>
        <p:spPr>
          <a:xfrm>
            <a:off x="2860675" y="4629149"/>
            <a:ext cx="381000" cy="738189"/>
          </a:xfrm>
          <a:prstGeom prst="line">
            <a:avLst/>
          </a:prstGeom>
          <a:ln>
            <a:solidFill>
              <a:srgbClr val="CC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98" name="Shape 3398"/>
          <p:cNvSpPr/>
          <p:nvPr/>
        </p:nvSpPr>
        <p:spPr>
          <a:xfrm>
            <a:off x="2260600" y="4386262"/>
            <a:ext cx="0" cy="976313"/>
          </a:xfrm>
          <a:prstGeom prst="line">
            <a:avLst/>
          </a:prstGeom>
          <a:ln>
            <a:solidFill>
              <a:srgbClr val="CC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99" name="Shape 3399"/>
          <p:cNvSpPr/>
          <p:nvPr/>
        </p:nvSpPr>
        <p:spPr>
          <a:xfrm>
            <a:off x="3663950" y="6003925"/>
            <a:ext cx="159082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r>
              <a:t>IPv4 datagram</a:t>
            </a:r>
          </a:p>
        </p:txBody>
      </p:sp>
      <p:sp>
        <p:nvSpPr>
          <p:cNvPr id="3400" name="Shape 3400"/>
          <p:cNvSpPr/>
          <p:nvPr/>
        </p:nvSpPr>
        <p:spPr>
          <a:xfrm>
            <a:off x="5284787" y="6192837"/>
            <a:ext cx="1695451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01" name="Shape 3401"/>
          <p:cNvSpPr/>
          <p:nvPr/>
        </p:nvSpPr>
        <p:spPr>
          <a:xfrm flipH="1">
            <a:off x="2095500" y="6192837"/>
            <a:ext cx="1606550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02" name="Shape 3402"/>
          <p:cNvSpPr/>
          <p:nvPr/>
        </p:nvSpPr>
        <p:spPr>
          <a:xfrm>
            <a:off x="4384675" y="5654675"/>
            <a:ext cx="159082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r>
              <a:t>IPv6 datagram</a:t>
            </a:r>
          </a:p>
        </p:txBody>
      </p:sp>
      <p:sp>
        <p:nvSpPr>
          <p:cNvPr id="3403" name="Shape 3403"/>
          <p:cNvSpPr/>
          <p:nvPr/>
        </p:nvSpPr>
        <p:spPr>
          <a:xfrm>
            <a:off x="6021387" y="5824537"/>
            <a:ext cx="857251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04" name="Shape 3404"/>
          <p:cNvSpPr/>
          <p:nvPr/>
        </p:nvSpPr>
        <p:spPr>
          <a:xfrm flipH="1">
            <a:off x="3522662" y="5824537"/>
            <a:ext cx="925513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05" name="Shape 3405"/>
          <p:cNvSpPr/>
          <p:nvPr/>
        </p:nvSpPr>
        <p:spPr>
          <a:xfrm>
            <a:off x="3490912" y="5211762"/>
            <a:ext cx="3422651" cy="401638"/>
          </a:xfrm>
          <a:prstGeom prst="rect">
            <a:avLst/>
          </a:prstGeom>
          <a:solidFill>
            <a:srgbClr val="66CC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grpSp>
        <p:nvGrpSpPr>
          <p:cNvPr id="3408" name="Group 3408"/>
          <p:cNvGrpSpPr/>
          <p:nvPr/>
        </p:nvGrpSpPr>
        <p:grpSpPr>
          <a:xfrm>
            <a:off x="4552950" y="4241799"/>
            <a:ext cx="3302432" cy="1109664"/>
            <a:chOff x="0" y="0"/>
            <a:chExt cx="3302431" cy="1109662"/>
          </a:xfrm>
        </p:grpSpPr>
        <p:sp>
          <p:nvSpPr>
            <p:cNvPr id="3406" name="Shape 3406"/>
            <p:cNvSpPr/>
            <p:nvPr/>
          </p:nvSpPr>
          <p:spPr>
            <a:xfrm>
              <a:off x="2120900" y="0"/>
              <a:ext cx="1181532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r>
                <a:t>IPv4 payload </a:t>
              </a:r>
            </a:p>
          </p:txBody>
        </p:sp>
        <p:sp>
          <p:nvSpPr>
            <p:cNvPr id="3407" name="Shape 3407"/>
            <p:cNvSpPr/>
            <p:nvPr/>
          </p:nvSpPr>
          <p:spPr>
            <a:xfrm flipH="1">
              <a:off x="0" y="312737"/>
              <a:ext cx="2432051" cy="796926"/>
            </a:xfrm>
            <a:prstGeom prst="line">
              <a:avLst/>
            </a:prstGeom>
            <a:noFill/>
            <a:ln w="9525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425" name="Group 3425"/>
          <p:cNvGrpSpPr/>
          <p:nvPr/>
        </p:nvGrpSpPr>
        <p:grpSpPr>
          <a:xfrm>
            <a:off x="3506787" y="4146549"/>
            <a:ext cx="3402013" cy="1476376"/>
            <a:chOff x="0" y="0"/>
            <a:chExt cx="3402012" cy="1476374"/>
          </a:xfrm>
        </p:grpSpPr>
        <p:sp>
          <p:nvSpPr>
            <p:cNvPr id="3409" name="Shape 3409"/>
            <p:cNvSpPr/>
            <p:nvPr/>
          </p:nvSpPr>
          <p:spPr>
            <a:xfrm>
              <a:off x="0" y="1065212"/>
              <a:ext cx="3402013" cy="401638"/>
            </a:xfrm>
            <a:prstGeom prst="rect">
              <a:avLst/>
            </a:prstGeom>
            <a:solidFill>
              <a:srgbClr val="66C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3410" name="Shape 3410"/>
            <p:cNvSpPr/>
            <p:nvPr/>
          </p:nvSpPr>
          <p:spPr>
            <a:xfrm flipH="1">
              <a:off x="84137" y="1065212"/>
              <a:ext cx="1" cy="4032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11" name="Shape 3411"/>
            <p:cNvSpPr/>
            <p:nvPr/>
          </p:nvSpPr>
          <p:spPr>
            <a:xfrm flipH="1">
              <a:off x="42862" y="1063625"/>
              <a:ext cx="1" cy="40322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12" name="Shape 3412"/>
            <p:cNvSpPr/>
            <p:nvPr/>
          </p:nvSpPr>
          <p:spPr>
            <a:xfrm flipH="1">
              <a:off x="160337" y="1065212"/>
              <a:ext cx="1" cy="4032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13" name="Shape 3413"/>
            <p:cNvSpPr/>
            <p:nvPr/>
          </p:nvSpPr>
          <p:spPr>
            <a:xfrm flipH="1">
              <a:off x="201612" y="1062037"/>
              <a:ext cx="1" cy="4032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14" name="Shape 3414"/>
            <p:cNvSpPr/>
            <p:nvPr/>
          </p:nvSpPr>
          <p:spPr>
            <a:xfrm flipH="1">
              <a:off x="255587" y="1062037"/>
              <a:ext cx="1" cy="4032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15" name="Shape 3415"/>
            <p:cNvSpPr/>
            <p:nvPr/>
          </p:nvSpPr>
          <p:spPr>
            <a:xfrm flipH="1">
              <a:off x="322262" y="1062037"/>
              <a:ext cx="1" cy="4032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16" name="Shape 3416"/>
            <p:cNvSpPr/>
            <p:nvPr/>
          </p:nvSpPr>
          <p:spPr>
            <a:xfrm flipH="1">
              <a:off x="633412" y="1073150"/>
              <a:ext cx="1" cy="40322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17" name="Shape 3417"/>
            <p:cNvSpPr/>
            <p:nvPr/>
          </p:nvSpPr>
          <p:spPr>
            <a:xfrm>
              <a:off x="1008062" y="1073150"/>
              <a:ext cx="1" cy="40322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18" name="Shape 3418"/>
            <p:cNvSpPr/>
            <p:nvPr/>
          </p:nvSpPr>
          <p:spPr>
            <a:xfrm>
              <a:off x="622300" y="492125"/>
              <a:ext cx="1553540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r>
                <a:t>UDP/TCP payload</a:t>
              </a:r>
            </a:p>
          </p:txBody>
        </p:sp>
        <p:sp>
          <p:nvSpPr>
            <p:cNvPr id="3419" name="Shape 3419"/>
            <p:cNvSpPr/>
            <p:nvPr/>
          </p:nvSpPr>
          <p:spPr>
            <a:xfrm>
              <a:off x="386489" y="236537"/>
              <a:ext cx="1833697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/>
              </a:lvl1pPr>
            </a:lstStyle>
            <a:p>
              <a:r>
                <a:t>IPv6 source dest addr</a:t>
              </a:r>
            </a:p>
          </p:txBody>
        </p:sp>
        <p:sp>
          <p:nvSpPr>
            <p:cNvPr id="3420" name="Shape 3420"/>
            <p:cNvSpPr/>
            <p:nvPr/>
          </p:nvSpPr>
          <p:spPr>
            <a:xfrm>
              <a:off x="91958" y="0"/>
              <a:ext cx="1527409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/>
              </a:lvl1pPr>
            </a:lstStyle>
            <a:p>
              <a:r>
                <a:t>IPv6 header fields</a:t>
              </a:r>
            </a:p>
          </p:txBody>
        </p:sp>
        <p:sp>
          <p:nvSpPr>
            <p:cNvPr id="3421" name="Shape 3421"/>
            <p:cNvSpPr/>
            <p:nvPr/>
          </p:nvSpPr>
          <p:spPr>
            <a:xfrm>
              <a:off x="511174" y="469899"/>
              <a:ext cx="4764" cy="701677"/>
            </a:xfrm>
            <a:prstGeom prst="line">
              <a:avLst/>
            </a:prstGeom>
            <a:noFill/>
            <a:ln w="9525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22" name="Shape 3422"/>
            <p:cNvSpPr/>
            <p:nvPr/>
          </p:nvSpPr>
          <p:spPr>
            <a:xfrm>
              <a:off x="498475" y="474662"/>
              <a:ext cx="276225" cy="698501"/>
            </a:xfrm>
            <a:prstGeom prst="line">
              <a:avLst/>
            </a:prstGeom>
            <a:noFill/>
            <a:ln w="9525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23" name="Shape 3423"/>
            <p:cNvSpPr/>
            <p:nvPr/>
          </p:nvSpPr>
          <p:spPr>
            <a:xfrm flipH="1">
              <a:off x="168274" y="241300"/>
              <a:ext cx="2" cy="871538"/>
            </a:xfrm>
            <a:prstGeom prst="line">
              <a:avLst/>
            </a:prstGeom>
            <a:noFill/>
            <a:ln w="9525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24" name="Shape 3424"/>
            <p:cNvSpPr/>
            <p:nvPr/>
          </p:nvSpPr>
          <p:spPr>
            <a:xfrm>
              <a:off x="1673225" y="750887"/>
              <a:ext cx="0" cy="400051"/>
            </a:xfrm>
            <a:prstGeom prst="line">
              <a:avLst/>
            </a:prstGeom>
            <a:noFill/>
            <a:ln w="9525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426" name="Shape 3426"/>
          <p:cNvSpPr>
            <a:spLocks noGrp="1"/>
          </p:cNvSpPr>
          <p:nvPr>
            <p:ph type="sldNum" sz="quarter" idx="2"/>
          </p:nvPr>
        </p:nvSpPr>
        <p:spPr>
          <a:xfrm>
            <a:off x="8456612" y="647541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3427" name="Shape 3427"/>
          <p:cNvSpPr/>
          <p:nvPr/>
        </p:nvSpPr>
        <p:spPr>
          <a:xfrm>
            <a:off x="6375400" y="6475412"/>
            <a:ext cx="21780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Data Plane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500" fill="hold"/>
                                        <p:tgtEl>
                                          <p:spTgt spid="3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2" grpId="2" animBg="1" advAuto="0"/>
      <p:bldP spid="3403" grpId="3" animBg="1" advAuto="0"/>
      <p:bldP spid="3404" grpId="4" animBg="1" advAuto="0"/>
      <p:bldP spid="3408" grpId="1" animBg="1" advAuto="0"/>
      <p:bldP spid="3425" grpId="5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9" name="underline_base.png" descr="underline_bas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162" y="966787"/>
            <a:ext cx="2741613" cy="173038"/>
          </a:xfrm>
          <a:prstGeom prst="rect">
            <a:avLst/>
          </a:prstGeom>
          <a:ln w="12700">
            <a:miter lim="400000"/>
          </a:ln>
        </p:spPr>
      </p:pic>
      <p:sp>
        <p:nvSpPr>
          <p:cNvPr id="3430" name="Shape 3430"/>
          <p:cNvSpPr>
            <a:spLocks noGrp="1"/>
          </p:cNvSpPr>
          <p:nvPr>
            <p:ph type="title" idx="4294967295"/>
          </p:nvPr>
        </p:nvSpPr>
        <p:spPr>
          <a:xfrm>
            <a:off x="307975" y="214312"/>
            <a:ext cx="7772400" cy="9906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Tunneling</a:t>
            </a:r>
          </a:p>
        </p:txBody>
      </p:sp>
      <p:sp>
        <p:nvSpPr>
          <p:cNvPr id="3431" name="Shape 3431"/>
          <p:cNvSpPr/>
          <p:nvPr/>
        </p:nvSpPr>
        <p:spPr>
          <a:xfrm>
            <a:off x="309562" y="2597150"/>
            <a:ext cx="151436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r>
              <a:t>physical view:</a:t>
            </a:r>
          </a:p>
        </p:txBody>
      </p:sp>
      <p:sp>
        <p:nvSpPr>
          <p:cNvPr id="3432" name="Shape 3432"/>
          <p:cNvSpPr/>
          <p:nvPr/>
        </p:nvSpPr>
        <p:spPr>
          <a:xfrm>
            <a:off x="3895725" y="2869882"/>
            <a:ext cx="2325688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33" name="Shape 3433"/>
          <p:cNvSpPr/>
          <p:nvPr/>
        </p:nvSpPr>
        <p:spPr>
          <a:xfrm>
            <a:off x="4227512" y="2992437"/>
            <a:ext cx="510739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CC0000"/>
                </a:solidFill>
              </a:defRPr>
            </a:lvl1pPr>
          </a:lstStyle>
          <a:p>
            <a:r>
              <a:t>IPv4</a:t>
            </a:r>
          </a:p>
        </p:txBody>
      </p:sp>
      <p:sp>
        <p:nvSpPr>
          <p:cNvPr id="3434" name="Shape 3434"/>
          <p:cNvSpPr/>
          <p:nvPr/>
        </p:nvSpPr>
        <p:spPr>
          <a:xfrm>
            <a:off x="5221287" y="2994025"/>
            <a:ext cx="510739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CC0000"/>
                </a:solidFill>
              </a:defRPr>
            </a:lvl1pPr>
          </a:lstStyle>
          <a:p>
            <a:r>
              <a:t>IPv4</a:t>
            </a:r>
          </a:p>
        </p:txBody>
      </p:sp>
      <p:grpSp>
        <p:nvGrpSpPr>
          <p:cNvPr id="3443" name="Group 3443"/>
          <p:cNvGrpSpPr/>
          <p:nvPr/>
        </p:nvGrpSpPr>
        <p:grpSpPr>
          <a:xfrm>
            <a:off x="4230687" y="2703512"/>
            <a:ext cx="693739" cy="338138"/>
            <a:chOff x="0" y="0"/>
            <a:chExt cx="693737" cy="338137"/>
          </a:xfrm>
        </p:grpSpPr>
        <p:sp>
          <p:nvSpPr>
            <p:cNvPr id="3435" name="Shape 3435"/>
            <p:cNvSpPr/>
            <p:nvPr/>
          </p:nvSpPr>
          <p:spPr>
            <a:xfrm>
              <a:off x="3097" y="149980"/>
              <a:ext cx="687544" cy="188158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10800000" scaled="0"/>
            </a:gra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3436" name="Shape 3436"/>
            <p:cNvSpPr/>
            <p:nvPr/>
          </p:nvSpPr>
          <p:spPr>
            <a:xfrm>
              <a:off x="3097" y="128165"/>
              <a:ext cx="690641" cy="117258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3437" name="Shape 3437"/>
            <p:cNvSpPr/>
            <p:nvPr/>
          </p:nvSpPr>
          <p:spPr>
            <a:xfrm>
              <a:off x="-1" y="-1"/>
              <a:ext cx="688577" cy="22088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10800000" scaled="0"/>
            </a:gra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grpSp>
          <p:nvGrpSpPr>
            <p:cNvPr id="3440" name="Group 3440"/>
            <p:cNvGrpSpPr/>
            <p:nvPr/>
          </p:nvGrpSpPr>
          <p:grpSpPr>
            <a:xfrm>
              <a:off x="138334" y="57265"/>
              <a:ext cx="389196" cy="102260"/>
              <a:chOff x="0" y="0"/>
              <a:chExt cx="389195" cy="102259"/>
            </a:xfrm>
          </p:grpSpPr>
          <p:sp>
            <p:nvSpPr>
              <p:cNvPr id="3438" name="Shape 3438"/>
              <p:cNvSpPr/>
              <p:nvPr/>
            </p:nvSpPr>
            <p:spPr>
              <a:xfrm>
                <a:off x="0" y="0"/>
                <a:ext cx="389196" cy="1022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6689" y="21600"/>
                    </a:lnTo>
                    <a:lnTo>
                      <a:pt x="13378" y="0"/>
                    </a:lnTo>
                    <a:lnTo>
                      <a:pt x="21600" y="0"/>
                    </a:lnTo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100000">
                    <a:srgbClr val="CC0000"/>
                  </a:gs>
                </a:gsLst>
                <a:lin ang="10800000" scaled="0"/>
              </a:gra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3439" name="Shape 3439"/>
              <p:cNvSpPr/>
              <p:nvPr/>
            </p:nvSpPr>
            <p:spPr>
              <a:xfrm>
                <a:off x="17576" y="0"/>
                <a:ext cx="354043" cy="1022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7353" y="0"/>
                    </a:lnTo>
                    <a:lnTo>
                      <a:pt x="14706" y="21600"/>
                    </a:lnTo>
                    <a:lnTo>
                      <a:pt x="21600" y="21600"/>
                    </a:lnTo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100000">
                    <a:srgbClr val="CC0000"/>
                  </a:gs>
                </a:gsLst>
                <a:lin ang="10800000" scaled="0"/>
              </a:gra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</p:grpSp>
        <p:sp>
          <p:nvSpPr>
            <p:cNvPr id="3441" name="Shape 3441"/>
            <p:cNvSpPr/>
            <p:nvPr/>
          </p:nvSpPr>
          <p:spPr>
            <a:xfrm flipH="1">
              <a:off x="3097" y="103622"/>
              <a:ext cx="1" cy="14861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88575" y="111803"/>
              <a:ext cx="1" cy="14452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467" name="Group 3467"/>
          <p:cNvGrpSpPr/>
          <p:nvPr/>
        </p:nvGrpSpPr>
        <p:grpSpPr>
          <a:xfrm>
            <a:off x="2163762" y="2360612"/>
            <a:ext cx="1728789" cy="942043"/>
            <a:chOff x="0" y="0"/>
            <a:chExt cx="1728787" cy="942042"/>
          </a:xfrm>
        </p:grpSpPr>
        <p:sp>
          <p:nvSpPr>
            <p:cNvPr id="3444" name="Shape 3444"/>
            <p:cNvSpPr/>
            <p:nvPr/>
          </p:nvSpPr>
          <p:spPr>
            <a:xfrm>
              <a:off x="157162" y="0"/>
              <a:ext cx="25661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/>
              </a:lvl1pPr>
            </a:lstStyle>
            <a:p>
              <a:r>
                <a:t>A</a:t>
              </a:r>
            </a:p>
          </p:txBody>
        </p:sp>
        <p:sp>
          <p:nvSpPr>
            <p:cNvPr id="3445" name="Shape 3445"/>
            <p:cNvSpPr/>
            <p:nvPr/>
          </p:nvSpPr>
          <p:spPr>
            <a:xfrm>
              <a:off x="1203325" y="4762"/>
              <a:ext cx="25661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/>
              </a:lvl1pPr>
            </a:lstStyle>
            <a:p>
              <a:r>
                <a:t>B</a:t>
              </a:r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98500" y="518794"/>
              <a:ext cx="323850" cy="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47" name="Shape 3447"/>
            <p:cNvSpPr/>
            <p:nvPr/>
          </p:nvSpPr>
          <p:spPr>
            <a:xfrm>
              <a:off x="36512" y="627062"/>
              <a:ext cx="510739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/>
              </a:lvl1pPr>
            </a:lstStyle>
            <a:p>
              <a:r>
                <a:t>IPv6</a:t>
              </a:r>
            </a:p>
          </p:txBody>
        </p:sp>
        <p:sp>
          <p:nvSpPr>
            <p:cNvPr id="3448" name="Shape 3448"/>
            <p:cNvSpPr/>
            <p:nvPr/>
          </p:nvSpPr>
          <p:spPr>
            <a:xfrm>
              <a:off x="1082675" y="628650"/>
              <a:ext cx="510739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/>
              </a:lvl1pPr>
            </a:lstStyle>
            <a:p>
              <a:r>
                <a:t>IPv6</a:t>
              </a:r>
            </a:p>
          </p:txBody>
        </p:sp>
        <p:grpSp>
          <p:nvGrpSpPr>
            <p:cNvPr id="3457" name="Group 3457"/>
            <p:cNvGrpSpPr/>
            <p:nvPr/>
          </p:nvGrpSpPr>
          <p:grpSpPr>
            <a:xfrm>
              <a:off x="0" y="346074"/>
              <a:ext cx="693738" cy="338139"/>
              <a:chOff x="0" y="0"/>
              <a:chExt cx="693737" cy="338137"/>
            </a:xfrm>
          </p:grpSpPr>
          <p:sp>
            <p:nvSpPr>
              <p:cNvPr id="3449" name="Shape 3449"/>
              <p:cNvSpPr/>
              <p:nvPr/>
            </p:nvSpPr>
            <p:spPr>
              <a:xfrm>
                <a:off x="3097" y="149980"/>
                <a:ext cx="687544" cy="18815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CCCFF"/>
                  </a:gs>
                </a:gsLst>
                <a:lin ang="10800000" scaled="0"/>
              </a:gra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3450" name="Shape 3450"/>
              <p:cNvSpPr/>
              <p:nvPr/>
            </p:nvSpPr>
            <p:spPr>
              <a:xfrm>
                <a:off x="3097" y="128165"/>
                <a:ext cx="690641" cy="117258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CCC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3451" name="Shape 3451"/>
              <p:cNvSpPr/>
              <p:nvPr/>
            </p:nvSpPr>
            <p:spPr>
              <a:xfrm>
                <a:off x="-1" y="-1"/>
                <a:ext cx="688577" cy="220882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CCCFF"/>
                  </a:gs>
                </a:gsLst>
                <a:lin ang="10800000" scaled="0"/>
              </a:gra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grpSp>
            <p:nvGrpSpPr>
              <p:cNvPr id="3454" name="Group 3454"/>
              <p:cNvGrpSpPr/>
              <p:nvPr/>
            </p:nvGrpSpPr>
            <p:grpSpPr>
              <a:xfrm>
                <a:off x="138334" y="57265"/>
                <a:ext cx="389196" cy="102260"/>
                <a:chOff x="0" y="0"/>
                <a:chExt cx="389195" cy="102259"/>
              </a:xfrm>
            </p:grpSpPr>
            <p:sp>
              <p:nvSpPr>
                <p:cNvPr id="3452" name="Shape 3452"/>
                <p:cNvSpPr/>
                <p:nvPr/>
              </p:nvSpPr>
              <p:spPr>
                <a:xfrm>
                  <a:off x="0" y="0"/>
                  <a:ext cx="389196" cy="1022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6689" y="21600"/>
                      </a:lnTo>
                      <a:lnTo>
                        <a:pt x="13378" y="0"/>
                      </a:lnTo>
                      <a:lnTo>
                        <a:pt x="21600" y="0"/>
                      </a:lnTo>
                    </a:path>
                  </a:pathLst>
                </a:cu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3453" name="Shape 3453"/>
                <p:cNvSpPr/>
                <p:nvPr/>
              </p:nvSpPr>
              <p:spPr>
                <a:xfrm>
                  <a:off x="17576" y="0"/>
                  <a:ext cx="354043" cy="1022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7353" y="0"/>
                      </a:lnTo>
                      <a:lnTo>
                        <a:pt x="14706" y="21600"/>
                      </a:lnTo>
                      <a:lnTo>
                        <a:pt x="21600" y="21600"/>
                      </a:lnTo>
                    </a:path>
                  </a:pathLst>
                </a:cu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</p:grpSp>
          <p:sp>
            <p:nvSpPr>
              <p:cNvPr id="3455" name="Shape 3455"/>
              <p:cNvSpPr/>
              <p:nvPr/>
            </p:nvSpPr>
            <p:spPr>
              <a:xfrm flipH="1">
                <a:off x="3097" y="103622"/>
                <a:ext cx="1" cy="14861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456" name="Shape 3456"/>
              <p:cNvSpPr/>
              <p:nvPr/>
            </p:nvSpPr>
            <p:spPr>
              <a:xfrm>
                <a:off x="688575" y="111803"/>
                <a:ext cx="1" cy="14452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466" name="Group 3466"/>
            <p:cNvGrpSpPr/>
            <p:nvPr/>
          </p:nvGrpSpPr>
          <p:grpSpPr>
            <a:xfrm>
              <a:off x="1035049" y="339724"/>
              <a:ext cx="693739" cy="338139"/>
              <a:chOff x="0" y="0"/>
              <a:chExt cx="693737" cy="338137"/>
            </a:xfrm>
          </p:grpSpPr>
          <p:sp>
            <p:nvSpPr>
              <p:cNvPr id="3458" name="Shape 3458"/>
              <p:cNvSpPr/>
              <p:nvPr/>
            </p:nvSpPr>
            <p:spPr>
              <a:xfrm>
                <a:off x="3097" y="149980"/>
                <a:ext cx="687544" cy="18815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CCCFF"/>
                  </a:gs>
                </a:gsLst>
                <a:lin ang="10800000" scaled="0"/>
              </a:gra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3459" name="Shape 3459"/>
              <p:cNvSpPr/>
              <p:nvPr/>
            </p:nvSpPr>
            <p:spPr>
              <a:xfrm>
                <a:off x="3097" y="128165"/>
                <a:ext cx="690641" cy="117258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CCC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3460" name="Shape 3460"/>
              <p:cNvSpPr/>
              <p:nvPr/>
            </p:nvSpPr>
            <p:spPr>
              <a:xfrm>
                <a:off x="-1" y="-1"/>
                <a:ext cx="688577" cy="220882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CCCFF"/>
                  </a:gs>
                </a:gsLst>
                <a:lin ang="10800000" scaled="0"/>
              </a:gra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grpSp>
            <p:nvGrpSpPr>
              <p:cNvPr id="3463" name="Group 3463"/>
              <p:cNvGrpSpPr/>
              <p:nvPr/>
            </p:nvGrpSpPr>
            <p:grpSpPr>
              <a:xfrm>
                <a:off x="138334" y="57265"/>
                <a:ext cx="389196" cy="102260"/>
                <a:chOff x="0" y="0"/>
                <a:chExt cx="389195" cy="102259"/>
              </a:xfrm>
            </p:grpSpPr>
            <p:sp>
              <p:nvSpPr>
                <p:cNvPr id="3461" name="Shape 3461"/>
                <p:cNvSpPr/>
                <p:nvPr/>
              </p:nvSpPr>
              <p:spPr>
                <a:xfrm>
                  <a:off x="0" y="0"/>
                  <a:ext cx="389196" cy="1022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6689" y="21600"/>
                      </a:lnTo>
                      <a:lnTo>
                        <a:pt x="13378" y="0"/>
                      </a:lnTo>
                      <a:lnTo>
                        <a:pt x="21600" y="0"/>
                      </a:lnTo>
                    </a:path>
                  </a:pathLst>
                </a:cu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3462" name="Shape 3462"/>
                <p:cNvSpPr/>
                <p:nvPr/>
              </p:nvSpPr>
              <p:spPr>
                <a:xfrm>
                  <a:off x="17576" y="0"/>
                  <a:ext cx="354043" cy="1022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7353" y="0"/>
                      </a:lnTo>
                      <a:lnTo>
                        <a:pt x="14706" y="21600"/>
                      </a:lnTo>
                      <a:lnTo>
                        <a:pt x="21600" y="21600"/>
                      </a:lnTo>
                    </a:path>
                  </a:pathLst>
                </a:cu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</p:grpSp>
          <p:sp>
            <p:nvSpPr>
              <p:cNvPr id="3464" name="Shape 3464"/>
              <p:cNvSpPr/>
              <p:nvPr/>
            </p:nvSpPr>
            <p:spPr>
              <a:xfrm flipH="1">
                <a:off x="3097" y="103622"/>
                <a:ext cx="1" cy="14861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465" name="Shape 3465"/>
              <p:cNvSpPr/>
              <p:nvPr/>
            </p:nvSpPr>
            <p:spPr>
              <a:xfrm>
                <a:off x="688575" y="111803"/>
                <a:ext cx="1" cy="14452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3476" name="Group 3476"/>
          <p:cNvGrpSpPr/>
          <p:nvPr/>
        </p:nvGrpSpPr>
        <p:grpSpPr>
          <a:xfrm>
            <a:off x="5195887" y="2706687"/>
            <a:ext cx="693739" cy="338138"/>
            <a:chOff x="0" y="0"/>
            <a:chExt cx="693737" cy="338137"/>
          </a:xfrm>
        </p:grpSpPr>
        <p:sp>
          <p:nvSpPr>
            <p:cNvPr id="3468" name="Shape 3468"/>
            <p:cNvSpPr/>
            <p:nvPr/>
          </p:nvSpPr>
          <p:spPr>
            <a:xfrm>
              <a:off x="3097" y="149980"/>
              <a:ext cx="687544" cy="188158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10800000" scaled="0"/>
            </a:gra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3469" name="Shape 3469"/>
            <p:cNvSpPr/>
            <p:nvPr/>
          </p:nvSpPr>
          <p:spPr>
            <a:xfrm>
              <a:off x="3097" y="128165"/>
              <a:ext cx="690641" cy="117258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3470" name="Shape 3470"/>
            <p:cNvSpPr/>
            <p:nvPr/>
          </p:nvSpPr>
          <p:spPr>
            <a:xfrm>
              <a:off x="-1" y="-1"/>
              <a:ext cx="688577" cy="22088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10800000" scaled="0"/>
            </a:gra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grpSp>
          <p:nvGrpSpPr>
            <p:cNvPr id="3473" name="Group 3473"/>
            <p:cNvGrpSpPr/>
            <p:nvPr/>
          </p:nvGrpSpPr>
          <p:grpSpPr>
            <a:xfrm>
              <a:off x="138334" y="57265"/>
              <a:ext cx="389196" cy="102260"/>
              <a:chOff x="0" y="0"/>
              <a:chExt cx="389195" cy="102259"/>
            </a:xfrm>
          </p:grpSpPr>
          <p:sp>
            <p:nvSpPr>
              <p:cNvPr id="3471" name="Shape 3471"/>
              <p:cNvSpPr/>
              <p:nvPr/>
            </p:nvSpPr>
            <p:spPr>
              <a:xfrm>
                <a:off x="0" y="0"/>
                <a:ext cx="389196" cy="1022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6689" y="21600"/>
                    </a:lnTo>
                    <a:lnTo>
                      <a:pt x="13378" y="0"/>
                    </a:lnTo>
                    <a:lnTo>
                      <a:pt x="21600" y="0"/>
                    </a:lnTo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100000">
                    <a:srgbClr val="CC0000"/>
                  </a:gs>
                </a:gsLst>
                <a:lin ang="10800000" scaled="0"/>
              </a:gra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3472" name="Shape 3472"/>
              <p:cNvSpPr/>
              <p:nvPr/>
            </p:nvSpPr>
            <p:spPr>
              <a:xfrm>
                <a:off x="17576" y="0"/>
                <a:ext cx="354043" cy="1022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7353" y="0"/>
                    </a:lnTo>
                    <a:lnTo>
                      <a:pt x="14706" y="21600"/>
                    </a:lnTo>
                    <a:lnTo>
                      <a:pt x="21600" y="21600"/>
                    </a:lnTo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100000">
                    <a:srgbClr val="CC0000"/>
                  </a:gs>
                </a:gsLst>
                <a:lin ang="10800000" scaled="0"/>
              </a:gra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</p:grpSp>
        <p:sp>
          <p:nvSpPr>
            <p:cNvPr id="3474" name="Shape 3474"/>
            <p:cNvSpPr/>
            <p:nvPr/>
          </p:nvSpPr>
          <p:spPr>
            <a:xfrm flipH="1">
              <a:off x="3097" y="103622"/>
              <a:ext cx="1" cy="14861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75" name="Shape 3475"/>
            <p:cNvSpPr/>
            <p:nvPr/>
          </p:nvSpPr>
          <p:spPr>
            <a:xfrm>
              <a:off x="688575" y="111803"/>
              <a:ext cx="1" cy="14452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500" name="Group 3500"/>
          <p:cNvGrpSpPr/>
          <p:nvPr/>
        </p:nvGrpSpPr>
        <p:grpSpPr>
          <a:xfrm>
            <a:off x="6202362" y="2362199"/>
            <a:ext cx="1668464" cy="935694"/>
            <a:chOff x="0" y="0"/>
            <a:chExt cx="1668462" cy="935692"/>
          </a:xfrm>
        </p:grpSpPr>
        <p:sp>
          <p:nvSpPr>
            <p:cNvPr id="3477" name="Shape 3477"/>
            <p:cNvSpPr/>
            <p:nvPr/>
          </p:nvSpPr>
          <p:spPr>
            <a:xfrm>
              <a:off x="166687" y="0"/>
              <a:ext cx="25661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/>
              </a:lvl1pPr>
            </a:lstStyle>
            <a:p>
              <a:r>
                <a:t>E</a:t>
              </a:r>
            </a:p>
          </p:txBody>
        </p:sp>
        <p:sp>
          <p:nvSpPr>
            <p:cNvPr id="3478" name="Shape 3478"/>
            <p:cNvSpPr/>
            <p:nvPr/>
          </p:nvSpPr>
          <p:spPr>
            <a:xfrm>
              <a:off x="706437" y="498157"/>
              <a:ext cx="323851" cy="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79" name="Shape 3479"/>
            <p:cNvSpPr/>
            <p:nvPr/>
          </p:nvSpPr>
          <p:spPr>
            <a:xfrm>
              <a:off x="69850" y="619125"/>
              <a:ext cx="510739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/>
              </a:lvl1pPr>
            </a:lstStyle>
            <a:p>
              <a:r>
                <a:t>IPv6</a:t>
              </a:r>
            </a:p>
          </p:txBody>
        </p:sp>
        <p:sp>
          <p:nvSpPr>
            <p:cNvPr id="3480" name="Shape 3480"/>
            <p:cNvSpPr/>
            <p:nvPr/>
          </p:nvSpPr>
          <p:spPr>
            <a:xfrm>
              <a:off x="1050925" y="622300"/>
              <a:ext cx="510739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/>
              </a:lvl1pPr>
            </a:lstStyle>
            <a:p>
              <a:r>
                <a:t>IPv6</a:t>
              </a:r>
            </a:p>
          </p:txBody>
        </p:sp>
        <p:grpSp>
          <p:nvGrpSpPr>
            <p:cNvPr id="3489" name="Group 3489"/>
            <p:cNvGrpSpPr/>
            <p:nvPr/>
          </p:nvGrpSpPr>
          <p:grpSpPr>
            <a:xfrm>
              <a:off x="0" y="344487"/>
              <a:ext cx="693738" cy="338138"/>
              <a:chOff x="0" y="0"/>
              <a:chExt cx="693737" cy="338137"/>
            </a:xfrm>
          </p:grpSpPr>
          <p:sp>
            <p:nvSpPr>
              <p:cNvPr id="3481" name="Shape 3481"/>
              <p:cNvSpPr/>
              <p:nvPr/>
            </p:nvSpPr>
            <p:spPr>
              <a:xfrm>
                <a:off x="3097" y="149980"/>
                <a:ext cx="687544" cy="18815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CCCFF"/>
                  </a:gs>
                </a:gsLst>
                <a:lin ang="10800000" scaled="0"/>
              </a:gra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3482" name="Shape 3482"/>
              <p:cNvSpPr/>
              <p:nvPr/>
            </p:nvSpPr>
            <p:spPr>
              <a:xfrm>
                <a:off x="3097" y="128165"/>
                <a:ext cx="690641" cy="117258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CCC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3483" name="Shape 3483"/>
              <p:cNvSpPr/>
              <p:nvPr/>
            </p:nvSpPr>
            <p:spPr>
              <a:xfrm>
                <a:off x="-1" y="-1"/>
                <a:ext cx="688577" cy="220882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CCCFF"/>
                  </a:gs>
                </a:gsLst>
                <a:lin ang="10800000" scaled="0"/>
              </a:gra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grpSp>
            <p:nvGrpSpPr>
              <p:cNvPr id="3486" name="Group 3486"/>
              <p:cNvGrpSpPr/>
              <p:nvPr/>
            </p:nvGrpSpPr>
            <p:grpSpPr>
              <a:xfrm>
                <a:off x="138334" y="57265"/>
                <a:ext cx="389196" cy="102260"/>
                <a:chOff x="0" y="0"/>
                <a:chExt cx="389195" cy="102259"/>
              </a:xfrm>
            </p:grpSpPr>
            <p:sp>
              <p:nvSpPr>
                <p:cNvPr id="3484" name="Shape 3484"/>
                <p:cNvSpPr/>
                <p:nvPr/>
              </p:nvSpPr>
              <p:spPr>
                <a:xfrm>
                  <a:off x="0" y="0"/>
                  <a:ext cx="389196" cy="1022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6689" y="21600"/>
                      </a:lnTo>
                      <a:lnTo>
                        <a:pt x="13378" y="0"/>
                      </a:lnTo>
                      <a:lnTo>
                        <a:pt x="21600" y="0"/>
                      </a:lnTo>
                    </a:path>
                  </a:pathLst>
                </a:cu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3485" name="Shape 3485"/>
                <p:cNvSpPr/>
                <p:nvPr/>
              </p:nvSpPr>
              <p:spPr>
                <a:xfrm>
                  <a:off x="17576" y="0"/>
                  <a:ext cx="354043" cy="1022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7353" y="0"/>
                      </a:lnTo>
                      <a:lnTo>
                        <a:pt x="14706" y="21600"/>
                      </a:lnTo>
                      <a:lnTo>
                        <a:pt x="21600" y="21600"/>
                      </a:lnTo>
                    </a:path>
                  </a:pathLst>
                </a:cu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</p:grpSp>
          <p:sp>
            <p:nvSpPr>
              <p:cNvPr id="3487" name="Shape 3487"/>
              <p:cNvSpPr/>
              <p:nvPr/>
            </p:nvSpPr>
            <p:spPr>
              <a:xfrm flipH="1">
                <a:off x="3097" y="103622"/>
                <a:ext cx="1" cy="14861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488" name="Shape 3488"/>
              <p:cNvSpPr/>
              <p:nvPr/>
            </p:nvSpPr>
            <p:spPr>
              <a:xfrm>
                <a:off x="688575" y="111803"/>
                <a:ext cx="1" cy="14452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498" name="Group 3498"/>
            <p:cNvGrpSpPr/>
            <p:nvPr/>
          </p:nvGrpSpPr>
          <p:grpSpPr>
            <a:xfrm>
              <a:off x="974724" y="341312"/>
              <a:ext cx="693739" cy="338138"/>
              <a:chOff x="0" y="0"/>
              <a:chExt cx="693737" cy="338137"/>
            </a:xfrm>
          </p:grpSpPr>
          <p:sp>
            <p:nvSpPr>
              <p:cNvPr id="3490" name="Shape 3490"/>
              <p:cNvSpPr/>
              <p:nvPr/>
            </p:nvSpPr>
            <p:spPr>
              <a:xfrm>
                <a:off x="3097" y="149980"/>
                <a:ext cx="687544" cy="18815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CCCFF"/>
                  </a:gs>
                </a:gsLst>
                <a:lin ang="10800000" scaled="0"/>
              </a:gra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3491" name="Shape 3491"/>
              <p:cNvSpPr/>
              <p:nvPr/>
            </p:nvSpPr>
            <p:spPr>
              <a:xfrm>
                <a:off x="3097" y="128165"/>
                <a:ext cx="690641" cy="117258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CCC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3492" name="Shape 3492"/>
              <p:cNvSpPr/>
              <p:nvPr/>
            </p:nvSpPr>
            <p:spPr>
              <a:xfrm>
                <a:off x="-1" y="-1"/>
                <a:ext cx="688577" cy="220882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CCCFF"/>
                  </a:gs>
                </a:gsLst>
                <a:lin ang="10800000" scaled="0"/>
              </a:gra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grpSp>
            <p:nvGrpSpPr>
              <p:cNvPr id="3495" name="Group 3495"/>
              <p:cNvGrpSpPr/>
              <p:nvPr/>
            </p:nvGrpSpPr>
            <p:grpSpPr>
              <a:xfrm>
                <a:off x="138334" y="57265"/>
                <a:ext cx="389196" cy="102260"/>
                <a:chOff x="0" y="0"/>
                <a:chExt cx="389195" cy="102259"/>
              </a:xfrm>
            </p:grpSpPr>
            <p:sp>
              <p:nvSpPr>
                <p:cNvPr id="3493" name="Shape 3493"/>
                <p:cNvSpPr/>
                <p:nvPr/>
              </p:nvSpPr>
              <p:spPr>
                <a:xfrm>
                  <a:off x="0" y="0"/>
                  <a:ext cx="389196" cy="1022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6689" y="21600"/>
                      </a:lnTo>
                      <a:lnTo>
                        <a:pt x="13378" y="0"/>
                      </a:lnTo>
                      <a:lnTo>
                        <a:pt x="21600" y="0"/>
                      </a:lnTo>
                    </a:path>
                  </a:pathLst>
                </a:cu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3494" name="Shape 3494"/>
                <p:cNvSpPr/>
                <p:nvPr/>
              </p:nvSpPr>
              <p:spPr>
                <a:xfrm>
                  <a:off x="17576" y="0"/>
                  <a:ext cx="354043" cy="1022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7353" y="0"/>
                      </a:lnTo>
                      <a:lnTo>
                        <a:pt x="14706" y="21600"/>
                      </a:lnTo>
                      <a:lnTo>
                        <a:pt x="21600" y="21600"/>
                      </a:lnTo>
                    </a:path>
                  </a:pathLst>
                </a:cu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</p:grpSp>
          <p:sp>
            <p:nvSpPr>
              <p:cNvPr id="3496" name="Shape 3496"/>
              <p:cNvSpPr/>
              <p:nvPr/>
            </p:nvSpPr>
            <p:spPr>
              <a:xfrm flipH="1">
                <a:off x="3097" y="103622"/>
                <a:ext cx="1" cy="14861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497" name="Shape 3497"/>
              <p:cNvSpPr/>
              <p:nvPr/>
            </p:nvSpPr>
            <p:spPr>
              <a:xfrm>
                <a:off x="688575" y="111803"/>
                <a:ext cx="1" cy="14452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499" name="Shape 3499"/>
            <p:cNvSpPr/>
            <p:nvPr/>
          </p:nvSpPr>
          <p:spPr>
            <a:xfrm>
              <a:off x="1155700" y="6350"/>
              <a:ext cx="2437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/>
              </a:lvl1pPr>
            </a:lstStyle>
            <a:p>
              <a:r>
                <a:t>F</a:t>
              </a:r>
            </a:p>
          </p:txBody>
        </p:sp>
      </p:grpSp>
      <p:sp>
        <p:nvSpPr>
          <p:cNvPr id="3501" name="Shape 3501"/>
          <p:cNvSpPr/>
          <p:nvPr/>
        </p:nvSpPr>
        <p:spPr>
          <a:xfrm>
            <a:off x="4386262" y="2355850"/>
            <a:ext cx="26922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r>
              <a:t>C</a:t>
            </a:r>
          </a:p>
        </p:txBody>
      </p:sp>
      <p:sp>
        <p:nvSpPr>
          <p:cNvPr id="3502" name="Shape 3502"/>
          <p:cNvSpPr/>
          <p:nvPr/>
        </p:nvSpPr>
        <p:spPr>
          <a:xfrm>
            <a:off x="5362575" y="2359025"/>
            <a:ext cx="26922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r>
              <a:t>D</a:t>
            </a:r>
          </a:p>
        </p:txBody>
      </p:sp>
      <p:grpSp>
        <p:nvGrpSpPr>
          <p:cNvPr id="3554" name="Group 3554"/>
          <p:cNvGrpSpPr/>
          <p:nvPr/>
        </p:nvGrpSpPr>
        <p:grpSpPr>
          <a:xfrm>
            <a:off x="458787" y="1216024"/>
            <a:ext cx="7418389" cy="956331"/>
            <a:chOff x="0" y="0"/>
            <a:chExt cx="7418387" cy="956329"/>
          </a:xfrm>
        </p:grpSpPr>
        <p:sp>
          <p:nvSpPr>
            <p:cNvPr id="3503" name="Shape 3503"/>
            <p:cNvSpPr/>
            <p:nvPr/>
          </p:nvSpPr>
          <p:spPr>
            <a:xfrm>
              <a:off x="3389312" y="506412"/>
              <a:ext cx="2405063" cy="66676"/>
            </a:xfrm>
            <a:prstGeom prst="rect">
              <a:avLst/>
            </a:prstGeom>
            <a:solidFill>
              <a:srgbClr val="CC0000"/>
            </a:solidFill>
            <a:ln w="9525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3504" name="Shape 3504"/>
            <p:cNvSpPr/>
            <p:nvPr/>
          </p:nvSpPr>
          <p:spPr>
            <a:xfrm>
              <a:off x="0" y="338137"/>
              <a:ext cx="1336549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/>
              </a:lvl1pPr>
            </a:lstStyle>
            <a:p>
              <a:r>
                <a:t>logical view:</a:t>
              </a:r>
            </a:p>
          </p:txBody>
        </p:sp>
        <p:sp>
          <p:nvSpPr>
            <p:cNvPr id="3505" name="Shape 3505"/>
            <p:cNvSpPr/>
            <p:nvPr/>
          </p:nvSpPr>
          <p:spPr>
            <a:xfrm>
              <a:off x="3540640" y="0"/>
              <a:ext cx="2238932" cy="5419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600" i="1">
                  <a:solidFill>
                    <a:srgbClr val="CC0000"/>
                  </a:solidFill>
                </a:defRPr>
              </a:pPr>
              <a:r>
                <a:t>IPv4 tunnel </a:t>
              </a:r>
            </a:p>
            <a:p>
              <a:pPr algn="ctr">
                <a:defRPr sz="1600" i="1">
                  <a:solidFill>
                    <a:srgbClr val="CC0000"/>
                  </a:solidFill>
                </a:defRPr>
              </a:pPr>
              <a:r>
                <a:t>connecting IPv6 routers</a:t>
              </a:r>
            </a:p>
          </p:txBody>
        </p:sp>
        <p:grpSp>
          <p:nvGrpSpPr>
            <p:cNvPr id="3529" name="Group 3529"/>
            <p:cNvGrpSpPr/>
            <p:nvPr/>
          </p:nvGrpSpPr>
          <p:grpSpPr>
            <a:xfrm>
              <a:off x="5749924" y="20637"/>
              <a:ext cx="1668464" cy="935693"/>
              <a:chOff x="0" y="0"/>
              <a:chExt cx="1668462" cy="935692"/>
            </a:xfrm>
          </p:grpSpPr>
          <p:sp>
            <p:nvSpPr>
              <p:cNvPr id="3506" name="Shape 3506"/>
              <p:cNvSpPr/>
              <p:nvPr/>
            </p:nvSpPr>
            <p:spPr>
              <a:xfrm>
                <a:off x="166687" y="0"/>
                <a:ext cx="256615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/>
                </a:lvl1pPr>
              </a:lstStyle>
              <a:p>
                <a:r>
                  <a:t>E</a:t>
                </a:r>
              </a:p>
            </p:txBody>
          </p:sp>
          <p:sp>
            <p:nvSpPr>
              <p:cNvPr id="3507" name="Shape 3507"/>
              <p:cNvSpPr/>
              <p:nvPr/>
            </p:nvSpPr>
            <p:spPr>
              <a:xfrm>
                <a:off x="706437" y="498157"/>
                <a:ext cx="323851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508" name="Shape 3508"/>
              <p:cNvSpPr/>
              <p:nvPr/>
            </p:nvSpPr>
            <p:spPr>
              <a:xfrm>
                <a:off x="69850" y="619125"/>
                <a:ext cx="510739" cy="313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/>
                </a:lvl1pPr>
              </a:lstStyle>
              <a:p>
                <a:r>
                  <a:t>IPv6</a:t>
                </a:r>
              </a:p>
            </p:txBody>
          </p:sp>
          <p:sp>
            <p:nvSpPr>
              <p:cNvPr id="3509" name="Shape 3509"/>
              <p:cNvSpPr/>
              <p:nvPr/>
            </p:nvSpPr>
            <p:spPr>
              <a:xfrm>
                <a:off x="1050925" y="622300"/>
                <a:ext cx="510739" cy="313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/>
                </a:lvl1pPr>
              </a:lstStyle>
              <a:p>
                <a:r>
                  <a:t>IPv6</a:t>
                </a:r>
              </a:p>
            </p:txBody>
          </p:sp>
          <p:grpSp>
            <p:nvGrpSpPr>
              <p:cNvPr id="3518" name="Group 3518"/>
              <p:cNvGrpSpPr/>
              <p:nvPr/>
            </p:nvGrpSpPr>
            <p:grpSpPr>
              <a:xfrm>
                <a:off x="0" y="344487"/>
                <a:ext cx="693738" cy="338138"/>
                <a:chOff x="0" y="0"/>
                <a:chExt cx="693737" cy="338137"/>
              </a:xfrm>
            </p:grpSpPr>
            <p:sp>
              <p:nvSpPr>
                <p:cNvPr id="3510" name="Shape 3510"/>
                <p:cNvSpPr/>
                <p:nvPr/>
              </p:nvSpPr>
              <p:spPr>
                <a:xfrm>
                  <a:off x="3097" y="149980"/>
                  <a:ext cx="687544" cy="18815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CCCCFF"/>
                    </a:gs>
                  </a:gsLst>
                  <a:lin ang="10800000" scaled="0"/>
                </a:gra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3511" name="Shape 3511"/>
                <p:cNvSpPr/>
                <p:nvPr/>
              </p:nvSpPr>
              <p:spPr>
                <a:xfrm>
                  <a:off x="3097" y="128165"/>
                  <a:ext cx="690641" cy="11725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CCCCFF"/>
                    </a:gs>
                  </a:gsLst>
                  <a:lin ang="108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3512" name="Shape 3512"/>
                <p:cNvSpPr/>
                <p:nvPr/>
              </p:nvSpPr>
              <p:spPr>
                <a:xfrm>
                  <a:off x="-1" y="-1"/>
                  <a:ext cx="688577" cy="2208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CCCCFF"/>
                    </a:gs>
                  </a:gsLst>
                  <a:lin ang="10800000" scaled="0"/>
                </a:gra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grpSp>
              <p:nvGrpSpPr>
                <p:cNvPr id="3515" name="Group 3515"/>
                <p:cNvGrpSpPr/>
                <p:nvPr/>
              </p:nvGrpSpPr>
              <p:grpSpPr>
                <a:xfrm>
                  <a:off x="138334" y="57265"/>
                  <a:ext cx="389196" cy="102260"/>
                  <a:chOff x="0" y="0"/>
                  <a:chExt cx="389195" cy="102259"/>
                </a:xfrm>
              </p:grpSpPr>
              <p:sp>
                <p:nvSpPr>
                  <p:cNvPr id="3513" name="Shape 3513"/>
                  <p:cNvSpPr/>
                  <p:nvPr/>
                </p:nvSpPr>
                <p:spPr>
                  <a:xfrm>
                    <a:off x="0" y="0"/>
                    <a:ext cx="389196" cy="10226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6689" y="21600"/>
                        </a:lnTo>
                        <a:lnTo>
                          <a:pt x="13378" y="0"/>
                        </a:lnTo>
                        <a:lnTo>
                          <a:pt x="21600" y="0"/>
                        </a:lnTo>
                      </a:path>
                    </a:pathLst>
                  </a:custGeom>
                  <a:noFill/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>
                        <a:latin typeface="+mn-lt"/>
                        <a:ea typeface="+mn-ea"/>
                        <a:cs typeface="+mn-cs"/>
                        <a:sym typeface="Times New Roman"/>
                      </a:defRPr>
                    </a:pPr>
                    <a:endParaRPr/>
                  </a:p>
                </p:txBody>
              </p:sp>
              <p:sp>
                <p:nvSpPr>
                  <p:cNvPr id="3514" name="Shape 3514"/>
                  <p:cNvSpPr/>
                  <p:nvPr/>
                </p:nvSpPr>
                <p:spPr>
                  <a:xfrm>
                    <a:off x="17576" y="0"/>
                    <a:ext cx="354043" cy="10226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7353" y="0"/>
                        </a:lnTo>
                        <a:lnTo>
                          <a:pt x="14706" y="21600"/>
                        </a:lnTo>
                        <a:lnTo>
                          <a:pt x="21600" y="21600"/>
                        </a:lnTo>
                      </a:path>
                    </a:pathLst>
                  </a:custGeom>
                  <a:noFill/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>
                        <a:latin typeface="+mn-lt"/>
                        <a:ea typeface="+mn-ea"/>
                        <a:cs typeface="+mn-cs"/>
                        <a:sym typeface="Times New Roman"/>
                      </a:defRPr>
                    </a:pPr>
                    <a:endParaRPr/>
                  </a:p>
                </p:txBody>
              </p:sp>
            </p:grpSp>
            <p:sp>
              <p:nvSpPr>
                <p:cNvPr id="3516" name="Shape 3516"/>
                <p:cNvSpPr/>
                <p:nvPr/>
              </p:nvSpPr>
              <p:spPr>
                <a:xfrm flipH="1">
                  <a:off x="3097" y="103622"/>
                  <a:ext cx="1" cy="148618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517" name="Shape 3517"/>
                <p:cNvSpPr/>
                <p:nvPr/>
              </p:nvSpPr>
              <p:spPr>
                <a:xfrm>
                  <a:off x="688575" y="111803"/>
                  <a:ext cx="1" cy="144528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3527" name="Group 3527"/>
              <p:cNvGrpSpPr/>
              <p:nvPr/>
            </p:nvGrpSpPr>
            <p:grpSpPr>
              <a:xfrm>
                <a:off x="974724" y="341312"/>
                <a:ext cx="693739" cy="338138"/>
                <a:chOff x="0" y="0"/>
                <a:chExt cx="693737" cy="338137"/>
              </a:xfrm>
            </p:grpSpPr>
            <p:sp>
              <p:nvSpPr>
                <p:cNvPr id="3519" name="Shape 3519"/>
                <p:cNvSpPr/>
                <p:nvPr/>
              </p:nvSpPr>
              <p:spPr>
                <a:xfrm>
                  <a:off x="3097" y="149980"/>
                  <a:ext cx="687544" cy="18815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CCCCFF"/>
                    </a:gs>
                  </a:gsLst>
                  <a:lin ang="10800000" scaled="0"/>
                </a:gra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3520" name="Shape 3520"/>
                <p:cNvSpPr/>
                <p:nvPr/>
              </p:nvSpPr>
              <p:spPr>
                <a:xfrm>
                  <a:off x="3097" y="128165"/>
                  <a:ext cx="690641" cy="11725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CCCCFF"/>
                    </a:gs>
                  </a:gsLst>
                  <a:lin ang="108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3521" name="Shape 3521"/>
                <p:cNvSpPr/>
                <p:nvPr/>
              </p:nvSpPr>
              <p:spPr>
                <a:xfrm>
                  <a:off x="-1" y="-1"/>
                  <a:ext cx="688577" cy="2208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CCCCFF"/>
                    </a:gs>
                  </a:gsLst>
                  <a:lin ang="10800000" scaled="0"/>
                </a:gra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grpSp>
              <p:nvGrpSpPr>
                <p:cNvPr id="3524" name="Group 3524"/>
                <p:cNvGrpSpPr/>
                <p:nvPr/>
              </p:nvGrpSpPr>
              <p:grpSpPr>
                <a:xfrm>
                  <a:off x="138334" y="57265"/>
                  <a:ext cx="389196" cy="102260"/>
                  <a:chOff x="0" y="0"/>
                  <a:chExt cx="389195" cy="102259"/>
                </a:xfrm>
              </p:grpSpPr>
              <p:sp>
                <p:nvSpPr>
                  <p:cNvPr id="3522" name="Shape 3522"/>
                  <p:cNvSpPr/>
                  <p:nvPr/>
                </p:nvSpPr>
                <p:spPr>
                  <a:xfrm>
                    <a:off x="0" y="0"/>
                    <a:ext cx="389196" cy="10226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6689" y="21600"/>
                        </a:lnTo>
                        <a:lnTo>
                          <a:pt x="13378" y="0"/>
                        </a:lnTo>
                        <a:lnTo>
                          <a:pt x="21600" y="0"/>
                        </a:lnTo>
                      </a:path>
                    </a:pathLst>
                  </a:custGeom>
                  <a:noFill/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>
                        <a:latin typeface="+mn-lt"/>
                        <a:ea typeface="+mn-ea"/>
                        <a:cs typeface="+mn-cs"/>
                        <a:sym typeface="Times New Roman"/>
                      </a:defRPr>
                    </a:pPr>
                    <a:endParaRPr/>
                  </a:p>
                </p:txBody>
              </p:sp>
              <p:sp>
                <p:nvSpPr>
                  <p:cNvPr id="3523" name="Shape 3523"/>
                  <p:cNvSpPr/>
                  <p:nvPr/>
                </p:nvSpPr>
                <p:spPr>
                  <a:xfrm>
                    <a:off x="17576" y="0"/>
                    <a:ext cx="354043" cy="10226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7353" y="0"/>
                        </a:lnTo>
                        <a:lnTo>
                          <a:pt x="14706" y="21600"/>
                        </a:lnTo>
                        <a:lnTo>
                          <a:pt x="21600" y="21600"/>
                        </a:lnTo>
                      </a:path>
                    </a:pathLst>
                  </a:custGeom>
                  <a:noFill/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>
                        <a:latin typeface="+mn-lt"/>
                        <a:ea typeface="+mn-ea"/>
                        <a:cs typeface="+mn-cs"/>
                        <a:sym typeface="Times New Roman"/>
                      </a:defRPr>
                    </a:pPr>
                    <a:endParaRPr/>
                  </a:p>
                </p:txBody>
              </p:sp>
            </p:grpSp>
            <p:sp>
              <p:nvSpPr>
                <p:cNvPr id="3525" name="Shape 3525"/>
                <p:cNvSpPr/>
                <p:nvPr/>
              </p:nvSpPr>
              <p:spPr>
                <a:xfrm flipH="1">
                  <a:off x="3097" y="103622"/>
                  <a:ext cx="1" cy="148618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526" name="Shape 3526"/>
                <p:cNvSpPr/>
                <p:nvPr/>
              </p:nvSpPr>
              <p:spPr>
                <a:xfrm>
                  <a:off x="688575" y="111803"/>
                  <a:ext cx="1" cy="144528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3528" name="Shape 3528"/>
              <p:cNvSpPr/>
              <p:nvPr/>
            </p:nvSpPr>
            <p:spPr>
              <a:xfrm>
                <a:off x="1155700" y="6350"/>
                <a:ext cx="243778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/>
                </a:lvl1pPr>
              </a:lstStyle>
              <a:p>
                <a:r>
                  <a:t>F</a:t>
                </a:r>
              </a:p>
            </p:txBody>
          </p:sp>
        </p:grpSp>
        <p:grpSp>
          <p:nvGrpSpPr>
            <p:cNvPr id="3553" name="Group 3553"/>
            <p:cNvGrpSpPr/>
            <p:nvPr/>
          </p:nvGrpSpPr>
          <p:grpSpPr>
            <a:xfrm>
              <a:off x="1701799" y="7937"/>
              <a:ext cx="1728789" cy="942043"/>
              <a:chOff x="0" y="0"/>
              <a:chExt cx="1728787" cy="942042"/>
            </a:xfrm>
          </p:grpSpPr>
          <p:sp>
            <p:nvSpPr>
              <p:cNvPr id="3530" name="Shape 3530"/>
              <p:cNvSpPr/>
              <p:nvPr/>
            </p:nvSpPr>
            <p:spPr>
              <a:xfrm>
                <a:off x="157162" y="0"/>
                <a:ext cx="256615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3531" name="Shape 3531"/>
              <p:cNvSpPr/>
              <p:nvPr/>
            </p:nvSpPr>
            <p:spPr>
              <a:xfrm>
                <a:off x="1203325" y="4762"/>
                <a:ext cx="256615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3532" name="Shape 3532"/>
              <p:cNvSpPr/>
              <p:nvPr/>
            </p:nvSpPr>
            <p:spPr>
              <a:xfrm>
                <a:off x="698500" y="518794"/>
                <a:ext cx="323850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533" name="Shape 3533"/>
              <p:cNvSpPr/>
              <p:nvPr/>
            </p:nvSpPr>
            <p:spPr>
              <a:xfrm>
                <a:off x="36512" y="627062"/>
                <a:ext cx="510739" cy="313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/>
                </a:lvl1pPr>
              </a:lstStyle>
              <a:p>
                <a:r>
                  <a:t>IPv6</a:t>
                </a:r>
              </a:p>
            </p:txBody>
          </p:sp>
          <p:sp>
            <p:nvSpPr>
              <p:cNvPr id="3534" name="Shape 3534"/>
              <p:cNvSpPr/>
              <p:nvPr/>
            </p:nvSpPr>
            <p:spPr>
              <a:xfrm>
                <a:off x="1082675" y="628650"/>
                <a:ext cx="510739" cy="313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/>
                </a:lvl1pPr>
              </a:lstStyle>
              <a:p>
                <a:r>
                  <a:t>IPv6</a:t>
                </a:r>
              </a:p>
            </p:txBody>
          </p:sp>
          <p:grpSp>
            <p:nvGrpSpPr>
              <p:cNvPr id="3543" name="Group 3543"/>
              <p:cNvGrpSpPr/>
              <p:nvPr/>
            </p:nvGrpSpPr>
            <p:grpSpPr>
              <a:xfrm>
                <a:off x="0" y="346074"/>
                <a:ext cx="693738" cy="338139"/>
                <a:chOff x="0" y="0"/>
                <a:chExt cx="693737" cy="338137"/>
              </a:xfrm>
            </p:grpSpPr>
            <p:sp>
              <p:nvSpPr>
                <p:cNvPr id="3535" name="Shape 3535"/>
                <p:cNvSpPr/>
                <p:nvPr/>
              </p:nvSpPr>
              <p:spPr>
                <a:xfrm>
                  <a:off x="3097" y="149980"/>
                  <a:ext cx="687544" cy="18815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CCCCFF"/>
                    </a:gs>
                  </a:gsLst>
                  <a:lin ang="10800000" scaled="0"/>
                </a:gra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3536" name="Shape 3536"/>
                <p:cNvSpPr/>
                <p:nvPr/>
              </p:nvSpPr>
              <p:spPr>
                <a:xfrm>
                  <a:off x="3097" y="128165"/>
                  <a:ext cx="690641" cy="11725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CCCCFF"/>
                    </a:gs>
                  </a:gsLst>
                  <a:lin ang="108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3537" name="Shape 3537"/>
                <p:cNvSpPr/>
                <p:nvPr/>
              </p:nvSpPr>
              <p:spPr>
                <a:xfrm>
                  <a:off x="-1" y="-1"/>
                  <a:ext cx="688577" cy="2208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CCCCFF"/>
                    </a:gs>
                  </a:gsLst>
                  <a:lin ang="10800000" scaled="0"/>
                </a:gra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grpSp>
              <p:nvGrpSpPr>
                <p:cNvPr id="3540" name="Group 3540"/>
                <p:cNvGrpSpPr/>
                <p:nvPr/>
              </p:nvGrpSpPr>
              <p:grpSpPr>
                <a:xfrm>
                  <a:off x="138334" y="57265"/>
                  <a:ext cx="389196" cy="102260"/>
                  <a:chOff x="0" y="0"/>
                  <a:chExt cx="389195" cy="102259"/>
                </a:xfrm>
              </p:grpSpPr>
              <p:sp>
                <p:nvSpPr>
                  <p:cNvPr id="3538" name="Shape 3538"/>
                  <p:cNvSpPr/>
                  <p:nvPr/>
                </p:nvSpPr>
                <p:spPr>
                  <a:xfrm>
                    <a:off x="0" y="0"/>
                    <a:ext cx="389196" cy="10226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6689" y="21600"/>
                        </a:lnTo>
                        <a:lnTo>
                          <a:pt x="13378" y="0"/>
                        </a:lnTo>
                        <a:lnTo>
                          <a:pt x="21600" y="0"/>
                        </a:lnTo>
                      </a:path>
                    </a:pathLst>
                  </a:custGeom>
                  <a:noFill/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>
                        <a:latin typeface="+mn-lt"/>
                        <a:ea typeface="+mn-ea"/>
                        <a:cs typeface="+mn-cs"/>
                        <a:sym typeface="Times New Roman"/>
                      </a:defRPr>
                    </a:pPr>
                    <a:endParaRPr/>
                  </a:p>
                </p:txBody>
              </p:sp>
              <p:sp>
                <p:nvSpPr>
                  <p:cNvPr id="3539" name="Shape 3539"/>
                  <p:cNvSpPr/>
                  <p:nvPr/>
                </p:nvSpPr>
                <p:spPr>
                  <a:xfrm>
                    <a:off x="17576" y="0"/>
                    <a:ext cx="354043" cy="10226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7353" y="0"/>
                        </a:lnTo>
                        <a:lnTo>
                          <a:pt x="14706" y="21600"/>
                        </a:lnTo>
                        <a:lnTo>
                          <a:pt x="21600" y="21600"/>
                        </a:lnTo>
                      </a:path>
                    </a:pathLst>
                  </a:custGeom>
                  <a:noFill/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>
                        <a:latin typeface="+mn-lt"/>
                        <a:ea typeface="+mn-ea"/>
                        <a:cs typeface="+mn-cs"/>
                        <a:sym typeface="Times New Roman"/>
                      </a:defRPr>
                    </a:pPr>
                    <a:endParaRPr/>
                  </a:p>
                </p:txBody>
              </p:sp>
            </p:grpSp>
            <p:sp>
              <p:nvSpPr>
                <p:cNvPr id="3541" name="Shape 3541"/>
                <p:cNvSpPr/>
                <p:nvPr/>
              </p:nvSpPr>
              <p:spPr>
                <a:xfrm flipH="1">
                  <a:off x="3097" y="103622"/>
                  <a:ext cx="1" cy="148618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542" name="Shape 3542"/>
                <p:cNvSpPr/>
                <p:nvPr/>
              </p:nvSpPr>
              <p:spPr>
                <a:xfrm>
                  <a:off x="688575" y="111803"/>
                  <a:ext cx="1" cy="144528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3552" name="Group 3552"/>
              <p:cNvGrpSpPr/>
              <p:nvPr/>
            </p:nvGrpSpPr>
            <p:grpSpPr>
              <a:xfrm>
                <a:off x="1035049" y="339724"/>
                <a:ext cx="693739" cy="338139"/>
                <a:chOff x="0" y="0"/>
                <a:chExt cx="693737" cy="338137"/>
              </a:xfrm>
            </p:grpSpPr>
            <p:sp>
              <p:nvSpPr>
                <p:cNvPr id="3544" name="Shape 3544"/>
                <p:cNvSpPr/>
                <p:nvPr/>
              </p:nvSpPr>
              <p:spPr>
                <a:xfrm>
                  <a:off x="3097" y="149980"/>
                  <a:ext cx="687544" cy="18815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CCCCFF"/>
                    </a:gs>
                  </a:gsLst>
                  <a:lin ang="10800000" scaled="0"/>
                </a:gra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3545" name="Shape 3545"/>
                <p:cNvSpPr/>
                <p:nvPr/>
              </p:nvSpPr>
              <p:spPr>
                <a:xfrm>
                  <a:off x="3097" y="128165"/>
                  <a:ext cx="690641" cy="11725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CCCCFF"/>
                    </a:gs>
                  </a:gsLst>
                  <a:lin ang="108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3546" name="Shape 3546"/>
                <p:cNvSpPr/>
                <p:nvPr/>
              </p:nvSpPr>
              <p:spPr>
                <a:xfrm>
                  <a:off x="-1" y="-1"/>
                  <a:ext cx="688577" cy="2208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CCCCFF"/>
                    </a:gs>
                  </a:gsLst>
                  <a:lin ang="10800000" scaled="0"/>
                </a:gra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grpSp>
              <p:nvGrpSpPr>
                <p:cNvPr id="3549" name="Group 3549"/>
                <p:cNvGrpSpPr/>
                <p:nvPr/>
              </p:nvGrpSpPr>
              <p:grpSpPr>
                <a:xfrm>
                  <a:off x="138334" y="57265"/>
                  <a:ext cx="389196" cy="102260"/>
                  <a:chOff x="0" y="0"/>
                  <a:chExt cx="389195" cy="102259"/>
                </a:xfrm>
              </p:grpSpPr>
              <p:sp>
                <p:nvSpPr>
                  <p:cNvPr id="3547" name="Shape 3547"/>
                  <p:cNvSpPr/>
                  <p:nvPr/>
                </p:nvSpPr>
                <p:spPr>
                  <a:xfrm>
                    <a:off x="0" y="0"/>
                    <a:ext cx="389196" cy="10226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6689" y="21600"/>
                        </a:lnTo>
                        <a:lnTo>
                          <a:pt x="13378" y="0"/>
                        </a:lnTo>
                        <a:lnTo>
                          <a:pt x="21600" y="0"/>
                        </a:lnTo>
                      </a:path>
                    </a:pathLst>
                  </a:custGeom>
                  <a:noFill/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>
                        <a:latin typeface="+mn-lt"/>
                        <a:ea typeface="+mn-ea"/>
                        <a:cs typeface="+mn-cs"/>
                        <a:sym typeface="Times New Roman"/>
                      </a:defRPr>
                    </a:pPr>
                    <a:endParaRPr/>
                  </a:p>
                </p:txBody>
              </p:sp>
              <p:sp>
                <p:nvSpPr>
                  <p:cNvPr id="3548" name="Shape 3548"/>
                  <p:cNvSpPr/>
                  <p:nvPr/>
                </p:nvSpPr>
                <p:spPr>
                  <a:xfrm>
                    <a:off x="17576" y="0"/>
                    <a:ext cx="354043" cy="10226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7353" y="0"/>
                        </a:lnTo>
                        <a:lnTo>
                          <a:pt x="14706" y="21600"/>
                        </a:lnTo>
                        <a:lnTo>
                          <a:pt x="21600" y="21600"/>
                        </a:lnTo>
                      </a:path>
                    </a:pathLst>
                  </a:custGeom>
                  <a:noFill/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>
                        <a:latin typeface="+mn-lt"/>
                        <a:ea typeface="+mn-ea"/>
                        <a:cs typeface="+mn-cs"/>
                        <a:sym typeface="Times New Roman"/>
                      </a:defRPr>
                    </a:pPr>
                    <a:endParaRPr/>
                  </a:p>
                </p:txBody>
              </p:sp>
            </p:grpSp>
            <p:sp>
              <p:nvSpPr>
                <p:cNvPr id="3550" name="Shape 3550"/>
                <p:cNvSpPr/>
                <p:nvPr/>
              </p:nvSpPr>
              <p:spPr>
                <a:xfrm flipH="1">
                  <a:off x="3097" y="103622"/>
                  <a:ext cx="1" cy="148618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551" name="Shape 3551"/>
                <p:cNvSpPr/>
                <p:nvPr/>
              </p:nvSpPr>
              <p:spPr>
                <a:xfrm>
                  <a:off x="688575" y="111803"/>
                  <a:ext cx="1" cy="144528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sp>
        <p:nvSpPr>
          <p:cNvPr id="3555" name="Shape 3555"/>
          <p:cNvSpPr>
            <a:spLocks noGrp="1"/>
          </p:cNvSpPr>
          <p:nvPr>
            <p:ph type="sldNum" sz="quarter" idx="2"/>
          </p:nvPr>
        </p:nvSpPr>
        <p:spPr>
          <a:xfrm>
            <a:off x="8456612" y="647541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3556" name="Shape 3556"/>
          <p:cNvSpPr/>
          <p:nvPr/>
        </p:nvSpPr>
        <p:spPr>
          <a:xfrm>
            <a:off x="6375400" y="6475412"/>
            <a:ext cx="21780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Data Plane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4" grpId="1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4" name="Group 3564"/>
          <p:cNvGrpSpPr/>
          <p:nvPr/>
        </p:nvGrpSpPr>
        <p:grpSpPr>
          <a:xfrm>
            <a:off x="2569785" y="3384550"/>
            <a:ext cx="792917" cy="3015318"/>
            <a:chOff x="0" y="0"/>
            <a:chExt cx="792916" cy="3015317"/>
          </a:xfrm>
        </p:grpSpPr>
        <p:grpSp>
          <p:nvGrpSpPr>
            <p:cNvPr id="3560" name="Group 3560"/>
            <p:cNvGrpSpPr/>
            <p:nvPr/>
          </p:nvGrpSpPr>
          <p:grpSpPr>
            <a:xfrm>
              <a:off x="9901" y="107950"/>
              <a:ext cx="747714" cy="1441450"/>
              <a:chOff x="0" y="0"/>
              <a:chExt cx="747712" cy="1441450"/>
            </a:xfrm>
          </p:grpSpPr>
          <p:sp>
            <p:nvSpPr>
              <p:cNvPr id="3558" name="Shape 3558"/>
              <p:cNvSpPr/>
              <p:nvPr/>
            </p:nvSpPr>
            <p:spPr>
              <a:xfrm>
                <a:off x="14287" y="0"/>
                <a:ext cx="733426" cy="1441450"/>
              </a:xfrm>
              <a:prstGeom prst="rect">
                <a:avLst/>
              </a:prstGeom>
              <a:solidFill>
                <a:srgbClr val="66CC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3559" name="Shape 3559"/>
              <p:cNvSpPr/>
              <p:nvPr/>
            </p:nvSpPr>
            <p:spPr>
              <a:xfrm>
                <a:off x="-1" y="39687"/>
                <a:ext cx="697011" cy="13048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/>
                </a:pPr>
                <a:r>
                  <a:t>flow: X</a:t>
                </a:r>
              </a:p>
              <a:p>
                <a:pPr>
                  <a:defRPr sz="1400"/>
                </a:pPr>
                <a:r>
                  <a:t>src: A</a:t>
                </a:r>
              </a:p>
              <a:p>
                <a:pPr>
                  <a:defRPr sz="1400"/>
                </a:pPr>
                <a:r>
                  <a:t>dest: F</a:t>
                </a:r>
              </a:p>
              <a:p>
                <a:pPr>
                  <a:defRPr sz="1400"/>
                </a:pPr>
                <a:endParaRPr/>
              </a:p>
              <a:p>
                <a:pPr>
                  <a:defRPr sz="1400"/>
                </a:pPr>
                <a:endParaRPr/>
              </a:p>
              <a:p>
                <a:pPr>
                  <a:defRPr sz="1400"/>
                </a:pPr>
                <a:r>
                  <a:t>data</a:t>
                </a:r>
              </a:p>
            </p:txBody>
          </p:sp>
        </p:grpSp>
        <p:sp>
          <p:nvSpPr>
            <p:cNvPr id="3561" name="Shape 3561"/>
            <p:cNvSpPr/>
            <p:nvPr/>
          </p:nvSpPr>
          <p:spPr>
            <a:xfrm>
              <a:off x="67051" y="0"/>
              <a:ext cx="688977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62" name="Shape 3562"/>
            <p:cNvSpPr/>
            <p:nvPr/>
          </p:nvSpPr>
          <p:spPr>
            <a:xfrm>
              <a:off x="0" y="2473325"/>
              <a:ext cx="792917" cy="5419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600"/>
              </a:pPr>
              <a:r>
                <a:t>A-to-B:</a:t>
              </a:r>
            </a:p>
            <a:p>
              <a:pPr algn="ctr">
                <a:defRPr sz="1600"/>
              </a:pPr>
              <a:r>
                <a:t>IPv6</a:t>
              </a:r>
            </a:p>
          </p:txBody>
        </p:sp>
        <p:sp>
          <p:nvSpPr>
            <p:cNvPr id="3563" name="Shape 3563"/>
            <p:cNvSpPr/>
            <p:nvPr/>
          </p:nvSpPr>
          <p:spPr>
            <a:xfrm flipH="1">
              <a:off x="376614" y="1743075"/>
              <a:ext cx="1" cy="78581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574" name="Group 3574"/>
          <p:cNvGrpSpPr/>
          <p:nvPr/>
        </p:nvGrpSpPr>
        <p:grpSpPr>
          <a:xfrm>
            <a:off x="3532187" y="3376612"/>
            <a:ext cx="1174979" cy="3374093"/>
            <a:chOff x="0" y="0"/>
            <a:chExt cx="1174978" cy="3374092"/>
          </a:xfrm>
        </p:grpSpPr>
        <p:grpSp>
          <p:nvGrpSpPr>
            <p:cNvPr id="3570" name="Group 3570"/>
            <p:cNvGrpSpPr/>
            <p:nvPr/>
          </p:nvGrpSpPr>
          <p:grpSpPr>
            <a:xfrm>
              <a:off x="0" y="106362"/>
              <a:ext cx="984250" cy="2203451"/>
              <a:chOff x="0" y="0"/>
              <a:chExt cx="984249" cy="2203449"/>
            </a:xfrm>
          </p:grpSpPr>
          <p:sp>
            <p:nvSpPr>
              <p:cNvPr id="3565" name="Shape 3565"/>
              <p:cNvSpPr/>
              <p:nvPr/>
            </p:nvSpPr>
            <p:spPr>
              <a:xfrm>
                <a:off x="58737" y="9525"/>
                <a:ext cx="925513" cy="2193925"/>
              </a:xfrm>
              <a:prstGeom prst="rect">
                <a:avLst/>
              </a:prstGeom>
              <a:solidFill>
                <a:srgbClr val="CC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grpSp>
            <p:nvGrpSpPr>
              <p:cNvPr id="3568" name="Group 3568"/>
              <p:cNvGrpSpPr/>
              <p:nvPr/>
            </p:nvGrpSpPr>
            <p:grpSpPr>
              <a:xfrm>
                <a:off x="92074" y="617537"/>
                <a:ext cx="771526" cy="1441451"/>
                <a:chOff x="0" y="0"/>
                <a:chExt cx="771525" cy="1441450"/>
              </a:xfrm>
            </p:grpSpPr>
            <p:sp>
              <p:nvSpPr>
                <p:cNvPr id="3566" name="Shape 3566"/>
                <p:cNvSpPr/>
                <p:nvPr/>
              </p:nvSpPr>
              <p:spPr>
                <a:xfrm>
                  <a:off x="38100" y="0"/>
                  <a:ext cx="733425" cy="1441450"/>
                </a:xfrm>
                <a:prstGeom prst="rect">
                  <a:avLst/>
                </a:prstGeom>
                <a:solidFill>
                  <a:srgbClr val="66CC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3567" name="Shape 3567"/>
                <p:cNvSpPr/>
                <p:nvPr/>
              </p:nvSpPr>
              <p:spPr>
                <a:xfrm>
                  <a:off x="0" y="28575"/>
                  <a:ext cx="746321" cy="13048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/>
                <a:p>
                  <a:pPr>
                    <a:defRPr sz="1400"/>
                  </a:pPr>
                  <a:r>
                    <a:t>Flow: X</a:t>
                  </a:r>
                </a:p>
                <a:p>
                  <a:pPr>
                    <a:defRPr sz="1400"/>
                  </a:pPr>
                  <a:r>
                    <a:t>Src: A</a:t>
                  </a:r>
                </a:p>
                <a:p>
                  <a:pPr>
                    <a:defRPr sz="1400"/>
                  </a:pPr>
                  <a:r>
                    <a:t>Dest: F</a:t>
                  </a:r>
                </a:p>
                <a:p>
                  <a:pPr>
                    <a:defRPr sz="1400"/>
                  </a:pPr>
                  <a:endParaRPr/>
                </a:p>
                <a:p>
                  <a:pPr>
                    <a:defRPr sz="1400"/>
                  </a:pPr>
                  <a:endParaRPr/>
                </a:p>
                <a:p>
                  <a:pPr>
                    <a:defRPr sz="1400"/>
                  </a:pPr>
                  <a:r>
                    <a:t>data</a:t>
                  </a:r>
                </a:p>
              </p:txBody>
            </p:sp>
          </p:grpSp>
          <p:sp>
            <p:nvSpPr>
              <p:cNvPr id="3569" name="Shape 3569"/>
              <p:cNvSpPr/>
              <p:nvPr/>
            </p:nvSpPr>
            <p:spPr>
              <a:xfrm>
                <a:off x="0" y="0"/>
                <a:ext cx="815725" cy="6173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  <a:r>
                  <a:t>src:B</a:t>
                </a:r>
              </a:p>
              <a:p>
                <a:pPr>
                  <a:defRPr sz="1800">
                    <a:solidFill>
                      <a:srgbClr val="FFFFFF"/>
                    </a:solidFill>
                  </a:defRPr>
                </a:pPr>
                <a:r>
                  <a:t>dest: E</a:t>
                </a:r>
              </a:p>
            </p:txBody>
          </p:sp>
        </p:grpSp>
        <p:sp>
          <p:nvSpPr>
            <p:cNvPr id="3571" name="Shape 3571"/>
            <p:cNvSpPr/>
            <p:nvPr/>
          </p:nvSpPr>
          <p:spPr>
            <a:xfrm>
              <a:off x="190499" y="0"/>
              <a:ext cx="688977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72" name="Shape 3572"/>
            <p:cNvSpPr/>
            <p:nvPr/>
          </p:nvSpPr>
          <p:spPr>
            <a:xfrm>
              <a:off x="20409" y="2603500"/>
              <a:ext cx="1154570" cy="7705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600"/>
              </a:pPr>
              <a:r>
                <a:t>B-to-C:</a:t>
              </a:r>
            </a:p>
            <a:p>
              <a:pPr algn="ctr">
                <a:defRPr sz="1600"/>
              </a:pPr>
              <a:r>
                <a:t>IPv6 inside</a:t>
              </a:r>
            </a:p>
            <a:p>
              <a:pPr algn="ctr">
                <a:defRPr sz="1600"/>
              </a:pPr>
              <a:r>
                <a:t>IPv4</a:t>
              </a:r>
            </a:p>
          </p:txBody>
        </p:sp>
        <p:sp>
          <p:nvSpPr>
            <p:cNvPr id="3573" name="Shape 3573"/>
            <p:cNvSpPr/>
            <p:nvPr/>
          </p:nvSpPr>
          <p:spPr>
            <a:xfrm>
              <a:off x="576262" y="2344737"/>
              <a:ext cx="1" cy="18415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581" name="Group 3581"/>
          <p:cNvGrpSpPr/>
          <p:nvPr/>
        </p:nvGrpSpPr>
        <p:grpSpPr>
          <a:xfrm>
            <a:off x="6748462" y="3379787"/>
            <a:ext cx="868592" cy="3032781"/>
            <a:chOff x="0" y="0"/>
            <a:chExt cx="868590" cy="3032779"/>
          </a:xfrm>
        </p:grpSpPr>
        <p:sp>
          <p:nvSpPr>
            <p:cNvPr id="3575" name="Shape 3575"/>
            <p:cNvSpPr/>
            <p:nvPr/>
          </p:nvSpPr>
          <p:spPr>
            <a:xfrm>
              <a:off x="65087" y="0"/>
              <a:ext cx="688976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76" name="Shape 3576"/>
            <p:cNvSpPr/>
            <p:nvPr/>
          </p:nvSpPr>
          <p:spPr>
            <a:xfrm>
              <a:off x="87084" y="2490787"/>
              <a:ext cx="781507" cy="5419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600"/>
              </a:pPr>
              <a:r>
                <a:t>E-to-F:</a:t>
              </a:r>
            </a:p>
            <a:p>
              <a:pPr algn="ctr">
                <a:defRPr sz="1600"/>
              </a:pPr>
              <a:r>
                <a:t>IPv6</a:t>
              </a:r>
            </a:p>
          </p:txBody>
        </p:sp>
        <p:sp>
          <p:nvSpPr>
            <p:cNvPr id="3577" name="Shape 3577"/>
            <p:cNvSpPr/>
            <p:nvPr/>
          </p:nvSpPr>
          <p:spPr>
            <a:xfrm flipH="1">
              <a:off x="458787" y="1760537"/>
              <a:ext cx="1" cy="78581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580" name="Group 3580"/>
            <p:cNvGrpSpPr/>
            <p:nvPr/>
          </p:nvGrpSpPr>
          <p:grpSpPr>
            <a:xfrm>
              <a:off x="-1" y="120650"/>
              <a:ext cx="747714" cy="1441450"/>
              <a:chOff x="0" y="0"/>
              <a:chExt cx="747712" cy="1441450"/>
            </a:xfrm>
          </p:grpSpPr>
          <p:sp>
            <p:nvSpPr>
              <p:cNvPr id="3578" name="Shape 3578"/>
              <p:cNvSpPr/>
              <p:nvPr/>
            </p:nvSpPr>
            <p:spPr>
              <a:xfrm>
                <a:off x="14287" y="0"/>
                <a:ext cx="733426" cy="1441450"/>
              </a:xfrm>
              <a:prstGeom prst="rect">
                <a:avLst/>
              </a:prstGeom>
              <a:solidFill>
                <a:srgbClr val="66CC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3579" name="Shape 3579"/>
              <p:cNvSpPr/>
              <p:nvPr/>
            </p:nvSpPr>
            <p:spPr>
              <a:xfrm>
                <a:off x="-1" y="39687"/>
                <a:ext cx="697011" cy="13048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/>
                </a:pPr>
                <a:r>
                  <a:t>flow: X</a:t>
                </a:r>
              </a:p>
              <a:p>
                <a:pPr>
                  <a:defRPr sz="1400"/>
                </a:pPr>
                <a:r>
                  <a:t>src: A</a:t>
                </a:r>
              </a:p>
              <a:p>
                <a:pPr>
                  <a:defRPr sz="1400"/>
                </a:pPr>
                <a:r>
                  <a:t>dest: F</a:t>
                </a:r>
              </a:p>
              <a:p>
                <a:pPr>
                  <a:defRPr sz="1400"/>
                </a:pPr>
                <a:endParaRPr/>
              </a:p>
              <a:p>
                <a:pPr>
                  <a:defRPr sz="1400"/>
                </a:pPr>
                <a:endParaRPr/>
              </a:p>
              <a:p>
                <a:pPr>
                  <a:defRPr sz="1400"/>
                </a:pPr>
                <a:r>
                  <a:t>data</a:t>
                </a:r>
              </a:p>
            </p:txBody>
          </p:sp>
        </p:grpSp>
      </p:grpSp>
      <p:grpSp>
        <p:nvGrpSpPr>
          <p:cNvPr id="3591" name="Group 3591"/>
          <p:cNvGrpSpPr/>
          <p:nvPr/>
        </p:nvGrpSpPr>
        <p:grpSpPr>
          <a:xfrm>
            <a:off x="5578246" y="3378200"/>
            <a:ext cx="1154570" cy="3385205"/>
            <a:chOff x="0" y="0"/>
            <a:chExt cx="1154568" cy="3385204"/>
          </a:xfrm>
        </p:grpSpPr>
        <p:sp>
          <p:nvSpPr>
            <p:cNvPr id="3582" name="Shape 3582"/>
            <p:cNvSpPr/>
            <p:nvPr/>
          </p:nvSpPr>
          <p:spPr>
            <a:xfrm>
              <a:off x="179615" y="0"/>
              <a:ext cx="688976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83" name="Shape 3583"/>
            <p:cNvSpPr/>
            <p:nvPr/>
          </p:nvSpPr>
          <p:spPr>
            <a:xfrm>
              <a:off x="-1" y="2614612"/>
              <a:ext cx="1154570" cy="7705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600"/>
              </a:pPr>
              <a:r>
                <a:t>B-to-C:</a:t>
              </a:r>
            </a:p>
            <a:p>
              <a:pPr algn="ctr">
                <a:defRPr sz="1600"/>
              </a:pPr>
              <a:r>
                <a:t>IPv6 inside</a:t>
              </a:r>
            </a:p>
            <a:p>
              <a:pPr algn="ctr">
                <a:defRPr sz="1600"/>
              </a:pPr>
              <a:r>
                <a:t>IPv4</a:t>
              </a:r>
            </a:p>
          </p:txBody>
        </p:sp>
        <p:sp>
          <p:nvSpPr>
            <p:cNvPr id="3584" name="Shape 3584"/>
            <p:cNvSpPr/>
            <p:nvPr/>
          </p:nvSpPr>
          <p:spPr>
            <a:xfrm>
              <a:off x="586015" y="2400299"/>
              <a:ext cx="1" cy="18415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590" name="Group 3590"/>
            <p:cNvGrpSpPr/>
            <p:nvPr/>
          </p:nvGrpSpPr>
          <p:grpSpPr>
            <a:xfrm>
              <a:off x="11340" y="146050"/>
              <a:ext cx="984251" cy="2203450"/>
              <a:chOff x="0" y="0"/>
              <a:chExt cx="984249" cy="2203449"/>
            </a:xfrm>
          </p:grpSpPr>
          <p:sp>
            <p:nvSpPr>
              <p:cNvPr id="3585" name="Shape 3585"/>
              <p:cNvSpPr/>
              <p:nvPr/>
            </p:nvSpPr>
            <p:spPr>
              <a:xfrm>
                <a:off x="58737" y="9525"/>
                <a:ext cx="925513" cy="2193925"/>
              </a:xfrm>
              <a:prstGeom prst="rect">
                <a:avLst/>
              </a:prstGeom>
              <a:solidFill>
                <a:srgbClr val="CC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grpSp>
            <p:nvGrpSpPr>
              <p:cNvPr id="3588" name="Group 3588"/>
              <p:cNvGrpSpPr/>
              <p:nvPr/>
            </p:nvGrpSpPr>
            <p:grpSpPr>
              <a:xfrm>
                <a:off x="92074" y="617537"/>
                <a:ext cx="771526" cy="1441451"/>
                <a:chOff x="0" y="0"/>
                <a:chExt cx="771525" cy="1441450"/>
              </a:xfrm>
            </p:grpSpPr>
            <p:sp>
              <p:nvSpPr>
                <p:cNvPr id="3586" name="Shape 3586"/>
                <p:cNvSpPr/>
                <p:nvPr/>
              </p:nvSpPr>
              <p:spPr>
                <a:xfrm>
                  <a:off x="38100" y="0"/>
                  <a:ext cx="733425" cy="1441450"/>
                </a:xfrm>
                <a:prstGeom prst="rect">
                  <a:avLst/>
                </a:prstGeom>
                <a:solidFill>
                  <a:srgbClr val="66CC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3587" name="Shape 3587"/>
                <p:cNvSpPr/>
                <p:nvPr/>
              </p:nvSpPr>
              <p:spPr>
                <a:xfrm>
                  <a:off x="0" y="28575"/>
                  <a:ext cx="746321" cy="13048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/>
                <a:p>
                  <a:pPr>
                    <a:defRPr sz="1400"/>
                  </a:pPr>
                  <a:r>
                    <a:t>Flow: X</a:t>
                  </a:r>
                </a:p>
                <a:p>
                  <a:pPr>
                    <a:defRPr sz="1400"/>
                  </a:pPr>
                  <a:r>
                    <a:t>Src: A</a:t>
                  </a:r>
                </a:p>
                <a:p>
                  <a:pPr>
                    <a:defRPr sz="1400"/>
                  </a:pPr>
                  <a:r>
                    <a:t>Dest: F</a:t>
                  </a:r>
                </a:p>
                <a:p>
                  <a:pPr>
                    <a:defRPr sz="1400"/>
                  </a:pPr>
                  <a:endParaRPr/>
                </a:p>
                <a:p>
                  <a:pPr>
                    <a:defRPr sz="1400"/>
                  </a:pPr>
                  <a:endParaRPr/>
                </a:p>
                <a:p>
                  <a:pPr>
                    <a:defRPr sz="1400"/>
                  </a:pPr>
                  <a:r>
                    <a:t>data</a:t>
                  </a:r>
                </a:p>
              </p:txBody>
            </p:sp>
          </p:grpSp>
          <p:sp>
            <p:nvSpPr>
              <p:cNvPr id="3589" name="Shape 3589"/>
              <p:cNvSpPr/>
              <p:nvPr/>
            </p:nvSpPr>
            <p:spPr>
              <a:xfrm>
                <a:off x="0" y="0"/>
                <a:ext cx="815725" cy="6173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  <a:r>
                  <a:t>src:B</a:t>
                </a:r>
              </a:p>
              <a:p>
                <a:pPr>
                  <a:defRPr sz="1800">
                    <a:solidFill>
                      <a:srgbClr val="FFFFFF"/>
                    </a:solidFill>
                  </a:defRPr>
                </a:pPr>
                <a:r>
                  <a:t>dest: E</a:t>
                </a:r>
              </a:p>
            </p:txBody>
          </p:sp>
        </p:grpSp>
      </p:grpSp>
      <p:sp>
        <p:nvSpPr>
          <p:cNvPr id="3592" name="Shape 3592"/>
          <p:cNvSpPr/>
          <p:nvPr/>
        </p:nvSpPr>
        <p:spPr>
          <a:xfrm>
            <a:off x="309562" y="2597150"/>
            <a:ext cx="151436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r>
              <a:t>physical view:</a:t>
            </a:r>
          </a:p>
        </p:txBody>
      </p:sp>
      <p:sp>
        <p:nvSpPr>
          <p:cNvPr id="3593" name="Shape 3593"/>
          <p:cNvSpPr/>
          <p:nvPr/>
        </p:nvSpPr>
        <p:spPr>
          <a:xfrm>
            <a:off x="3895725" y="2869882"/>
            <a:ext cx="2325688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602" name="Group 3602"/>
          <p:cNvGrpSpPr/>
          <p:nvPr/>
        </p:nvGrpSpPr>
        <p:grpSpPr>
          <a:xfrm>
            <a:off x="4230687" y="2703512"/>
            <a:ext cx="693739" cy="338138"/>
            <a:chOff x="0" y="0"/>
            <a:chExt cx="693737" cy="338137"/>
          </a:xfrm>
        </p:grpSpPr>
        <p:sp>
          <p:nvSpPr>
            <p:cNvPr id="3594" name="Shape 3594"/>
            <p:cNvSpPr/>
            <p:nvPr/>
          </p:nvSpPr>
          <p:spPr>
            <a:xfrm>
              <a:off x="3097" y="149980"/>
              <a:ext cx="687544" cy="188158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10800000" scaled="0"/>
            </a:gra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3595" name="Shape 3595"/>
            <p:cNvSpPr/>
            <p:nvPr/>
          </p:nvSpPr>
          <p:spPr>
            <a:xfrm>
              <a:off x="3097" y="128165"/>
              <a:ext cx="690641" cy="117258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3596" name="Shape 3596"/>
            <p:cNvSpPr/>
            <p:nvPr/>
          </p:nvSpPr>
          <p:spPr>
            <a:xfrm>
              <a:off x="-1" y="-1"/>
              <a:ext cx="688577" cy="22088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10800000" scaled="0"/>
            </a:gra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grpSp>
          <p:nvGrpSpPr>
            <p:cNvPr id="3599" name="Group 3599"/>
            <p:cNvGrpSpPr/>
            <p:nvPr/>
          </p:nvGrpSpPr>
          <p:grpSpPr>
            <a:xfrm>
              <a:off x="138334" y="57265"/>
              <a:ext cx="389196" cy="102260"/>
              <a:chOff x="0" y="0"/>
              <a:chExt cx="389195" cy="102259"/>
            </a:xfrm>
          </p:grpSpPr>
          <p:sp>
            <p:nvSpPr>
              <p:cNvPr id="3597" name="Shape 3597"/>
              <p:cNvSpPr/>
              <p:nvPr/>
            </p:nvSpPr>
            <p:spPr>
              <a:xfrm>
                <a:off x="0" y="0"/>
                <a:ext cx="389196" cy="1022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6689" y="21600"/>
                    </a:lnTo>
                    <a:lnTo>
                      <a:pt x="13378" y="0"/>
                    </a:lnTo>
                    <a:lnTo>
                      <a:pt x="21600" y="0"/>
                    </a:lnTo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100000">
                    <a:srgbClr val="CC0000"/>
                  </a:gs>
                </a:gsLst>
                <a:lin ang="10800000" scaled="0"/>
              </a:gra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3598" name="Shape 3598"/>
              <p:cNvSpPr/>
              <p:nvPr/>
            </p:nvSpPr>
            <p:spPr>
              <a:xfrm>
                <a:off x="17576" y="0"/>
                <a:ext cx="354043" cy="1022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7353" y="0"/>
                    </a:lnTo>
                    <a:lnTo>
                      <a:pt x="14706" y="21600"/>
                    </a:lnTo>
                    <a:lnTo>
                      <a:pt x="21600" y="21600"/>
                    </a:lnTo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100000">
                    <a:srgbClr val="CC0000"/>
                  </a:gs>
                </a:gsLst>
                <a:lin ang="10800000" scaled="0"/>
              </a:gra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</p:grpSp>
        <p:sp>
          <p:nvSpPr>
            <p:cNvPr id="3600" name="Shape 3600"/>
            <p:cNvSpPr/>
            <p:nvPr/>
          </p:nvSpPr>
          <p:spPr>
            <a:xfrm flipH="1">
              <a:off x="3097" y="103622"/>
              <a:ext cx="1" cy="14861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01" name="Shape 3601"/>
            <p:cNvSpPr/>
            <p:nvPr/>
          </p:nvSpPr>
          <p:spPr>
            <a:xfrm>
              <a:off x="688575" y="111803"/>
              <a:ext cx="1" cy="14452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626" name="Group 3626"/>
          <p:cNvGrpSpPr/>
          <p:nvPr/>
        </p:nvGrpSpPr>
        <p:grpSpPr>
          <a:xfrm>
            <a:off x="2163762" y="2360612"/>
            <a:ext cx="1728789" cy="942043"/>
            <a:chOff x="0" y="0"/>
            <a:chExt cx="1728787" cy="942042"/>
          </a:xfrm>
        </p:grpSpPr>
        <p:sp>
          <p:nvSpPr>
            <p:cNvPr id="3603" name="Shape 3603"/>
            <p:cNvSpPr/>
            <p:nvPr/>
          </p:nvSpPr>
          <p:spPr>
            <a:xfrm>
              <a:off x="157162" y="0"/>
              <a:ext cx="25661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/>
              </a:lvl1pPr>
            </a:lstStyle>
            <a:p>
              <a:r>
                <a:t>A</a:t>
              </a:r>
            </a:p>
          </p:txBody>
        </p:sp>
        <p:sp>
          <p:nvSpPr>
            <p:cNvPr id="3604" name="Shape 3604"/>
            <p:cNvSpPr/>
            <p:nvPr/>
          </p:nvSpPr>
          <p:spPr>
            <a:xfrm>
              <a:off x="1203325" y="4762"/>
              <a:ext cx="25661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/>
              </a:lvl1pPr>
            </a:lstStyle>
            <a:p>
              <a:r>
                <a:t>B</a:t>
              </a:r>
            </a:p>
          </p:txBody>
        </p:sp>
        <p:sp>
          <p:nvSpPr>
            <p:cNvPr id="3605" name="Shape 3605"/>
            <p:cNvSpPr/>
            <p:nvPr/>
          </p:nvSpPr>
          <p:spPr>
            <a:xfrm>
              <a:off x="698500" y="518794"/>
              <a:ext cx="323850" cy="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06" name="Shape 3606"/>
            <p:cNvSpPr/>
            <p:nvPr/>
          </p:nvSpPr>
          <p:spPr>
            <a:xfrm>
              <a:off x="36512" y="627062"/>
              <a:ext cx="510739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/>
              </a:lvl1pPr>
            </a:lstStyle>
            <a:p>
              <a:r>
                <a:t>IPv6</a:t>
              </a:r>
            </a:p>
          </p:txBody>
        </p:sp>
        <p:sp>
          <p:nvSpPr>
            <p:cNvPr id="3607" name="Shape 3607"/>
            <p:cNvSpPr/>
            <p:nvPr/>
          </p:nvSpPr>
          <p:spPr>
            <a:xfrm>
              <a:off x="1082675" y="628650"/>
              <a:ext cx="510739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/>
              </a:lvl1pPr>
            </a:lstStyle>
            <a:p>
              <a:r>
                <a:t>IPv6</a:t>
              </a:r>
            </a:p>
          </p:txBody>
        </p:sp>
        <p:grpSp>
          <p:nvGrpSpPr>
            <p:cNvPr id="3616" name="Group 3616"/>
            <p:cNvGrpSpPr/>
            <p:nvPr/>
          </p:nvGrpSpPr>
          <p:grpSpPr>
            <a:xfrm>
              <a:off x="0" y="346074"/>
              <a:ext cx="693738" cy="338139"/>
              <a:chOff x="0" y="0"/>
              <a:chExt cx="693737" cy="338137"/>
            </a:xfrm>
          </p:grpSpPr>
          <p:sp>
            <p:nvSpPr>
              <p:cNvPr id="3608" name="Shape 3608"/>
              <p:cNvSpPr/>
              <p:nvPr/>
            </p:nvSpPr>
            <p:spPr>
              <a:xfrm>
                <a:off x="3097" y="149980"/>
                <a:ext cx="687544" cy="18815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CCCFF"/>
                  </a:gs>
                </a:gsLst>
                <a:lin ang="10800000" scaled="0"/>
              </a:gra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3609" name="Shape 3609"/>
              <p:cNvSpPr/>
              <p:nvPr/>
            </p:nvSpPr>
            <p:spPr>
              <a:xfrm>
                <a:off x="3097" y="128165"/>
                <a:ext cx="690641" cy="117258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CCC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3610" name="Shape 3610"/>
              <p:cNvSpPr/>
              <p:nvPr/>
            </p:nvSpPr>
            <p:spPr>
              <a:xfrm>
                <a:off x="-1" y="-1"/>
                <a:ext cx="688577" cy="220882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CCCFF"/>
                  </a:gs>
                </a:gsLst>
                <a:lin ang="10800000" scaled="0"/>
              </a:gra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grpSp>
            <p:nvGrpSpPr>
              <p:cNvPr id="3613" name="Group 3613"/>
              <p:cNvGrpSpPr/>
              <p:nvPr/>
            </p:nvGrpSpPr>
            <p:grpSpPr>
              <a:xfrm>
                <a:off x="138334" y="57265"/>
                <a:ext cx="389196" cy="102260"/>
                <a:chOff x="0" y="0"/>
                <a:chExt cx="389195" cy="102259"/>
              </a:xfrm>
            </p:grpSpPr>
            <p:sp>
              <p:nvSpPr>
                <p:cNvPr id="3611" name="Shape 3611"/>
                <p:cNvSpPr/>
                <p:nvPr/>
              </p:nvSpPr>
              <p:spPr>
                <a:xfrm>
                  <a:off x="0" y="0"/>
                  <a:ext cx="389196" cy="1022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6689" y="21600"/>
                      </a:lnTo>
                      <a:lnTo>
                        <a:pt x="13378" y="0"/>
                      </a:lnTo>
                      <a:lnTo>
                        <a:pt x="21600" y="0"/>
                      </a:lnTo>
                    </a:path>
                  </a:pathLst>
                </a:cu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3612" name="Shape 3612"/>
                <p:cNvSpPr/>
                <p:nvPr/>
              </p:nvSpPr>
              <p:spPr>
                <a:xfrm>
                  <a:off x="17576" y="0"/>
                  <a:ext cx="354043" cy="1022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7353" y="0"/>
                      </a:lnTo>
                      <a:lnTo>
                        <a:pt x="14706" y="21600"/>
                      </a:lnTo>
                      <a:lnTo>
                        <a:pt x="21600" y="21600"/>
                      </a:lnTo>
                    </a:path>
                  </a:pathLst>
                </a:cu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</p:grpSp>
          <p:sp>
            <p:nvSpPr>
              <p:cNvPr id="3614" name="Shape 3614"/>
              <p:cNvSpPr/>
              <p:nvPr/>
            </p:nvSpPr>
            <p:spPr>
              <a:xfrm flipH="1">
                <a:off x="3097" y="103622"/>
                <a:ext cx="1" cy="14861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615" name="Shape 3615"/>
              <p:cNvSpPr/>
              <p:nvPr/>
            </p:nvSpPr>
            <p:spPr>
              <a:xfrm>
                <a:off x="688575" y="111803"/>
                <a:ext cx="1" cy="14452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625" name="Group 3625"/>
            <p:cNvGrpSpPr/>
            <p:nvPr/>
          </p:nvGrpSpPr>
          <p:grpSpPr>
            <a:xfrm>
              <a:off x="1035049" y="339724"/>
              <a:ext cx="693739" cy="338139"/>
              <a:chOff x="0" y="0"/>
              <a:chExt cx="693737" cy="338137"/>
            </a:xfrm>
          </p:grpSpPr>
          <p:sp>
            <p:nvSpPr>
              <p:cNvPr id="3617" name="Shape 3617"/>
              <p:cNvSpPr/>
              <p:nvPr/>
            </p:nvSpPr>
            <p:spPr>
              <a:xfrm>
                <a:off x="3097" y="149980"/>
                <a:ext cx="687544" cy="18815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CCCFF"/>
                  </a:gs>
                </a:gsLst>
                <a:lin ang="10800000" scaled="0"/>
              </a:gra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3618" name="Shape 3618"/>
              <p:cNvSpPr/>
              <p:nvPr/>
            </p:nvSpPr>
            <p:spPr>
              <a:xfrm>
                <a:off x="3097" y="128165"/>
                <a:ext cx="690641" cy="117258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CCC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3619" name="Shape 3619"/>
              <p:cNvSpPr/>
              <p:nvPr/>
            </p:nvSpPr>
            <p:spPr>
              <a:xfrm>
                <a:off x="-1" y="-1"/>
                <a:ext cx="688577" cy="220882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CCCFF"/>
                  </a:gs>
                </a:gsLst>
                <a:lin ang="10800000" scaled="0"/>
              </a:gra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grpSp>
            <p:nvGrpSpPr>
              <p:cNvPr id="3622" name="Group 3622"/>
              <p:cNvGrpSpPr/>
              <p:nvPr/>
            </p:nvGrpSpPr>
            <p:grpSpPr>
              <a:xfrm>
                <a:off x="138334" y="57265"/>
                <a:ext cx="389196" cy="102260"/>
                <a:chOff x="0" y="0"/>
                <a:chExt cx="389195" cy="102259"/>
              </a:xfrm>
            </p:grpSpPr>
            <p:sp>
              <p:nvSpPr>
                <p:cNvPr id="3620" name="Shape 3620"/>
                <p:cNvSpPr/>
                <p:nvPr/>
              </p:nvSpPr>
              <p:spPr>
                <a:xfrm>
                  <a:off x="0" y="0"/>
                  <a:ext cx="389196" cy="1022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6689" y="21600"/>
                      </a:lnTo>
                      <a:lnTo>
                        <a:pt x="13378" y="0"/>
                      </a:lnTo>
                      <a:lnTo>
                        <a:pt x="21600" y="0"/>
                      </a:lnTo>
                    </a:path>
                  </a:pathLst>
                </a:cu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3621" name="Shape 3621"/>
                <p:cNvSpPr/>
                <p:nvPr/>
              </p:nvSpPr>
              <p:spPr>
                <a:xfrm>
                  <a:off x="17576" y="0"/>
                  <a:ext cx="354043" cy="1022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7353" y="0"/>
                      </a:lnTo>
                      <a:lnTo>
                        <a:pt x="14706" y="21600"/>
                      </a:lnTo>
                      <a:lnTo>
                        <a:pt x="21600" y="21600"/>
                      </a:lnTo>
                    </a:path>
                  </a:pathLst>
                </a:cu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</p:grpSp>
          <p:sp>
            <p:nvSpPr>
              <p:cNvPr id="3623" name="Shape 3623"/>
              <p:cNvSpPr/>
              <p:nvPr/>
            </p:nvSpPr>
            <p:spPr>
              <a:xfrm flipH="1">
                <a:off x="3097" y="103622"/>
                <a:ext cx="1" cy="14861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624" name="Shape 3624"/>
              <p:cNvSpPr/>
              <p:nvPr/>
            </p:nvSpPr>
            <p:spPr>
              <a:xfrm>
                <a:off x="688575" y="111803"/>
                <a:ext cx="1" cy="14452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3635" name="Group 3635"/>
          <p:cNvGrpSpPr/>
          <p:nvPr/>
        </p:nvGrpSpPr>
        <p:grpSpPr>
          <a:xfrm>
            <a:off x="5195887" y="2706687"/>
            <a:ext cx="693739" cy="338138"/>
            <a:chOff x="0" y="0"/>
            <a:chExt cx="693737" cy="338137"/>
          </a:xfrm>
        </p:grpSpPr>
        <p:sp>
          <p:nvSpPr>
            <p:cNvPr id="3627" name="Shape 3627"/>
            <p:cNvSpPr/>
            <p:nvPr/>
          </p:nvSpPr>
          <p:spPr>
            <a:xfrm>
              <a:off x="3097" y="149980"/>
              <a:ext cx="687544" cy="188158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10800000" scaled="0"/>
            </a:gra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3628" name="Shape 3628"/>
            <p:cNvSpPr/>
            <p:nvPr/>
          </p:nvSpPr>
          <p:spPr>
            <a:xfrm>
              <a:off x="3097" y="128165"/>
              <a:ext cx="690641" cy="117258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3629" name="Shape 3629"/>
            <p:cNvSpPr/>
            <p:nvPr/>
          </p:nvSpPr>
          <p:spPr>
            <a:xfrm>
              <a:off x="-1" y="-1"/>
              <a:ext cx="688577" cy="22088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10800000" scaled="0"/>
            </a:gra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grpSp>
          <p:nvGrpSpPr>
            <p:cNvPr id="3632" name="Group 3632"/>
            <p:cNvGrpSpPr/>
            <p:nvPr/>
          </p:nvGrpSpPr>
          <p:grpSpPr>
            <a:xfrm>
              <a:off x="138334" y="57265"/>
              <a:ext cx="389196" cy="102260"/>
              <a:chOff x="0" y="0"/>
              <a:chExt cx="389195" cy="102259"/>
            </a:xfrm>
          </p:grpSpPr>
          <p:sp>
            <p:nvSpPr>
              <p:cNvPr id="3630" name="Shape 3630"/>
              <p:cNvSpPr/>
              <p:nvPr/>
            </p:nvSpPr>
            <p:spPr>
              <a:xfrm>
                <a:off x="0" y="0"/>
                <a:ext cx="389196" cy="1022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6689" y="21600"/>
                    </a:lnTo>
                    <a:lnTo>
                      <a:pt x="13378" y="0"/>
                    </a:lnTo>
                    <a:lnTo>
                      <a:pt x="21600" y="0"/>
                    </a:lnTo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100000">
                    <a:srgbClr val="CC0000"/>
                  </a:gs>
                </a:gsLst>
                <a:lin ang="10800000" scaled="0"/>
              </a:gra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3631" name="Shape 3631"/>
              <p:cNvSpPr/>
              <p:nvPr/>
            </p:nvSpPr>
            <p:spPr>
              <a:xfrm>
                <a:off x="17576" y="0"/>
                <a:ext cx="354043" cy="1022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7353" y="0"/>
                    </a:lnTo>
                    <a:lnTo>
                      <a:pt x="14706" y="21600"/>
                    </a:lnTo>
                    <a:lnTo>
                      <a:pt x="21600" y="21600"/>
                    </a:lnTo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100000">
                    <a:srgbClr val="CC0000"/>
                  </a:gs>
                </a:gsLst>
                <a:lin ang="10800000" scaled="0"/>
              </a:gra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</p:grpSp>
        <p:sp>
          <p:nvSpPr>
            <p:cNvPr id="3633" name="Shape 3633"/>
            <p:cNvSpPr/>
            <p:nvPr/>
          </p:nvSpPr>
          <p:spPr>
            <a:xfrm flipH="1">
              <a:off x="3097" y="103622"/>
              <a:ext cx="1" cy="14861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34" name="Shape 3634"/>
            <p:cNvSpPr/>
            <p:nvPr/>
          </p:nvSpPr>
          <p:spPr>
            <a:xfrm>
              <a:off x="688575" y="111803"/>
              <a:ext cx="1" cy="14452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659" name="Group 3659"/>
          <p:cNvGrpSpPr/>
          <p:nvPr/>
        </p:nvGrpSpPr>
        <p:grpSpPr>
          <a:xfrm>
            <a:off x="6202362" y="2362199"/>
            <a:ext cx="1668464" cy="935694"/>
            <a:chOff x="0" y="0"/>
            <a:chExt cx="1668462" cy="935692"/>
          </a:xfrm>
        </p:grpSpPr>
        <p:sp>
          <p:nvSpPr>
            <p:cNvPr id="3636" name="Shape 3636"/>
            <p:cNvSpPr/>
            <p:nvPr/>
          </p:nvSpPr>
          <p:spPr>
            <a:xfrm>
              <a:off x="166687" y="0"/>
              <a:ext cx="25661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/>
              </a:lvl1pPr>
            </a:lstStyle>
            <a:p>
              <a:r>
                <a:t>E</a:t>
              </a:r>
            </a:p>
          </p:txBody>
        </p:sp>
        <p:sp>
          <p:nvSpPr>
            <p:cNvPr id="3637" name="Shape 3637"/>
            <p:cNvSpPr/>
            <p:nvPr/>
          </p:nvSpPr>
          <p:spPr>
            <a:xfrm>
              <a:off x="706437" y="498157"/>
              <a:ext cx="323851" cy="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38" name="Shape 3638"/>
            <p:cNvSpPr/>
            <p:nvPr/>
          </p:nvSpPr>
          <p:spPr>
            <a:xfrm>
              <a:off x="69850" y="619125"/>
              <a:ext cx="510739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/>
              </a:lvl1pPr>
            </a:lstStyle>
            <a:p>
              <a:r>
                <a:t>IPv6</a:t>
              </a:r>
            </a:p>
          </p:txBody>
        </p:sp>
        <p:sp>
          <p:nvSpPr>
            <p:cNvPr id="3639" name="Shape 3639"/>
            <p:cNvSpPr/>
            <p:nvPr/>
          </p:nvSpPr>
          <p:spPr>
            <a:xfrm>
              <a:off x="1050925" y="622300"/>
              <a:ext cx="510739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/>
              </a:lvl1pPr>
            </a:lstStyle>
            <a:p>
              <a:r>
                <a:t>IPv6</a:t>
              </a:r>
            </a:p>
          </p:txBody>
        </p:sp>
        <p:grpSp>
          <p:nvGrpSpPr>
            <p:cNvPr id="3648" name="Group 3648"/>
            <p:cNvGrpSpPr/>
            <p:nvPr/>
          </p:nvGrpSpPr>
          <p:grpSpPr>
            <a:xfrm>
              <a:off x="0" y="344487"/>
              <a:ext cx="693738" cy="338138"/>
              <a:chOff x="0" y="0"/>
              <a:chExt cx="693737" cy="338137"/>
            </a:xfrm>
          </p:grpSpPr>
          <p:sp>
            <p:nvSpPr>
              <p:cNvPr id="3640" name="Shape 3640"/>
              <p:cNvSpPr/>
              <p:nvPr/>
            </p:nvSpPr>
            <p:spPr>
              <a:xfrm>
                <a:off x="3097" y="149980"/>
                <a:ext cx="687544" cy="18815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CCCFF"/>
                  </a:gs>
                </a:gsLst>
                <a:lin ang="10800000" scaled="0"/>
              </a:gra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3641" name="Shape 3641"/>
              <p:cNvSpPr/>
              <p:nvPr/>
            </p:nvSpPr>
            <p:spPr>
              <a:xfrm>
                <a:off x="3097" y="128165"/>
                <a:ext cx="690641" cy="117258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CCC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3642" name="Shape 3642"/>
              <p:cNvSpPr/>
              <p:nvPr/>
            </p:nvSpPr>
            <p:spPr>
              <a:xfrm>
                <a:off x="-1" y="-1"/>
                <a:ext cx="688577" cy="220882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CCCFF"/>
                  </a:gs>
                </a:gsLst>
                <a:lin ang="10800000" scaled="0"/>
              </a:gra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grpSp>
            <p:nvGrpSpPr>
              <p:cNvPr id="3645" name="Group 3645"/>
              <p:cNvGrpSpPr/>
              <p:nvPr/>
            </p:nvGrpSpPr>
            <p:grpSpPr>
              <a:xfrm>
                <a:off x="138334" y="57265"/>
                <a:ext cx="389196" cy="102260"/>
                <a:chOff x="0" y="0"/>
                <a:chExt cx="389195" cy="102259"/>
              </a:xfrm>
            </p:grpSpPr>
            <p:sp>
              <p:nvSpPr>
                <p:cNvPr id="3643" name="Shape 3643"/>
                <p:cNvSpPr/>
                <p:nvPr/>
              </p:nvSpPr>
              <p:spPr>
                <a:xfrm>
                  <a:off x="0" y="0"/>
                  <a:ext cx="389196" cy="1022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6689" y="21600"/>
                      </a:lnTo>
                      <a:lnTo>
                        <a:pt x="13378" y="0"/>
                      </a:lnTo>
                      <a:lnTo>
                        <a:pt x="21600" y="0"/>
                      </a:lnTo>
                    </a:path>
                  </a:pathLst>
                </a:cu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3644" name="Shape 3644"/>
                <p:cNvSpPr/>
                <p:nvPr/>
              </p:nvSpPr>
              <p:spPr>
                <a:xfrm>
                  <a:off x="17576" y="0"/>
                  <a:ext cx="354043" cy="1022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7353" y="0"/>
                      </a:lnTo>
                      <a:lnTo>
                        <a:pt x="14706" y="21600"/>
                      </a:lnTo>
                      <a:lnTo>
                        <a:pt x="21600" y="21600"/>
                      </a:lnTo>
                    </a:path>
                  </a:pathLst>
                </a:cu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</p:grpSp>
          <p:sp>
            <p:nvSpPr>
              <p:cNvPr id="3646" name="Shape 3646"/>
              <p:cNvSpPr/>
              <p:nvPr/>
            </p:nvSpPr>
            <p:spPr>
              <a:xfrm flipH="1">
                <a:off x="3097" y="103622"/>
                <a:ext cx="1" cy="14861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647" name="Shape 3647"/>
              <p:cNvSpPr/>
              <p:nvPr/>
            </p:nvSpPr>
            <p:spPr>
              <a:xfrm>
                <a:off x="688575" y="111803"/>
                <a:ext cx="1" cy="14452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657" name="Group 3657"/>
            <p:cNvGrpSpPr/>
            <p:nvPr/>
          </p:nvGrpSpPr>
          <p:grpSpPr>
            <a:xfrm>
              <a:off x="974724" y="341312"/>
              <a:ext cx="693739" cy="338138"/>
              <a:chOff x="0" y="0"/>
              <a:chExt cx="693737" cy="338137"/>
            </a:xfrm>
          </p:grpSpPr>
          <p:sp>
            <p:nvSpPr>
              <p:cNvPr id="3649" name="Shape 3649"/>
              <p:cNvSpPr/>
              <p:nvPr/>
            </p:nvSpPr>
            <p:spPr>
              <a:xfrm>
                <a:off x="3097" y="149980"/>
                <a:ext cx="687544" cy="18815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CCCFF"/>
                  </a:gs>
                </a:gsLst>
                <a:lin ang="10800000" scaled="0"/>
              </a:gra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3650" name="Shape 3650"/>
              <p:cNvSpPr/>
              <p:nvPr/>
            </p:nvSpPr>
            <p:spPr>
              <a:xfrm>
                <a:off x="3097" y="128165"/>
                <a:ext cx="690641" cy="117258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CCC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3651" name="Shape 3651"/>
              <p:cNvSpPr/>
              <p:nvPr/>
            </p:nvSpPr>
            <p:spPr>
              <a:xfrm>
                <a:off x="-1" y="-1"/>
                <a:ext cx="688577" cy="220882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CCCFF"/>
                  </a:gs>
                </a:gsLst>
                <a:lin ang="10800000" scaled="0"/>
              </a:gra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grpSp>
            <p:nvGrpSpPr>
              <p:cNvPr id="3654" name="Group 3654"/>
              <p:cNvGrpSpPr/>
              <p:nvPr/>
            </p:nvGrpSpPr>
            <p:grpSpPr>
              <a:xfrm>
                <a:off x="138334" y="57265"/>
                <a:ext cx="389196" cy="102260"/>
                <a:chOff x="0" y="0"/>
                <a:chExt cx="389195" cy="102259"/>
              </a:xfrm>
            </p:grpSpPr>
            <p:sp>
              <p:nvSpPr>
                <p:cNvPr id="3652" name="Shape 3652"/>
                <p:cNvSpPr/>
                <p:nvPr/>
              </p:nvSpPr>
              <p:spPr>
                <a:xfrm>
                  <a:off x="0" y="0"/>
                  <a:ext cx="389196" cy="1022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6689" y="21600"/>
                      </a:lnTo>
                      <a:lnTo>
                        <a:pt x="13378" y="0"/>
                      </a:lnTo>
                      <a:lnTo>
                        <a:pt x="21600" y="0"/>
                      </a:lnTo>
                    </a:path>
                  </a:pathLst>
                </a:cu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3653" name="Shape 3653"/>
                <p:cNvSpPr/>
                <p:nvPr/>
              </p:nvSpPr>
              <p:spPr>
                <a:xfrm>
                  <a:off x="17576" y="0"/>
                  <a:ext cx="354043" cy="1022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7353" y="0"/>
                      </a:lnTo>
                      <a:lnTo>
                        <a:pt x="14706" y="21600"/>
                      </a:lnTo>
                      <a:lnTo>
                        <a:pt x="21600" y="21600"/>
                      </a:lnTo>
                    </a:path>
                  </a:pathLst>
                </a:cu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</p:grpSp>
          <p:sp>
            <p:nvSpPr>
              <p:cNvPr id="3655" name="Shape 3655"/>
              <p:cNvSpPr/>
              <p:nvPr/>
            </p:nvSpPr>
            <p:spPr>
              <a:xfrm flipH="1">
                <a:off x="3097" y="103622"/>
                <a:ext cx="1" cy="14861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656" name="Shape 3656"/>
              <p:cNvSpPr/>
              <p:nvPr/>
            </p:nvSpPr>
            <p:spPr>
              <a:xfrm>
                <a:off x="688575" y="111803"/>
                <a:ext cx="1" cy="14452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658" name="Shape 3658"/>
            <p:cNvSpPr/>
            <p:nvPr/>
          </p:nvSpPr>
          <p:spPr>
            <a:xfrm>
              <a:off x="1155700" y="6350"/>
              <a:ext cx="2437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/>
              </a:lvl1pPr>
            </a:lstStyle>
            <a:p>
              <a:r>
                <a:t>F</a:t>
              </a:r>
            </a:p>
          </p:txBody>
        </p:sp>
      </p:grpSp>
      <p:sp>
        <p:nvSpPr>
          <p:cNvPr id="3660" name="Shape 3660"/>
          <p:cNvSpPr/>
          <p:nvPr/>
        </p:nvSpPr>
        <p:spPr>
          <a:xfrm>
            <a:off x="4386262" y="2355850"/>
            <a:ext cx="26922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r>
              <a:t>C</a:t>
            </a:r>
          </a:p>
        </p:txBody>
      </p:sp>
      <p:sp>
        <p:nvSpPr>
          <p:cNvPr id="3661" name="Shape 3661"/>
          <p:cNvSpPr/>
          <p:nvPr/>
        </p:nvSpPr>
        <p:spPr>
          <a:xfrm>
            <a:off x="5362575" y="2359025"/>
            <a:ext cx="26922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r>
              <a:t>D</a:t>
            </a:r>
          </a:p>
        </p:txBody>
      </p:sp>
      <p:grpSp>
        <p:nvGrpSpPr>
          <p:cNvPr id="3713" name="Group 3713"/>
          <p:cNvGrpSpPr/>
          <p:nvPr/>
        </p:nvGrpSpPr>
        <p:grpSpPr>
          <a:xfrm>
            <a:off x="458787" y="1216024"/>
            <a:ext cx="7418389" cy="956331"/>
            <a:chOff x="0" y="0"/>
            <a:chExt cx="7418387" cy="956329"/>
          </a:xfrm>
        </p:grpSpPr>
        <p:sp>
          <p:nvSpPr>
            <p:cNvPr id="3662" name="Shape 3662"/>
            <p:cNvSpPr/>
            <p:nvPr/>
          </p:nvSpPr>
          <p:spPr>
            <a:xfrm>
              <a:off x="3389312" y="506412"/>
              <a:ext cx="2405063" cy="66676"/>
            </a:xfrm>
            <a:prstGeom prst="rect">
              <a:avLst/>
            </a:prstGeom>
            <a:solidFill>
              <a:srgbClr val="CC0000"/>
            </a:solidFill>
            <a:ln w="9525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3663" name="Shape 3663"/>
            <p:cNvSpPr/>
            <p:nvPr/>
          </p:nvSpPr>
          <p:spPr>
            <a:xfrm>
              <a:off x="0" y="338137"/>
              <a:ext cx="1336549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/>
              </a:lvl1pPr>
            </a:lstStyle>
            <a:p>
              <a:r>
                <a:t>logical view:</a:t>
              </a:r>
            </a:p>
          </p:txBody>
        </p:sp>
        <p:sp>
          <p:nvSpPr>
            <p:cNvPr id="3664" name="Shape 3664"/>
            <p:cNvSpPr/>
            <p:nvPr/>
          </p:nvSpPr>
          <p:spPr>
            <a:xfrm>
              <a:off x="3540640" y="0"/>
              <a:ext cx="2238932" cy="5419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600" i="1">
                  <a:solidFill>
                    <a:srgbClr val="CC0000"/>
                  </a:solidFill>
                </a:defRPr>
              </a:pPr>
              <a:r>
                <a:t>IPv4 tunnel </a:t>
              </a:r>
            </a:p>
            <a:p>
              <a:pPr algn="ctr">
                <a:defRPr sz="1600" i="1">
                  <a:solidFill>
                    <a:srgbClr val="CC0000"/>
                  </a:solidFill>
                </a:defRPr>
              </a:pPr>
              <a:r>
                <a:t>connecting IPv6 routers</a:t>
              </a:r>
            </a:p>
          </p:txBody>
        </p:sp>
        <p:grpSp>
          <p:nvGrpSpPr>
            <p:cNvPr id="3688" name="Group 3688"/>
            <p:cNvGrpSpPr/>
            <p:nvPr/>
          </p:nvGrpSpPr>
          <p:grpSpPr>
            <a:xfrm>
              <a:off x="5749924" y="20637"/>
              <a:ext cx="1668464" cy="935693"/>
              <a:chOff x="0" y="0"/>
              <a:chExt cx="1668462" cy="935692"/>
            </a:xfrm>
          </p:grpSpPr>
          <p:sp>
            <p:nvSpPr>
              <p:cNvPr id="3665" name="Shape 3665"/>
              <p:cNvSpPr/>
              <p:nvPr/>
            </p:nvSpPr>
            <p:spPr>
              <a:xfrm>
                <a:off x="166687" y="0"/>
                <a:ext cx="256615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/>
                </a:lvl1pPr>
              </a:lstStyle>
              <a:p>
                <a:r>
                  <a:t>E</a:t>
                </a:r>
              </a:p>
            </p:txBody>
          </p:sp>
          <p:sp>
            <p:nvSpPr>
              <p:cNvPr id="3666" name="Shape 3666"/>
              <p:cNvSpPr/>
              <p:nvPr/>
            </p:nvSpPr>
            <p:spPr>
              <a:xfrm>
                <a:off x="706437" y="498157"/>
                <a:ext cx="323851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667" name="Shape 3667"/>
              <p:cNvSpPr/>
              <p:nvPr/>
            </p:nvSpPr>
            <p:spPr>
              <a:xfrm>
                <a:off x="69850" y="619125"/>
                <a:ext cx="510739" cy="313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/>
                </a:lvl1pPr>
              </a:lstStyle>
              <a:p>
                <a:r>
                  <a:t>IPv6</a:t>
                </a:r>
              </a:p>
            </p:txBody>
          </p:sp>
          <p:sp>
            <p:nvSpPr>
              <p:cNvPr id="3668" name="Shape 3668"/>
              <p:cNvSpPr/>
              <p:nvPr/>
            </p:nvSpPr>
            <p:spPr>
              <a:xfrm>
                <a:off x="1050925" y="622300"/>
                <a:ext cx="510739" cy="313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/>
                </a:lvl1pPr>
              </a:lstStyle>
              <a:p>
                <a:r>
                  <a:t>IPv6</a:t>
                </a:r>
              </a:p>
            </p:txBody>
          </p:sp>
          <p:grpSp>
            <p:nvGrpSpPr>
              <p:cNvPr id="3677" name="Group 3677"/>
              <p:cNvGrpSpPr/>
              <p:nvPr/>
            </p:nvGrpSpPr>
            <p:grpSpPr>
              <a:xfrm>
                <a:off x="0" y="344487"/>
                <a:ext cx="693738" cy="338138"/>
                <a:chOff x="0" y="0"/>
                <a:chExt cx="693737" cy="338137"/>
              </a:xfrm>
            </p:grpSpPr>
            <p:sp>
              <p:nvSpPr>
                <p:cNvPr id="3669" name="Shape 3669"/>
                <p:cNvSpPr/>
                <p:nvPr/>
              </p:nvSpPr>
              <p:spPr>
                <a:xfrm>
                  <a:off x="3097" y="149980"/>
                  <a:ext cx="687544" cy="18815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CCCCFF"/>
                    </a:gs>
                  </a:gsLst>
                  <a:lin ang="10800000" scaled="0"/>
                </a:gra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3670" name="Shape 3670"/>
                <p:cNvSpPr/>
                <p:nvPr/>
              </p:nvSpPr>
              <p:spPr>
                <a:xfrm>
                  <a:off x="3097" y="128165"/>
                  <a:ext cx="690641" cy="11725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CCCCFF"/>
                    </a:gs>
                  </a:gsLst>
                  <a:lin ang="108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3671" name="Shape 3671"/>
                <p:cNvSpPr/>
                <p:nvPr/>
              </p:nvSpPr>
              <p:spPr>
                <a:xfrm>
                  <a:off x="-1" y="-1"/>
                  <a:ext cx="688577" cy="2208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CCCCFF"/>
                    </a:gs>
                  </a:gsLst>
                  <a:lin ang="10800000" scaled="0"/>
                </a:gra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grpSp>
              <p:nvGrpSpPr>
                <p:cNvPr id="3674" name="Group 3674"/>
                <p:cNvGrpSpPr/>
                <p:nvPr/>
              </p:nvGrpSpPr>
              <p:grpSpPr>
                <a:xfrm>
                  <a:off x="138334" y="57265"/>
                  <a:ext cx="389196" cy="102260"/>
                  <a:chOff x="0" y="0"/>
                  <a:chExt cx="389195" cy="102259"/>
                </a:xfrm>
              </p:grpSpPr>
              <p:sp>
                <p:nvSpPr>
                  <p:cNvPr id="3672" name="Shape 3672"/>
                  <p:cNvSpPr/>
                  <p:nvPr/>
                </p:nvSpPr>
                <p:spPr>
                  <a:xfrm>
                    <a:off x="0" y="0"/>
                    <a:ext cx="389196" cy="10226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6689" y="21600"/>
                        </a:lnTo>
                        <a:lnTo>
                          <a:pt x="13378" y="0"/>
                        </a:lnTo>
                        <a:lnTo>
                          <a:pt x="21600" y="0"/>
                        </a:lnTo>
                      </a:path>
                    </a:pathLst>
                  </a:custGeom>
                  <a:noFill/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>
                        <a:latin typeface="+mn-lt"/>
                        <a:ea typeface="+mn-ea"/>
                        <a:cs typeface="+mn-cs"/>
                        <a:sym typeface="Times New Roman"/>
                      </a:defRPr>
                    </a:pPr>
                    <a:endParaRPr/>
                  </a:p>
                </p:txBody>
              </p:sp>
              <p:sp>
                <p:nvSpPr>
                  <p:cNvPr id="3673" name="Shape 3673"/>
                  <p:cNvSpPr/>
                  <p:nvPr/>
                </p:nvSpPr>
                <p:spPr>
                  <a:xfrm>
                    <a:off x="17576" y="0"/>
                    <a:ext cx="354043" cy="10226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7353" y="0"/>
                        </a:lnTo>
                        <a:lnTo>
                          <a:pt x="14706" y="21600"/>
                        </a:lnTo>
                        <a:lnTo>
                          <a:pt x="21600" y="21600"/>
                        </a:lnTo>
                      </a:path>
                    </a:pathLst>
                  </a:custGeom>
                  <a:noFill/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>
                        <a:latin typeface="+mn-lt"/>
                        <a:ea typeface="+mn-ea"/>
                        <a:cs typeface="+mn-cs"/>
                        <a:sym typeface="Times New Roman"/>
                      </a:defRPr>
                    </a:pPr>
                    <a:endParaRPr/>
                  </a:p>
                </p:txBody>
              </p:sp>
            </p:grpSp>
            <p:sp>
              <p:nvSpPr>
                <p:cNvPr id="3675" name="Shape 3675"/>
                <p:cNvSpPr/>
                <p:nvPr/>
              </p:nvSpPr>
              <p:spPr>
                <a:xfrm flipH="1">
                  <a:off x="3097" y="103622"/>
                  <a:ext cx="1" cy="148618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676" name="Shape 3676"/>
                <p:cNvSpPr/>
                <p:nvPr/>
              </p:nvSpPr>
              <p:spPr>
                <a:xfrm>
                  <a:off x="688575" y="111803"/>
                  <a:ext cx="1" cy="144528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3686" name="Group 3686"/>
              <p:cNvGrpSpPr/>
              <p:nvPr/>
            </p:nvGrpSpPr>
            <p:grpSpPr>
              <a:xfrm>
                <a:off x="974724" y="341312"/>
                <a:ext cx="693739" cy="338138"/>
                <a:chOff x="0" y="0"/>
                <a:chExt cx="693737" cy="338137"/>
              </a:xfrm>
            </p:grpSpPr>
            <p:sp>
              <p:nvSpPr>
                <p:cNvPr id="3678" name="Shape 3678"/>
                <p:cNvSpPr/>
                <p:nvPr/>
              </p:nvSpPr>
              <p:spPr>
                <a:xfrm>
                  <a:off x="3097" y="149980"/>
                  <a:ext cx="687544" cy="18815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CCCCFF"/>
                    </a:gs>
                  </a:gsLst>
                  <a:lin ang="10800000" scaled="0"/>
                </a:gra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3679" name="Shape 3679"/>
                <p:cNvSpPr/>
                <p:nvPr/>
              </p:nvSpPr>
              <p:spPr>
                <a:xfrm>
                  <a:off x="3097" y="128165"/>
                  <a:ext cx="690641" cy="11725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CCCCFF"/>
                    </a:gs>
                  </a:gsLst>
                  <a:lin ang="108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3680" name="Shape 3680"/>
                <p:cNvSpPr/>
                <p:nvPr/>
              </p:nvSpPr>
              <p:spPr>
                <a:xfrm>
                  <a:off x="-1" y="-1"/>
                  <a:ext cx="688577" cy="2208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CCCCFF"/>
                    </a:gs>
                  </a:gsLst>
                  <a:lin ang="10800000" scaled="0"/>
                </a:gra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grpSp>
              <p:nvGrpSpPr>
                <p:cNvPr id="3683" name="Group 3683"/>
                <p:cNvGrpSpPr/>
                <p:nvPr/>
              </p:nvGrpSpPr>
              <p:grpSpPr>
                <a:xfrm>
                  <a:off x="138334" y="57265"/>
                  <a:ext cx="389196" cy="102260"/>
                  <a:chOff x="0" y="0"/>
                  <a:chExt cx="389195" cy="102259"/>
                </a:xfrm>
              </p:grpSpPr>
              <p:sp>
                <p:nvSpPr>
                  <p:cNvPr id="3681" name="Shape 3681"/>
                  <p:cNvSpPr/>
                  <p:nvPr/>
                </p:nvSpPr>
                <p:spPr>
                  <a:xfrm>
                    <a:off x="0" y="0"/>
                    <a:ext cx="389196" cy="10226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6689" y="21600"/>
                        </a:lnTo>
                        <a:lnTo>
                          <a:pt x="13378" y="0"/>
                        </a:lnTo>
                        <a:lnTo>
                          <a:pt x="21600" y="0"/>
                        </a:lnTo>
                      </a:path>
                    </a:pathLst>
                  </a:custGeom>
                  <a:noFill/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>
                        <a:latin typeface="+mn-lt"/>
                        <a:ea typeface="+mn-ea"/>
                        <a:cs typeface="+mn-cs"/>
                        <a:sym typeface="Times New Roman"/>
                      </a:defRPr>
                    </a:pPr>
                    <a:endParaRPr/>
                  </a:p>
                </p:txBody>
              </p:sp>
              <p:sp>
                <p:nvSpPr>
                  <p:cNvPr id="3682" name="Shape 3682"/>
                  <p:cNvSpPr/>
                  <p:nvPr/>
                </p:nvSpPr>
                <p:spPr>
                  <a:xfrm>
                    <a:off x="17576" y="0"/>
                    <a:ext cx="354043" cy="10226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7353" y="0"/>
                        </a:lnTo>
                        <a:lnTo>
                          <a:pt x="14706" y="21600"/>
                        </a:lnTo>
                        <a:lnTo>
                          <a:pt x="21600" y="21600"/>
                        </a:lnTo>
                      </a:path>
                    </a:pathLst>
                  </a:custGeom>
                  <a:noFill/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>
                        <a:latin typeface="+mn-lt"/>
                        <a:ea typeface="+mn-ea"/>
                        <a:cs typeface="+mn-cs"/>
                        <a:sym typeface="Times New Roman"/>
                      </a:defRPr>
                    </a:pPr>
                    <a:endParaRPr/>
                  </a:p>
                </p:txBody>
              </p:sp>
            </p:grpSp>
            <p:sp>
              <p:nvSpPr>
                <p:cNvPr id="3684" name="Shape 3684"/>
                <p:cNvSpPr/>
                <p:nvPr/>
              </p:nvSpPr>
              <p:spPr>
                <a:xfrm flipH="1">
                  <a:off x="3097" y="103622"/>
                  <a:ext cx="1" cy="148618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685" name="Shape 3685"/>
                <p:cNvSpPr/>
                <p:nvPr/>
              </p:nvSpPr>
              <p:spPr>
                <a:xfrm>
                  <a:off x="688575" y="111803"/>
                  <a:ext cx="1" cy="144528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3687" name="Shape 3687"/>
              <p:cNvSpPr/>
              <p:nvPr/>
            </p:nvSpPr>
            <p:spPr>
              <a:xfrm>
                <a:off x="1155700" y="6350"/>
                <a:ext cx="243778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/>
                </a:lvl1pPr>
              </a:lstStyle>
              <a:p>
                <a:r>
                  <a:t>F</a:t>
                </a:r>
              </a:p>
            </p:txBody>
          </p:sp>
        </p:grpSp>
        <p:grpSp>
          <p:nvGrpSpPr>
            <p:cNvPr id="3712" name="Group 3712"/>
            <p:cNvGrpSpPr/>
            <p:nvPr/>
          </p:nvGrpSpPr>
          <p:grpSpPr>
            <a:xfrm>
              <a:off x="1701799" y="7937"/>
              <a:ext cx="1728789" cy="942043"/>
              <a:chOff x="0" y="0"/>
              <a:chExt cx="1728787" cy="942042"/>
            </a:xfrm>
          </p:grpSpPr>
          <p:sp>
            <p:nvSpPr>
              <p:cNvPr id="3689" name="Shape 3689"/>
              <p:cNvSpPr/>
              <p:nvPr/>
            </p:nvSpPr>
            <p:spPr>
              <a:xfrm>
                <a:off x="157162" y="0"/>
                <a:ext cx="256615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3690" name="Shape 3690"/>
              <p:cNvSpPr/>
              <p:nvPr/>
            </p:nvSpPr>
            <p:spPr>
              <a:xfrm>
                <a:off x="1203325" y="4762"/>
                <a:ext cx="256615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3691" name="Shape 3691"/>
              <p:cNvSpPr/>
              <p:nvPr/>
            </p:nvSpPr>
            <p:spPr>
              <a:xfrm>
                <a:off x="698500" y="518794"/>
                <a:ext cx="323850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692" name="Shape 3692"/>
              <p:cNvSpPr/>
              <p:nvPr/>
            </p:nvSpPr>
            <p:spPr>
              <a:xfrm>
                <a:off x="36512" y="627062"/>
                <a:ext cx="510739" cy="313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/>
                </a:lvl1pPr>
              </a:lstStyle>
              <a:p>
                <a:r>
                  <a:t>IPv6</a:t>
                </a:r>
              </a:p>
            </p:txBody>
          </p:sp>
          <p:sp>
            <p:nvSpPr>
              <p:cNvPr id="3693" name="Shape 3693"/>
              <p:cNvSpPr/>
              <p:nvPr/>
            </p:nvSpPr>
            <p:spPr>
              <a:xfrm>
                <a:off x="1082675" y="628650"/>
                <a:ext cx="510739" cy="313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/>
                </a:lvl1pPr>
              </a:lstStyle>
              <a:p>
                <a:r>
                  <a:t>IPv6</a:t>
                </a:r>
              </a:p>
            </p:txBody>
          </p:sp>
          <p:grpSp>
            <p:nvGrpSpPr>
              <p:cNvPr id="3702" name="Group 3702"/>
              <p:cNvGrpSpPr/>
              <p:nvPr/>
            </p:nvGrpSpPr>
            <p:grpSpPr>
              <a:xfrm>
                <a:off x="0" y="346074"/>
                <a:ext cx="693738" cy="338139"/>
                <a:chOff x="0" y="0"/>
                <a:chExt cx="693737" cy="338137"/>
              </a:xfrm>
            </p:grpSpPr>
            <p:sp>
              <p:nvSpPr>
                <p:cNvPr id="3694" name="Shape 3694"/>
                <p:cNvSpPr/>
                <p:nvPr/>
              </p:nvSpPr>
              <p:spPr>
                <a:xfrm>
                  <a:off x="3097" y="149980"/>
                  <a:ext cx="687544" cy="18815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CCCCFF"/>
                    </a:gs>
                  </a:gsLst>
                  <a:lin ang="10800000" scaled="0"/>
                </a:gra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3695" name="Shape 3695"/>
                <p:cNvSpPr/>
                <p:nvPr/>
              </p:nvSpPr>
              <p:spPr>
                <a:xfrm>
                  <a:off x="3097" y="128165"/>
                  <a:ext cx="690641" cy="11725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CCCCFF"/>
                    </a:gs>
                  </a:gsLst>
                  <a:lin ang="108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3696" name="Shape 3696"/>
                <p:cNvSpPr/>
                <p:nvPr/>
              </p:nvSpPr>
              <p:spPr>
                <a:xfrm>
                  <a:off x="-1" y="-1"/>
                  <a:ext cx="688577" cy="2208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CCCCFF"/>
                    </a:gs>
                  </a:gsLst>
                  <a:lin ang="10800000" scaled="0"/>
                </a:gra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grpSp>
              <p:nvGrpSpPr>
                <p:cNvPr id="3699" name="Group 3699"/>
                <p:cNvGrpSpPr/>
                <p:nvPr/>
              </p:nvGrpSpPr>
              <p:grpSpPr>
                <a:xfrm>
                  <a:off x="138334" y="57265"/>
                  <a:ext cx="389196" cy="102260"/>
                  <a:chOff x="0" y="0"/>
                  <a:chExt cx="389195" cy="102259"/>
                </a:xfrm>
              </p:grpSpPr>
              <p:sp>
                <p:nvSpPr>
                  <p:cNvPr id="3697" name="Shape 3697"/>
                  <p:cNvSpPr/>
                  <p:nvPr/>
                </p:nvSpPr>
                <p:spPr>
                  <a:xfrm>
                    <a:off x="0" y="0"/>
                    <a:ext cx="389196" cy="10226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6689" y="21600"/>
                        </a:lnTo>
                        <a:lnTo>
                          <a:pt x="13378" y="0"/>
                        </a:lnTo>
                        <a:lnTo>
                          <a:pt x="21600" y="0"/>
                        </a:lnTo>
                      </a:path>
                    </a:pathLst>
                  </a:custGeom>
                  <a:noFill/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>
                        <a:latin typeface="+mn-lt"/>
                        <a:ea typeface="+mn-ea"/>
                        <a:cs typeface="+mn-cs"/>
                        <a:sym typeface="Times New Roman"/>
                      </a:defRPr>
                    </a:pPr>
                    <a:endParaRPr/>
                  </a:p>
                </p:txBody>
              </p:sp>
              <p:sp>
                <p:nvSpPr>
                  <p:cNvPr id="3698" name="Shape 3698"/>
                  <p:cNvSpPr/>
                  <p:nvPr/>
                </p:nvSpPr>
                <p:spPr>
                  <a:xfrm>
                    <a:off x="17576" y="0"/>
                    <a:ext cx="354043" cy="10226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7353" y="0"/>
                        </a:lnTo>
                        <a:lnTo>
                          <a:pt x="14706" y="21600"/>
                        </a:lnTo>
                        <a:lnTo>
                          <a:pt x="21600" y="21600"/>
                        </a:lnTo>
                      </a:path>
                    </a:pathLst>
                  </a:custGeom>
                  <a:noFill/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>
                        <a:latin typeface="+mn-lt"/>
                        <a:ea typeface="+mn-ea"/>
                        <a:cs typeface="+mn-cs"/>
                        <a:sym typeface="Times New Roman"/>
                      </a:defRPr>
                    </a:pPr>
                    <a:endParaRPr/>
                  </a:p>
                </p:txBody>
              </p:sp>
            </p:grpSp>
            <p:sp>
              <p:nvSpPr>
                <p:cNvPr id="3700" name="Shape 3700"/>
                <p:cNvSpPr/>
                <p:nvPr/>
              </p:nvSpPr>
              <p:spPr>
                <a:xfrm flipH="1">
                  <a:off x="3097" y="103622"/>
                  <a:ext cx="1" cy="148618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01" name="Shape 3701"/>
                <p:cNvSpPr/>
                <p:nvPr/>
              </p:nvSpPr>
              <p:spPr>
                <a:xfrm>
                  <a:off x="688575" y="111803"/>
                  <a:ext cx="1" cy="144528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3711" name="Group 3711"/>
              <p:cNvGrpSpPr/>
              <p:nvPr/>
            </p:nvGrpSpPr>
            <p:grpSpPr>
              <a:xfrm>
                <a:off x="1035049" y="339724"/>
                <a:ext cx="693739" cy="338139"/>
                <a:chOff x="0" y="0"/>
                <a:chExt cx="693737" cy="338137"/>
              </a:xfrm>
            </p:grpSpPr>
            <p:sp>
              <p:nvSpPr>
                <p:cNvPr id="3703" name="Shape 3703"/>
                <p:cNvSpPr/>
                <p:nvPr/>
              </p:nvSpPr>
              <p:spPr>
                <a:xfrm>
                  <a:off x="3097" y="149980"/>
                  <a:ext cx="687544" cy="18815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CCCCFF"/>
                    </a:gs>
                  </a:gsLst>
                  <a:lin ang="10800000" scaled="0"/>
                </a:gra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3704" name="Shape 3704"/>
                <p:cNvSpPr/>
                <p:nvPr/>
              </p:nvSpPr>
              <p:spPr>
                <a:xfrm>
                  <a:off x="3097" y="128165"/>
                  <a:ext cx="690641" cy="11725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CCCCFF"/>
                    </a:gs>
                  </a:gsLst>
                  <a:lin ang="108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3705" name="Shape 3705"/>
                <p:cNvSpPr/>
                <p:nvPr/>
              </p:nvSpPr>
              <p:spPr>
                <a:xfrm>
                  <a:off x="-1" y="-1"/>
                  <a:ext cx="688577" cy="2208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CCCCFF"/>
                    </a:gs>
                  </a:gsLst>
                  <a:lin ang="10800000" scaled="0"/>
                </a:gra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grpSp>
              <p:nvGrpSpPr>
                <p:cNvPr id="3708" name="Group 3708"/>
                <p:cNvGrpSpPr/>
                <p:nvPr/>
              </p:nvGrpSpPr>
              <p:grpSpPr>
                <a:xfrm>
                  <a:off x="138334" y="57265"/>
                  <a:ext cx="389196" cy="102260"/>
                  <a:chOff x="0" y="0"/>
                  <a:chExt cx="389195" cy="102259"/>
                </a:xfrm>
              </p:grpSpPr>
              <p:sp>
                <p:nvSpPr>
                  <p:cNvPr id="3706" name="Shape 3706"/>
                  <p:cNvSpPr/>
                  <p:nvPr/>
                </p:nvSpPr>
                <p:spPr>
                  <a:xfrm>
                    <a:off x="0" y="0"/>
                    <a:ext cx="389196" cy="10226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6689" y="21600"/>
                        </a:lnTo>
                        <a:lnTo>
                          <a:pt x="13378" y="0"/>
                        </a:lnTo>
                        <a:lnTo>
                          <a:pt x="21600" y="0"/>
                        </a:lnTo>
                      </a:path>
                    </a:pathLst>
                  </a:custGeom>
                  <a:noFill/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>
                        <a:latin typeface="+mn-lt"/>
                        <a:ea typeface="+mn-ea"/>
                        <a:cs typeface="+mn-cs"/>
                        <a:sym typeface="Times New Roman"/>
                      </a:defRPr>
                    </a:pPr>
                    <a:endParaRPr/>
                  </a:p>
                </p:txBody>
              </p:sp>
              <p:sp>
                <p:nvSpPr>
                  <p:cNvPr id="3707" name="Shape 3707"/>
                  <p:cNvSpPr/>
                  <p:nvPr/>
                </p:nvSpPr>
                <p:spPr>
                  <a:xfrm>
                    <a:off x="17576" y="0"/>
                    <a:ext cx="354043" cy="10226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7353" y="0"/>
                        </a:lnTo>
                        <a:lnTo>
                          <a:pt x="14706" y="21600"/>
                        </a:lnTo>
                        <a:lnTo>
                          <a:pt x="21600" y="21600"/>
                        </a:lnTo>
                      </a:path>
                    </a:pathLst>
                  </a:custGeom>
                  <a:noFill/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>
                        <a:latin typeface="+mn-lt"/>
                        <a:ea typeface="+mn-ea"/>
                        <a:cs typeface="+mn-cs"/>
                        <a:sym typeface="Times New Roman"/>
                      </a:defRPr>
                    </a:pPr>
                    <a:endParaRPr/>
                  </a:p>
                </p:txBody>
              </p:sp>
            </p:grpSp>
            <p:sp>
              <p:nvSpPr>
                <p:cNvPr id="3709" name="Shape 3709"/>
                <p:cNvSpPr/>
                <p:nvPr/>
              </p:nvSpPr>
              <p:spPr>
                <a:xfrm flipH="1">
                  <a:off x="3097" y="103622"/>
                  <a:ext cx="1" cy="148618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10" name="Shape 3710"/>
                <p:cNvSpPr/>
                <p:nvPr/>
              </p:nvSpPr>
              <p:spPr>
                <a:xfrm>
                  <a:off x="688575" y="111803"/>
                  <a:ext cx="1" cy="144528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pic>
        <p:nvPicPr>
          <p:cNvPr id="3714" name="underline_base.png" descr="underline_bas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162" y="966787"/>
            <a:ext cx="2741613" cy="173038"/>
          </a:xfrm>
          <a:prstGeom prst="rect">
            <a:avLst/>
          </a:prstGeom>
          <a:ln w="12700">
            <a:miter lim="400000"/>
          </a:ln>
        </p:spPr>
      </p:pic>
      <p:sp>
        <p:nvSpPr>
          <p:cNvPr id="3715" name="Shape 3715"/>
          <p:cNvSpPr>
            <a:spLocks noGrp="1"/>
          </p:cNvSpPr>
          <p:nvPr>
            <p:ph type="title" idx="4294967295"/>
          </p:nvPr>
        </p:nvSpPr>
        <p:spPr>
          <a:xfrm>
            <a:off x="307975" y="214312"/>
            <a:ext cx="7772400" cy="9906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Tunneling</a:t>
            </a:r>
          </a:p>
        </p:txBody>
      </p:sp>
      <p:sp>
        <p:nvSpPr>
          <p:cNvPr id="3716" name="Shape 3716"/>
          <p:cNvSpPr/>
          <p:nvPr/>
        </p:nvSpPr>
        <p:spPr>
          <a:xfrm>
            <a:off x="4227512" y="2992437"/>
            <a:ext cx="510739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CC0000"/>
                </a:solidFill>
              </a:defRPr>
            </a:lvl1pPr>
          </a:lstStyle>
          <a:p>
            <a:r>
              <a:t>IPv4</a:t>
            </a:r>
          </a:p>
        </p:txBody>
      </p:sp>
      <p:sp>
        <p:nvSpPr>
          <p:cNvPr id="3717" name="Shape 3717"/>
          <p:cNvSpPr/>
          <p:nvPr/>
        </p:nvSpPr>
        <p:spPr>
          <a:xfrm>
            <a:off x="5221287" y="2994025"/>
            <a:ext cx="510739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CC0000"/>
                </a:solidFill>
              </a:defRPr>
            </a:lvl1pPr>
          </a:lstStyle>
          <a:p>
            <a:r>
              <a:t>IPv4</a:t>
            </a:r>
          </a:p>
        </p:txBody>
      </p:sp>
      <p:sp>
        <p:nvSpPr>
          <p:cNvPr id="3718" name="Shape 3718"/>
          <p:cNvSpPr>
            <a:spLocks noGrp="1"/>
          </p:cNvSpPr>
          <p:nvPr>
            <p:ph type="sldNum" sz="quarter" idx="2"/>
          </p:nvPr>
        </p:nvSpPr>
        <p:spPr>
          <a:xfrm>
            <a:off x="8456612" y="647541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3719" name="Shape 3719"/>
          <p:cNvSpPr/>
          <p:nvPr/>
        </p:nvSpPr>
        <p:spPr>
          <a:xfrm>
            <a:off x="6375400" y="6475412"/>
            <a:ext cx="21780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Data Plane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4" grpId="1" animBg="1" advAuto="0"/>
      <p:bldP spid="3574" grpId="2" animBg="1" advAuto="0"/>
      <p:bldP spid="3581" grpId="4" animBg="1" advAuto="0"/>
      <p:bldP spid="3591" grpId="3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1" name="Shape 3721"/>
          <p:cNvSpPr>
            <a:spLocks noGrp="1"/>
          </p:cNvSpPr>
          <p:nvPr>
            <p:ph type="title" idx="4294967295"/>
          </p:nvPr>
        </p:nvSpPr>
        <p:spPr>
          <a:xfrm>
            <a:off x="685800" y="422275"/>
            <a:ext cx="3589338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86968">
              <a:defRPr sz="4268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IPv6: adoption</a:t>
            </a:r>
          </a:p>
        </p:txBody>
      </p:sp>
      <p:sp>
        <p:nvSpPr>
          <p:cNvPr id="3722" name="Shape 3722"/>
          <p:cNvSpPr>
            <a:spLocks noGrp="1"/>
          </p:cNvSpPr>
          <p:nvPr>
            <p:ph type="body" idx="4294967295"/>
          </p:nvPr>
        </p:nvSpPr>
        <p:spPr>
          <a:xfrm>
            <a:off x="511175" y="1630362"/>
            <a:ext cx="8205788" cy="48768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▪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Google: 8% of clients access services via IPv6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▪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NIST: 1/3 of all US government domains are IPv6 capable</a:t>
            </a:r>
          </a:p>
          <a:p>
            <a:pPr marL="0" lvl="1" indent="457200">
              <a:spcBef>
                <a:spcPts val="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▪"/>
              <a:defRPr i="1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Long (long!) time for deployment, use</a:t>
            </a:r>
          </a:p>
          <a:p>
            <a:pPr marL="457200" lvl="1" indent="0">
              <a:spcBef>
                <a:spcPts val="0"/>
              </a:spcBef>
              <a:buClr>
                <a:srgbClr val="000099"/>
              </a:buClr>
              <a:buSzPct val="100000"/>
              <a:buFont typeface="Arial"/>
              <a:buChar char="•"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20 years and counting!</a:t>
            </a:r>
          </a:p>
          <a:p>
            <a:pPr marL="457200" lvl="1" indent="0">
              <a:spcBef>
                <a:spcPts val="0"/>
              </a:spcBef>
              <a:buClr>
                <a:srgbClr val="000099"/>
              </a:buClr>
              <a:buSzPct val="100000"/>
              <a:buFont typeface="Arial"/>
              <a:buChar char="•"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think of application-level changes in last 20 years: WWW, Facebook, streaming media, Skype, …</a:t>
            </a:r>
          </a:p>
          <a:p>
            <a:pPr marL="457200" lvl="1" indent="0">
              <a:spcBef>
                <a:spcPts val="0"/>
              </a:spcBef>
              <a:buClr>
                <a:srgbClr val="000099"/>
              </a:buClr>
              <a:buSzPct val="100000"/>
              <a:buFont typeface="Arial"/>
              <a:buChar char="•"/>
              <a:defRPr sz="2400" i="1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Why?</a:t>
            </a:r>
          </a:p>
        </p:txBody>
      </p:sp>
      <p:pic>
        <p:nvPicPr>
          <p:cNvPr id="3723" name="underline_base.png" descr="underline_bas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1212" y="1055687"/>
            <a:ext cx="3267076" cy="196851"/>
          </a:xfrm>
          <a:prstGeom prst="rect">
            <a:avLst/>
          </a:prstGeom>
          <a:ln w="12700">
            <a:miter lim="400000"/>
          </a:ln>
        </p:spPr>
      </p:pic>
      <p:sp>
        <p:nvSpPr>
          <p:cNvPr id="3724" name="Shape 3724"/>
          <p:cNvSpPr>
            <a:spLocks noGrp="1"/>
          </p:cNvSpPr>
          <p:nvPr>
            <p:ph type="sldNum" sz="quarter" idx="2"/>
          </p:nvPr>
        </p:nvSpPr>
        <p:spPr>
          <a:xfrm>
            <a:off x="8456612" y="647541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3725" name="Shape 3725"/>
          <p:cNvSpPr/>
          <p:nvPr/>
        </p:nvSpPr>
        <p:spPr>
          <a:xfrm>
            <a:off x="6375400" y="6475412"/>
            <a:ext cx="21780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Data Plane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4" name="underline_base.png" descr="underline_bas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037" y="779462"/>
            <a:ext cx="7721601" cy="236538"/>
          </a:xfrm>
          <a:prstGeom prst="rect">
            <a:avLst/>
          </a:prstGeom>
          <a:ln w="12700">
            <a:miter lim="400000"/>
          </a:ln>
        </p:spPr>
      </p:pic>
      <p:sp>
        <p:nvSpPr>
          <p:cNvPr id="3735" name="Shape 3735"/>
          <p:cNvSpPr/>
          <p:nvPr/>
        </p:nvSpPr>
        <p:spPr>
          <a:xfrm>
            <a:off x="211931" y="161627"/>
            <a:ext cx="8720138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400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Generalized Forwarding and SDN</a:t>
            </a:r>
          </a:p>
        </p:txBody>
      </p:sp>
      <p:sp>
        <p:nvSpPr>
          <p:cNvPr id="3736" name="Shape 3736"/>
          <p:cNvSpPr/>
          <p:nvPr/>
        </p:nvSpPr>
        <p:spPr>
          <a:xfrm flipV="1">
            <a:off x="3057525" y="2017712"/>
            <a:ext cx="4065588" cy="98266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3737" name="Shape 3737"/>
          <p:cNvSpPr/>
          <p:nvPr/>
        </p:nvSpPr>
        <p:spPr>
          <a:xfrm>
            <a:off x="3511365" y="5061722"/>
            <a:ext cx="2752707" cy="1533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77" h="20976" extrusionOk="0">
                <a:moveTo>
                  <a:pt x="13" y="10650"/>
                </a:moveTo>
                <a:cubicBezTo>
                  <a:pt x="-59" y="7918"/>
                  <a:pt x="134" y="3844"/>
                  <a:pt x="1241" y="2362"/>
                </a:cubicBezTo>
                <a:cubicBezTo>
                  <a:pt x="2349" y="880"/>
                  <a:pt x="4625" y="2154"/>
                  <a:pt x="6671" y="1783"/>
                </a:cubicBezTo>
                <a:cubicBezTo>
                  <a:pt x="8718" y="1413"/>
                  <a:pt x="11199" y="-532"/>
                  <a:pt x="13522" y="139"/>
                </a:cubicBezTo>
                <a:cubicBezTo>
                  <a:pt x="15846" y="811"/>
                  <a:pt x="19663" y="2755"/>
                  <a:pt x="20602" y="5835"/>
                </a:cubicBezTo>
                <a:cubicBezTo>
                  <a:pt x="21541" y="8914"/>
                  <a:pt x="19831" y="16160"/>
                  <a:pt x="19157" y="18614"/>
                </a:cubicBezTo>
                <a:cubicBezTo>
                  <a:pt x="18483" y="21068"/>
                  <a:pt x="18073" y="20165"/>
                  <a:pt x="16556" y="20559"/>
                </a:cubicBezTo>
                <a:cubicBezTo>
                  <a:pt x="15039" y="20952"/>
                  <a:pt x="11993" y="20975"/>
                  <a:pt x="10055" y="20975"/>
                </a:cubicBezTo>
                <a:cubicBezTo>
                  <a:pt x="8116" y="20975"/>
                  <a:pt x="6322" y="20929"/>
                  <a:pt x="4926" y="20559"/>
                </a:cubicBezTo>
                <a:cubicBezTo>
                  <a:pt x="3529" y="20188"/>
                  <a:pt x="2481" y="20373"/>
                  <a:pt x="1663" y="18730"/>
                </a:cubicBezTo>
                <a:cubicBezTo>
                  <a:pt x="844" y="17086"/>
                  <a:pt x="-11" y="13914"/>
                  <a:pt x="13" y="10650"/>
                </a:cubicBezTo>
                <a:close/>
              </a:path>
            </a:pathLst>
          </a:custGeom>
          <a:solidFill>
            <a:srgbClr val="66CC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endParaRPr/>
          </a:p>
        </p:txBody>
      </p:sp>
      <p:sp>
        <p:nvSpPr>
          <p:cNvPr id="3738" name="Shape 3738"/>
          <p:cNvSpPr/>
          <p:nvPr/>
        </p:nvSpPr>
        <p:spPr>
          <a:xfrm flipV="1">
            <a:off x="4141787" y="5326062"/>
            <a:ext cx="542926" cy="295276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39" name="Shape 3739"/>
          <p:cNvSpPr/>
          <p:nvPr/>
        </p:nvSpPr>
        <p:spPr>
          <a:xfrm>
            <a:off x="5183187" y="5319712"/>
            <a:ext cx="504826" cy="307976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40" name="Shape 3740"/>
          <p:cNvSpPr/>
          <p:nvPr/>
        </p:nvSpPr>
        <p:spPr>
          <a:xfrm>
            <a:off x="4117975" y="5711825"/>
            <a:ext cx="1227138" cy="34448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41" name="Shape 3741"/>
          <p:cNvSpPr/>
          <p:nvPr/>
        </p:nvSpPr>
        <p:spPr>
          <a:xfrm flipV="1">
            <a:off x="4464049" y="5635624"/>
            <a:ext cx="992189" cy="64135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42" name="Shape 3742"/>
          <p:cNvSpPr/>
          <p:nvPr/>
        </p:nvSpPr>
        <p:spPr>
          <a:xfrm flipV="1">
            <a:off x="5557837" y="5699124"/>
            <a:ext cx="80964" cy="414339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43" name="Shape 3743"/>
          <p:cNvSpPr/>
          <p:nvPr/>
        </p:nvSpPr>
        <p:spPr>
          <a:xfrm flipH="1">
            <a:off x="4497387" y="6132512"/>
            <a:ext cx="796926" cy="20320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44" name="Shape 3744"/>
          <p:cNvSpPr/>
          <p:nvPr/>
        </p:nvSpPr>
        <p:spPr>
          <a:xfrm>
            <a:off x="3960812" y="5735637"/>
            <a:ext cx="222251" cy="506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882" y="21390"/>
                </a:moveTo>
                <a:lnTo>
                  <a:pt x="21600" y="2160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endParaRPr/>
          </a:p>
        </p:txBody>
      </p:sp>
      <p:sp>
        <p:nvSpPr>
          <p:cNvPr id="3745" name="Shape 3745"/>
          <p:cNvSpPr/>
          <p:nvPr/>
        </p:nvSpPr>
        <p:spPr>
          <a:xfrm>
            <a:off x="1916112" y="5449887"/>
            <a:ext cx="1206501" cy="238126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3746" name="Shape 3746"/>
          <p:cNvSpPr/>
          <p:nvPr/>
        </p:nvSpPr>
        <p:spPr>
          <a:xfrm>
            <a:off x="1882775" y="5473700"/>
            <a:ext cx="1208088" cy="238125"/>
          </a:xfrm>
          <a:prstGeom prst="rect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3747" name="Shape 3747"/>
          <p:cNvSpPr/>
          <p:nvPr/>
        </p:nvSpPr>
        <p:spPr>
          <a:xfrm>
            <a:off x="3154362" y="5624512"/>
            <a:ext cx="422276" cy="1"/>
          </a:xfrm>
          <a:prstGeom prst="line">
            <a:avLst/>
          </a:prstGeom>
          <a:ln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48" name="Shape 3748"/>
          <p:cNvSpPr/>
          <p:nvPr/>
        </p:nvSpPr>
        <p:spPr>
          <a:xfrm>
            <a:off x="3987800" y="5659437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2</a:t>
            </a:r>
          </a:p>
        </p:txBody>
      </p:sp>
      <p:sp>
        <p:nvSpPr>
          <p:cNvPr id="3749" name="Shape 3749"/>
          <p:cNvSpPr/>
          <p:nvPr/>
        </p:nvSpPr>
        <p:spPr>
          <a:xfrm>
            <a:off x="3736975" y="5732462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3</a:t>
            </a:r>
          </a:p>
        </p:txBody>
      </p:sp>
      <p:sp>
        <p:nvSpPr>
          <p:cNvPr id="3750" name="Shape 3750"/>
          <p:cNvSpPr/>
          <p:nvPr/>
        </p:nvSpPr>
        <p:spPr>
          <a:xfrm>
            <a:off x="2352675" y="5476875"/>
            <a:ext cx="738188" cy="239713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3751" name="Shape 3751"/>
          <p:cNvSpPr/>
          <p:nvPr/>
        </p:nvSpPr>
        <p:spPr>
          <a:xfrm>
            <a:off x="2279650" y="5467350"/>
            <a:ext cx="94456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0100 1101</a:t>
            </a:r>
          </a:p>
        </p:txBody>
      </p:sp>
      <p:sp>
        <p:nvSpPr>
          <p:cNvPr id="3752" name="Shape 3752"/>
          <p:cNvSpPr/>
          <p:nvPr/>
        </p:nvSpPr>
        <p:spPr>
          <a:xfrm>
            <a:off x="1931987" y="6105525"/>
            <a:ext cx="1487647" cy="49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values in arriving</a:t>
            </a:r>
          </a:p>
          <a:p>
            <a:pPr>
              <a:defRPr sz="1400"/>
            </a:pPr>
            <a:r>
              <a:t>packet’s header</a:t>
            </a:r>
          </a:p>
        </p:txBody>
      </p:sp>
      <p:grpSp>
        <p:nvGrpSpPr>
          <p:cNvPr id="3755" name="Group 3755"/>
          <p:cNvGrpSpPr/>
          <p:nvPr/>
        </p:nvGrpSpPr>
        <p:grpSpPr>
          <a:xfrm>
            <a:off x="2879725" y="2162174"/>
            <a:ext cx="4376738" cy="392114"/>
            <a:chOff x="0" y="0"/>
            <a:chExt cx="4376737" cy="392112"/>
          </a:xfrm>
        </p:grpSpPr>
        <p:sp>
          <p:nvSpPr>
            <p:cNvPr id="3753" name="Shape 3753"/>
            <p:cNvSpPr/>
            <p:nvPr/>
          </p:nvSpPr>
          <p:spPr>
            <a:xfrm>
              <a:off x="267401" y="-1"/>
              <a:ext cx="3784945" cy="392114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3754" name="Shape 3754"/>
            <p:cNvSpPr/>
            <p:nvPr/>
          </p:nvSpPr>
          <p:spPr>
            <a:xfrm>
              <a:off x="0" y="28154"/>
              <a:ext cx="4376738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400"/>
              </a:lvl1pPr>
            </a:lstStyle>
            <a:p>
              <a:r>
                <a:t>logically-centralized routing controller</a:t>
              </a:r>
            </a:p>
          </p:txBody>
        </p:sp>
      </p:grpSp>
      <p:sp>
        <p:nvSpPr>
          <p:cNvPr id="3756" name="Shape 3756"/>
          <p:cNvSpPr/>
          <p:nvPr/>
        </p:nvSpPr>
        <p:spPr>
          <a:xfrm flipV="1">
            <a:off x="2746057" y="5772150"/>
            <a:ext cx="1" cy="4032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57" name="Shape 3757"/>
          <p:cNvSpPr/>
          <p:nvPr/>
        </p:nvSpPr>
        <p:spPr>
          <a:xfrm flipH="1">
            <a:off x="4852987" y="4848225"/>
            <a:ext cx="407988" cy="363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21" extrusionOk="0">
                <a:moveTo>
                  <a:pt x="0" y="0"/>
                </a:moveTo>
                <a:cubicBezTo>
                  <a:pt x="8547" y="7544"/>
                  <a:pt x="12813" y="10800"/>
                  <a:pt x="16106" y="20700"/>
                </a:cubicBezTo>
                <a:cubicBezTo>
                  <a:pt x="17738" y="20515"/>
                  <a:pt x="18262" y="21600"/>
                  <a:pt x="19759" y="20859"/>
                </a:cubicBezTo>
                <a:cubicBezTo>
                  <a:pt x="18921" y="9185"/>
                  <a:pt x="19100" y="9318"/>
                  <a:pt x="21600" y="132"/>
                </a:cubicBezTo>
                <a:cubicBezTo>
                  <a:pt x="12978" y="132"/>
                  <a:pt x="3488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ADADEB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endParaRPr/>
          </a:p>
        </p:txBody>
      </p:sp>
      <p:sp>
        <p:nvSpPr>
          <p:cNvPr id="3758" name="Shape 3758"/>
          <p:cNvSpPr/>
          <p:nvPr/>
        </p:nvSpPr>
        <p:spPr>
          <a:xfrm flipH="1">
            <a:off x="5418137" y="5053012"/>
            <a:ext cx="396876" cy="4715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30" extrusionOk="0">
                <a:moveTo>
                  <a:pt x="0" y="0"/>
                </a:moveTo>
                <a:cubicBezTo>
                  <a:pt x="6975" y="12170"/>
                  <a:pt x="5093" y="11612"/>
                  <a:pt x="5951" y="20902"/>
                </a:cubicBezTo>
                <a:cubicBezTo>
                  <a:pt x="8325" y="20761"/>
                  <a:pt x="9089" y="21600"/>
                  <a:pt x="11269" y="21027"/>
                </a:cubicBezTo>
                <a:cubicBezTo>
                  <a:pt x="11580" y="10001"/>
                  <a:pt x="17963" y="7211"/>
                  <a:pt x="21600" y="10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ADADEB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endParaRPr/>
          </a:p>
        </p:txBody>
      </p:sp>
      <p:grpSp>
        <p:nvGrpSpPr>
          <p:cNvPr id="3772" name="Group 3772"/>
          <p:cNvGrpSpPr/>
          <p:nvPr/>
        </p:nvGrpSpPr>
        <p:grpSpPr>
          <a:xfrm>
            <a:off x="5345112" y="5478462"/>
            <a:ext cx="501651" cy="233363"/>
            <a:chOff x="0" y="0"/>
            <a:chExt cx="501650" cy="233362"/>
          </a:xfrm>
        </p:grpSpPr>
        <p:sp>
          <p:nvSpPr>
            <p:cNvPr id="3759" name="Shape 3759"/>
            <p:cNvSpPr/>
            <p:nvPr/>
          </p:nvSpPr>
          <p:spPr>
            <a:xfrm>
              <a:off x="4180" y="105346"/>
              <a:ext cx="497471" cy="128017"/>
            </a:xfrm>
            <a:prstGeom prst="ellipse">
              <a:avLst/>
            </a:prstGeom>
            <a:solidFill>
              <a:srgbClr val="CCC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3760" name="Shape 3760"/>
            <p:cNvSpPr/>
            <p:nvPr/>
          </p:nvSpPr>
          <p:spPr>
            <a:xfrm flipH="1">
              <a:off x="4180" y="93345"/>
              <a:ext cx="1" cy="800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61" name="Shape 3761"/>
            <p:cNvSpPr/>
            <p:nvPr/>
          </p:nvSpPr>
          <p:spPr>
            <a:xfrm>
              <a:off x="501649" y="93345"/>
              <a:ext cx="1" cy="800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62" name="Shape 3762"/>
            <p:cNvSpPr/>
            <p:nvPr/>
          </p:nvSpPr>
          <p:spPr>
            <a:xfrm>
              <a:off x="4180" y="93344"/>
              <a:ext cx="490503" cy="77344"/>
            </a:xfrm>
            <a:prstGeom prst="rect">
              <a:avLst/>
            </a:prstGeom>
            <a:solidFill>
              <a:srgbClr val="CCCC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3763" name="Shape 3763"/>
            <p:cNvSpPr/>
            <p:nvPr/>
          </p:nvSpPr>
          <p:spPr>
            <a:xfrm>
              <a:off x="-1" y="0"/>
              <a:ext cx="497471" cy="150686"/>
            </a:xfrm>
            <a:prstGeom prst="ellipse">
              <a:avLst/>
            </a:prstGeom>
            <a:solidFill>
              <a:srgbClr val="CCC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grpSp>
          <p:nvGrpSpPr>
            <p:cNvPr id="3767" name="Group 3767"/>
            <p:cNvGrpSpPr/>
            <p:nvPr/>
          </p:nvGrpSpPr>
          <p:grpSpPr>
            <a:xfrm>
              <a:off x="119838" y="33337"/>
              <a:ext cx="246646" cy="86216"/>
              <a:chOff x="0" y="0"/>
              <a:chExt cx="246644" cy="86214"/>
            </a:xfrm>
          </p:grpSpPr>
          <p:sp>
            <p:nvSpPr>
              <p:cNvPr id="3764" name="Shape 3764"/>
              <p:cNvSpPr/>
              <p:nvPr/>
            </p:nvSpPr>
            <p:spPr>
              <a:xfrm flipV="1">
                <a:off x="-1" y="0"/>
                <a:ext cx="88089" cy="1797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765" name="Shape 3765"/>
              <p:cNvSpPr/>
              <p:nvPr/>
            </p:nvSpPr>
            <p:spPr>
              <a:xfrm>
                <a:off x="169127" y="85316"/>
                <a:ext cx="77518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766" name="Shape 3766"/>
              <p:cNvSpPr/>
              <p:nvPr/>
            </p:nvSpPr>
            <p:spPr>
              <a:xfrm>
                <a:off x="81040" y="1796"/>
                <a:ext cx="91612" cy="84419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771" name="Group 3771"/>
            <p:cNvGrpSpPr/>
            <p:nvPr/>
          </p:nvGrpSpPr>
          <p:grpSpPr>
            <a:xfrm>
              <a:off x="119838" y="32004"/>
              <a:ext cx="246646" cy="89808"/>
              <a:chOff x="0" y="0"/>
              <a:chExt cx="246644" cy="89807"/>
            </a:xfrm>
          </p:grpSpPr>
          <p:sp>
            <p:nvSpPr>
              <p:cNvPr id="3768" name="Shape 3768"/>
              <p:cNvSpPr/>
              <p:nvPr/>
            </p:nvSpPr>
            <p:spPr>
              <a:xfrm>
                <a:off x="0" y="86214"/>
                <a:ext cx="88088" cy="3594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769" name="Shape 3769"/>
              <p:cNvSpPr/>
              <p:nvPr/>
            </p:nvSpPr>
            <p:spPr>
              <a:xfrm>
                <a:off x="169127" y="1269"/>
                <a:ext cx="77518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770" name="Shape 3770"/>
              <p:cNvSpPr/>
              <p:nvPr/>
            </p:nvSpPr>
            <p:spPr>
              <a:xfrm flipV="1">
                <a:off x="81040" y="0"/>
                <a:ext cx="91612" cy="87113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3773" name="Shape 3773"/>
          <p:cNvSpPr/>
          <p:nvPr/>
        </p:nvSpPr>
        <p:spPr>
          <a:xfrm flipH="1">
            <a:off x="5708650" y="5572125"/>
            <a:ext cx="347664" cy="560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51" h="21600" extrusionOk="0">
                <a:moveTo>
                  <a:pt x="363" y="15377"/>
                </a:moveTo>
                <a:cubicBezTo>
                  <a:pt x="9347" y="16419"/>
                  <a:pt x="9132" y="15124"/>
                  <a:pt x="20672" y="21600"/>
                </a:cubicBezTo>
                <a:cubicBezTo>
                  <a:pt x="20787" y="20203"/>
                  <a:pt x="19912" y="18295"/>
                  <a:pt x="21251" y="17843"/>
                </a:cubicBezTo>
                <a:cubicBezTo>
                  <a:pt x="5727" y="11566"/>
                  <a:pt x="5395" y="6614"/>
                  <a:pt x="111" y="0"/>
                </a:cubicBezTo>
                <a:cubicBezTo>
                  <a:pt x="-349" y="5997"/>
                  <a:pt x="798" y="9237"/>
                  <a:pt x="363" y="15377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ADADEB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endParaRPr/>
          </a:p>
        </p:txBody>
      </p:sp>
      <p:sp>
        <p:nvSpPr>
          <p:cNvPr id="3774" name="Shape 3774"/>
          <p:cNvSpPr/>
          <p:nvPr/>
        </p:nvSpPr>
        <p:spPr>
          <a:xfrm flipH="1">
            <a:off x="2563812" y="5051425"/>
            <a:ext cx="2146301" cy="454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38" extrusionOk="0">
                <a:moveTo>
                  <a:pt x="0" y="0"/>
                </a:moveTo>
                <a:cubicBezTo>
                  <a:pt x="2300" y="4128"/>
                  <a:pt x="6362" y="15692"/>
                  <a:pt x="7249" y="21107"/>
                </a:cubicBezTo>
                <a:cubicBezTo>
                  <a:pt x="7688" y="21007"/>
                  <a:pt x="8995" y="21600"/>
                  <a:pt x="9398" y="21195"/>
                </a:cubicBezTo>
                <a:cubicBezTo>
                  <a:pt x="9173" y="14808"/>
                  <a:pt x="16944" y="4470"/>
                  <a:pt x="21600" y="59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ADADEB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endParaRPr/>
          </a:p>
        </p:txBody>
      </p:sp>
      <p:sp>
        <p:nvSpPr>
          <p:cNvPr id="3775" name="Shape 3775"/>
          <p:cNvSpPr/>
          <p:nvPr/>
        </p:nvSpPr>
        <p:spPr>
          <a:xfrm>
            <a:off x="4073525" y="5221287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r>
              <a:t>1</a:t>
            </a:r>
          </a:p>
        </p:txBody>
      </p:sp>
      <p:grpSp>
        <p:nvGrpSpPr>
          <p:cNvPr id="3789" name="Group 3789"/>
          <p:cNvGrpSpPr/>
          <p:nvPr/>
        </p:nvGrpSpPr>
        <p:grpSpPr>
          <a:xfrm>
            <a:off x="3648074" y="5500687"/>
            <a:ext cx="501652" cy="233363"/>
            <a:chOff x="0" y="0"/>
            <a:chExt cx="501650" cy="233362"/>
          </a:xfrm>
        </p:grpSpPr>
        <p:sp>
          <p:nvSpPr>
            <p:cNvPr id="3776" name="Shape 3776"/>
            <p:cNvSpPr/>
            <p:nvPr/>
          </p:nvSpPr>
          <p:spPr>
            <a:xfrm>
              <a:off x="4180" y="105346"/>
              <a:ext cx="497471" cy="128017"/>
            </a:xfrm>
            <a:prstGeom prst="ellipse">
              <a:avLst/>
            </a:prstGeom>
            <a:solidFill>
              <a:srgbClr val="CCC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3777" name="Shape 3777"/>
            <p:cNvSpPr/>
            <p:nvPr/>
          </p:nvSpPr>
          <p:spPr>
            <a:xfrm flipH="1">
              <a:off x="4180" y="93345"/>
              <a:ext cx="1" cy="800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78" name="Shape 3778"/>
            <p:cNvSpPr/>
            <p:nvPr/>
          </p:nvSpPr>
          <p:spPr>
            <a:xfrm>
              <a:off x="501649" y="93345"/>
              <a:ext cx="1" cy="800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79" name="Shape 3779"/>
            <p:cNvSpPr/>
            <p:nvPr/>
          </p:nvSpPr>
          <p:spPr>
            <a:xfrm>
              <a:off x="4180" y="93344"/>
              <a:ext cx="490503" cy="77344"/>
            </a:xfrm>
            <a:prstGeom prst="rect">
              <a:avLst/>
            </a:prstGeom>
            <a:solidFill>
              <a:srgbClr val="CCCC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3780" name="Shape 3780"/>
            <p:cNvSpPr/>
            <p:nvPr/>
          </p:nvSpPr>
          <p:spPr>
            <a:xfrm>
              <a:off x="-1" y="0"/>
              <a:ext cx="497471" cy="150686"/>
            </a:xfrm>
            <a:prstGeom prst="ellipse">
              <a:avLst/>
            </a:prstGeom>
            <a:solidFill>
              <a:srgbClr val="CCC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grpSp>
          <p:nvGrpSpPr>
            <p:cNvPr id="3784" name="Group 3784"/>
            <p:cNvGrpSpPr/>
            <p:nvPr/>
          </p:nvGrpSpPr>
          <p:grpSpPr>
            <a:xfrm>
              <a:off x="119838" y="33337"/>
              <a:ext cx="246646" cy="86216"/>
              <a:chOff x="0" y="0"/>
              <a:chExt cx="246644" cy="86214"/>
            </a:xfrm>
          </p:grpSpPr>
          <p:sp>
            <p:nvSpPr>
              <p:cNvPr id="3781" name="Shape 3781"/>
              <p:cNvSpPr/>
              <p:nvPr/>
            </p:nvSpPr>
            <p:spPr>
              <a:xfrm flipV="1">
                <a:off x="-1" y="0"/>
                <a:ext cx="88089" cy="1797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782" name="Shape 3782"/>
              <p:cNvSpPr/>
              <p:nvPr/>
            </p:nvSpPr>
            <p:spPr>
              <a:xfrm>
                <a:off x="169127" y="85316"/>
                <a:ext cx="77518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783" name="Shape 3783"/>
              <p:cNvSpPr/>
              <p:nvPr/>
            </p:nvSpPr>
            <p:spPr>
              <a:xfrm>
                <a:off x="81040" y="1796"/>
                <a:ext cx="91612" cy="84419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788" name="Group 3788"/>
            <p:cNvGrpSpPr/>
            <p:nvPr/>
          </p:nvGrpSpPr>
          <p:grpSpPr>
            <a:xfrm>
              <a:off x="119838" y="32004"/>
              <a:ext cx="246646" cy="89808"/>
              <a:chOff x="0" y="0"/>
              <a:chExt cx="246644" cy="89807"/>
            </a:xfrm>
          </p:grpSpPr>
          <p:sp>
            <p:nvSpPr>
              <p:cNvPr id="3785" name="Shape 3785"/>
              <p:cNvSpPr/>
              <p:nvPr/>
            </p:nvSpPr>
            <p:spPr>
              <a:xfrm>
                <a:off x="0" y="86214"/>
                <a:ext cx="88088" cy="3594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786" name="Shape 3786"/>
              <p:cNvSpPr/>
              <p:nvPr/>
            </p:nvSpPr>
            <p:spPr>
              <a:xfrm>
                <a:off x="169127" y="1269"/>
                <a:ext cx="77518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787" name="Shape 3787"/>
              <p:cNvSpPr/>
              <p:nvPr/>
            </p:nvSpPr>
            <p:spPr>
              <a:xfrm flipV="1">
                <a:off x="81040" y="0"/>
                <a:ext cx="91612" cy="87113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3790" name="Shape 3790"/>
          <p:cNvSpPr/>
          <p:nvPr/>
        </p:nvSpPr>
        <p:spPr>
          <a:xfrm>
            <a:off x="3581400" y="5621355"/>
            <a:ext cx="982663" cy="215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0" extrusionOk="0">
                <a:moveTo>
                  <a:pt x="0" y="283"/>
                </a:moveTo>
                <a:cubicBezTo>
                  <a:pt x="7380" y="-460"/>
                  <a:pt x="8776" y="151"/>
                  <a:pt x="11708" y="3410"/>
                </a:cubicBezTo>
                <a:cubicBezTo>
                  <a:pt x="14921" y="7443"/>
                  <a:pt x="19785" y="13852"/>
                  <a:pt x="21600" y="21140"/>
                </a:cubicBezTo>
              </a:path>
            </a:pathLst>
          </a:custGeom>
          <a:ln w="57150">
            <a:solidFill>
              <a:srgbClr val="FF3300"/>
            </a:solidFill>
            <a:tailEnd type="triangle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endParaRPr/>
          </a:p>
        </p:txBody>
      </p:sp>
      <p:sp>
        <p:nvSpPr>
          <p:cNvPr id="3791" name="Shape 3791"/>
          <p:cNvSpPr/>
          <p:nvPr/>
        </p:nvSpPr>
        <p:spPr>
          <a:xfrm>
            <a:off x="2736850" y="5473699"/>
            <a:ext cx="7938" cy="2381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92" name="Shape 3792"/>
          <p:cNvSpPr/>
          <p:nvPr/>
        </p:nvSpPr>
        <p:spPr>
          <a:xfrm flipH="1">
            <a:off x="4479925" y="6084887"/>
            <a:ext cx="2181225" cy="396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48" extrusionOk="0">
                <a:moveTo>
                  <a:pt x="0" y="20098"/>
                </a:moveTo>
                <a:cubicBezTo>
                  <a:pt x="2022" y="21600"/>
                  <a:pt x="4442" y="15753"/>
                  <a:pt x="21512" y="18190"/>
                </a:cubicBezTo>
                <a:cubicBezTo>
                  <a:pt x="21538" y="16174"/>
                  <a:pt x="21299" y="14469"/>
                  <a:pt x="21600" y="13817"/>
                </a:cubicBezTo>
                <a:cubicBezTo>
                  <a:pt x="6501" y="12503"/>
                  <a:pt x="2508" y="9543"/>
                  <a:pt x="1319" y="0"/>
                </a:cubicBezTo>
                <a:cubicBezTo>
                  <a:pt x="1213" y="8655"/>
                  <a:pt x="99" y="11237"/>
                  <a:pt x="0" y="20098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ADADEB">
                  <a:alpha val="60998"/>
                </a:srgbClr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endParaRPr/>
          </a:p>
        </p:txBody>
      </p:sp>
      <p:grpSp>
        <p:nvGrpSpPr>
          <p:cNvPr id="3806" name="Group 3806"/>
          <p:cNvGrpSpPr/>
          <p:nvPr/>
        </p:nvGrpSpPr>
        <p:grpSpPr>
          <a:xfrm>
            <a:off x="4000499" y="6242050"/>
            <a:ext cx="501652" cy="233363"/>
            <a:chOff x="0" y="0"/>
            <a:chExt cx="501650" cy="233362"/>
          </a:xfrm>
        </p:grpSpPr>
        <p:sp>
          <p:nvSpPr>
            <p:cNvPr id="3793" name="Shape 3793"/>
            <p:cNvSpPr/>
            <p:nvPr/>
          </p:nvSpPr>
          <p:spPr>
            <a:xfrm>
              <a:off x="4180" y="105346"/>
              <a:ext cx="497471" cy="128017"/>
            </a:xfrm>
            <a:prstGeom prst="ellipse">
              <a:avLst/>
            </a:prstGeom>
            <a:solidFill>
              <a:srgbClr val="CCC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3794" name="Shape 3794"/>
            <p:cNvSpPr/>
            <p:nvPr/>
          </p:nvSpPr>
          <p:spPr>
            <a:xfrm flipH="1">
              <a:off x="4180" y="93345"/>
              <a:ext cx="1" cy="800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95" name="Shape 3795"/>
            <p:cNvSpPr/>
            <p:nvPr/>
          </p:nvSpPr>
          <p:spPr>
            <a:xfrm>
              <a:off x="501649" y="93345"/>
              <a:ext cx="1" cy="800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96" name="Shape 3796"/>
            <p:cNvSpPr/>
            <p:nvPr/>
          </p:nvSpPr>
          <p:spPr>
            <a:xfrm>
              <a:off x="4180" y="93344"/>
              <a:ext cx="490503" cy="77344"/>
            </a:xfrm>
            <a:prstGeom prst="rect">
              <a:avLst/>
            </a:prstGeom>
            <a:solidFill>
              <a:srgbClr val="CCCC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3797" name="Shape 3797"/>
            <p:cNvSpPr/>
            <p:nvPr/>
          </p:nvSpPr>
          <p:spPr>
            <a:xfrm>
              <a:off x="-1" y="0"/>
              <a:ext cx="497471" cy="150686"/>
            </a:xfrm>
            <a:prstGeom prst="ellipse">
              <a:avLst/>
            </a:prstGeom>
            <a:solidFill>
              <a:srgbClr val="CCC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grpSp>
          <p:nvGrpSpPr>
            <p:cNvPr id="3801" name="Group 3801"/>
            <p:cNvGrpSpPr/>
            <p:nvPr/>
          </p:nvGrpSpPr>
          <p:grpSpPr>
            <a:xfrm>
              <a:off x="119838" y="33337"/>
              <a:ext cx="246646" cy="86216"/>
              <a:chOff x="0" y="0"/>
              <a:chExt cx="246644" cy="86214"/>
            </a:xfrm>
          </p:grpSpPr>
          <p:sp>
            <p:nvSpPr>
              <p:cNvPr id="3798" name="Shape 3798"/>
              <p:cNvSpPr/>
              <p:nvPr/>
            </p:nvSpPr>
            <p:spPr>
              <a:xfrm flipV="1">
                <a:off x="-1" y="0"/>
                <a:ext cx="88089" cy="1797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799" name="Shape 3799"/>
              <p:cNvSpPr/>
              <p:nvPr/>
            </p:nvSpPr>
            <p:spPr>
              <a:xfrm>
                <a:off x="169127" y="85316"/>
                <a:ext cx="77518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800" name="Shape 3800"/>
              <p:cNvSpPr/>
              <p:nvPr/>
            </p:nvSpPr>
            <p:spPr>
              <a:xfrm>
                <a:off x="81040" y="1796"/>
                <a:ext cx="91612" cy="84419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805" name="Group 3805"/>
            <p:cNvGrpSpPr/>
            <p:nvPr/>
          </p:nvGrpSpPr>
          <p:grpSpPr>
            <a:xfrm>
              <a:off x="119838" y="32004"/>
              <a:ext cx="246646" cy="89808"/>
              <a:chOff x="0" y="0"/>
              <a:chExt cx="246644" cy="89807"/>
            </a:xfrm>
          </p:grpSpPr>
          <p:sp>
            <p:nvSpPr>
              <p:cNvPr id="3802" name="Shape 3802"/>
              <p:cNvSpPr/>
              <p:nvPr/>
            </p:nvSpPr>
            <p:spPr>
              <a:xfrm>
                <a:off x="0" y="86214"/>
                <a:ext cx="88088" cy="3594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803" name="Shape 3803"/>
              <p:cNvSpPr/>
              <p:nvPr/>
            </p:nvSpPr>
            <p:spPr>
              <a:xfrm>
                <a:off x="169127" y="1269"/>
                <a:ext cx="77518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804" name="Shape 3804"/>
              <p:cNvSpPr/>
              <p:nvPr/>
            </p:nvSpPr>
            <p:spPr>
              <a:xfrm flipV="1">
                <a:off x="81040" y="0"/>
                <a:ext cx="91612" cy="87113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3807" name="Shape 3807"/>
          <p:cNvSpPr/>
          <p:nvPr/>
        </p:nvSpPr>
        <p:spPr>
          <a:xfrm>
            <a:off x="1362075" y="3262312"/>
            <a:ext cx="5856288" cy="1"/>
          </a:xfrm>
          <a:prstGeom prst="line">
            <a:avLst/>
          </a:prstGeom>
          <a:ln w="19050"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08" name="Shape 3808"/>
          <p:cNvSpPr/>
          <p:nvPr/>
        </p:nvSpPr>
        <p:spPr>
          <a:xfrm>
            <a:off x="1203325" y="2827337"/>
            <a:ext cx="1267679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control plane</a:t>
            </a:r>
          </a:p>
        </p:txBody>
      </p:sp>
      <p:sp>
        <p:nvSpPr>
          <p:cNvPr id="3809" name="Shape 3809"/>
          <p:cNvSpPr/>
          <p:nvPr/>
        </p:nvSpPr>
        <p:spPr>
          <a:xfrm>
            <a:off x="1217612" y="3313112"/>
            <a:ext cx="1053268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data plane</a:t>
            </a:r>
          </a:p>
        </p:txBody>
      </p:sp>
      <p:sp>
        <p:nvSpPr>
          <p:cNvPr id="3810" name="Shape 3810"/>
          <p:cNvSpPr/>
          <p:nvPr/>
        </p:nvSpPr>
        <p:spPr>
          <a:xfrm rot="5400000">
            <a:off x="3175000" y="3048000"/>
            <a:ext cx="992188" cy="122238"/>
          </a:xfrm>
          <a:prstGeom prst="rightArrow">
            <a:avLst>
              <a:gd name="adj1" fmla="val 51167"/>
              <a:gd name="adj2" fmla="val 83912"/>
            </a:avLst>
          </a:prstGeom>
          <a:solidFill>
            <a:srgbClr val="00664D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3811" name="Shape 3811"/>
          <p:cNvSpPr/>
          <p:nvPr/>
        </p:nvSpPr>
        <p:spPr>
          <a:xfrm>
            <a:off x="4968875" y="5416550"/>
            <a:ext cx="474663" cy="58261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825" name="Group 3825"/>
          <p:cNvGrpSpPr/>
          <p:nvPr/>
        </p:nvGrpSpPr>
        <p:grpSpPr>
          <a:xfrm>
            <a:off x="4675187" y="5195887"/>
            <a:ext cx="501651" cy="233363"/>
            <a:chOff x="0" y="0"/>
            <a:chExt cx="501650" cy="233362"/>
          </a:xfrm>
        </p:grpSpPr>
        <p:sp>
          <p:nvSpPr>
            <p:cNvPr id="3812" name="Shape 3812"/>
            <p:cNvSpPr/>
            <p:nvPr/>
          </p:nvSpPr>
          <p:spPr>
            <a:xfrm>
              <a:off x="4180" y="105346"/>
              <a:ext cx="497471" cy="128017"/>
            </a:xfrm>
            <a:prstGeom prst="ellipse">
              <a:avLst/>
            </a:prstGeom>
            <a:solidFill>
              <a:srgbClr val="CCC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3813" name="Shape 3813"/>
            <p:cNvSpPr/>
            <p:nvPr/>
          </p:nvSpPr>
          <p:spPr>
            <a:xfrm flipH="1">
              <a:off x="4180" y="93345"/>
              <a:ext cx="1" cy="800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14" name="Shape 3814"/>
            <p:cNvSpPr/>
            <p:nvPr/>
          </p:nvSpPr>
          <p:spPr>
            <a:xfrm>
              <a:off x="501649" y="93345"/>
              <a:ext cx="1" cy="800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15" name="Shape 3815"/>
            <p:cNvSpPr/>
            <p:nvPr/>
          </p:nvSpPr>
          <p:spPr>
            <a:xfrm>
              <a:off x="4180" y="93344"/>
              <a:ext cx="490503" cy="77344"/>
            </a:xfrm>
            <a:prstGeom prst="rect">
              <a:avLst/>
            </a:prstGeom>
            <a:solidFill>
              <a:srgbClr val="CCCC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3816" name="Shape 3816"/>
            <p:cNvSpPr/>
            <p:nvPr/>
          </p:nvSpPr>
          <p:spPr>
            <a:xfrm>
              <a:off x="-1" y="0"/>
              <a:ext cx="497471" cy="150686"/>
            </a:xfrm>
            <a:prstGeom prst="ellipse">
              <a:avLst/>
            </a:prstGeom>
            <a:solidFill>
              <a:srgbClr val="CCC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grpSp>
          <p:nvGrpSpPr>
            <p:cNvPr id="3820" name="Group 3820"/>
            <p:cNvGrpSpPr/>
            <p:nvPr/>
          </p:nvGrpSpPr>
          <p:grpSpPr>
            <a:xfrm>
              <a:off x="119838" y="33337"/>
              <a:ext cx="246646" cy="86216"/>
              <a:chOff x="0" y="0"/>
              <a:chExt cx="246644" cy="86214"/>
            </a:xfrm>
          </p:grpSpPr>
          <p:sp>
            <p:nvSpPr>
              <p:cNvPr id="3817" name="Shape 3817"/>
              <p:cNvSpPr/>
              <p:nvPr/>
            </p:nvSpPr>
            <p:spPr>
              <a:xfrm flipV="1">
                <a:off x="-1" y="0"/>
                <a:ext cx="88089" cy="1797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818" name="Shape 3818"/>
              <p:cNvSpPr/>
              <p:nvPr/>
            </p:nvSpPr>
            <p:spPr>
              <a:xfrm>
                <a:off x="169127" y="85316"/>
                <a:ext cx="77518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819" name="Shape 3819"/>
              <p:cNvSpPr/>
              <p:nvPr/>
            </p:nvSpPr>
            <p:spPr>
              <a:xfrm>
                <a:off x="81040" y="1796"/>
                <a:ext cx="91612" cy="84419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824" name="Group 3824"/>
            <p:cNvGrpSpPr/>
            <p:nvPr/>
          </p:nvGrpSpPr>
          <p:grpSpPr>
            <a:xfrm>
              <a:off x="119838" y="32004"/>
              <a:ext cx="246646" cy="89808"/>
              <a:chOff x="0" y="0"/>
              <a:chExt cx="246644" cy="89807"/>
            </a:xfrm>
          </p:grpSpPr>
          <p:sp>
            <p:nvSpPr>
              <p:cNvPr id="3821" name="Shape 3821"/>
              <p:cNvSpPr/>
              <p:nvPr/>
            </p:nvSpPr>
            <p:spPr>
              <a:xfrm>
                <a:off x="0" y="86214"/>
                <a:ext cx="88088" cy="3594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822" name="Shape 3822"/>
              <p:cNvSpPr/>
              <p:nvPr/>
            </p:nvSpPr>
            <p:spPr>
              <a:xfrm>
                <a:off x="169127" y="1269"/>
                <a:ext cx="77518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823" name="Shape 3823"/>
              <p:cNvSpPr/>
              <p:nvPr/>
            </p:nvSpPr>
            <p:spPr>
              <a:xfrm flipV="1">
                <a:off x="81040" y="0"/>
                <a:ext cx="91612" cy="87113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3839" name="Group 3839"/>
          <p:cNvGrpSpPr/>
          <p:nvPr/>
        </p:nvGrpSpPr>
        <p:grpSpPr>
          <a:xfrm>
            <a:off x="5226049" y="5962650"/>
            <a:ext cx="501652" cy="233363"/>
            <a:chOff x="0" y="0"/>
            <a:chExt cx="501650" cy="233362"/>
          </a:xfrm>
        </p:grpSpPr>
        <p:sp>
          <p:nvSpPr>
            <p:cNvPr id="3826" name="Shape 3826"/>
            <p:cNvSpPr/>
            <p:nvPr/>
          </p:nvSpPr>
          <p:spPr>
            <a:xfrm>
              <a:off x="4180" y="105346"/>
              <a:ext cx="497471" cy="128017"/>
            </a:xfrm>
            <a:prstGeom prst="ellipse">
              <a:avLst/>
            </a:prstGeom>
            <a:solidFill>
              <a:srgbClr val="CCC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3827" name="Shape 3827"/>
            <p:cNvSpPr/>
            <p:nvPr/>
          </p:nvSpPr>
          <p:spPr>
            <a:xfrm flipH="1">
              <a:off x="4180" y="93345"/>
              <a:ext cx="1" cy="800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28" name="Shape 3828"/>
            <p:cNvSpPr/>
            <p:nvPr/>
          </p:nvSpPr>
          <p:spPr>
            <a:xfrm>
              <a:off x="501649" y="93345"/>
              <a:ext cx="1" cy="800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29" name="Shape 3829"/>
            <p:cNvSpPr/>
            <p:nvPr/>
          </p:nvSpPr>
          <p:spPr>
            <a:xfrm>
              <a:off x="4180" y="93344"/>
              <a:ext cx="490503" cy="77344"/>
            </a:xfrm>
            <a:prstGeom prst="rect">
              <a:avLst/>
            </a:prstGeom>
            <a:solidFill>
              <a:srgbClr val="CCCC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3830" name="Shape 3830"/>
            <p:cNvSpPr/>
            <p:nvPr/>
          </p:nvSpPr>
          <p:spPr>
            <a:xfrm>
              <a:off x="-1" y="0"/>
              <a:ext cx="497471" cy="150686"/>
            </a:xfrm>
            <a:prstGeom prst="ellipse">
              <a:avLst/>
            </a:prstGeom>
            <a:solidFill>
              <a:srgbClr val="CCC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grpSp>
          <p:nvGrpSpPr>
            <p:cNvPr id="3834" name="Group 3834"/>
            <p:cNvGrpSpPr/>
            <p:nvPr/>
          </p:nvGrpSpPr>
          <p:grpSpPr>
            <a:xfrm>
              <a:off x="119838" y="33337"/>
              <a:ext cx="246646" cy="86216"/>
              <a:chOff x="0" y="0"/>
              <a:chExt cx="246644" cy="86214"/>
            </a:xfrm>
          </p:grpSpPr>
          <p:sp>
            <p:nvSpPr>
              <p:cNvPr id="3831" name="Shape 3831"/>
              <p:cNvSpPr/>
              <p:nvPr/>
            </p:nvSpPr>
            <p:spPr>
              <a:xfrm flipV="1">
                <a:off x="-1" y="0"/>
                <a:ext cx="88089" cy="1797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832" name="Shape 3832"/>
              <p:cNvSpPr/>
              <p:nvPr/>
            </p:nvSpPr>
            <p:spPr>
              <a:xfrm>
                <a:off x="169127" y="85316"/>
                <a:ext cx="77518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833" name="Shape 3833"/>
              <p:cNvSpPr/>
              <p:nvPr/>
            </p:nvSpPr>
            <p:spPr>
              <a:xfrm>
                <a:off x="81040" y="1796"/>
                <a:ext cx="91612" cy="84419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838" name="Group 3838"/>
            <p:cNvGrpSpPr/>
            <p:nvPr/>
          </p:nvGrpSpPr>
          <p:grpSpPr>
            <a:xfrm>
              <a:off x="119838" y="32004"/>
              <a:ext cx="246646" cy="89808"/>
              <a:chOff x="0" y="0"/>
              <a:chExt cx="246644" cy="89807"/>
            </a:xfrm>
          </p:grpSpPr>
          <p:sp>
            <p:nvSpPr>
              <p:cNvPr id="3835" name="Shape 3835"/>
              <p:cNvSpPr/>
              <p:nvPr/>
            </p:nvSpPr>
            <p:spPr>
              <a:xfrm>
                <a:off x="0" y="86214"/>
                <a:ext cx="88088" cy="3594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836" name="Shape 3836"/>
              <p:cNvSpPr/>
              <p:nvPr/>
            </p:nvSpPr>
            <p:spPr>
              <a:xfrm>
                <a:off x="169127" y="1269"/>
                <a:ext cx="77518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837" name="Shape 3837"/>
              <p:cNvSpPr/>
              <p:nvPr/>
            </p:nvSpPr>
            <p:spPr>
              <a:xfrm flipV="1">
                <a:off x="81040" y="0"/>
                <a:ext cx="91612" cy="87113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3840" name="Shape 3840"/>
          <p:cNvSpPr/>
          <p:nvPr/>
        </p:nvSpPr>
        <p:spPr>
          <a:xfrm>
            <a:off x="401637" y="1087437"/>
            <a:ext cx="7832726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Each router contains a </a:t>
            </a:r>
            <a:r>
              <a:rPr i="1">
                <a:solidFill>
                  <a:srgbClr val="CC0000"/>
                </a:solidFill>
              </a:rPr>
              <a:t>flow table </a:t>
            </a:r>
            <a:r>
              <a:t>that is computed and distributed by a </a:t>
            </a:r>
            <a:r>
              <a:rPr i="1"/>
              <a:t>logically centralized </a:t>
            </a:r>
            <a:r>
              <a:t>routing controller</a:t>
            </a:r>
          </a:p>
        </p:txBody>
      </p:sp>
      <p:grpSp>
        <p:nvGrpSpPr>
          <p:cNvPr id="3846" name="Group 3846"/>
          <p:cNvGrpSpPr/>
          <p:nvPr/>
        </p:nvGrpSpPr>
        <p:grpSpPr>
          <a:xfrm>
            <a:off x="3498849" y="2647950"/>
            <a:ext cx="328614" cy="247650"/>
            <a:chOff x="0" y="0"/>
            <a:chExt cx="328612" cy="247650"/>
          </a:xfrm>
        </p:grpSpPr>
        <p:sp>
          <p:nvSpPr>
            <p:cNvPr id="3841" name="Shape 3841"/>
            <p:cNvSpPr/>
            <p:nvPr/>
          </p:nvSpPr>
          <p:spPr>
            <a:xfrm>
              <a:off x="1380" y="0"/>
              <a:ext cx="327231" cy="24765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3842" name="Shape 3842"/>
            <p:cNvSpPr/>
            <p:nvPr/>
          </p:nvSpPr>
          <p:spPr>
            <a:xfrm>
              <a:off x="234727" y="41274"/>
              <a:ext cx="1382" cy="20637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43" name="Shape 3843"/>
            <p:cNvSpPr/>
            <p:nvPr/>
          </p:nvSpPr>
          <p:spPr>
            <a:xfrm>
              <a:off x="1380" y="90487"/>
              <a:ext cx="32723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44" name="Shape 3844"/>
            <p:cNvSpPr/>
            <p:nvPr/>
          </p:nvSpPr>
          <p:spPr>
            <a:xfrm flipV="1">
              <a:off x="-1" y="41274"/>
              <a:ext cx="328614" cy="158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45" name="Shape 3845"/>
            <p:cNvSpPr/>
            <p:nvPr/>
          </p:nvSpPr>
          <p:spPr>
            <a:xfrm>
              <a:off x="121505" y="41274"/>
              <a:ext cx="1381" cy="20637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901" name="Group 3901"/>
          <p:cNvGrpSpPr/>
          <p:nvPr/>
        </p:nvGrpSpPr>
        <p:grpSpPr>
          <a:xfrm>
            <a:off x="2700337" y="3592512"/>
            <a:ext cx="2005014" cy="1449388"/>
            <a:chOff x="0" y="0"/>
            <a:chExt cx="2005012" cy="1449387"/>
          </a:xfrm>
        </p:grpSpPr>
        <p:sp>
          <p:nvSpPr>
            <p:cNvPr id="3847" name="Shape 3847"/>
            <p:cNvSpPr/>
            <p:nvPr/>
          </p:nvSpPr>
          <p:spPr>
            <a:xfrm>
              <a:off x="14437" y="0"/>
              <a:ext cx="1990576" cy="1449388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3848" name="Shape 3848"/>
            <p:cNvSpPr/>
            <p:nvPr/>
          </p:nvSpPr>
          <p:spPr>
            <a:xfrm>
              <a:off x="717550" y="315912"/>
              <a:ext cx="661988" cy="1060451"/>
            </a:xfrm>
            <a:prstGeom prst="rect">
              <a:avLst/>
            </a:prstGeom>
            <a:solidFill>
              <a:srgbClr val="D2D2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3849" name="Shape 3849"/>
            <p:cNvSpPr/>
            <p:nvPr/>
          </p:nvSpPr>
          <p:spPr>
            <a:xfrm>
              <a:off x="92075" y="319087"/>
              <a:ext cx="622300" cy="1057276"/>
            </a:xfrm>
            <a:prstGeom prst="rect">
              <a:avLst/>
            </a:prstGeom>
            <a:solidFill>
              <a:srgbClr val="C2FF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3850" name="Shape 3850"/>
            <p:cNvSpPr/>
            <p:nvPr/>
          </p:nvSpPr>
          <p:spPr>
            <a:xfrm>
              <a:off x="86365" y="66655"/>
              <a:ext cx="1855560" cy="2482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3851" name="Shape 3851"/>
            <p:cNvSpPr/>
            <p:nvPr/>
          </p:nvSpPr>
          <p:spPr>
            <a:xfrm>
              <a:off x="340071" y="28019"/>
              <a:ext cx="1270346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/>
              </a:lvl1pPr>
            </a:lstStyle>
            <a:p>
              <a:r>
                <a:t>local flow table</a:t>
              </a:r>
            </a:p>
          </p:txBody>
        </p:sp>
        <p:sp>
          <p:nvSpPr>
            <p:cNvPr id="3852" name="Shape 3852"/>
            <p:cNvSpPr/>
            <p:nvPr/>
          </p:nvSpPr>
          <p:spPr>
            <a:xfrm>
              <a:off x="1391772" y="314207"/>
              <a:ext cx="542130" cy="1059670"/>
            </a:xfrm>
            <a:prstGeom prst="rect">
              <a:avLst/>
            </a:prstGeom>
            <a:solidFill>
              <a:srgbClr val="FFCC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3853" name="Shape 3853"/>
            <p:cNvSpPr/>
            <p:nvPr/>
          </p:nvSpPr>
          <p:spPr>
            <a:xfrm>
              <a:off x="0" y="310049"/>
              <a:ext cx="2005013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200"/>
              </a:lvl1pPr>
            </a:lstStyle>
            <a:p>
              <a:r>
                <a:t>headers  counters  actions</a:t>
              </a:r>
            </a:p>
          </p:txBody>
        </p:sp>
        <p:sp>
          <p:nvSpPr>
            <p:cNvPr id="3854" name="Shape 3854"/>
            <p:cNvSpPr/>
            <p:nvPr/>
          </p:nvSpPr>
          <p:spPr>
            <a:xfrm>
              <a:off x="81276" y="580370"/>
              <a:ext cx="1860649" cy="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868" name="Group 3868"/>
            <p:cNvGrpSpPr/>
            <p:nvPr/>
          </p:nvGrpSpPr>
          <p:grpSpPr>
            <a:xfrm>
              <a:off x="79437" y="613727"/>
              <a:ext cx="1853186" cy="219458"/>
              <a:chOff x="0" y="0"/>
              <a:chExt cx="1853184" cy="219456"/>
            </a:xfrm>
          </p:grpSpPr>
          <p:pic>
            <p:nvPicPr>
              <p:cNvPr id="3855" name="image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1853185" cy="2194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3859" name="Group 3859"/>
              <p:cNvGrpSpPr/>
              <p:nvPr/>
            </p:nvGrpSpPr>
            <p:grpSpPr>
              <a:xfrm>
                <a:off x="231512" y="91002"/>
                <a:ext cx="201612" cy="45675"/>
                <a:chOff x="0" y="0"/>
                <a:chExt cx="201610" cy="45674"/>
              </a:xfrm>
            </p:grpSpPr>
            <p:sp>
              <p:nvSpPr>
                <p:cNvPr id="3856" name="Shape 3856"/>
                <p:cNvSpPr/>
                <p:nvPr/>
              </p:nvSpPr>
              <p:spPr>
                <a:xfrm>
                  <a:off x="0" y="0"/>
                  <a:ext cx="45724" cy="45675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3857" name="Shape 3857"/>
                <p:cNvSpPr/>
                <p:nvPr/>
              </p:nvSpPr>
              <p:spPr>
                <a:xfrm>
                  <a:off x="77943" y="0"/>
                  <a:ext cx="45724" cy="45675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3858" name="Shape 3858"/>
                <p:cNvSpPr/>
                <p:nvPr/>
              </p:nvSpPr>
              <p:spPr>
                <a:xfrm>
                  <a:off x="155887" y="0"/>
                  <a:ext cx="45724" cy="45675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</p:grpSp>
          <p:grpSp>
            <p:nvGrpSpPr>
              <p:cNvPr id="3863" name="Group 3863"/>
              <p:cNvGrpSpPr/>
              <p:nvPr/>
            </p:nvGrpSpPr>
            <p:grpSpPr>
              <a:xfrm>
                <a:off x="850242" y="91201"/>
                <a:ext cx="201612" cy="45676"/>
                <a:chOff x="0" y="0"/>
                <a:chExt cx="201610" cy="45674"/>
              </a:xfrm>
            </p:grpSpPr>
            <p:sp>
              <p:nvSpPr>
                <p:cNvPr id="3860" name="Shape 3860"/>
                <p:cNvSpPr/>
                <p:nvPr/>
              </p:nvSpPr>
              <p:spPr>
                <a:xfrm>
                  <a:off x="0" y="0"/>
                  <a:ext cx="45724" cy="45675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3861" name="Shape 3861"/>
                <p:cNvSpPr/>
                <p:nvPr/>
              </p:nvSpPr>
              <p:spPr>
                <a:xfrm>
                  <a:off x="77943" y="0"/>
                  <a:ext cx="45724" cy="45675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3862" name="Shape 3862"/>
                <p:cNvSpPr/>
                <p:nvPr/>
              </p:nvSpPr>
              <p:spPr>
                <a:xfrm>
                  <a:off x="155887" y="0"/>
                  <a:ext cx="45724" cy="45675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</p:grpSp>
          <p:grpSp>
            <p:nvGrpSpPr>
              <p:cNvPr id="3867" name="Group 3867"/>
              <p:cNvGrpSpPr/>
              <p:nvPr/>
            </p:nvGrpSpPr>
            <p:grpSpPr>
              <a:xfrm>
                <a:off x="1449729" y="91401"/>
                <a:ext cx="201612" cy="45676"/>
                <a:chOff x="0" y="0"/>
                <a:chExt cx="201610" cy="45674"/>
              </a:xfrm>
            </p:grpSpPr>
            <p:sp>
              <p:nvSpPr>
                <p:cNvPr id="3864" name="Shape 3864"/>
                <p:cNvSpPr/>
                <p:nvPr/>
              </p:nvSpPr>
              <p:spPr>
                <a:xfrm>
                  <a:off x="0" y="0"/>
                  <a:ext cx="45724" cy="45675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3865" name="Shape 3865"/>
                <p:cNvSpPr/>
                <p:nvPr/>
              </p:nvSpPr>
              <p:spPr>
                <a:xfrm>
                  <a:off x="77943" y="0"/>
                  <a:ext cx="45724" cy="45675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3866" name="Shape 3866"/>
                <p:cNvSpPr/>
                <p:nvPr/>
              </p:nvSpPr>
              <p:spPr>
                <a:xfrm>
                  <a:off x="155887" y="0"/>
                  <a:ext cx="45724" cy="45675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</p:grpSp>
        </p:grpSp>
        <p:grpSp>
          <p:nvGrpSpPr>
            <p:cNvPr id="3882" name="Group 3882"/>
            <p:cNvGrpSpPr/>
            <p:nvPr/>
          </p:nvGrpSpPr>
          <p:grpSpPr>
            <a:xfrm>
              <a:off x="79437" y="851471"/>
              <a:ext cx="1853186" cy="219458"/>
              <a:chOff x="0" y="0"/>
              <a:chExt cx="1853184" cy="219456"/>
            </a:xfrm>
          </p:grpSpPr>
          <p:pic>
            <p:nvPicPr>
              <p:cNvPr id="3869" name="image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0"/>
                <a:ext cx="1853185" cy="2194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3873" name="Group 3873"/>
              <p:cNvGrpSpPr/>
              <p:nvPr/>
            </p:nvGrpSpPr>
            <p:grpSpPr>
              <a:xfrm>
                <a:off x="229631" y="92912"/>
                <a:ext cx="201611" cy="45675"/>
                <a:chOff x="0" y="0"/>
                <a:chExt cx="201610" cy="45674"/>
              </a:xfrm>
            </p:grpSpPr>
            <p:sp>
              <p:nvSpPr>
                <p:cNvPr id="3870" name="Shape 3870"/>
                <p:cNvSpPr/>
                <p:nvPr/>
              </p:nvSpPr>
              <p:spPr>
                <a:xfrm>
                  <a:off x="0" y="0"/>
                  <a:ext cx="45724" cy="45675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3871" name="Shape 3871"/>
                <p:cNvSpPr/>
                <p:nvPr/>
              </p:nvSpPr>
              <p:spPr>
                <a:xfrm>
                  <a:off x="77943" y="0"/>
                  <a:ext cx="45724" cy="45675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3872" name="Shape 3872"/>
                <p:cNvSpPr/>
                <p:nvPr/>
              </p:nvSpPr>
              <p:spPr>
                <a:xfrm>
                  <a:off x="155887" y="0"/>
                  <a:ext cx="45724" cy="45675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</p:grpSp>
          <p:grpSp>
            <p:nvGrpSpPr>
              <p:cNvPr id="3877" name="Group 3877"/>
              <p:cNvGrpSpPr/>
              <p:nvPr/>
            </p:nvGrpSpPr>
            <p:grpSpPr>
              <a:xfrm>
                <a:off x="848361" y="93112"/>
                <a:ext cx="201612" cy="45675"/>
                <a:chOff x="0" y="0"/>
                <a:chExt cx="201610" cy="45674"/>
              </a:xfrm>
            </p:grpSpPr>
            <p:sp>
              <p:nvSpPr>
                <p:cNvPr id="3874" name="Shape 3874"/>
                <p:cNvSpPr/>
                <p:nvPr/>
              </p:nvSpPr>
              <p:spPr>
                <a:xfrm>
                  <a:off x="0" y="0"/>
                  <a:ext cx="45724" cy="45675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3875" name="Shape 3875"/>
                <p:cNvSpPr/>
                <p:nvPr/>
              </p:nvSpPr>
              <p:spPr>
                <a:xfrm>
                  <a:off x="77943" y="0"/>
                  <a:ext cx="45724" cy="45675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3876" name="Shape 3876"/>
                <p:cNvSpPr/>
                <p:nvPr/>
              </p:nvSpPr>
              <p:spPr>
                <a:xfrm>
                  <a:off x="155887" y="0"/>
                  <a:ext cx="45724" cy="45675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</p:grpSp>
          <p:grpSp>
            <p:nvGrpSpPr>
              <p:cNvPr id="3881" name="Group 3881"/>
              <p:cNvGrpSpPr/>
              <p:nvPr/>
            </p:nvGrpSpPr>
            <p:grpSpPr>
              <a:xfrm>
                <a:off x="1447848" y="93311"/>
                <a:ext cx="201612" cy="45676"/>
                <a:chOff x="0" y="0"/>
                <a:chExt cx="201610" cy="45674"/>
              </a:xfrm>
            </p:grpSpPr>
            <p:sp>
              <p:nvSpPr>
                <p:cNvPr id="3878" name="Shape 3878"/>
                <p:cNvSpPr/>
                <p:nvPr/>
              </p:nvSpPr>
              <p:spPr>
                <a:xfrm>
                  <a:off x="0" y="0"/>
                  <a:ext cx="45724" cy="45675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3879" name="Shape 3879"/>
                <p:cNvSpPr/>
                <p:nvPr/>
              </p:nvSpPr>
              <p:spPr>
                <a:xfrm>
                  <a:off x="77943" y="0"/>
                  <a:ext cx="45724" cy="45675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3880" name="Shape 3880"/>
                <p:cNvSpPr/>
                <p:nvPr/>
              </p:nvSpPr>
              <p:spPr>
                <a:xfrm>
                  <a:off x="155887" y="0"/>
                  <a:ext cx="45724" cy="45675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</p:grpSp>
        </p:grpSp>
        <p:grpSp>
          <p:nvGrpSpPr>
            <p:cNvPr id="3896" name="Group 3896"/>
            <p:cNvGrpSpPr/>
            <p:nvPr/>
          </p:nvGrpSpPr>
          <p:grpSpPr>
            <a:xfrm>
              <a:off x="85533" y="1162366"/>
              <a:ext cx="1853185" cy="219458"/>
              <a:chOff x="0" y="0"/>
              <a:chExt cx="1853184" cy="219456"/>
            </a:xfrm>
          </p:grpSpPr>
          <p:pic>
            <p:nvPicPr>
              <p:cNvPr id="3883" name="image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0" y="0"/>
                <a:ext cx="1853185" cy="2194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3887" name="Group 3887"/>
              <p:cNvGrpSpPr/>
              <p:nvPr/>
            </p:nvGrpSpPr>
            <p:grpSpPr>
              <a:xfrm>
                <a:off x="228624" y="89626"/>
                <a:ext cx="201611" cy="45675"/>
                <a:chOff x="0" y="0"/>
                <a:chExt cx="201610" cy="45674"/>
              </a:xfrm>
            </p:grpSpPr>
            <p:sp>
              <p:nvSpPr>
                <p:cNvPr id="3884" name="Shape 3884"/>
                <p:cNvSpPr/>
                <p:nvPr/>
              </p:nvSpPr>
              <p:spPr>
                <a:xfrm>
                  <a:off x="0" y="0"/>
                  <a:ext cx="45724" cy="45675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3885" name="Shape 3885"/>
                <p:cNvSpPr/>
                <p:nvPr/>
              </p:nvSpPr>
              <p:spPr>
                <a:xfrm>
                  <a:off x="77943" y="0"/>
                  <a:ext cx="45724" cy="45675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3886" name="Shape 3886"/>
                <p:cNvSpPr/>
                <p:nvPr/>
              </p:nvSpPr>
              <p:spPr>
                <a:xfrm>
                  <a:off x="155887" y="0"/>
                  <a:ext cx="45724" cy="45675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</p:grpSp>
          <p:grpSp>
            <p:nvGrpSpPr>
              <p:cNvPr id="3891" name="Group 3891"/>
              <p:cNvGrpSpPr/>
              <p:nvPr/>
            </p:nvGrpSpPr>
            <p:grpSpPr>
              <a:xfrm>
                <a:off x="847354" y="89826"/>
                <a:ext cx="201612" cy="45675"/>
                <a:chOff x="0" y="0"/>
                <a:chExt cx="201610" cy="45674"/>
              </a:xfrm>
            </p:grpSpPr>
            <p:sp>
              <p:nvSpPr>
                <p:cNvPr id="3888" name="Shape 3888"/>
                <p:cNvSpPr/>
                <p:nvPr/>
              </p:nvSpPr>
              <p:spPr>
                <a:xfrm>
                  <a:off x="0" y="0"/>
                  <a:ext cx="45724" cy="45675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3889" name="Shape 3889"/>
                <p:cNvSpPr/>
                <p:nvPr/>
              </p:nvSpPr>
              <p:spPr>
                <a:xfrm>
                  <a:off x="77943" y="0"/>
                  <a:ext cx="45724" cy="45675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3890" name="Shape 3890"/>
                <p:cNvSpPr/>
                <p:nvPr/>
              </p:nvSpPr>
              <p:spPr>
                <a:xfrm>
                  <a:off x="155887" y="0"/>
                  <a:ext cx="45724" cy="45675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</p:grpSp>
          <p:grpSp>
            <p:nvGrpSpPr>
              <p:cNvPr id="3895" name="Group 3895"/>
              <p:cNvGrpSpPr/>
              <p:nvPr/>
            </p:nvGrpSpPr>
            <p:grpSpPr>
              <a:xfrm>
                <a:off x="1446841" y="90026"/>
                <a:ext cx="201612" cy="45675"/>
                <a:chOff x="0" y="0"/>
                <a:chExt cx="201610" cy="45674"/>
              </a:xfrm>
            </p:grpSpPr>
            <p:sp>
              <p:nvSpPr>
                <p:cNvPr id="3892" name="Shape 3892"/>
                <p:cNvSpPr/>
                <p:nvPr/>
              </p:nvSpPr>
              <p:spPr>
                <a:xfrm>
                  <a:off x="0" y="0"/>
                  <a:ext cx="45724" cy="45675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3893" name="Shape 3893"/>
                <p:cNvSpPr/>
                <p:nvPr/>
              </p:nvSpPr>
              <p:spPr>
                <a:xfrm>
                  <a:off x="77943" y="0"/>
                  <a:ext cx="45724" cy="45675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3894" name="Shape 3894"/>
                <p:cNvSpPr/>
                <p:nvPr/>
              </p:nvSpPr>
              <p:spPr>
                <a:xfrm>
                  <a:off x="155887" y="0"/>
                  <a:ext cx="45724" cy="45675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</p:grpSp>
        </p:grpSp>
        <p:sp>
          <p:nvSpPr>
            <p:cNvPr id="3897" name="Shape 3897"/>
            <p:cNvSpPr/>
            <p:nvPr/>
          </p:nvSpPr>
          <p:spPr>
            <a:xfrm>
              <a:off x="708757" y="310049"/>
              <a:ext cx="7940" cy="106576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98" name="Shape 3898"/>
            <p:cNvSpPr/>
            <p:nvPr/>
          </p:nvSpPr>
          <p:spPr>
            <a:xfrm>
              <a:off x="1379965" y="314856"/>
              <a:ext cx="7940" cy="106576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99" name="Shape 3899"/>
            <p:cNvSpPr/>
            <p:nvPr/>
          </p:nvSpPr>
          <p:spPr>
            <a:xfrm>
              <a:off x="81276" y="316125"/>
              <a:ext cx="1860649" cy="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00" name="Shape 3900"/>
            <p:cNvSpPr/>
            <p:nvPr/>
          </p:nvSpPr>
          <p:spPr>
            <a:xfrm>
              <a:off x="81277" y="66655"/>
              <a:ext cx="1860648" cy="1313961"/>
            </a:xfrm>
            <a:prstGeom prst="rect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</p:grpSp>
      <p:grpSp>
        <p:nvGrpSpPr>
          <p:cNvPr id="3912" name="Group 3912"/>
          <p:cNvGrpSpPr/>
          <p:nvPr/>
        </p:nvGrpSpPr>
        <p:grpSpPr>
          <a:xfrm>
            <a:off x="5392737" y="4759325"/>
            <a:ext cx="430213" cy="306388"/>
            <a:chOff x="0" y="0"/>
            <a:chExt cx="430212" cy="306387"/>
          </a:xfrm>
        </p:grpSpPr>
        <p:sp>
          <p:nvSpPr>
            <p:cNvPr id="3902" name="Shape 3902"/>
            <p:cNvSpPr/>
            <p:nvPr/>
          </p:nvSpPr>
          <p:spPr>
            <a:xfrm>
              <a:off x="0" y="0"/>
              <a:ext cx="430213" cy="30638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3903" name="Shape 3903"/>
            <p:cNvSpPr/>
            <p:nvPr/>
          </p:nvSpPr>
          <p:spPr>
            <a:xfrm>
              <a:off x="152400" y="66674"/>
              <a:ext cx="142876" cy="223839"/>
            </a:xfrm>
            <a:prstGeom prst="rect">
              <a:avLst/>
            </a:prstGeom>
            <a:solidFill>
              <a:srgbClr val="D2D2F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3904" name="Shape 3904"/>
            <p:cNvSpPr/>
            <p:nvPr/>
          </p:nvSpPr>
          <p:spPr>
            <a:xfrm>
              <a:off x="15875" y="68262"/>
              <a:ext cx="134938" cy="222251"/>
            </a:xfrm>
            <a:prstGeom prst="rect">
              <a:avLst/>
            </a:prstGeom>
            <a:solidFill>
              <a:srgbClr val="C2FFF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3905" name="Shape 3905"/>
            <p:cNvSpPr/>
            <p:nvPr/>
          </p:nvSpPr>
          <p:spPr>
            <a:xfrm>
              <a:off x="15545" y="14090"/>
              <a:ext cx="401033" cy="5246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3906" name="Shape 3906"/>
            <p:cNvSpPr/>
            <p:nvPr/>
          </p:nvSpPr>
          <p:spPr>
            <a:xfrm>
              <a:off x="297676" y="66420"/>
              <a:ext cx="117168" cy="224006"/>
            </a:xfrm>
            <a:prstGeom prst="rect">
              <a:avLst/>
            </a:prstGeom>
            <a:solidFill>
              <a:srgbClr val="FF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3907" name="Shape 3907"/>
            <p:cNvSpPr/>
            <p:nvPr/>
          </p:nvSpPr>
          <p:spPr>
            <a:xfrm>
              <a:off x="14445" y="122685"/>
              <a:ext cx="402133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08" name="Shape 3908"/>
            <p:cNvSpPr/>
            <p:nvPr/>
          </p:nvSpPr>
          <p:spPr>
            <a:xfrm>
              <a:off x="150059" y="65541"/>
              <a:ext cx="1717" cy="22529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09" name="Shape 3909"/>
            <p:cNvSpPr/>
            <p:nvPr/>
          </p:nvSpPr>
          <p:spPr>
            <a:xfrm>
              <a:off x="295124" y="66557"/>
              <a:ext cx="1717" cy="22529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0" name="Shape 3910"/>
            <p:cNvSpPr/>
            <p:nvPr/>
          </p:nvSpPr>
          <p:spPr>
            <a:xfrm>
              <a:off x="14445" y="67827"/>
              <a:ext cx="402133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1" name="Shape 3911"/>
            <p:cNvSpPr/>
            <p:nvPr/>
          </p:nvSpPr>
          <p:spPr>
            <a:xfrm>
              <a:off x="14445" y="14090"/>
              <a:ext cx="402133" cy="27776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</p:grpSp>
      <p:grpSp>
        <p:nvGrpSpPr>
          <p:cNvPr id="3923" name="Group 3923"/>
          <p:cNvGrpSpPr/>
          <p:nvPr/>
        </p:nvGrpSpPr>
        <p:grpSpPr>
          <a:xfrm>
            <a:off x="6053137" y="5583237"/>
            <a:ext cx="430213" cy="376238"/>
            <a:chOff x="0" y="0"/>
            <a:chExt cx="430212" cy="376237"/>
          </a:xfrm>
        </p:grpSpPr>
        <p:sp>
          <p:nvSpPr>
            <p:cNvPr id="3913" name="Shape 3913"/>
            <p:cNvSpPr/>
            <p:nvPr/>
          </p:nvSpPr>
          <p:spPr>
            <a:xfrm>
              <a:off x="0" y="0"/>
              <a:ext cx="430213" cy="37623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3914" name="Shape 3914"/>
            <p:cNvSpPr/>
            <p:nvPr/>
          </p:nvSpPr>
          <p:spPr>
            <a:xfrm>
              <a:off x="152400" y="82550"/>
              <a:ext cx="142876" cy="274638"/>
            </a:xfrm>
            <a:prstGeom prst="rect">
              <a:avLst/>
            </a:prstGeom>
            <a:solidFill>
              <a:srgbClr val="D2D2F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3915" name="Shape 3915"/>
            <p:cNvSpPr/>
            <p:nvPr/>
          </p:nvSpPr>
          <p:spPr>
            <a:xfrm>
              <a:off x="15875" y="82550"/>
              <a:ext cx="134938" cy="274638"/>
            </a:xfrm>
            <a:prstGeom prst="rect">
              <a:avLst/>
            </a:prstGeom>
            <a:solidFill>
              <a:srgbClr val="C2FFF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3916" name="Shape 3916"/>
            <p:cNvSpPr/>
            <p:nvPr/>
          </p:nvSpPr>
          <p:spPr>
            <a:xfrm>
              <a:off x="15545" y="17302"/>
              <a:ext cx="401033" cy="6443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3917" name="Shape 3917"/>
            <p:cNvSpPr/>
            <p:nvPr/>
          </p:nvSpPr>
          <p:spPr>
            <a:xfrm>
              <a:off x="297676" y="81563"/>
              <a:ext cx="117168" cy="275073"/>
            </a:xfrm>
            <a:prstGeom prst="rect">
              <a:avLst/>
            </a:prstGeom>
            <a:solidFill>
              <a:srgbClr val="FF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3918" name="Shape 3918"/>
            <p:cNvSpPr/>
            <p:nvPr/>
          </p:nvSpPr>
          <p:spPr>
            <a:xfrm>
              <a:off x="14445" y="150654"/>
              <a:ext cx="402133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9" name="Shape 3919"/>
            <p:cNvSpPr/>
            <p:nvPr/>
          </p:nvSpPr>
          <p:spPr>
            <a:xfrm>
              <a:off x="150059" y="80483"/>
              <a:ext cx="1717" cy="27665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20" name="Shape 3920"/>
            <p:cNvSpPr/>
            <p:nvPr/>
          </p:nvSpPr>
          <p:spPr>
            <a:xfrm>
              <a:off x="295124" y="81731"/>
              <a:ext cx="1717" cy="27665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21" name="Shape 3921"/>
            <p:cNvSpPr/>
            <p:nvPr/>
          </p:nvSpPr>
          <p:spPr>
            <a:xfrm>
              <a:off x="14445" y="83001"/>
              <a:ext cx="402133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22" name="Shape 3922"/>
            <p:cNvSpPr/>
            <p:nvPr/>
          </p:nvSpPr>
          <p:spPr>
            <a:xfrm>
              <a:off x="14445" y="17302"/>
              <a:ext cx="402133" cy="341084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</p:grpSp>
      <p:grpSp>
        <p:nvGrpSpPr>
          <p:cNvPr id="3934" name="Group 3934"/>
          <p:cNvGrpSpPr/>
          <p:nvPr/>
        </p:nvGrpSpPr>
        <p:grpSpPr>
          <a:xfrm>
            <a:off x="6483350" y="6132512"/>
            <a:ext cx="431800" cy="374651"/>
            <a:chOff x="0" y="0"/>
            <a:chExt cx="431800" cy="374650"/>
          </a:xfrm>
        </p:grpSpPr>
        <p:sp>
          <p:nvSpPr>
            <p:cNvPr id="3924" name="Shape 3924"/>
            <p:cNvSpPr/>
            <p:nvPr/>
          </p:nvSpPr>
          <p:spPr>
            <a:xfrm>
              <a:off x="0" y="0"/>
              <a:ext cx="431800" cy="37465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3925" name="Shape 3925"/>
            <p:cNvSpPr/>
            <p:nvPr/>
          </p:nvSpPr>
          <p:spPr>
            <a:xfrm>
              <a:off x="152399" y="80961"/>
              <a:ext cx="144464" cy="274639"/>
            </a:xfrm>
            <a:prstGeom prst="rect">
              <a:avLst/>
            </a:prstGeom>
            <a:solidFill>
              <a:srgbClr val="D2D2F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3926" name="Shape 3926"/>
            <p:cNvSpPr/>
            <p:nvPr/>
          </p:nvSpPr>
          <p:spPr>
            <a:xfrm>
              <a:off x="17462" y="82549"/>
              <a:ext cx="134938" cy="273051"/>
            </a:xfrm>
            <a:prstGeom prst="rect">
              <a:avLst/>
            </a:prstGeom>
            <a:solidFill>
              <a:srgbClr val="C2FFF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3927" name="Shape 3927"/>
            <p:cNvSpPr/>
            <p:nvPr/>
          </p:nvSpPr>
          <p:spPr>
            <a:xfrm>
              <a:off x="15602" y="17229"/>
              <a:ext cx="402513" cy="6415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3928" name="Shape 3928"/>
            <p:cNvSpPr/>
            <p:nvPr/>
          </p:nvSpPr>
          <p:spPr>
            <a:xfrm>
              <a:off x="298774" y="81218"/>
              <a:ext cx="117601" cy="273914"/>
            </a:xfrm>
            <a:prstGeom prst="rect">
              <a:avLst/>
            </a:prstGeom>
            <a:solidFill>
              <a:srgbClr val="FF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3929" name="Shape 3929"/>
            <p:cNvSpPr/>
            <p:nvPr/>
          </p:nvSpPr>
          <p:spPr>
            <a:xfrm>
              <a:off x="14498" y="150019"/>
              <a:ext cx="403617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30" name="Shape 3930"/>
            <p:cNvSpPr/>
            <p:nvPr/>
          </p:nvSpPr>
          <p:spPr>
            <a:xfrm>
              <a:off x="150613" y="80144"/>
              <a:ext cx="1723" cy="27548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31" name="Shape 3931"/>
            <p:cNvSpPr/>
            <p:nvPr/>
          </p:nvSpPr>
          <p:spPr>
            <a:xfrm>
              <a:off x="296213" y="81386"/>
              <a:ext cx="1723" cy="27548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32" name="Shape 3932"/>
            <p:cNvSpPr/>
            <p:nvPr/>
          </p:nvSpPr>
          <p:spPr>
            <a:xfrm>
              <a:off x="14498" y="82656"/>
              <a:ext cx="403617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33" name="Shape 3933"/>
            <p:cNvSpPr/>
            <p:nvPr/>
          </p:nvSpPr>
          <p:spPr>
            <a:xfrm>
              <a:off x="14499" y="17229"/>
              <a:ext cx="403616" cy="339645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</p:grpSp>
      <p:grpSp>
        <p:nvGrpSpPr>
          <p:cNvPr id="3945" name="Group 3945"/>
          <p:cNvGrpSpPr/>
          <p:nvPr/>
        </p:nvGrpSpPr>
        <p:grpSpPr>
          <a:xfrm>
            <a:off x="4835525" y="4545012"/>
            <a:ext cx="431800" cy="306388"/>
            <a:chOff x="0" y="0"/>
            <a:chExt cx="431800" cy="306387"/>
          </a:xfrm>
        </p:grpSpPr>
        <p:sp>
          <p:nvSpPr>
            <p:cNvPr id="3935" name="Shape 3935"/>
            <p:cNvSpPr/>
            <p:nvPr/>
          </p:nvSpPr>
          <p:spPr>
            <a:xfrm>
              <a:off x="0" y="0"/>
              <a:ext cx="431800" cy="30638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3936" name="Shape 3936"/>
            <p:cNvSpPr/>
            <p:nvPr/>
          </p:nvSpPr>
          <p:spPr>
            <a:xfrm>
              <a:off x="152399" y="66675"/>
              <a:ext cx="144464" cy="223838"/>
            </a:xfrm>
            <a:prstGeom prst="rect">
              <a:avLst/>
            </a:prstGeom>
            <a:solidFill>
              <a:srgbClr val="D2D2F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3937" name="Shape 3937"/>
            <p:cNvSpPr/>
            <p:nvPr/>
          </p:nvSpPr>
          <p:spPr>
            <a:xfrm>
              <a:off x="17462" y="68262"/>
              <a:ext cx="134938" cy="222251"/>
            </a:xfrm>
            <a:prstGeom prst="rect">
              <a:avLst/>
            </a:prstGeom>
            <a:solidFill>
              <a:srgbClr val="C2FFF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3938" name="Shape 3938"/>
            <p:cNvSpPr/>
            <p:nvPr/>
          </p:nvSpPr>
          <p:spPr>
            <a:xfrm>
              <a:off x="15602" y="14090"/>
              <a:ext cx="402513" cy="5246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3939" name="Shape 3939"/>
            <p:cNvSpPr/>
            <p:nvPr/>
          </p:nvSpPr>
          <p:spPr>
            <a:xfrm>
              <a:off x="298774" y="66420"/>
              <a:ext cx="117601" cy="224006"/>
            </a:xfrm>
            <a:prstGeom prst="rect">
              <a:avLst/>
            </a:prstGeom>
            <a:solidFill>
              <a:srgbClr val="FF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3940" name="Shape 3940"/>
            <p:cNvSpPr/>
            <p:nvPr/>
          </p:nvSpPr>
          <p:spPr>
            <a:xfrm>
              <a:off x="14498" y="122685"/>
              <a:ext cx="403617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41" name="Shape 3941"/>
            <p:cNvSpPr/>
            <p:nvPr/>
          </p:nvSpPr>
          <p:spPr>
            <a:xfrm>
              <a:off x="150613" y="65541"/>
              <a:ext cx="1723" cy="22529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42" name="Shape 3942"/>
            <p:cNvSpPr/>
            <p:nvPr/>
          </p:nvSpPr>
          <p:spPr>
            <a:xfrm>
              <a:off x="296213" y="66557"/>
              <a:ext cx="1723" cy="22529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43" name="Shape 3943"/>
            <p:cNvSpPr/>
            <p:nvPr/>
          </p:nvSpPr>
          <p:spPr>
            <a:xfrm>
              <a:off x="14498" y="67827"/>
              <a:ext cx="403617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44" name="Shape 3944"/>
            <p:cNvSpPr/>
            <p:nvPr/>
          </p:nvSpPr>
          <p:spPr>
            <a:xfrm>
              <a:off x="14499" y="14090"/>
              <a:ext cx="403616" cy="27776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</p:grpSp>
      <p:sp>
        <p:nvSpPr>
          <p:cNvPr id="3946" name="Shape 3946"/>
          <p:cNvSpPr/>
          <p:nvPr/>
        </p:nvSpPr>
        <p:spPr>
          <a:xfrm>
            <a:off x="5051425" y="2895600"/>
            <a:ext cx="1588" cy="1895475"/>
          </a:xfrm>
          <a:prstGeom prst="line">
            <a:avLst/>
          </a:prstGeom>
          <a:ln>
            <a:solidFill>
              <a:srgbClr val="00997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47" name="Shape 3947"/>
          <p:cNvSpPr/>
          <p:nvPr/>
        </p:nvSpPr>
        <p:spPr>
          <a:xfrm>
            <a:off x="5564187" y="2903537"/>
            <a:ext cx="44451" cy="2119313"/>
          </a:xfrm>
          <a:prstGeom prst="line">
            <a:avLst/>
          </a:prstGeom>
          <a:ln>
            <a:solidFill>
              <a:srgbClr val="00997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48" name="Shape 3948"/>
          <p:cNvSpPr/>
          <p:nvPr/>
        </p:nvSpPr>
        <p:spPr>
          <a:xfrm>
            <a:off x="6196012" y="2895599"/>
            <a:ext cx="63501" cy="2944814"/>
          </a:xfrm>
          <a:prstGeom prst="line">
            <a:avLst/>
          </a:prstGeom>
          <a:ln>
            <a:solidFill>
              <a:srgbClr val="00997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49" name="Shape 3949"/>
          <p:cNvSpPr/>
          <p:nvPr/>
        </p:nvSpPr>
        <p:spPr>
          <a:xfrm>
            <a:off x="6669087" y="2895600"/>
            <a:ext cx="22226" cy="3492500"/>
          </a:xfrm>
          <a:prstGeom prst="line">
            <a:avLst/>
          </a:prstGeom>
          <a:ln>
            <a:solidFill>
              <a:srgbClr val="00997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955" name="Group 3955"/>
          <p:cNvGrpSpPr/>
          <p:nvPr/>
        </p:nvGrpSpPr>
        <p:grpSpPr>
          <a:xfrm>
            <a:off x="6505574" y="2647950"/>
            <a:ext cx="327027" cy="247650"/>
            <a:chOff x="0" y="0"/>
            <a:chExt cx="327025" cy="247650"/>
          </a:xfrm>
        </p:grpSpPr>
        <p:sp>
          <p:nvSpPr>
            <p:cNvPr id="3950" name="Shape 3950"/>
            <p:cNvSpPr/>
            <p:nvPr/>
          </p:nvSpPr>
          <p:spPr>
            <a:xfrm>
              <a:off x="1374" y="0"/>
              <a:ext cx="325650" cy="24765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3951" name="Shape 3951"/>
            <p:cNvSpPr/>
            <p:nvPr/>
          </p:nvSpPr>
          <p:spPr>
            <a:xfrm>
              <a:off x="233593" y="41274"/>
              <a:ext cx="1375" cy="20637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52" name="Shape 3952"/>
            <p:cNvSpPr/>
            <p:nvPr/>
          </p:nvSpPr>
          <p:spPr>
            <a:xfrm>
              <a:off x="1374" y="90487"/>
              <a:ext cx="325650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53" name="Shape 3953"/>
            <p:cNvSpPr/>
            <p:nvPr/>
          </p:nvSpPr>
          <p:spPr>
            <a:xfrm flipV="1">
              <a:off x="-1" y="41274"/>
              <a:ext cx="327027" cy="158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54" name="Shape 3954"/>
            <p:cNvSpPr/>
            <p:nvPr/>
          </p:nvSpPr>
          <p:spPr>
            <a:xfrm>
              <a:off x="120918" y="41274"/>
              <a:ext cx="1375" cy="20637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961" name="Group 3961"/>
          <p:cNvGrpSpPr/>
          <p:nvPr/>
        </p:nvGrpSpPr>
        <p:grpSpPr>
          <a:xfrm>
            <a:off x="6015037" y="2647950"/>
            <a:ext cx="327026" cy="247650"/>
            <a:chOff x="0" y="0"/>
            <a:chExt cx="327025" cy="247650"/>
          </a:xfrm>
        </p:grpSpPr>
        <p:sp>
          <p:nvSpPr>
            <p:cNvPr id="3956" name="Shape 3956"/>
            <p:cNvSpPr/>
            <p:nvPr/>
          </p:nvSpPr>
          <p:spPr>
            <a:xfrm>
              <a:off x="1374" y="0"/>
              <a:ext cx="325650" cy="24765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3957" name="Shape 3957"/>
            <p:cNvSpPr/>
            <p:nvPr/>
          </p:nvSpPr>
          <p:spPr>
            <a:xfrm>
              <a:off x="233593" y="41274"/>
              <a:ext cx="1375" cy="20637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58" name="Shape 3958"/>
            <p:cNvSpPr/>
            <p:nvPr/>
          </p:nvSpPr>
          <p:spPr>
            <a:xfrm>
              <a:off x="1374" y="90487"/>
              <a:ext cx="325650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59" name="Shape 3959"/>
            <p:cNvSpPr/>
            <p:nvPr/>
          </p:nvSpPr>
          <p:spPr>
            <a:xfrm flipV="1">
              <a:off x="-1" y="41274"/>
              <a:ext cx="327027" cy="158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60" name="Shape 3960"/>
            <p:cNvSpPr/>
            <p:nvPr/>
          </p:nvSpPr>
          <p:spPr>
            <a:xfrm>
              <a:off x="120918" y="41274"/>
              <a:ext cx="1375" cy="20637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967" name="Group 3967"/>
          <p:cNvGrpSpPr/>
          <p:nvPr/>
        </p:nvGrpSpPr>
        <p:grpSpPr>
          <a:xfrm>
            <a:off x="5386387" y="2647950"/>
            <a:ext cx="327026" cy="247650"/>
            <a:chOff x="0" y="0"/>
            <a:chExt cx="327025" cy="247650"/>
          </a:xfrm>
        </p:grpSpPr>
        <p:sp>
          <p:nvSpPr>
            <p:cNvPr id="3962" name="Shape 3962"/>
            <p:cNvSpPr/>
            <p:nvPr/>
          </p:nvSpPr>
          <p:spPr>
            <a:xfrm>
              <a:off x="1374" y="0"/>
              <a:ext cx="325650" cy="24765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3963" name="Shape 3963"/>
            <p:cNvSpPr/>
            <p:nvPr/>
          </p:nvSpPr>
          <p:spPr>
            <a:xfrm>
              <a:off x="233593" y="41274"/>
              <a:ext cx="1375" cy="20637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64" name="Shape 3964"/>
            <p:cNvSpPr/>
            <p:nvPr/>
          </p:nvSpPr>
          <p:spPr>
            <a:xfrm>
              <a:off x="1374" y="90487"/>
              <a:ext cx="325650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65" name="Shape 3965"/>
            <p:cNvSpPr/>
            <p:nvPr/>
          </p:nvSpPr>
          <p:spPr>
            <a:xfrm flipV="1">
              <a:off x="-1" y="41274"/>
              <a:ext cx="327027" cy="158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66" name="Shape 3966"/>
            <p:cNvSpPr/>
            <p:nvPr/>
          </p:nvSpPr>
          <p:spPr>
            <a:xfrm>
              <a:off x="120918" y="41274"/>
              <a:ext cx="1375" cy="20637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973" name="Group 3973"/>
          <p:cNvGrpSpPr/>
          <p:nvPr/>
        </p:nvGrpSpPr>
        <p:grpSpPr>
          <a:xfrm>
            <a:off x="4886324" y="2647950"/>
            <a:ext cx="328614" cy="247650"/>
            <a:chOff x="0" y="0"/>
            <a:chExt cx="328612" cy="247650"/>
          </a:xfrm>
        </p:grpSpPr>
        <p:sp>
          <p:nvSpPr>
            <p:cNvPr id="3968" name="Shape 3968"/>
            <p:cNvSpPr/>
            <p:nvPr/>
          </p:nvSpPr>
          <p:spPr>
            <a:xfrm>
              <a:off x="1380" y="0"/>
              <a:ext cx="327231" cy="24765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3969" name="Shape 3969"/>
            <p:cNvSpPr/>
            <p:nvPr/>
          </p:nvSpPr>
          <p:spPr>
            <a:xfrm>
              <a:off x="234727" y="41274"/>
              <a:ext cx="1382" cy="20637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70" name="Shape 3970"/>
            <p:cNvSpPr/>
            <p:nvPr/>
          </p:nvSpPr>
          <p:spPr>
            <a:xfrm>
              <a:off x="1380" y="90487"/>
              <a:ext cx="32723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71" name="Shape 3971"/>
            <p:cNvSpPr/>
            <p:nvPr/>
          </p:nvSpPr>
          <p:spPr>
            <a:xfrm flipV="1">
              <a:off x="-1" y="41274"/>
              <a:ext cx="328614" cy="158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72" name="Shape 3972"/>
            <p:cNvSpPr/>
            <p:nvPr/>
          </p:nvSpPr>
          <p:spPr>
            <a:xfrm>
              <a:off x="121505" y="41274"/>
              <a:ext cx="1381" cy="20637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974" name="Shape 3974"/>
          <p:cNvSpPr>
            <a:spLocks noGrp="1"/>
          </p:cNvSpPr>
          <p:nvPr>
            <p:ph type="sldNum" sz="quarter" idx="2"/>
          </p:nvPr>
        </p:nvSpPr>
        <p:spPr>
          <a:xfrm>
            <a:off x="8456612" y="647541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3975" name="Shape 3975"/>
          <p:cNvSpPr/>
          <p:nvPr/>
        </p:nvSpPr>
        <p:spPr>
          <a:xfrm>
            <a:off x="6375400" y="6475412"/>
            <a:ext cx="21780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Data Plane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9" name="underline_base.png" descr="underline_bas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4037" y="835025"/>
            <a:ext cx="7670801" cy="241300"/>
          </a:xfrm>
          <a:prstGeom prst="rect">
            <a:avLst/>
          </a:prstGeom>
          <a:ln w="12700">
            <a:miter lim="400000"/>
          </a:ln>
        </p:spPr>
      </p:pic>
      <p:sp>
        <p:nvSpPr>
          <p:cNvPr id="3980" name="Shape 3980"/>
          <p:cNvSpPr>
            <a:spLocks noGrp="1"/>
          </p:cNvSpPr>
          <p:nvPr>
            <p:ph type="title" idx="4294967295"/>
          </p:nvPr>
        </p:nvSpPr>
        <p:spPr>
          <a:xfrm>
            <a:off x="452437" y="-1"/>
            <a:ext cx="8435976" cy="114300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OpenFlow data plane abstraction</a:t>
            </a:r>
          </a:p>
        </p:txBody>
      </p:sp>
      <p:sp>
        <p:nvSpPr>
          <p:cNvPr id="3981" name="Shape 3981"/>
          <p:cNvSpPr>
            <a:spLocks noGrp="1"/>
          </p:cNvSpPr>
          <p:nvPr>
            <p:ph type="body" idx="4294967295"/>
          </p:nvPr>
        </p:nvSpPr>
        <p:spPr>
          <a:xfrm>
            <a:off x="431800" y="1243012"/>
            <a:ext cx="8458200" cy="5334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▪"/>
              <a:defRPr i="1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flow</a:t>
            </a:r>
            <a:r>
              <a:rPr i="0"/>
              <a:t>: defined by header fields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▪"/>
              <a:defRPr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generalized forwarding: simple packet-handling rules</a:t>
            </a:r>
          </a:p>
          <a:p>
            <a:pPr marL="688975" lvl="1" indent="-231775">
              <a:spcBef>
                <a:spcPts val="0"/>
              </a:spcBef>
              <a:buClr>
                <a:srgbClr val="000099"/>
              </a:buClr>
              <a:buSzPct val="100000"/>
              <a:buFont typeface="Arial"/>
              <a:buChar char="•"/>
              <a:defRPr sz="2400" i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Pattern</a:t>
            </a:r>
            <a:r>
              <a:rPr>
                <a:solidFill>
                  <a:srgbClr val="000090"/>
                </a:solidFill>
              </a:rPr>
              <a:t>: </a:t>
            </a:r>
            <a:r>
              <a:rPr i="0">
                <a:solidFill>
                  <a:srgbClr val="000090"/>
                </a:solidFill>
              </a:rPr>
              <a:t>match </a:t>
            </a:r>
            <a:r>
              <a:rPr i="0">
                <a:solidFill>
                  <a:srgbClr val="000000"/>
                </a:solidFill>
              </a:rPr>
              <a:t>values in packet header fields</a:t>
            </a:r>
          </a:p>
          <a:p>
            <a:pPr marL="688975" lvl="1" indent="-231775">
              <a:spcBef>
                <a:spcPts val="0"/>
              </a:spcBef>
              <a:buClr>
                <a:srgbClr val="000099"/>
              </a:buClr>
              <a:buSzPct val="100000"/>
              <a:buFont typeface="Arial"/>
              <a:buChar char="•"/>
              <a:defRPr sz="2400" i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Actions: for matched packet: </a:t>
            </a:r>
            <a:r>
              <a:rPr i="0">
                <a:solidFill>
                  <a:srgbClr val="000000"/>
                </a:solidFill>
              </a:rPr>
              <a:t>drop, forward, modify, matched packet or send matched packet to controller </a:t>
            </a:r>
          </a:p>
          <a:p>
            <a:pPr marL="688975" lvl="1" indent="-231775">
              <a:spcBef>
                <a:spcPts val="0"/>
              </a:spcBef>
              <a:buClr>
                <a:srgbClr val="000099"/>
              </a:buClr>
              <a:buSzPct val="100000"/>
              <a:buFont typeface="Arial"/>
              <a:buChar char="•"/>
              <a:defRPr sz="2400" i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Priority</a:t>
            </a:r>
            <a:r>
              <a:rPr i="0">
                <a:solidFill>
                  <a:srgbClr val="000000"/>
                </a:solidFill>
              </a:rPr>
              <a:t>: disambiguate overlapping patterns</a:t>
            </a:r>
          </a:p>
          <a:p>
            <a:pPr marL="688975" lvl="1" indent="-231775">
              <a:spcBef>
                <a:spcPts val="0"/>
              </a:spcBef>
              <a:buClr>
                <a:srgbClr val="000099"/>
              </a:buClr>
              <a:buSzPct val="100000"/>
              <a:buFont typeface="Arial"/>
              <a:buChar char="•"/>
              <a:defRPr sz="2400" i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Counters: </a:t>
            </a:r>
            <a:r>
              <a:rPr i="0">
                <a:solidFill>
                  <a:srgbClr val="000000"/>
                </a:solidFill>
              </a:rPr>
              <a:t>#bytes and #packets</a:t>
            </a:r>
          </a:p>
        </p:txBody>
      </p:sp>
      <p:sp>
        <p:nvSpPr>
          <p:cNvPr id="3982" name="Shape 3982"/>
          <p:cNvSpPr/>
          <p:nvPr/>
        </p:nvSpPr>
        <p:spPr>
          <a:xfrm>
            <a:off x="2393950" y="4635499"/>
            <a:ext cx="1127126" cy="19052"/>
          </a:xfrm>
          <a:prstGeom prst="line">
            <a:avLst/>
          </a:prstGeom>
          <a:ln w="25400">
            <a:solidFill>
              <a:srgbClr val="8E8EE4"/>
            </a:solidFill>
          </a:ln>
          <a:effectLst>
            <a:outerShdw blurRad="38100" dist="20000" dir="5400000" rotWithShape="0">
              <a:srgbClr val="808080">
                <a:alpha val="37998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983" name="Shape 3983"/>
          <p:cNvSpPr/>
          <p:nvPr/>
        </p:nvSpPr>
        <p:spPr>
          <a:xfrm>
            <a:off x="4984749" y="4635499"/>
            <a:ext cx="1127126" cy="19052"/>
          </a:xfrm>
          <a:prstGeom prst="line">
            <a:avLst/>
          </a:prstGeom>
          <a:ln w="25400">
            <a:solidFill>
              <a:srgbClr val="8E8EE4"/>
            </a:solidFill>
          </a:ln>
          <a:effectLst>
            <a:outerShdw blurRad="38100" dist="20000" dir="5400000" rotWithShape="0">
              <a:srgbClr val="808080">
                <a:alpha val="37998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grpSp>
        <p:nvGrpSpPr>
          <p:cNvPr id="3993" name="Group 3993"/>
          <p:cNvGrpSpPr/>
          <p:nvPr/>
        </p:nvGrpSpPr>
        <p:grpSpPr>
          <a:xfrm>
            <a:off x="3427412" y="4233862"/>
            <a:ext cx="1652589" cy="868364"/>
            <a:chOff x="0" y="0"/>
            <a:chExt cx="1652587" cy="868362"/>
          </a:xfrm>
        </p:grpSpPr>
        <p:sp>
          <p:nvSpPr>
            <p:cNvPr id="3984" name="Shape 3984"/>
            <p:cNvSpPr/>
            <p:nvPr/>
          </p:nvSpPr>
          <p:spPr>
            <a:xfrm rot="10800000" flipH="1">
              <a:off x="4761" y="234950"/>
              <a:ext cx="1647827" cy="633413"/>
            </a:xfrm>
            <a:prstGeom prst="ellipse">
              <a:avLst/>
            </a:prstGeom>
            <a:gradFill flip="none" rotWithShape="1">
              <a:gsLst>
                <a:gs pos="0">
                  <a:srgbClr val="262699"/>
                </a:gs>
                <a:gs pos="47000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808080">
                  <a:alpha val="3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3985" name="Shape 3985"/>
            <p:cNvSpPr/>
            <p:nvPr/>
          </p:nvSpPr>
          <p:spPr>
            <a:xfrm>
              <a:off x="0" y="323849"/>
              <a:ext cx="1652588" cy="230188"/>
            </a:xfrm>
            <a:prstGeom prst="rect">
              <a:avLst/>
            </a:prstGeom>
            <a:gradFill flip="none" rotWithShape="1">
              <a:gsLst>
                <a:gs pos="0">
                  <a:srgbClr val="262699"/>
                </a:gs>
                <a:gs pos="47000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3986" name="Shape 3986"/>
            <p:cNvSpPr/>
            <p:nvPr/>
          </p:nvSpPr>
          <p:spPr>
            <a:xfrm rot="10800000" flipH="1">
              <a:off x="-1" y="0"/>
              <a:ext cx="1647828" cy="633412"/>
            </a:xfrm>
            <a:prstGeom prst="ellipse">
              <a:avLst/>
            </a:prstGeom>
            <a:solidFill>
              <a:srgbClr val="BFBFBF"/>
            </a:soli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808080">
                  <a:alpha val="3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3987" name="Shape 3987"/>
            <p:cNvSpPr/>
            <p:nvPr/>
          </p:nvSpPr>
          <p:spPr>
            <a:xfrm>
              <a:off x="423862" y="192088"/>
              <a:ext cx="800101" cy="319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12275"/>
                  </a:moveTo>
                  <a:lnTo>
                    <a:pt x="2205" y="21600"/>
                  </a:lnTo>
                  <a:lnTo>
                    <a:pt x="0" y="20085"/>
                  </a:lnTo>
                  <a:lnTo>
                    <a:pt x="6759" y="13691"/>
                  </a:lnTo>
                  <a:lnTo>
                    <a:pt x="6566" y="7372"/>
                  </a:lnTo>
                  <a:lnTo>
                    <a:pt x="1493" y="1956"/>
                  </a:lnTo>
                  <a:lnTo>
                    <a:pt x="3205" y="827"/>
                  </a:lnTo>
                  <a:lnTo>
                    <a:pt x="10734" y="8200"/>
                  </a:lnTo>
                  <a:lnTo>
                    <a:pt x="18423" y="0"/>
                  </a:lnTo>
                  <a:lnTo>
                    <a:pt x="20556" y="1580"/>
                  </a:lnTo>
                  <a:lnTo>
                    <a:pt x="14966" y="7071"/>
                  </a:lnTo>
                  <a:lnTo>
                    <a:pt x="16097" y="15045"/>
                  </a:lnTo>
                  <a:lnTo>
                    <a:pt x="21600" y="20085"/>
                  </a:lnTo>
                  <a:lnTo>
                    <a:pt x="19719" y="21520"/>
                  </a:lnTo>
                  <a:lnTo>
                    <a:pt x="10798" y="12275"/>
                  </a:lnTo>
                  <a:close/>
                </a:path>
              </a:pathLst>
            </a:custGeom>
            <a:solidFill>
              <a:srgbClr val="8585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3988" name="Shape 3988"/>
            <p:cNvSpPr/>
            <p:nvPr/>
          </p:nvSpPr>
          <p:spPr>
            <a:xfrm>
              <a:off x="339725" y="112712"/>
              <a:ext cx="968375" cy="22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84"/>
                  </a:moveTo>
                  <a:lnTo>
                    <a:pt x="3801" y="62"/>
                  </a:lnTo>
                  <a:lnTo>
                    <a:pt x="10765" y="12052"/>
                  </a:lnTo>
                  <a:lnTo>
                    <a:pt x="17410" y="0"/>
                  </a:lnTo>
                  <a:lnTo>
                    <a:pt x="21600" y="4796"/>
                  </a:lnTo>
                  <a:lnTo>
                    <a:pt x="18483" y="10693"/>
                  </a:lnTo>
                  <a:lnTo>
                    <a:pt x="17479" y="9104"/>
                  </a:lnTo>
                  <a:lnTo>
                    <a:pt x="10888" y="21600"/>
                  </a:lnTo>
                  <a:lnTo>
                    <a:pt x="4128" y="9563"/>
                  </a:lnTo>
                  <a:lnTo>
                    <a:pt x="3035" y="10862"/>
                  </a:lnTo>
                  <a:lnTo>
                    <a:pt x="0" y="5284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3989" name="Shape 3989"/>
            <p:cNvSpPr/>
            <p:nvPr/>
          </p:nvSpPr>
          <p:spPr>
            <a:xfrm>
              <a:off x="977900" y="300037"/>
              <a:ext cx="354013" cy="192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600" extrusionOk="0">
                  <a:moveTo>
                    <a:pt x="0" y="0"/>
                  </a:moveTo>
                  <a:lnTo>
                    <a:pt x="21576" y="16691"/>
                  </a:lnTo>
                  <a:lnTo>
                    <a:pt x="13658" y="21600"/>
                  </a:lnTo>
                  <a:lnTo>
                    <a:pt x="73" y="11414"/>
                  </a:lnTo>
                  <a:cubicBezTo>
                    <a:pt x="-24" y="2823"/>
                    <a:pt x="24" y="3805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3990" name="Shape 3990"/>
            <p:cNvSpPr/>
            <p:nvPr/>
          </p:nvSpPr>
          <p:spPr>
            <a:xfrm>
              <a:off x="320675" y="304800"/>
              <a:ext cx="349251" cy="192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05" y="0"/>
                  </a:moveTo>
                  <a:lnTo>
                    <a:pt x="21600" y="10423"/>
                  </a:lnTo>
                  <a:lnTo>
                    <a:pt x="7814" y="21600"/>
                  </a:lnTo>
                  <a:lnTo>
                    <a:pt x="0" y="16702"/>
                  </a:lnTo>
                  <a:lnTo>
                    <a:pt x="21305" y="0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3991" name="Shape 3991"/>
            <p:cNvSpPr/>
            <p:nvPr/>
          </p:nvSpPr>
          <p:spPr>
            <a:xfrm flipH="1" flipV="1">
              <a:off x="0" y="319087"/>
              <a:ext cx="4762" cy="244477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92" name="Shape 3992"/>
            <p:cNvSpPr/>
            <p:nvPr/>
          </p:nvSpPr>
          <p:spPr>
            <a:xfrm flipH="1" flipV="1">
              <a:off x="1647826" y="314326"/>
              <a:ext cx="4762" cy="244477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994" name="Shape 3994"/>
          <p:cNvSpPr/>
          <p:nvPr/>
        </p:nvSpPr>
        <p:spPr>
          <a:xfrm>
            <a:off x="4883150" y="4935537"/>
            <a:ext cx="1106488" cy="355601"/>
          </a:xfrm>
          <a:prstGeom prst="line">
            <a:avLst/>
          </a:prstGeom>
          <a:ln w="25400">
            <a:solidFill>
              <a:srgbClr val="8E8EE4"/>
            </a:solidFill>
          </a:ln>
          <a:effectLst>
            <a:outerShdw blurRad="38100" dist="20000" dir="5400000" rotWithShape="0">
              <a:srgbClr val="808080">
                <a:alpha val="37998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995" name="Shape 3995"/>
          <p:cNvSpPr/>
          <p:nvPr/>
        </p:nvSpPr>
        <p:spPr>
          <a:xfrm flipV="1">
            <a:off x="4992687" y="4106862"/>
            <a:ext cx="1357313" cy="304801"/>
          </a:xfrm>
          <a:prstGeom prst="line">
            <a:avLst/>
          </a:prstGeom>
          <a:ln w="25400">
            <a:solidFill>
              <a:srgbClr val="8E8EE4"/>
            </a:solidFill>
          </a:ln>
          <a:effectLst>
            <a:outerShdw blurRad="38100" dist="20000" dir="5400000" rotWithShape="0">
              <a:srgbClr val="808080">
                <a:alpha val="37998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996" name="Shape 3996"/>
          <p:cNvSpPr/>
          <p:nvPr/>
        </p:nvSpPr>
        <p:spPr>
          <a:xfrm>
            <a:off x="952500" y="5691187"/>
            <a:ext cx="7810500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i="1"/>
            </a:lvl1pPr>
          </a:lstStyle>
          <a:p>
            <a:r>
              <a:t>Flow table in a router (computed and distributed by controller) define router’s match+action rules</a:t>
            </a:r>
          </a:p>
        </p:txBody>
      </p:sp>
      <p:sp>
        <p:nvSpPr>
          <p:cNvPr id="3997" name="Shape 3997"/>
          <p:cNvSpPr>
            <a:spLocks noGrp="1"/>
          </p:cNvSpPr>
          <p:nvPr>
            <p:ph type="sldNum" sz="quarter" idx="2"/>
          </p:nvPr>
        </p:nvSpPr>
        <p:spPr>
          <a:xfrm>
            <a:off x="8456612" y="647541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3998" name="Shape 3998"/>
          <p:cNvSpPr/>
          <p:nvPr/>
        </p:nvSpPr>
        <p:spPr>
          <a:xfrm>
            <a:off x="6375400" y="6475412"/>
            <a:ext cx="21780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Data Plane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0" name="underline_base.png" descr="underline_bas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037" y="835025"/>
            <a:ext cx="7670801" cy="241300"/>
          </a:xfrm>
          <a:prstGeom prst="rect">
            <a:avLst/>
          </a:prstGeom>
          <a:ln w="12700">
            <a:miter lim="400000"/>
          </a:ln>
        </p:spPr>
      </p:pic>
      <p:sp>
        <p:nvSpPr>
          <p:cNvPr id="4001" name="Shape 4001"/>
          <p:cNvSpPr>
            <a:spLocks noGrp="1"/>
          </p:cNvSpPr>
          <p:nvPr>
            <p:ph type="title" idx="4294967295"/>
          </p:nvPr>
        </p:nvSpPr>
        <p:spPr>
          <a:xfrm>
            <a:off x="452437" y="-1"/>
            <a:ext cx="8435976" cy="114300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OpenFlow data plane abstraction</a:t>
            </a:r>
          </a:p>
        </p:txBody>
      </p:sp>
      <p:sp>
        <p:nvSpPr>
          <p:cNvPr id="4002" name="Shape 4002"/>
          <p:cNvSpPr>
            <a:spLocks noGrp="1"/>
          </p:cNvSpPr>
          <p:nvPr>
            <p:ph type="body" idx="4294967295"/>
          </p:nvPr>
        </p:nvSpPr>
        <p:spPr>
          <a:xfrm>
            <a:off x="431800" y="1243012"/>
            <a:ext cx="8458200" cy="5334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▪"/>
              <a:defRPr i="1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flow</a:t>
            </a:r>
            <a:r>
              <a:rPr i="0"/>
              <a:t>: defined by header fields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▪"/>
              <a:defRPr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generalized forwarding: simple packet-handling rules</a:t>
            </a:r>
          </a:p>
          <a:p>
            <a:pPr marL="688975" lvl="1" indent="-231775">
              <a:spcBef>
                <a:spcPts val="0"/>
              </a:spcBef>
              <a:buClr>
                <a:srgbClr val="000099"/>
              </a:buClr>
              <a:buSzPct val="100000"/>
              <a:buFont typeface="Arial"/>
              <a:buChar char="•"/>
              <a:defRPr sz="2400" i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Pattern</a:t>
            </a:r>
            <a:r>
              <a:rPr>
                <a:solidFill>
                  <a:srgbClr val="000090"/>
                </a:solidFill>
              </a:rPr>
              <a:t>: </a:t>
            </a:r>
            <a:r>
              <a:rPr i="0">
                <a:solidFill>
                  <a:srgbClr val="000090"/>
                </a:solidFill>
              </a:rPr>
              <a:t>match </a:t>
            </a:r>
            <a:r>
              <a:rPr i="0">
                <a:solidFill>
                  <a:srgbClr val="000000"/>
                </a:solidFill>
              </a:rPr>
              <a:t>values in packet header fields</a:t>
            </a:r>
          </a:p>
          <a:p>
            <a:pPr marL="688975" lvl="1" indent="-231775">
              <a:spcBef>
                <a:spcPts val="0"/>
              </a:spcBef>
              <a:buClr>
                <a:srgbClr val="000099"/>
              </a:buClr>
              <a:buSzPct val="100000"/>
              <a:buFont typeface="Arial"/>
              <a:buChar char="•"/>
              <a:defRPr sz="2400" i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Actions: for matched packet: </a:t>
            </a:r>
            <a:r>
              <a:rPr i="0">
                <a:solidFill>
                  <a:srgbClr val="000000"/>
                </a:solidFill>
              </a:rPr>
              <a:t>drop, forward, modify, matched packet or send matched packet to controller </a:t>
            </a:r>
          </a:p>
          <a:p>
            <a:pPr marL="688975" lvl="1" indent="-231775">
              <a:spcBef>
                <a:spcPts val="0"/>
              </a:spcBef>
              <a:buClr>
                <a:srgbClr val="000099"/>
              </a:buClr>
              <a:buSzPct val="100000"/>
              <a:buFont typeface="Arial"/>
              <a:buChar char="•"/>
              <a:defRPr sz="2400" i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Priority</a:t>
            </a:r>
            <a:r>
              <a:rPr i="0">
                <a:solidFill>
                  <a:srgbClr val="000000"/>
                </a:solidFill>
              </a:rPr>
              <a:t>: disambiguate overlapping patterns</a:t>
            </a:r>
          </a:p>
          <a:p>
            <a:pPr marL="688975" lvl="1" indent="-231775">
              <a:spcBef>
                <a:spcPts val="0"/>
              </a:spcBef>
              <a:buClr>
                <a:srgbClr val="000099"/>
              </a:buClr>
              <a:buSzPct val="100000"/>
              <a:buFont typeface="Arial"/>
              <a:buChar char="•"/>
              <a:defRPr sz="2400" i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Counters: </a:t>
            </a:r>
            <a:r>
              <a:rPr i="0">
                <a:solidFill>
                  <a:srgbClr val="000000"/>
                </a:solidFill>
              </a:rPr>
              <a:t>#bytes and #packets</a:t>
            </a:r>
          </a:p>
        </p:txBody>
      </p:sp>
      <p:sp>
        <p:nvSpPr>
          <p:cNvPr id="4003" name="Shape 4003"/>
          <p:cNvSpPr/>
          <p:nvPr/>
        </p:nvSpPr>
        <p:spPr>
          <a:xfrm>
            <a:off x="2393950" y="4635499"/>
            <a:ext cx="1127126" cy="19052"/>
          </a:xfrm>
          <a:prstGeom prst="line">
            <a:avLst/>
          </a:prstGeom>
          <a:ln w="25400">
            <a:solidFill>
              <a:srgbClr val="8E8EE4"/>
            </a:solidFill>
          </a:ln>
          <a:effectLst>
            <a:outerShdw blurRad="38100" dist="20000" dir="5400000" rotWithShape="0">
              <a:srgbClr val="808080">
                <a:alpha val="37998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004" name="Shape 4004"/>
          <p:cNvSpPr/>
          <p:nvPr/>
        </p:nvSpPr>
        <p:spPr>
          <a:xfrm>
            <a:off x="4984749" y="4635499"/>
            <a:ext cx="1127126" cy="19052"/>
          </a:xfrm>
          <a:prstGeom prst="line">
            <a:avLst/>
          </a:prstGeom>
          <a:ln w="25400">
            <a:solidFill>
              <a:srgbClr val="8E8EE4"/>
            </a:solidFill>
          </a:ln>
          <a:effectLst>
            <a:outerShdw blurRad="38100" dist="20000" dir="5400000" rotWithShape="0">
              <a:srgbClr val="808080">
                <a:alpha val="37998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grpSp>
        <p:nvGrpSpPr>
          <p:cNvPr id="4014" name="Group 4014"/>
          <p:cNvGrpSpPr/>
          <p:nvPr/>
        </p:nvGrpSpPr>
        <p:grpSpPr>
          <a:xfrm>
            <a:off x="3427412" y="4233862"/>
            <a:ext cx="1652589" cy="868364"/>
            <a:chOff x="0" y="0"/>
            <a:chExt cx="1652587" cy="868362"/>
          </a:xfrm>
        </p:grpSpPr>
        <p:sp>
          <p:nvSpPr>
            <p:cNvPr id="4005" name="Shape 4005"/>
            <p:cNvSpPr/>
            <p:nvPr/>
          </p:nvSpPr>
          <p:spPr>
            <a:xfrm rot="10800000" flipH="1">
              <a:off x="4761" y="234950"/>
              <a:ext cx="1647827" cy="633413"/>
            </a:xfrm>
            <a:prstGeom prst="ellipse">
              <a:avLst/>
            </a:prstGeom>
            <a:gradFill flip="none" rotWithShape="1">
              <a:gsLst>
                <a:gs pos="0">
                  <a:srgbClr val="262699"/>
                </a:gs>
                <a:gs pos="47000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808080">
                  <a:alpha val="3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4006" name="Shape 4006"/>
            <p:cNvSpPr/>
            <p:nvPr/>
          </p:nvSpPr>
          <p:spPr>
            <a:xfrm>
              <a:off x="0" y="323849"/>
              <a:ext cx="1652588" cy="230188"/>
            </a:xfrm>
            <a:prstGeom prst="rect">
              <a:avLst/>
            </a:prstGeom>
            <a:gradFill flip="none" rotWithShape="1">
              <a:gsLst>
                <a:gs pos="0">
                  <a:srgbClr val="262699"/>
                </a:gs>
                <a:gs pos="47000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4007" name="Shape 4007"/>
            <p:cNvSpPr/>
            <p:nvPr/>
          </p:nvSpPr>
          <p:spPr>
            <a:xfrm rot="10800000" flipH="1">
              <a:off x="-1" y="0"/>
              <a:ext cx="1647828" cy="633412"/>
            </a:xfrm>
            <a:prstGeom prst="ellipse">
              <a:avLst/>
            </a:prstGeom>
            <a:solidFill>
              <a:srgbClr val="BFBFBF"/>
            </a:soli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808080">
                  <a:alpha val="3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4008" name="Shape 4008"/>
            <p:cNvSpPr/>
            <p:nvPr/>
          </p:nvSpPr>
          <p:spPr>
            <a:xfrm>
              <a:off x="423862" y="192088"/>
              <a:ext cx="800101" cy="319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12275"/>
                  </a:moveTo>
                  <a:lnTo>
                    <a:pt x="2205" y="21600"/>
                  </a:lnTo>
                  <a:lnTo>
                    <a:pt x="0" y="20085"/>
                  </a:lnTo>
                  <a:lnTo>
                    <a:pt x="6759" y="13691"/>
                  </a:lnTo>
                  <a:lnTo>
                    <a:pt x="6566" y="7372"/>
                  </a:lnTo>
                  <a:lnTo>
                    <a:pt x="1493" y="1956"/>
                  </a:lnTo>
                  <a:lnTo>
                    <a:pt x="3205" y="827"/>
                  </a:lnTo>
                  <a:lnTo>
                    <a:pt x="10734" y="8200"/>
                  </a:lnTo>
                  <a:lnTo>
                    <a:pt x="18423" y="0"/>
                  </a:lnTo>
                  <a:lnTo>
                    <a:pt x="20556" y="1580"/>
                  </a:lnTo>
                  <a:lnTo>
                    <a:pt x="14966" y="7071"/>
                  </a:lnTo>
                  <a:lnTo>
                    <a:pt x="16097" y="15045"/>
                  </a:lnTo>
                  <a:lnTo>
                    <a:pt x="21600" y="20085"/>
                  </a:lnTo>
                  <a:lnTo>
                    <a:pt x="19719" y="21520"/>
                  </a:lnTo>
                  <a:lnTo>
                    <a:pt x="10798" y="12275"/>
                  </a:lnTo>
                  <a:close/>
                </a:path>
              </a:pathLst>
            </a:custGeom>
            <a:solidFill>
              <a:srgbClr val="8585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4009" name="Shape 4009"/>
            <p:cNvSpPr/>
            <p:nvPr/>
          </p:nvSpPr>
          <p:spPr>
            <a:xfrm>
              <a:off x="339725" y="112712"/>
              <a:ext cx="968375" cy="22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84"/>
                  </a:moveTo>
                  <a:lnTo>
                    <a:pt x="3801" y="62"/>
                  </a:lnTo>
                  <a:lnTo>
                    <a:pt x="10765" y="12052"/>
                  </a:lnTo>
                  <a:lnTo>
                    <a:pt x="17410" y="0"/>
                  </a:lnTo>
                  <a:lnTo>
                    <a:pt x="21600" y="4796"/>
                  </a:lnTo>
                  <a:lnTo>
                    <a:pt x="18483" y="10693"/>
                  </a:lnTo>
                  <a:lnTo>
                    <a:pt x="17479" y="9104"/>
                  </a:lnTo>
                  <a:lnTo>
                    <a:pt x="10888" y="21600"/>
                  </a:lnTo>
                  <a:lnTo>
                    <a:pt x="4128" y="9563"/>
                  </a:lnTo>
                  <a:lnTo>
                    <a:pt x="3035" y="10862"/>
                  </a:lnTo>
                  <a:lnTo>
                    <a:pt x="0" y="5284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4010" name="Shape 4010"/>
            <p:cNvSpPr/>
            <p:nvPr/>
          </p:nvSpPr>
          <p:spPr>
            <a:xfrm>
              <a:off x="977900" y="300037"/>
              <a:ext cx="354013" cy="192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600" extrusionOk="0">
                  <a:moveTo>
                    <a:pt x="0" y="0"/>
                  </a:moveTo>
                  <a:lnTo>
                    <a:pt x="21576" y="16691"/>
                  </a:lnTo>
                  <a:lnTo>
                    <a:pt x="13658" y="21600"/>
                  </a:lnTo>
                  <a:lnTo>
                    <a:pt x="73" y="11414"/>
                  </a:lnTo>
                  <a:cubicBezTo>
                    <a:pt x="-24" y="2823"/>
                    <a:pt x="24" y="3805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4011" name="Shape 4011"/>
            <p:cNvSpPr/>
            <p:nvPr/>
          </p:nvSpPr>
          <p:spPr>
            <a:xfrm>
              <a:off x="320675" y="304800"/>
              <a:ext cx="349251" cy="192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05" y="0"/>
                  </a:moveTo>
                  <a:lnTo>
                    <a:pt x="21600" y="10423"/>
                  </a:lnTo>
                  <a:lnTo>
                    <a:pt x="7814" y="21600"/>
                  </a:lnTo>
                  <a:lnTo>
                    <a:pt x="0" y="16702"/>
                  </a:lnTo>
                  <a:lnTo>
                    <a:pt x="21305" y="0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4012" name="Shape 4012"/>
            <p:cNvSpPr/>
            <p:nvPr/>
          </p:nvSpPr>
          <p:spPr>
            <a:xfrm flipH="1" flipV="1">
              <a:off x="0" y="319087"/>
              <a:ext cx="4762" cy="244477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13" name="Shape 4013"/>
            <p:cNvSpPr/>
            <p:nvPr/>
          </p:nvSpPr>
          <p:spPr>
            <a:xfrm flipH="1" flipV="1">
              <a:off x="1647826" y="314326"/>
              <a:ext cx="4762" cy="244477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015" name="Shape 4015"/>
          <p:cNvSpPr/>
          <p:nvPr/>
        </p:nvSpPr>
        <p:spPr>
          <a:xfrm>
            <a:off x="4883150" y="4935537"/>
            <a:ext cx="1106488" cy="355601"/>
          </a:xfrm>
          <a:prstGeom prst="line">
            <a:avLst/>
          </a:prstGeom>
          <a:ln w="25400">
            <a:solidFill>
              <a:srgbClr val="8E8EE4"/>
            </a:solidFill>
          </a:ln>
          <a:effectLst>
            <a:outerShdw blurRad="38100" dist="20000" dir="5400000" rotWithShape="0">
              <a:srgbClr val="808080">
                <a:alpha val="37998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016" name="Shape 4016"/>
          <p:cNvSpPr/>
          <p:nvPr/>
        </p:nvSpPr>
        <p:spPr>
          <a:xfrm flipV="1">
            <a:off x="4992687" y="4106862"/>
            <a:ext cx="1357313" cy="304801"/>
          </a:xfrm>
          <a:prstGeom prst="line">
            <a:avLst/>
          </a:prstGeom>
          <a:ln w="25400">
            <a:solidFill>
              <a:srgbClr val="8E8EE4"/>
            </a:solidFill>
          </a:ln>
          <a:effectLst>
            <a:outerShdw blurRad="38100" dist="20000" dir="5400000" rotWithShape="0">
              <a:srgbClr val="808080">
                <a:alpha val="37998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017" name="Shape 4017"/>
          <p:cNvSpPr/>
          <p:nvPr/>
        </p:nvSpPr>
        <p:spPr>
          <a:xfrm>
            <a:off x="1333500" y="5468937"/>
            <a:ext cx="6553200" cy="901066"/>
          </a:xfrm>
          <a:prstGeom prst="rect">
            <a:avLst/>
          </a:prstGeom>
          <a:gradFill>
            <a:gsLst>
              <a:gs pos="0">
                <a:srgbClr val="90FFDA"/>
              </a:gs>
              <a:gs pos="35000">
                <a:srgbClr val="B2FFE3"/>
              </a:gs>
              <a:gs pos="100000">
                <a:srgbClr val="E0FFF4"/>
              </a:gs>
            </a:gsLst>
            <a:lin ang="16200000"/>
          </a:gradFill>
          <a:ln>
            <a:solidFill>
              <a:srgbClr val="00CC98"/>
            </a:solidFill>
          </a:ln>
          <a:effectLst>
            <a:outerShdw blurRad="38100" dist="20000" dir="5400000" rotWithShape="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AutoNum type="arabicPeriod"/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src=1.2.*.*, dest=3.4.5.*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drop                        </a:t>
            </a:r>
          </a:p>
          <a:p>
            <a:pPr marL="457200" indent="-457200">
              <a:buSzPct val="100000"/>
              <a:buAutoNum type="arabicPeriod"/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src = *.*.*.*, dest=3.4.*.*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forward(2)</a:t>
            </a:r>
          </a:p>
          <a:p>
            <a:pPr marL="457200" indent="-457200"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3.  src=10.1.2.3, dest=*.*.*.*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send to controller</a:t>
            </a:r>
          </a:p>
        </p:txBody>
      </p:sp>
      <p:sp>
        <p:nvSpPr>
          <p:cNvPr id="4018" name="Shape 4018"/>
          <p:cNvSpPr/>
          <p:nvPr/>
        </p:nvSpPr>
        <p:spPr>
          <a:xfrm>
            <a:off x="6735762" y="5106987"/>
            <a:ext cx="122213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r>
              <a:t>* : wildcard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" name="underline_base.png" descr="underline_bas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7362" y="814387"/>
            <a:ext cx="4570413" cy="173038"/>
          </a:xfrm>
          <a:prstGeom prst="rect">
            <a:avLst/>
          </a:prstGeom>
          <a:ln w="12700">
            <a:miter lim="400000"/>
          </a:ln>
        </p:spPr>
      </p:pic>
      <p:sp>
        <p:nvSpPr>
          <p:cNvPr id="858" name="Shape 858"/>
          <p:cNvSpPr/>
          <p:nvPr/>
        </p:nvSpPr>
        <p:spPr>
          <a:xfrm>
            <a:off x="1917700" y="1306512"/>
            <a:ext cx="4568825" cy="1836738"/>
          </a:xfrm>
          <a:prstGeom prst="rect">
            <a:avLst/>
          </a:prstGeom>
          <a:solidFill>
            <a:srgbClr val="FFFFFF"/>
          </a:solidFill>
          <a:ln w="19050">
            <a:solidFill>
              <a:srgbClr val="5F5F5F"/>
            </a:solidFill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grpSp>
        <p:nvGrpSpPr>
          <p:cNvPr id="861" name="Group 861"/>
          <p:cNvGrpSpPr/>
          <p:nvPr/>
        </p:nvGrpSpPr>
        <p:grpSpPr>
          <a:xfrm>
            <a:off x="2073275" y="1820862"/>
            <a:ext cx="1417638" cy="828676"/>
            <a:chOff x="0" y="0"/>
            <a:chExt cx="1417637" cy="828675"/>
          </a:xfrm>
        </p:grpSpPr>
        <p:sp>
          <p:nvSpPr>
            <p:cNvPr id="859" name="Shape 859"/>
            <p:cNvSpPr/>
            <p:nvPr/>
          </p:nvSpPr>
          <p:spPr>
            <a:xfrm>
              <a:off x="0" y="0"/>
              <a:ext cx="1417638" cy="828675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91332" y="105656"/>
              <a:ext cx="1234974" cy="6173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800"/>
              </a:pPr>
              <a:r>
                <a:t>line</a:t>
              </a:r>
            </a:p>
            <a:p>
              <a:pPr algn="ctr">
                <a:defRPr sz="1800"/>
              </a:pPr>
              <a:r>
                <a:t>termination</a:t>
              </a:r>
            </a:p>
          </p:txBody>
        </p:sp>
      </p:grpSp>
      <p:sp>
        <p:nvSpPr>
          <p:cNvPr id="862" name="Shape 862"/>
          <p:cNvSpPr/>
          <p:nvPr/>
        </p:nvSpPr>
        <p:spPr>
          <a:xfrm>
            <a:off x="3697287" y="1492250"/>
            <a:ext cx="1152526" cy="14097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2"/>
            </a:solidFill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863" name="Shape 863"/>
          <p:cNvSpPr/>
          <p:nvPr/>
        </p:nvSpPr>
        <p:spPr>
          <a:xfrm>
            <a:off x="5048250" y="1443037"/>
            <a:ext cx="1247775" cy="1504951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864" name="Shape 864"/>
          <p:cNvSpPr/>
          <p:nvPr/>
        </p:nvSpPr>
        <p:spPr>
          <a:xfrm>
            <a:off x="1641475" y="2232025"/>
            <a:ext cx="423863" cy="0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65" name="Shape 865"/>
          <p:cNvSpPr/>
          <p:nvPr/>
        </p:nvSpPr>
        <p:spPr>
          <a:xfrm>
            <a:off x="3509962" y="2211387"/>
            <a:ext cx="190501" cy="1588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66" name="Shape 866"/>
          <p:cNvSpPr/>
          <p:nvPr/>
        </p:nvSpPr>
        <p:spPr>
          <a:xfrm>
            <a:off x="4852987" y="2168525"/>
            <a:ext cx="190501" cy="1588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67" name="Shape 867"/>
          <p:cNvSpPr/>
          <p:nvPr/>
        </p:nvSpPr>
        <p:spPr>
          <a:xfrm flipV="1">
            <a:off x="6243637" y="2209800"/>
            <a:ext cx="736601" cy="1588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870" name="Group 870"/>
          <p:cNvGrpSpPr/>
          <p:nvPr/>
        </p:nvGrpSpPr>
        <p:grpSpPr>
          <a:xfrm>
            <a:off x="3730625" y="1679652"/>
            <a:ext cx="1055688" cy="1072996"/>
            <a:chOff x="0" y="0"/>
            <a:chExt cx="1055687" cy="1072994"/>
          </a:xfrm>
        </p:grpSpPr>
        <p:sp>
          <p:nvSpPr>
            <p:cNvPr id="868" name="Shape 868"/>
            <p:cNvSpPr/>
            <p:nvPr/>
          </p:nvSpPr>
          <p:spPr>
            <a:xfrm>
              <a:off x="0" y="122159"/>
              <a:ext cx="1055688" cy="82867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1800"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31186" y="-1"/>
              <a:ext cx="993315" cy="1072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lnSpc>
                  <a:spcPct val="90000"/>
                </a:lnSpc>
                <a:defRPr sz="1800"/>
              </a:pPr>
              <a:r>
                <a:t>link </a:t>
              </a:r>
            </a:p>
            <a:p>
              <a:pPr algn="ctr">
                <a:lnSpc>
                  <a:spcPct val="90000"/>
                </a:lnSpc>
                <a:defRPr sz="1800"/>
              </a:pPr>
              <a:r>
                <a:t>layer </a:t>
              </a:r>
            </a:p>
            <a:p>
              <a:pPr algn="ctr">
                <a:lnSpc>
                  <a:spcPct val="90000"/>
                </a:lnSpc>
                <a:defRPr sz="1800"/>
              </a:pPr>
              <a:r>
                <a:t>protocol</a:t>
              </a:r>
            </a:p>
            <a:p>
              <a:pPr algn="ctr">
                <a:lnSpc>
                  <a:spcPct val="90000"/>
                </a:lnSpc>
                <a:defRPr sz="1800"/>
              </a:pPr>
              <a:r>
                <a:t>(receive)</a:t>
              </a:r>
            </a:p>
          </p:txBody>
        </p:sp>
      </p:grpSp>
      <p:sp>
        <p:nvSpPr>
          <p:cNvPr id="871" name="Shape 871"/>
          <p:cNvSpPr/>
          <p:nvPr/>
        </p:nvSpPr>
        <p:spPr>
          <a:xfrm>
            <a:off x="5087988" y="1455737"/>
            <a:ext cx="1234974" cy="1417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/>
            </a:pPr>
            <a:r>
              <a:t>lookup,</a:t>
            </a:r>
          </a:p>
          <a:p>
            <a:pPr algn="ctr">
              <a:defRPr sz="1800"/>
            </a:pPr>
            <a:r>
              <a:t>forwarding</a:t>
            </a:r>
          </a:p>
          <a:p>
            <a:pPr algn="ctr">
              <a:defRPr sz="1800"/>
            </a:pPr>
            <a:endParaRPr/>
          </a:p>
          <a:p>
            <a:pPr algn="ctr">
              <a:defRPr sz="1800"/>
            </a:pPr>
            <a:endParaRPr/>
          </a:p>
          <a:p>
            <a:pPr algn="ctr">
              <a:defRPr sz="1800"/>
            </a:pPr>
            <a:r>
              <a:t>queueing</a:t>
            </a:r>
          </a:p>
        </p:txBody>
      </p:sp>
      <p:sp>
        <p:nvSpPr>
          <p:cNvPr id="872" name="Shape 872"/>
          <p:cNvSpPr>
            <a:spLocks noGrp="1"/>
          </p:cNvSpPr>
          <p:nvPr>
            <p:ph type="title" idx="4294967295"/>
          </p:nvPr>
        </p:nvSpPr>
        <p:spPr>
          <a:xfrm>
            <a:off x="422275" y="293687"/>
            <a:ext cx="7772400" cy="6096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786384">
              <a:defRPr sz="344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Input port functions</a:t>
            </a:r>
          </a:p>
        </p:txBody>
      </p:sp>
      <p:sp>
        <p:nvSpPr>
          <p:cNvPr id="873" name="Shape 873"/>
          <p:cNvSpPr>
            <a:spLocks noGrp="1"/>
          </p:cNvSpPr>
          <p:nvPr>
            <p:ph type="body" sz="half" idx="4294967295"/>
          </p:nvPr>
        </p:nvSpPr>
        <p:spPr>
          <a:xfrm>
            <a:off x="3394075" y="3746500"/>
            <a:ext cx="5456238" cy="2667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2613" indent="-332613" defTabSz="886968">
              <a:lnSpc>
                <a:spcPct val="90000"/>
              </a:lnSpc>
              <a:spcBef>
                <a:spcPts val="500"/>
              </a:spcBef>
              <a:buSzTx/>
              <a:buNone/>
              <a:defRPr sz="2328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decentralized switching</a:t>
            </a:r>
            <a:r>
              <a:rPr i="1"/>
              <a:t>:</a:t>
            </a:r>
            <a:r>
              <a:t> </a:t>
            </a:r>
          </a:p>
          <a:p>
            <a:pPr marL="332613" indent="-332613" defTabSz="886968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buFont typeface="Wingdings"/>
              <a:buChar char="▪"/>
              <a:defRPr sz="2134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using header field values, lookup output port using forwarding table in input port memory </a:t>
            </a:r>
            <a:r>
              <a:rPr i="1"/>
              <a:t>(“match plus action”)</a:t>
            </a:r>
          </a:p>
          <a:p>
            <a:pPr marL="332613" indent="-332613" defTabSz="886968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buFont typeface="Wingdings"/>
              <a:buChar char="▪"/>
              <a:defRPr sz="2134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goal: complete input port processing at ‘line speed’</a:t>
            </a:r>
          </a:p>
          <a:p>
            <a:pPr marL="332613" indent="-332613" defTabSz="886968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buFont typeface="Wingdings"/>
              <a:buChar char="▪"/>
              <a:defRPr sz="2134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queuing: if datagrams arrive faster than forwarding rate into switch fabric</a:t>
            </a:r>
          </a:p>
        </p:txBody>
      </p:sp>
      <p:sp>
        <p:nvSpPr>
          <p:cNvPr id="874" name="Shape 874"/>
          <p:cNvSpPr/>
          <p:nvPr/>
        </p:nvSpPr>
        <p:spPr>
          <a:xfrm>
            <a:off x="281647" y="3054350"/>
            <a:ext cx="2094841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2000">
                <a:solidFill>
                  <a:srgbClr val="000099"/>
                </a:solidFill>
              </a:defRPr>
            </a:pPr>
            <a:r>
              <a:t>physical layer:</a:t>
            </a:r>
          </a:p>
          <a:p>
            <a:pPr algn="r">
              <a:defRPr sz="2000"/>
            </a:pPr>
            <a:r>
              <a:t>bit-level reception</a:t>
            </a:r>
          </a:p>
        </p:txBody>
      </p:sp>
      <p:sp>
        <p:nvSpPr>
          <p:cNvPr id="875" name="Shape 875"/>
          <p:cNvSpPr/>
          <p:nvPr/>
        </p:nvSpPr>
        <p:spPr>
          <a:xfrm>
            <a:off x="578336" y="3783012"/>
            <a:ext cx="1812440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2000">
                <a:solidFill>
                  <a:srgbClr val="000099"/>
                </a:solidFill>
              </a:defRPr>
            </a:pPr>
            <a:r>
              <a:t>data link layer:</a:t>
            </a:r>
          </a:p>
          <a:p>
            <a:pPr algn="r">
              <a:defRPr sz="2000"/>
            </a:pPr>
            <a:r>
              <a:t>e.g., Ethernet</a:t>
            </a:r>
          </a:p>
          <a:p>
            <a:pPr algn="r">
              <a:defRPr sz="2000"/>
            </a:pPr>
            <a:r>
              <a:t>see chapter 5</a:t>
            </a:r>
          </a:p>
        </p:txBody>
      </p:sp>
      <p:sp>
        <p:nvSpPr>
          <p:cNvPr id="876" name="Shape 876"/>
          <p:cNvSpPr/>
          <p:nvPr/>
        </p:nvSpPr>
        <p:spPr>
          <a:xfrm>
            <a:off x="6969125" y="690562"/>
            <a:ext cx="11113" cy="286543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879" name="Group 879"/>
          <p:cNvGrpSpPr/>
          <p:nvPr/>
        </p:nvGrpSpPr>
        <p:grpSpPr>
          <a:xfrm>
            <a:off x="7061200" y="1819275"/>
            <a:ext cx="1055688" cy="828675"/>
            <a:chOff x="0" y="0"/>
            <a:chExt cx="1055687" cy="828675"/>
          </a:xfrm>
        </p:grpSpPr>
        <p:sp>
          <p:nvSpPr>
            <p:cNvPr id="877" name="Shape 877"/>
            <p:cNvSpPr/>
            <p:nvPr/>
          </p:nvSpPr>
          <p:spPr>
            <a:xfrm>
              <a:off x="0" y="0"/>
              <a:ext cx="1055688" cy="82867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1800"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126455" y="118617"/>
              <a:ext cx="802777" cy="591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lnSpc>
                  <a:spcPct val="90000"/>
                </a:lnSpc>
                <a:defRPr sz="1800"/>
              </a:pPr>
              <a:r>
                <a:t>switch</a:t>
              </a:r>
            </a:p>
            <a:p>
              <a:pPr algn="ctr">
                <a:lnSpc>
                  <a:spcPct val="90000"/>
                </a:lnSpc>
                <a:defRPr sz="1800"/>
              </a:pPr>
              <a:r>
                <a:t>fabric</a:t>
              </a:r>
            </a:p>
          </p:txBody>
        </p:sp>
      </p:grpSp>
      <p:grpSp>
        <p:nvGrpSpPr>
          <p:cNvPr id="889" name="Group 889"/>
          <p:cNvGrpSpPr/>
          <p:nvPr/>
        </p:nvGrpSpPr>
        <p:grpSpPr>
          <a:xfrm>
            <a:off x="5175250" y="2062162"/>
            <a:ext cx="993775" cy="468313"/>
            <a:chOff x="0" y="0"/>
            <a:chExt cx="993775" cy="468312"/>
          </a:xfrm>
        </p:grpSpPr>
        <p:sp>
          <p:nvSpPr>
            <p:cNvPr id="880" name="Shape 880"/>
            <p:cNvSpPr/>
            <p:nvPr/>
          </p:nvSpPr>
          <p:spPr>
            <a:xfrm>
              <a:off x="0" y="0"/>
              <a:ext cx="993775" cy="468313"/>
            </a:xfrm>
            <a:prstGeom prst="rect">
              <a:avLst/>
            </a:prstGeom>
            <a:solidFill>
              <a:srgbClr val="FF00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129955" y="9222"/>
              <a:ext cx="1912" cy="447819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236977" y="12297"/>
              <a:ext cx="1912" cy="445768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344954" y="8198"/>
              <a:ext cx="1912" cy="447818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51020" y="9222"/>
              <a:ext cx="1913" cy="447819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558998" y="8198"/>
              <a:ext cx="1912" cy="447818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665064" y="8198"/>
              <a:ext cx="1912" cy="447818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774953" y="9222"/>
              <a:ext cx="1912" cy="447819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878153" y="12297"/>
              <a:ext cx="1912" cy="445768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90" name="Shape 890"/>
          <p:cNvSpPr/>
          <p:nvPr/>
        </p:nvSpPr>
        <p:spPr>
          <a:xfrm flipV="1">
            <a:off x="2386012" y="2743200"/>
            <a:ext cx="446088" cy="490538"/>
          </a:xfrm>
          <a:prstGeom prst="line">
            <a:avLst/>
          </a:prstGeom>
          <a:ln w="19050">
            <a:solidFill>
              <a:srgbClr val="CC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91" name="Shape 891"/>
          <p:cNvSpPr/>
          <p:nvPr/>
        </p:nvSpPr>
        <p:spPr>
          <a:xfrm flipV="1">
            <a:off x="2405062" y="2940050"/>
            <a:ext cx="1193801" cy="1338263"/>
          </a:xfrm>
          <a:prstGeom prst="line">
            <a:avLst/>
          </a:prstGeom>
          <a:ln w="19050">
            <a:solidFill>
              <a:srgbClr val="CC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92" name="Shape 892"/>
          <p:cNvSpPr/>
          <p:nvPr/>
        </p:nvSpPr>
        <p:spPr>
          <a:xfrm flipV="1">
            <a:off x="4910137" y="3070225"/>
            <a:ext cx="669926" cy="790575"/>
          </a:xfrm>
          <a:prstGeom prst="line">
            <a:avLst/>
          </a:prstGeom>
          <a:ln w="19050">
            <a:solidFill>
              <a:srgbClr val="CC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93" name="Shape 893"/>
          <p:cNvSpPr>
            <a:spLocks noGrp="1"/>
          </p:cNvSpPr>
          <p:nvPr>
            <p:ph type="sldNum" sz="quarter" idx="2"/>
          </p:nvPr>
        </p:nvSpPr>
        <p:spPr>
          <a:xfrm>
            <a:off x="8456612" y="6475412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894" name="Shape 894"/>
          <p:cNvSpPr/>
          <p:nvPr/>
        </p:nvSpPr>
        <p:spPr>
          <a:xfrm>
            <a:off x="6375400" y="6475412"/>
            <a:ext cx="21780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Data Plane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0" name="Shape 4020"/>
          <p:cNvSpPr>
            <a:spLocks noGrp="1"/>
          </p:cNvSpPr>
          <p:nvPr>
            <p:ph type="title" idx="4294967295"/>
          </p:nvPr>
        </p:nvSpPr>
        <p:spPr>
          <a:xfrm>
            <a:off x="533400" y="634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OpenFlow: Flow Table Entries</a:t>
            </a:r>
          </a:p>
        </p:txBody>
      </p:sp>
      <p:sp>
        <p:nvSpPr>
          <p:cNvPr id="4021" name="Shape 4021"/>
          <p:cNvSpPr/>
          <p:nvPr/>
        </p:nvSpPr>
        <p:spPr>
          <a:xfrm>
            <a:off x="768350" y="5356225"/>
            <a:ext cx="758825" cy="536576"/>
          </a:xfrm>
          <a:prstGeom prst="rect">
            <a:avLst/>
          </a:prstGeom>
          <a:solidFill>
            <a:srgbClr val="BBE0E3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022" name="Shape 4022"/>
          <p:cNvSpPr/>
          <p:nvPr/>
        </p:nvSpPr>
        <p:spPr>
          <a:xfrm>
            <a:off x="819150" y="5353049"/>
            <a:ext cx="71427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457200">
              <a:defRPr sz="1700">
                <a:latin typeface="Calibri"/>
                <a:ea typeface="Calibri"/>
                <a:cs typeface="Calibri"/>
                <a:sym typeface="Calibri"/>
              </a:defRPr>
            </a:pPr>
            <a:r>
              <a:t>Switch</a:t>
            </a:r>
          </a:p>
          <a:p>
            <a:pPr defTabSz="457200">
              <a:defRPr sz="1700">
                <a:latin typeface="Calibri"/>
                <a:ea typeface="Calibri"/>
                <a:cs typeface="Calibri"/>
                <a:sym typeface="Calibri"/>
              </a:defRPr>
            </a:pPr>
            <a:r>
              <a:t>Port</a:t>
            </a:r>
          </a:p>
        </p:txBody>
      </p:sp>
      <p:sp>
        <p:nvSpPr>
          <p:cNvPr id="4023" name="Shape 4023"/>
          <p:cNvSpPr/>
          <p:nvPr/>
        </p:nvSpPr>
        <p:spPr>
          <a:xfrm>
            <a:off x="2279650" y="5357812"/>
            <a:ext cx="758825" cy="536576"/>
          </a:xfrm>
          <a:prstGeom prst="rect">
            <a:avLst/>
          </a:prstGeom>
          <a:solidFill>
            <a:srgbClr val="BBE0E3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024" name="Shape 4024"/>
          <p:cNvSpPr/>
          <p:nvPr/>
        </p:nvSpPr>
        <p:spPr>
          <a:xfrm>
            <a:off x="2392362" y="5389562"/>
            <a:ext cx="48740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457200">
              <a:defRPr sz="1700">
                <a:latin typeface="Calibri"/>
                <a:ea typeface="Calibri"/>
                <a:cs typeface="Calibri"/>
                <a:sym typeface="Calibri"/>
              </a:defRPr>
            </a:pPr>
            <a:r>
              <a:t>MAC</a:t>
            </a:r>
          </a:p>
          <a:p>
            <a:pPr defTabSz="457200">
              <a:defRPr sz="1700">
                <a:latin typeface="Calibri"/>
                <a:ea typeface="Calibri"/>
                <a:cs typeface="Calibri"/>
                <a:sym typeface="Calibri"/>
              </a:defRPr>
            </a:pPr>
            <a:r>
              <a:t>src</a:t>
            </a:r>
          </a:p>
        </p:txBody>
      </p:sp>
      <p:sp>
        <p:nvSpPr>
          <p:cNvPr id="4025" name="Shape 4025"/>
          <p:cNvSpPr/>
          <p:nvPr/>
        </p:nvSpPr>
        <p:spPr>
          <a:xfrm>
            <a:off x="3038475" y="5357812"/>
            <a:ext cx="758825" cy="536576"/>
          </a:xfrm>
          <a:prstGeom prst="rect">
            <a:avLst/>
          </a:prstGeom>
          <a:solidFill>
            <a:srgbClr val="BBE0E3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026" name="Shape 4026"/>
          <p:cNvSpPr/>
          <p:nvPr/>
        </p:nvSpPr>
        <p:spPr>
          <a:xfrm>
            <a:off x="3154362" y="5389562"/>
            <a:ext cx="48740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457200">
              <a:defRPr sz="1700">
                <a:latin typeface="Calibri"/>
                <a:ea typeface="Calibri"/>
                <a:cs typeface="Calibri"/>
                <a:sym typeface="Calibri"/>
              </a:defRPr>
            </a:pPr>
            <a:r>
              <a:t>MAC</a:t>
            </a:r>
          </a:p>
          <a:p>
            <a:pPr defTabSz="457200">
              <a:defRPr sz="1700">
                <a:latin typeface="Calibri"/>
                <a:ea typeface="Calibri"/>
                <a:cs typeface="Calibri"/>
                <a:sym typeface="Calibri"/>
              </a:defRPr>
            </a:pPr>
            <a:r>
              <a:t>dst</a:t>
            </a:r>
          </a:p>
        </p:txBody>
      </p:sp>
      <p:sp>
        <p:nvSpPr>
          <p:cNvPr id="4027" name="Shape 4027"/>
          <p:cNvSpPr/>
          <p:nvPr/>
        </p:nvSpPr>
        <p:spPr>
          <a:xfrm>
            <a:off x="3768725" y="5357812"/>
            <a:ext cx="758825" cy="536576"/>
          </a:xfrm>
          <a:prstGeom prst="rect">
            <a:avLst/>
          </a:prstGeom>
          <a:solidFill>
            <a:srgbClr val="BBE0E3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028" name="Shape 4028"/>
          <p:cNvSpPr/>
          <p:nvPr/>
        </p:nvSpPr>
        <p:spPr>
          <a:xfrm>
            <a:off x="3956050" y="5335587"/>
            <a:ext cx="4428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457200">
              <a:defRPr sz="1700">
                <a:latin typeface="Calibri"/>
                <a:ea typeface="Calibri"/>
                <a:cs typeface="Calibri"/>
                <a:sym typeface="Calibri"/>
              </a:defRPr>
            </a:pPr>
            <a:r>
              <a:t>Eth</a:t>
            </a:r>
          </a:p>
          <a:p>
            <a:pPr defTabSz="457200">
              <a:defRPr sz="1700">
                <a:latin typeface="Calibri"/>
                <a:ea typeface="Calibri"/>
                <a:cs typeface="Calibri"/>
                <a:sym typeface="Calibri"/>
              </a:defRPr>
            </a:pPr>
            <a:r>
              <a:t>type</a:t>
            </a:r>
          </a:p>
        </p:txBody>
      </p:sp>
      <p:sp>
        <p:nvSpPr>
          <p:cNvPr id="4029" name="Shape 4029"/>
          <p:cNvSpPr/>
          <p:nvPr/>
        </p:nvSpPr>
        <p:spPr>
          <a:xfrm>
            <a:off x="1517650" y="5357812"/>
            <a:ext cx="758825" cy="536576"/>
          </a:xfrm>
          <a:prstGeom prst="rect">
            <a:avLst/>
          </a:prstGeom>
          <a:solidFill>
            <a:srgbClr val="BBE0E3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030" name="Shape 4030"/>
          <p:cNvSpPr/>
          <p:nvPr/>
        </p:nvSpPr>
        <p:spPr>
          <a:xfrm>
            <a:off x="1598612" y="5389562"/>
            <a:ext cx="57901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457200">
              <a:defRPr sz="1700">
                <a:latin typeface="Calibri"/>
                <a:ea typeface="Calibri"/>
                <a:cs typeface="Calibri"/>
                <a:sym typeface="Calibri"/>
              </a:defRPr>
            </a:pPr>
            <a:r>
              <a:t>VLAN</a:t>
            </a:r>
          </a:p>
          <a:p>
            <a:pPr defTabSz="457200">
              <a:defRPr sz="1700">
                <a:latin typeface="Calibri"/>
                <a:ea typeface="Calibri"/>
                <a:cs typeface="Calibri"/>
                <a:sym typeface="Calibri"/>
              </a:defRPr>
            </a:pPr>
            <a:r>
              <a:t>ID</a:t>
            </a:r>
          </a:p>
        </p:txBody>
      </p:sp>
      <p:sp>
        <p:nvSpPr>
          <p:cNvPr id="4031" name="Shape 4031"/>
          <p:cNvSpPr/>
          <p:nvPr/>
        </p:nvSpPr>
        <p:spPr>
          <a:xfrm>
            <a:off x="4518025" y="5357812"/>
            <a:ext cx="758825" cy="536576"/>
          </a:xfrm>
          <a:prstGeom prst="rect">
            <a:avLst/>
          </a:prstGeom>
          <a:solidFill>
            <a:srgbClr val="BBE0E3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032" name="Shape 4032"/>
          <p:cNvSpPr/>
          <p:nvPr/>
        </p:nvSpPr>
        <p:spPr>
          <a:xfrm>
            <a:off x="4724400" y="5372099"/>
            <a:ext cx="30734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457200">
              <a:defRPr sz="1700">
                <a:latin typeface="Calibri"/>
                <a:ea typeface="Calibri"/>
                <a:cs typeface="Calibri"/>
                <a:sym typeface="Calibri"/>
              </a:defRPr>
            </a:pPr>
            <a:r>
              <a:t>IP</a:t>
            </a:r>
          </a:p>
          <a:p>
            <a:pPr defTabSz="457200">
              <a:defRPr sz="1700">
                <a:latin typeface="Calibri"/>
                <a:ea typeface="Calibri"/>
                <a:cs typeface="Calibri"/>
                <a:sym typeface="Calibri"/>
              </a:defRPr>
            </a:pPr>
            <a:r>
              <a:t>Src</a:t>
            </a:r>
          </a:p>
        </p:txBody>
      </p:sp>
      <p:sp>
        <p:nvSpPr>
          <p:cNvPr id="4033" name="Shape 4033"/>
          <p:cNvSpPr/>
          <p:nvPr/>
        </p:nvSpPr>
        <p:spPr>
          <a:xfrm>
            <a:off x="5286375" y="5357812"/>
            <a:ext cx="758825" cy="536576"/>
          </a:xfrm>
          <a:prstGeom prst="rect">
            <a:avLst/>
          </a:prstGeom>
          <a:solidFill>
            <a:srgbClr val="BBE0E3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034" name="Shape 4034"/>
          <p:cNvSpPr/>
          <p:nvPr/>
        </p:nvSpPr>
        <p:spPr>
          <a:xfrm>
            <a:off x="5465762" y="5372099"/>
            <a:ext cx="31810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457200">
              <a:defRPr sz="1700">
                <a:latin typeface="Calibri"/>
                <a:ea typeface="Calibri"/>
                <a:cs typeface="Calibri"/>
                <a:sym typeface="Calibri"/>
              </a:defRPr>
            </a:pPr>
            <a:r>
              <a:t>IP</a:t>
            </a:r>
          </a:p>
          <a:p>
            <a:pPr defTabSz="457200">
              <a:defRPr sz="1700">
                <a:latin typeface="Calibri"/>
                <a:ea typeface="Calibri"/>
                <a:cs typeface="Calibri"/>
                <a:sym typeface="Calibri"/>
              </a:defRPr>
            </a:pPr>
            <a:r>
              <a:t>Dst</a:t>
            </a:r>
          </a:p>
        </p:txBody>
      </p:sp>
      <p:sp>
        <p:nvSpPr>
          <p:cNvPr id="4035" name="Shape 4035"/>
          <p:cNvSpPr/>
          <p:nvPr/>
        </p:nvSpPr>
        <p:spPr>
          <a:xfrm>
            <a:off x="6045200" y="5357812"/>
            <a:ext cx="758825" cy="536576"/>
          </a:xfrm>
          <a:prstGeom prst="rect">
            <a:avLst/>
          </a:prstGeom>
          <a:solidFill>
            <a:srgbClr val="BBE0E3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036" name="Shape 4036"/>
          <p:cNvSpPr/>
          <p:nvPr/>
        </p:nvSpPr>
        <p:spPr>
          <a:xfrm>
            <a:off x="6196012" y="5372099"/>
            <a:ext cx="40834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457200">
              <a:defRPr sz="1700">
                <a:latin typeface="Calibri"/>
                <a:ea typeface="Calibri"/>
                <a:cs typeface="Calibri"/>
                <a:sym typeface="Calibri"/>
              </a:defRPr>
            </a:pPr>
            <a:r>
              <a:t>IP</a:t>
            </a:r>
          </a:p>
          <a:p>
            <a:pPr defTabSz="457200">
              <a:defRPr sz="1700">
                <a:latin typeface="Calibri"/>
                <a:ea typeface="Calibri"/>
                <a:cs typeface="Calibri"/>
                <a:sym typeface="Calibri"/>
              </a:defRPr>
            </a:pPr>
            <a:r>
              <a:t>Prot</a:t>
            </a:r>
          </a:p>
        </p:txBody>
      </p:sp>
      <p:sp>
        <p:nvSpPr>
          <p:cNvPr id="4037" name="Shape 4037"/>
          <p:cNvSpPr/>
          <p:nvPr/>
        </p:nvSpPr>
        <p:spPr>
          <a:xfrm>
            <a:off x="6804025" y="5357812"/>
            <a:ext cx="758825" cy="536576"/>
          </a:xfrm>
          <a:prstGeom prst="rect">
            <a:avLst/>
          </a:prstGeom>
          <a:solidFill>
            <a:srgbClr val="BBE0E3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038" name="Shape 4038"/>
          <p:cNvSpPr/>
          <p:nvPr/>
        </p:nvSpPr>
        <p:spPr>
          <a:xfrm>
            <a:off x="6911975" y="5372099"/>
            <a:ext cx="50574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457200">
              <a:defRPr sz="1700">
                <a:latin typeface="Calibri"/>
                <a:ea typeface="Calibri"/>
                <a:cs typeface="Calibri"/>
                <a:sym typeface="Calibri"/>
              </a:defRPr>
            </a:pPr>
            <a:r>
              <a:t>TCP</a:t>
            </a:r>
          </a:p>
          <a:p>
            <a:pPr defTabSz="457200">
              <a:defRPr sz="1700">
                <a:latin typeface="Calibri"/>
                <a:ea typeface="Calibri"/>
                <a:cs typeface="Calibri"/>
                <a:sym typeface="Calibri"/>
              </a:defRPr>
            </a:pPr>
            <a:r>
              <a:t>sport</a:t>
            </a:r>
          </a:p>
        </p:txBody>
      </p:sp>
      <p:sp>
        <p:nvSpPr>
          <p:cNvPr id="4039" name="Shape 4039"/>
          <p:cNvSpPr/>
          <p:nvPr/>
        </p:nvSpPr>
        <p:spPr>
          <a:xfrm>
            <a:off x="7572375" y="5357812"/>
            <a:ext cx="758825" cy="536576"/>
          </a:xfrm>
          <a:prstGeom prst="rect">
            <a:avLst/>
          </a:prstGeom>
          <a:solidFill>
            <a:srgbClr val="BBE0E3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040" name="Shape 4040"/>
          <p:cNvSpPr/>
          <p:nvPr/>
        </p:nvSpPr>
        <p:spPr>
          <a:xfrm>
            <a:off x="7661275" y="5372099"/>
            <a:ext cx="53864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457200">
              <a:defRPr sz="1700">
                <a:latin typeface="Calibri"/>
                <a:ea typeface="Calibri"/>
                <a:cs typeface="Calibri"/>
                <a:sym typeface="Calibri"/>
              </a:defRPr>
            </a:pPr>
            <a:r>
              <a:t>TCP</a:t>
            </a:r>
          </a:p>
          <a:p>
            <a:pPr defTabSz="457200">
              <a:defRPr sz="1700">
                <a:latin typeface="Calibri"/>
                <a:ea typeface="Calibri"/>
                <a:cs typeface="Calibri"/>
                <a:sym typeface="Calibri"/>
              </a:defRPr>
            </a:pPr>
            <a:r>
              <a:t>dport</a:t>
            </a:r>
          </a:p>
        </p:txBody>
      </p:sp>
      <p:sp>
        <p:nvSpPr>
          <p:cNvPr id="4041" name="Shape 4041"/>
          <p:cNvSpPr/>
          <p:nvPr/>
        </p:nvSpPr>
        <p:spPr>
          <a:xfrm>
            <a:off x="785812" y="1687512"/>
            <a:ext cx="1446213" cy="687388"/>
          </a:xfrm>
          <a:prstGeom prst="rect">
            <a:avLst/>
          </a:prstGeom>
          <a:solidFill>
            <a:srgbClr val="BBE0E3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042" name="Shape 4042"/>
          <p:cNvSpPr/>
          <p:nvPr/>
        </p:nvSpPr>
        <p:spPr>
          <a:xfrm>
            <a:off x="1127125" y="1896268"/>
            <a:ext cx="456171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Rule</a:t>
            </a:r>
          </a:p>
        </p:txBody>
      </p:sp>
      <p:sp>
        <p:nvSpPr>
          <p:cNvPr id="4043" name="Shape 4043"/>
          <p:cNvSpPr/>
          <p:nvPr/>
        </p:nvSpPr>
        <p:spPr>
          <a:xfrm>
            <a:off x="2232025" y="1687512"/>
            <a:ext cx="1446213" cy="687388"/>
          </a:xfrm>
          <a:prstGeom prst="rect">
            <a:avLst/>
          </a:prstGeom>
          <a:solidFill>
            <a:srgbClr val="CBE97B"/>
          </a:solidFill>
          <a:ln w="12700">
            <a:solidFill>
              <a:srgbClr val="697D3A"/>
            </a:solidFill>
          </a:ln>
        </p:spPr>
        <p:txBody>
          <a:bodyPr lIns="45719" rIns="45719"/>
          <a:lstStyle/>
          <a:p>
            <a:pPr defTabSz="4572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044" name="Shape 4044"/>
          <p:cNvSpPr/>
          <p:nvPr/>
        </p:nvSpPr>
        <p:spPr>
          <a:xfrm>
            <a:off x="2405062" y="1896268"/>
            <a:ext cx="664122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Action</a:t>
            </a:r>
          </a:p>
        </p:txBody>
      </p:sp>
      <p:sp>
        <p:nvSpPr>
          <p:cNvPr id="4045" name="Shape 4045"/>
          <p:cNvSpPr/>
          <p:nvPr/>
        </p:nvSpPr>
        <p:spPr>
          <a:xfrm>
            <a:off x="3678237" y="1687512"/>
            <a:ext cx="1447801" cy="687388"/>
          </a:xfrm>
          <a:prstGeom prst="rect">
            <a:avLst/>
          </a:prstGeom>
          <a:solidFill>
            <a:srgbClr val="FA90AB"/>
          </a:solidFill>
          <a:ln w="12700">
            <a:solidFill>
              <a:srgbClr val="800000"/>
            </a:solidFill>
          </a:ln>
        </p:spPr>
        <p:txBody>
          <a:bodyPr lIns="45719" rIns="45719"/>
          <a:lstStyle/>
          <a:p>
            <a:pPr defTabSz="4572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046" name="Shape 4046"/>
          <p:cNvSpPr/>
          <p:nvPr/>
        </p:nvSpPr>
        <p:spPr>
          <a:xfrm>
            <a:off x="3998912" y="1896268"/>
            <a:ext cx="516559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Stats</a:t>
            </a:r>
          </a:p>
        </p:txBody>
      </p:sp>
      <p:grpSp>
        <p:nvGrpSpPr>
          <p:cNvPr id="4049" name="Group 4049"/>
          <p:cNvGrpSpPr/>
          <p:nvPr/>
        </p:nvGrpSpPr>
        <p:grpSpPr>
          <a:xfrm>
            <a:off x="1884362" y="3152775"/>
            <a:ext cx="5634038" cy="1776413"/>
            <a:chOff x="0" y="0"/>
            <a:chExt cx="5634037" cy="1776412"/>
          </a:xfrm>
        </p:grpSpPr>
        <p:sp>
          <p:nvSpPr>
            <p:cNvPr id="4047" name="Shape 4047"/>
            <p:cNvSpPr/>
            <p:nvPr/>
          </p:nvSpPr>
          <p:spPr>
            <a:xfrm>
              <a:off x="0" y="0"/>
              <a:ext cx="5634038" cy="1776413"/>
            </a:xfrm>
            <a:prstGeom prst="rect">
              <a:avLst/>
            </a:prstGeom>
            <a:solidFill>
              <a:srgbClr val="CBE97B"/>
            </a:solidFill>
            <a:ln w="12700" cap="flat">
              <a:solidFill>
                <a:srgbClr val="697D3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048" name="Shape 4048"/>
            <p:cNvSpPr/>
            <p:nvPr/>
          </p:nvSpPr>
          <p:spPr>
            <a:xfrm>
              <a:off x="0" y="62706"/>
              <a:ext cx="5634038" cy="165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marL="357187" indent="-330199" defTabSz="457200">
                <a:buSzPct val="100000"/>
                <a:buAutoNum type="arabicPeriod"/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Forward packet to port(s)</a:t>
              </a:r>
            </a:p>
            <a:p>
              <a:pPr marL="357187" indent="-330199" defTabSz="457200">
                <a:buSzPct val="100000"/>
                <a:buAutoNum type="arabicPeriod"/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Encapsulate and forward to controller</a:t>
              </a:r>
            </a:p>
            <a:p>
              <a:pPr marL="357187" indent="-330199" defTabSz="457200">
                <a:buSzPct val="100000"/>
                <a:buAutoNum type="arabicPeriod"/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Drop packet</a:t>
              </a:r>
            </a:p>
            <a:p>
              <a:pPr marL="357187" indent="-330199" defTabSz="457200">
                <a:buSzPct val="100000"/>
                <a:buAutoNum type="arabicPeriod"/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Send to normal processing pipeline</a:t>
              </a:r>
            </a:p>
            <a:p>
              <a:pPr marL="357187" indent="-330199" defTabSz="457200">
                <a:buSzPct val="100000"/>
                <a:buAutoNum type="arabicPeriod"/>
                <a:defRPr sz="22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Modify Fields</a:t>
              </a:r>
            </a:p>
          </p:txBody>
        </p:sp>
      </p:grpSp>
      <p:sp>
        <p:nvSpPr>
          <p:cNvPr id="4050" name="Shape 4050"/>
          <p:cNvSpPr/>
          <p:nvPr/>
        </p:nvSpPr>
        <p:spPr>
          <a:xfrm>
            <a:off x="785812" y="2455862"/>
            <a:ext cx="1588" cy="2892426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51" name="Shape 4051"/>
          <p:cNvSpPr/>
          <p:nvPr/>
        </p:nvSpPr>
        <p:spPr>
          <a:xfrm>
            <a:off x="2759074" y="2374900"/>
            <a:ext cx="1589" cy="758825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52" name="Shape 4052"/>
          <p:cNvSpPr/>
          <p:nvPr/>
        </p:nvSpPr>
        <p:spPr>
          <a:xfrm>
            <a:off x="3830637" y="2625725"/>
            <a:ext cx="3044826" cy="384175"/>
          </a:xfrm>
          <a:prstGeom prst="rect">
            <a:avLst/>
          </a:prstGeom>
          <a:solidFill>
            <a:srgbClr val="FA90AB"/>
          </a:solidFill>
          <a:ln w="12700">
            <a:solidFill>
              <a:srgbClr val="800000"/>
            </a:solidFill>
          </a:ln>
        </p:spPr>
        <p:txBody>
          <a:bodyPr lIns="45719" rIns="45719"/>
          <a:lstStyle/>
          <a:p>
            <a:pPr defTabSz="4572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053" name="Shape 4053"/>
          <p:cNvSpPr/>
          <p:nvPr/>
        </p:nvSpPr>
        <p:spPr>
          <a:xfrm>
            <a:off x="3973512" y="2651918"/>
            <a:ext cx="28787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Packet + byte counters</a:t>
            </a:r>
          </a:p>
        </p:txBody>
      </p:sp>
      <p:sp>
        <p:nvSpPr>
          <p:cNvPr id="4054" name="Shape 4054"/>
          <p:cNvSpPr/>
          <p:nvPr/>
        </p:nvSpPr>
        <p:spPr>
          <a:xfrm flipV="1">
            <a:off x="4214812" y="2374899"/>
            <a:ext cx="1589" cy="231777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055" name="underline_base.png" descr="underline_bas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4050" y="835025"/>
            <a:ext cx="6965950" cy="241300"/>
          </a:xfrm>
          <a:prstGeom prst="rect">
            <a:avLst/>
          </a:prstGeom>
          <a:ln w="12700">
            <a:miter lim="400000"/>
          </a:ln>
        </p:spPr>
      </p:pic>
      <p:sp>
        <p:nvSpPr>
          <p:cNvPr id="4056" name="Shape 4056"/>
          <p:cNvSpPr/>
          <p:nvPr/>
        </p:nvSpPr>
        <p:spPr>
          <a:xfrm>
            <a:off x="2454275" y="6291262"/>
            <a:ext cx="110794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Link layer</a:t>
            </a:r>
          </a:p>
        </p:txBody>
      </p:sp>
      <p:grpSp>
        <p:nvGrpSpPr>
          <p:cNvPr id="4061" name="Group 4061"/>
          <p:cNvGrpSpPr/>
          <p:nvPr/>
        </p:nvGrpSpPr>
        <p:grpSpPr>
          <a:xfrm>
            <a:off x="1550987" y="6029325"/>
            <a:ext cx="2917826" cy="234950"/>
            <a:chOff x="0" y="0"/>
            <a:chExt cx="2917824" cy="234950"/>
          </a:xfrm>
        </p:grpSpPr>
        <p:sp>
          <p:nvSpPr>
            <p:cNvPr id="4057" name="Shape 4057"/>
            <p:cNvSpPr/>
            <p:nvPr/>
          </p:nvSpPr>
          <p:spPr>
            <a:xfrm flipH="1">
              <a:off x="1018" y="0"/>
              <a:ext cx="1" cy="11647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58" name="Shape 4058"/>
            <p:cNvSpPr/>
            <p:nvPr/>
          </p:nvSpPr>
          <p:spPr>
            <a:xfrm>
              <a:off x="0" y="116476"/>
              <a:ext cx="2917825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59" name="Shape 4059"/>
            <p:cNvSpPr/>
            <p:nvPr/>
          </p:nvSpPr>
          <p:spPr>
            <a:xfrm>
              <a:off x="2917824" y="0"/>
              <a:ext cx="1" cy="11647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60" name="Shape 4060"/>
            <p:cNvSpPr/>
            <p:nvPr/>
          </p:nvSpPr>
          <p:spPr>
            <a:xfrm>
              <a:off x="1457410" y="118473"/>
              <a:ext cx="1" cy="11647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066" name="Group 4066"/>
          <p:cNvGrpSpPr/>
          <p:nvPr/>
        </p:nvGrpSpPr>
        <p:grpSpPr>
          <a:xfrm>
            <a:off x="4564062" y="6030912"/>
            <a:ext cx="2211389" cy="234951"/>
            <a:chOff x="0" y="0"/>
            <a:chExt cx="2211387" cy="234950"/>
          </a:xfrm>
        </p:grpSpPr>
        <p:sp>
          <p:nvSpPr>
            <p:cNvPr id="4062" name="Shape 4062"/>
            <p:cNvSpPr/>
            <p:nvPr/>
          </p:nvSpPr>
          <p:spPr>
            <a:xfrm flipH="1">
              <a:off x="772" y="0"/>
              <a:ext cx="1" cy="11647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63" name="Shape 4063"/>
            <p:cNvSpPr/>
            <p:nvPr/>
          </p:nvSpPr>
          <p:spPr>
            <a:xfrm>
              <a:off x="0" y="116476"/>
              <a:ext cx="2211388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64" name="Shape 4064"/>
            <p:cNvSpPr/>
            <p:nvPr/>
          </p:nvSpPr>
          <p:spPr>
            <a:xfrm>
              <a:off x="2211387" y="0"/>
              <a:ext cx="1" cy="11647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65" name="Shape 4065"/>
            <p:cNvSpPr/>
            <p:nvPr/>
          </p:nvSpPr>
          <p:spPr>
            <a:xfrm>
              <a:off x="1104555" y="118473"/>
              <a:ext cx="1" cy="11647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071" name="Group 4071"/>
          <p:cNvGrpSpPr/>
          <p:nvPr/>
        </p:nvGrpSpPr>
        <p:grpSpPr>
          <a:xfrm>
            <a:off x="6942137" y="6029324"/>
            <a:ext cx="1376364" cy="214314"/>
            <a:chOff x="0" y="0"/>
            <a:chExt cx="1376362" cy="214312"/>
          </a:xfrm>
        </p:grpSpPr>
        <p:sp>
          <p:nvSpPr>
            <p:cNvPr id="4067" name="Shape 4067"/>
            <p:cNvSpPr/>
            <p:nvPr/>
          </p:nvSpPr>
          <p:spPr>
            <a:xfrm flipH="1">
              <a:off x="480" y="-1"/>
              <a:ext cx="1" cy="10624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68" name="Shape 4068"/>
            <p:cNvSpPr/>
            <p:nvPr/>
          </p:nvSpPr>
          <p:spPr>
            <a:xfrm>
              <a:off x="0" y="106245"/>
              <a:ext cx="1376363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69" name="Shape 4069"/>
            <p:cNvSpPr/>
            <p:nvPr/>
          </p:nvSpPr>
          <p:spPr>
            <a:xfrm>
              <a:off x="1376362" y="-1"/>
              <a:ext cx="1" cy="10624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70" name="Shape 4070"/>
            <p:cNvSpPr/>
            <p:nvPr/>
          </p:nvSpPr>
          <p:spPr>
            <a:xfrm>
              <a:off x="687472" y="108067"/>
              <a:ext cx="1" cy="10624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072" name="Shape 4072"/>
          <p:cNvSpPr/>
          <p:nvPr/>
        </p:nvSpPr>
        <p:spPr>
          <a:xfrm>
            <a:off x="4845050" y="6283325"/>
            <a:ext cx="1544946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Network layer</a:t>
            </a:r>
          </a:p>
        </p:txBody>
      </p:sp>
      <p:sp>
        <p:nvSpPr>
          <p:cNvPr id="4073" name="Shape 4073"/>
          <p:cNvSpPr/>
          <p:nvPr/>
        </p:nvSpPr>
        <p:spPr>
          <a:xfrm>
            <a:off x="6392862" y="6232525"/>
            <a:ext cx="2349501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Transport layer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7" name="Shape 4077"/>
          <p:cNvSpPr/>
          <p:nvPr/>
        </p:nvSpPr>
        <p:spPr>
          <a:xfrm>
            <a:off x="669925" y="1194593"/>
            <a:ext cx="4062016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>
                <a:solidFill>
                  <a:srgbClr val="000090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Destination-based forwarding:</a:t>
            </a:r>
          </a:p>
        </p:txBody>
      </p:sp>
      <p:sp>
        <p:nvSpPr>
          <p:cNvPr id="4078" name="Shape 4078"/>
          <p:cNvSpPr/>
          <p:nvPr/>
        </p:nvSpPr>
        <p:spPr>
          <a:xfrm>
            <a:off x="685800" y="2346324"/>
            <a:ext cx="66040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*</a:t>
            </a:r>
          </a:p>
        </p:txBody>
      </p:sp>
      <p:grpSp>
        <p:nvGrpSpPr>
          <p:cNvPr id="4101" name="Group 4101"/>
          <p:cNvGrpSpPr/>
          <p:nvPr/>
        </p:nvGrpSpPr>
        <p:grpSpPr>
          <a:xfrm>
            <a:off x="687387" y="1658044"/>
            <a:ext cx="7483476" cy="544712"/>
            <a:chOff x="0" y="0"/>
            <a:chExt cx="7483475" cy="544710"/>
          </a:xfrm>
        </p:grpSpPr>
        <p:sp>
          <p:nvSpPr>
            <p:cNvPr id="4079" name="Shape 4079"/>
            <p:cNvSpPr/>
            <p:nvPr/>
          </p:nvSpPr>
          <p:spPr>
            <a:xfrm>
              <a:off x="0" y="3348"/>
              <a:ext cx="660832" cy="535782"/>
            </a:xfrm>
            <a:prstGeom prst="rect">
              <a:avLst/>
            </a:pr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080" name="Shape 4080"/>
            <p:cNvSpPr/>
            <p:nvPr/>
          </p:nvSpPr>
          <p:spPr>
            <a:xfrm>
              <a:off x="3348" y="18355"/>
              <a:ext cx="65748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Switch</a:t>
              </a:r>
            </a:p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Port</a:t>
              </a:r>
            </a:p>
          </p:txBody>
        </p:sp>
        <p:sp>
          <p:nvSpPr>
            <p:cNvPr id="4081" name="Shape 4081"/>
            <p:cNvSpPr/>
            <p:nvPr/>
          </p:nvSpPr>
          <p:spPr>
            <a:xfrm>
              <a:off x="660831" y="3348"/>
              <a:ext cx="661950" cy="535782"/>
            </a:xfrm>
            <a:prstGeom prst="rect">
              <a:avLst/>
            </a:pr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082" name="Shape 4082"/>
            <p:cNvSpPr/>
            <p:nvPr/>
          </p:nvSpPr>
          <p:spPr>
            <a:xfrm>
              <a:off x="656366" y="18355"/>
              <a:ext cx="65748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MAC</a:t>
              </a:r>
            </a:p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src</a:t>
              </a:r>
            </a:p>
          </p:txBody>
        </p:sp>
        <p:sp>
          <p:nvSpPr>
            <p:cNvPr id="4083" name="Shape 4083"/>
            <p:cNvSpPr/>
            <p:nvPr/>
          </p:nvSpPr>
          <p:spPr>
            <a:xfrm>
              <a:off x="1322780" y="3348"/>
              <a:ext cx="661949" cy="535782"/>
            </a:xfrm>
            <a:prstGeom prst="rect">
              <a:avLst/>
            </a:pr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084" name="Shape 4084"/>
            <p:cNvSpPr/>
            <p:nvPr/>
          </p:nvSpPr>
          <p:spPr>
            <a:xfrm>
              <a:off x="1352919" y="18355"/>
              <a:ext cx="632926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MAC</a:t>
              </a:r>
            </a:p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dst</a:t>
              </a:r>
            </a:p>
          </p:txBody>
        </p:sp>
        <p:sp>
          <p:nvSpPr>
            <p:cNvPr id="4085" name="Shape 4085"/>
            <p:cNvSpPr/>
            <p:nvPr/>
          </p:nvSpPr>
          <p:spPr>
            <a:xfrm>
              <a:off x="1992542" y="3348"/>
              <a:ext cx="661949" cy="535782"/>
            </a:xfrm>
            <a:prstGeom prst="rect">
              <a:avLst/>
            </a:pr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086" name="Shape 4086"/>
            <p:cNvSpPr/>
            <p:nvPr/>
          </p:nvSpPr>
          <p:spPr>
            <a:xfrm>
              <a:off x="1990309" y="18355"/>
              <a:ext cx="6586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Eth</a:t>
              </a:r>
            </a:p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type</a:t>
              </a:r>
            </a:p>
          </p:txBody>
        </p:sp>
        <p:sp>
          <p:nvSpPr>
            <p:cNvPr id="4087" name="Shape 4087"/>
            <p:cNvSpPr/>
            <p:nvPr/>
          </p:nvSpPr>
          <p:spPr>
            <a:xfrm>
              <a:off x="2654490" y="3348"/>
              <a:ext cx="661949" cy="535782"/>
            </a:xfrm>
            <a:prstGeom prst="rect">
              <a:avLst/>
            </a:pr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088" name="Shape 4088"/>
            <p:cNvSpPr/>
            <p:nvPr/>
          </p:nvSpPr>
          <p:spPr>
            <a:xfrm>
              <a:off x="2656723" y="18355"/>
              <a:ext cx="658600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VLAN</a:t>
              </a:r>
            </a:p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ID</a:t>
              </a:r>
            </a:p>
          </p:txBody>
        </p:sp>
        <p:sp>
          <p:nvSpPr>
            <p:cNvPr id="4089" name="Shape 4089"/>
            <p:cNvSpPr/>
            <p:nvPr/>
          </p:nvSpPr>
          <p:spPr>
            <a:xfrm>
              <a:off x="3316438" y="3348"/>
              <a:ext cx="661949" cy="535782"/>
            </a:xfrm>
            <a:prstGeom prst="rect">
              <a:avLst/>
            </a:pr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090" name="Shape 4090"/>
            <p:cNvSpPr/>
            <p:nvPr/>
          </p:nvSpPr>
          <p:spPr>
            <a:xfrm>
              <a:off x="3323136" y="18355"/>
              <a:ext cx="65748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IP</a:t>
              </a:r>
            </a:p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Src</a:t>
              </a:r>
            </a:p>
          </p:txBody>
        </p:sp>
        <p:sp>
          <p:nvSpPr>
            <p:cNvPr id="4091" name="Shape 4091"/>
            <p:cNvSpPr/>
            <p:nvPr/>
          </p:nvSpPr>
          <p:spPr>
            <a:xfrm>
              <a:off x="3986200" y="3348"/>
              <a:ext cx="661950" cy="535782"/>
            </a:xfrm>
            <a:prstGeom prst="rect">
              <a:avLst/>
            </a:pr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092" name="Shape 4092"/>
            <p:cNvSpPr/>
            <p:nvPr/>
          </p:nvSpPr>
          <p:spPr>
            <a:xfrm>
              <a:off x="3981735" y="18355"/>
              <a:ext cx="66641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IP</a:t>
              </a:r>
            </a:p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Dst</a:t>
              </a:r>
            </a:p>
          </p:txBody>
        </p:sp>
        <p:sp>
          <p:nvSpPr>
            <p:cNvPr id="4093" name="Shape 4093"/>
            <p:cNvSpPr/>
            <p:nvPr/>
          </p:nvSpPr>
          <p:spPr>
            <a:xfrm>
              <a:off x="4648148" y="3348"/>
              <a:ext cx="660833" cy="535782"/>
            </a:xfrm>
            <a:prstGeom prst="rect">
              <a:avLst/>
            </a:pr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094" name="Shape 4094"/>
            <p:cNvSpPr/>
            <p:nvPr/>
          </p:nvSpPr>
          <p:spPr>
            <a:xfrm>
              <a:off x="4649265" y="18355"/>
              <a:ext cx="650786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IP</a:t>
              </a:r>
            </a:p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Prot</a:t>
              </a:r>
            </a:p>
          </p:txBody>
        </p:sp>
        <p:sp>
          <p:nvSpPr>
            <p:cNvPr id="4095" name="Shape 4095"/>
            <p:cNvSpPr/>
            <p:nvPr/>
          </p:nvSpPr>
          <p:spPr>
            <a:xfrm>
              <a:off x="5308980" y="3348"/>
              <a:ext cx="661950" cy="535782"/>
            </a:xfrm>
            <a:prstGeom prst="rect">
              <a:avLst/>
            </a:pr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096" name="Shape 4096"/>
            <p:cNvSpPr/>
            <p:nvPr/>
          </p:nvSpPr>
          <p:spPr>
            <a:xfrm>
              <a:off x="5313445" y="18355"/>
              <a:ext cx="665298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TCP</a:t>
              </a:r>
            </a:p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sport</a:t>
              </a:r>
            </a:p>
          </p:txBody>
        </p:sp>
        <p:sp>
          <p:nvSpPr>
            <p:cNvPr id="4097" name="Shape 4097"/>
            <p:cNvSpPr/>
            <p:nvPr/>
          </p:nvSpPr>
          <p:spPr>
            <a:xfrm>
              <a:off x="5978743" y="3348"/>
              <a:ext cx="661949" cy="535782"/>
            </a:xfrm>
            <a:prstGeom prst="rect">
              <a:avLst/>
            </a:pr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098" name="Shape 4098"/>
            <p:cNvSpPr/>
            <p:nvPr/>
          </p:nvSpPr>
          <p:spPr>
            <a:xfrm>
              <a:off x="5973161" y="18355"/>
              <a:ext cx="66641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TCP</a:t>
              </a:r>
            </a:p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dport</a:t>
              </a:r>
            </a:p>
          </p:txBody>
        </p:sp>
        <p:sp>
          <p:nvSpPr>
            <p:cNvPr id="4099" name="Shape 4099"/>
            <p:cNvSpPr/>
            <p:nvPr/>
          </p:nvSpPr>
          <p:spPr>
            <a:xfrm>
              <a:off x="6648505" y="0"/>
              <a:ext cx="834971" cy="544711"/>
            </a:xfrm>
            <a:prstGeom prst="rect">
              <a:avLst/>
            </a:prstGeom>
            <a:solidFill>
              <a:srgbClr val="CBE97B"/>
            </a:solidFill>
            <a:ln w="12700" cap="flat">
              <a:solidFill>
                <a:srgbClr val="697D3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00" name="Shape 4100"/>
            <p:cNvSpPr/>
            <p:nvPr/>
          </p:nvSpPr>
          <p:spPr>
            <a:xfrm>
              <a:off x="6639575" y="144239"/>
              <a:ext cx="842785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Action</a:t>
              </a:r>
            </a:p>
          </p:txBody>
        </p:sp>
      </p:grpSp>
      <p:sp>
        <p:nvSpPr>
          <p:cNvPr id="4102" name="Shape 4102"/>
          <p:cNvSpPr/>
          <p:nvPr/>
        </p:nvSpPr>
        <p:spPr>
          <a:xfrm>
            <a:off x="1346200" y="2346324"/>
            <a:ext cx="66040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*</a:t>
            </a:r>
          </a:p>
        </p:txBody>
      </p:sp>
      <p:sp>
        <p:nvSpPr>
          <p:cNvPr id="4103" name="Shape 4103"/>
          <p:cNvSpPr/>
          <p:nvPr/>
        </p:nvSpPr>
        <p:spPr>
          <a:xfrm>
            <a:off x="1774825" y="2346324"/>
            <a:ext cx="113347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*</a:t>
            </a:r>
          </a:p>
        </p:txBody>
      </p:sp>
      <p:sp>
        <p:nvSpPr>
          <p:cNvPr id="4104" name="Shape 4104"/>
          <p:cNvSpPr/>
          <p:nvPr/>
        </p:nvSpPr>
        <p:spPr>
          <a:xfrm>
            <a:off x="2667000" y="2346324"/>
            <a:ext cx="66198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*</a:t>
            </a:r>
          </a:p>
        </p:txBody>
      </p:sp>
      <p:sp>
        <p:nvSpPr>
          <p:cNvPr id="4105" name="Shape 4105"/>
          <p:cNvSpPr/>
          <p:nvPr/>
        </p:nvSpPr>
        <p:spPr>
          <a:xfrm>
            <a:off x="3328987" y="2346324"/>
            <a:ext cx="6604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*</a:t>
            </a:r>
          </a:p>
        </p:txBody>
      </p:sp>
      <p:sp>
        <p:nvSpPr>
          <p:cNvPr id="4106" name="Shape 4106"/>
          <p:cNvSpPr/>
          <p:nvPr/>
        </p:nvSpPr>
        <p:spPr>
          <a:xfrm>
            <a:off x="3989387" y="2346324"/>
            <a:ext cx="6604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*</a:t>
            </a:r>
          </a:p>
        </p:txBody>
      </p:sp>
      <p:sp>
        <p:nvSpPr>
          <p:cNvPr id="4107" name="Shape 4107"/>
          <p:cNvSpPr/>
          <p:nvPr/>
        </p:nvSpPr>
        <p:spPr>
          <a:xfrm>
            <a:off x="4649787" y="2233612"/>
            <a:ext cx="6604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51.6.0.8</a:t>
            </a:r>
          </a:p>
        </p:txBody>
      </p:sp>
      <p:sp>
        <p:nvSpPr>
          <p:cNvPr id="4108" name="Shape 4108"/>
          <p:cNvSpPr/>
          <p:nvPr/>
        </p:nvSpPr>
        <p:spPr>
          <a:xfrm>
            <a:off x="5319712" y="2346324"/>
            <a:ext cx="6604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*</a:t>
            </a:r>
          </a:p>
        </p:txBody>
      </p:sp>
      <p:sp>
        <p:nvSpPr>
          <p:cNvPr id="4109" name="Shape 4109"/>
          <p:cNvSpPr/>
          <p:nvPr/>
        </p:nvSpPr>
        <p:spPr>
          <a:xfrm>
            <a:off x="5980112" y="2346324"/>
            <a:ext cx="66198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*</a:t>
            </a:r>
          </a:p>
        </p:txBody>
      </p:sp>
      <p:sp>
        <p:nvSpPr>
          <p:cNvPr id="4110" name="Shape 4110"/>
          <p:cNvSpPr/>
          <p:nvPr/>
        </p:nvSpPr>
        <p:spPr>
          <a:xfrm>
            <a:off x="6642100" y="2346324"/>
            <a:ext cx="66040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*</a:t>
            </a:r>
          </a:p>
        </p:txBody>
      </p:sp>
      <p:sp>
        <p:nvSpPr>
          <p:cNvPr id="4111" name="Shape 4111"/>
          <p:cNvSpPr/>
          <p:nvPr/>
        </p:nvSpPr>
        <p:spPr>
          <a:xfrm>
            <a:off x="7400925" y="2346324"/>
            <a:ext cx="66040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port6</a:t>
            </a:r>
          </a:p>
        </p:txBody>
      </p:sp>
      <p:pic>
        <p:nvPicPr>
          <p:cNvPr id="4112" name="underline_base.png" descr="underline_bas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3725" y="814387"/>
            <a:ext cx="2354263" cy="242888"/>
          </a:xfrm>
          <a:prstGeom prst="rect">
            <a:avLst/>
          </a:prstGeom>
          <a:ln w="12700">
            <a:miter lim="400000"/>
          </a:ln>
        </p:spPr>
      </p:pic>
      <p:sp>
        <p:nvSpPr>
          <p:cNvPr id="4113" name="Shape 4113"/>
          <p:cNvSpPr/>
          <p:nvPr/>
        </p:nvSpPr>
        <p:spPr>
          <a:xfrm>
            <a:off x="533400" y="176530"/>
            <a:ext cx="2811463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400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Examples</a:t>
            </a:r>
          </a:p>
        </p:txBody>
      </p:sp>
      <p:sp>
        <p:nvSpPr>
          <p:cNvPr id="4114" name="Shape 4114"/>
          <p:cNvSpPr/>
          <p:nvPr/>
        </p:nvSpPr>
        <p:spPr>
          <a:xfrm>
            <a:off x="3048000" y="2522537"/>
            <a:ext cx="5122863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algn="r" defTabSz="457200">
              <a:defRPr sz="2000"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IP datagrams destined to IP address  51.6.0.8 should be forwarded to router output port </a:t>
            </a:r>
            <a:r>
              <a:rPr i="0"/>
              <a:t>6 </a:t>
            </a:r>
          </a:p>
        </p:txBody>
      </p:sp>
      <p:sp>
        <p:nvSpPr>
          <p:cNvPr id="4115" name="Shape 4115"/>
          <p:cNvSpPr/>
          <p:nvPr/>
        </p:nvSpPr>
        <p:spPr>
          <a:xfrm>
            <a:off x="685800" y="4385468"/>
            <a:ext cx="66040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*</a:t>
            </a:r>
          </a:p>
        </p:txBody>
      </p:sp>
      <p:grpSp>
        <p:nvGrpSpPr>
          <p:cNvPr id="4138" name="Group 4138"/>
          <p:cNvGrpSpPr/>
          <p:nvPr/>
        </p:nvGrpSpPr>
        <p:grpSpPr>
          <a:xfrm>
            <a:off x="687387" y="3697982"/>
            <a:ext cx="7483476" cy="544711"/>
            <a:chOff x="0" y="0"/>
            <a:chExt cx="7483475" cy="544710"/>
          </a:xfrm>
        </p:grpSpPr>
        <p:sp>
          <p:nvSpPr>
            <p:cNvPr id="4116" name="Shape 4116"/>
            <p:cNvSpPr/>
            <p:nvPr/>
          </p:nvSpPr>
          <p:spPr>
            <a:xfrm>
              <a:off x="0" y="3348"/>
              <a:ext cx="660832" cy="535782"/>
            </a:xfrm>
            <a:prstGeom prst="rect">
              <a:avLst/>
            </a:pr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17" name="Shape 4117"/>
            <p:cNvSpPr/>
            <p:nvPr/>
          </p:nvSpPr>
          <p:spPr>
            <a:xfrm>
              <a:off x="3348" y="18355"/>
              <a:ext cx="65748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Switch</a:t>
              </a:r>
            </a:p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Port</a:t>
              </a:r>
            </a:p>
          </p:txBody>
        </p:sp>
        <p:sp>
          <p:nvSpPr>
            <p:cNvPr id="4118" name="Shape 4118"/>
            <p:cNvSpPr/>
            <p:nvPr/>
          </p:nvSpPr>
          <p:spPr>
            <a:xfrm>
              <a:off x="660831" y="3348"/>
              <a:ext cx="661950" cy="535782"/>
            </a:xfrm>
            <a:prstGeom prst="rect">
              <a:avLst/>
            </a:pr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19" name="Shape 4119"/>
            <p:cNvSpPr/>
            <p:nvPr/>
          </p:nvSpPr>
          <p:spPr>
            <a:xfrm>
              <a:off x="656366" y="18355"/>
              <a:ext cx="65748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MAC</a:t>
              </a:r>
            </a:p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src</a:t>
              </a:r>
            </a:p>
          </p:txBody>
        </p:sp>
        <p:sp>
          <p:nvSpPr>
            <p:cNvPr id="4120" name="Shape 4120"/>
            <p:cNvSpPr/>
            <p:nvPr/>
          </p:nvSpPr>
          <p:spPr>
            <a:xfrm>
              <a:off x="1322780" y="3348"/>
              <a:ext cx="661949" cy="535782"/>
            </a:xfrm>
            <a:prstGeom prst="rect">
              <a:avLst/>
            </a:pr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21" name="Shape 4121"/>
            <p:cNvSpPr/>
            <p:nvPr/>
          </p:nvSpPr>
          <p:spPr>
            <a:xfrm>
              <a:off x="1352919" y="18355"/>
              <a:ext cx="632926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MAC</a:t>
              </a:r>
            </a:p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dst</a:t>
              </a:r>
            </a:p>
          </p:txBody>
        </p:sp>
        <p:sp>
          <p:nvSpPr>
            <p:cNvPr id="4122" name="Shape 4122"/>
            <p:cNvSpPr/>
            <p:nvPr/>
          </p:nvSpPr>
          <p:spPr>
            <a:xfrm>
              <a:off x="1992542" y="3348"/>
              <a:ext cx="661949" cy="535782"/>
            </a:xfrm>
            <a:prstGeom prst="rect">
              <a:avLst/>
            </a:pr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23" name="Shape 4123"/>
            <p:cNvSpPr/>
            <p:nvPr/>
          </p:nvSpPr>
          <p:spPr>
            <a:xfrm>
              <a:off x="1990309" y="18355"/>
              <a:ext cx="6586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Eth</a:t>
              </a:r>
            </a:p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type</a:t>
              </a:r>
            </a:p>
          </p:txBody>
        </p:sp>
        <p:sp>
          <p:nvSpPr>
            <p:cNvPr id="4124" name="Shape 4124"/>
            <p:cNvSpPr/>
            <p:nvPr/>
          </p:nvSpPr>
          <p:spPr>
            <a:xfrm>
              <a:off x="2654490" y="3348"/>
              <a:ext cx="661949" cy="535782"/>
            </a:xfrm>
            <a:prstGeom prst="rect">
              <a:avLst/>
            </a:pr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25" name="Shape 4125"/>
            <p:cNvSpPr/>
            <p:nvPr/>
          </p:nvSpPr>
          <p:spPr>
            <a:xfrm>
              <a:off x="2656723" y="18355"/>
              <a:ext cx="658600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VLAN</a:t>
              </a:r>
            </a:p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ID</a:t>
              </a:r>
            </a:p>
          </p:txBody>
        </p:sp>
        <p:sp>
          <p:nvSpPr>
            <p:cNvPr id="4126" name="Shape 4126"/>
            <p:cNvSpPr/>
            <p:nvPr/>
          </p:nvSpPr>
          <p:spPr>
            <a:xfrm>
              <a:off x="3316438" y="3348"/>
              <a:ext cx="661949" cy="535782"/>
            </a:xfrm>
            <a:prstGeom prst="rect">
              <a:avLst/>
            </a:pr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27" name="Shape 4127"/>
            <p:cNvSpPr/>
            <p:nvPr/>
          </p:nvSpPr>
          <p:spPr>
            <a:xfrm>
              <a:off x="3323136" y="18355"/>
              <a:ext cx="65748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IP</a:t>
              </a:r>
            </a:p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Src</a:t>
              </a:r>
            </a:p>
          </p:txBody>
        </p:sp>
        <p:sp>
          <p:nvSpPr>
            <p:cNvPr id="4128" name="Shape 4128"/>
            <p:cNvSpPr/>
            <p:nvPr/>
          </p:nvSpPr>
          <p:spPr>
            <a:xfrm>
              <a:off x="3986200" y="3348"/>
              <a:ext cx="661950" cy="535782"/>
            </a:xfrm>
            <a:prstGeom prst="rect">
              <a:avLst/>
            </a:pr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29" name="Shape 4129"/>
            <p:cNvSpPr/>
            <p:nvPr/>
          </p:nvSpPr>
          <p:spPr>
            <a:xfrm>
              <a:off x="3981735" y="18355"/>
              <a:ext cx="66641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IP</a:t>
              </a:r>
            </a:p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Dst</a:t>
              </a:r>
            </a:p>
          </p:txBody>
        </p:sp>
        <p:sp>
          <p:nvSpPr>
            <p:cNvPr id="4130" name="Shape 4130"/>
            <p:cNvSpPr/>
            <p:nvPr/>
          </p:nvSpPr>
          <p:spPr>
            <a:xfrm>
              <a:off x="4648148" y="3348"/>
              <a:ext cx="660833" cy="535782"/>
            </a:xfrm>
            <a:prstGeom prst="rect">
              <a:avLst/>
            </a:pr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31" name="Shape 4131"/>
            <p:cNvSpPr/>
            <p:nvPr/>
          </p:nvSpPr>
          <p:spPr>
            <a:xfrm>
              <a:off x="4649265" y="18355"/>
              <a:ext cx="650786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IP</a:t>
              </a:r>
            </a:p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Prot</a:t>
              </a:r>
            </a:p>
          </p:txBody>
        </p:sp>
        <p:sp>
          <p:nvSpPr>
            <p:cNvPr id="4132" name="Shape 4132"/>
            <p:cNvSpPr/>
            <p:nvPr/>
          </p:nvSpPr>
          <p:spPr>
            <a:xfrm>
              <a:off x="5308980" y="3348"/>
              <a:ext cx="661950" cy="535782"/>
            </a:xfrm>
            <a:prstGeom prst="rect">
              <a:avLst/>
            </a:pr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33" name="Shape 4133"/>
            <p:cNvSpPr/>
            <p:nvPr/>
          </p:nvSpPr>
          <p:spPr>
            <a:xfrm>
              <a:off x="5313445" y="18355"/>
              <a:ext cx="665298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TCP</a:t>
              </a:r>
            </a:p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sport</a:t>
              </a:r>
            </a:p>
          </p:txBody>
        </p:sp>
        <p:sp>
          <p:nvSpPr>
            <p:cNvPr id="4134" name="Shape 4134"/>
            <p:cNvSpPr/>
            <p:nvPr/>
          </p:nvSpPr>
          <p:spPr>
            <a:xfrm>
              <a:off x="5978743" y="3348"/>
              <a:ext cx="661949" cy="535782"/>
            </a:xfrm>
            <a:prstGeom prst="rect">
              <a:avLst/>
            </a:pr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35" name="Shape 4135"/>
            <p:cNvSpPr/>
            <p:nvPr/>
          </p:nvSpPr>
          <p:spPr>
            <a:xfrm>
              <a:off x="5973161" y="18355"/>
              <a:ext cx="66641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TCP</a:t>
              </a:r>
            </a:p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dport</a:t>
              </a:r>
            </a:p>
          </p:txBody>
        </p:sp>
        <p:sp>
          <p:nvSpPr>
            <p:cNvPr id="4136" name="Shape 4136"/>
            <p:cNvSpPr/>
            <p:nvPr/>
          </p:nvSpPr>
          <p:spPr>
            <a:xfrm>
              <a:off x="6648505" y="0"/>
              <a:ext cx="834971" cy="544711"/>
            </a:xfrm>
            <a:prstGeom prst="rect">
              <a:avLst/>
            </a:prstGeom>
            <a:solidFill>
              <a:srgbClr val="CBE97B"/>
            </a:solidFill>
            <a:ln w="12700" cap="flat">
              <a:solidFill>
                <a:srgbClr val="697D3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37" name="Shape 4137"/>
            <p:cNvSpPr/>
            <p:nvPr/>
          </p:nvSpPr>
          <p:spPr>
            <a:xfrm>
              <a:off x="6639575" y="144239"/>
              <a:ext cx="842785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Forward</a:t>
              </a:r>
            </a:p>
          </p:txBody>
        </p:sp>
      </p:grpSp>
      <p:sp>
        <p:nvSpPr>
          <p:cNvPr id="4139" name="Shape 4139"/>
          <p:cNvSpPr/>
          <p:nvPr/>
        </p:nvSpPr>
        <p:spPr>
          <a:xfrm>
            <a:off x="1346200" y="4385468"/>
            <a:ext cx="66040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*</a:t>
            </a:r>
          </a:p>
        </p:txBody>
      </p:sp>
      <p:sp>
        <p:nvSpPr>
          <p:cNvPr id="4140" name="Shape 4140"/>
          <p:cNvSpPr/>
          <p:nvPr/>
        </p:nvSpPr>
        <p:spPr>
          <a:xfrm>
            <a:off x="1774825" y="4385468"/>
            <a:ext cx="113347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*</a:t>
            </a:r>
          </a:p>
        </p:txBody>
      </p:sp>
      <p:sp>
        <p:nvSpPr>
          <p:cNvPr id="4141" name="Shape 4141"/>
          <p:cNvSpPr/>
          <p:nvPr/>
        </p:nvSpPr>
        <p:spPr>
          <a:xfrm>
            <a:off x="2667000" y="4385468"/>
            <a:ext cx="66198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*</a:t>
            </a:r>
          </a:p>
        </p:txBody>
      </p:sp>
      <p:sp>
        <p:nvSpPr>
          <p:cNvPr id="4142" name="Shape 4142"/>
          <p:cNvSpPr/>
          <p:nvPr/>
        </p:nvSpPr>
        <p:spPr>
          <a:xfrm>
            <a:off x="3328987" y="4385468"/>
            <a:ext cx="6604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*</a:t>
            </a:r>
          </a:p>
        </p:txBody>
      </p:sp>
      <p:sp>
        <p:nvSpPr>
          <p:cNvPr id="4143" name="Shape 4143"/>
          <p:cNvSpPr/>
          <p:nvPr/>
        </p:nvSpPr>
        <p:spPr>
          <a:xfrm>
            <a:off x="3989387" y="4385468"/>
            <a:ext cx="6604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*</a:t>
            </a:r>
          </a:p>
        </p:txBody>
      </p:sp>
      <p:sp>
        <p:nvSpPr>
          <p:cNvPr id="4144" name="Shape 4144"/>
          <p:cNvSpPr/>
          <p:nvPr/>
        </p:nvSpPr>
        <p:spPr>
          <a:xfrm>
            <a:off x="4649787" y="4385468"/>
            <a:ext cx="6604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*</a:t>
            </a:r>
          </a:p>
        </p:txBody>
      </p:sp>
      <p:sp>
        <p:nvSpPr>
          <p:cNvPr id="4145" name="Shape 4145"/>
          <p:cNvSpPr/>
          <p:nvPr/>
        </p:nvSpPr>
        <p:spPr>
          <a:xfrm>
            <a:off x="5319712" y="4385468"/>
            <a:ext cx="6604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*</a:t>
            </a:r>
          </a:p>
        </p:txBody>
      </p:sp>
      <p:sp>
        <p:nvSpPr>
          <p:cNvPr id="4146" name="Shape 4146"/>
          <p:cNvSpPr/>
          <p:nvPr/>
        </p:nvSpPr>
        <p:spPr>
          <a:xfrm>
            <a:off x="5980112" y="4385468"/>
            <a:ext cx="66198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*</a:t>
            </a:r>
          </a:p>
        </p:txBody>
      </p:sp>
      <p:sp>
        <p:nvSpPr>
          <p:cNvPr id="4147" name="Shape 4147"/>
          <p:cNvSpPr/>
          <p:nvPr/>
        </p:nvSpPr>
        <p:spPr>
          <a:xfrm>
            <a:off x="6642100" y="4385468"/>
            <a:ext cx="66040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22</a:t>
            </a:r>
          </a:p>
        </p:txBody>
      </p:sp>
      <p:sp>
        <p:nvSpPr>
          <p:cNvPr id="4148" name="Shape 4148"/>
          <p:cNvSpPr/>
          <p:nvPr/>
        </p:nvSpPr>
        <p:spPr>
          <a:xfrm>
            <a:off x="7400925" y="4385468"/>
            <a:ext cx="66040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drop</a:t>
            </a:r>
          </a:p>
        </p:txBody>
      </p:sp>
      <p:sp>
        <p:nvSpPr>
          <p:cNvPr id="4149" name="Shape 4149"/>
          <p:cNvSpPr/>
          <p:nvPr/>
        </p:nvSpPr>
        <p:spPr>
          <a:xfrm>
            <a:off x="673100" y="3188493"/>
            <a:ext cx="1147366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>
                <a:solidFill>
                  <a:srgbClr val="000090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Firewall:</a:t>
            </a:r>
          </a:p>
        </p:txBody>
      </p:sp>
      <p:sp>
        <p:nvSpPr>
          <p:cNvPr id="4150" name="Shape 4150"/>
          <p:cNvSpPr/>
          <p:nvPr/>
        </p:nvSpPr>
        <p:spPr>
          <a:xfrm>
            <a:off x="1757362" y="4521200"/>
            <a:ext cx="64389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 defTabSz="457200">
              <a:defRPr sz="2000" i="1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do not forward (block) all datagrams destined to TCP  port 22</a:t>
            </a:r>
          </a:p>
        </p:txBody>
      </p:sp>
      <p:sp>
        <p:nvSpPr>
          <p:cNvPr id="4151" name="Shape 4151"/>
          <p:cNvSpPr/>
          <p:nvPr/>
        </p:nvSpPr>
        <p:spPr>
          <a:xfrm>
            <a:off x="647700" y="6072981"/>
            <a:ext cx="66040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*</a:t>
            </a:r>
          </a:p>
        </p:txBody>
      </p:sp>
      <p:grpSp>
        <p:nvGrpSpPr>
          <p:cNvPr id="4174" name="Group 4174"/>
          <p:cNvGrpSpPr/>
          <p:nvPr/>
        </p:nvGrpSpPr>
        <p:grpSpPr>
          <a:xfrm>
            <a:off x="649287" y="5385494"/>
            <a:ext cx="7483476" cy="544712"/>
            <a:chOff x="0" y="0"/>
            <a:chExt cx="7483475" cy="544710"/>
          </a:xfrm>
        </p:grpSpPr>
        <p:sp>
          <p:nvSpPr>
            <p:cNvPr id="4152" name="Shape 4152"/>
            <p:cNvSpPr/>
            <p:nvPr/>
          </p:nvSpPr>
          <p:spPr>
            <a:xfrm>
              <a:off x="0" y="3348"/>
              <a:ext cx="660832" cy="535782"/>
            </a:xfrm>
            <a:prstGeom prst="rect">
              <a:avLst/>
            </a:pr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53" name="Shape 4153"/>
            <p:cNvSpPr/>
            <p:nvPr/>
          </p:nvSpPr>
          <p:spPr>
            <a:xfrm>
              <a:off x="3348" y="18355"/>
              <a:ext cx="65748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Switch</a:t>
              </a:r>
            </a:p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Port</a:t>
              </a:r>
            </a:p>
          </p:txBody>
        </p:sp>
        <p:sp>
          <p:nvSpPr>
            <p:cNvPr id="4154" name="Shape 4154"/>
            <p:cNvSpPr/>
            <p:nvPr/>
          </p:nvSpPr>
          <p:spPr>
            <a:xfrm>
              <a:off x="660831" y="3348"/>
              <a:ext cx="661950" cy="535782"/>
            </a:xfrm>
            <a:prstGeom prst="rect">
              <a:avLst/>
            </a:pr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55" name="Shape 4155"/>
            <p:cNvSpPr/>
            <p:nvPr/>
          </p:nvSpPr>
          <p:spPr>
            <a:xfrm>
              <a:off x="656366" y="18355"/>
              <a:ext cx="65748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MAC</a:t>
              </a:r>
            </a:p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src</a:t>
              </a:r>
            </a:p>
          </p:txBody>
        </p:sp>
        <p:sp>
          <p:nvSpPr>
            <p:cNvPr id="4156" name="Shape 4156"/>
            <p:cNvSpPr/>
            <p:nvPr/>
          </p:nvSpPr>
          <p:spPr>
            <a:xfrm>
              <a:off x="1322780" y="3348"/>
              <a:ext cx="661949" cy="535782"/>
            </a:xfrm>
            <a:prstGeom prst="rect">
              <a:avLst/>
            </a:pr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57" name="Shape 4157"/>
            <p:cNvSpPr/>
            <p:nvPr/>
          </p:nvSpPr>
          <p:spPr>
            <a:xfrm>
              <a:off x="1352919" y="18355"/>
              <a:ext cx="632926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MAC</a:t>
              </a:r>
            </a:p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dst</a:t>
              </a:r>
            </a:p>
          </p:txBody>
        </p:sp>
        <p:sp>
          <p:nvSpPr>
            <p:cNvPr id="4158" name="Shape 4158"/>
            <p:cNvSpPr/>
            <p:nvPr/>
          </p:nvSpPr>
          <p:spPr>
            <a:xfrm>
              <a:off x="1992542" y="3348"/>
              <a:ext cx="661949" cy="535782"/>
            </a:xfrm>
            <a:prstGeom prst="rect">
              <a:avLst/>
            </a:pr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59" name="Shape 4159"/>
            <p:cNvSpPr/>
            <p:nvPr/>
          </p:nvSpPr>
          <p:spPr>
            <a:xfrm>
              <a:off x="1990309" y="18355"/>
              <a:ext cx="6586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Eth</a:t>
              </a:r>
            </a:p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type</a:t>
              </a:r>
            </a:p>
          </p:txBody>
        </p:sp>
        <p:sp>
          <p:nvSpPr>
            <p:cNvPr id="4160" name="Shape 4160"/>
            <p:cNvSpPr/>
            <p:nvPr/>
          </p:nvSpPr>
          <p:spPr>
            <a:xfrm>
              <a:off x="2654490" y="3348"/>
              <a:ext cx="661949" cy="535782"/>
            </a:xfrm>
            <a:prstGeom prst="rect">
              <a:avLst/>
            </a:pr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61" name="Shape 4161"/>
            <p:cNvSpPr/>
            <p:nvPr/>
          </p:nvSpPr>
          <p:spPr>
            <a:xfrm>
              <a:off x="2656723" y="18355"/>
              <a:ext cx="658600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VLAN</a:t>
              </a:r>
            </a:p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ID</a:t>
              </a:r>
            </a:p>
          </p:txBody>
        </p:sp>
        <p:sp>
          <p:nvSpPr>
            <p:cNvPr id="4162" name="Shape 4162"/>
            <p:cNvSpPr/>
            <p:nvPr/>
          </p:nvSpPr>
          <p:spPr>
            <a:xfrm>
              <a:off x="3316438" y="3348"/>
              <a:ext cx="661949" cy="535782"/>
            </a:xfrm>
            <a:prstGeom prst="rect">
              <a:avLst/>
            </a:pr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63" name="Shape 4163"/>
            <p:cNvSpPr/>
            <p:nvPr/>
          </p:nvSpPr>
          <p:spPr>
            <a:xfrm>
              <a:off x="3323136" y="18355"/>
              <a:ext cx="65748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IP</a:t>
              </a:r>
            </a:p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Src</a:t>
              </a:r>
            </a:p>
          </p:txBody>
        </p:sp>
        <p:sp>
          <p:nvSpPr>
            <p:cNvPr id="4164" name="Shape 4164"/>
            <p:cNvSpPr/>
            <p:nvPr/>
          </p:nvSpPr>
          <p:spPr>
            <a:xfrm>
              <a:off x="3986200" y="3348"/>
              <a:ext cx="661950" cy="535782"/>
            </a:xfrm>
            <a:prstGeom prst="rect">
              <a:avLst/>
            </a:pr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65" name="Shape 4165"/>
            <p:cNvSpPr/>
            <p:nvPr/>
          </p:nvSpPr>
          <p:spPr>
            <a:xfrm>
              <a:off x="3981735" y="18355"/>
              <a:ext cx="66641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IP</a:t>
              </a:r>
            </a:p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Dst</a:t>
              </a:r>
            </a:p>
          </p:txBody>
        </p:sp>
        <p:sp>
          <p:nvSpPr>
            <p:cNvPr id="4166" name="Shape 4166"/>
            <p:cNvSpPr/>
            <p:nvPr/>
          </p:nvSpPr>
          <p:spPr>
            <a:xfrm>
              <a:off x="4648148" y="3348"/>
              <a:ext cx="660833" cy="535782"/>
            </a:xfrm>
            <a:prstGeom prst="rect">
              <a:avLst/>
            </a:pr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67" name="Shape 4167"/>
            <p:cNvSpPr/>
            <p:nvPr/>
          </p:nvSpPr>
          <p:spPr>
            <a:xfrm>
              <a:off x="4649265" y="18355"/>
              <a:ext cx="650786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IP</a:t>
              </a:r>
            </a:p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Prot</a:t>
              </a:r>
            </a:p>
          </p:txBody>
        </p:sp>
        <p:sp>
          <p:nvSpPr>
            <p:cNvPr id="4168" name="Shape 4168"/>
            <p:cNvSpPr/>
            <p:nvPr/>
          </p:nvSpPr>
          <p:spPr>
            <a:xfrm>
              <a:off x="5308980" y="3348"/>
              <a:ext cx="661950" cy="535782"/>
            </a:xfrm>
            <a:prstGeom prst="rect">
              <a:avLst/>
            </a:pr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69" name="Shape 4169"/>
            <p:cNvSpPr/>
            <p:nvPr/>
          </p:nvSpPr>
          <p:spPr>
            <a:xfrm>
              <a:off x="5313445" y="18355"/>
              <a:ext cx="665298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TCP</a:t>
              </a:r>
            </a:p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sport</a:t>
              </a:r>
            </a:p>
          </p:txBody>
        </p:sp>
        <p:sp>
          <p:nvSpPr>
            <p:cNvPr id="4170" name="Shape 4170"/>
            <p:cNvSpPr/>
            <p:nvPr/>
          </p:nvSpPr>
          <p:spPr>
            <a:xfrm>
              <a:off x="5978743" y="3348"/>
              <a:ext cx="661949" cy="535782"/>
            </a:xfrm>
            <a:prstGeom prst="rect">
              <a:avLst/>
            </a:pr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71" name="Shape 4171"/>
            <p:cNvSpPr/>
            <p:nvPr/>
          </p:nvSpPr>
          <p:spPr>
            <a:xfrm>
              <a:off x="5973161" y="18355"/>
              <a:ext cx="66641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TCP</a:t>
              </a:r>
            </a:p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dport</a:t>
              </a:r>
            </a:p>
          </p:txBody>
        </p:sp>
        <p:sp>
          <p:nvSpPr>
            <p:cNvPr id="4172" name="Shape 4172"/>
            <p:cNvSpPr/>
            <p:nvPr/>
          </p:nvSpPr>
          <p:spPr>
            <a:xfrm>
              <a:off x="6648505" y="0"/>
              <a:ext cx="834971" cy="544711"/>
            </a:xfrm>
            <a:prstGeom prst="rect">
              <a:avLst/>
            </a:prstGeom>
            <a:solidFill>
              <a:srgbClr val="CBE97B"/>
            </a:solidFill>
            <a:ln w="12700" cap="flat">
              <a:solidFill>
                <a:srgbClr val="697D3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73" name="Shape 4173"/>
            <p:cNvSpPr/>
            <p:nvPr/>
          </p:nvSpPr>
          <p:spPr>
            <a:xfrm>
              <a:off x="6639575" y="144239"/>
              <a:ext cx="842785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Forward</a:t>
              </a:r>
            </a:p>
          </p:txBody>
        </p:sp>
      </p:grpSp>
      <p:sp>
        <p:nvSpPr>
          <p:cNvPr id="4175" name="Shape 4175"/>
          <p:cNvSpPr/>
          <p:nvPr/>
        </p:nvSpPr>
        <p:spPr>
          <a:xfrm>
            <a:off x="1308100" y="6072981"/>
            <a:ext cx="66040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*</a:t>
            </a:r>
          </a:p>
        </p:txBody>
      </p:sp>
      <p:sp>
        <p:nvSpPr>
          <p:cNvPr id="4176" name="Shape 4176"/>
          <p:cNvSpPr/>
          <p:nvPr/>
        </p:nvSpPr>
        <p:spPr>
          <a:xfrm>
            <a:off x="1736725" y="6072981"/>
            <a:ext cx="113347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*</a:t>
            </a:r>
          </a:p>
        </p:txBody>
      </p:sp>
      <p:sp>
        <p:nvSpPr>
          <p:cNvPr id="4177" name="Shape 4177"/>
          <p:cNvSpPr/>
          <p:nvPr/>
        </p:nvSpPr>
        <p:spPr>
          <a:xfrm>
            <a:off x="2628900" y="6072981"/>
            <a:ext cx="66198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*</a:t>
            </a:r>
          </a:p>
        </p:txBody>
      </p:sp>
      <p:sp>
        <p:nvSpPr>
          <p:cNvPr id="4178" name="Shape 4178"/>
          <p:cNvSpPr/>
          <p:nvPr/>
        </p:nvSpPr>
        <p:spPr>
          <a:xfrm>
            <a:off x="3290887" y="6072981"/>
            <a:ext cx="6604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*</a:t>
            </a:r>
          </a:p>
        </p:txBody>
      </p:sp>
      <p:sp>
        <p:nvSpPr>
          <p:cNvPr id="4179" name="Shape 4179"/>
          <p:cNvSpPr/>
          <p:nvPr/>
        </p:nvSpPr>
        <p:spPr>
          <a:xfrm>
            <a:off x="3948112" y="6027737"/>
            <a:ext cx="59848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128.119.1.1</a:t>
            </a:r>
          </a:p>
        </p:txBody>
      </p:sp>
      <p:sp>
        <p:nvSpPr>
          <p:cNvPr id="4180" name="Shape 4180"/>
          <p:cNvSpPr/>
          <p:nvPr/>
        </p:nvSpPr>
        <p:spPr>
          <a:xfrm>
            <a:off x="4611687" y="6072981"/>
            <a:ext cx="6604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*</a:t>
            </a:r>
          </a:p>
        </p:txBody>
      </p:sp>
      <p:sp>
        <p:nvSpPr>
          <p:cNvPr id="4181" name="Shape 4181"/>
          <p:cNvSpPr/>
          <p:nvPr/>
        </p:nvSpPr>
        <p:spPr>
          <a:xfrm>
            <a:off x="5281612" y="6072981"/>
            <a:ext cx="6604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*</a:t>
            </a:r>
          </a:p>
        </p:txBody>
      </p:sp>
      <p:sp>
        <p:nvSpPr>
          <p:cNvPr id="4182" name="Shape 4182"/>
          <p:cNvSpPr/>
          <p:nvPr/>
        </p:nvSpPr>
        <p:spPr>
          <a:xfrm>
            <a:off x="5942012" y="6072981"/>
            <a:ext cx="66198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*</a:t>
            </a:r>
          </a:p>
        </p:txBody>
      </p:sp>
      <p:sp>
        <p:nvSpPr>
          <p:cNvPr id="4183" name="Shape 4183"/>
          <p:cNvSpPr/>
          <p:nvPr/>
        </p:nvSpPr>
        <p:spPr>
          <a:xfrm>
            <a:off x="6604000" y="6072981"/>
            <a:ext cx="66040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*</a:t>
            </a:r>
          </a:p>
        </p:txBody>
      </p:sp>
      <p:sp>
        <p:nvSpPr>
          <p:cNvPr id="4184" name="Shape 4184"/>
          <p:cNvSpPr/>
          <p:nvPr/>
        </p:nvSpPr>
        <p:spPr>
          <a:xfrm>
            <a:off x="7362825" y="6009481"/>
            <a:ext cx="66040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drop</a:t>
            </a:r>
          </a:p>
        </p:txBody>
      </p:sp>
      <p:sp>
        <p:nvSpPr>
          <p:cNvPr id="4185" name="Shape 4185"/>
          <p:cNvSpPr/>
          <p:nvPr/>
        </p:nvSpPr>
        <p:spPr>
          <a:xfrm>
            <a:off x="2036762" y="6145212"/>
            <a:ext cx="61849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 defTabSz="457200">
              <a:defRPr sz="2000" i="1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do not forward (block) all datagrams sent by host 128.119.1.1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7" name="Shape 4187"/>
          <p:cNvSpPr/>
          <p:nvPr/>
        </p:nvSpPr>
        <p:spPr>
          <a:xfrm>
            <a:off x="669925" y="1194593"/>
            <a:ext cx="619606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>
                <a:solidFill>
                  <a:srgbClr val="000090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Destination-based layer 2 (switch) forwarding:</a:t>
            </a:r>
          </a:p>
        </p:txBody>
      </p:sp>
      <p:sp>
        <p:nvSpPr>
          <p:cNvPr id="4188" name="Shape 4188"/>
          <p:cNvSpPr/>
          <p:nvPr/>
        </p:nvSpPr>
        <p:spPr>
          <a:xfrm>
            <a:off x="685800" y="2346324"/>
            <a:ext cx="66040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*</a:t>
            </a:r>
          </a:p>
        </p:txBody>
      </p:sp>
      <p:grpSp>
        <p:nvGrpSpPr>
          <p:cNvPr id="4211" name="Group 4211"/>
          <p:cNvGrpSpPr/>
          <p:nvPr/>
        </p:nvGrpSpPr>
        <p:grpSpPr>
          <a:xfrm>
            <a:off x="687387" y="1658044"/>
            <a:ext cx="7483476" cy="544712"/>
            <a:chOff x="0" y="0"/>
            <a:chExt cx="7483475" cy="544710"/>
          </a:xfrm>
        </p:grpSpPr>
        <p:sp>
          <p:nvSpPr>
            <p:cNvPr id="4189" name="Shape 4189"/>
            <p:cNvSpPr/>
            <p:nvPr/>
          </p:nvSpPr>
          <p:spPr>
            <a:xfrm>
              <a:off x="0" y="3348"/>
              <a:ext cx="660832" cy="535782"/>
            </a:xfrm>
            <a:prstGeom prst="rect">
              <a:avLst/>
            </a:pr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90" name="Shape 4190"/>
            <p:cNvSpPr/>
            <p:nvPr/>
          </p:nvSpPr>
          <p:spPr>
            <a:xfrm>
              <a:off x="3348" y="18355"/>
              <a:ext cx="65748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Switch</a:t>
              </a:r>
            </a:p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Port</a:t>
              </a:r>
            </a:p>
          </p:txBody>
        </p:sp>
        <p:sp>
          <p:nvSpPr>
            <p:cNvPr id="4191" name="Shape 4191"/>
            <p:cNvSpPr/>
            <p:nvPr/>
          </p:nvSpPr>
          <p:spPr>
            <a:xfrm>
              <a:off x="660831" y="3348"/>
              <a:ext cx="661950" cy="535782"/>
            </a:xfrm>
            <a:prstGeom prst="rect">
              <a:avLst/>
            </a:pr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92" name="Shape 4192"/>
            <p:cNvSpPr/>
            <p:nvPr/>
          </p:nvSpPr>
          <p:spPr>
            <a:xfrm>
              <a:off x="656366" y="18355"/>
              <a:ext cx="65748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MAC</a:t>
              </a:r>
            </a:p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src</a:t>
              </a:r>
            </a:p>
          </p:txBody>
        </p:sp>
        <p:sp>
          <p:nvSpPr>
            <p:cNvPr id="4193" name="Shape 4193"/>
            <p:cNvSpPr/>
            <p:nvPr/>
          </p:nvSpPr>
          <p:spPr>
            <a:xfrm>
              <a:off x="1322780" y="3348"/>
              <a:ext cx="661949" cy="535782"/>
            </a:xfrm>
            <a:prstGeom prst="rect">
              <a:avLst/>
            </a:pr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94" name="Shape 4194"/>
            <p:cNvSpPr/>
            <p:nvPr/>
          </p:nvSpPr>
          <p:spPr>
            <a:xfrm>
              <a:off x="1352919" y="18355"/>
              <a:ext cx="632926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MAC</a:t>
              </a:r>
            </a:p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dst</a:t>
              </a:r>
            </a:p>
          </p:txBody>
        </p:sp>
        <p:sp>
          <p:nvSpPr>
            <p:cNvPr id="4195" name="Shape 4195"/>
            <p:cNvSpPr/>
            <p:nvPr/>
          </p:nvSpPr>
          <p:spPr>
            <a:xfrm>
              <a:off x="1992542" y="3348"/>
              <a:ext cx="661949" cy="535782"/>
            </a:xfrm>
            <a:prstGeom prst="rect">
              <a:avLst/>
            </a:pr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96" name="Shape 4196"/>
            <p:cNvSpPr/>
            <p:nvPr/>
          </p:nvSpPr>
          <p:spPr>
            <a:xfrm>
              <a:off x="1990309" y="18355"/>
              <a:ext cx="6586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Eth</a:t>
              </a:r>
            </a:p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type</a:t>
              </a:r>
            </a:p>
          </p:txBody>
        </p:sp>
        <p:sp>
          <p:nvSpPr>
            <p:cNvPr id="4197" name="Shape 4197"/>
            <p:cNvSpPr/>
            <p:nvPr/>
          </p:nvSpPr>
          <p:spPr>
            <a:xfrm>
              <a:off x="2654490" y="3348"/>
              <a:ext cx="661949" cy="535782"/>
            </a:xfrm>
            <a:prstGeom prst="rect">
              <a:avLst/>
            </a:pr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98" name="Shape 4198"/>
            <p:cNvSpPr/>
            <p:nvPr/>
          </p:nvSpPr>
          <p:spPr>
            <a:xfrm>
              <a:off x="2656723" y="18355"/>
              <a:ext cx="658600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VLAN</a:t>
              </a:r>
            </a:p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ID</a:t>
              </a:r>
            </a:p>
          </p:txBody>
        </p:sp>
        <p:sp>
          <p:nvSpPr>
            <p:cNvPr id="4199" name="Shape 4199"/>
            <p:cNvSpPr/>
            <p:nvPr/>
          </p:nvSpPr>
          <p:spPr>
            <a:xfrm>
              <a:off x="3316438" y="3348"/>
              <a:ext cx="661949" cy="535782"/>
            </a:xfrm>
            <a:prstGeom prst="rect">
              <a:avLst/>
            </a:pr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200" name="Shape 4200"/>
            <p:cNvSpPr/>
            <p:nvPr/>
          </p:nvSpPr>
          <p:spPr>
            <a:xfrm>
              <a:off x="3323136" y="18355"/>
              <a:ext cx="65748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IP</a:t>
              </a:r>
            </a:p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Src</a:t>
              </a:r>
            </a:p>
          </p:txBody>
        </p:sp>
        <p:sp>
          <p:nvSpPr>
            <p:cNvPr id="4201" name="Shape 4201"/>
            <p:cNvSpPr/>
            <p:nvPr/>
          </p:nvSpPr>
          <p:spPr>
            <a:xfrm>
              <a:off x="3986200" y="3348"/>
              <a:ext cx="661950" cy="535782"/>
            </a:xfrm>
            <a:prstGeom prst="rect">
              <a:avLst/>
            </a:pr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202" name="Shape 4202"/>
            <p:cNvSpPr/>
            <p:nvPr/>
          </p:nvSpPr>
          <p:spPr>
            <a:xfrm>
              <a:off x="3981735" y="18355"/>
              <a:ext cx="66641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IP</a:t>
              </a:r>
            </a:p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Dst</a:t>
              </a:r>
            </a:p>
          </p:txBody>
        </p:sp>
        <p:sp>
          <p:nvSpPr>
            <p:cNvPr id="4203" name="Shape 4203"/>
            <p:cNvSpPr/>
            <p:nvPr/>
          </p:nvSpPr>
          <p:spPr>
            <a:xfrm>
              <a:off x="4648148" y="3348"/>
              <a:ext cx="660833" cy="535782"/>
            </a:xfrm>
            <a:prstGeom prst="rect">
              <a:avLst/>
            </a:pr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204" name="Shape 4204"/>
            <p:cNvSpPr/>
            <p:nvPr/>
          </p:nvSpPr>
          <p:spPr>
            <a:xfrm>
              <a:off x="4649265" y="18355"/>
              <a:ext cx="650786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IP</a:t>
              </a:r>
            </a:p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Prot</a:t>
              </a:r>
            </a:p>
          </p:txBody>
        </p:sp>
        <p:sp>
          <p:nvSpPr>
            <p:cNvPr id="4205" name="Shape 4205"/>
            <p:cNvSpPr/>
            <p:nvPr/>
          </p:nvSpPr>
          <p:spPr>
            <a:xfrm>
              <a:off x="5308980" y="3348"/>
              <a:ext cx="661950" cy="535782"/>
            </a:xfrm>
            <a:prstGeom prst="rect">
              <a:avLst/>
            </a:pr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206" name="Shape 4206"/>
            <p:cNvSpPr/>
            <p:nvPr/>
          </p:nvSpPr>
          <p:spPr>
            <a:xfrm>
              <a:off x="5313445" y="18355"/>
              <a:ext cx="665298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TCP</a:t>
              </a:r>
            </a:p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sport</a:t>
              </a:r>
            </a:p>
          </p:txBody>
        </p:sp>
        <p:sp>
          <p:nvSpPr>
            <p:cNvPr id="4207" name="Shape 4207"/>
            <p:cNvSpPr/>
            <p:nvPr/>
          </p:nvSpPr>
          <p:spPr>
            <a:xfrm>
              <a:off x="5978743" y="3348"/>
              <a:ext cx="661949" cy="535782"/>
            </a:xfrm>
            <a:prstGeom prst="rect">
              <a:avLst/>
            </a:pr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208" name="Shape 4208"/>
            <p:cNvSpPr/>
            <p:nvPr/>
          </p:nvSpPr>
          <p:spPr>
            <a:xfrm>
              <a:off x="5973161" y="18355"/>
              <a:ext cx="66641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TCP</a:t>
              </a:r>
            </a:p>
            <a:p>
              <a: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dport</a:t>
              </a:r>
            </a:p>
          </p:txBody>
        </p:sp>
        <p:sp>
          <p:nvSpPr>
            <p:cNvPr id="4209" name="Shape 4209"/>
            <p:cNvSpPr/>
            <p:nvPr/>
          </p:nvSpPr>
          <p:spPr>
            <a:xfrm>
              <a:off x="6648505" y="0"/>
              <a:ext cx="834971" cy="544711"/>
            </a:xfrm>
            <a:prstGeom prst="rect">
              <a:avLst/>
            </a:prstGeom>
            <a:solidFill>
              <a:srgbClr val="CBE97B"/>
            </a:solidFill>
            <a:ln w="12700" cap="flat">
              <a:solidFill>
                <a:srgbClr val="697D3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210" name="Shape 4210"/>
            <p:cNvSpPr/>
            <p:nvPr/>
          </p:nvSpPr>
          <p:spPr>
            <a:xfrm>
              <a:off x="6639575" y="144239"/>
              <a:ext cx="842785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7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Action</a:t>
              </a:r>
            </a:p>
          </p:txBody>
        </p:sp>
      </p:grpSp>
      <p:sp>
        <p:nvSpPr>
          <p:cNvPr id="4212" name="Shape 4212"/>
          <p:cNvSpPr/>
          <p:nvPr/>
        </p:nvSpPr>
        <p:spPr>
          <a:xfrm>
            <a:off x="2008187" y="2346324"/>
            <a:ext cx="113347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*</a:t>
            </a:r>
          </a:p>
        </p:txBody>
      </p:sp>
      <p:sp>
        <p:nvSpPr>
          <p:cNvPr id="4213" name="Shape 4213"/>
          <p:cNvSpPr/>
          <p:nvPr/>
        </p:nvSpPr>
        <p:spPr>
          <a:xfrm>
            <a:off x="2667000" y="2346324"/>
            <a:ext cx="66198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*</a:t>
            </a:r>
          </a:p>
        </p:txBody>
      </p:sp>
      <p:sp>
        <p:nvSpPr>
          <p:cNvPr id="4214" name="Shape 4214"/>
          <p:cNvSpPr/>
          <p:nvPr/>
        </p:nvSpPr>
        <p:spPr>
          <a:xfrm>
            <a:off x="3328987" y="2346324"/>
            <a:ext cx="6604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*</a:t>
            </a:r>
          </a:p>
        </p:txBody>
      </p:sp>
      <p:sp>
        <p:nvSpPr>
          <p:cNvPr id="4215" name="Shape 4215"/>
          <p:cNvSpPr/>
          <p:nvPr/>
        </p:nvSpPr>
        <p:spPr>
          <a:xfrm>
            <a:off x="3989387" y="2346324"/>
            <a:ext cx="6604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*</a:t>
            </a:r>
          </a:p>
        </p:txBody>
      </p:sp>
      <p:sp>
        <p:nvSpPr>
          <p:cNvPr id="4216" name="Shape 4216"/>
          <p:cNvSpPr/>
          <p:nvPr/>
        </p:nvSpPr>
        <p:spPr>
          <a:xfrm>
            <a:off x="4649787" y="2346324"/>
            <a:ext cx="6604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*</a:t>
            </a:r>
          </a:p>
        </p:txBody>
      </p:sp>
      <p:sp>
        <p:nvSpPr>
          <p:cNvPr id="4217" name="Shape 4217"/>
          <p:cNvSpPr/>
          <p:nvPr/>
        </p:nvSpPr>
        <p:spPr>
          <a:xfrm>
            <a:off x="5319712" y="2346324"/>
            <a:ext cx="6604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*</a:t>
            </a:r>
          </a:p>
        </p:txBody>
      </p:sp>
      <p:sp>
        <p:nvSpPr>
          <p:cNvPr id="4218" name="Shape 4218"/>
          <p:cNvSpPr/>
          <p:nvPr/>
        </p:nvSpPr>
        <p:spPr>
          <a:xfrm>
            <a:off x="5980112" y="2346324"/>
            <a:ext cx="66198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*</a:t>
            </a:r>
          </a:p>
        </p:txBody>
      </p:sp>
      <p:sp>
        <p:nvSpPr>
          <p:cNvPr id="4219" name="Shape 4219"/>
          <p:cNvSpPr/>
          <p:nvPr/>
        </p:nvSpPr>
        <p:spPr>
          <a:xfrm>
            <a:off x="6642100" y="2346324"/>
            <a:ext cx="66040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*</a:t>
            </a:r>
          </a:p>
        </p:txBody>
      </p:sp>
      <p:sp>
        <p:nvSpPr>
          <p:cNvPr id="4220" name="Shape 4220"/>
          <p:cNvSpPr/>
          <p:nvPr/>
        </p:nvSpPr>
        <p:spPr>
          <a:xfrm>
            <a:off x="7400925" y="2346324"/>
            <a:ext cx="66040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port3</a:t>
            </a:r>
          </a:p>
        </p:txBody>
      </p:sp>
      <p:pic>
        <p:nvPicPr>
          <p:cNvPr id="4221" name="underline_base.png" descr="underline_bas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3725" y="814387"/>
            <a:ext cx="2354263" cy="242888"/>
          </a:xfrm>
          <a:prstGeom prst="rect">
            <a:avLst/>
          </a:prstGeom>
          <a:ln w="12700">
            <a:miter lim="400000"/>
          </a:ln>
        </p:spPr>
      </p:pic>
      <p:sp>
        <p:nvSpPr>
          <p:cNvPr id="4222" name="Shape 4222"/>
          <p:cNvSpPr/>
          <p:nvPr/>
        </p:nvSpPr>
        <p:spPr>
          <a:xfrm>
            <a:off x="533400" y="176530"/>
            <a:ext cx="2811463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400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Examples</a:t>
            </a:r>
          </a:p>
        </p:txBody>
      </p:sp>
      <p:sp>
        <p:nvSpPr>
          <p:cNvPr id="4223" name="Shape 4223"/>
          <p:cNvSpPr/>
          <p:nvPr/>
        </p:nvSpPr>
        <p:spPr>
          <a:xfrm>
            <a:off x="2814637" y="2543175"/>
            <a:ext cx="5356226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algn="r" defTabSz="457200">
              <a:defRPr sz="2000"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layer 2 frames from MAC address 22:A7:23:11:E1:02 should be forwarded to output port </a:t>
            </a:r>
            <a:r>
              <a:rPr i="0"/>
              <a:t>6 </a:t>
            </a:r>
          </a:p>
        </p:txBody>
      </p:sp>
      <p:sp>
        <p:nvSpPr>
          <p:cNvPr id="4224" name="Shape 4224"/>
          <p:cNvSpPr/>
          <p:nvPr/>
        </p:nvSpPr>
        <p:spPr>
          <a:xfrm>
            <a:off x="1320800" y="2301874"/>
            <a:ext cx="65881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457200">
              <a:defRPr sz="1100">
                <a:latin typeface="Calibri"/>
                <a:ea typeface="Calibri"/>
                <a:cs typeface="Calibri"/>
                <a:sym typeface="Calibri"/>
              </a:defRPr>
            </a:pPr>
            <a:r>
              <a:t>22:A7:23:</a:t>
            </a:r>
          </a:p>
          <a:p>
            <a:pPr defTabSz="457200">
              <a:defRPr sz="1100">
                <a:latin typeface="Calibri"/>
                <a:ea typeface="Calibri"/>
                <a:cs typeface="Calibri"/>
                <a:sym typeface="Calibri"/>
              </a:defRPr>
            </a:pPr>
            <a:r>
              <a:t>11:E1:02</a:t>
            </a:r>
          </a:p>
        </p:txBody>
      </p:sp>
      <p:sp>
        <p:nvSpPr>
          <p:cNvPr id="4225" name="Shape 4225"/>
          <p:cNvSpPr>
            <a:spLocks noGrp="1"/>
          </p:cNvSpPr>
          <p:nvPr>
            <p:ph type="sldNum" sz="quarter" idx="2"/>
          </p:nvPr>
        </p:nvSpPr>
        <p:spPr>
          <a:xfrm>
            <a:off x="8456612" y="647541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4226" name="Shape 4226"/>
          <p:cNvSpPr/>
          <p:nvPr/>
        </p:nvSpPr>
        <p:spPr>
          <a:xfrm>
            <a:off x="6375400" y="6475412"/>
            <a:ext cx="21780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Data Plane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8" name="underline_base.png" descr="underline_bas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075" y="808037"/>
            <a:ext cx="5172075" cy="144463"/>
          </a:xfrm>
          <a:prstGeom prst="rect">
            <a:avLst/>
          </a:prstGeom>
          <a:ln w="12700">
            <a:miter lim="400000"/>
          </a:ln>
        </p:spPr>
      </p:pic>
      <p:sp>
        <p:nvSpPr>
          <p:cNvPr id="4229" name="Shape 4229"/>
          <p:cNvSpPr>
            <a:spLocks noGrp="1"/>
          </p:cNvSpPr>
          <p:nvPr>
            <p:ph type="title" idx="4294967295"/>
          </p:nvPr>
        </p:nvSpPr>
        <p:spPr>
          <a:xfrm>
            <a:off x="533400" y="-1588"/>
            <a:ext cx="7772400" cy="11430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OpenFlow abstraction</a:t>
            </a:r>
          </a:p>
        </p:txBody>
      </p:sp>
      <p:sp>
        <p:nvSpPr>
          <p:cNvPr id="4230" name="Shape 4230"/>
          <p:cNvSpPr>
            <a:spLocks noGrp="1"/>
          </p:cNvSpPr>
          <p:nvPr>
            <p:ph type="body" sz="half" idx="4294967295"/>
          </p:nvPr>
        </p:nvSpPr>
        <p:spPr>
          <a:xfrm>
            <a:off x="533400" y="1854200"/>
            <a:ext cx="38100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rgbClr val="000090"/>
              </a:buClr>
              <a:buSzPct val="100000"/>
              <a:buFont typeface="Wingdings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Router</a:t>
            </a:r>
          </a:p>
          <a:p>
            <a:pPr marL="677862" lvl="1" indent="-215900">
              <a:spcBef>
                <a:spcPts val="0"/>
              </a:spcBef>
              <a:buClr>
                <a:srgbClr val="000090"/>
              </a:buClr>
              <a:buSzPct val="101000"/>
              <a:buFont typeface="Arial"/>
              <a:buChar char="•"/>
              <a:defRPr i="1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match: </a:t>
            </a:r>
            <a:r>
              <a:rPr i="0">
                <a:solidFill>
                  <a:srgbClr val="000000"/>
                </a:solidFill>
              </a:rPr>
              <a:t>longest destination IP prefix</a:t>
            </a:r>
          </a:p>
          <a:p>
            <a:pPr marL="677862" lvl="1" indent="-215900">
              <a:spcBef>
                <a:spcPts val="0"/>
              </a:spcBef>
              <a:buClr>
                <a:srgbClr val="000090"/>
              </a:buClr>
              <a:buSzPct val="101000"/>
              <a:buFont typeface="Arial"/>
              <a:buChar char="•"/>
              <a:defRPr i="1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action: </a:t>
            </a:r>
            <a:r>
              <a:rPr i="0">
                <a:solidFill>
                  <a:srgbClr val="000000"/>
                </a:solidFill>
              </a:rPr>
              <a:t>forward out a link</a:t>
            </a:r>
          </a:p>
          <a:p>
            <a:pPr>
              <a:lnSpc>
                <a:spcPct val="85000"/>
              </a:lnSpc>
              <a:spcBef>
                <a:spcPts val="0"/>
              </a:spcBef>
              <a:buClr>
                <a:srgbClr val="000090"/>
              </a:buClr>
              <a:buSzPct val="100000"/>
              <a:buFont typeface="Wingdings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Switch</a:t>
            </a:r>
          </a:p>
          <a:p>
            <a:pPr marL="677862" lvl="1" indent="-215900">
              <a:spcBef>
                <a:spcPts val="0"/>
              </a:spcBef>
              <a:buClr>
                <a:srgbClr val="000090"/>
              </a:buClr>
              <a:buSzPct val="100000"/>
              <a:buFont typeface="Arial"/>
              <a:buChar char="•"/>
              <a:defRPr i="1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match: </a:t>
            </a:r>
            <a:r>
              <a:rPr i="0">
                <a:solidFill>
                  <a:srgbClr val="000000"/>
                </a:solidFill>
              </a:rPr>
              <a:t>destination MAC address</a:t>
            </a:r>
          </a:p>
          <a:p>
            <a:pPr marL="677862" lvl="1" indent="-215900">
              <a:spcBef>
                <a:spcPts val="0"/>
              </a:spcBef>
              <a:buClr>
                <a:srgbClr val="000090"/>
              </a:buClr>
              <a:buSzPct val="100000"/>
              <a:buFont typeface="Arial"/>
              <a:buChar char="•"/>
              <a:defRPr i="1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action: </a:t>
            </a:r>
            <a:r>
              <a:rPr i="0">
                <a:solidFill>
                  <a:srgbClr val="000000"/>
                </a:solidFill>
              </a:rPr>
              <a:t>forward or flood</a:t>
            </a:r>
          </a:p>
        </p:txBody>
      </p:sp>
      <p:sp>
        <p:nvSpPr>
          <p:cNvPr id="4231" name="Shape 4231"/>
          <p:cNvSpPr/>
          <p:nvPr/>
        </p:nvSpPr>
        <p:spPr>
          <a:xfrm>
            <a:off x="4495800" y="1874837"/>
            <a:ext cx="3810000" cy="4439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lnSpcReduction="10000"/>
          </a:bodyPr>
          <a:lstStyle/>
          <a:p>
            <a:pPr marL="296862" indent="-296862">
              <a:lnSpc>
                <a:spcPct val="85000"/>
              </a:lnSpc>
              <a:buClr>
                <a:srgbClr val="000090"/>
              </a:buClr>
              <a:buSzPct val="100000"/>
              <a:buFont typeface="Wingdings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Firewall</a:t>
            </a:r>
          </a:p>
          <a:p>
            <a:pPr marL="508000" lvl="1" indent="-219075">
              <a:buClr>
                <a:srgbClr val="000090"/>
              </a:buClr>
              <a:buSzPct val="100000"/>
              <a:buFont typeface="Arial"/>
              <a:buChar char="•"/>
              <a:defRPr sz="2800" i="1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match</a:t>
            </a:r>
            <a:r>
              <a:rPr i="0">
                <a:solidFill>
                  <a:srgbClr val="000000"/>
                </a:solidFill>
              </a:rPr>
              <a:t>: IP addresses and TCP/UDP port numbers</a:t>
            </a:r>
          </a:p>
          <a:p>
            <a:pPr marL="508000" lvl="1" indent="-219075">
              <a:buClr>
                <a:srgbClr val="000090"/>
              </a:buClr>
              <a:buSzPct val="100000"/>
              <a:buFont typeface="Arial"/>
              <a:buChar char="•"/>
              <a:defRPr sz="2800" i="1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action: </a:t>
            </a:r>
            <a:r>
              <a:rPr i="0">
                <a:solidFill>
                  <a:srgbClr val="000000"/>
                </a:solidFill>
              </a:rPr>
              <a:t>permit or deny </a:t>
            </a:r>
          </a:p>
          <a:p>
            <a:pPr marL="296862" indent="-296862">
              <a:lnSpc>
                <a:spcPct val="85000"/>
              </a:lnSpc>
              <a:buClr>
                <a:srgbClr val="000090"/>
              </a:buClr>
              <a:buSzPct val="100000"/>
              <a:buFont typeface="Wingdings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NAT</a:t>
            </a:r>
          </a:p>
          <a:p>
            <a:pPr marL="508000" lvl="1" indent="-219075">
              <a:buClr>
                <a:srgbClr val="000090"/>
              </a:buClr>
              <a:buSzPct val="100000"/>
              <a:buFont typeface="Arial"/>
              <a:buChar char="•"/>
              <a:defRPr sz="2800" i="1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match: </a:t>
            </a:r>
            <a:r>
              <a:rPr i="0">
                <a:solidFill>
                  <a:srgbClr val="000000"/>
                </a:solidFill>
              </a:rPr>
              <a:t>IP address and port</a:t>
            </a:r>
          </a:p>
          <a:p>
            <a:pPr marL="508000" lvl="1" indent="-219075">
              <a:buClr>
                <a:srgbClr val="000090"/>
              </a:buClr>
              <a:buSzPct val="100000"/>
              <a:buFont typeface="Arial"/>
              <a:buChar char="•"/>
              <a:defRPr sz="2800" i="1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action: </a:t>
            </a:r>
            <a:r>
              <a:rPr i="0">
                <a:solidFill>
                  <a:srgbClr val="000000"/>
                </a:solidFill>
              </a:rPr>
              <a:t>rewrite address and port</a:t>
            </a:r>
          </a:p>
        </p:txBody>
      </p:sp>
      <p:sp>
        <p:nvSpPr>
          <p:cNvPr id="4232" name="Shape 4232"/>
          <p:cNvSpPr/>
          <p:nvPr/>
        </p:nvSpPr>
        <p:spPr>
          <a:xfrm>
            <a:off x="541337" y="1214437"/>
            <a:ext cx="8206394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457200">
              <a:buClr>
                <a:srgbClr val="000090"/>
              </a:buClr>
              <a:buSzPct val="100000"/>
              <a:buFont typeface="Wingdings"/>
              <a:buChar char="▪"/>
              <a:defRPr sz="2800" i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match+action: </a:t>
            </a:r>
            <a:r>
              <a:rPr i="0">
                <a:solidFill>
                  <a:srgbClr val="000000"/>
                </a:solidFill>
              </a:rPr>
              <a:t>unifies different kinds of devices</a:t>
            </a:r>
          </a:p>
        </p:txBody>
      </p:sp>
      <p:sp>
        <p:nvSpPr>
          <p:cNvPr id="4233" name="Shape 4233"/>
          <p:cNvSpPr>
            <a:spLocks noGrp="1"/>
          </p:cNvSpPr>
          <p:nvPr>
            <p:ph type="sldNum" sz="quarter" idx="2"/>
          </p:nvPr>
        </p:nvSpPr>
        <p:spPr>
          <a:xfrm>
            <a:off x="8456612" y="647541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4234" name="Shape 4234"/>
          <p:cNvSpPr/>
          <p:nvPr/>
        </p:nvSpPr>
        <p:spPr>
          <a:xfrm>
            <a:off x="6375400" y="6475412"/>
            <a:ext cx="21780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Data Plane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2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0" grpId="1" build="p" animBg="1" advAuto="0"/>
      <p:bldP spid="4231" grpId="2" build="p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5" name="Group 4245"/>
          <p:cNvGrpSpPr/>
          <p:nvPr/>
        </p:nvGrpSpPr>
        <p:grpSpPr>
          <a:xfrm>
            <a:off x="638174" y="1263649"/>
            <a:ext cx="2997202" cy="1262064"/>
            <a:chOff x="0" y="0"/>
            <a:chExt cx="2997200" cy="1262062"/>
          </a:xfrm>
        </p:grpSpPr>
        <p:sp>
          <p:nvSpPr>
            <p:cNvPr id="4236" name="Shape 4236"/>
            <p:cNvSpPr/>
            <p:nvPr/>
          </p:nvSpPr>
          <p:spPr>
            <a:xfrm rot="10800000" flipH="1">
              <a:off x="41273" y="896937"/>
              <a:ext cx="2955928" cy="365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600" extrusionOk="0">
                  <a:moveTo>
                    <a:pt x="22" y="21600"/>
                  </a:moveTo>
                  <a:cubicBezTo>
                    <a:pt x="-596" y="19374"/>
                    <a:pt x="12310" y="11406"/>
                    <a:pt x="15807" y="7806"/>
                  </a:cubicBezTo>
                  <a:cubicBezTo>
                    <a:pt x="19304" y="4206"/>
                    <a:pt x="17064" y="6795"/>
                    <a:pt x="21004" y="0"/>
                  </a:cubicBezTo>
                  <a:cubicBezTo>
                    <a:pt x="20121" y="4261"/>
                    <a:pt x="19998" y="4662"/>
                    <a:pt x="19749" y="8190"/>
                  </a:cubicBezTo>
                  <a:cubicBezTo>
                    <a:pt x="19501" y="11717"/>
                    <a:pt x="19371" y="12622"/>
                    <a:pt x="19513" y="21164"/>
                  </a:cubicBezTo>
                  <a:lnTo>
                    <a:pt x="2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FBFBF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grpSp>
          <p:nvGrpSpPr>
            <p:cNvPr id="4244" name="Group 4244"/>
            <p:cNvGrpSpPr/>
            <p:nvPr/>
          </p:nvGrpSpPr>
          <p:grpSpPr>
            <a:xfrm>
              <a:off x="-1" y="-1"/>
              <a:ext cx="2793021" cy="915989"/>
              <a:chOff x="0" y="0"/>
              <a:chExt cx="2793019" cy="915987"/>
            </a:xfrm>
          </p:grpSpPr>
          <p:sp>
            <p:nvSpPr>
              <p:cNvPr id="4237" name="Shape 4237"/>
              <p:cNvSpPr/>
              <p:nvPr/>
            </p:nvSpPr>
            <p:spPr>
              <a:xfrm>
                <a:off x="17462" y="0"/>
                <a:ext cx="2774951" cy="915988"/>
              </a:xfrm>
              <a:prstGeom prst="rect">
                <a:avLst/>
              </a:prstGeom>
              <a:solidFill>
                <a:srgbClr val="BFBFBF"/>
              </a:solidFill>
              <a:ln w="9525" cap="flat">
                <a:solidFill>
                  <a:srgbClr val="2D2DB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4238" name="Shape 4238"/>
              <p:cNvSpPr/>
              <p:nvPr/>
            </p:nvSpPr>
            <p:spPr>
              <a:xfrm>
                <a:off x="63633" y="317535"/>
                <a:ext cx="1608297" cy="5419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600"/>
                </a:pPr>
                <a:r>
                  <a:t>IP Src = 10.3.*.*</a:t>
                </a:r>
              </a:p>
              <a:p>
                <a:pPr>
                  <a:defRPr sz="1600"/>
                </a:pPr>
                <a:r>
                  <a:t>IP Dst = 10.2.*.*</a:t>
                </a:r>
              </a:p>
            </p:txBody>
          </p:sp>
          <p:sp>
            <p:nvSpPr>
              <p:cNvPr id="4239" name="Shape 4239"/>
              <p:cNvSpPr/>
              <p:nvPr/>
            </p:nvSpPr>
            <p:spPr>
              <a:xfrm>
                <a:off x="1712994" y="448779"/>
                <a:ext cx="1030051" cy="3133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/>
                </a:lvl1pPr>
              </a:lstStyle>
              <a:p>
                <a:r>
                  <a:t>forward(3)</a:t>
                </a:r>
              </a:p>
            </p:txBody>
          </p:sp>
          <p:sp>
            <p:nvSpPr>
              <p:cNvPr id="4240" name="Shape 4240"/>
              <p:cNvSpPr/>
              <p:nvPr/>
            </p:nvSpPr>
            <p:spPr>
              <a:xfrm>
                <a:off x="0" y="359869"/>
                <a:ext cx="2793020" cy="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241" name="Shape 4241"/>
              <p:cNvSpPr/>
              <p:nvPr/>
            </p:nvSpPr>
            <p:spPr>
              <a:xfrm>
                <a:off x="320716" y="8469"/>
                <a:ext cx="657484" cy="3133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/>
                </a:lvl1pPr>
              </a:lstStyle>
              <a:p>
                <a:r>
                  <a:t>match</a:t>
                </a:r>
              </a:p>
            </p:txBody>
          </p:sp>
          <p:sp>
            <p:nvSpPr>
              <p:cNvPr id="4242" name="Shape 4242"/>
              <p:cNvSpPr/>
              <p:nvPr/>
            </p:nvSpPr>
            <p:spPr>
              <a:xfrm>
                <a:off x="1869572" y="12704"/>
                <a:ext cx="646372" cy="313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/>
                </a:lvl1pPr>
              </a:lstStyle>
              <a:p>
                <a:r>
                  <a:t>action</a:t>
                </a:r>
              </a:p>
            </p:txBody>
          </p:sp>
          <p:sp>
            <p:nvSpPr>
              <p:cNvPr id="4243" name="Shape 4243"/>
              <p:cNvSpPr/>
              <p:nvPr/>
            </p:nvSpPr>
            <p:spPr>
              <a:xfrm>
                <a:off x="1732488" y="6350"/>
                <a:ext cx="2" cy="904965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4257" name="Group 4257"/>
          <p:cNvGrpSpPr/>
          <p:nvPr/>
        </p:nvGrpSpPr>
        <p:grpSpPr>
          <a:xfrm>
            <a:off x="5956299" y="4510088"/>
            <a:ext cx="2894014" cy="1977210"/>
            <a:chOff x="0" y="0"/>
            <a:chExt cx="2894013" cy="1977209"/>
          </a:xfrm>
        </p:grpSpPr>
        <p:sp>
          <p:nvSpPr>
            <p:cNvPr id="4246" name="Shape 4246"/>
            <p:cNvSpPr/>
            <p:nvPr/>
          </p:nvSpPr>
          <p:spPr>
            <a:xfrm flipH="1">
              <a:off x="0" y="0"/>
              <a:ext cx="2838451" cy="630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1" h="20716" extrusionOk="0">
                  <a:moveTo>
                    <a:pt x="21" y="20716"/>
                  </a:moveTo>
                  <a:cubicBezTo>
                    <a:pt x="-609" y="19482"/>
                    <a:pt x="12736" y="16494"/>
                    <a:pt x="16124" y="13068"/>
                  </a:cubicBezTo>
                  <a:cubicBezTo>
                    <a:pt x="19513" y="9641"/>
                    <a:pt x="19713" y="1202"/>
                    <a:pt x="20352" y="159"/>
                  </a:cubicBezTo>
                  <a:cubicBezTo>
                    <a:pt x="20991" y="-884"/>
                    <a:pt x="20033" y="3424"/>
                    <a:pt x="19959" y="6810"/>
                  </a:cubicBezTo>
                  <a:cubicBezTo>
                    <a:pt x="19884" y="10196"/>
                    <a:pt x="19761" y="15738"/>
                    <a:pt x="19905" y="20474"/>
                  </a:cubicBezTo>
                  <a:lnTo>
                    <a:pt x="21" y="2071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FBFBF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grpSp>
          <p:nvGrpSpPr>
            <p:cNvPr id="4256" name="Group 4256"/>
            <p:cNvGrpSpPr/>
            <p:nvPr/>
          </p:nvGrpSpPr>
          <p:grpSpPr>
            <a:xfrm>
              <a:off x="74978" y="627061"/>
              <a:ext cx="2819036" cy="1350149"/>
              <a:chOff x="0" y="0"/>
              <a:chExt cx="2819034" cy="1350148"/>
            </a:xfrm>
          </p:grpSpPr>
          <p:sp>
            <p:nvSpPr>
              <p:cNvPr id="4247" name="Shape 4247"/>
              <p:cNvSpPr/>
              <p:nvPr/>
            </p:nvSpPr>
            <p:spPr>
              <a:xfrm>
                <a:off x="21860" y="0"/>
                <a:ext cx="2778125" cy="1344614"/>
              </a:xfrm>
              <a:prstGeom prst="rect">
                <a:avLst/>
              </a:prstGeom>
              <a:solidFill>
                <a:srgbClr val="BFBFBF"/>
              </a:solidFill>
              <a:ln w="9525" cap="flat">
                <a:solidFill>
                  <a:srgbClr val="2D2DB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4248" name="Shape 4248"/>
              <p:cNvSpPr/>
              <p:nvPr/>
            </p:nvSpPr>
            <p:spPr>
              <a:xfrm>
                <a:off x="0" y="318009"/>
                <a:ext cx="1676162" cy="9991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600"/>
                </a:pPr>
                <a:r>
                  <a:t>ingress port = 2</a:t>
                </a:r>
              </a:p>
              <a:p>
                <a:pPr>
                  <a:defRPr sz="1600"/>
                </a:pPr>
                <a:r>
                  <a:t>IP Dst = 10.2.0.3</a:t>
                </a:r>
              </a:p>
              <a:p>
                <a:pPr>
                  <a:defRPr sz="1600"/>
                </a:pPr>
                <a:r>
                  <a:t>ingress port = 2</a:t>
                </a:r>
              </a:p>
              <a:p>
                <a:pPr>
                  <a:defRPr sz="1600"/>
                </a:pPr>
                <a:r>
                  <a:t>IP Dst = 10.2.0.4</a:t>
                </a:r>
              </a:p>
            </p:txBody>
          </p:sp>
          <p:sp>
            <p:nvSpPr>
              <p:cNvPr id="4249" name="Shape 4249"/>
              <p:cNvSpPr/>
              <p:nvPr/>
            </p:nvSpPr>
            <p:spPr>
              <a:xfrm>
                <a:off x="1671364" y="431922"/>
                <a:ext cx="1030050" cy="313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/>
                </a:lvl1pPr>
              </a:lstStyle>
              <a:p>
                <a:r>
                  <a:t>forward(3)</a:t>
                </a:r>
              </a:p>
            </p:txBody>
          </p:sp>
          <p:sp>
            <p:nvSpPr>
              <p:cNvPr id="4250" name="Shape 4250"/>
              <p:cNvSpPr/>
              <p:nvPr/>
            </p:nvSpPr>
            <p:spPr>
              <a:xfrm>
                <a:off x="5140" y="360346"/>
                <a:ext cx="2794108" cy="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251" name="Shape 4251"/>
              <p:cNvSpPr/>
              <p:nvPr/>
            </p:nvSpPr>
            <p:spPr>
              <a:xfrm>
                <a:off x="325981" y="8921"/>
                <a:ext cx="657484" cy="313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/>
                </a:lvl1pPr>
              </a:lstStyle>
              <a:p>
                <a:r>
                  <a:t>match</a:t>
                </a:r>
              </a:p>
            </p:txBody>
          </p:sp>
          <p:sp>
            <p:nvSpPr>
              <p:cNvPr id="4252" name="Shape 4252"/>
              <p:cNvSpPr/>
              <p:nvPr/>
            </p:nvSpPr>
            <p:spPr>
              <a:xfrm>
                <a:off x="1875441" y="13156"/>
                <a:ext cx="646371" cy="313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/>
                </a:lvl1pPr>
              </a:lstStyle>
              <a:p>
                <a:r>
                  <a:t>action</a:t>
                </a:r>
              </a:p>
            </p:txBody>
          </p:sp>
          <p:sp>
            <p:nvSpPr>
              <p:cNvPr id="4253" name="Shape 4253"/>
              <p:cNvSpPr/>
              <p:nvPr/>
            </p:nvSpPr>
            <p:spPr>
              <a:xfrm>
                <a:off x="1660540" y="452"/>
                <a:ext cx="4691" cy="134969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254" name="Shape 4254"/>
              <p:cNvSpPr/>
              <p:nvPr/>
            </p:nvSpPr>
            <p:spPr>
              <a:xfrm>
                <a:off x="24926" y="854552"/>
                <a:ext cx="2794109" cy="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255" name="Shape 4255"/>
              <p:cNvSpPr/>
              <p:nvPr/>
            </p:nvSpPr>
            <p:spPr>
              <a:xfrm>
                <a:off x="1670749" y="931227"/>
                <a:ext cx="1030050" cy="313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/>
                </a:lvl1pPr>
              </a:lstStyle>
              <a:p>
                <a:r>
                  <a:t>forward(4)</a:t>
                </a:r>
              </a:p>
            </p:txBody>
          </p:sp>
        </p:grpSp>
      </p:grpSp>
      <p:grpSp>
        <p:nvGrpSpPr>
          <p:cNvPr id="4267" name="Group 4267"/>
          <p:cNvGrpSpPr/>
          <p:nvPr/>
        </p:nvGrpSpPr>
        <p:grpSpPr>
          <a:xfrm>
            <a:off x="587375" y="4570411"/>
            <a:ext cx="3089276" cy="2001840"/>
            <a:chOff x="0" y="0"/>
            <a:chExt cx="3089275" cy="2001838"/>
          </a:xfrm>
        </p:grpSpPr>
        <p:sp>
          <p:nvSpPr>
            <p:cNvPr id="4258" name="Shape 4258"/>
            <p:cNvSpPr/>
            <p:nvPr/>
          </p:nvSpPr>
          <p:spPr>
            <a:xfrm>
              <a:off x="44450" y="-1"/>
              <a:ext cx="3044826" cy="849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1" h="20874" extrusionOk="0">
                  <a:moveTo>
                    <a:pt x="19" y="20874"/>
                  </a:moveTo>
                  <a:cubicBezTo>
                    <a:pt x="-568" y="19950"/>
                    <a:pt x="12695" y="18279"/>
                    <a:pt x="15011" y="15149"/>
                  </a:cubicBezTo>
                  <a:cubicBezTo>
                    <a:pt x="17328" y="12018"/>
                    <a:pt x="19842" y="835"/>
                    <a:pt x="20437" y="55"/>
                  </a:cubicBezTo>
                  <a:cubicBezTo>
                    <a:pt x="21032" y="-726"/>
                    <a:pt x="18898" y="7025"/>
                    <a:pt x="18581" y="10464"/>
                  </a:cubicBezTo>
                  <a:cubicBezTo>
                    <a:pt x="18263" y="13904"/>
                    <a:pt x="18397" y="17148"/>
                    <a:pt x="18531" y="20693"/>
                  </a:cubicBezTo>
                  <a:lnTo>
                    <a:pt x="19" y="2087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FBFBF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grpSp>
          <p:nvGrpSpPr>
            <p:cNvPr id="4266" name="Group 4266"/>
            <p:cNvGrpSpPr/>
            <p:nvPr/>
          </p:nvGrpSpPr>
          <p:grpSpPr>
            <a:xfrm>
              <a:off x="0" y="838045"/>
              <a:ext cx="2798763" cy="1163793"/>
              <a:chOff x="0" y="0"/>
              <a:chExt cx="2798762" cy="1163792"/>
            </a:xfrm>
          </p:grpSpPr>
          <p:sp>
            <p:nvSpPr>
              <p:cNvPr id="4259" name="Shape 4259"/>
              <p:cNvSpPr/>
              <p:nvPr/>
            </p:nvSpPr>
            <p:spPr>
              <a:xfrm>
                <a:off x="22224" y="155"/>
                <a:ext cx="2776539" cy="1163639"/>
              </a:xfrm>
              <a:prstGeom prst="rect">
                <a:avLst/>
              </a:prstGeom>
              <a:solidFill>
                <a:srgbClr val="BFBFBF"/>
              </a:solidFill>
              <a:ln w="9525" cap="flat">
                <a:solidFill>
                  <a:srgbClr val="2D2DB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4260" name="Shape 4260"/>
              <p:cNvSpPr/>
              <p:nvPr/>
            </p:nvSpPr>
            <p:spPr>
              <a:xfrm>
                <a:off x="-1" y="317401"/>
                <a:ext cx="1608298" cy="7705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600"/>
                </a:pPr>
                <a:r>
                  <a:t>ingress port = 1</a:t>
                </a:r>
              </a:p>
              <a:p>
                <a:pPr>
                  <a:defRPr sz="1600"/>
                </a:pPr>
                <a:r>
                  <a:t>IP Src = 10.3.*.*</a:t>
                </a:r>
              </a:p>
              <a:p>
                <a:pPr>
                  <a:defRPr sz="1600"/>
                </a:pPr>
                <a:r>
                  <a:t>IP Dst = 10.2.*.*</a:t>
                </a:r>
              </a:p>
            </p:txBody>
          </p:sp>
          <p:sp>
            <p:nvSpPr>
              <p:cNvPr id="4261" name="Shape 4261"/>
              <p:cNvSpPr/>
              <p:nvPr/>
            </p:nvSpPr>
            <p:spPr>
              <a:xfrm>
                <a:off x="1676142" y="533231"/>
                <a:ext cx="1030050" cy="313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/>
                </a:lvl1pPr>
              </a:lstStyle>
              <a:p>
                <a:r>
                  <a:t>forward(4)</a:t>
                </a:r>
              </a:p>
            </p:txBody>
          </p:sp>
          <p:sp>
            <p:nvSpPr>
              <p:cNvPr id="4262" name="Shape 4262"/>
              <p:cNvSpPr/>
              <p:nvPr/>
            </p:nvSpPr>
            <p:spPr>
              <a:xfrm>
                <a:off x="5139" y="359718"/>
                <a:ext cx="2793571" cy="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263" name="Shape 4263"/>
              <p:cNvSpPr/>
              <p:nvPr/>
            </p:nvSpPr>
            <p:spPr>
              <a:xfrm>
                <a:off x="325918" y="8466"/>
                <a:ext cx="657484" cy="313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/>
                </a:lvl1pPr>
              </a:lstStyle>
              <a:p>
                <a:r>
                  <a:t>match</a:t>
                </a:r>
              </a:p>
            </p:txBody>
          </p:sp>
          <p:sp>
            <p:nvSpPr>
              <p:cNvPr id="4264" name="Shape 4264"/>
              <p:cNvSpPr/>
              <p:nvPr/>
            </p:nvSpPr>
            <p:spPr>
              <a:xfrm>
                <a:off x="1875080" y="12698"/>
                <a:ext cx="646372" cy="3133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/>
                </a:lvl1pPr>
              </a:lstStyle>
              <a:p>
                <a:r>
                  <a:t>action</a:t>
                </a:r>
              </a:p>
            </p:txBody>
          </p:sp>
          <p:sp>
            <p:nvSpPr>
              <p:cNvPr id="4265" name="Shape 4265"/>
              <p:cNvSpPr/>
              <p:nvPr/>
            </p:nvSpPr>
            <p:spPr>
              <a:xfrm flipH="1">
                <a:off x="1634719" y="0"/>
                <a:ext cx="1" cy="1163794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pic>
        <p:nvPicPr>
          <p:cNvPr id="4268" name="underline_base.png" descr="underline_bas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075" y="808037"/>
            <a:ext cx="4459288" cy="144463"/>
          </a:xfrm>
          <a:prstGeom prst="rect">
            <a:avLst/>
          </a:prstGeom>
          <a:ln w="12700">
            <a:miter lim="400000"/>
          </a:ln>
        </p:spPr>
      </p:pic>
      <p:sp>
        <p:nvSpPr>
          <p:cNvPr id="4269" name="Shape 4269"/>
          <p:cNvSpPr>
            <a:spLocks noGrp="1"/>
          </p:cNvSpPr>
          <p:nvPr>
            <p:ph type="title" idx="4294967295"/>
          </p:nvPr>
        </p:nvSpPr>
        <p:spPr>
          <a:xfrm>
            <a:off x="533400" y="-1588"/>
            <a:ext cx="7772400" cy="11430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OpenFlow example</a:t>
            </a:r>
          </a:p>
        </p:txBody>
      </p:sp>
      <p:sp>
        <p:nvSpPr>
          <p:cNvPr id="4270" name="Shape 4270"/>
          <p:cNvSpPr/>
          <p:nvPr/>
        </p:nvSpPr>
        <p:spPr>
          <a:xfrm>
            <a:off x="3760787" y="2562225"/>
            <a:ext cx="2157414" cy="184626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71" name="Shape 4271"/>
          <p:cNvSpPr/>
          <p:nvPr/>
        </p:nvSpPr>
        <p:spPr>
          <a:xfrm>
            <a:off x="4040187" y="4497387"/>
            <a:ext cx="2046288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72" name="Shape 4272"/>
          <p:cNvSpPr/>
          <p:nvPr/>
        </p:nvSpPr>
        <p:spPr>
          <a:xfrm>
            <a:off x="3841750" y="2690812"/>
            <a:ext cx="0" cy="15748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73" name="Shape 4273"/>
          <p:cNvSpPr/>
          <p:nvPr/>
        </p:nvSpPr>
        <p:spPr>
          <a:xfrm flipH="1">
            <a:off x="3962400" y="3154362"/>
            <a:ext cx="1477963" cy="1311276"/>
          </a:xfrm>
          <a:prstGeom prst="line">
            <a:avLst/>
          </a:prstGeom>
          <a:ln w="12700">
            <a:solidFill>
              <a:srgbClr val="CC0000">
                <a:alpha val="50195"/>
              </a:srgbClr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74" name="Shape 4274"/>
          <p:cNvSpPr/>
          <p:nvPr/>
        </p:nvSpPr>
        <p:spPr>
          <a:xfrm flipH="1" flipV="1">
            <a:off x="3910012" y="4567237"/>
            <a:ext cx="6351" cy="65722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75" name="Shape 4275"/>
          <p:cNvSpPr/>
          <p:nvPr/>
        </p:nvSpPr>
        <p:spPr>
          <a:xfrm>
            <a:off x="2954337" y="4524375"/>
            <a:ext cx="531813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278" name="Group 4278"/>
          <p:cNvGrpSpPr/>
          <p:nvPr/>
        </p:nvGrpSpPr>
        <p:grpSpPr>
          <a:xfrm>
            <a:off x="2355850" y="4043362"/>
            <a:ext cx="757238" cy="628651"/>
            <a:chOff x="0" y="0"/>
            <a:chExt cx="757237" cy="628650"/>
          </a:xfrm>
        </p:grpSpPr>
        <p:pic>
          <p:nvPicPr>
            <p:cNvPr id="4276" name="desktop_computer_stylized_medium.png" descr="desktop_computer_stylized_medium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flipH="1">
              <a:off x="0" y="0"/>
              <a:ext cx="757238" cy="628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77" name="Shape 4277"/>
            <p:cNvSpPr/>
            <p:nvPr/>
          </p:nvSpPr>
          <p:spPr>
            <a:xfrm flipH="1">
              <a:off x="322655" y="60304"/>
              <a:ext cx="368199" cy="287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202" y="822"/>
                  </a:lnTo>
                  <a:lnTo>
                    <a:pt x="21600" y="17257"/>
                  </a:lnTo>
                  <a:lnTo>
                    <a:pt x="4733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000099"/>
                </a:gs>
              </a:gsLst>
              <a:lin ang="135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</p:grpSp>
      <p:grpSp>
        <p:nvGrpSpPr>
          <p:cNvPr id="4281" name="Group 4281"/>
          <p:cNvGrpSpPr/>
          <p:nvPr/>
        </p:nvGrpSpPr>
        <p:grpSpPr>
          <a:xfrm>
            <a:off x="3419475" y="4892675"/>
            <a:ext cx="757238" cy="628650"/>
            <a:chOff x="0" y="0"/>
            <a:chExt cx="757237" cy="628650"/>
          </a:xfrm>
        </p:grpSpPr>
        <p:pic>
          <p:nvPicPr>
            <p:cNvPr id="4279" name="desktop_computer_stylized_medium.png" descr="desktop_computer_stylized_medium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flipH="1">
              <a:off x="0" y="0"/>
              <a:ext cx="757238" cy="628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80" name="Shape 4280"/>
            <p:cNvSpPr/>
            <p:nvPr/>
          </p:nvSpPr>
          <p:spPr>
            <a:xfrm flipH="1">
              <a:off x="316480" y="64856"/>
              <a:ext cx="368199" cy="287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202" y="822"/>
                  </a:lnTo>
                  <a:lnTo>
                    <a:pt x="21600" y="17257"/>
                  </a:lnTo>
                  <a:lnTo>
                    <a:pt x="4733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000099"/>
                </a:gs>
              </a:gsLst>
              <a:lin ang="135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</p:grpSp>
      <p:sp>
        <p:nvSpPr>
          <p:cNvPr id="4282" name="Shape 4282"/>
          <p:cNvSpPr/>
          <p:nvPr/>
        </p:nvSpPr>
        <p:spPr>
          <a:xfrm>
            <a:off x="2518954" y="4548187"/>
            <a:ext cx="796155" cy="695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400"/>
            </a:pPr>
            <a:r>
              <a:t>Host h1</a:t>
            </a:r>
          </a:p>
          <a:p>
            <a:pPr algn="ctr">
              <a:defRPr sz="1400"/>
            </a:pPr>
            <a:r>
              <a:t>10.1.0.1</a:t>
            </a:r>
          </a:p>
        </p:txBody>
      </p:sp>
      <p:sp>
        <p:nvSpPr>
          <p:cNvPr id="4283" name="Shape 4283"/>
          <p:cNvSpPr/>
          <p:nvPr/>
        </p:nvSpPr>
        <p:spPr>
          <a:xfrm>
            <a:off x="4102100" y="4949825"/>
            <a:ext cx="796154" cy="695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Host h2</a:t>
            </a:r>
          </a:p>
          <a:p>
            <a:pPr>
              <a:defRPr sz="1400"/>
            </a:pPr>
            <a:r>
              <a:t>10.1.0.2</a:t>
            </a:r>
          </a:p>
        </p:txBody>
      </p:sp>
      <p:sp>
        <p:nvSpPr>
          <p:cNvPr id="4284" name="Shape 4284"/>
          <p:cNvSpPr/>
          <p:nvPr/>
        </p:nvSpPr>
        <p:spPr>
          <a:xfrm flipV="1">
            <a:off x="5608637" y="4568824"/>
            <a:ext cx="306388" cy="49053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85" name="Shape 4285"/>
          <p:cNvSpPr/>
          <p:nvPr/>
        </p:nvSpPr>
        <p:spPr>
          <a:xfrm>
            <a:off x="6362700" y="4448175"/>
            <a:ext cx="531813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288" name="Group 4288"/>
          <p:cNvGrpSpPr/>
          <p:nvPr/>
        </p:nvGrpSpPr>
        <p:grpSpPr>
          <a:xfrm>
            <a:off x="6569075" y="4221162"/>
            <a:ext cx="757238" cy="628651"/>
            <a:chOff x="0" y="0"/>
            <a:chExt cx="757237" cy="628650"/>
          </a:xfrm>
        </p:grpSpPr>
        <p:pic>
          <p:nvPicPr>
            <p:cNvPr id="4286" name="desktop_computer_stylized_medium.png" descr="desktop_computer_stylized_medium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flipH="1">
              <a:off x="0" y="0"/>
              <a:ext cx="757238" cy="628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87" name="Shape 4287"/>
            <p:cNvSpPr/>
            <p:nvPr/>
          </p:nvSpPr>
          <p:spPr>
            <a:xfrm flipH="1">
              <a:off x="322655" y="60304"/>
              <a:ext cx="368199" cy="287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202" y="822"/>
                  </a:lnTo>
                  <a:lnTo>
                    <a:pt x="21600" y="17257"/>
                  </a:lnTo>
                  <a:lnTo>
                    <a:pt x="4733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000099"/>
                </a:gs>
              </a:gsLst>
              <a:lin ang="135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</p:grpSp>
      <p:grpSp>
        <p:nvGrpSpPr>
          <p:cNvPr id="4291" name="Group 4291"/>
          <p:cNvGrpSpPr/>
          <p:nvPr/>
        </p:nvGrpSpPr>
        <p:grpSpPr>
          <a:xfrm>
            <a:off x="5091112" y="4835525"/>
            <a:ext cx="757238" cy="628650"/>
            <a:chOff x="0" y="0"/>
            <a:chExt cx="757237" cy="628650"/>
          </a:xfrm>
        </p:grpSpPr>
        <p:pic>
          <p:nvPicPr>
            <p:cNvPr id="4289" name="desktop_computer_stylized_medium.png" descr="desktop_computer_stylized_medium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flipH="1">
              <a:off x="0" y="0"/>
              <a:ext cx="757238" cy="628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90" name="Shape 4290"/>
            <p:cNvSpPr/>
            <p:nvPr/>
          </p:nvSpPr>
          <p:spPr>
            <a:xfrm flipH="1">
              <a:off x="322655" y="60304"/>
              <a:ext cx="368199" cy="287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202" y="822"/>
                  </a:lnTo>
                  <a:lnTo>
                    <a:pt x="21600" y="17257"/>
                  </a:lnTo>
                  <a:lnTo>
                    <a:pt x="4733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000099"/>
                </a:gs>
              </a:gsLst>
              <a:lin ang="135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</p:grpSp>
      <p:sp>
        <p:nvSpPr>
          <p:cNvPr id="4292" name="Shape 4292"/>
          <p:cNvSpPr/>
          <p:nvPr/>
        </p:nvSpPr>
        <p:spPr>
          <a:xfrm>
            <a:off x="7327900" y="4249737"/>
            <a:ext cx="796154" cy="695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Host h4</a:t>
            </a:r>
          </a:p>
          <a:p>
            <a:pPr>
              <a:defRPr sz="1400"/>
            </a:pPr>
            <a:r>
              <a:t>10.2.0.4</a:t>
            </a:r>
          </a:p>
        </p:txBody>
      </p:sp>
      <p:sp>
        <p:nvSpPr>
          <p:cNvPr id="4293" name="Shape 4293"/>
          <p:cNvSpPr/>
          <p:nvPr/>
        </p:nvSpPr>
        <p:spPr>
          <a:xfrm>
            <a:off x="4981575" y="5389562"/>
            <a:ext cx="796154" cy="695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Host h3</a:t>
            </a:r>
          </a:p>
          <a:p>
            <a:pPr>
              <a:defRPr sz="1400"/>
            </a:pPr>
            <a:r>
              <a:t>10.2.0.3</a:t>
            </a:r>
          </a:p>
        </p:txBody>
      </p:sp>
      <p:sp>
        <p:nvSpPr>
          <p:cNvPr id="4294" name="Shape 4294"/>
          <p:cNvSpPr/>
          <p:nvPr/>
        </p:nvSpPr>
        <p:spPr>
          <a:xfrm>
            <a:off x="2965450" y="2681287"/>
            <a:ext cx="706438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95" name="Shape 4295"/>
          <p:cNvSpPr/>
          <p:nvPr/>
        </p:nvSpPr>
        <p:spPr>
          <a:xfrm flipV="1">
            <a:off x="3943350" y="2014537"/>
            <a:ext cx="0" cy="47466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298" name="Group 4298"/>
          <p:cNvGrpSpPr/>
          <p:nvPr/>
        </p:nvGrpSpPr>
        <p:grpSpPr>
          <a:xfrm>
            <a:off x="3462337" y="1622425"/>
            <a:ext cx="757238" cy="628650"/>
            <a:chOff x="0" y="0"/>
            <a:chExt cx="757237" cy="628650"/>
          </a:xfrm>
        </p:grpSpPr>
        <p:pic>
          <p:nvPicPr>
            <p:cNvPr id="4296" name="desktop_computer_stylized_medium.png" descr="desktop_computer_stylized_medium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flipH="1">
              <a:off x="0" y="0"/>
              <a:ext cx="757238" cy="628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97" name="Shape 4297"/>
            <p:cNvSpPr/>
            <p:nvPr/>
          </p:nvSpPr>
          <p:spPr>
            <a:xfrm flipH="1">
              <a:off x="322655" y="60304"/>
              <a:ext cx="368199" cy="287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202" y="822"/>
                  </a:lnTo>
                  <a:lnTo>
                    <a:pt x="21600" y="17257"/>
                  </a:lnTo>
                  <a:lnTo>
                    <a:pt x="4733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000099"/>
                </a:gs>
              </a:gsLst>
              <a:lin ang="135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</p:grpSp>
      <p:grpSp>
        <p:nvGrpSpPr>
          <p:cNvPr id="4301" name="Group 4301"/>
          <p:cNvGrpSpPr/>
          <p:nvPr/>
        </p:nvGrpSpPr>
        <p:grpSpPr>
          <a:xfrm>
            <a:off x="2408237" y="2455862"/>
            <a:ext cx="757238" cy="628651"/>
            <a:chOff x="0" y="0"/>
            <a:chExt cx="757237" cy="628650"/>
          </a:xfrm>
        </p:grpSpPr>
        <p:pic>
          <p:nvPicPr>
            <p:cNvPr id="4299" name="desktop_computer_stylized_medium.png" descr="desktop_computer_stylized_medium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flipH="1">
              <a:off x="0" y="0"/>
              <a:ext cx="757238" cy="628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00" name="Shape 4300"/>
            <p:cNvSpPr/>
            <p:nvPr/>
          </p:nvSpPr>
          <p:spPr>
            <a:xfrm flipH="1">
              <a:off x="322655" y="60304"/>
              <a:ext cx="368199" cy="287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202" y="822"/>
                  </a:lnTo>
                  <a:lnTo>
                    <a:pt x="21600" y="17257"/>
                  </a:lnTo>
                  <a:lnTo>
                    <a:pt x="4733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000099"/>
                </a:gs>
              </a:gsLst>
              <a:lin ang="135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</p:grpSp>
      <p:sp>
        <p:nvSpPr>
          <p:cNvPr id="4302" name="Shape 4302"/>
          <p:cNvSpPr/>
          <p:nvPr/>
        </p:nvSpPr>
        <p:spPr>
          <a:xfrm>
            <a:off x="2530711" y="2959100"/>
            <a:ext cx="766290" cy="49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400"/>
            </a:pPr>
            <a:r>
              <a:t>Host h5</a:t>
            </a:r>
          </a:p>
          <a:p>
            <a:pPr algn="ctr">
              <a:defRPr sz="1400"/>
            </a:pPr>
            <a:r>
              <a:t>10.3.0.5</a:t>
            </a:r>
          </a:p>
        </p:txBody>
      </p:sp>
      <p:sp>
        <p:nvSpPr>
          <p:cNvPr id="4303" name="Shape 4303"/>
          <p:cNvSpPr/>
          <p:nvPr/>
        </p:nvSpPr>
        <p:spPr>
          <a:xfrm>
            <a:off x="3905250" y="3949700"/>
            <a:ext cx="3455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r>
              <a:t>s1</a:t>
            </a:r>
          </a:p>
        </p:txBody>
      </p:sp>
      <p:sp>
        <p:nvSpPr>
          <p:cNvPr id="4304" name="Shape 4304"/>
          <p:cNvSpPr/>
          <p:nvPr/>
        </p:nvSpPr>
        <p:spPr>
          <a:xfrm>
            <a:off x="6065837" y="3976687"/>
            <a:ext cx="3455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r>
              <a:t>s2</a:t>
            </a:r>
          </a:p>
        </p:txBody>
      </p:sp>
      <p:sp>
        <p:nvSpPr>
          <p:cNvPr id="4305" name="Shape 4305"/>
          <p:cNvSpPr/>
          <p:nvPr/>
        </p:nvSpPr>
        <p:spPr>
          <a:xfrm>
            <a:off x="4122737" y="2168525"/>
            <a:ext cx="3455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r>
              <a:t>s3</a:t>
            </a:r>
          </a:p>
        </p:txBody>
      </p:sp>
      <p:sp>
        <p:nvSpPr>
          <p:cNvPr id="4306" name="Shape 4306"/>
          <p:cNvSpPr/>
          <p:nvPr/>
        </p:nvSpPr>
        <p:spPr>
          <a:xfrm>
            <a:off x="3962400" y="2871787"/>
            <a:ext cx="1392238" cy="219076"/>
          </a:xfrm>
          <a:prstGeom prst="line">
            <a:avLst/>
          </a:prstGeom>
          <a:ln w="12700">
            <a:solidFill>
              <a:srgbClr val="CC0000">
                <a:alpha val="50195"/>
              </a:srgbClr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07" name="Shape 4307"/>
          <p:cNvSpPr/>
          <p:nvPr/>
        </p:nvSpPr>
        <p:spPr>
          <a:xfrm>
            <a:off x="5440362" y="3154362"/>
            <a:ext cx="533401" cy="976314"/>
          </a:xfrm>
          <a:prstGeom prst="line">
            <a:avLst/>
          </a:prstGeom>
          <a:ln w="12700">
            <a:solidFill>
              <a:srgbClr val="CC0000">
                <a:alpha val="50195"/>
              </a:srgbClr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08" name="Shape 4308"/>
          <p:cNvSpPr/>
          <p:nvPr/>
        </p:nvSpPr>
        <p:spPr>
          <a:xfrm>
            <a:off x="3733800" y="2173287"/>
            <a:ext cx="18889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1</a:t>
            </a:r>
          </a:p>
        </p:txBody>
      </p:sp>
      <p:sp>
        <p:nvSpPr>
          <p:cNvPr id="4309" name="Shape 4309"/>
          <p:cNvSpPr/>
          <p:nvPr/>
        </p:nvSpPr>
        <p:spPr>
          <a:xfrm>
            <a:off x="3265487" y="2419350"/>
            <a:ext cx="18889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2</a:t>
            </a:r>
          </a:p>
        </p:txBody>
      </p:sp>
      <p:sp>
        <p:nvSpPr>
          <p:cNvPr id="4310" name="Shape 4310"/>
          <p:cNvSpPr/>
          <p:nvPr/>
        </p:nvSpPr>
        <p:spPr>
          <a:xfrm>
            <a:off x="3633787" y="2751137"/>
            <a:ext cx="18889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3</a:t>
            </a:r>
          </a:p>
        </p:txBody>
      </p:sp>
      <p:sp>
        <p:nvSpPr>
          <p:cNvPr id="4311" name="Shape 4311"/>
          <p:cNvSpPr/>
          <p:nvPr/>
        </p:nvSpPr>
        <p:spPr>
          <a:xfrm>
            <a:off x="4111625" y="2687637"/>
            <a:ext cx="18889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4</a:t>
            </a:r>
          </a:p>
        </p:txBody>
      </p:sp>
      <p:sp>
        <p:nvSpPr>
          <p:cNvPr id="4312" name="Shape 4312"/>
          <p:cNvSpPr/>
          <p:nvPr/>
        </p:nvSpPr>
        <p:spPr>
          <a:xfrm>
            <a:off x="3636962" y="4006850"/>
            <a:ext cx="18889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1</a:t>
            </a:r>
          </a:p>
        </p:txBody>
      </p:sp>
      <p:sp>
        <p:nvSpPr>
          <p:cNvPr id="4313" name="Shape 4313"/>
          <p:cNvSpPr/>
          <p:nvPr/>
        </p:nvSpPr>
        <p:spPr>
          <a:xfrm>
            <a:off x="3279775" y="4276725"/>
            <a:ext cx="18889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2</a:t>
            </a:r>
          </a:p>
        </p:txBody>
      </p:sp>
      <p:sp>
        <p:nvSpPr>
          <p:cNvPr id="4314" name="Shape 4314"/>
          <p:cNvSpPr/>
          <p:nvPr/>
        </p:nvSpPr>
        <p:spPr>
          <a:xfrm>
            <a:off x="3662362" y="4624387"/>
            <a:ext cx="18889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3</a:t>
            </a:r>
          </a:p>
        </p:txBody>
      </p:sp>
      <p:sp>
        <p:nvSpPr>
          <p:cNvPr id="4315" name="Shape 4315"/>
          <p:cNvSpPr/>
          <p:nvPr/>
        </p:nvSpPr>
        <p:spPr>
          <a:xfrm>
            <a:off x="4170362" y="4437062"/>
            <a:ext cx="18889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4</a:t>
            </a:r>
          </a:p>
        </p:txBody>
      </p:sp>
      <p:sp>
        <p:nvSpPr>
          <p:cNvPr id="4316" name="Shape 4316"/>
          <p:cNvSpPr/>
          <p:nvPr/>
        </p:nvSpPr>
        <p:spPr>
          <a:xfrm>
            <a:off x="5427662" y="4089400"/>
            <a:ext cx="18889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1</a:t>
            </a:r>
          </a:p>
        </p:txBody>
      </p:sp>
      <p:sp>
        <p:nvSpPr>
          <p:cNvPr id="4317" name="Shape 4317"/>
          <p:cNvSpPr/>
          <p:nvPr/>
        </p:nvSpPr>
        <p:spPr>
          <a:xfrm>
            <a:off x="5399087" y="4437062"/>
            <a:ext cx="18889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2</a:t>
            </a:r>
          </a:p>
        </p:txBody>
      </p:sp>
      <p:sp>
        <p:nvSpPr>
          <p:cNvPr id="4318" name="Shape 4318"/>
          <p:cNvSpPr/>
          <p:nvPr/>
        </p:nvSpPr>
        <p:spPr>
          <a:xfrm>
            <a:off x="5765800" y="4641850"/>
            <a:ext cx="18889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3</a:t>
            </a:r>
          </a:p>
        </p:txBody>
      </p:sp>
      <p:sp>
        <p:nvSpPr>
          <p:cNvPr id="4319" name="Shape 4319"/>
          <p:cNvSpPr/>
          <p:nvPr/>
        </p:nvSpPr>
        <p:spPr>
          <a:xfrm>
            <a:off x="6324600" y="4394200"/>
            <a:ext cx="18889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4</a:t>
            </a:r>
          </a:p>
        </p:txBody>
      </p:sp>
      <p:sp>
        <p:nvSpPr>
          <p:cNvPr id="4320" name="Shape 4320"/>
          <p:cNvSpPr/>
          <p:nvPr/>
        </p:nvSpPr>
        <p:spPr>
          <a:xfrm>
            <a:off x="4225368" y="1639887"/>
            <a:ext cx="766289" cy="49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400"/>
            </a:pPr>
            <a:r>
              <a:t>Host h6</a:t>
            </a:r>
          </a:p>
          <a:p>
            <a:pPr algn="ctr">
              <a:defRPr sz="1400"/>
            </a:pPr>
            <a:r>
              <a:t>10.3.0.6</a:t>
            </a:r>
          </a:p>
        </p:txBody>
      </p:sp>
      <p:grpSp>
        <p:nvGrpSpPr>
          <p:cNvPr id="4330" name="Group 4330"/>
          <p:cNvGrpSpPr/>
          <p:nvPr/>
        </p:nvGrpSpPr>
        <p:grpSpPr>
          <a:xfrm>
            <a:off x="3511549" y="4257674"/>
            <a:ext cx="700089" cy="398464"/>
            <a:chOff x="0" y="0"/>
            <a:chExt cx="700087" cy="398462"/>
          </a:xfrm>
        </p:grpSpPr>
        <p:sp>
          <p:nvSpPr>
            <p:cNvPr id="4321" name="Shape 4321"/>
            <p:cNvSpPr/>
            <p:nvPr/>
          </p:nvSpPr>
          <p:spPr>
            <a:xfrm rot="10800000" flipH="1">
              <a:off x="1587" y="107950"/>
              <a:ext cx="698501" cy="290513"/>
            </a:xfrm>
            <a:prstGeom prst="ellipse">
              <a:avLst/>
            </a:prstGeom>
            <a:gradFill flip="none" rotWithShape="1">
              <a:gsLst>
                <a:gs pos="0">
                  <a:srgbClr val="262699"/>
                </a:gs>
                <a:gs pos="47000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808080">
                  <a:alpha val="3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4322" name="Shape 4322"/>
            <p:cNvSpPr/>
            <p:nvPr/>
          </p:nvSpPr>
          <p:spPr>
            <a:xfrm>
              <a:off x="0" y="149225"/>
              <a:ext cx="700088" cy="104776"/>
            </a:xfrm>
            <a:prstGeom prst="rect">
              <a:avLst/>
            </a:prstGeom>
            <a:gradFill flip="none" rotWithShape="1">
              <a:gsLst>
                <a:gs pos="0">
                  <a:srgbClr val="262699"/>
                </a:gs>
                <a:gs pos="47000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4323" name="Shape 4323"/>
            <p:cNvSpPr/>
            <p:nvPr/>
          </p:nvSpPr>
          <p:spPr>
            <a:xfrm rot="10800000" flipH="1">
              <a:off x="-1" y="0"/>
              <a:ext cx="698501" cy="290513"/>
            </a:xfrm>
            <a:prstGeom prst="ellipse">
              <a:avLst/>
            </a:prstGeom>
            <a:solidFill>
              <a:srgbClr val="BFBFBF"/>
            </a:soli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808080">
                  <a:alpha val="3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4324" name="Shape 4324"/>
            <p:cNvSpPr/>
            <p:nvPr/>
          </p:nvSpPr>
          <p:spPr>
            <a:xfrm>
              <a:off x="179388" y="88899"/>
              <a:ext cx="339725" cy="146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12275"/>
                  </a:moveTo>
                  <a:lnTo>
                    <a:pt x="2205" y="21600"/>
                  </a:lnTo>
                  <a:lnTo>
                    <a:pt x="0" y="20085"/>
                  </a:lnTo>
                  <a:lnTo>
                    <a:pt x="6759" y="13691"/>
                  </a:lnTo>
                  <a:lnTo>
                    <a:pt x="6566" y="7372"/>
                  </a:lnTo>
                  <a:lnTo>
                    <a:pt x="1493" y="1956"/>
                  </a:lnTo>
                  <a:lnTo>
                    <a:pt x="3205" y="827"/>
                  </a:lnTo>
                  <a:lnTo>
                    <a:pt x="10734" y="8200"/>
                  </a:lnTo>
                  <a:lnTo>
                    <a:pt x="18423" y="0"/>
                  </a:lnTo>
                  <a:lnTo>
                    <a:pt x="20556" y="1580"/>
                  </a:lnTo>
                  <a:lnTo>
                    <a:pt x="14966" y="7071"/>
                  </a:lnTo>
                  <a:lnTo>
                    <a:pt x="16097" y="15045"/>
                  </a:lnTo>
                  <a:lnTo>
                    <a:pt x="21600" y="20085"/>
                  </a:lnTo>
                  <a:lnTo>
                    <a:pt x="19719" y="21520"/>
                  </a:lnTo>
                  <a:lnTo>
                    <a:pt x="10798" y="12275"/>
                  </a:lnTo>
                  <a:close/>
                </a:path>
              </a:pathLst>
            </a:custGeom>
            <a:solidFill>
              <a:srgbClr val="8585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4325" name="Shape 4325"/>
            <p:cNvSpPr/>
            <p:nvPr/>
          </p:nvSpPr>
          <p:spPr>
            <a:xfrm>
              <a:off x="144462" y="52388"/>
              <a:ext cx="409576" cy="100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84"/>
                  </a:moveTo>
                  <a:lnTo>
                    <a:pt x="3801" y="62"/>
                  </a:lnTo>
                  <a:lnTo>
                    <a:pt x="10765" y="12052"/>
                  </a:lnTo>
                  <a:lnTo>
                    <a:pt x="17410" y="0"/>
                  </a:lnTo>
                  <a:lnTo>
                    <a:pt x="21600" y="4796"/>
                  </a:lnTo>
                  <a:lnTo>
                    <a:pt x="18483" y="10693"/>
                  </a:lnTo>
                  <a:lnTo>
                    <a:pt x="17479" y="9104"/>
                  </a:lnTo>
                  <a:lnTo>
                    <a:pt x="10888" y="21600"/>
                  </a:lnTo>
                  <a:lnTo>
                    <a:pt x="4128" y="9563"/>
                  </a:lnTo>
                  <a:lnTo>
                    <a:pt x="3035" y="10862"/>
                  </a:lnTo>
                  <a:lnTo>
                    <a:pt x="0" y="5284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4326" name="Shape 4326"/>
            <p:cNvSpPr/>
            <p:nvPr/>
          </p:nvSpPr>
          <p:spPr>
            <a:xfrm>
              <a:off x="414337" y="138112"/>
              <a:ext cx="149226" cy="87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600" extrusionOk="0">
                  <a:moveTo>
                    <a:pt x="0" y="0"/>
                  </a:moveTo>
                  <a:lnTo>
                    <a:pt x="21576" y="16691"/>
                  </a:lnTo>
                  <a:lnTo>
                    <a:pt x="13658" y="21600"/>
                  </a:lnTo>
                  <a:lnTo>
                    <a:pt x="73" y="11414"/>
                  </a:lnTo>
                  <a:cubicBezTo>
                    <a:pt x="-24" y="2823"/>
                    <a:pt x="24" y="3805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4327" name="Shape 4327"/>
            <p:cNvSpPr/>
            <p:nvPr/>
          </p:nvSpPr>
          <p:spPr>
            <a:xfrm>
              <a:off x="136524" y="139699"/>
              <a:ext cx="147639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05" y="0"/>
                  </a:moveTo>
                  <a:lnTo>
                    <a:pt x="21600" y="10423"/>
                  </a:lnTo>
                  <a:lnTo>
                    <a:pt x="7814" y="21600"/>
                  </a:lnTo>
                  <a:lnTo>
                    <a:pt x="0" y="16702"/>
                  </a:lnTo>
                  <a:lnTo>
                    <a:pt x="21305" y="0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4328" name="Shape 4328"/>
            <p:cNvSpPr/>
            <p:nvPr/>
          </p:nvSpPr>
          <p:spPr>
            <a:xfrm flipH="1" flipV="1">
              <a:off x="-1" y="146050"/>
              <a:ext cx="1589" cy="112713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29" name="Shape 4329"/>
            <p:cNvSpPr/>
            <p:nvPr/>
          </p:nvSpPr>
          <p:spPr>
            <a:xfrm flipH="1" flipV="1">
              <a:off x="698499" y="144463"/>
              <a:ext cx="1589" cy="111125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340" name="Group 4340"/>
          <p:cNvGrpSpPr/>
          <p:nvPr/>
        </p:nvGrpSpPr>
        <p:grpSpPr>
          <a:xfrm>
            <a:off x="5611812" y="4262437"/>
            <a:ext cx="700089" cy="398464"/>
            <a:chOff x="0" y="0"/>
            <a:chExt cx="700087" cy="398462"/>
          </a:xfrm>
        </p:grpSpPr>
        <p:sp>
          <p:nvSpPr>
            <p:cNvPr id="4331" name="Shape 4331"/>
            <p:cNvSpPr/>
            <p:nvPr/>
          </p:nvSpPr>
          <p:spPr>
            <a:xfrm rot="10800000" flipH="1">
              <a:off x="1587" y="107950"/>
              <a:ext cx="698501" cy="290513"/>
            </a:xfrm>
            <a:prstGeom prst="ellipse">
              <a:avLst/>
            </a:prstGeom>
            <a:gradFill flip="none" rotWithShape="1">
              <a:gsLst>
                <a:gs pos="0">
                  <a:srgbClr val="262699"/>
                </a:gs>
                <a:gs pos="47000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808080">
                  <a:alpha val="3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4332" name="Shape 4332"/>
            <p:cNvSpPr/>
            <p:nvPr/>
          </p:nvSpPr>
          <p:spPr>
            <a:xfrm>
              <a:off x="0" y="149225"/>
              <a:ext cx="700088" cy="104776"/>
            </a:xfrm>
            <a:prstGeom prst="rect">
              <a:avLst/>
            </a:prstGeom>
            <a:gradFill flip="none" rotWithShape="1">
              <a:gsLst>
                <a:gs pos="0">
                  <a:srgbClr val="262699"/>
                </a:gs>
                <a:gs pos="47000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4333" name="Shape 4333"/>
            <p:cNvSpPr/>
            <p:nvPr/>
          </p:nvSpPr>
          <p:spPr>
            <a:xfrm rot="10800000" flipH="1">
              <a:off x="-1" y="0"/>
              <a:ext cx="698502" cy="290513"/>
            </a:xfrm>
            <a:prstGeom prst="ellipse">
              <a:avLst/>
            </a:prstGeom>
            <a:solidFill>
              <a:srgbClr val="BFBFBF"/>
            </a:soli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808080">
                  <a:alpha val="3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4334" name="Shape 4334"/>
            <p:cNvSpPr/>
            <p:nvPr/>
          </p:nvSpPr>
          <p:spPr>
            <a:xfrm>
              <a:off x="179386" y="88899"/>
              <a:ext cx="339727" cy="146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12275"/>
                  </a:moveTo>
                  <a:lnTo>
                    <a:pt x="2205" y="21600"/>
                  </a:lnTo>
                  <a:lnTo>
                    <a:pt x="0" y="20085"/>
                  </a:lnTo>
                  <a:lnTo>
                    <a:pt x="6759" y="13691"/>
                  </a:lnTo>
                  <a:lnTo>
                    <a:pt x="6566" y="7372"/>
                  </a:lnTo>
                  <a:lnTo>
                    <a:pt x="1493" y="1956"/>
                  </a:lnTo>
                  <a:lnTo>
                    <a:pt x="3205" y="827"/>
                  </a:lnTo>
                  <a:lnTo>
                    <a:pt x="10734" y="8200"/>
                  </a:lnTo>
                  <a:lnTo>
                    <a:pt x="18423" y="0"/>
                  </a:lnTo>
                  <a:lnTo>
                    <a:pt x="20556" y="1580"/>
                  </a:lnTo>
                  <a:lnTo>
                    <a:pt x="14966" y="7071"/>
                  </a:lnTo>
                  <a:lnTo>
                    <a:pt x="16097" y="15045"/>
                  </a:lnTo>
                  <a:lnTo>
                    <a:pt x="21600" y="20085"/>
                  </a:lnTo>
                  <a:lnTo>
                    <a:pt x="19719" y="21520"/>
                  </a:lnTo>
                  <a:lnTo>
                    <a:pt x="10798" y="12275"/>
                  </a:lnTo>
                  <a:close/>
                </a:path>
              </a:pathLst>
            </a:custGeom>
            <a:solidFill>
              <a:srgbClr val="8585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4335" name="Shape 4335"/>
            <p:cNvSpPr/>
            <p:nvPr/>
          </p:nvSpPr>
          <p:spPr>
            <a:xfrm>
              <a:off x="144462" y="52387"/>
              <a:ext cx="409576" cy="100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84"/>
                  </a:moveTo>
                  <a:lnTo>
                    <a:pt x="3801" y="62"/>
                  </a:lnTo>
                  <a:lnTo>
                    <a:pt x="10765" y="12052"/>
                  </a:lnTo>
                  <a:lnTo>
                    <a:pt x="17410" y="0"/>
                  </a:lnTo>
                  <a:lnTo>
                    <a:pt x="21600" y="4796"/>
                  </a:lnTo>
                  <a:lnTo>
                    <a:pt x="18483" y="10693"/>
                  </a:lnTo>
                  <a:lnTo>
                    <a:pt x="17479" y="9104"/>
                  </a:lnTo>
                  <a:lnTo>
                    <a:pt x="10888" y="21600"/>
                  </a:lnTo>
                  <a:lnTo>
                    <a:pt x="4128" y="9563"/>
                  </a:lnTo>
                  <a:lnTo>
                    <a:pt x="3035" y="10862"/>
                  </a:lnTo>
                  <a:lnTo>
                    <a:pt x="0" y="5284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4336" name="Shape 4336"/>
            <p:cNvSpPr/>
            <p:nvPr/>
          </p:nvSpPr>
          <p:spPr>
            <a:xfrm>
              <a:off x="414337" y="138111"/>
              <a:ext cx="149226" cy="87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600" extrusionOk="0">
                  <a:moveTo>
                    <a:pt x="0" y="0"/>
                  </a:moveTo>
                  <a:lnTo>
                    <a:pt x="21576" y="16691"/>
                  </a:lnTo>
                  <a:lnTo>
                    <a:pt x="13658" y="21600"/>
                  </a:lnTo>
                  <a:lnTo>
                    <a:pt x="73" y="11414"/>
                  </a:lnTo>
                  <a:cubicBezTo>
                    <a:pt x="-24" y="2823"/>
                    <a:pt x="24" y="3805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4337" name="Shape 4337"/>
            <p:cNvSpPr/>
            <p:nvPr/>
          </p:nvSpPr>
          <p:spPr>
            <a:xfrm>
              <a:off x="136524" y="139699"/>
              <a:ext cx="147638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05" y="0"/>
                  </a:moveTo>
                  <a:lnTo>
                    <a:pt x="21600" y="10423"/>
                  </a:lnTo>
                  <a:lnTo>
                    <a:pt x="7814" y="21600"/>
                  </a:lnTo>
                  <a:lnTo>
                    <a:pt x="0" y="16702"/>
                  </a:lnTo>
                  <a:lnTo>
                    <a:pt x="21305" y="0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4338" name="Shape 4338"/>
            <p:cNvSpPr/>
            <p:nvPr/>
          </p:nvSpPr>
          <p:spPr>
            <a:xfrm flipH="1" flipV="1">
              <a:off x="0" y="146050"/>
              <a:ext cx="1588" cy="112713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39" name="Shape 4339"/>
            <p:cNvSpPr/>
            <p:nvPr/>
          </p:nvSpPr>
          <p:spPr>
            <a:xfrm flipH="1" flipV="1">
              <a:off x="698500" y="144462"/>
              <a:ext cx="1588" cy="111126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350" name="Group 4350"/>
          <p:cNvGrpSpPr/>
          <p:nvPr/>
        </p:nvGrpSpPr>
        <p:grpSpPr>
          <a:xfrm>
            <a:off x="3562349" y="2403474"/>
            <a:ext cx="700089" cy="398464"/>
            <a:chOff x="0" y="0"/>
            <a:chExt cx="700087" cy="398462"/>
          </a:xfrm>
        </p:grpSpPr>
        <p:sp>
          <p:nvSpPr>
            <p:cNvPr id="4341" name="Shape 4341"/>
            <p:cNvSpPr/>
            <p:nvPr/>
          </p:nvSpPr>
          <p:spPr>
            <a:xfrm rot="10800000" flipH="1">
              <a:off x="1587" y="107950"/>
              <a:ext cx="698501" cy="290513"/>
            </a:xfrm>
            <a:prstGeom prst="ellipse">
              <a:avLst/>
            </a:prstGeom>
            <a:gradFill flip="none" rotWithShape="1">
              <a:gsLst>
                <a:gs pos="0">
                  <a:srgbClr val="262699"/>
                </a:gs>
                <a:gs pos="47000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808080">
                  <a:alpha val="3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4342" name="Shape 4342"/>
            <p:cNvSpPr/>
            <p:nvPr/>
          </p:nvSpPr>
          <p:spPr>
            <a:xfrm>
              <a:off x="0" y="149225"/>
              <a:ext cx="700088" cy="104776"/>
            </a:xfrm>
            <a:prstGeom prst="rect">
              <a:avLst/>
            </a:prstGeom>
            <a:gradFill flip="none" rotWithShape="1">
              <a:gsLst>
                <a:gs pos="0">
                  <a:srgbClr val="262699"/>
                </a:gs>
                <a:gs pos="47000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4343" name="Shape 4343"/>
            <p:cNvSpPr/>
            <p:nvPr/>
          </p:nvSpPr>
          <p:spPr>
            <a:xfrm rot="10800000" flipH="1">
              <a:off x="-1" y="0"/>
              <a:ext cx="698501" cy="290513"/>
            </a:xfrm>
            <a:prstGeom prst="ellipse">
              <a:avLst/>
            </a:prstGeom>
            <a:solidFill>
              <a:srgbClr val="BFBFBF"/>
            </a:soli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808080">
                  <a:alpha val="3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4344" name="Shape 4344"/>
            <p:cNvSpPr/>
            <p:nvPr/>
          </p:nvSpPr>
          <p:spPr>
            <a:xfrm>
              <a:off x="179388" y="88899"/>
              <a:ext cx="339725" cy="146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12275"/>
                  </a:moveTo>
                  <a:lnTo>
                    <a:pt x="2205" y="21600"/>
                  </a:lnTo>
                  <a:lnTo>
                    <a:pt x="0" y="20085"/>
                  </a:lnTo>
                  <a:lnTo>
                    <a:pt x="6759" y="13691"/>
                  </a:lnTo>
                  <a:lnTo>
                    <a:pt x="6566" y="7372"/>
                  </a:lnTo>
                  <a:lnTo>
                    <a:pt x="1493" y="1956"/>
                  </a:lnTo>
                  <a:lnTo>
                    <a:pt x="3205" y="827"/>
                  </a:lnTo>
                  <a:lnTo>
                    <a:pt x="10734" y="8200"/>
                  </a:lnTo>
                  <a:lnTo>
                    <a:pt x="18423" y="0"/>
                  </a:lnTo>
                  <a:lnTo>
                    <a:pt x="20556" y="1580"/>
                  </a:lnTo>
                  <a:lnTo>
                    <a:pt x="14966" y="7071"/>
                  </a:lnTo>
                  <a:lnTo>
                    <a:pt x="16097" y="15045"/>
                  </a:lnTo>
                  <a:lnTo>
                    <a:pt x="21600" y="20085"/>
                  </a:lnTo>
                  <a:lnTo>
                    <a:pt x="19719" y="21520"/>
                  </a:lnTo>
                  <a:lnTo>
                    <a:pt x="10798" y="12275"/>
                  </a:lnTo>
                  <a:close/>
                </a:path>
              </a:pathLst>
            </a:custGeom>
            <a:solidFill>
              <a:srgbClr val="8585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4345" name="Shape 4345"/>
            <p:cNvSpPr/>
            <p:nvPr/>
          </p:nvSpPr>
          <p:spPr>
            <a:xfrm>
              <a:off x="144462" y="52388"/>
              <a:ext cx="409576" cy="100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84"/>
                  </a:moveTo>
                  <a:lnTo>
                    <a:pt x="3801" y="62"/>
                  </a:lnTo>
                  <a:lnTo>
                    <a:pt x="10765" y="12052"/>
                  </a:lnTo>
                  <a:lnTo>
                    <a:pt x="17410" y="0"/>
                  </a:lnTo>
                  <a:lnTo>
                    <a:pt x="21600" y="4796"/>
                  </a:lnTo>
                  <a:lnTo>
                    <a:pt x="18483" y="10693"/>
                  </a:lnTo>
                  <a:lnTo>
                    <a:pt x="17479" y="9104"/>
                  </a:lnTo>
                  <a:lnTo>
                    <a:pt x="10888" y="21600"/>
                  </a:lnTo>
                  <a:lnTo>
                    <a:pt x="4128" y="9563"/>
                  </a:lnTo>
                  <a:lnTo>
                    <a:pt x="3035" y="10862"/>
                  </a:lnTo>
                  <a:lnTo>
                    <a:pt x="0" y="5284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4346" name="Shape 4346"/>
            <p:cNvSpPr/>
            <p:nvPr/>
          </p:nvSpPr>
          <p:spPr>
            <a:xfrm>
              <a:off x="414337" y="138112"/>
              <a:ext cx="149226" cy="87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600" extrusionOk="0">
                  <a:moveTo>
                    <a:pt x="0" y="0"/>
                  </a:moveTo>
                  <a:lnTo>
                    <a:pt x="21576" y="16691"/>
                  </a:lnTo>
                  <a:lnTo>
                    <a:pt x="13658" y="21600"/>
                  </a:lnTo>
                  <a:lnTo>
                    <a:pt x="73" y="11414"/>
                  </a:lnTo>
                  <a:cubicBezTo>
                    <a:pt x="-24" y="2823"/>
                    <a:pt x="24" y="3805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4347" name="Shape 4347"/>
            <p:cNvSpPr/>
            <p:nvPr/>
          </p:nvSpPr>
          <p:spPr>
            <a:xfrm>
              <a:off x="136524" y="139699"/>
              <a:ext cx="147639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05" y="0"/>
                  </a:moveTo>
                  <a:lnTo>
                    <a:pt x="21600" y="10423"/>
                  </a:lnTo>
                  <a:lnTo>
                    <a:pt x="7814" y="21600"/>
                  </a:lnTo>
                  <a:lnTo>
                    <a:pt x="0" y="16702"/>
                  </a:lnTo>
                  <a:lnTo>
                    <a:pt x="21305" y="0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4348" name="Shape 4348"/>
            <p:cNvSpPr/>
            <p:nvPr/>
          </p:nvSpPr>
          <p:spPr>
            <a:xfrm flipH="1" flipV="1">
              <a:off x="-1" y="146050"/>
              <a:ext cx="1589" cy="112713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49" name="Shape 4349"/>
            <p:cNvSpPr/>
            <p:nvPr/>
          </p:nvSpPr>
          <p:spPr>
            <a:xfrm flipH="1" flipV="1">
              <a:off x="698499" y="144463"/>
              <a:ext cx="1589" cy="111125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80808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388" name="Group 4388"/>
          <p:cNvGrpSpPr/>
          <p:nvPr/>
        </p:nvGrpSpPr>
        <p:grpSpPr>
          <a:xfrm>
            <a:off x="5016500" y="1862137"/>
            <a:ext cx="1270000" cy="1482726"/>
            <a:chOff x="0" y="0"/>
            <a:chExt cx="1270000" cy="1482724"/>
          </a:xfrm>
        </p:grpSpPr>
        <p:grpSp>
          <p:nvGrpSpPr>
            <p:cNvPr id="4386" name="Group 4386"/>
            <p:cNvGrpSpPr/>
            <p:nvPr/>
          </p:nvGrpSpPr>
          <p:grpSpPr>
            <a:xfrm>
              <a:off x="21419" y="155021"/>
              <a:ext cx="1039826" cy="1164201"/>
              <a:chOff x="0" y="0"/>
              <a:chExt cx="1039824" cy="1164199"/>
            </a:xfrm>
          </p:grpSpPr>
          <p:grpSp>
            <p:nvGrpSpPr>
              <p:cNvPr id="4383" name="Group 4383"/>
              <p:cNvGrpSpPr/>
              <p:nvPr/>
            </p:nvGrpSpPr>
            <p:grpSpPr>
              <a:xfrm>
                <a:off x="398310" y="531350"/>
                <a:ext cx="350532" cy="632850"/>
                <a:chOff x="0" y="0"/>
                <a:chExt cx="350531" cy="632849"/>
              </a:xfrm>
            </p:grpSpPr>
            <p:sp>
              <p:nvSpPr>
                <p:cNvPr id="4351" name="Shape 4351"/>
                <p:cNvSpPr/>
                <p:nvPr/>
              </p:nvSpPr>
              <p:spPr>
                <a:xfrm>
                  <a:off x="277312" y="1056"/>
                  <a:ext cx="69575" cy="6037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3844" y="0"/>
                      </a:moveTo>
                      <a:lnTo>
                        <a:pt x="21600" y="2670"/>
                      </a:lnTo>
                      <a:lnTo>
                        <a:pt x="21112" y="20670"/>
                      </a:lnTo>
                      <a:lnTo>
                        <a:pt x="0" y="21600"/>
                      </a:lnTo>
                      <a:lnTo>
                        <a:pt x="384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333333"/>
                    </a:gs>
                    <a:gs pos="100000">
                      <a:srgbClr val="DDDDDD"/>
                    </a:gs>
                  </a:gsLst>
                  <a:lin ang="108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4352" name="Shape 4352"/>
                <p:cNvSpPr/>
                <p:nvPr/>
              </p:nvSpPr>
              <p:spPr>
                <a:xfrm>
                  <a:off x="17209" y="0"/>
                  <a:ext cx="257154" cy="603532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808080"/>
                    </a:gs>
                    <a:gs pos="100000">
                      <a:srgbClr val="292929"/>
                    </a:gs>
                  </a:gsLst>
                  <a:lin ang="108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4353" name="Shape 4353"/>
                <p:cNvSpPr/>
                <p:nvPr/>
              </p:nvSpPr>
              <p:spPr>
                <a:xfrm>
                  <a:off x="291720" y="37241"/>
                  <a:ext cx="40170" cy="5508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83" h="21300" extrusionOk="0">
                      <a:moveTo>
                        <a:pt x="0" y="0"/>
                      </a:moveTo>
                      <a:cubicBezTo>
                        <a:pt x="0" y="0"/>
                        <a:pt x="5118" y="238"/>
                        <a:pt x="20883" y="1856"/>
                      </a:cubicBezTo>
                      <a:cubicBezTo>
                        <a:pt x="-717" y="10464"/>
                        <a:pt x="3480" y="21600"/>
                        <a:pt x="0" y="2129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8F8F8"/>
                    </a:gs>
                    <a:gs pos="100000">
                      <a:srgbClr val="808080"/>
                    </a:gs>
                  </a:gsLst>
                  <a:lin ang="108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4354" name="Shape 4354"/>
                <p:cNvSpPr/>
                <p:nvPr/>
              </p:nvSpPr>
              <p:spPr>
                <a:xfrm>
                  <a:off x="281245" y="319858"/>
                  <a:ext cx="64658" cy="4992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63" y="0"/>
                      </a:moveTo>
                      <a:cubicBezTo>
                        <a:pt x="3951" y="956"/>
                        <a:pt x="11985" y="7073"/>
                        <a:pt x="21600" y="12234"/>
                      </a:cubicBezTo>
                      <a:cubicBezTo>
                        <a:pt x="21468" y="15483"/>
                        <a:pt x="21468" y="15101"/>
                        <a:pt x="21468" y="21600"/>
                      </a:cubicBezTo>
                      <a:cubicBezTo>
                        <a:pt x="21468" y="21600"/>
                        <a:pt x="11129" y="14814"/>
                        <a:pt x="0" y="9558"/>
                      </a:cubicBezTo>
                      <a:cubicBezTo>
                        <a:pt x="0" y="4588"/>
                        <a:pt x="263" y="1625"/>
                        <a:pt x="26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08080"/>
                    </a:gs>
                    <a:gs pos="100000">
                      <a:srgbClr val="292929"/>
                    </a:gs>
                  </a:gsLst>
                  <a:lin ang="108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4355" name="Shape 4355"/>
                <p:cNvSpPr/>
                <p:nvPr/>
              </p:nvSpPr>
              <p:spPr>
                <a:xfrm>
                  <a:off x="17209" y="68794"/>
                  <a:ext cx="147015" cy="12701"/>
                </a:xfrm>
                <a:prstGeom prst="rect">
                  <a:avLst/>
                </a:pr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grpSp>
              <p:nvGrpSpPr>
                <p:cNvPr id="4358" name="Group 4358"/>
                <p:cNvGrpSpPr/>
                <p:nvPr/>
              </p:nvGrpSpPr>
              <p:grpSpPr>
                <a:xfrm>
                  <a:off x="149522" y="62575"/>
                  <a:ext cx="142048" cy="39677"/>
                  <a:chOff x="0" y="0"/>
                  <a:chExt cx="142047" cy="39676"/>
                </a:xfrm>
              </p:grpSpPr>
              <p:sp>
                <p:nvSpPr>
                  <p:cNvPr id="4356" name="Shape 4356"/>
                  <p:cNvSpPr/>
                  <p:nvPr/>
                </p:nvSpPr>
                <p:spPr>
                  <a:xfrm>
                    <a:off x="0" y="0"/>
                    <a:ext cx="142048" cy="3967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 sz="1800"/>
                    </a:pPr>
                    <a:endParaRPr/>
                  </a:p>
                </p:txBody>
              </p:sp>
              <p:sp>
                <p:nvSpPr>
                  <p:cNvPr id="4357" name="Shape 4357"/>
                  <p:cNvSpPr/>
                  <p:nvPr/>
                </p:nvSpPr>
                <p:spPr>
                  <a:xfrm>
                    <a:off x="2364" y="4132"/>
                    <a:ext cx="137123" cy="3141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108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 sz="1800"/>
                    </a:pPr>
                    <a:endParaRPr/>
                  </a:p>
                </p:txBody>
              </p:sp>
            </p:grpSp>
            <p:sp>
              <p:nvSpPr>
                <p:cNvPr id="4359" name="Shape 4359"/>
                <p:cNvSpPr/>
                <p:nvPr/>
              </p:nvSpPr>
              <p:spPr>
                <a:xfrm>
                  <a:off x="19667" y="156484"/>
                  <a:ext cx="147016" cy="12701"/>
                </a:xfrm>
                <a:prstGeom prst="rect">
                  <a:avLst/>
                </a:pr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grpSp>
              <p:nvGrpSpPr>
                <p:cNvPr id="4362" name="Group 4362"/>
                <p:cNvGrpSpPr/>
                <p:nvPr/>
              </p:nvGrpSpPr>
              <p:grpSpPr>
                <a:xfrm>
                  <a:off x="149424" y="148213"/>
                  <a:ext cx="142048" cy="35394"/>
                  <a:chOff x="0" y="0"/>
                  <a:chExt cx="142047" cy="35393"/>
                </a:xfrm>
              </p:grpSpPr>
              <p:sp>
                <p:nvSpPr>
                  <p:cNvPr id="4360" name="Shape 4360"/>
                  <p:cNvSpPr/>
                  <p:nvPr/>
                </p:nvSpPr>
                <p:spPr>
                  <a:xfrm>
                    <a:off x="0" y="0"/>
                    <a:ext cx="142048" cy="3539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 sz="1800"/>
                    </a:pPr>
                    <a:endParaRPr/>
                  </a:p>
                </p:txBody>
              </p:sp>
              <p:sp>
                <p:nvSpPr>
                  <p:cNvPr id="4361" name="Shape 4361"/>
                  <p:cNvSpPr/>
                  <p:nvPr/>
                </p:nvSpPr>
                <p:spPr>
                  <a:xfrm>
                    <a:off x="2561" y="4328"/>
                    <a:ext cx="137123" cy="27246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108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 sz="1800"/>
                    </a:pPr>
                    <a:endParaRPr/>
                  </a:p>
                </p:txBody>
              </p:sp>
            </p:grpSp>
            <p:sp>
              <p:nvSpPr>
                <p:cNvPr id="4363" name="Shape 4363"/>
                <p:cNvSpPr/>
                <p:nvPr/>
              </p:nvSpPr>
              <p:spPr>
                <a:xfrm>
                  <a:off x="19667" y="244174"/>
                  <a:ext cx="147016" cy="12701"/>
                </a:xfrm>
                <a:prstGeom prst="rect">
                  <a:avLst/>
                </a:pr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4364" name="Shape 4364"/>
                <p:cNvSpPr/>
                <p:nvPr/>
              </p:nvSpPr>
              <p:spPr>
                <a:xfrm>
                  <a:off x="22125" y="323677"/>
                  <a:ext cx="147016" cy="12701"/>
                </a:xfrm>
                <a:prstGeom prst="rect">
                  <a:avLst/>
                </a:pr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grpSp>
              <p:nvGrpSpPr>
                <p:cNvPr id="4367" name="Group 4367"/>
                <p:cNvGrpSpPr/>
                <p:nvPr/>
              </p:nvGrpSpPr>
              <p:grpSpPr>
                <a:xfrm>
                  <a:off x="147066" y="321589"/>
                  <a:ext cx="142096" cy="35580"/>
                  <a:chOff x="0" y="0"/>
                  <a:chExt cx="142094" cy="35579"/>
                </a:xfrm>
              </p:grpSpPr>
              <p:sp>
                <p:nvSpPr>
                  <p:cNvPr id="4365" name="Shape 4365"/>
                  <p:cNvSpPr/>
                  <p:nvPr/>
                </p:nvSpPr>
                <p:spPr>
                  <a:xfrm>
                    <a:off x="0" y="0"/>
                    <a:ext cx="142095" cy="355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 sz="1800"/>
                    </a:pPr>
                    <a:endParaRPr/>
                  </a:p>
                </p:txBody>
              </p:sp>
              <p:sp>
                <p:nvSpPr>
                  <p:cNvPr id="4366" name="Shape 4366"/>
                  <p:cNvSpPr/>
                  <p:nvPr/>
                </p:nvSpPr>
                <p:spPr>
                  <a:xfrm>
                    <a:off x="2368" y="0"/>
                    <a:ext cx="137161" cy="31276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108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 sz="1800"/>
                    </a:pPr>
                    <a:endParaRPr/>
                  </a:p>
                </p:txBody>
              </p:sp>
            </p:grpSp>
            <p:sp>
              <p:nvSpPr>
                <p:cNvPr id="4368" name="Shape 4368"/>
                <p:cNvSpPr/>
                <p:nvPr/>
              </p:nvSpPr>
              <p:spPr>
                <a:xfrm>
                  <a:off x="282229" y="244317"/>
                  <a:ext cx="64658" cy="496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63" y="0"/>
                      </a:moveTo>
                      <a:cubicBezTo>
                        <a:pt x="3951" y="956"/>
                        <a:pt x="11985" y="7073"/>
                        <a:pt x="21600" y="12234"/>
                      </a:cubicBezTo>
                      <a:cubicBezTo>
                        <a:pt x="21468" y="15483"/>
                        <a:pt x="21468" y="15101"/>
                        <a:pt x="21468" y="21600"/>
                      </a:cubicBezTo>
                      <a:cubicBezTo>
                        <a:pt x="21468" y="21600"/>
                        <a:pt x="11129" y="14814"/>
                        <a:pt x="0" y="9558"/>
                      </a:cubicBezTo>
                      <a:cubicBezTo>
                        <a:pt x="0" y="4588"/>
                        <a:pt x="263" y="1625"/>
                        <a:pt x="26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08080"/>
                    </a:gs>
                    <a:gs pos="100000">
                      <a:srgbClr val="292929"/>
                    </a:gs>
                  </a:gsLst>
                  <a:lin ang="108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grpSp>
              <p:nvGrpSpPr>
                <p:cNvPr id="4371" name="Group 4371"/>
                <p:cNvGrpSpPr/>
                <p:nvPr/>
              </p:nvGrpSpPr>
              <p:grpSpPr>
                <a:xfrm>
                  <a:off x="147063" y="237978"/>
                  <a:ext cx="144464" cy="35394"/>
                  <a:chOff x="0" y="0"/>
                  <a:chExt cx="144462" cy="35393"/>
                </a:xfrm>
              </p:grpSpPr>
              <p:sp>
                <p:nvSpPr>
                  <p:cNvPr id="4369" name="Shape 4369"/>
                  <p:cNvSpPr/>
                  <p:nvPr/>
                </p:nvSpPr>
                <p:spPr>
                  <a:xfrm>
                    <a:off x="0" y="0"/>
                    <a:ext cx="144463" cy="3539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 sz="1800"/>
                    </a:pPr>
                    <a:endParaRPr/>
                  </a:p>
                </p:txBody>
              </p:sp>
              <p:sp>
                <p:nvSpPr>
                  <p:cNvPr id="4370" name="Shape 4370"/>
                  <p:cNvSpPr/>
                  <p:nvPr/>
                </p:nvSpPr>
                <p:spPr>
                  <a:xfrm>
                    <a:off x="2368" y="4226"/>
                    <a:ext cx="142095" cy="27206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108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 sz="1800"/>
                    </a:pPr>
                    <a:endParaRPr/>
                  </a:p>
                </p:txBody>
              </p:sp>
            </p:grpSp>
            <p:sp>
              <p:nvSpPr>
                <p:cNvPr id="4372" name="Shape 4372"/>
                <p:cNvSpPr/>
                <p:nvPr/>
              </p:nvSpPr>
              <p:spPr>
                <a:xfrm>
                  <a:off x="271903" y="0"/>
                  <a:ext cx="17210" cy="603532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10800000" scaled="0"/>
                </a:gra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4373" name="Shape 4373"/>
                <p:cNvSpPr/>
                <p:nvPr/>
              </p:nvSpPr>
              <p:spPr>
                <a:xfrm>
                  <a:off x="288129" y="152665"/>
                  <a:ext cx="58266" cy="562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92" y="0"/>
                      </a:moveTo>
                      <a:cubicBezTo>
                        <a:pt x="4014" y="844"/>
                        <a:pt x="10508" y="5737"/>
                        <a:pt x="21308" y="12150"/>
                      </a:cubicBezTo>
                      <a:cubicBezTo>
                        <a:pt x="21162" y="15019"/>
                        <a:pt x="21600" y="15863"/>
                        <a:pt x="21600" y="21600"/>
                      </a:cubicBezTo>
                      <a:cubicBezTo>
                        <a:pt x="21600" y="21600"/>
                        <a:pt x="11676" y="14850"/>
                        <a:pt x="0" y="8437"/>
                      </a:cubicBezTo>
                      <a:cubicBezTo>
                        <a:pt x="0" y="4050"/>
                        <a:pt x="292" y="1434"/>
                        <a:pt x="292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08080"/>
                    </a:gs>
                    <a:gs pos="100000">
                      <a:srgbClr val="292929"/>
                    </a:gs>
                  </a:gsLst>
                  <a:lin ang="108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4374" name="Shape 4374"/>
                <p:cNvSpPr/>
                <p:nvPr/>
              </p:nvSpPr>
              <p:spPr>
                <a:xfrm>
                  <a:off x="288866" y="66296"/>
                  <a:ext cx="59987" cy="633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3624" y="750"/>
                        <a:pt x="10516" y="5700"/>
                        <a:pt x="21600" y="12300"/>
                      </a:cubicBezTo>
                      <a:cubicBezTo>
                        <a:pt x="21458" y="14850"/>
                        <a:pt x="20179" y="16500"/>
                        <a:pt x="20179" y="21600"/>
                      </a:cubicBezTo>
                      <a:cubicBezTo>
                        <a:pt x="20179" y="21600"/>
                        <a:pt x="11582" y="13425"/>
                        <a:pt x="568" y="9300"/>
                      </a:cubicBezTo>
                      <a:cubicBezTo>
                        <a:pt x="568" y="5400"/>
                        <a:pt x="0" y="1275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08080"/>
                    </a:gs>
                    <a:gs pos="100000">
                      <a:srgbClr val="292929"/>
                    </a:gs>
                  </a:gsLst>
                  <a:lin ang="108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4375" name="Shape 4375"/>
                <p:cNvSpPr/>
                <p:nvPr/>
              </p:nvSpPr>
              <p:spPr>
                <a:xfrm>
                  <a:off x="337831" y="576326"/>
                  <a:ext cx="12701" cy="25093"/>
                </a:xfrm>
                <a:prstGeom prst="ellipse">
                  <a:avLst/>
                </a:prstGeom>
                <a:solidFill>
                  <a:srgbClr val="33333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4376" name="Shape 4376"/>
                <p:cNvSpPr/>
                <p:nvPr/>
              </p:nvSpPr>
              <p:spPr>
                <a:xfrm>
                  <a:off x="285670" y="577118"/>
                  <a:ext cx="60233" cy="528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9540"/>
                      </a:moveTo>
                      <a:lnTo>
                        <a:pt x="141" y="21600"/>
                      </a:lnTo>
                      <a:lnTo>
                        <a:pt x="21600" y="9900"/>
                      </a:lnTo>
                      <a:lnTo>
                        <a:pt x="21176" y="0"/>
                      </a:lnTo>
                      <a:lnTo>
                        <a:pt x="0" y="9540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4377" name="Shape 4377"/>
                <p:cNvSpPr/>
                <p:nvPr/>
              </p:nvSpPr>
              <p:spPr>
                <a:xfrm>
                  <a:off x="0" y="593230"/>
                  <a:ext cx="294030" cy="3962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4378" name="Shape 4378"/>
                <p:cNvSpPr/>
                <p:nvPr/>
              </p:nvSpPr>
              <p:spPr>
                <a:xfrm>
                  <a:off x="17209" y="603531"/>
                  <a:ext cx="262071" cy="20867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808080"/>
                    </a:gs>
                    <a:gs pos="100000">
                      <a:srgbClr val="000000"/>
                    </a:gs>
                  </a:gsLst>
                  <a:lin ang="10800000" scaled="0"/>
                </a:gra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4379" name="Shape 4379"/>
                <p:cNvSpPr/>
                <p:nvPr/>
              </p:nvSpPr>
              <p:spPr>
                <a:xfrm>
                  <a:off x="41547" y="515841"/>
                  <a:ext cx="39090" cy="37507"/>
                </a:xfrm>
                <a:prstGeom prst="ellipse">
                  <a:avLst/>
                </a:prstGeom>
                <a:solidFill>
                  <a:srgbClr val="33CC3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4380" name="Shape 4380"/>
                <p:cNvSpPr/>
                <p:nvPr/>
              </p:nvSpPr>
              <p:spPr>
                <a:xfrm>
                  <a:off x="85799" y="515841"/>
                  <a:ext cx="39090" cy="37507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381" name="Shape 4381"/>
                <p:cNvSpPr/>
                <p:nvPr/>
              </p:nvSpPr>
              <p:spPr>
                <a:xfrm>
                  <a:off x="127347" y="515841"/>
                  <a:ext cx="39090" cy="37507"/>
                </a:xfrm>
                <a:prstGeom prst="ellipse">
                  <a:avLst/>
                </a:prstGeom>
                <a:solidFill>
                  <a:srgbClr val="33CC3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4382" name="Shape 4382"/>
                <p:cNvSpPr/>
                <p:nvPr/>
              </p:nvSpPr>
              <p:spPr>
                <a:xfrm>
                  <a:off x="227897" y="371891"/>
                  <a:ext cx="19669" cy="200474"/>
                </a:xfrm>
                <a:prstGeom prst="rect">
                  <a:avLst/>
                </a:prstGeom>
                <a:solidFill>
                  <a:srgbClr val="292929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</p:grpSp>
          <p:pic>
            <p:nvPicPr>
              <p:cNvPr id="4384" name="image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1039825" cy="3099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385" name="Shape 4385"/>
              <p:cNvSpPr/>
              <p:nvPr/>
            </p:nvSpPr>
            <p:spPr>
              <a:xfrm>
                <a:off x="118885" y="204884"/>
                <a:ext cx="884794" cy="4920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400"/>
                </a:lvl1pPr>
              </a:lstStyle>
              <a:p>
                <a:r>
                  <a:t>controller</a:t>
                </a:r>
              </a:p>
            </p:txBody>
          </p:sp>
        </p:grpSp>
        <p:sp>
          <p:nvSpPr>
            <p:cNvPr id="4387" name="Shape 4387"/>
            <p:cNvSpPr/>
            <p:nvPr/>
          </p:nvSpPr>
          <p:spPr>
            <a:xfrm>
              <a:off x="0" y="0"/>
              <a:ext cx="1270000" cy="1482725"/>
            </a:xfrm>
            <a:prstGeom prst="rect">
              <a:avLst/>
            </a:prstGeom>
            <a:solidFill>
              <a:srgbClr val="FFFFFF">
                <a:alpha val="658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</p:grpSp>
      <p:sp>
        <p:nvSpPr>
          <p:cNvPr id="4389" name="Shape 4389"/>
          <p:cNvSpPr/>
          <p:nvPr/>
        </p:nvSpPr>
        <p:spPr>
          <a:xfrm>
            <a:off x="5608637" y="317500"/>
            <a:ext cx="3133726" cy="1251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 i="1">
                <a:solidFill>
                  <a:srgbClr val="CC0000"/>
                </a:solidFill>
              </a:defRPr>
            </a:pPr>
            <a:r>
              <a:t>Example: </a:t>
            </a:r>
            <a:r>
              <a:rPr i="0">
                <a:solidFill>
                  <a:srgbClr val="000000"/>
                </a:solidFill>
              </a:rPr>
              <a:t>datagrams from hosts h5 and h6 should be sent to h3 or h4, via s1 and from there to s2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5" grpId="1" animBg="1" advAuto="0"/>
      <p:bldP spid="4257" grpId="3" animBg="1" advAuto="0"/>
      <p:bldP spid="4267" grpId="2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0" name="Shape 8250"/>
          <p:cNvSpPr/>
          <p:nvPr/>
        </p:nvSpPr>
        <p:spPr>
          <a:xfrm>
            <a:off x="542925" y="236537"/>
            <a:ext cx="7270215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Software defined networking (SDN)</a:t>
            </a:r>
          </a:p>
        </p:txBody>
      </p:sp>
      <p:pic>
        <p:nvPicPr>
          <p:cNvPr id="8251" name="underline_base.png" descr="underline_bas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1025" y="776287"/>
            <a:ext cx="6423025" cy="209551"/>
          </a:xfrm>
          <a:prstGeom prst="rect">
            <a:avLst/>
          </a:prstGeom>
          <a:ln w="12700">
            <a:miter lim="400000"/>
          </a:ln>
        </p:spPr>
      </p:pic>
      <p:sp>
        <p:nvSpPr>
          <p:cNvPr id="8252" name="Shape 8252"/>
          <p:cNvSpPr>
            <a:spLocks noGrp="1"/>
          </p:cNvSpPr>
          <p:nvPr>
            <p:ph type="body" idx="4294967295"/>
          </p:nvPr>
        </p:nvSpPr>
        <p:spPr>
          <a:xfrm>
            <a:off x="601662" y="1282700"/>
            <a:ext cx="7772401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rgbClr val="000099"/>
              </a:buClr>
              <a:buSzPct val="100000"/>
              <a:buFont typeface="Wingdings"/>
              <a:buChar char="▪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Internet network layer: historically has been implemented via distributed, per-router approach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buSzPct val="100000"/>
              <a:buFont typeface="Arial"/>
              <a:buChar char="•"/>
              <a:defRPr sz="2400" i="1">
                <a:solidFill>
                  <a:srgbClr val="00009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monolithic</a:t>
            </a:r>
            <a:r>
              <a:rPr i="0">
                <a:solidFill>
                  <a:srgbClr val="000000"/>
                </a:solidFill>
              </a:rPr>
              <a:t> router contains switching hardware, runs proprietary implementation of Internet standard protocols (IP, RIP, IS-IS, OSPF, BGP) in proprietary router OS (e.g., Cisco IOS)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buSzPct val="100000"/>
              <a:buFont typeface="Arial"/>
              <a:buChar char="•"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different “middleboxes” for different network layer functions: firewalls, load balancers, NAT boxes, ..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buSzPct val="100000"/>
              <a:buFont typeface="Arial"/>
              <a:buChar char="•"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▪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~2005: renewed interest in rethinking network control plane</a:t>
            </a:r>
          </a:p>
        </p:txBody>
      </p:sp>
      <p:sp>
        <p:nvSpPr>
          <p:cNvPr id="8253" name="Shape 8253"/>
          <p:cNvSpPr>
            <a:spLocks noGrp="1"/>
          </p:cNvSpPr>
          <p:nvPr>
            <p:ph type="sldNum" sz="quarter" idx="2"/>
          </p:nvPr>
        </p:nvSpPr>
        <p:spPr>
          <a:xfrm>
            <a:off x="8456612" y="6475412"/>
            <a:ext cx="35372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8254" name="Shape 8254"/>
          <p:cNvSpPr/>
          <p:nvPr/>
        </p:nvSpPr>
        <p:spPr>
          <a:xfrm>
            <a:off x="6375400" y="6475412"/>
            <a:ext cx="21780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Control Plane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6" name="underline_base.png" descr="underline_bas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00" y="819150"/>
            <a:ext cx="5857875" cy="185738"/>
          </a:xfrm>
          <a:prstGeom prst="rect">
            <a:avLst/>
          </a:prstGeom>
          <a:ln w="12700">
            <a:miter lim="400000"/>
          </a:ln>
        </p:spPr>
      </p:pic>
      <p:sp>
        <p:nvSpPr>
          <p:cNvPr id="8257" name="Shape 8257"/>
          <p:cNvSpPr/>
          <p:nvPr/>
        </p:nvSpPr>
        <p:spPr>
          <a:xfrm>
            <a:off x="2592718" y="5765800"/>
            <a:ext cx="4027209" cy="9398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5" h="21121" extrusionOk="0">
                <a:moveTo>
                  <a:pt x="7" y="8425"/>
                </a:moveTo>
                <a:cubicBezTo>
                  <a:pt x="-63" y="4737"/>
                  <a:pt x="411" y="4380"/>
                  <a:pt x="1520" y="3327"/>
                </a:cubicBezTo>
                <a:cubicBezTo>
                  <a:pt x="2628" y="2272"/>
                  <a:pt x="5141" y="2653"/>
                  <a:pt x="6658" y="2098"/>
                </a:cubicBezTo>
                <a:cubicBezTo>
                  <a:pt x="8174" y="1544"/>
                  <a:pt x="9353" y="0"/>
                  <a:pt x="10625" y="0"/>
                </a:cubicBezTo>
                <a:cubicBezTo>
                  <a:pt x="11898" y="2"/>
                  <a:pt x="13202" y="1932"/>
                  <a:pt x="14295" y="2105"/>
                </a:cubicBezTo>
                <a:cubicBezTo>
                  <a:pt x="15389" y="2278"/>
                  <a:pt x="16031" y="503"/>
                  <a:pt x="17193" y="1037"/>
                </a:cubicBezTo>
                <a:cubicBezTo>
                  <a:pt x="18354" y="1577"/>
                  <a:pt x="20963" y="922"/>
                  <a:pt x="21250" y="6235"/>
                </a:cubicBezTo>
                <a:cubicBezTo>
                  <a:pt x="21537" y="11548"/>
                  <a:pt x="19354" y="11978"/>
                  <a:pt x="18293" y="14178"/>
                </a:cubicBezTo>
                <a:cubicBezTo>
                  <a:pt x="17231" y="16379"/>
                  <a:pt x="16048" y="18734"/>
                  <a:pt x="14880" y="19445"/>
                </a:cubicBezTo>
                <a:cubicBezTo>
                  <a:pt x="13712" y="20157"/>
                  <a:pt x="12323" y="18684"/>
                  <a:pt x="11289" y="18446"/>
                </a:cubicBezTo>
                <a:cubicBezTo>
                  <a:pt x="10251" y="18202"/>
                  <a:pt x="9845" y="20960"/>
                  <a:pt x="9298" y="20676"/>
                </a:cubicBezTo>
                <a:cubicBezTo>
                  <a:pt x="8751" y="20390"/>
                  <a:pt x="7455" y="21600"/>
                  <a:pt x="6679" y="20899"/>
                </a:cubicBezTo>
                <a:cubicBezTo>
                  <a:pt x="5900" y="20198"/>
                  <a:pt x="5998" y="16975"/>
                  <a:pt x="4634" y="16469"/>
                </a:cubicBezTo>
                <a:cubicBezTo>
                  <a:pt x="3373" y="14184"/>
                  <a:pt x="3294" y="16973"/>
                  <a:pt x="2524" y="15634"/>
                </a:cubicBezTo>
                <a:cubicBezTo>
                  <a:pt x="1754" y="14293"/>
                  <a:pt x="-16" y="12843"/>
                  <a:pt x="7" y="8425"/>
                </a:cubicBezTo>
                <a:close/>
              </a:path>
            </a:pathLst>
          </a:custGeom>
          <a:solidFill>
            <a:srgbClr val="66CC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endParaRPr/>
          </a:p>
        </p:txBody>
      </p:sp>
      <p:sp>
        <p:nvSpPr>
          <p:cNvPr id="8258" name="Shape 8258"/>
          <p:cNvSpPr/>
          <p:nvPr/>
        </p:nvSpPr>
        <p:spPr>
          <a:xfrm flipV="1">
            <a:off x="3222625" y="5918200"/>
            <a:ext cx="1316038" cy="1317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59" name="Shape 8259"/>
          <p:cNvSpPr/>
          <p:nvPr/>
        </p:nvSpPr>
        <p:spPr>
          <a:xfrm>
            <a:off x="3111500" y="6103937"/>
            <a:ext cx="2259013" cy="300039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60" name="Shape 8260"/>
          <p:cNvSpPr/>
          <p:nvPr/>
        </p:nvSpPr>
        <p:spPr>
          <a:xfrm>
            <a:off x="3124200" y="6210299"/>
            <a:ext cx="714375" cy="274639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61" name="Shape 8261"/>
          <p:cNvSpPr/>
          <p:nvPr/>
        </p:nvSpPr>
        <p:spPr>
          <a:xfrm flipV="1">
            <a:off x="4141787" y="6403974"/>
            <a:ext cx="1247776" cy="80964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62" name="Shape 8262"/>
          <p:cNvSpPr/>
          <p:nvPr/>
        </p:nvSpPr>
        <p:spPr>
          <a:xfrm>
            <a:off x="4802187" y="5949949"/>
            <a:ext cx="1057276" cy="123827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63" name="Shape 8263"/>
          <p:cNvSpPr/>
          <p:nvPr/>
        </p:nvSpPr>
        <p:spPr>
          <a:xfrm flipV="1">
            <a:off x="4086225" y="6103937"/>
            <a:ext cx="1790700" cy="30003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64" name="Shape 8264"/>
          <p:cNvSpPr/>
          <p:nvPr/>
        </p:nvSpPr>
        <p:spPr>
          <a:xfrm flipV="1">
            <a:off x="5413375" y="6132512"/>
            <a:ext cx="588963" cy="2714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65" name="Shape 8265"/>
          <p:cNvSpPr/>
          <p:nvPr/>
        </p:nvSpPr>
        <p:spPr>
          <a:xfrm>
            <a:off x="4556124" y="5918200"/>
            <a:ext cx="814389" cy="40005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8275" name="Group 8275"/>
          <p:cNvGrpSpPr/>
          <p:nvPr/>
        </p:nvGrpSpPr>
        <p:grpSpPr>
          <a:xfrm>
            <a:off x="3681412" y="6343649"/>
            <a:ext cx="563564" cy="293689"/>
            <a:chOff x="0" y="0"/>
            <a:chExt cx="563562" cy="293687"/>
          </a:xfrm>
        </p:grpSpPr>
        <p:sp>
          <p:nvSpPr>
            <p:cNvPr id="8266" name="Shape 8266"/>
            <p:cNvSpPr/>
            <p:nvPr/>
          </p:nvSpPr>
          <p:spPr>
            <a:xfrm rot="10800000" flipH="1">
              <a:off x="1587" y="79375"/>
              <a:ext cx="561976" cy="214313"/>
            </a:xfrm>
            <a:prstGeom prst="ellipse">
              <a:avLst/>
            </a:prstGeom>
            <a:gradFill flip="none" rotWithShape="1">
              <a:gsLst>
                <a:gs pos="0">
                  <a:srgbClr val="262699"/>
                </a:gs>
                <a:gs pos="47000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8267" name="Shape 8267"/>
            <p:cNvSpPr/>
            <p:nvPr/>
          </p:nvSpPr>
          <p:spPr>
            <a:xfrm>
              <a:off x="0" y="109537"/>
              <a:ext cx="563563" cy="77789"/>
            </a:xfrm>
            <a:prstGeom prst="rect">
              <a:avLst/>
            </a:prstGeom>
            <a:gradFill flip="none" rotWithShape="1">
              <a:gsLst>
                <a:gs pos="0">
                  <a:srgbClr val="262699"/>
                </a:gs>
                <a:gs pos="47000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8268" name="Shape 8268"/>
            <p:cNvSpPr/>
            <p:nvPr/>
          </p:nvSpPr>
          <p:spPr>
            <a:xfrm rot="10800000" flipH="1">
              <a:off x="-1" y="-1"/>
              <a:ext cx="561977" cy="214314"/>
            </a:xfrm>
            <a:prstGeom prst="ellipse">
              <a:avLst/>
            </a:prstGeom>
            <a:solidFill>
              <a:srgbClr val="BFBFBF"/>
            </a:soli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8269" name="Shape 8269"/>
            <p:cNvSpPr/>
            <p:nvPr/>
          </p:nvSpPr>
          <p:spPr>
            <a:xfrm>
              <a:off x="144462" y="65087"/>
              <a:ext cx="27305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12275"/>
                  </a:moveTo>
                  <a:lnTo>
                    <a:pt x="2205" y="21600"/>
                  </a:lnTo>
                  <a:lnTo>
                    <a:pt x="0" y="20085"/>
                  </a:lnTo>
                  <a:lnTo>
                    <a:pt x="6759" y="13691"/>
                  </a:lnTo>
                  <a:lnTo>
                    <a:pt x="6566" y="7372"/>
                  </a:lnTo>
                  <a:lnTo>
                    <a:pt x="1493" y="1956"/>
                  </a:lnTo>
                  <a:lnTo>
                    <a:pt x="3205" y="827"/>
                  </a:lnTo>
                  <a:lnTo>
                    <a:pt x="10734" y="8200"/>
                  </a:lnTo>
                  <a:lnTo>
                    <a:pt x="18423" y="0"/>
                  </a:lnTo>
                  <a:lnTo>
                    <a:pt x="20556" y="1580"/>
                  </a:lnTo>
                  <a:lnTo>
                    <a:pt x="14966" y="7071"/>
                  </a:lnTo>
                  <a:lnTo>
                    <a:pt x="16097" y="15045"/>
                  </a:lnTo>
                  <a:lnTo>
                    <a:pt x="21600" y="20085"/>
                  </a:lnTo>
                  <a:lnTo>
                    <a:pt x="19719" y="21520"/>
                  </a:lnTo>
                  <a:lnTo>
                    <a:pt x="10798" y="12275"/>
                  </a:lnTo>
                  <a:close/>
                </a:path>
              </a:pathLst>
            </a:custGeom>
            <a:solidFill>
              <a:srgbClr val="8585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270" name="Shape 8270"/>
            <p:cNvSpPr/>
            <p:nvPr/>
          </p:nvSpPr>
          <p:spPr>
            <a:xfrm>
              <a:off x="115886" y="38100"/>
              <a:ext cx="330202" cy="74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84"/>
                  </a:moveTo>
                  <a:lnTo>
                    <a:pt x="3801" y="62"/>
                  </a:lnTo>
                  <a:lnTo>
                    <a:pt x="10765" y="12052"/>
                  </a:lnTo>
                  <a:lnTo>
                    <a:pt x="17410" y="0"/>
                  </a:lnTo>
                  <a:lnTo>
                    <a:pt x="21600" y="4796"/>
                  </a:lnTo>
                  <a:lnTo>
                    <a:pt x="18483" y="10693"/>
                  </a:lnTo>
                  <a:lnTo>
                    <a:pt x="17479" y="9104"/>
                  </a:lnTo>
                  <a:lnTo>
                    <a:pt x="10888" y="21600"/>
                  </a:lnTo>
                  <a:lnTo>
                    <a:pt x="4128" y="9563"/>
                  </a:lnTo>
                  <a:lnTo>
                    <a:pt x="3035" y="10862"/>
                  </a:lnTo>
                  <a:lnTo>
                    <a:pt x="0" y="5284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271" name="Shape 8271"/>
            <p:cNvSpPr/>
            <p:nvPr/>
          </p:nvSpPr>
          <p:spPr>
            <a:xfrm>
              <a:off x="333375" y="101599"/>
              <a:ext cx="120651" cy="65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600" extrusionOk="0">
                  <a:moveTo>
                    <a:pt x="0" y="0"/>
                  </a:moveTo>
                  <a:lnTo>
                    <a:pt x="21576" y="16691"/>
                  </a:lnTo>
                  <a:lnTo>
                    <a:pt x="13658" y="21600"/>
                  </a:lnTo>
                  <a:lnTo>
                    <a:pt x="73" y="11414"/>
                  </a:lnTo>
                  <a:cubicBezTo>
                    <a:pt x="-24" y="2823"/>
                    <a:pt x="24" y="3805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272" name="Shape 8272"/>
            <p:cNvSpPr/>
            <p:nvPr/>
          </p:nvSpPr>
          <p:spPr>
            <a:xfrm>
              <a:off x="109536" y="103187"/>
              <a:ext cx="119064" cy="65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05" y="0"/>
                  </a:moveTo>
                  <a:lnTo>
                    <a:pt x="21600" y="10423"/>
                  </a:lnTo>
                  <a:lnTo>
                    <a:pt x="7814" y="21600"/>
                  </a:lnTo>
                  <a:lnTo>
                    <a:pt x="0" y="16702"/>
                  </a:lnTo>
                  <a:lnTo>
                    <a:pt x="21305" y="0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273" name="Shape 8273"/>
            <p:cNvSpPr/>
            <p:nvPr/>
          </p:nvSpPr>
          <p:spPr>
            <a:xfrm flipH="1" flipV="1">
              <a:off x="-1" y="107950"/>
              <a:ext cx="1589" cy="8255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274" name="Shape 8274"/>
            <p:cNvSpPr/>
            <p:nvPr/>
          </p:nvSpPr>
          <p:spPr>
            <a:xfrm flipH="1" flipV="1">
              <a:off x="561975" y="106362"/>
              <a:ext cx="1588" cy="8255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285" name="Group 8285"/>
          <p:cNvGrpSpPr/>
          <p:nvPr/>
        </p:nvGrpSpPr>
        <p:grpSpPr>
          <a:xfrm>
            <a:off x="4376737" y="5802312"/>
            <a:ext cx="565151" cy="292101"/>
            <a:chOff x="0" y="0"/>
            <a:chExt cx="565149" cy="292100"/>
          </a:xfrm>
        </p:grpSpPr>
        <p:sp>
          <p:nvSpPr>
            <p:cNvPr id="8276" name="Shape 8276"/>
            <p:cNvSpPr/>
            <p:nvPr/>
          </p:nvSpPr>
          <p:spPr>
            <a:xfrm rot="10800000" flipH="1">
              <a:off x="1587" y="77787"/>
              <a:ext cx="563563" cy="214313"/>
            </a:xfrm>
            <a:prstGeom prst="ellipse">
              <a:avLst/>
            </a:prstGeom>
            <a:gradFill flip="none" rotWithShape="1">
              <a:gsLst>
                <a:gs pos="0">
                  <a:srgbClr val="262699"/>
                </a:gs>
                <a:gs pos="47000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8277" name="Shape 8277"/>
            <p:cNvSpPr/>
            <p:nvPr/>
          </p:nvSpPr>
          <p:spPr>
            <a:xfrm>
              <a:off x="0" y="109538"/>
              <a:ext cx="565150" cy="76201"/>
            </a:xfrm>
            <a:prstGeom prst="rect">
              <a:avLst/>
            </a:prstGeom>
            <a:gradFill flip="none" rotWithShape="1">
              <a:gsLst>
                <a:gs pos="0">
                  <a:srgbClr val="262699"/>
                </a:gs>
                <a:gs pos="47000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8278" name="Shape 8278"/>
            <p:cNvSpPr/>
            <p:nvPr/>
          </p:nvSpPr>
          <p:spPr>
            <a:xfrm rot="10800000" flipH="1">
              <a:off x="0" y="-1"/>
              <a:ext cx="563562" cy="214314"/>
            </a:xfrm>
            <a:prstGeom prst="ellipse">
              <a:avLst/>
            </a:prstGeom>
            <a:solidFill>
              <a:srgbClr val="BFBFBF"/>
            </a:soli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8279" name="Shape 8279"/>
            <p:cNvSpPr/>
            <p:nvPr/>
          </p:nvSpPr>
          <p:spPr>
            <a:xfrm>
              <a:off x="144462" y="65088"/>
              <a:ext cx="274639" cy="106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12275"/>
                  </a:moveTo>
                  <a:lnTo>
                    <a:pt x="2205" y="21600"/>
                  </a:lnTo>
                  <a:lnTo>
                    <a:pt x="0" y="20085"/>
                  </a:lnTo>
                  <a:lnTo>
                    <a:pt x="6759" y="13691"/>
                  </a:lnTo>
                  <a:lnTo>
                    <a:pt x="6566" y="7372"/>
                  </a:lnTo>
                  <a:lnTo>
                    <a:pt x="1493" y="1956"/>
                  </a:lnTo>
                  <a:lnTo>
                    <a:pt x="3205" y="827"/>
                  </a:lnTo>
                  <a:lnTo>
                    <a:pt x="10734" y="8200"/>
                  </a:lnTo>
                  <a:lnTo>
                    <a:pt x="18423" y="0"/>
                  </a:lnTo>
                  <a:lnTo>
                    <a:pt x="20556" y="1580"/>
                  </a:lnTo>
                  <a:lnTo>
                    <a:pt x="14966" y="7071"/>
                  </a:lnTo>
                  <a:lnTo>
                    <a:pt x="16097" y="15045"/>
                  </a:lnTo>
                  <a:lnTo>
                    <a:pt x="21600" y="20085"/>
                  </a:lnTo>
                  <a:lnTo>
                    <a:pt x="19719" y="21520"/>
                  </a:lnTo>
                  <a:lnTo>
                    <a:pt x="10798" y="12275"/>
                  </a:lnTo>
                  <a:close/>
                </a:path>
              </a:pathLst>
            </a:custGeom>
            <a:solidFill>
              <a:srgbClr val="8585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280" name="Shape 8280"/>
            <p:cNvSpPr/>
            <p:nvPr/>
          </p:nvSpPr>
          <p:spPr>
            <a:xfrm>
              <a:off x="115886" y="38099"/>
              <a:ext cx="331790" cy="74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84"/>
                  </a:moveTo>
                  <a:lnTo>
                    <a:pt x="3801" y="62"/>
                  </a:lnTo>
                  <a:lnTo>
                    <a:pt x="10765" y="12052"/>
                  </a:lnTo>
                  <a:lnTo>
                    <a:pt x="17410" y="0"/>
                  </a:lnTo>
                  <a:lnTo>
                    <a:pt x="21600" y="4796"/>
                  </a:lnTo>
                  <a:lnTo>
                    <a:pt x="18483" y="10693"/>
                  </a:lnTo>
                  <a:lnTo>
                    <a:pt x="17479" y="9104"/>
                  </a:lnTo>
                  <a:lnTo>
                    <a:pt x="10888" y="21600"/>
                  </a:lnTo>
                  <a:lnTo>
                    <a:pt x="4128" y="9563"/>
                  </a:lnTo>
                  <a:lnTo>
                    <a:pt x="3035" y="10862"/>
                  </a:lnTo>
                  <a:lnTo>
                    <a:pt x="0" y="5284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281" name="Shape 8281"/>
            <p:cNvSpPr/>
            <p:nvPr/>
          </p:nvSpPr>
          <p:spPr>
            <a:xfrm>
              <a:off x="333374" y="101599"/>
              <a:ext cx="122239" cy="65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600" extrusionOk="0">
                  <a:moveTo>
                    <a:pt x="0" y="0"/>
                  </a:moveTo>
                  <a:lnTo>
                    <a:pt x="21576" y="16691"/>
                  </a:lnTo>
                  <a:lnTo>
                    <a:pt x="13658" y="21600"/>
                  </a:lnTo>
                  <a:lnTo>
                    <a:pt x="73" y="11414"/>
                  </a:lnTo>
                  <a:cubicBezTo>
                    <a:pt x="-24" y="2823"/>
                    <a:pt x="24" y="3805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282" name="Shape 8282"/>
            <p:cNvSpPr/>
            <p:nvPr/>
          </p:nvSpPr>
          <p:spPr>
            <a:xfrm>
              <a:off x="109536" y="103188"/>
              <a:ext cx="120651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05" y="0"/>
                  </a:moveTo>
                  <a:lnTo>
                    <a:pt x="21600" y="10423"/>
                  </a:lnTo>
                  <a:lnTo>
                    <a:pt x="7814" y="21600"/>
                  </a:lnTo>
                  <a:lnTo>
                    <a:pt x="0" y="16702"/>
                  </a:lnTo>
                  <a:lnTo>
                    <a:pt x="21305" y="0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283" name="Shape 8283"/>
            <p:cNvSpPr/>
            <p:nvPr/>
          </p:nvSpPr>
          <p:spPr>
            <a:xfrm flipH="1" flipV="1">
              <a:off x="0" y="106362"/>
              <a:ext cx="1588" cy="8255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284" name="Shape 8284"/>
            <p:cNvSpPr/>
            <p:nvPr/>
          </p:nvSpPr>
          <p:spPr>
            <a:xfrm flipH="1" flipV="1">
              <a:off x="563561" y="104775"/>
              <a:ext cx="1589" cy="8255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295" name="Group 8295"/>
          <p:cNvGrpSpPr/>
          <p:nvPr/>
        </p:nvGrpSpPr>
        <p:grpSpPr>
          <a:xfrm>
            <a:off x="5019674" y="6256337"/>
            <a:ext cx="563564" cy="293689"/>
            <a:chOff x="0" y="0"/>
            <a:chExt cx="563562" cy="293687"/>
          </a:xfrm>
        </p:grpSpPr>
        <p:sp>
          <p:nvSpPr>
            <p:cNvPr id="8286" name="Shape 8286"/>
            <p:cNvSpPr/>
            <p:nvPr/>
          </p:nvSpPr>
          <p:spPr>
            <a:xfrm rot="10800000" flipH="1">
              <a:off x="1588" y="79375"/>
              <a:ext cx="561975" cy="214313"/>
            </a:xfrm>
            <a:prstGeom prst="ellipse">
              <a:avLst/>
            </a:prstGeom>
            <a:gradFill flip="none" rotWithShape="1">
              <a:gsLst>
                <a:gs pos="0">
                  <a:srgbClr val="262699"/>
                </a:gs>
                <a:gs pos="47000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8287" name="Shape 8287"/>
            <p:cNvSpPr/>
            <p:nvPr/>
          </p:nvSpPr>
          <p:spPr>
            <a:xfrm>
              <a:off x="0" y="109537"/>
              <a:ext cx="563563" cy="77788"/>
            </a:xfrm>
            <a:prstGeom prst="rect">
              <a:avLst/>
            </a:prstGeom>
            <a:gradFill flip="none" rotWithShape="1">
              <a:gsLst>
                <a:gs pos="0">
                  <a:srgbClr val="262699"/>
                </a:gs>
                <a:gs pos="47000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8288" name="Shape 8288"/>
            <p:cNvSpPr/>
            <p:nvPr/>
          </p:nvSpPr>
          <p:spPr>
            <a:xfrm rot="10800000" flipH="1">
              <a:off x="-1" y="-1"/>
              <a:ext cx="561976" cy="214314"/>
            </a:xfrm>
            <a:prstGeom prst="ellipse">
              <a:avLst/>
            </a:prstGeom>
            <a:solidFill>
              <a:srgbClr val="BFBFBF"/>
            </a:soli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8289" name="Shape 8289"/>
            <p:cNvSpPr/>
            <p:nvPr/>
          </p:nvSpPr>
          <p:spPr>
            <a:xfrm>
              <a:off x="144462" y="65087"/>
              <a:ext cx="27305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12275"/>
                  </a:moveTo>
                  <a:lnTo>
                    <a:pt x="2205" y="21600"/>
                  </a:lnTo>
                  <a:lnTo>
                    <a:pt x="0" y="20085"/>
                  </a:lnTo>
                  <a:lnTo>
                    <a:pt x="6759" y="13691"/>
                  </a:lnTo>
                  <a:lnTo>
                    <a:pt x="6566" y="7372"/>
                  </a:lnTo>
                  <a:lnTo>
                    <a:pt x="1493" y="1956"/>
                  </a:lnTo>
                  <a:lnTo>
                    <a:pt x="3205" y="827"/>
                  </a:lnTo>
                  <a:lnTo>
                    <a:pt x="10734" y="8200"/>
                  </a:lnTo>
                  <a:lnTo>
                    <a:pt x="18423" y="0"/>
                  </a:lnTo>
                  <a:lnTo>
                    <a:pt x="20556" y="1580"/>
                  </a:lnTo>
                  <a:lnTo>
                    <a:pt x="14966" y="7071"/>
                  </a:lnTo>
                  <a:lnTo>
                    <a:pt x="16097" y="15045"/>
                  </a:lnTo>
                  <a:lnTo>
                    <a:pt x="21600" y="20085"/>
                  </a:lnTo>
                  <a:lnTo>
                    <a:pt x="19719" y="21520"/>
                  </a:lnTo>
                  <a:lnTo>
                    <a:pt x="10798" y="12275"/>
                  </a:lnTo>
                  <a:close/>
                </a:path>
              </a:pathLst>
            </a:custGeom>
            <a:solidFill>
              <a:srgbClr val="8585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290" name="Shape 8290"/>
            <p:cNvSpPr/>
            <p:nvPr/>
          </p:nvSpPr>
          <p:spPr>
            <a:xfrm>
              <a:off x="115887" y="38099"/>
              <a:ext cx="330201" cy="74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84"/>
                  </a:moveTo>
                  <a:lnTo>
                    <a:pt x="3801" y="62"/>
                  </a:lnTo>
                  <a:lnTo>
                    <a:pt x="10765" y="12052"/>
                  </a:lnTo>
                  <a:lnTo>
                    <a:pt x="17410" y="0"/>
                  </a:lnTo>
                  <a:lnTo>
                    <a:pt x="21600" y="4796"/>
                  </a:lnTo>
                  <a:lnTo>
                    <a:pt x="18483" y="10693"/>
                  </a:lnTo>
                  <a:lnTo>
                    <a:pt x="17479" y="9104"/>
                  </a:lnTo>
                  <a:lnTo>
                    <a:pt x="10888" y="21600"/>
                  </a:lnTo>
                  <a:lnTo>
                    <a:pt x="4128" y="9563"/>
                  </a:lnTo>
                  <a:lnTo>
                    <a:pt x="3035" y="10862"/>
                  </a:lnTo>
                  <a:lnTo>
                    <a:pt x="0" y="5284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291" name="Shape 8291"/>
            <p:cNvSpPr/>
            <p:nvPr/>
          </p:nvSpPr>
          <p:spPr>
            <a:xfrm>
              <a:off x="333374" y="101599"/>
              <a:ext cx="120651" cy="65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600" extrusionOk="0">
                  <a:moveTo>
                    <a:pt x="0" y="0"/>
                  </a:moveTo>
                  <a:lnTo>
                    <a:pt x="21576" y="16691"/>
                  </a:lnTo>
                  <a:lnTo>
                    <a:pt x="13658" y="21600"/>
                  </a:lnTo>
                  <a:lnTo>
                    <a:pt x="73" y="11414"/>
                  </a:lnTo>
                  <a:cubicBezTo>
                    <a:pt x="-24" y="2823"/>
                    <a:pt x="24" y="3805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292" name="Shape 8292"/>
            <p:cNvSpPr/>
            <p:nvPr/>
          </p:nvSpPr>
          <p:spPr>
            <a:xfrm>
              <a:off x="109537" y="103188"/>
              <a:ext cx="119063" cy="65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05" y="0"/>
                  </a:moveTo>
                  <a:lnTo>
                    <a:pt x="21600" y="10423"/>
                  </a:lnTo>
                  <a:lnTo>
                    <a:pt x="7814" y="21600"/>
                  </a:lnTo>
                  <a:lnTo>
                    <a:pt x="0" y="16702"/>
                  </a:lnTo>
                  <a:lnTo>
                    <a:pt x="21305" y="0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293" name="Shape 8293"/>
            <p:cNvSpPr/>
            <p:nvPr/>
          </p:nvSpPr>
          <p:spPr>
            <a:xfrm flipH="1" flipV="1">
              <a:off x="-1" y="107949"/>
              <a:ext cx="1590" cy="8255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294" name="Shape 8294"/>
            <p:cNvSpPr/>
            <p:nvPr/>
          </p:nvSpPr>
          <p:spPr>
            <a:xfrm flipH="1" flipV="1">
              <a:off x="561974" y="106362"/>
              <a:ext cx="1589" cy="8255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305" name="Group 8305"/>
          <p:cNvGrpSpPr/>
          <p:nvPr/>
        </p:nvGrpSpPr>
        <p:grpSpPr>
          <a:xfrm>
            <a:off x="5741987" y="5942012"/>
            <a:ext cx="565151" cy="293689"/>
            <a:chOff x="0" y="0"/>
            <a:chExt cx="565149" cy="293687"/>
          </a:xfrm>
        </p:grpSpPr>
        <p:sp>
          <p:nvSpPr>
            <p:cNvPr id="8296" name="Shape 8296"/>
            <p:cNvSpPr/>
            <p:nvPr/>
          </p:nvSpPr>
          <p:spPr>
            <a:xfrm rot="10800000" flipH="1">
              <a:off x="1587" y="79375"/>
              <a:ext cx="563563" cy="214313"/>
            </a:xfrm>
            <a:prstGeom prst="ellipse">
              <a:avLst/>
            </a:prstGeom>
            <a:gradFill flip="none" rotWithShape="1">
              <a:gsLst>
                <a:gs pos="0">
                  <a:srgbClr val="262699"/>
                </a:gs>
                <a:gs pos="47000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8297" name="Shape 8297"/>
            <p:cNvSpPr/>
            <p:nvPr/>
          </p:nvSpPr>
          <p:spPr>
            <a:xfrm>
              <a:off x="0" y="109537"/>
              <a:ext cx="565150" cy="77788"/>
            </a:xfrm>
            <a:prstGeom prst="rect">
              <a:avLst/>
            </a:prstGeom>
            <a:gradFill flip="none" rotWithShape="1">
              <a:gsLst>
                <a:gs pos="0">
                  <a:srgbClr val="262699"/>
                </a:gs>
                <a:gs pos="47000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8298" name="Shape 8298"/>
            <p:cNvSpPr/>
            <p:nvPr/>
          </p:nvSpPr>
          <p:spPr>
            <a:xfrm rot="10800000" flipH="1">
              <a:off x="0" y="-1"/>
              <a:ext cx="563562" cy="214314"/>
            </a:xfrm>
            <a:prstGeom prst="ellipse">
              <a:avLst/>
            </a:prstGeom>
            <a:solidFill>
              <a:srgbClr val="BFBFBF"/>
            </a:soli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8299" name="Shape 8299"/>
            <p:cNvSpPr/>
            <p:nvPr/>
          </p:nvSpPr>
          <p:spPr>
            <a:xfrm>
              <a:off x="144462" y="65087"/>
              <a:ext cx="274639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12275"/>
                  </a:moveTo>
                  <a:lnTo>
                    <a:pt x="2205" y="21600"/>
                  </a:lnTo>
                  <a:lnTo>
                    <a:pt x="0" y="20085"/>
                  </a:lnTo>
                  <a:lnTo>
                    <a:pt x="6759" y="13691"/>
                  </a:lnTo>
                  <a:lnTo>
                    <a:pt x="6566" y="7372"/>
                  </a:lnTo>
                  <a:lnTo>
                    <a:pt x="1493" y="1956"/>
                  </a:lnTo>
                  <a:lnTo>
                    <a:pt x="3205" y="827"/>
                  </a:lnTo>
                  <a:lnTo>
                    <a:pt x="10734" y="8200"/>
                  </a:lnTo>
                  <a:lnTo>
                    <a:pt x="18423" y="0"/>
                  </a:lnTo>
                  <a:lnTo>
                    <a:pt x="20556" y="1580"/>
                  </a:lnTo>
                  <a:lnTo>
                    <a:pt x="14966" y="7071"/>
                  </a:lnTo>
                  <a:lnTo>
                    <a:pt x="16097" y="15045"/>
                  </a:lnTo>
                  <a:lnTo>
                    <a:pt x="21600" y="20085"/>
                  </a:lnTo>
                  <a:lnTo>
                    <a:pt x="19719" y="21520"/>
                  </a:lnTo>
                  <a:lnTo>
                    <a:pt x="10798" y="12275"/>
                  </a:lnTo>
                  <a:close/>
                </a:path>
              </a:pathLst>
            </a:custGeom>
            <a:solidFill>
              <a:srgbClr val="8585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300" name="Shape 8300"/>
            <p:cNvSpPr/>
            <p:nvPr/>
          </p:nvSpPr>
          <p:spPr>
            <a:xfrm>
              <a:off x="115886" y="38099"/>
              <a:ext cx="331790" cy="74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84"/>
                  </a:moveTo>
                  <a:lnTo>
                    <a:pt x="3801" y="62"/>
                  </a:lnTo>
                  <a:lnTo>
                    <a:pt x="10765" y="12052"/>
                  </a:lnTo>
                  <a:lnTo>
                    <a:pt x="17410" y="0"/>
                  </a:lnTo>
                  <a:lnTo>
                    <a:pt x="21600" y="4796"/>
                  </a:lnTo>
                  <a:lnTo>
                    <a:pt x="18483" y="10693"/>
                  </a:lnTo>
                  <a:lnTo>
                    <a:pt x="17479" y="9104"/>
                  </a:lnTo>
                  <a:lnTo>
                    <a:pt x="10888" y="21600"/>
                  </a:lnTo>
                  <a:lnTo>
                    <a:pt x="4128" y="9563"/>
                  </a:lnTo>
                  <a:lnTo>
                    <a:pt x="3035" y="10862"/>
                  </a:lnTo>
                  <a:lnTo>
                    <a:pt x="0" y="5284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301" name="Shape 8301"/>
            <p:cNvSpPr/>
            <p:nvPr/>
          </p:nvSpPr>
          <p:spPr>
            <a:xfrm>
              <a:off x="333374" y="101599"/>
              <a:ext cx="122239" cy="65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600" extrusionOk="0">
                  <a:moveTo>
                    <a:pt x="0" y="0"/>
                  </a:moveTo>
                  <a:lnTo>
                    <a:pt x="21576" y="16691"/>
                  </a:lnTo>
                  <a:lnTo>
                    <a:pt x="13658" y="21600"/>
                  </a:lnTo>
                  <a:lnTo>
                    <a:pt x="73" y="11414"/>
                  </a:lnTo>
                  <a:cubicBezTo>
                    <a:pt x="-24" y="2823"/>
                    <a:pt x="24" y="3805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302" name="Shape 8302"/>
            <p:cNvSpPr/>
            <p:nvPr/>
          </p:nvSpPr>
          <p:spPr>
            <a:xfrm>
              <a:off x="109536" y="103188"/>
              <a:ext cx="120651" cy="65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05" y="0"/>
                  </a:moveTo>
                  <a:lnTo>
                    <a:pt x="21600" y="10423"/>
                  </a:lnTo>
                  <a:lnTo>
                    <a:pt x="7814" y="21600"/>
                  </a:lnTo>
                  <a:lnTo>
                    <a:pt x="0" y="16702"/>
                  </a:lnTo>
                  <a:lnTo>
                    <a:pt x="21305" y="0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303" name="Shape 8303"/>
            <p:cNvSpPr/>
            <p:nvPr/>
          </p:nvSpPr>
          <p:spPr>
            <a:xfrm flipH="1" flipV="1">
              <a:off x="0" y="107949"/>
              <a:ext cx="1588" cy="8255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304" name="Shape 8304"/>
            <p:cNvSpPr/>
            <p:nvPr/>
          </p:nvSpPr>
          <p:spPr>
            <a:xfrm flipH="1" flipV="1">
              <a:off x="563561" y="106362"/>
              <a:ext cx="1589" cy="8255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315" name="Group 8315"/>
          <p:cNvGrpSpPr/>
          <p:nvPr/>
        </p:nvGrpSpPr>
        <p:grpSpPr>
          <a:xfrm>
            <a:off x="2714625" y="5988049"/>
            <a:ext cx="565150" cy="293689"/>
            <a:chOff x="0" y="0"/>
            <a:chExt cx="565149" cy="293687"/>
          </a:xfrm>
        </p:grpSpPr>
        <p:sp>
          <p:nvSpPr>
            <p:cNvPr id="8306" name="Shape 8306"/>
            <p:cNvSpPr/>
            <p:nvPr/>
          </p:nvSpPr>
          <p:spPr>
            <a:xfrm rot="10800000" flipH="1">
              <a:off x="1588" y="79375"/>
              <a:ext cx="563562" cy="214313"/>
            </a:xfrm>
            <a:prstGeom prst="ellipse">
              <a:avLst/>
            </a:prstGeom>
            <a:gradFill flip="none" rotWithShape="1">
              <a:gsLst>
                <a:gs pos="0">
                  <a:srgbClr val="262699"/>
                </a:gs>
                <a:gs pos="47000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8307" name="Shape 8307"/>
            <p:cNvSpPr/>
            <p:nvPr/>
          </p:nvSpPr>
          <p:spPr>
            <a:xfrm>
              <a:off x="0" y="109537"/>
              <a:ext cx="565150" cy="77789"/>
            </a:xfrm>
            <a:prstGeom prst="rect">
              <a:avLst/>
            </a:prstGeom>
            <a:gradFill flip="none" rotWithShape="1">
              <a:gsLst>
                <a:gs pos="0">
                  <a:srgbClr val="262699"/>
                </a:gs>
                <a:gs pos="47000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8308" name="Shape 8308"/>
            <p:cNvSpPr/>
            <p:nvPr/>
          </p:nvSpPr>
          <p:spPr>
            <a:xfrm rot="10800000" flipH="1">
              <a:off x="0" y="-1"/>
              <a:ext cx="563563" cy="214314"/>
            </a:xfrm>
            <a:prstGeom prst="ellipse">
              <a:avLst/>
            </a:prstGeom>
            <a:solidFill>
              <a:srgbClr val="BFBFBF"/>
            </a:soli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8309" name="Shape 8309"/>
            <p:cNvSpPr/>
            <p:nvPr/>
          </p:nvSpPr>
          <p:spPr>
            <a:xfrm>
              <a:off x="144463" y="65087"/>
              <a:ext cx="274638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12275"/>
                  </a:moveTo>
                  <a:lnTo>
                    <a:pt x="2205" y="21600"/>
                  </a:lnTo>
                  <a:lnTo>
                    <a:pt x="0" y="20085"/>
                  </a:lnTo>
                  <a:lnTo>
                    <a:pt x="6759" y="13691"/>
                  </a:lnTo>
                  <a:lnTo>
                    <a:pt x="6566" y="7372"/>
                  </a:lnTo>
                  <a:lnTo>
                    <a:pt x="1493" y="1956"/>
                  </a:lnTo>
                  <a:lnTo>
                    <a:pt x="3205" y="827"/>
                  </a:lnTo>
                  <a:lnTo>
                    <a:pt x="10734" y="8200"/>
                  </a:lnTo>
                  <a:lnTo>
                    <a:pt x="18423" y="0"/>
                  </a:lnTo>
                  <a:lnTo>
                    <a:pt x="20556" y="1580"/>
                  </a:lnTo>
                  <a:lnTo>
                    <a:pt x="14966" y="7071"/>
                  </a:lnTo>
                  <a:lnTo>
                    <a:pt x="16097" y="15045"/>
                  </a:lnTo>
                  <a:lnTo>
                    <a:pt x="21600" y="20085"/>
                  </a:lnTo>
                  <a:lnTo>
                    <a:pt x="19719" y="21520"/>
                  </a:lnTo>
                  <a:lnTo>
                    <a:pt x="10798" y="12275"/>
                  </a:lnTo>
                  <a:close/>
                </a:path>
              </a:pathLst>
            </a:custGeom>
            <a:solidFill>
              <a:srgbClr val="8585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310" name="Shape 8310"/>
            <p:cNvSpPr/>
            <p:nvPr/>
          </p:nvSpPr>
          <p:spPr>
            <a:xfrm>
              <a:off x="115887" y="38100"/>
              <a:ext cx="331789" cy="74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84"/>
                  </a:moveTo>
                  <a:lnTo>
                    <a:pt x="3801" y="62"/>
                  </a:lnTo>
                  <a:lnTo>
                    <a:pt x="10765" y="12052"/>
                  </a:lnTo>
                  <a:lnTo>
                    <a:pt x="17410" y="0"/>
                  </a:lnTo>
                  <a:lnTo>
                    <a:pt x="21600" y="4796"/>
                  </a:lnTo>
                  <a:lnTo>
                    <a:pt x="18483" y="10693"/>
                  </a:lnTo>
                  <a:lnTo>
                    <a:pt x="17479" y="9104"/>
                  </a:lnTo>
                  <a:lnTo>
                    <a:pt x="10888" y="21600"/>
                  </a:lnTo>
                  <a:lnTo>
                    <a:pt x="4128" y="9563"/>
                  </a:lnTo>
                  <a:lnTo>
                    <a:pt x="3035" y="10862"/>
                  </a:lnTo>
                  <a:lnTo>
                    <a:pt x="0" y="5284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311" name="Shape 8311"/>
            <p:cNvSpPr/>
            <p:nvPr/>
          </p:nvSpPr>
          <p:spPr>
            <a:xfrm>
              <a:off x="333374" y="101599"/>
              <a:ext cx="122240" cy="65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600" extrusionOk="0">
                  <a:moveTo>
                    <a:pt x="0" y="0"/>
                  </a:moveTo>
                  <a:lnTo>
                    <a:pt x="21576" y="16691"/>
                  </a:lnTo>
                  <a:lnTo>
                    <a:pt x="13658" y="21600"/>
                  </a:lnTo>
                  <a:lnTo>
                    <a:pt x="73" y="11414"/>
                  </a:lnTo>
                  <a:cubicBezTo>
                    <a:pt x="-24" y="2823"/>
                    <a:pt x="24" y="3805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312" name="Shape 8312"/>
            <p:cNvSpPr/>
            <p:nvPr/>
          </p:nvSpPr>
          <p:spPr>
            <a:xfrm>
              <a:off x="109537" y="103187"/>
              <a:ext cx="120651" cy="65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05" y="0"/>
                  </a:moveTo>
                  <a:lnTo>
                    <a:pt x="21600" y="10423"/>
                  </a:lnTo>
                  <a:lnTo>
                    <a:pt x="7814" y="21600"/>
                  </a:lnTo>
                  <a:lnTo>
                    <a:pt x="0" y="16702"/>
                  </a:lnTo>
                  <a:lnTo>
                    <a:pt x="21305" y="0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313" name="Shape 8313"/>
            <p:cNvSpPr/>
            <p:nvPr/>
          </p:nvSpPr>
          <p:spPr>
            <a:xfrm flipH="1" flipV="1">
              <a:off x="0" y="107950"/>
              <a:ext cx="1589" cy="8255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314" name="Shape 8314"/>
            <p:cNvSpPr/>
            <p:nvPr/>
          </p:nvSpPr>
          <p:spPr>
            <a:xfrm flipH="1" flipV="1">
              <a:off x="563562" y="106362"/>
              <a:ext cx="1588" cy="8255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428" name="Group 8428"/>
          <p:cNvGrpSpPr/>
          <p:nvPr/>
        </p:nvGrpSpPr>
        <p:grpSpPr>
          <a:xfrm>
            <a:off x="1757362" y="2660649"/>
            <a:ext cx="5270501" cy="3803651"/>
            <a:chOff x="0" y="0"/>
            <a:chExt cx="5270499" cy="3803650"/>
          </a:xfrm>
        </p:grpSpPr>
        <p:sp>
          <p:nvSpPr>
            <p:cNvPr id="8316" name="Shape 8316"/>
            <p:cNvSpPr/>
            <p:nvPr/>
          </p:nvSpPr>
          <p:spPr>
            <a:xfrm>
              <a:off x="18609" y="2497475"/>
              <a:ext cx="1220891" cy="920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478" extrusionOk="0">
                  <a:moveTo>
                    <a:pt x="18736" y="21478"/>
                  </a:moveTo>
                  <a:cubicBezTo>
                    <a:pt x="2944" y="4273"/>
                    <a:pt x="16064" y="18431"/>
                    <a:pt x="0" y="1205"/>
                  </a:cubicBezTo>
                  <a:cubicBezTo>
                    <a:pt x="6130" y="1336"/>
                    <a:pt x="12589" y="-122"/>
                    <a:pt x="18720" y="8"/>
                  </a:cubicBezTo>
                  <a:cubicBezTo>
                    <a:pt x="21084" y="17522"/>
                    <a:pt x="19279" y="3675"/>
                    <a:pt x="21570" y="19807"/>
                  </a:cubicBezTo>
                  <a:cubicBezTo>
                    <a:pt x="19902" y="19935"/>
                    <a:pt x="21600" y="20117"/>
                    <a:pt x="18736" y="2147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FBFBF"/>
                </a:gs>
                <a:gs pos="100000">
                  <a:srgbClr val="F2F2F2"/>
                </a:gs>
              </a:gsLst>
              <a:lin ang="5400000" scaled="0"/>
            </a:gra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317" name="Shape 8317"/>
            <p:cNvSpPr/>
            <p:nvPr/>
          </p:nvSpPr>
          <p:spPr>
            <a:xfrm>
              <a:off x="4344909" y="2584765"/>
              <a:ext cx="925591" cy="757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4" extrusionOk="0">
                  <a:moveTo>
                    <a:pt x="0" y="20854"/>
                  </a:moveTo>
                  <a:cubicBezTo>
                    <a:pt x="7227" y="4812"/>
                    <a:pt x="1378" y="17653"/>
                    <a:pt x="9464" y="395"/>
                  </a:cubicBezTo>
                  <a:cubicBezTo>
                    <a:pt x="13538" y="517"/>
                    <a:pt x="17525" y="-106"/>
                    <a:pt x="21600" y="16"/>
                  </a:cubicBezTo>
                  <a:cubicBezTo>
                    <a:pt x="7293" y="17228"/>
                    <a:pt x="11074" y="13014"/>
                    <a:pt x="4284" y="21494"/>
                  </a:cubicBezTo>
                  <a:cubicBezTo>
                    <a:pt x="1152" y="20682"/>
                    <a:pt x="4575" y="20813"/>
                    <a:pt x="0" y="2085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FBFBF"/>
                </a:gs>
                <a:gs pos="100000">
                  <a:srgbClr val="F2F2F2">
                    <a:alpha val="54998"/>
                  </a:srgbClr>
                </a:gs>
              </a:gsLst>
              <a:lin ang="5400000" scaled="0"/>
            </a:gra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318" name="Shape 8318"/>
            <p:cNvSpPr/>
            <p:nvPr/>
          </p:nvSpPr>
          <p:spPr>
            <a:xfrm>
              <a:off x="3530453" y="2605396"/>
              <a:ext cx="725549" cy="109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061"/>
                  </a:moveTo>
                  <a:cubicBezTo>
                    <a:pt x="2849" y="11566"/>
                    <a:pt x="2884" y="12128"/>
                    <a:pt x="6156" y="34"/>
                  </a:cubicBezTo>
                  <a:cubicBezTo>
                    <a:pt x="13450" y="281"/>
                    <a:pt x="14877" y="691"/>
                    <a:pt x="21600" y="0"/>
                  </a:cubicBezTo>
                  <a:cubicBezTo>
                    <a:pt x="9717" y="14698"/>
                    <a:pt x="19147" y="3133"/>
                    <a:pt x="4740" y="21600"/>
                  </a:cubicBezTo>
                  <a:cubicBezTo>
                    <a:pt x="739" y="21038"/>
                    <a:pt x="2757" y="21337"/>
                    <a:pt x="0" y="2106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FBFBF"/>
                </a:gs>
                <a:gs pos="100000">
                  <a:srgbClr val="F2F2F2">
                    <a:alpha val="54998"/>
                  </a:srgbClr>
                </a:gs>
              </a:gsLst>
              <a:lin ang="5400000" scaled="0"/>
            </a:gra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319" name="Shape 8319"/>
            <p:cNvSpPr/>
            <p:nvPr/>
          </p:nvSpPr>
          <p:spPr>
            <a:xfrm>
              <a:off x="2542946" y="2624442"/>
              <a:ext cx="514394" cy="577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7" extrusionOk="0">
                  <a:moveTo>
                    <a:pt x="5704" y="21469"/>
                  </a:moveTo>
                  <a:cubicBezTo>
                    <a:pt x="2125" y="7967"/>
                    <a:pt x="4059" y="16438"/>
                    <a:pt x="0" y="0"/>
                  </a:cubicBezTo>
                  <a:lnTo>
                    <a:pt x="21600" y="405"/>
                  </a:lnTo>
                  <a:cubicBezTo>
                    <a:pt x="17532" y="12953"/>
                    <a:pt x="17923" y="10416"/>
                    <a:pt x="14253" y="21440"/>
                  </a:cubicBezTo>
                  <a:cubicBezTo>
                    <a:pt x="12302" y="21600"/>
                    <a:pt x="8564" y="21414"/>
                    <a:pt x="5704" y="2146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FBFBF"/>
                </a:gs>
                <a:gs pos="100000">
                  <a:srgbClr val="F2F2F2">
                    <a:alpha val="54998"/>
                  </a:srgbClr>
                </a:gs>
              </a:gsLst>
              <a:lin ang="5400000" scaled="0"/>
            </a:gra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320" name="Shape 8320"/>
            <p:cNvSpPr/>
            <p:nvPr/>
          </p:nvSpPr>
          <p:spPr>
            <a:xfrm>
              <a:off x="1763417" y="2587939"/>
              <a:ext cx="593776" cy="1215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600" extrusionOk="0">
                  <a:moveTo>
                    <a:pt x="14530" y="21600"/>
                  </a:moveTo>
                  <a:cubicBezTo>
                    <a:pt x="8070" y="11781"/>
                    <a:pt x="10651" y="16143"/>
                    <a:pt x="0" y="85"/>
                  </a:cubicBezTo>
                  <a:cubicBezTo>
                    <a:pt x="6001" y="15"/>
                    <a:pt x="12116" y="69"/>
                    <a:pt x="18117" y="0"/>
                  </a:cubicBezTo>
                  <a:cubicBezTo>
                    <a:pt x="20033" y="17690"/>
                    <a:pt x="20088" y="9152"/>
                    <a:pt x="21408" y="20964"/>
                  </a:cubicBezTo>
                  <a:cubicBezTo>
                    <a:pt x="17888" y="21040"/>
                    <a:pt x="21600" y="21574"/>
                    <a:pt x="14530" y="216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FBFBF"/>
                </a:gs>
                <a:gs pos="100000">
                  <a:srgbClr val="F2F2F2">
                    <a:alpha val="54998"/>
                  </a:srgbClr>
                </a:gs>
              </a:gsLst>
              <a:lin ang="5400000" scaled="0"/>
            </a:gra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grpSp>
          <p:nvGrpSpPr>
            <p:cNvPr id="8341" name="Group 8341"/>
            <p:cNvGrpSpPr/>
            <p:nvPr/>
          </p:nvGrpSpPr>
          <p:grpSpPr>
            <a:xfrm>
              <a:off x="0" y="-1"/>
              <a:ext cx="1079591" cy="2673644"/>
              <a:chOff x="0" y="0"/>
              <a:chExt cx="1079590" cy="2673642"/>
            </a:xfrm>
          </p:grpSpPr>
          <p:sp>
            <p:nvSpPr>
              <p:cNvPr id="8321" name="Shape 8321"/>
              <p:cNvSpPr/>
              <p:nvPr/>
            </p:nvSpPr>
            <p:spPr>
              <a:xfrm rot="10800000">
                <a:off x="31310" y="249757"/>
                <a:ext cx="1027199" cy="1082795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alpha val="61999"/>
                    </a:srgbClr>
                  </a:gs>
                  <a:gs pos="46000">
                    <a:srgbClr val="8585E0">
                      <a:alpha val="79479"/>
                    </a:srgbClr>
                  </a:gs>
                  <a:gs pos="100000">
                    <a:srgbClr val="26269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grpSp>
            <p:nvGrpSpPr>
              <p:cNvPr id="8327" name="Group 8327"/>
              <p:cNvGrpSpPr/>
              <p:nvPr/>
            </p:nvGrpSpPr>
            <p:grpSpPr>
              <a:xfrm>
                <a:off x="24959" y="2284804"/>
                <a:ext cx="1035139" cy="388839"/>
                <a:chOff x="0" y="0"/>
                <a:chExt cx="1035137" cy="388837"/>
              </a:xfrm>
            </p:grpSpPr>
            <p:sp>
              <p:nvSpPr>
                <p:cNvPr id="8322" name="Shape 8322"/>
                <p:cNvSpPr/>
                <p:nvPr/>
              </p:nvSpPr>
              <p:spPr>
                <a:xfrm>
                  <a:off x="0" y="130141"/>
                  <a:ext cx="1035138" cy="258697"/>
                </a:xfrm>
                <a:prstGeom prst="ellipse">
                  <a:avLst/>
                </a:prstGeom>
                <a:solidFill>
                  <a:srgbClr val="262699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323" name="Shape 8323"/>
                <p:cNvSpPr/>
                <p:nvPr/>
              </p:nvSpPr>
              <p:spPr>
                <a:xfrm>
                  <a:off x="0" y="130141"/>
                  <a:ext cx="1035138" cy="128557"/>
                </a:xfrm>
                <a:prstGeom prst="rect">
                  <a:avLst/>
                </a:pr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324" name="Shape 8324"/>
                <p:cNvSpPr/>
                <p:nvPr/>
              </p:nvSpPr>
              <p:spPr>
                <a:xfrm>
                  <a:off x="0" y="0"/>
                  <a:ext cx="1035138" cy="258696"/>
                </a:xfrm>
                <a:prstGeom prst="ellipse">
                  <a:avLst/>
                </a:prstGeom>
                <a:solidFill>
                  <a:srgbClr val="8585E0">
                    <a:alpha val="70195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325" name="Shape 8325"/>
                <p:cNvSpPr/>
                <p:nvPr/>
              </p:nvSpPr>
              <p:spPr>
                <a:xfrm>
                  <a:off x="1035137" y="130141"/>
                  <a:ext cx="1" cy="128557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326" name="Shape 8326"/>
                <p:cNvSpPr/>
                <p:nvPr/>
              </p:nvSpPr>
              <p:spPr>
                <a:xfrm flipH="1">
                  <a:off x="0" y="130141"/>
                  <a:ext cx="1" cy="128557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8328" name="Shape 8328"/>
              <p:cNvSpPr/>
              <p:nvPr/>
            </p:nvSpPr>
            <p:spPr>
              <a:xfrm>
                <a:off x="44011" y="1270655"/>
                <a:ext cx="1027199" cy="1163337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alpha val="61999"/>
                    </a:srgbClr>
                  </a:gs>
                  <a:gs pos="46000">
                    <a:srgbClr val="ADADEB">
                      <a:alpha val="79479"/>
                    </a:srgbClr>
                  </a:gs>
                  <a:gs pos="100000">
                    <a:srgbClr val="8585E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8329" name="Shape 8329"/>
              <p:cNvSpPr/>
              <p:nvPr/>
            </p:nvSpPr>
            <p:spPr>
              <a:xfrm>
                <a:off x="23372" y="473936"/>
                <a:ext cx="20640" cy="2020365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330" name="Shape 8330"/>
              <p:cNvSpPr/>
              <p:nvPr/>
            </p:nvSpPr>
            <p:spPr>
              <a:xfrm flipH="1">
                <a:off x="1060096" y="473936"/>
                <a:ext cx="4764" cy="1975927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8340" name="Group 8340"/>
              <p:cNvGrpSpPr/>
              <p:nvPr/>
            </p:nvGrpSpPr>
            <p:grpSpPr>
              <a:xfrm>
                <a:off x="-1" y="-1"/>
                <a:ext cx="1079592" cy="430103"/>
                <a:chOff x="0" y="0"/>
                <a:chExt cx="1079590" cy="430101"/>
              </a:xfrm>
            </p:grpSpPr>
            <p:sp>
              <p:nvSpPr>
                <p:cNvPr id="8331" name="Shape 8331"/>
                <p:cNvSpPr/>
                <p:nvPr/>
              </p:nvSpPr>
              <p:spPr>
                <a:xfrm rot="10800000" flipH="1">
                  <a:off x="3175" y="115857"/>
                  <a:ext cx="1074828" cy="31424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D6D6F5"/>
                    </a:gs>
                    <a:gs pos="69000">
                      <a:srgbClr val="8585E0"/>
                    </a:gs>
                    <a:gs pos="100000">
                      <a:srgbClr val="262699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332" name="Shape 8332"/>
                <p:cNvSpPr/>
                <p:nvPr/>
              </p:nvSpPr>
              <p:spPr>
                <a:xfrm>
                  <a:off x="-1" y="160296"/>
                  <a:ext cx="1078004" cy="11268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62699"/>
                    </a:gs>
                    <a:gs pos="46000">
                      <a:srgbClr val="8585E0"/>
                    </a:gs>
                    <a:gs pos="100000">
                      <a:srgbClr val="ADADE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333" name="Shape 8333"/>
                <p:cNvSpPr/>
                <p:nvPr/>
              </p:nvSpPr>
              <p:spPr>
                <a:xfrm rot="10800000" flipH="1">
                  <a:off x="-1" y="0"/>
                  <a:ext cx="1076417" cy="314245"/>
                </a:xfrm>
                <a:prstGeom prst="ellipse">
                  <a:avLst/>
                </a:prstGeom>
                <a:solidFill>
                  <a:srgbClr val="BFBFBF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334" name="Shape 8334"/>
                <p:cNvSpPr/>
                <p:nvPr/>
              </p:nvSpPr>
              <p:spPr>
                <a:xfrm>
                  <a:off x="276247" y="96813"/>
                  <a:ext cx="523921" cy="1571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8" y="12275"/>
                      </a:moveTo>
                      <a:lnTo>
                        <a:pt x="2205" y="21600"/>
                      </a:lnTo>
                      <a:lnTo>
                        <a:pt x="0" y="20085"/>
                      </a:lnTo>
                      <a:lnTo>
                        <a:pt x="6759" y="13691"/>
                      </a:lnTo>
                      <a:lnTo>
                        <a:pt x="6566" y="7372"/>
                      </a:lnTo>
                      <a:lnTo>
                        <a:pt x="1493" y="1956"/>
                      </a:lnTo>
                      <a:lnTo>
                        <a:pt x="3205" y="827"/>
                      </a:lnTo>
                      <a:lnTo>
                        <a:pt x="10734" y="8200"/>
                      </a:lnTo>
                      <a:lnTo>
                        <a:pt x="18423" y="0"/>
                      </a:lnTo>
                      <a:lnTo>
                        <a:pt x="20556" y="1580"/>
                      </a:lnTo>
                      <a:lnTo>
                        <a:pt x="14966" y="7071"/>
                      </a:lnTo>
                      <a:lnTo>
                        <a:pt x="16097" y="15045"/>
                      </a:lnTo>
                      <a:lnTo>
                        <a:pt x="21600" y="20085"/>
                      </a:lnTo>
                      <a:lnTo>
                        <a:pt x="19719" y="21520"/>
                      </a:lnTo>
                      <a:lnTo>
                        <a:pt x="10798" y="12275"/>
                      </a:lnTo>
                      <a:close/>
                    </a:path>
                  </a:pathLst>
                </a:custGeom>
                <a:solidFill>
                  <a:srgbClr val="8585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8335" name="Shape 8335"/>
                <p:cNvSpPr/>
                <p:nvPr/>
              </p:nvSpPr>
              <p:spPr>
                <a:xfrm>
                  <a:off x="222269" y="55548"/>
                  <a:ext cx="631878" cy="1095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284"/>
                      </a:moveTo>
                      <a:lnTo>
                        <a:pt x="3801" y="62"/>
                      </a:lnTo>
                      <a:lnTo>
                        <a:pt x="10765" y="12052"/>
                      </a:lnTo>
                      <a:lnTo>
                        <a:pt x="17410" y="0"/>
                      </a:lnTo>
                      <a:lnTo>
                        <a:pt x="21600" y="4796"/>
                      </a:lnTo>
                      <a:lnTo>
                        <a:pt x="18483" y="10693"/>
                      </a:lnTo>
                      <a:lnTo>
                        <a:pt x="17479" y="9104"/>
                      </a:lnTo>
                      <a:lnTo>
                        <a:pt x="10888" y="21600"/>
                      </a:lnTo>
                      <a:lnTo>
                        <a:pt x="4128" y="9563"/>
                      </a:lnTo>
                      <a:lnTo>
                        <a:pt x="3035" y="10862"/>
                      </a:lnTo>
                      <a:lnTo>
                        <a:pt x="0" y="5284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8336" name="Shape 8336"/>
                <p:cNvSpPr/>
                <p:nvPr/>
              </p:nvSpPr>
              <p:spPr>
                <a:xfrm>
                  <a:off x="638228" y="149186"/>
                  <a:ext cx="231796" cy="952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6" h="21600" extrusionOk="0">
                      <a:moveTo>
                        <a:pt x="0" y="0"/>
                      </a:moveTo>
                      <a:lnTo>
                        <a:pt x="21576" y="16691"/>
                      </a:lnTo>
                      <a:lnTo>
                        <a:pt x="13658" y="21600"/>
                      </a:lnTo>
                      <a:lnTo>
                        <a:pt x="73" y="11414"/>
                      </a:lnTo>
                      <a:cubicBezTo>
                        <a:pt x="-24" y="2823"/>
                        <a:pt x="24" y="3805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8337" name="Shape 8337"/>
                <p:cNvSpPr/>
                <p:nvPr/>
              </p:nvSpPr>
              <p:spPr>
                <a:xfrm>
                  <a:off x="211154" y="150774"/>
                  <a:ext cx="228620" cy="952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05" y="0"/>
                      </a:moveTo>
                      <a:lnTo>
                        <a:pt x="21600" y="10423"/>
                      </a:lnTo>
                      <a:lnTo>
                        <a:pt x="7814" y="21600"/>
                      </a:lnTo>
                      <a:lnTo>
                        <a:pt x="0" y="16702"/>
                      </a:lnTo>
                      <a:lnTo>
                        <a:pt x="21305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8338" name="Shape 8338"/>
                <p:cNvSpPr/>
                <p:nvPr/>
              </p:nvSpPr>
              <p:spPr>
                <a:xfrm flipH="1" flipV="1">
                  <a:off x="0" y="157120"/>
                  <a:ext cx="3176" cy="122206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000000">
                      <a:alpha val="37998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339" name="Shape 8339"/>
                <p:cNvSpPr/>
                <p:nvPr/>
              </p:nvSpPr>
              <p:spPr>
                <a:xfrm flipH="1" flipV="1">
                  <a:off x="1076415" y="153948"/>
                  <a:ext cx="3176" cy="122207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000000">
                      <a:alpha val="37998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8363" name="Group 8363"/>
            <p:cNvGrpSpPr/>
            <p:nvPr/>
          </p:nvGrpSpPr>
          <p:grpSpPr>
            <a:xfrm>
              <a:off x="1742779" y="842818"/>
              <a:ext cx="522332" cy="1830825"/>
              <a:chOff x="0" y="0"/>
              <a:chExt cx="522330" cy="1830823"/>
            </a:xfrm>
          </p:grpSpPr>
          <p:pic>
            <p:nvPicPr>
              <p:cNvPr id="8342" name="image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4762" y="111570"/>
                <a:ext cx="499915" cy="31081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8343" name="Shape 8343"/>
              <p:cNvSpPr/>
              <p:nvPr/>
            </p:nvSpPr>
            <p:spPr>
              <a:xfrm flipH="1">
                <a:off x="519155" y="147050"/>
                <a:ext cx="1060" cy="1536174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8344" name="router_top.png" descr="router_top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20195"/>
                <a:ext cx="522331" cy="220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8350" name="Group 8350"/>
              <p:cNvGrpSpPr/>
              <p:nvPr/>
            </p:nvGrpSpPr>
            <p:grpSpPr>
              <a:xfrm>
                <a:off x="11113" y="1608630"/>
                <a:ext cx="508043" cy="222194"/>
                <a:chOff x="0" y="0"/>
                <a:chExt cx="508042" cy="222192"/>
              </a:xfrm>
            </p:grpSpPr>
            <p:sp>
              <p:nvSpPr>
                <p:cNvPr id="8345" name="Shape 8345"/>
                <p:cNvSpPr/>
                <p:nvPr/>
              </p:nvSpPr>
              <p:spPr>
                <a:xfrm>
                  <a:off x="0" y="74592"/>
                  <a:ext cx="508043" cy="147601"/>
                </a:xfrm>
                <a:prstGeom prst="ellipse">
                  <a:avLst/>
                </a:prstGeom>
                <a:solidFill>
                  <a:srgbClr val="262699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346" name="Shape 8346"/>
                <p:cNvSpPr/>
                <p:nvPr/>
              </p:nvSpPr>
              <p:spPr>
                <a:xfrm>
                  <a:off x="0" y="74592"/>
                  <a:ext cx="508043" cy="73007"/>
                </a:xfrm>
                <a:prstGeom prst="rect">
                  <a:avLst/>
                </a:pr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347" name="Shape 8347"/>
                <p:cNvSpPr/>
                <p:nvPr/>
              </p:nvSpPr>
              <p:spPr>
                <a:xfrm>
                  <a:off x="0" y="0"/>
                  <a:ext cx="508043" cy="147600"/>
                </a:xfrm>
                <a:prstGeom prst="ellipse">
                  <a:avLst/>
                </a:prstGeom>
                <a:solidFill>
                  <a:srgbClr val="ADADEB">
                    <a:alpha val="54901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348" name="Shape 8348"/>
                <p:cNvSpPr/>
                <p:nvPr/>
              </p:nvSpPr>
              <p:spPr>
                <a:xfrm>
                  <a:off x="508042" y="74592"/>
                  <a:ext cx="1" cy="73007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349" name="Shape 8349"/>
                <p:cNvSpPr/>
                <p:nvPr/>
              </p:nvSpPr>
              <p:spPr>
                <a:xfrm flipH="1">
                  <a:off x="-1" y="74592"/>
                  <a:ext cx="2" cy="73007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8351" name="Shape 8351"/>
              <p:cNvSpPr/>
              <p:nvPr/>
            </p:nvSpPr>
            <p:spPr>
              <a:xfrm>
                <a:off x="15876" y="523061"/>
                <a:ext cx="498518" cy="1163337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alpha val="61999"/>
                    </a:srgbClr>
                  </a:gs>
                  <a:gs pos="46000">
                    <a:srgbClr val="8585E0">
                      <a:alpha val="79479"/>
                    </a:srgbClr>
                  </a:gs>
                  <a:gs pos="100000">
                    <a:srgbClr val="26269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8352" name="Shape 8352"/>
              <p:cNvSpPr/>
              <p:nvPr/>
            </p:nvSpPr>
            <p:spPr>
              <a:xfrm flipH="1">
                <a:off x="6350" y="88877"/>
                <a:ext cx="4763" cy="1687986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8362" name="Group 8362"/>
              <p:cNvGrpSpPr/>
              <p:nvPr/>
            </p:nvGrpSpPr>
            <p:grpSpPr>
              <a:xfrm>
                <a:off x="11113" y="-1"/>
                <a:ext cx="503281" cy="242825"/>
                <a:chOff x="0" y="0"/>
                <a:chExt cx="503280" cy="242823"/>
              </a:xfrm>
            </p:grpSpPr>
            <p:sp>
              <p:nvSpPr>
                <p:cNvPr id="8353" name="Shape 8353"/>
                <p:cNvSpPr/>
                <p:nvPr/>
              </p:nvSpPr>
              <p:spPr>
                <a:xfrm rot="10800000" flipH="1">
                  <a:off x="1587" y="65069"/>
                  <a:ext cx="501694" cy="1777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69000">
                      <a:srgbClr val="8585E0"/>
                    </a:gs>
                    <a:gs pos="100000">
                      <a:srgbClr val="262699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354" name="Shape 8354"/>
                <p:cNvSpPr/>
                <p:nvPr/>
              </p:nvSpPr>
              <p:spPr>
                <a:xfrm>
                  <a:off x="0" y="90463"/>
                  <a:ext cx="503281" cy="6348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62699"/>
                    </a:gs>
                    <a:gs pos="46000">
                      <a:srgbClr val="8585E0"/>
                    </a:gs>
                    <a:gs pos="100000">
                      <a:srgbClr val="ADADE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355" name="Shape 8355"/>
                <p:cNvSpPr/>
                <p:nvPr/>
              </p:nvSpPr>
              <p:spPr>
                <a:xfrm rot="10800000" flipH="1">
                  <a:off x="0" y="0"/>
                  <a:ext cx="501693" cy="177754"/>
                </a:xfrm>
                <a:prstGeom prst="ellipse">
                  <a:avLst/>
                </a:prstGeom>
                <a:solidFill>
                  <a:srgbClr val="BFBFBF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356" name="Shape 8356"/>
                <p:cNvSpPr/>
                <p:nvPr/>
              </p:nvSpPr>
              <p:spPr>
                <a:xfrm>
                  <a:off x="128598" y="53960"/>
                  <a:ext cx="244497" cy="888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8" y="12275"/>
                      </a:moveTo>
                      <a:lnTo>
                        <a:pt x="2205" y="21600"/>
                      </a:lnTo>
                      <a:lnTo>
                        <a:pt x="0" y="20085"/>
                      </a:lnTo>
                      <a:lnTo>
                        <a:pt x="6759" y="13691"/>
                      </a:lnTo>
                      <a:lnTo>
                        <a:pt x="6566" y="7372"/>
                      </a:lnTo>
                      <a:lnTo>
                        <a:pt x="1493" y="1956"/>
                      </a:lnTo>
                      <a:lnTo>
                        <a:pt x="3205" y="827"/>
                      </a:lnTo>
                      <a:lnTo>
                        <a:pt x="10734" y="8200"/>
                      </a:lnTo>
                      <a:lnTo>
                        <a:pt x="18423" y="0"/>
                      </a:lnTo>
                      <a:lnTo>
                        <a:pt x="20556" y="1580"/>
                      </a:lnTo>
                      <a:lnTo>
                        <a:pt x="14966" y="7071"/>
                      </a:lnTo>
                      <a:lnTo>
                        <a:pt x="16097" y="15045"/>
                      </a:lnTo>
                      <a:lnTo>
                        <a:pt x="21600" y="20085"/>
                      </a:lnTo>
                      <a:lnTo>
                        <a:pt x="19719" y="21520"/>
                      </a:lnTo>
                      <a:lnTo>
                        <a:pt x="10798" y="12275"/>
                      </a:lnTo>
                      <a:close/>
                    </a:path>
                  </a:pathLst>
                </a:custGeom>
                <a:solidFill>
                  <a:srgbClr val="8585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8357" name="Shape 8357"/>
                <p:cNvSpPr/>
                <p:nvPr/>
              </p:nvSpPr>
              <p:spPr>
                <a:xfrm>
                  <a:off x="103196" y="31741"/>
                  <a:ext cx="295301" cy="618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284"/>
                      </a:moveTo>
                      <a:lnTo>
                        <a:pt x="3801" y="62"/>
                      </a:lnTo>
                      <a:lnTo>
                        <a:pt x="10765" y="12052"/>
                      </a:lnTo>
                      <a:lnTo>
                        <a:pt x="17410" y="0"/>
                      </a:lnTo>
                      <a:lnTo>
                        <a:pt x="21600" y="4796"/>
                      </a:lnTo>
                      <a:lnTo>
                        <a:pt x="18483" y="10693"/>
                      </a:lnTo>
                      <a:lnTo>
                        <a:pt x="17479" y="9104"/>
                      </a:lnTo>
                      <a:lnTo>
                        <a:pt x="10888" y="21600"/>
                      </a:lnTo>
                      <a:lnTo>
                        <a:pt x="4128" y="9563"/>
                      </a:lnTo>
                      <a:lnTo>
                        <a:pt x="3035" y="10862"/>
                      </a:lnTo>
                      <a:lnTo>
                        <a:pt x="0" y="5284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8358" name="Shape 8358"/>
                <p:cNvSpPr/>
                <p:nvPr/>
              </p:nvSpPr>
              <p:spPr>
                <a:xfrm>
                  <a:off x="296887" y="84115"/>
                  <a:ext cx="109547" cy="539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6" h="21600" extrusionOk="0">
                      <a:moveTo>
                        <a:pt x="0" y="0"/>
                      </a:moveTo>
                      <a:lnTo>
                        <a:pt x="21576" y="16691"/>
                      </a:lnTo>
                      <a:lnTo>
                        <a:pt x="13658" y="21600"/>
                      </a:lnTo>
                      <a:lnTo>
                        <a:pt x="73" y="11414"/>
                      </a:lnTo>
                      <a:cubicBezTo>
                        <a:pt x="-24" y="2823"/>
                        <a:pt x="24" y="3805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8359" name="Shape 8359"/>
                <p:cNvSpPr/>
                <p:nvPr/>
              </p:nvSpPr>
              <p:spPr>
                <a:xfrm>
                  <a:off x="98432" y="85702"/>
                  <a:ext cx="106374" cy="523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05" y="0"/>
                      </a:moveTo>
                      <a:lnTo>
                        <a:pt x="21600" y="10423"/>
                      </a:lnTo>
                      <a:lnTo>
                        <a:pt x="7814" y="21600"/>
                      </a:lnTo>
                      <a:lnTo>
                        <a:pt x="0" y="16702"/>
                      </a:lnTo>
                      <a:lnTo>
                        <a:pt x="21305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8360" name="Shape 8360"/>
                <p:cNvSpPr/>
                <p:nvPr/>
              </p:nvSpPr>
              <p:spPr>
                <a:xfrm flipH="1" flipV="1">
                  <a:off x="0" y="88877"/>
                  <a:ext cx="1589" cy="68245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000000">
                      <a:alpha val="37998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361" name="Shape 8361"/>
                <p:cNvSpPr/>
                <p:nvPr/>
              </p:nvSpPr>
              <p:spPr>
                <a:xfrm flipH="1" flipV="1">
                  <a:off x="501691" y="87289"/>
                  <a:ext cx="1590" cy="68246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000000">
                      <a:alpha val="37998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8384" name="Group 8384"/>
            <p:cNvGrpSpPr/>
            <p:nvPr/>
          </p:nvGrpSpPr>
          <p:grpSpPr>
            <a:xfrm>
              <a:off x="2541620" y="155413"/>
              <a:ext cx="528421" cy="2516642"/>
              <a:chOff x="0" y="0"/>
              <a:chExt cx="528420" cy="2516640"/>
            </a:xfrm>
          </p:grpSpPr>
          <p:pic>
            <p:nvPicPr>
              <p:cNvPr id="8364" name="image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6757" y="189532"/>
                <a:ext cx="499915" cy="9141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8365" name="Shape 8365"/>
              <p:cNvSpPr/>
              <p:nvPr/>
            </p:nvSpPr>
            <p:spPr>
              <a:xfrm>
                <a:off x="522846" y="155453"/>
                <a:ext cx="5575" cy="221359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8371" name="Group 8371"/>
              <p:cNvGrpSpPr/>
              <p:nvPr/>
            </p:nvGrpSpPr>
            <p:grpSpPr>
              <a:xfrm>
                <a:off x="20377" y="2294448"/>
                <a:ext cx="508044" cy="222193"/>
                <a:chOff x="0" y="0"/>
                <a:chExt cx="508042" cy="222192"/>
              </a:xfrm>
            </p:grpSpPr>
            <p:sp>
              <p:nvSpPr>
                <p:cNvPr id="8366" name="Shape 8366"/>
                <p:cNvSpPr/>
                <p:nvPr/>
              </p:nvSpPr>
              <p:spPr>
                <a:xfrm>
                  <a:off x="0" y="74594"/>
                  <a:ext cx="508043" cy="147599"/>
                </a:xfrm>
                <a:prstGeom prst="ellipse">
                  <a:avLst/>
                </a:prstGeom>
                <a:solidFill>
                  <a:srgbClr val="262699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367" name="Shape 8367"/>
                <p:cNvSpPr/>
                <p:nvPr/>
              </p:nvSpPr>
              <p:spPr>
                <a:xfrm>
                  <a:off x="0" y="74594"/>
                  <a:ext cx="508043" cy="73007"/>
                </a:xfrm>
                <a:prstGeom prst="rect">
                  <a:avLst/>
                </a:pr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368" name="Shape 8368"/>
                <p:cNvSpPr/>
                <p:nvPr/>
              </p:nvSpPr>
              <p:spPr>
                <a:xfrm>
                  <a:off x="0" y="0"/>
                  <a:ext cx="508043" cy="147600"/>
                </a:xfrm>
                <a:prstGeom prst="ellipse">
                  <a:avLst/>
                </a:prstGeom>
                <a:solidFill>
                  <a:srgbClr val="ADADEB">
                    <a:alpha val="54901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369" name="Shape 8369"/>
                <p:cNvSpPr/>
                <p:nvPr/>
              </p:nvSpPr>
              <p:spPr>
                <a:xfrm>
                  <a:off x="508042" y="74594"/>
                  <a:ext cx="1" cy="73007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370" name="Shape 8370"/>
                <p:cNvSpPr/>
                <p:nvPr/>
              </p:nvSpPr>
              <p:spPr>
                <a:xfrm flipH="1">
                  <a:off x="-1" y="74594"/>
                  <a:ext cx="2" cy="73007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8372" name="Shape 8372"/>
              <p:cNvSpPr/>
              <p:nvPr/>
            </p:nvSpPr>
            <p:spPr>
              <a:xfrm>
                <a:off x="25140" y="1208879"/>
                <a:ext cx="498517" cy="1163338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alpha val="61999"/>
                    </a:srgbClr>
                  </a:gs>
                  <a:gs pos="46000">
                    <a:srgbClr val="8585E0">
                      <a:alpha val="79479"/>
                    </a:srgbClr>
                  </a:gs>
                  <a:gs pos="100000">
                    <a:srgbClr val="26269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8373" name="Shape 8373"/>
              <p:cNvSpPr/>
              <p:nvPr/>
            </p:nvSpPr>
            <p:spPr>
              <a:xfrm>
                <a:off x="1587" y="153948"/>
                <a:ext cx="14028" cy="230873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8383" name="Group 8383"/>
              <p:cNvGrpSpPr/>
              <p:nvPr/>
            </p:nvGrpSpPr>
            <p:grpSpPr>
              <a:xfrm>
                <a:off x="0" y="-1"/>
                <a:ext cx="504868" cy="242827"/>
                <a:chOff x="0" y="0"/>
                <a:chExt cx="504867" cy="242825"/>
              </a:xfrm>
            </p:grpSpPr>
            <p:sp>
              <p:nvSpPr>
                <p:cNvPr id="8374" name="Shape 8374"/>
                <p:cNvSpPr/>
                <p:nvPr/>
              </p:nvSpPr>
              <p:spPr>
                <a:xfrm rot="10800000" flipH="1">
                  <a:off x="1587" y="65071"/>
                  <a:ext cx="503281" cy="1777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69000">
                      <a:srgbClr val="8585E0"/>
                    </a:gs>
                    <a:gs pos="100000">
                      <a:srgbClr val="262699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375" name="Shape 8375"/>
                <p:cNvSpPr/>
                <p:nvPr/>
              </p:nvSpPr>
              <p:spPr>
                <a:xfrm>
                  <a:off x="0" y="90464"/>
                  <a:ext cx="504868" cy="6348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62699"/>
                    </a:gs>
                    <a:gs pos="46000">
                      <a:srgbClr val="8585E0"/>
                    </a:gs>
                    <a:gs pos="100000">
                      <a:srgbClr val="ADADE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376" name="Shape 8376"/>
                <p:cNvSpPr/>
                <p:nvPr/>
              </p:nvSpPr>
              <p:spPr>
                <a:xfrm rot="10800000" flipH="1">
                  <a:off x="0" y="-1"/>
                  <a:ext cx="503280" cy="177755"/>
                </a:xfrm>
                <a:prstGeom prst="ellipse">
                  <a:avLst/>
                </a:prstGeom>
                <a:solidFill>
                  <a:srgbClr val="BFBFBF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377" name="Shape 8377"/>
                <p:cNvSpPr/>
                <p:nvPr/>
              </p:nvSpPr>
              <p:spPr>
                <a:xfrm>
                  <a:off x="128597" y="53961"/>
                  <a:ext cx="246085" cy="888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8" y="12275"/>
                      </a:moveTo>
                      <a:lnTo>
                        <a:pt x="2205" y="21600"/>
                      </a:lnTo>
                      <a:lnTo>
                        <a:pt x="0" y="20085"/>
                      </a:lnTo>
                      <a:lnTo>
                        <a:pt x="6759" y="13691"/>
                      </a:lnTo>
                      <a:lnTo>
                        <a:pt x="6566" y="7372"/>
                      </a:lnTo>
                      <a:lnTo>
                        <a:pt x="1493" y="1956"/>
                      </a:lnTo>
                      <a:lnTo>
                        <a:pt x="3205" y="827"/>
                      </a:lnTo>
                      <a:lnTo>
                        <a:pt x="10734" y="8200"/>
                      </a:lnTo>
                      <a:lnTo>
                        <a:pt x="18423" y="0"/>
                      </a:lnTo>
                      <a:lnTo>
                        <a:pt x="20556" y="1580"/>
                      </a:lnTo>
                      <a:lnTo>
                        <a:pt x="14966" y="7071"/>
                      </a:lnTo>
                      <a:lnTo>
                        <a:pt x="16097" y="15045"/>
                      </a:lnTo>
                      <a:lnTo>
                        <a:pt x="21600" y="20085"/>
                      </a:lnTo>
                      <a:lnTo>
                        <a:pt x="19719" y="21520"/>
                      </a:lnTo>
                      <a:lnTo>
                        <a:pt x="10798" y="12275"/>
                      </a:lnTo>
                      <a:close/>
                    </a:path>
                  </a:pathLst>
                </a:custGeom>
                <a:solidFill>
                  <a:srgbClr val="8585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8378" name="Shape 8378"/>
                <p:cNvSpPr/>
                <p:nvPr/>
              </p:nvSpPr>
              <p:spPr>
                <a:xfrm>
                  <a:off x="103195" y="31742"/>
                  <a:ext cx="296889" cy="618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284"/>
                      </a:moveTo>
                      <a:lnTo>
                        <a:pt x="3801" y="62"/>
                      </a:lnTo>
                      <a:lnTo>
                        <a:pt x="10765" y="12052"/>
                      </a:lnTo>
                      <a:lnTo>
                        <a:pt x="17410" y="0"/>
                      </a:lnTo>
                      <a:lnTo>
                        <a:pt x="21600" y="4796"/>
                      </a:lnTo>
                      <a:lnTo>
                        <a:pt x="18483" y="10693"/>
                      </a:lnTo>
                      <a:lnTo>
                        <a:pt x="17479" y="9104"/>
                      </a:lnTo>
                      <a:lnTo>
                        <a:pt x="10888" y="21600"/>
                      </a:lnTo>
                      <a:lnTo>
                        <a:pt x="4128" y="9563"/>
                      </a:lnTo>
                      <a:lnTo>
                        <a:pt x="3035" y="10862"/>
                      </a:lnTo>
                      <a:lnTo>
                        <a:pt x="0" y="5284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8379" name="Shape 8379"/>
                <p:cNvSpPr/>
                <p:nvPr/>
              </p:nvSpPr>
              <p:spPr>
                <a:xfrm>
                  <a:off x="298474" y="84116"/>
                  <a:ext cx="107961" cy="53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6" h="21600" extrusionOk="0">
                      <a:moveTo>
                        <a:pt x="0" y="0"/>
                      </a:moveTo>
                      <a:lnTo>
                        <a:pt x="21576" y="16691"/>
                      </a:lnTo>
                      <a:lnTo>
                        <a:pt x="13658" y="21600"/>
                      </a:lnTo>
                      <a:lnTo>
                        <a:pt x="73" y="11414"/>
                      </a:lnTo>
                      <a:cubicBezTo>
                        <a:pt x="-24" y="2823"/>
                        <a:pt x="24" y="3805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8380" name="Shape 8380"/>
                <p:cNvSpPr/>
                <p:nvPr/>
              </p:nvSpPr>
              <p:spPr>
                <a:xfrm>
                  <a:off x="98433" y="85702"/>
                  <a:ext cx="106371" cy="523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05" y="0"/>
                      </a:moveTo>
                      <a:lnTo>
                        <a:pt x="21600" y="10423"/>
                      </a:lnTo>
                      <a:lnTo>
                        <a:pt x="7814" y="21600"/>
                      </a:lnTo>
                      <a:lnTo>
                        <a:pt x="0" y="16702"/>
                      </a:lnTo>
                      <a:lnTo>
                        <a:pt x="21305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8381" name="Shape 8381"/>
                <p:cNvSpPr/>
                <p:nvPr/>
              </p:nvSpPr>
              <p:spPr>
                <a:xfrm flipH="1" flipV="1">
                  <a:off x="0" y="88876"/>
                  <a:ext cx="1588" cy="68247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000000">
                      <a:alpha val="37998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382" name="Shape 8382"/>
                <p:cNvSpPr/>
                <p:nvPr/>
              </p:nvSpPr>
              <p:spPr>
                <a:xfrm flipH="1" flipV="1">
                  <a:off x="503279" y="87290"/>
                  <a:ext cx="1589" cy="68245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000000">
                      <a:alpha val="37998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8406" name="Group 8406"/>
            <p:cNvGrpSpPr/>
            <p:nvPr/>
          </p:nvGrpSpPr>
          <p:grpSpPr>
            <a:xfrm>
              <a:off x="3733670" y="848021"/>
              <a:ext cx="522332" cy="1824034"/>
              <a:chOff x="0" y="0"/>
              <a:chExt cx="522330" cy="1824032"/>
            </a:xfrm>
          </p:grpSpPr>
          <p:pic>
            <p:nvPicPr>
              <p:cNvPr id="8385" name="image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7429" y="88084"/>
                <a:ext cx="499915" cy="3230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8386" name="Shape 8386"/>
              <p:cNvSpPr/>
              <p:nvPr/>
            </p:nvSpPr>
            <p:spPr>
              <a:xfrm>
                <a:off x="512805" y="88877"/>
                <a:ext cx="6351" cy="1580767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8387" name="router_top.png" descr="router_top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27422"/>
                <a:ext cx="522331" cy="22037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8393" name="Group 8393"/>
              <p:cNvGrpSpPr/>
              <p:nvPr/>
            </p:nvGrpSpPr>
            <p:grpSpPr>
              <a:xfrm>
                <a:off x="11113" y="1601840"/>
                <a:ext cx="508043" cy="222193"/>
                <a:chOff x="0" y="0"/>
                <a:chExt cx="508042" cy="222192"/>
              </a:xfrm>
            </p:grpSpPr>
            <p:sp>
              <p:nvSpPr>
                <p:cNvPr id="8388" name="Shape 8388"/>
                <p:cNvSpPr/>
                <p:nvPr/>
              </p:nvSpPr>
              <p:spPr>
                <a:xfrm>
                  <a:off x="0" y="74594"/>
                  <a:ext cx="508043" cy="147599"/>
                </a:xfrm>
                <a:prstGeom prst="ellipse">
                  <a:avLst/>
                </a:prstGeom>
                <a:solidFill>
                  <a:srgbClr val="262699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389" name="Shape 8389"/>
                <p:cNvSpPr/>
                <p:nvPr/>
              </p:nvSpPr>
              <p:spPr>
                <a:xfrm>
                  <a:off x="0" y="74594"/>
                  <a:ext cx="508043" cy="73007"/>
                </a:xfrm>
                <a:prstGeom prst="rect">
                  <a:avLst/>
                </a:pr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390" name="Shape 8390"/>
                <p:cNvSpPr/>
                <p:nvPr/>
              </p:nvSpPr>
              <p:spPr>
                <a:xfrm>
                  <a:off x="0" y="0"/>
                  <a:ext cx="508043" cy="147600"/>
                </a:xfrm>
                <a:prstGeom prst="ellipse">
                  <a:avLst/>
                </a:prstGeom>
                <a:solidFill>
                  <a:srgbClr val="ADADEB">
                    <a:alpha val="54901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391" name="Shape 8391"/>
                <p:cNvSpPr/>
                <p:nvPr/>
              </p:nvSpPr>
              <p:spPr>
                <a:xfrm>
                  <a:off x="508042" y="74594"/>
                  <a:ext cx="1" cy="73007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392" name="Shape 8392"/>
                <p:cNvSpPr/>
                <p:nvPr/>
              </p:nvSpPr>
              <p:spPr>
                <a:xfrm flipH="1">
                  <a:off x="-1" y="74594"/>
                  <a:ext cx="2" cy="73007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8394" name="Shape 8394"/>
              <p:cNvSpPr/>
              <p:nvPr/>
            </p:nvSpPr>
            <p:spPr>
              <a:xfrm>
                <a:off x="15876" y="516271"/>
                <a:ext cx="498518" cy="1163338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alpha val="61999"/>
                    </a:srgbClr>
                  </a:gs>
                  <a:gs pos="46000">
                    <a:srgbClr val="8585E0">
                      <a:alpha val="79479"/>
                    </a:srgbClr>
                  </a:gs>
                  <a:gs pos="100000">
                    <a:srgbClr val="26269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8395" name="Shape 8395"/>
              <p:cNvSpPr/>
              <p:nvPr/>
            </p:nvSpPr>
            <p:spPr>
              <a:xfrm>
                <a:off x="-1" y="137610"/>
                <a:ext cx="6352" cy="1632463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8405" name="Group 8405"/>
              <p:cNvGrpSpPr/>
              <p:nvPr/>
            </p:nvGrpSpPr>
            <p:grpSpPr>
              <a:xfrm>
                <a:off x="9525" y="0"/>
                <a:ext cx="504869" cy="242826"/>
                <a:chOff x="0" y="0"/>
                <a:chExt cx="504867" cy="242825"/>
              </a:xfrm>
            </p:grpSpPr>
            <p:sp>
              <p:nvSpPr>
                <p:cNvPr id="8396" name="Shape 8396"/>
                <p:cNvSpPr/>
                <p:nvPr/>
              </p:nvSpPr>
              <p:spPr>
                <a:xfrm rot="10800000" flipH="1">
                  <a:off x="1587" y="65071"/>
                  <a:ext cx="503281" cy="1777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69000">
                      <a:srgbClr val="8585E0"/>
                    </a:gs>
                    <a:gs pos="100000">
                      <a:srgbClr val="262699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397" name="Shape 8397"/>
                <p:cNvSpPr/>
                <p:nvPr/>
              </p:nvSpPr>
              <p:spPr>
                <a:xfrm>
                  <a:off x="0" y="90464"/>
                  <a:ext cx="504868" cy="6348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62699"/>
                    </a:gs>
                    <a:gs pos="46000">
                      <a:srgbClr val="8585E0"/>
                    </a:gs>
                    <a:gs pos="100000">
                      <a:srgbClr val="ADADE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398" name="Shape 8398"/>
                <p:cNvSpPr/>
                <p:nvPr/>
              </p:nvSpPr>
              <p:spPr>
                <a:xfrm rot="10800000" flipH="1">
                  <a:off x="0" y="-1"/>
                  <a:ext cx="503280" cy="177755"/>
                </a:xfrm>
                <a:prstGeom prst="ellipse">
                  <a:avLst/>
                </a:prstGeom>
                <a:solidFill>
                  <a:srgbClr val="BFBFBF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399" name="Shape 8399"/>
                <p:cNvSpPr/>
                <p:nvPr/>
              </p:nvSpPr>
              <p:spPr>
                <a:xfrm>
                  <a:off x="128597" y="53961"/>
                  <a:ext cx="246085" cy="888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8" y="12275"/>
                      </a:moveTo>
                      <a:lnTo>
                        <a:pt x="2205" y="21600"/>
                      </a:lnTo>
                      <a:lnTo>
                        <a:pt x="0" y="20085"/>
                      </a:lnTo>
                      <a:lnTo>
                        <a:pt x="6759" y="13691"/>
                      </a:lnTo>
                      <a:lnTo>
                        <a:pt x="6566" y="7372"/>
                      </a:lnTo>
                      <a:lnTo>
                        <a:pt x="1493" y="1956"/>
                      </a:lnTo>
                      <a:lnTo>
                        <a:pt x="3205" y="827"/>
                      </a:lnTo>
                      <a:lnTo>
                        <a:pt x="10734" y="8200"/>
                      </a:lnTo>
                      <a:lnTo>
                        <a:pt x="18423" y="0"/>
                      </a:lnTo>
                      <a:lnTo>
                        <a:pt x="20556" y="1580"/>
                      </a:lnTo>
                      <a:lnTo>
                        <a:pt x="14966" y="7071"/>
                      </a:lnTo>
                      <a:lnTo>
                        <a:pt x="16097" y="15045"/>
                      </a:lnTo>
                      <a:lnTo>
                        <a:pt x="21600" y="20085"/>
                      </a:lnTo>
                      <a:lnTo>
                        <a:pt x="19719" y="21520"/>
                      </a:lnTo>
                      <a:lnTo>
                        <a:pt x="10798" y="12275"/>
                      </a:lnTo>
                      <a:close/>
                    </a:path>
                  </a:pathLst>
                </a:custGeom>
                <a:solidFill>
                  <a:srgbClr val="8585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8400" name="Shape 8400"/>
                <p:cNvSpPr/>
                <p:nvPr/>
              </p:nvSpPr>
              <p:spPr>
                <a:xfrm>
                  <a:off x="103195" y="31742"/>
                  <a:ext cx="296889" cy="618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284"/>
                      </a:moveTo>
                      <a:lnTo>
                        <a:pt x="3801" y="62"/>
                      </a:lnTo>
                      <a:lnTo>
                        <a:pt x="10765" y="12052"/>
                      </a:lnTo>
                      <a:lnTo>
                        <a:pt x="17410" y="0"/>
                      </a:lnTo>
                      <a:lnTo>
                        <a:pt x="21600" y="4796"/>
                      </a:lnTo>
                      <a:lnTo>
                        <a:pt x="18483" y="10693"/>
                      </a:lnTo>
                      <a:lnTo>
                        <a:pt x="17479" y="9104"/>
                      </a:lnTo>
                      <a:lnTo>
                        <a:pt x="10888" y="21600"/>
                      </a:lnTo>
                      <a:lnTo>
                        <a:pt x="4128" y="9563"/>
                      </a:lnTo>
                      <a:lnTo>
                        <a:pt x="3035" y="10862"/>
                      </a:lnTo>
                      <a:lnTo>
                        <a:pt x="0" y="5284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8401" name="Shape 8401"/>
                <p:cNvSpPr/>
                <p:nvPr/>
              </p:nvSpPr>
              <p:spPr>
                <a:xfrm>
                  <a:off x="298474" y="84116"/>
                  <a:ext cx="107961" cy="53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6" h="21600" extrusionOk="0">
                      <a:moveTo>
                        <a:pt x="0" y="0"/>
                      </a:moveTo>
                      <a:lnTo>
                        <a:pt x="21576" y="16691"/>
                      </a:lnTo>
                      <a:lnTo>
                        <a:pt x="13658" y="21600"/>
                      </a:lnTo>
                      <a:lnTo>
                        <a:pt x="73" y="11414"/>
                      </a:lnTo>
                      <a:cubicBezTo>
                        <a:pt x="-24" y="2823"/>
                        <a:pt x="24" y="3805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8402" name="Shape 8402"/>
                <p:cNvSpPr/>
                <p:nvPr/>
              </p:nvSpPr>
              <p:spPr>
                <a:xfrm>
                  <a:off x="98433" y="85702"/>
                  <a:ext cx="106371" cy="523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05" y="0"/>
                      </a:moveTo>
                      <a:lnTo>
                        <a:pt x="21600" y="10423"/>
                      </a:lnTo>
                      <a:lnTo>
                        <a:pt x="7814" y="21600"/>
                      </a:lnTo>
                      <a:lnTo>
                        <a:pt x="0" y="16702"/>
                      </a:lnTo>
                      <a:lnTo>
                        <a:pt x="21305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8403" name="Shape 8403"/>
                <p:cNvSpPr/>
                <p:nvPr/>
              </p:nvSpPr>
              <p:spPr>
                <a:xfrm flipH="1" flipV="1">
                  <a:off x="0" y="88876"/>
                  <a:ext cx="1588" cy="68247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000000">
                      <a:alpha val="37998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404" name="Shape 8404"/>
                <p:cNvSpPr/>
                <p:nvPr/>
              </p:nvSpPr>
              <p:spPr>
                <a:xfrm flipH="1" flipV="1">
                  <a:off x="503279" y="87290"/>
                  <a:ext cx="1589" cy="68245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000000">
                      <a:alpha val="37998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8427" name="Group 8427"/>
            <p:cNvGrpSpPr/>
            <p:nvPr/>
          </p:nvGrpSpPr>
          <p:grpSpPr>
            <a:xfrm>
              <a:off x="4714956" y="316796"/>
              <a:ext cx="522204" cy="2353674"/>
              <a:chOff x="0" y="0"/>
              <a:chExt cx="522203" cy="2353673"/>
            </a:xfrm>
          </p:grpSpPr>
          <p:pic>
            <p:nvPicPr>
              <p:cNvPr id="8407" name="image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7682" y="131755"/>
                <a:ext cx="499915" cy="71914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8408" name="Shape 8408"/>
              <p:cNvSpPr/>
              <p:nvPr/>
            </p:nvSpPr>
            <p:spPr>
              <a:xfrm flipH="1">
                <a:off x="522202" y="197856"/>
                <a:ext cx="1" cy="199869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8414" name="Group 8414"/>
              <p:cNvGrpSpPr/>
              <p:nvPr/>
            </p:nvGrpSpPr>
            <p:grpSpPr>
              <a:xfrm>
                <a:off x="14160" y="2117141"/>
                <a:ext cx="508044" cy="236533"/>
                <a:chOff x="0" y="0"/>
                <a:chExt cx="508042" cy="236532"/>
              </a:xfrm>
            </p:grpSpPr>
            <p:sp>
              <p:nvSpPr>
                <p:cNvPr id="8409" name="Shape 8409"/>
                <p:cNvSpPr/>
                <p:nvPr/>
              </p:nvSpPr>
              <p:spPr>
                <a:xfrm>
                  <a:off x="0" y="79406"/>
                  <a:ext cx="508043" cy="157127"/>
                </a:xfrm>
                <a:prstGeom prst="ellipse">
                  <a:avLst/>
                </a:prstGeom>
                <a:solidFill>
                  <a:srgbClr val="262699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410" name="Shape 8410"/>
                <p:cNvSpPr/>
                <p:nvPr/>
              </p:nvSpPr>
              <p:spPr>
                <a:xfrm>
                  <a:off x="0" y="79406"/>
                  <a:ext cx="508043" cy="77719"/>
                </a:xfrm>
                <a:prstGeom prst="rect">
                  <a:avLst/>
                </a:pr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411" name="Shape 8411"/>
                <p:cNvSpPr/>
                <p:nvPr/>
              </p:nvSpPr>
              <p:spPr>
                <a:xfrm>
                  <a:off x="0" y="0"/>
                  <a:ext cx="508043" cy="157124"/>
                </a:xfrm>
                <a:prstGeom prst="ellipse">
                  <a:avLst/>
                </a:prstGeom>
                <a:solidFill>
                  <a:srgbClr val="ADADEB">
                    <a:alpha val="54901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412" name="Shape 8412"/>
                <p:cNvSpPr/>
                <p:nvPr/>
              </p:nvSpPr>
              <p:spPr>
                <a:xfrm>
                  <a:off x="508042" y="79406"/>
                  <a:ext cx="1" cy="77719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413" name="Shape 8413"/>
                <p:cNvSpPr/>
                <p:nvPr/>
              </p:nvSpPr>
              <p:spPr>
                <a:xfrm flipH="1">
                  <a:off x="-1" y="79406"/>
                  <a:ext cx="2" cy="77719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8415" name="Shape 8415"/>
              <p:cNvSpPr/>
              <p:nvPr/>
            </p:nvSpPr>
            <p:spPr>
              <a:xfrm>
                <a:off x="18923" y="961515"/>
                <a:ext cx="498518" cy="1238412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alpha val="61999"/>
                    </a:srgbClr>
                  </a:gs>
                  <a:gs pos="46000">
                    <a:srgbClr val="8585E0">
                      <a:alpha val="79479"/>
                    </a:srgbClr>
                  </a:gs>
                  <a:gs pos="100000">
                    <a:srgbClr val="26269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8416" name="Shape 8416"/>
              <p:cNvSpPr/>
              <p:nvPr/>
            </p:nvSpPr>
            <p:spPr>
              <a:xfrm>
                <a:off x="-1" y="170612"/>
                <a:ext cx="9399" cy="2125618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8426" name="Group 8426"/>
              <p:cNvGrpSpPr/>
              <p:nvPr/>
            </p:nvGrpSpPr>
            <p:grpSpPr>
              <a:xfrm>
                <a:off x="5780" y="0"/>
                <a:ext cx="504868" cy="242825"/>
                <a:chOff x="0" y="0"/>
                <a:chExt cx="504867" cy="242824"/>
              </a:xfrm>
            </p:grpSpPr>
            <p:sp>
              <p:nvSpPr>
                <p:cNvPr id="8417" name="Shape 8417"/>
                <p:cNvSpPr/>
                <p:nvPr/>
              </p:nvSpPr>
              <p:spPr>
                <a:xfrm rot="10800000" flipH="1">
                  <a:off x="1587" y="65070"/>
                  <a:ext cx="503281" cy="1777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69000">
                      <a:srgbClr val="8585E0"/>
                    </a:gs>
                    <a:gs pos="100000">
                      <a:srgbClr val="262699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418" name="Shape 8418"/>
                <p:cNvSpPr/>
                <p:nvPr/>
              </p:nvSpPr>
              <p:spPr>
                <a:xfrm>
                  <a:off x="0" y="90463"/>
                  <a:ext cx="504868" cy="6348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62699"/>
                    </a:gs>
                    <a:gs pos="46000">
                      <a:srgbClr val="8585E0"/>
                    </a:gs>
                    <a:gs pos="100000">
                      <a:srgbClr val="ADADE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419" name="Shape 8419"/>
                <p:cNvSpPr/>
                <p:nvPr/>
              </p:nvSpPr>
              <p:spPr>
                <a:xfrm rot="10800000" flipH="1">
                  <a:off x="0" y="-1"/>
                  <a:ext cx="503280" cy="177755"/>
                </a:xfrm>
                <a:prstGeom prst="ellipse">
                  <a:avLst/>
                </a:prstGeom>
                <a:solidFill>
                  <a:srgbClr val="BFBFBF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420" name="Shape 8420"/>
                <p:cNvSpPr/>
                <p:nvPr/>
              </p:nvSpPr>
              <p:spPr>
                <a:xfrm>
                  <a:off x="128597" y="53960"/>
                  <a:ext cx="246085" cy="8887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8" y="12275"/>
                      </a:moveTo>
                      <a:lnTo>
                        <a:pt x="2205" y="21600"/>
                      </a:lnTo>
                      <a:lnTo>
                        <a:pt x="0" y="20085"/>
                      </a:lnTo>
                      <a:lnTo>
                        <a:pt x="6759" y="13691"/>
                      </a:lnTo>
                      <a:lnTo>
                        <a:pt x="6566" y="7372"/>
                      </a:lnTo>
                      <a:lnTo>
                        <a:pt x="1493" y="1956"/>
                      </a:lnTo>
                      <a:lnTo>
                        <a:pt x="3205" y="827"/>
                      </a:lnTo>
                      <a:lnTo>
                        <a:pt x="10734" y="8200"/>
                      </a:lnTo>
                      <a:lnTo>
                        <a:pt x="18423" y="0"/>
                      </a:lnTo>
                      <a:lnTo>
                        <a:pt x="20556" y="1580"/>
                      </a:lnTo>
                      <a:lnTo>
                        <a:pt x="14966" y="7071"/>
                      </a:lnTo>
                      <a:lnTo>
                        <a:pt x="16097" y="15045"/>
                      </a:lnTo>
                      <a:lnTo>
                        <a:pt x="21600" y="20085"/>
                      </a:lnTo>
                      <a:lnTo>
                        <a:pt x="19719" y="21520"/>
                      </a:lnTo>
                      <a:lnTo>
                        <a:pt x="10798" y="12275"/>
                      </a:lnTo>
                      <a:close/>
                    </a:path>
                  </a:pathLst>
                </a:custGeom>
                <a:solidFill>
                  <a:srgbClr val="8585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8421" name="Shape 8421"/>
                <p:cNvSpPr/>
                <p:nvPr/>
              </p:nvSpPr>
              <p:spPr>
                <a:xfrm>
                  <a:off x="103195" y="31741"/>
                  <a:ext cx="296889" cy="618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284"/>
                      </a:moveTo>
                      <a:lnTo>
                        <a:pt x="3801" y="62"/>
                      </a:lnTo>
                      <a:lnTo>
                        <a:pt x="10765" y="12052"/>
                      </a:lnTo>
                      <a:lnTo>
                        <a:pt x="17410" y="0"/>
                      </a:lnTo>
                      <a:lnTo>
                        <a:pt x="21600" y="4796"/>
                      </a:lnTo>
                      <a:lnTo>
                        <a:pt x="18483" y="10693"/>
                      </a:lnTo>
                      <a:lnTo>
                        <a:pt x="17479" y="9104"/>
                      </a:lnTo>
                      <a:lnTo>
                        <a:pt x="10888" y="21600"/>
                      </a:lnTo>
                      <a:lnTo>
                        <a:pt x="4128" y="9563"/>
                      </a:lnTo>
                      <a:lnTo>
                        <a:pt x="3035" y="10862"/>
                      </a:lnTo>
                      <a:lnTo>
                        <a:pt x="0" y="5284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8422" name="Shape 8422"/>
                <p:cNvSpPr/>
                <p:nvPr/>
              </p:nvSpPr>
              <p:spPr>
                <a:xfrm>
                  <a:off x="298474" y="84115"/>
                  <a:ext cx="107961" cy="53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6" h="21600" extrusionOk="0">
                      <a:moveTo>
                        <a:pt x="0" y="0"/>
                      </a:moveTo>
                      <a:lnTo>
                        <a:pt x="21576" y="16691"/>
                      </a:lnTo>
                      <a:lnTo>
                        <a:pt x="13658" y="21600"/>
                      </a:lnTo>
                      <a:lnTo>
                        <a:pt x="73" y="11414"/>
                      </a:lnTo>
                      <a:cubicBezTo>
                        <a:pt x="-24" y="2823"/>
                        <a:pt x="24" y="3805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8423" name="Shape 8423"/>
                <p:cNvSpPr/>
                <p:nvPr/>
              </p:nvSpPr>
              <p:spPr>
                <a:xfrm>
                  <a:off x="98433" y="85702"/>
                  <a:ext cx="106371" cy="523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05" y="0"/>
                      </a:moveTo>
                      <a:lnTo>
                        <a:pt x="21600" y="10423"/>
                      </a:lnTo>
                      <a:lnTo>
                        <a:pt x="7814" y="21600"/>
                      </a:lnTo>
                      <a:lnTo>
                        <a:pt x="0" y="16702"/>
                      </a:lnTo>
                      <a:lnTo>
                        <a:pt x="21305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8424" name="Shape 8424"/>
                <p:cNvSpPr/>
                <p:nvPr/>
              </p:nvSpPr>
              <p:spPr>
                <a:xfrm flipH="1" flipV="1">
                  <a:off x="-1" y="88877"/>
                  <a:ext cx="1589" cy="68245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000000">
                      <a:alpha val="37998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425" name="Shape 8425"/>
                <p:cNvSpPr/>
                <p:nvPr/>
              </p:nvSpPr>
              <p:spPr>
                <a:xfrm flipH="1" flipV="1">
                  <a:off x="503279" y="87289"/>
                  <a:ext cx="1589" cy="68246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000000">
                      <a:alpha val="37998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sp>
        <p:nvSpPr>
          <p:cNvPr id="8429" name="Shape 8429"/>
          <p:cNvSpPr/>
          <p:nvPr/>
        </p:nvSpPr>
        <p:spPr>
          <a:xfrm>
            <a:off x="563562" y="277812"/>
            <a:ext cx="638104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Recall: per-router control plane</a:t>
            </a:r>
          </a:p>
        </p:txBody>
      </p:sp>
      <p:grpSp>
        <p:nvGrpSpPr>
          <p:cNvPr id="8444" name="Group 8444"/>
          <p:cNvGrpSpPr/>
          <p:nvPr/>
        </p:nvGrpSpPr>
        <p:grpSpPr>
          <a:xfrm>
            <a:off x="1828800" y="3016250"/>
            <a:ext cx="5111751" cy="879476"/>
            <a:chOff x="0" y="0"/>
            <a:chExt cx="5111750" cy="879475"/>
          </a:xfrm>
        </p:grpSpPr>
        <p:sp>
          <p:nvSpPr>
            <p:cNvPr id="8430" name="Shape 8430"/>
            <p:cNvSpPr/>
            <p:nvPr/>
          </p:nvSpPr>
          <p:spPr>
            <a:xfrm>
              <a:off x="0" y="78005"/>
              <a:ext cx="954506" cy="491525"/>
            </a:xfrm>
            <a:prstGeom prst="ellipse">
              <a:avLst/>
            </a:prstGeom>
            <a:solidFill>
              <a:srgbClr val="CC0000">
                <a:alpha val="27842"/>
              </a:srgbClr>
            </a:solidFill>
            <a:ln w="3175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8431" name="Shape 8431"/>
            <p:cNvSpPr/>
            <p:nvPr/>
          </p:nvSpPr>
          <p:spPr>
            <a:xfrm>
              <a:off x="52611" y="75849"/>
              <a:ext cx="855102" cy="4491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lnSpc>
                  <a:spcPts val="1400"/>
                </a:lnSpc>
                <a:defRPr sz="1400"/>
              </a:pPr>
              <a:r>
                <a:t>Routing</a:t>
              </a:r>
            </a:p>
            <a:p>
              <a:pPr algn="ctr">
                <a:lnSpc>
                  <a:spcPts val="1400"/>
                </a:lnSpc>
                <a:defRPr sz="1400"/>
              </a:pPr>
              <a:r>
                <a:t>Algorithm</a:t>
              </a:r>
            </a:p>
          </p:txBody>
        </p:sp>
        <p:sp>
          <p:nvSpPr>
            <p:cNvPr id="8432" name="Shape 8432"/>
            <p:cNvSpPr/>
            <p:nvPr/>
          </p:nvSpPr>
          <p:spPr>
            <a:xfrm flipV="1">
              <a:off x="966686" y="100568"/>
              <a:ext cx="1517535" cy="213401"/>
            </a:xfrm>
            <a:prstGeom prst="line">
              <a:avLst/>
            </a:prstGeom>
            <a:noFill/>
            <a:ln w="25400" cap="flat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433" name="Shape 8433"/>
            <p:cNvSpPr/>
            <p:nvPr/>
          </p:nvSpPr>
          <p:spPr>
            <a:xfrm>
              <a:off x="883608" y="494369"/>
              <a:ext cx="796861" cy="279292"/>
            </a:xfrm>
            <a:prstGeom prst="line">
              <a:avLst/>
            </a:prstGeom>
            <a:noFill/>
            <a:ln w="25400" cap="flat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434" name="Shape 8434"/>
            <p:cNvSpPr/>
            <p:nvPr/>
          </p:nvSpPr>
          <p:spPr>
            <a:xfrm>
              <a:off x="2817251" y="186749"/>
              <a:ext cx="893355" cy="510680"/>
            </a:xfrm>
            <a:prstGeom prst="line">
              <a:avLst/>
            </a:prstGeom>
            <a:noFill/>
            <a:ln w="25400" cap="flat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435" name="Shape 8435"/>
            <p:cNvSpPr/>
            <p:nvPr/>
          </p:nvSpPr>
          <p:spPr>
            <a:xfrm>
              <a:off x="2933398" y="93406"/>
              <a:ext cx="1695543" cy="130809"/>
            </a:xfrm>
            <a:prstGeom prst="line">
              <a:avLst/>
            </a:prstGeom>
            <a:noFill/>
            <a:ln w="25400" cap="flat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436" name="Shape 8436"/>
            <p:cNvSpPr/>
            <p:nvPr/>
          </p:nvSpPr>
          <p:spPr>
            <a:xfrm>
              <a:off x="4690815" y="186749"/>
              <a:ext cx="420936" cy="182048"/>
            </a:xfrm>
            <a:prstGeom prst="ellipse">
              <a:avLst/>
            </a:prstGeom>
            <a:solidFill>
              <a:srgbClr val="CC0000">
                <a:alpha val="27842"/>
              </a:srgbClr>
            </a:solidFill>
            <a:ln w="3175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8437" name="Shape 8437"/>
            <p:cNvSpPr/>
            <p:nvPr/>
          </p:nvSpPr>
          <p:spPr>
            <a:xfrm>
              <a:off x="3704728" y="697428"/>
              <a:ext cx="420936" cy="182048"/>
            </a:xfrm>
            <a:prstGeom prst="ellipse">
              <a:avLst/>
            </a:prstGeom>
            <a:solidFill>
              <a:srgbClr val="CC0000">
                <a:alpha val="27842"/>
              </a:srgbClr>
            </a:solidFill>
            <a:ln w="3175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8438" name="Shape 8438"/>
            <p:cNvSpPr/>
            <p:nvPr/>
          </p:nvSpPr>
          <p:spPr>
            <a:xfrm>
              <a:off x="2499733" y="0"/>
              <a:ext cx="420936" cy="182047"/>
            </a:xfrm>
            <a:prstGeom prst="ellipse">
              <a:avLst/>
            </a:prstGeom>
            <a:solidFill>
              <a:srgbClr val="CC0000">
                <a:alpha val="27842"/>
              </a:srgbClr>
            </a:solidFill>
            <a:ln w="3175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8439" name="Shape 8439"/>
            <p:cNvSpPr/>
            <p:nvPr/>
          </p:nvSpPr>
          <p:spPr>
            <a:xfrm>
              <a:off x="1704771" y="694789"/>
              <a:ext cx="420936" cy="182048"/>
            </a:xfrm>
            <a:prstGeom prst="ellipse">
              <a:avLst/>
            </a:prstGeom>
            <a:solidFill>
              <a:srgbClr val="CC0000">
                <a:alpha val="27842"/>
              </a:srgbClr>
            </a:solidFill>
            <a:ln w="3175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8440" name="Shape 8440"/>
            <p:cNvSpPr/>
            <p:nvPr/>
          </p:nvSpPr>
          <p:spPr>
            <a:xfrm>
              <a:off x="954535" y="398950"/>
              <a:ext cx="2738042" cy="338811"/>
            </a:xfrm>
            <a:prstGeom prst="line">
              <a:avLst/>
            </a:prstGeom>
            <a:noFill/>
            <a:ln w="25400" cap="flat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441" name="Shape 8441"/>
            <p:cNvSpPr/>
            <p:nvPr/>
          </p:nvSpPr>
          <p:spPr>
            <a:xfrm flipV="1">
              <a:off x="2129853" y="277773"/>
              <a:ext cx="2560963" cy="469167"/>
            </a:xfrm>
            <a:prstGeom prst="line">
              <a:avLst/>
            </a:prstGeom>
            <a:noFill/>
            <a:ln w="25400" cap="flat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442" name="Shape 8442"/>
            <p:cNvSpPr/>
            <p:nvPr/>
          </p:nvSpPr>
          <p:spPr>
            <a:xfrm flipV="1">
              <a:off x="2124854" y="801950"/>
              <a:ext cx="1579875" cy="3"/>
            </a:xfrm>
            <a:prstGeom prst="line">
              <a:avLst/>
            </a:prstGeom>
            <a:noFill/>
            <a:ln w="25400" cap="flat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443" name="Shape 8443"/>
            <p:cNvSpPr/>
            <p:nvPr/>
          </p:nvSpPr>
          <p:spPr>
            <a:xfrm flipV="1">
              <a:off x="4129810" y="376424"/>
              <a:ext cx="750947" cy="397237"/>
            </a:xfrm>
            <a:prstGeom prst="line">
              <a:avLst/>
            </a:prstGeom>
            <a:noFill/>
            <a:ln w="25400" cap="flat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445" name="Shape 8445"/>
          <p:cNvSpPr/>
          <p:nvPr/>
        </p:nvSpPr>
        <p:spPr>
          <a:xfrm>
            <a:off x="517525" y="1154112"/>
            <a:ext cx="8208963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/>
            </a:pPr>
            <a:r>
              <a:t>Individual routing algorithm components </a:t>
            </a:r>
            <a:r>
              <a:rPr i="1">
                <a:solidFill>
                  <a:srgbClr val="000090"/>
                </a:solidFill>
              </a:rPr>
              <a:t>in each and every router </a:t>
            </a:r>
            <a:r>
              <a:t>interact with each other in control plane to compute forwarding tables</a:t>
            </a:r>
          </a:p>
        </p:txBody>
      </p:sp>
      <p:grpSp>
        <p:nvGrpSpPr>
          <p:cNvPr id="8449" name="Group 8449"/>
          <p:cNvGrpSpPr/>
          <p:nvPr/>
        </p:nvGrpSpPr>
        <p:grpSpPr>
          <a:xfrm>
            <a:off x="1557337" y="3403599"/>
            <a:ext cx="6364988" cy="1025422"/>
            <a:chOff x="0" y="0"/>
            <a:chExt cx="6364986" cy="1025420"/>
          </a:xfrm>
        </p:grpSpPr>
        <p:sp>
          <p:nvSpPr>
            <p:cNvPr id="8446" name="Shape 8446"/>
            <p:cNvSpPr/>
            <p:nvPr/>
          </p:nvSpPr>
          <p:spPr>
            <a:xfrm>
              <a:off x="5763704" y="576262"/>
              <a:ext cx="539178" cy="4491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lnSpc>
                  <a:spcPts val="1400"/>
                </a:lnSpc>
                <a:defRPr sz="1400"/>
              </a:pPr>
              <a:r>
                <a:t>data</a:t>
              </a:r>
            </a:p>
            <a:p>
              <a:pPr algn="ctr">
                <a:lnSpc>
                  <a:spcPts val="1400"/>
                </a:lnSpc>
                <a:defRPr sz="1400"/>
              </a:pPr>
              <a:r>
                <a:t>plane</a:t>
              </a:r>
            </a:p>
          </p:txBody>
        </p:sp>
        <p:sp>
          <p:nvSpPr>
            <p:cNvPr id="8447" name="Shape 8447"/>
            <p:cNvSpPr/>
            <p:nvPr/>
          </p:nvSpPr>
          <p:spPr>
            <a:xfrm>
              <a:off x="5677788" y="0"/>
              <a:ext cx="687199" cy="4491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lnSpc>
                  <a:spcPts val="1400"/>
                </a:lnSpc>
                <a:defRPr sz="1400"/>
              </a:pPr>
              <a:r>
                <a:t>control</a:t>
              </a:r>
            </a:p>
            <a:p>
              <a:pPr algn="ctr">
                <a:lnSpc>
                  <a:spcPts val="1400"/>
                </a:lnSpc>
                <a:defRPr sz="1400"/>
              </a:pPr>
              <a:r>
                <a:t>plane</a:t>
              </a:r>
            </a:p>
          </p:txBody>
        </p:sp>
        <p:sp>
          <p:nvSpPr>
            <p:cNvPr id="8448" name="Shape 8448"/>
            <p:cNvSpPr/>
            <p:nvPr/>
          </p:nvSpPr>
          <p:spPr>
            <a:xfrm>
              <a:off x="0" y="538162"/>
              <a:ext cx="620712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472" name="Group 8472"/>
          <p:cNvGrpSpPr/>
          <p:nvPr/>
        </p:nvGrpSpPr>
        <p:grpSpPr>
          <a:xfrm>
            <a:off x="1828800" y="4032250"/>
            <a:ext cx="5125301" cy="1121035"/>
            <a:chOff x="0" y="0"/>
            <a:chExt cx="5125300" cy="1121034"/>
          </a:xfrm>
        </p:grpSpPr>
        <p:pic>
          <p:nvPicPr>
            <p:cNvPr id="8450" name="fig42_table.png" descr="fig42_tabl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66438" cy="966981"/>
            </a:xfrm>
            <a:prstGeom prst="rect">
              <a:avLst/>
            </a:prstGeom>
            <a:ln w="9525" cap="flat">
              <a:solidFill>
                <a:srgbClr val="CC0000"/>
              </a:solidFill>
              <a:prstDash val="solid"/>
              <a:round/>
            </a:ln>
            <a:effectLst/>
          </p:spPr>
        </p:pic>
        <p:grpSp>
          <p:nvGrpSpPr>
            <p:cNvPr id="8471" name="Group 8471"/>
            <p:cNvGrpSpPr/>
            <p:nvPr/>
          </p:nvGrpSpPr>
          <p:grpSpPr>
            <a:xfrm>
              <a:off x="1720202" y="756816"/>
              <a:ext cx="3405099" cy="364219"/>
              <a:chOff x="0" y="0"/>
              <a:chExt cx="3405097" cy="364217"/>
            </a:xfrm>
          </p:grpSpPr>
          <p:grpSp>
            <p:nvGrpSpPr>
              <p:cNvPr id="8455" name="Group 8455"/>
              <p:cNvGrpSpPr/>
              <p:nvPr/>
            </p:nvGrpSpPr>
            <p:grpSpPr>
              <a:xfrm>
                <a:off x="0" y="34011"/>
                <a:ext cx="430201" cy="330207"/>
                <a:chOff x="0" y="0"/>
                <a:chExt cx="430200" cy="330206"/>
              </a:xfrm>
            </p:grpSpPr>
            <p:sp>
              <p:nvSpPr>
                <p:cNvPr id="8451" name="Shape 8451"/>
                <p:cNvSpPr/>
                <p:nvPr/>
              </p:nvSpPr>
              <p:spPr>
                <a:xfrm>
                  <a:off x="4761" y="0"/>
                  <a:ext cx="425440" cy="330207"/>
                </a:xfrm>
                <a:prstGeom prst="rect">
                  <a:avLst/>
                </a:prstGeom>
                <a:solidFill>
                  <a:srgbClr val="FFFFFF"/>
                </a:solidFill>
                <a:ln w="3175" cap="flat">
                  <a:solidFill>
                    <a:srgbClr val="CC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452" name="Shape 8452"/>
                <p:cNvSpPr/>
                <p:nvPr/>
              </p:nvSpPr>
              <p:spPr>
                <a:xfrm>
                  <a:off x="0" y="92077"/>
                  <a:ext cx="425439" cy="1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453" name="Shape 8453"/>
                <p:cNvSpPr/>
                <p:nvPr/>
              </p:nvSpPr>
              <p:spPr>
                <a:xfrm>
                  <a:off x="0" y="155578"/>
                  <a:ext cx="425439" cy="1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454" name="Shape 8454"/>
                <p:cNvSpPr/>
                <p:nvPr/>
              </p:nvSpPr>
              <p:spPr>
                <a:xfrm flipH="1" flipV="1">
                  <a:off x="215894" y="92077"/>
                  <a:ext cx="1587" cy="238130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8460" name="Group 8460"/>
              <p:cNvGrpSpPr/>
              <p:nvPr/>
            </p:nvGrpSpPr>
            <p:grpSpPr>
              <a:xfrm>
                <a:off x="808015" y="32424"/>
                <a:ext cx="430203" cy="330207"/>
                <a:chOff x="0" y="0"/>
                <a:chExt cx="430201" cy="330206"/>
              </a:xfrm>
            </p:grpSpPr>
            <p:sp>
              <p:nvSpPr>
                <p:cNvPr id="8456" name="Shape 8456"/>
                <p:cNvSpPr/>
                <p:nvPr/>
              </p:nvSpPr>
              <p:spPr>
                <a:xfrm>
                  <a:off x="4762" y="0"/>
                  <a:ext cx="425440" cy="330207"/>
                </a:xfrm>
                <a:prstGeom prst="rect">
                  <a:avLst/>
                </a:prstGeom>
                <a:solidFill>
                  <a:srgbClr val="FFFFFF"/>
                </a:solidFill>
                <a:ln w="3175" cap="flat">
                  <a:solidFill>
                    <a:srgbClr val="CC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457" name="Shape 8457"/>
                <p:cNvSpPr/>
                <p:nvPr/>
              </p:nvSpPr>
              <p:spPr>
                <a:xfrm>
                  <a:off x="0" y="92076"/>
                  <a:ext cx="425439" cy="1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458" name="Shape 8458"/>
                <p:cNvSpPr/>
                <p:nvPr/>
              </p:nvSpPr>
              <p:spPr>
                <a:xfrm>
                  <a:off x="0" y="155577"/>
                  <a:ext cx="425439" cy="1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459" name="Shape 8459"/>
                <p:cNvSpPr/>
                <p:nvPr/>
              </p:nvSpPr>
              <p:spPr>
                <a:xfrm flipH="1" flipV="1">
                  <a:off x="215894" y="92076"/>
                  <a:ext cx="1589" cy="238131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8465" name="Group 8465"/>
              <p:cNvGrpSpPr/>
              <p:nvPr/>
            </p:nvGrpSpPr>
            <p:grpSpPr>
              <a:xfrm>
                <a:off x="1990672" y="32424"/>
                <a:ext cx="430202" cy="330207"/>
                <a:chOff x="0" y="0"/>
                <a:chExt cx="430200" cy="330206"/>
              </a:xfrm>
            </p:grpSpPr>
            <p:sp>
              <p:nvSpPr>
                <p:cNvPr id="8461" name="Shape 8461"/>
                <p:cNvSpPr/>
                <p:nvPr/>
              </p:nvSpPr>
              <p:spPr>
                <a:xfrm>
                  <a:off x="4761" y="0"/>
                  <a:ext cx="425440" cy="330207"/>
                </a:xfrm>
                <a:prstGeom prst="rect">
                  <a:avLst/>
                </a:prstGeom>
                <a:solidFill>
                  <a:srgbClr val="FFFFFF"/>
                </a:solidFill>
                <a:ln w="3175" cap="flat">
                  <a:solidFill>
                    <a:srgbClr val="CC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462" name="Shape 8462"/>
                <p:cNvSpPr/>
                <p:nvPr/>
              </p:nvSpPr>
              <p:spPr>
                <a:xfrm>
                  <a:off x="0" y="92076"/>
                  <a:ext cx="425439" cy="1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463" name="Shape 8463"/>
                <p:cNvSpPr/>
                <p:nvPr/>
              </p:nvSpPr>
              <p:spPr>
                <a:xfrm>
                  <a:off x="0" y="155577"/>
                  <a:ext cx="425439" cy="1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464" name="Shape 8464"/>
                <p:cNvSpPr/>
                <p:nvPr/>
              </p:nvSpPr>
              <p:spPr>
                <a:xfrm flipH="1" flipV="1">
                  <a:off x="215894" y="92076"/>
                  <a:ext cx="1587" cy="238131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8470" name="Group 8470"/>
              <p:cNvGrpSpPr/>
              <p:nvPr/>
            </p:nvGrpSpPr>
            <p:grpSpPr>
              <a:xfrm>
                <a:off x="2974896" y="0"/>
                <a:ext cx="430202" cy="351517"/>
                <a:chOff x="0" y="0"/>
                <a:chExt cx="430200" cy="351516"/>
              </a:xfrm>
            </p:grpSpPr>
            <p:sp>
              <p:nvSpPr>
                <p:cNvPr id="8466" name="Shape 8466"/>
                <p:cNvSpPr/>
                <p:nvPr/>
              </p:nvSpPr>
              <p:spPr>
                <a:xfrm>
                  <a:off x="4761" y="0"/>
                  <a:ext cx="425440" cy="351517"/>
                </a:xfrm>
                <a:prstGeom prst="rect">
                  <a:avLst/>
                </a:prstGeom>
                <a:solidFill>
                  <a:srgbClr val="FFFFFF"/>
                </a:solidFill>
                <a:ln w="3175" cap="flat">
                  <a:solidFill>
                    <a:srgbClr val="CC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467" name="Shape 8467"/>
                <p:cNvSpPr/>
                <p:nvPr/>
              </p:nvSpPr>
              <p:spPr>
                <a:xfrm>
                  <a:off x="0" y="98019"/>
                  <a:ext cx="425439" cy="1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468" name="Shape 8468"/>
                <p:cNvSpPr/>
                <p:nvPr/>
              </p:nvSpPr>
              <p:spPr>
                <a:xfrm>
                  <a:off x="0" y="165618"/>
                  <a:ext cx="425439" cy="1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469" name="Shape 8469"/>
                <p:cNvSpPr/>
                <p:nvPr/>
              </p:nvSpPr>
              <p:spPr>
                <a:xfrm flipH="1" flipV="1">
                  <a:off x="215894" y="98019"/>
                  <a:ext cx="1587" cy="253498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8478" name="Group 8478"/>
          <p:cNvGrpSpPr/>
          <p:nvPr/>
        </p:nvGrpSpPr>
        <p:grpSpPr>
          <a:xfrm>
            <a:off x="2282824" y="3211512"/>
            <a:ext cx="4437064" cy="1906588"/>
            <a:chOff x="0" y="0"/>
            <a:chExt cx="4437062" cy="1906587"/>
          </a:xfrm>
        </p:grpSpPr>
        <p:sp>
          <p:nvSpPr>
            <p:cNvPr id="8473" name="Shape 8473"/>
            <p:cNvSpPr/>
            <p:nvPr/>
          </p:nvSpPr>
          <p:spPr>
            <a:xfrm flipH="1">
              <a:off x="-1" y="391851"/>
              <a:ext cx="1" cy="422371"/>
            </a:xfrm>
            <a:prstGeom prst="line">
              <a:avLst/>
            </a:prstGeom>
            <a:noFill/>
            <a:ln w="1270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474" name="Shape 8474"/>
            <p:cNvSpPr/>
            <p:nvPr/>
          </p:nvSpPr>
          <p:spPr>
            <a:xfrm flipH="1">
              <a:off x="1458912" y="706504"/>
              <a:ext cx="155" cy="872360"/>
            </a:xfrm>
            <a:prstGeom prst="line">
              <a:avLst/>
            </a:prstGeom>
            <a:noFill/>
            <a:ln w="635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>
              <a:outerShdw blurRad="38100" dist="200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475" name="Shape 8475"/>
            <p:cNvSpPr/>
            <p:nvPr/>
          </p:nvSpPr>
          <p:spPr>
            <a:xfrm>
              <a:off x="2260471" y="-1"/>
              <a:ext cx="6480" cy="1577277"/>
            </a:xfrm>
            <a:prstGeom prst="line">
              <a:avLst/>
            </a:prstGeom>
            <a:noFill/>
            <a:ln w="635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>
              <a:outerShdw blurRad="38100" dist="200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476" name="Shape 8476"/>
            <p:cNvSpPr/>
            <p:nvPr/>
          </p:nvSpPr>
          <p:spPr>
            <a:xfrm>
              <a:off x="3443754" y="1001530"/>
              <a:ext cx="5884" cy="905058"/>
            </a:xfrm>
            <a:prstGeom prst="line">
              <a:avLst/>
            </a:prstGeom>
            <a:noFill/>
            <a:ln w="635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>
              <a:outerShdw blurRad="38100" dist="200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477" name="Shape 8477"/>
            <p:cNvSpPr/>
            <p:nvPr/>
          </p:nvSpPr>
          <p:spPr>
            <a:xfrm flipH="1">
              <a:off x="4433887" y="143409"/>
              <a:ext cx="3176" cy="1399591"/>
            </a:xfrm>
            <a:prstGeom prst="line">
              <a:avLst/>
            </a:prstGeom>
            <a:noFill/>
            <a:ln w="635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>
              <a:outerShdw blurRad="38100" dist="200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479" name="Shape 8479"/>
          <p:cNvSpPr>
            <a:spLocks noGrp="1"/>
          </p:cNvSpPr>
          <p:nvPr>
            <p:ph type="sldNum" sz="quarter" idx="2"/>
          </p:nvPr>
        </p:nvSpPr>
        <p:spPr>
          <a:xfrm>
            <a:off x="8456612" y="6475412"/>
            <a:ext cx="35372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8480" name="Shape 8480"/>
          <p:cNvSpPr/>
          <p:nvPr/>
        </p:nvSpPr>
        <p:spPr>
          <a:xfrm>
            <a:off x="6375400" y="6475412"/>
            <a:ext cx="21780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Control Plane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8" grpId="1" animBg="1" advAuto="0"/>
      <p:bldP spid="8444" grpId="3" animBg="1" advAuto="0"/>
      <p:bldP spid="8449" grpId="5" animBg="1" advAuto="0"/>
      <p:bldP spid="8472" grpId="2" animBg="1" advAuto="0"/>
      <p:bldP spid="8478" grpId="4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51" name="Group 8551"/>
          <p:cNvGrpSpPr/>
          <p:nvPr/>
        </p:nvGrpSpPr>
        <p:grpSpPr>
          <a:xfrm>
            <a:off x="1454149" y="2020887"/>
            <a:ext cx="6028157" cy="1439864"/>
            <a:chOff x="0" y="0"/>
            <a:chExt cx="6028155" cy="1439862"/>
          </a:xfrm>
        </p:grpSpPr>
        <p:sp>
          <p:nvSpPr>
            <p:cNvPr id="8482" name="Shape 8482"/>
            <p:cNvSpPr/>
            <p:nvPr/>
          </p:nvSpPr>
          <p:spPr>
            <a:xfrm>
              <a:off x="436371" y="3366"/>
              <a:ext cx="5043490" cy="1017396"/>
            </a:xfrm>
            <a:prstGeom prst="rect">
              <a:avLst/>
            </a:prstGeom>
            <a:solidFill>
              <a:srgbClr val="D2D2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8483" name="Shape 8483"/>
            <p:cNvSpPr/>
            <p:nvPr/>
          </p:nvSpPr>
          <p:spPr>
            <a:xfrm>
              <a:off x="246868" y="6247"/>
              <a:ext cx="198438" cy="1385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5"/>
                  </a:moveTo>
                  <a:lnTo>
                    <a:pt x="20959" y="0"/>
                  </a:lnTo>
                  <a:cubicBezTo>
                    <a:pt x="21172" y="5342"/>
                    <a:pt x="21386" y="10683"/>
                    <a:pt x="21600" y="16025"/>
                  </a:cubicBezTo>
                  <a:lnTo>
                    <a:pt x="483" y="21600"/>
                  </a:lnTo>
                  <a:cubicBezTo>
                    <a:pt x="322" y="18275"/>
                    <a:pt x="161" y="14950"/>
                    <a:pt x="0" y="1162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2D2F4"/>
                </a:gs>
                <a:gs pos="100000">
                  <a:srgbClr val="F2F2F2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484" name="Shape 8484"/>
            <p:cNvSpPr/>
            <p:nvPr/>
          </p:nvSpPr>
          <p:spPr>
            <a:xfrm flipH="1">
              <a:off x="5476199" y="0"/>
              <a:ext cx="220428" cy="1370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extrusionOk="0">
                  <a:moveTo>
                    <a:pt x="0" y="11513"/>
                  </a:moveTo>
                  <a:cubicBezTo>
                    <a:pt x="6307" y="7595"/>
                    <a:pt x="15100" y="3918"/>
                    <a:pt x="21407" y="0"/>
                  </a:cubicBezTo>
                  <a:cubicBezTo>
                    <a:pt x="21600" y="5401"/>
                    <a:pt x="21296" y="10481"/>
                    <a:pt x="21489" y="15882"/>
                  </a:cubicBezTo>
                  <a:lnTo>
                    <a:pt x="436" y="21600"/>
                  </a:lnTo>
                  <a:cubicBezTo>
                    <a:pt x="291" y="18238"/>
                    <a:pt x="145" y="14876"/>
                    <a:pt x="0" y="1151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D2D2F4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grpSp>
          <p:nvGrpSpPr>
            <p:cNvPr id="8517" name="Group 8517"/>
            <p:cNvGrpSpPr/>
            <p:nvPr/>
          </p:nvGrpSpPr>
          <p:grpSpPr>
            <a:xfrm>
              <a:off x="0" y="759196"/>
              <a:ext cx="338555" cy="653693"/>
              <a:chOff x="0" y="0"/>
              <a:chExt cx="338554" cy="653692"/>
            </a:xfrm>
          </p:grpSpPr>
          <p:sp>
            <p:nvSpPr>
              <p:cNvPr id="8485" name="Shape 8485"/>
              <p:cNvSpPr/>
              <p:nvPr/>
            </p:nvSpPr>
            <p:spPr>
              <a:xfrm>
                <a:off x="267662" y="1091"/>
                <a:ext cx="67153" cy="6236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44" y="0"/>
                    </a:moveTo>
                    <a:lnTo>
                      <a:pt x="21600" y="2670"/>
                    </a:lnTo>
                    <a:lnTo>
                      <a:pt x="21112" y="20670"/>
                    </a:lnTo>
                    <a:lnTo>
                      <a:pt x="0" y="21600"/>
                    </a:lnTo>
                    <a:lnTo>
                      <a:pt x="384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333333"/>
                  </a:gs>
                  <a:gs pos="100000">
                    <a:srgbClr val="DDDDDD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8486" name="Shape 8486"/>
              <p:cNvSpPr/>
              <p:nvPr/>
            </p:nvSpPr>
            <p:spPr>
              <a:xfrm>
                <a:off x="16610" y="0"/>
                <a:ext cx="248205" cy="623409"/>
              </a:xfrm>
              <a:prstGeom prst="rect">
                <a:avLst/>
              </a:prstGeom>
              <a:gradFill flip="none" rotWithShape="1"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8487" name="Shape 8487"/>
              <p:cNvSpPr/>
              <p:nvPr/>
            </p:nvSpPr>
            <p:spPr>
              <a:xfrm>
                <a:off x="281568" y="38468"/>
                <a:ext cx="38773" cy="569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83" h="21300" extrusionOk="0">
                    <a:moveTo>
                      <a:pt x="0" y="0"/>
                    </a:moveTo>
                    <a:cubicBezTo>
                      <a:pt x="0" y="0"/>
                      <a:pt x="5118" y="238"/>
                      <a:pt x="20883" y="1856"/>
                    </a:cubicBezTo>
                    <a:cubicBezTo>
                      <a:pt x="-717" y="10464"/>
                      <a:pt x="3480" y="21600"/>
                      <a:pt x="0" y="21293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8F8F8"/>
                  </a:gs>
                  <a:gs pos="100000">
                    <a:srgbClr val="808080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8488" name="Shape 8488"/>
              <p:cNvSpPr/>
              <p:nvPr/>
            </p:nvSpPr>
            <p:spPr>
              <a:xfrm>
                <a:off x="271458" y="330392"/>
                <a:ext cx="62408" cy="51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63" y="0"/>
                    </a:moveTo>
                    <a:cubicBezTo>
                      <a:pt x="3951" y="956"/>
                      <a:pt x="11985" y="7073"/>
                      <a:pt x="21600" y="12234"/>
                    </a:cubicBezTo>
                    <a:cubicBezTo>
                      <a:pt x="21468" y="15483"/>
                      <a:pt x="21468" y="15101"/>
                      <a:pt x="21468" y="21600"/>
                    </a:cubicBezTo>
                    <a:cubicBezTo>
                      <a:pt x="21468" y="21600"/>
                      <a:pt x="11129" y="14814"/>
                      <a:pt x="0" y="9558"/>
                    </a:cubicBezTo>
                    <a:cubicBezTo>
                      <a:pt x="0" y="4588"/>
                      <a:pt x="263" y="1625"/>
                      <a:pt x="26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8489" name="Shape 8489"/>
              <p:cNvSpPr/>
              <p:nvPr/>
            </p:nvSpPr>
            <p:spPr>
              <a:xfrm>
                <a:off x="16610" y="71207"/>
                <a:ext cx="141900" cy="12824"/>
              </a:xfrm>
              <a:prstGeom prst="rect">
                <a:avLst/>
              </a:pr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grpSp>
            <p:nvGrpSpPr>
              <p:cNvPr id="8492" name="Group 8492"/>
              <p:cNvGrpSpPr/>
              <p:nvPr/>
            </p:nvGrpSpPr>
            <p:grpSpPr>
              <a:xfrm>
                <a:off x="144318" y="64636"/>
                <a:ext cx="137106" cy="40984"/>
                <a:chOff x="0" y="0"/>
                <a:chExt cx="137104" cy="40982"/>
              </a:xfrm>
            </p:grpSpPr>
            <p:sp>
              <p:nvSpPr>
                <p:cNvPr id="8490" name="Shape 8490"/>
                <p:cNvSpPr/>
                <p:nvPr/>
              </p:nvSpPr>
              <p:spPr>
                <a:xfrm>
                  <a:off x="0" y="0"/>
                  <a:ext cx="137105" cy="4098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8491" name="Shape 8491"/>
                <p:cNvSpPr/>
                <p:nvPr/>
              </p:nvSpPr>
              <p:spPr>
                <a:xfrm>
                  <a:off x="2281" y="4269"/>
                  <a:ext cx="132352" cy="32445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</p:grpSp>
          <p:sp>
            <p:nvSpPr>
              <p:cNvPr id="8493" name="Shape 8493"/>
              <p:cNvSpPr/>
              <p:nvPr/>
            </p:nvSpPr>
            <p:spPr>
              <a:xfrm>
                <a:off x="18983" y="161786"/>
                <a:ext cx="141900" cy="12823"/>
              </a:xfrm>
              <a:prstGeom prst="rect">
                <a:avLst/>
              </a:pr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grpSp>
            <p:nvGrpSpPr>
              <p:cNvPr id="8496" name="Group 8496"/>
              <p:cNvGrpSpPr/>
              <p:nvPr/>
            </p:nvGrpSpPr>
            <p:grpSpPr>
              <a:xfrm>
                <a:off x="144224" y="153094"/>
                <a:ext cx="137106" cy="36560"/>
                <a:chOff x="0" y="0"/>
                <a:chExt cx="137104" cy="36558"/>
              </a:xfrm>
            </p:grpSpPr>
            <p:sp>
              <p:nvSpPr>
                <p:cNvPr id="8494" name="Shape 8494"/>
                <p:cNvSpPr/>
                <p:nvPr/>
              </p:nvSpPr>
              <p:spPr>
                <a:xfrm>
                  <a:off x="0" y="0"/>
                  <a:ext cx="137105" cy="3655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8495" name="Shape 8495"/>
                <p:cNvSpPr/>
                <p:nvPr/>
              </p:nvSpPr>
              <p:spPr>
                <a:xfrm>
                  <a:off x="2472" y="4471"/>
                  <a:ext cx="132351" cy="28143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</p:grpSp>
          <p:sp>
            <p:nvSpPr>
              <p:cNvPr id="8497" name="Shape 8497"/>
              <p:cNvSpPr/>
              <p:nvPr/>
            </p:nvSpPr>
            <p:spPr>
              <a:xfrm>
                <a:off x="18983" y="252364"/>
                <a:ext cx="141900" cy="12824"/>
              </a:xfrm>
              <a:prstGeom prst="rect">
                <a:avLst/>
              </a:pr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8498" name="Shape 8498"/>
              <p:cNvSpPr/>
              <p:nvPr/>
            </p:nvSpPr>
            <p:spPr>
              <a:xfrm>
                <a:off x="21356" y="334485"/>
                <a:ext cx="141899" cy="12824"/>
              </a:xfrm>
              <a:prstGeom prst="rect">
                <a:avLst/>
              </a:pr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grpSp>
            <p:nvGrpSpPr>
              <p:cNvPr id="8501" name="Group 8501"/>
              <p:cNvGrpSpPr/>
              <p:nvPr/>
            </p:nvGrpSpPr>
            <p:grpSpPr>
              <a:xfrm>
                <a:off x="141948" y="332180"/>
                <a:ext cx="137151" cy="36753"/>
                <a:chOff x="0" y="0"/>
                <a:chExt cx="137149" cy="36751"/>
              </a:xfrm>
            </p:grpSpPr>
            <p:sp>
              <p:nvSpPr>
                <p:cNvPr id="8499" name="Shape 8499"/>
                <p:cNvSpPr/>
                <p:nvPr/>
              </p:nvSpPr>
              <p:spPr>
                <a:xfrm>
                  <a:off x="0" y="0"/>
                  <a:ext cx="137150" cy="3675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8500" name="Shape 8500"/>
                <p:cNvSpPr/>
                <p:nvPr/>
              </p:nvSpPr>
              <p:spPr>
                <a:xfrm>
                  <a:off x="2285" y="0"/>
                  <a:ext cx="132389" cy="32306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</p:grpSp>
          <p:sp>
            <p:nvSpPr>
              <p:cNvPr id="8502" name="Shape 8502"/>
              <p:cNvSpPr/>
              <p:nvPr/>
            </p:nvSpPr>
            <p:spPr>
              <a:xfrm>
                <a:off x="272407" y="252364"/>
                <a:ext cx="62408" cy="512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63" y="0"/>
                    </a:moveTo>
                    <a:cubicBezTo>
                      <a:pt x="3951" y="956"/>
                      <a:pt x="11985" y="7073"/>
                      <a:pt x="21600" y="12234"/>
                    </a:cubicBezTo>
                    <a:cubicBezTo>
                      <a:pt x="21468" y="15483"/>
                      <a:pt x="21468" y="15101"/>
                      <a:pt x="21468" y="21600"/>
                    </a:cubicBezTo>
                    <a:cubicBezTo>
                      <a:pt x="21468" y="21600"/>
                      <a:pt x="11129" y="14814"/>
                      <a:pt x="0" y="9558"/>
                    </a:cubicBezTo>
                    <a:cubicBezTo>
                      <a:pt x="0" y="4588"/>
                      <a:pt x="263" y="1625"/>
                      <a:pt x="26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grpSp>
            <p:nvGrpSpPr>
              <p:cNvPr id="8505" name="Group 8505"/>
              <p:cNvGrpSpPr/>
              <p:nvPr/>
            </p:nvGrpSpPr>
            <p:grpSpPr>
              <a:xfrm>
                <a:off x="141945" y="245816"/>
                <a:ext cx="139437" cy="36560"/>
                <a:chOff x="0" y="0"/>
                <a:chExt cx="139435" cy="36558"/>
              </a:xfrm>
            </p:grpSpPr>
            <p:sp>
              <p:nvSpPr>
                <p:cNvPr id="8503" name="Shape 8503"/>
                <p:cNvSpPr/>
                <p:nvPr/>
              </p:nvSpPr>
              <p:spPr>
                <a:xfrm>
                  <a:off x="0" y="0"/>
                  <a:ext cx="139436" cy="3655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8504" name="Shape 8504"/>
                <p:cNvSpPr/>
                <p:nvPr/>
              </p:nvSpPr>
              <p:spPr>
                <a:xfrm>
                  <a:off x="2285" y="4365"/>
                  <a:ext cx="137151" cy="28102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</p:grpSp>
          <p:sp>
            <p:nvSpPr>
              <p:cNvPr id="8506" name="Shape 8506"/>
              <p:cNvSpPr/>
              <p:nvPr/>
            </p:nvSpPr>
            <p:spPr>
              <a:xfrm>
                <a:off x="262441" y="0"/>
                <a:ext cx="16612" cy="623409"/>
              </a:xfrm>
              <a:prstGeom prst="rect">
                <a:avLst/>
              </a:prstGeom>
              <a:gradFill flip="none"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10800000" scaled="0"/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8507" name="Shape 8507"/>
              <p:cNvSpPr/>
              <p:nvPr/>
            </p:nvSpPr>
            <p:spPr>
              <a:xfrm>
                <a:off x="278102" y="157693"/>
                <a:ext cx="56239" cy="581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92" y="0"/>
                    </a:moveTo>
                    <a:cubicBezTo>
                      <a:pt x="4014" y="844"/>
                      <a:pt x="10508" y="5738"/>
                      <a:pt x="21308" y="12150"/>
                    </a:cubicBezTo>
                    <a:cubicBezTo>
                      <a:pt x="21162" y="15019"/>
                      <a:pt x="21600" y="15863"/>
                      <a:pt x="21600" y="21600"/>
                    </a:cubicBezTo>
                    <a:cubicBezTo>
                      <a:pt x="21600" y="21600"/>
                      <a:pt x="11676" y="14850"/>
                      <a:pt x="0" y="8438"/>
                    </a:cubicBezTo>
                    <a:cubicBezTo>
                      <a:pt x="0" y="4050"/>
                      <a:pt x="292" y="1434"/>
                      <a:pt x="29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8508" name="Shape 8508"/>
              <p:cNvSpPr/>
              <p:nvPr/>
            </p:nvSpPr>
            <p:spPr>
              <a:xfrm>
                <a:off x="278814" y="68479"/>
                <a:ext cx="57900" cy="65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3624" y="750"/>
                      <a:pt x="10516" y="5700"/>
                      <a:pt x="21600" y="12300"/>
                    </a:cubicBezTo>
                    <a:cubicBezTo>
                      <a:pt x="21458" y="14850"/>
                      <a:pt x="20179" y="16500"/>
                      <a:pt x="20179" y="21600"/>
                    </a:cubicBezTo>
                    <a:cubicBezTo>
                      <a:pt x="20179" y="21600"/>
                      <a:pt x="11582" y="13425"/>
                      <a:pt x="568" y="9300"/>
                    </a:cubicBezTo>
                    <a:cubicBezTo>
                      <a:pt x="568" y="5400"/>
                      <a:pt x="0" y="127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8509" name="Shape 8509"/>
              <p:cNvSpPr/>
              <p:nvPr/>
            </p:nvSpPr>
            <p:spPr>
              <a:xfrm>
                <a:off x="325854" y="595307"/>
                <a:ext cx="12701" cy="25919"/>
              </a:xfrm>
              <a:prstGeom prst="ellipse">
                <a:avLst/>
              </a:prstGeom>
              <a:solidFill>
                <a:srgbClr val="33333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8510" name="Shape 8510"/>
              <p:cNvSpPr/>
              <p:nvPr/>
            </p:nvSpPr>
            <p:spPr>
              <a:xfrm>
                <a:off x="275729" y="596125"/>
                <a:ext cx="58137" cy="545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9540"/>
                    </a:moveTo>
                    <a:lnTo>
                      <a:pt x="141" y="21600"/>
                    </a:lnTo>
                    <a:lnTo>
                      <a:pt x="21600" y="9900"/>
                    </a:lnTo>
                    <a:lnTo>
                      <a:pt x="21176" y="0"/>
                    </a:lnTo>
                    <a:lnTo>
                      <a:pt x="0" y="9540"/>
                    </a:lnTo>
                    <a:close/>
                  </a:path>
                </a:pathLst>
              </a:custGeom>
              <a:solidFill>
                <a:srgbClr val="33333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8511" name="Shape 8511"/>
              <p:cNvSpPr/>
              <p:nvPr/>
            </p:nvSpPr>
            <p:spPr>
              <a:xfrm>
                <a:off x="0" y="612768"/>
                <a:ext cx="283798" cy="4092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8512" name="Shape 8512"/>
              <p:cNvSpPr/>
              <p:nvPr/>
            </p:nvSpPr>
            <p:spPr>
              <a:xfrm>
                <a:off x="16610" y="623408"/>
                <a:ext cx="252951" cy="2155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808080"/>
                  </a:gs>
                  <a:gs pos="100000">
                    <a:srgbClr val="000000"/>
                  </a:gs>
                </a:gsLst>
                <a:lin ang="10800000" scaled="0"/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8513" name="Shape 8513"/>
              <p:cNvSpPr/>
              <p:nvPr/>
            </p:nvSpPr>
            <p:spPr>
              <a:xfrm>
                <a:off x="40101" y="532830"/>
                <a:ext cx="37730" cy="38742"/>
              </a:xfrm>
              <a:prstGeom prst="ellipse">
                <a:avLst/>
              </a:prstGeom>
              <a:solidFill>
                <a:srgbClr val="33CC3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8514" name="Shape 8514"/>
              <p:cNvSpPr/>
              <p:nvPr/>
            </p:nvSpPr>
            <p:spPr>
              <a:xfrm>
                <a:off x="82813" y="532830"/>
                <a:ext cx="37730" cy="38742"/>
              </a:xfrm>
              <a:prstGeom prst="ellipse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0000"/>
                    </a:solidFill>
                  </a:defRPr>
                </a:pPr>
                <a:endParaRPr/>
              </a:p>
            </p:txBody>
          </p:sp>
          <p:sp>
            <p:nvSpPr>
              <p:cNvPr id="8515" name="Shape 8515"/>
              <p:cNvSpPr/>
              <p:nvPr/>
            </p:nvSpPr>
            <p:spPr>
              <a:xfrm>
                <a:off x="122915" y="532830"/>
                <a:ext cx="37730" cy="38742"/>
              </a:xfrm>
              <a:prstGeom prst="ellipse">
                <a:avLst/>
              </a:prstGeom>
              <a:solidFill>
                <a:srgbClr val="33CC3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8516" name="Shape 8516"/>
              <p:cNvSpPr/>
              <p:nvPr/>
            </p:nvSpPr>
            <p:spPr>
              <a:xfrm>
                <a:off x="219967" y="384139"/>
                <a:ext cx="18984" cy="207077"/>
              </a:xfrm>
              <a:prstGeom prst="rect">
                <a:avLst/>
              </a:prstGeom>
              <a:solidFill>
                <a:srgbClr val="29292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</p:grpSp>
        <p:grpSp>
          <p:nvGrpSpPr>
            <p:cNvPr id="8550" name="Group 8550"/>
            <p:cNvGrpSpPr/>
            <p:nvPr/>
          </p:nvGrpSpPr>
          <p:grpSpPr>
            <a:xfrm>
              <a:off x="5689600" y="786170"/>
              <a:ext cx="338556" cy="653693"/>
              <a:chOff x="0" y="0"/>
              <a:chExt cx="338554" cy="653692"/>
            </a:xfrm>
          </p:grpSpPr>
          <p:sp>
            <p:nvSpPr>
              <p:cNvPr id="8518" name="Shape 8518"/>
              <p:cNvSpPr/>
              <p:nvPr/>
            </p:nvSpPr>
            <p:spPr>
              <a:xfrm>
                <a:off x="267662" y="1091"/>
                <a:ext cx="67153" cy="6236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44" y="0"/>
                    </a:moveTo>
                    <a:lnTo>
                      <a:pt x="21600" y="2670"/>
                    </a:lnTo>
                    <a:lnTo>
                      <a:pt x="21112" y="20670"/>
                    </a:lnTo>
                    <a:lnTo>
                      <a:pt x="0" y="21600"/>
                    </a:lnTo>
                    <a:lnTo>
                      <a:pt x="384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333333"/>
                  </a:gs>
                  <a:gs pos="100000">
                    <a:srgbClr val="DDDDDD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8519" name="Shape 8519"/>
              <p:cNvSpPr/>
              <p:nvPr/>
            </p:nvSpPr>
            <p:spPr>
              <a:xfrm>
                <a:off x="16610" y="0"/>
                <a:ext cx="248205" cy="623409"/>
              </a:xfrm>
              <a:prstGeom prst="rect">
                <a:avLst/>
              </a:prstGeom>
              <a:gradFill flip="none" rotWithShape="1"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8520" name="Shape 8520"/>
              <p:cNvSpPr/>
              <p:nvPr/>
            </p:nvSpPr>
            <p:spPr>
              <a:xfrm>
                <a:off x="281568" y="38468"/>
                <a:ext cx="38773" cy="569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83" h="21300" extrusionOk="0">
                    <a:moveTo>
                      <a:pt x="0" y="0"/>
                    </a:moveTo>
                    <a:cubicBezTo>
                      <a:pt x="0" y="0"/>
                      <a:pt x="5118" y="238"/>
                      <a:pt x="20883" y="1856"/>
                    </a:cubicBezTo>
                    <a:cubicBezTo>
                      <a:pt x="-717" y="10464"/>
                      <a:pt x="3480" y="21600"/>
                      <a:pt x="0" y="21293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8F8F8"/>
                  </a:gs>
                  <a:gs pos="100000">
                    <a:srgbClr val="808080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8521" name="Shape 8521"/>
              <p:cNvSpPr/>
              <p:nvPr/>
            </p:nvSpPr>
            <p:spPr>
              <a:xfrm>
                <a:off x="271458" y="330392"/>
                <a:ext cx="62408" cy="51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63" y="0"/>
                    </a:moveTo>
                    <a:cubicBezTo>
                      <a:pt x="3951" y="956"/>
                      <a:pt x="11985" y="7073"/>
                      <a:pt x="21600" y="12234"/>
                    </a:cubicBezTo>
                    <a:cubicBezTo>
                      <a:pt x="21468" y="15483"/>
                      <a:pt x="21468" y="15101"/>
                      <a:pt x="21468" y="21600"/>
                    </a:cubicBezTo>
                    <a:cubicBezTo>
                      <a:pt x="21468" y="21600"/>
                      <a:pt x="11129" y="14814"/>
                      <a:pt x="0" y="9558"/>
                    </a:cubicBezTo>
                    <a:cubicBezTo>
                      <a:pt x="0" y="4588"/>
                      <a:pt x="263" y="1625"/>
                      <a:pt x="26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8522" name="Shape 8522"/>
              <p:cNvSpPr/>
              <p:nvPr/>
            </p:nvSpPr>
            <p:spPr>
              <a:xfrm>
                <a:off x="16610" y="71207"/>
                <a:ext cx="141900" cy="12824"/>
              </a:xfrm>
              <a:prstGeom prst="rect">
                <a:avLst/>
              </a:pr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grpSp>
            <p:nvGrpSpPr>
              <p:cNvPr id="8525" name="Group 8525"/>
              <p:cNvGrpSpPr/>
              <p:nvPr/>
            </p:nvGrpSpPr>
            <p:grpSpPr>
              <a:xfrm>
                <a:off x="144318" y="64636"/>
                <a:ext cx="137106" cy="40984"/>
                <a:chOff x="0" y="0"/>
                <a:chExt cx="137104" cy="40982"/>
              </a:xfrm>
            </p:grpSpPr>
            <p:sp>
              <p:nvSpPr>
                <p:cNvPr id="8523" name="Shape 8523"/>
                <p:cNvSpPr/>
                <p:nvPr/>
              </p:nvSpPr>
              <p:spPr>
                <a:xfrm>
                  <a:off x="0" y="0"/>
                  <a:ext cx="137105" cy="4098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8524" name="Shape 8524"/>
                <p:cNvSpPr/>
                <p:nvPr/>
              </p:nvSpPr>
              <p:spPr>
                <a:xfrm>
                  <a:off x="2281" y="4269"/>
                  <a:ext cx="132352" cy="32445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</p:grpSp>
          <p:sp>
            <p:nvSpPr>
              <p:cNvPr id="8526" name="Shape 8526"/>
              <p:cNvSpPr/>
              <p:nvPr/>
            </p:nvSpPr>
            <p:spPr>
              <a:xfrm>
                <a:off x="18983" y="161786"/>
                <a:ext cx="141900" cy="12823"/>
              </a:xfrm>
              <a:prstGeom prst="rect">
                <a:avLst/>
              </a:pr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grpSp>
            <p:nvGrpSpPr>
              <p:cNvPr id="8529" name="Group 8529"/>
              <p:cNvGrpSpPr/>
              <p:nvPr/>
            </p:nvGrpSpPr>
            <p:grpSpPr>
              <a:xfrm>
                <a:off x="144224" y="153094"/>
                <a:ext cx="137106" cy="36560"/>
                <a:chOff x="0" y="0"/>
                <a:chExt cx="137104" cy="36558"/>
              </a:xfrm>
            </p:grpSpPr>
            <p:sp>
              <p:nvSpPr>
                <p:cNvPr id="8527" name="Shape 8527"/>
                <p:cNvSpPr/>
                <p:nvPr/>
              </p:nvSpPr>
              <p:spPr>
                <a:xfrm>
                  <a:off x="0" y="0"/>
                  <a:ext cx="137105" cy="3655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8528" name="Shape 8528"/>
                <p:cNvSpPr/>
                <p:nvPr/>
              </p:nvSpPr>
              <p:spPr>
                <a:xfrm>
                  <a:off x="2472" y="4471"/>
                  <a:ext cx="132351" cy="28143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</p:grpSp>
          <p:sp>
            <p:nvSpPr>
              <p:cNvPr id="8530" name="Shape 8530"/>
              <p:cNvSpPr/>
              <p:nvPr/>
            </p:nvSpPr>
            <p:spPr>
              <a:xfrm>
                <a:off x="18983" y="252364"/>
                <a:ext cx="141900" cy="12824"/>
              </a:xfrm>
              <a:prstGeom prst="rect">
                <a:avLst/>
              </a:pr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8531" name="Shape 8531"/>
              <p:cNvSpPr/>
              <p:nvPr/>
            </p:nvSpPr>
            <p:spPr>
              <a:xfrm>
                <a:off x="21356" y="334485"/>
                <a:ext cx="141899" cy="12824"/>
              </a:xfrm>
              <a:prstGeom prst="rect">
                <a:avLst/>
              </a:pr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grpSp>
            <p:nvGrpSpPr>
              <p:cNvPr id="8534" name="Group 8534"/>
              <p:cNvGrpSpPr/>
              <p:nvPr/>
            </p:nvGrpSpPr>
            <p:grpSpPr>
              <a:xfrm>
                <a:off x="141948" y="332180"/>
                <a:ext cx="137151" cy="36753"/>
                <a:chOff x="0" y="0"/>
                <a:chExt cx="137149" cy="36751"/>
              </a:xfrm>
            </p:grpSpPr>
            <p:sp>
              <p:nvSpPr>
                <p:cNvPr id="8532" name="Shape 8532"/>
                <p:cNvSpPr/>
                <p:nvPr/>
              </p:nvSpPr>
              <p:spPr>
                <a:xfrm>
                  <a:off x="0" y="0"/>
                  <a:ext cx="137150" cy="3675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8533" name="Shape 8533"/>
                <p:cNvSpPr/>
                <p:nvPr/>
              </p:nvSpPr>
              <p:spPr>
                <a:xfrm>
                  <a:off x="2285" y="0"/>
                  <a:ext cx="132389" cy="32306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</p:grpSp>
          <p:sp>
            <p:nvSpPr>
              <p:cNvPr id="8535" name="Shape 8535"/>
              <p:cNvSpPr/>
              <p:nvPr/>
            </p:nvSpPr>
            <p:spPr>
              <a:xfrm>
                <a:off x="272407" y="252364"/>
                <a:ext cx="62408" cy="512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63" y="0"/>
                    </a:moveTo>
                    <a:cubicBezTo>
                      <a:pt x="3951" y="956"/>
                      <a:pt x="11985" y="7073"/>
                      <a:pt x="21600" y="12234"/>
                    </a:cubicBezTo>
                    <a:cubicBezTo>
                      <a:pt x="21468" y="15483"/>
                      <a:pt x="21468" y="15101"/>
                      <a:pt x="21468" y="21600"/>
                    </a:cubicBezTo>
                    <a:cubicBezTo>
                      <a:pt x="21468" y="21600"/>
                      <a:pt x="11129" y="14814"/>
                      <a:pt x="0" y="9558"/>
                    </a:cubicBezTo>
                    <a:cubicBezTo>
                      <a:pt x="0" y="4588"/>
                      <a:pt x="263" y="1625"/>
                      <a:pt x="26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grpSp>
            <p:nvGrpSpPr>
              <p:cNvPr id="8538" name="Group 8538"/>
              <p:cNvGrpSpPr/>
              <p:nvPr/>
            </p:nvGrpSpPr>
            <p:grpSpPr>
              <a:xfrm>
                <a:off x="141945" y="245816"/>
                <a:ext cx="139437" cy="36560"/>
                <a:chOff x="0" y="0"/>
                <a:chExt cx="139435" cy="36558"/>
              </a:xfrm>
            </p:grpSpPr>
            <p:sp>
              <p:nvSpPr>
                <p:cNvPr id="8536" name="Shape 8536"/>
                <p:cNvSpPr/>
                <p:nvPr/>
              </p:nvSpPr>
              <p:spPr>
                <a:xfrm>
                  <a:off x="0" y="0"/>
                  <a:ext cx="139436" cy="3655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  <p:sp>
              <p:nvSpPr>
                <p:cNvPr id="8537" name="Shape 8537"/>
                <p:cNvSpPr/>
                <p:nvPr/>
              </p:nvSpPr>
              <p:spPr>
                <a:xfrm>
                  <a:off x="2285" y="4365"/>
                  <a:ext cx="137151" cy="28102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/>
                  </a:pPr>
                  <a:endParaRPr/>
                </a:p>
              </p:txBody>
            </p:sp>
          </p:grpSp>
          <p:sp>
            <p:nvSpPr>
              <p:cNvPr id="8539" name="Shape 8539"/>
              <p:cNvSpPr/>
              <p:nvPr/>
            </p:nvSpPr>
            <p:spPr>
              <a:xfrm>
                <a:off x="262441" y="0"/>
                <a:ext cx="16612" cy="623409"/>
              </a:xfrm>
              <a:prstGeom prst="rect">
                <a:avLst/>
              </a:prstGeom>
              <a:gradFill flip="none"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10800000" scaled="0"/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8540" name="Shape 8540"/>
              <p:cNvSpPr/>
              <p:nvPr/>
            </p:nvSpPr>
            <p:spPr>
              <a:xfrm>
                <a:off x="278102" y="157693"/>
                <a:ext cx="56239" cy="581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92" y="0"/>
                    </a:moveTo>
                    <a:cubicBezTo>
                      <a:pt x="4014" y="844"/>
                      <a:pt x="10508" y="5738"/>
                      <a:pt x="21308" y="12150"/>
                    </a:cubicBezTo>
                    <a:cubicBezTo>
                      <a:pt x="21162" y="15019"/>
                      <a:pt x="21600" y="15863"/>
                      <a:pt x="21600" y="21600"/>
                    </a:cubicBezTo>
                    <a:cubicBezTo>
                      <a:pt x="21600" y="21600"/>
                      <a:pt x="11676" y="14850"/>
                      <a:pt x="0" y="8438"/>
                    </a:cubicBezTo>
                    <a:cubicBezTo>
                      <a:pt x="0" y="4050"/>
                      <a:pt x="292" y="1434"/>
                      <a:pt x="29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8541" name="Shape 8541"/>
              <p:cNvSpPr/>
              <p:nvPr/>
            </p:nvSpPr>
            <p:spPr>
              <a:xfrm>
                <a:off x="278814" y="68479"/>
                <a:ext cx="57900" cy="65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3624" y="750"/>
                      <a:pt x="10516" y="5700"/>
                      <a:pt x="21600" y="12300"/>
                    </a:cubicBezTo>
                    <a:cubicBezTo>
                      <a:pt x="21458" y="14850"/>
                      <a:pt x="20179" y="16500"/>
                      <a:pt x="20179" y="21600"/>
                    </a:cubicBezTo>
                    <a:cubicBezTo>
                      <a:pt x="20179" y="21600"/>
                      <a:pt x="11582" y="13425"/>
                      <a:pt x="568" y="9300"/>
                    </a:cubicBezTo>
                    <a:cubicBezTo>
                      <a:pt x="568" y="5400"/>
                      <a:pt x="0" y="127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8542" name="Shape 8542"/>
              <p:cNvSpPr/>
              <p:nvPr/>
            </p:nvSpPr>
            <p:spPr>
              <a:xfrm>
                <a:off x="325854" y="595307"/>
                <a:ext cx="12701" cy="25919"/>
              </a:xfrm>
              <a:prstGeom prst="ellipse">
                <a:avLst/>
              </a:prstGeom>
              <a:solidFill>
                <a:srgbClr val="33333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8543" name="Shape 8543"/>
              <p:cNvSpPr/>
              <p:nvPr/>
            </p:nvSpPr>
            <p:spPr>
              <a:xfrm>
                <a:off x="275729" y="596125"/>
                <a:ext cx="58137" cy="545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9540"/>
                    </a:moveTo>
                    <a:lnTo>
                      <a:pt x="141" y="21600"/>
                    </a:lnTo>
                    <a:lnTo>
                      <a:pt x="21600" y="9900"/>
                    </a:lnTo>
                    <a:lnTo>
                      <a:pt x="21176" y="0"/>
                    </a:lnTo>
                    <a:lnTo>
                      <a:pt x="0" y="9540"/>
                    </a:lnTo>
                    <a:close/>
                  </a:path>
                </a:pathLst>
              </a:custGeom>
              <a:solidFill>
                <a:srgbClr val="33333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8544" name="Shape 8544"/>
              <p:cNvSpPr/>
              <p:nvPr/>
            </p:nvSpPr>
            <p:spPr>
              <a:xfrm>
                <a:off x="0" y="612768"/>
                <a:ext cx="283798" cy="4092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8545" name="Shape 8545"/>
              <p:cNvSpPr/>
              <p:nvPr/>
            </p:nvSpPr>
            <p:spPr>
              <a:xfrm>
                <a:off x="16610" y="623408"/>
                <a:ext cx="252951" cy="2155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808080"/>
                  </a:gs>
                  <a:gs pos="100000">
                    <a:srgbClr val="000000"/>
                  </a:gs>
                </a:gsLst>
                <a:lin ang="10800000" scaled="0"/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8546" name="Shape 8546"/>
              <p:cNvSpPr/>
              <p:nvPr/>
            </p:nvSpPr>
            <p:spPr>
              <a:xfrm>
                <a:off x="40101" y="532830"/>
                <a:ext cx="37730" cy="38742"/>
              </a:xfrm>
              <a:prstGeom prst="ellipse">
                <a:avLst/>
              </a:prstGeom>
              <a:solidFill>
                <a:srgbClr val="33CC3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8547" name="Shape 8547"/>
              <p:cNvSpPr/>
              <p:nvPr/>
            </p:nvSpPr>
            <p:spPr>
              <a:xfrm>
                <a:off x="82813" y="532830"/>
                <a:ext cx="37730" cy="38742"/>
              </a:xfrm>
              <a:prstGeom prst="ellipse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0000"/>
                    </a:solidFill>
                  </a:defRPr>
                </a:pPr>
                <a:endParaRPr/>
              </a:p>
            </p:txBody>
          </p:sp>
          <p:sp>
            <p:nvSpPr>
              <p:cNvPr id="8548" name="Shape 8548"/>
              <p:cNvSpPr/>
              <p:nvPr/>
            </p:nvSpPr>
            <p:spPr>
              <a:xfrm>
                <a:off x="122915" y="532830"/>
                <a:ext cx="37730" cy="38742"/>
              </a:xfrm>
              <a:prstGeom prst="ellipse">
                <a:avLst/>
              </a:prstGeom>
              <a:solidFill>
                <a:srgbClr val="33CC3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8549" name="Shape 8549"/>
              <p:cNvSpPr/>
              <p:nvPr/>
            </p:nvSpPr>
            <p:spPr>
              <a:xfrm>
                <a:off x="219967" y="384139"/>
                <a:ext cx="18984" cy="207077"/>
              </a:xfrm>
              <a:prstGeom prst="rect">
                <a:avLst/>
              </a:prstGeom>
              <a:solidFill>
                <a:srgbClr val="29292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</p:grpSp>
      </p:grpSp>
      <p:sp>
        <p:nvSpPr>
          <p:cNvPr id="8552" name="Shape 8552"/>
          <p:cNvSpPr/>
          <p:nvPr/>
        </p:nvSpPr>
        <p:spPr>
          <a:xfrm>
            <a:off x="2592718" y="5749925"/>
            <a:ext cx="4027209" cy="9398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5" h="21121" extrusionOk="0">
                <a:moveTo>
                  <a:pt x="7" y="8425"/>
                </a:moveTo>
                <a:cubicBezTo>
                  <a:pt x="-63" y="4737"/>
                  <a:pt x="411" y="4380"/>
                  <a:pt x="1520" y="3327"/>
                </a:cubicBezTo>
                <a:cubicBezTo>
                  <a:pt x="2628" y="2272"/>
                  <a:pt x="5141" y="2653"/>
                  <a:pt x="6658" y="2098"/>
                </a:cubicBezTo>
                <a:cubicBezTo>
                  <a:pt x="8174" y="1544"/>
                  <a:pt x="9353" y="0"/>
                  <a:pt x="10625" y="0"/>
                </a:cubicBezTo>
                <a:cubicBezTo>
                  <a:pt x="11898" y="2"/>
                  <a:pt x="13202" y="1932"/>
                  <a:pt x="14295" y="2105"/>
                </a:cubicBezTo>
                <a:cubicBezTo>
                  <a:pt x="15389" y="2278"/>
                  <a:pt x="16031" y="503"/>
                  <a:pt x="17193" y="1037"/>
                </a:cubicBezTo>
                <a:cubicBezTo>
                  <a:pt x="18354" y="1577"/>
                  <a:pt x="20963" y="922"/>
                  <a:pt x="21250" y="6235"/>
                </a:cubicBezTo>
                <a:cubicBezTo>
                  <a:pt x="21537" y="11548"/>
                  <a:pt x="19354" y="11978"/>
                  <a:pt x="18293" y="14178"/>
                </a:cubicBezTo>
                <a:cubicBezTo>
                  <a:pt x="17231" y="16379"/>
                  <a:pt x="16048" y="18734"/>
                  <a:pt x="14880" y="19445"/>
                </a:cubicBezTo>
                <a:cubicBezTo>
                  <a:pt x="13712" y="20157"/>
                  <a:pt x="12323" y="18684"/>
                  <a:pt x="11289" y="18446"/>
                </a:cubicBezTo>
                <a:cubicBezTo>
                  <a:pt x="10251" y="18202"/>
                  <a:pt x="9845" y="20960"/>
                  <a:pt x="9298" y="20676"/>
                </a:cubicBezTo>
                <a:cubicBezTo>
                  <a:pt x="8751" y="20390"/>
                  <a:pt x="7455" y="21600"/>
                  <a:pt x="6679" y="20899"/>
                </a:cubicBezTo>
                <a:cubicBezTo>
                  <a:pt x="5900" y="20198"/>
                  <a:pt x="5998" y="16975"/>
                  <a:pt x="4634" y="16469"/>
                </a:cubicBezTo>
                <a:cubicBezTo>
                  <a:pt x="3373" y="14184"/>
                  <a:pt x="3294" y="16973"/>
                  <a:pt x="2524" y="15634"/>
                </a:cubicBezTo>
                <a:cubicBezTo>
                  <a:pt x="1754" y="14293"/>
                  <a:pt x="-16" y="12843"/>
                  <a:pt x="7" y="8425"/>
                </a:cubicBezTo>
                <a:close/>
              </a:path>
            </a:pathLst>
          </a:custGeom>
          <a:solidFill>
            <a:srgbClr val="66CC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endParaRPr/>
          </a:p>
        </p:txBody>
      </p:sp>
      <p:sp>
        <p:nvSpPr>
          <p:cNvPr id="8553" name="Shape 8553"/>
          <p:cNvSpPr/>
          <p:nvPr/>
        </p:nvSpPr>
        <p:spPr>
          <a:xfrm flipV="1">
            <a:off x="3262312" y="5900737"/>
            <a:ext cx="1316039" cy="1317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54" name="Shape 8554"/>
          <p:cNvSpPr/>
          <p:nvPr/>
        </p:nvSpPr>
        <p:spPr>
          <a:xfrm>
            <a:off x="3151187" y="6088062"/>
            <a:ext cx="2259014" cy="29845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55" name="Shape 8555"/>
          <p:cNvSpPr/>
          <p:nvPr/>
        </p:nvSpPr>
        <p:spPr>
          <a:xfrm>
            <a:off x="3163887" y="6192837"/>
            <a:ext cx="714376" cy="276226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56" name="Shape 8556"/>
          <p:cNvSpPr/>
          <p:nvPr/>
        </p:nvSpPr>
        <p:spPr>
          <a:xfrm flipV="1">
            <a:off x="4181474" y="6386512"/>
            <a:ext cx="1247776" cy="8255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57" name="Shape 8557"/>
          <p:cNvSpPr/>
          <p:nvPr/>
        </p:nvSpPr>
        <p:spPr>
          <a:xfrm>
            <a:off x="4841874" y="5934074"/>
            <a:ext cx="1057276" cy="123827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58" name="Shape 8558"/>
          <p:cNvSpPr/>
          <p:nvPr/>
        </p:nvSpPr>
        <p:spPr>
          <a:xfrm flipV="1">
            <a:off x="4125912" y="6088062"/>
            <a:ext cx="1790701" cy="29845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59" name="Shape 8559"/>
          <p:cNvSpPr/>
          <p:nvPr/>
        </p:nvSpPr>
        <p:spPr>
          <a:xfrm flipV="1">
            <a:off x="5453062" y="6116637"/>
            <a:ext cx="588964" cy="269876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60" name="Shape 8560"/>
          <p:cNvSpPr/>
          <p:nvPr/>
        </p:nvSpPr>
        <p:spPr>
          <a:xfrm>
            <a:off x="4595812" y="5900737"/>
            <a:ext cx="814389" cy="40163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8564" name="Group 8564"/>
          <p:cNvGrpSpPr/>
          <p:nvPr/>
        </p:nvGrpSpPr>
        <p:grpSpPr>
          <a:xfrm>
            <a:off x="1525587" y="3003549"/>
            <a:ext cx="6978651" cy="1074635"/>
            <a:chOff x="0" y="0"/>
            <a:chExt cx="6978650" cy="1074633"/>
          </a:xfrm>
        </p:grpSpPr>
        <p:sp>
          <p:nvSpPr>
            <p:cNvPr id="8561" name="Shape 8561"/>
            <p:cNvSpPr/>
            <p:nvPr/>
          </p:nvSpPr>
          <p:spPr>
            <a:xfrm>
              <a:off x="6216708" y="625475"/>
              <a:ext cx="539179" cy="4491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lnSpc>
                  <a:spcPts val="1400"/>
                </a:lnSpc>
                <a:defRPr sz="1400"/>
              </a:pPr>
              <a:r>
                <a:t>data</a:t>
              </a:r>
            </a:p>
            <a:p>
              <a:pPr algn="ctr">
                <a:lnSpc>
                  <a:spcPts val="1400"/>
                </a:lnSpc>
                <a:defRPr sz="1400"/>
              </a:pPr>
              <a:r>
                <a:t>plane</a:t>
              </a:r>
            </a:p>
          </p:txBody>
        </p:sp>
        <p:sp>
          <p:nvSpPr>
            <p:cNvPr id="8562" name="Shape 8562"/>
            <p:cNvSpPr/>
            <p:nvPr/>
          </p:nvSpPr>
          <p:spPr>
            <a:xfrm>
              <a:off x="6214141" y="0"/>
              <a:ext cx="687200" cy="4491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lnSpc>
                  <a:spcPts val="1400"/>
                </a:lnSpc>
                <a:defRPr sz="1400"/>
              </a:pPr>
              <a:r>
                <a:t>control</a:t>
              </a:r>
            </a:p>
            <a:p>
              <a:pPr algn="ctr">
                <a:lnSpc>
                  <a:spcPts val="1400"/>
                </a:lnSpc>
                <a:defRPr sz="1400"/>
              </a:pPr>
              <a:r>
                <a:t>plane</a:t>
              </a:r>
            </a:p>
          </p:txBody>
        </p:sp>
        <p:sp>
          <p:nvSpPr>
            <p:cNvPr id="8563" name="Shape 8563"/>
            <p:cNvSpPr/>
            <p:nvPr/>
          </p:nvSpPr>
          <p:spPr>
            <a:xfrm flipV="1">
              <a:off x="0" y="575844"/>
              <a:ext cx="6978651" cy="121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590" name="Group 8590"/>
          <p:cNvGrpSpPr/>
          <p:nvPr/>
        </p:nvGrpSpPr>
        <p:grpSpPr>
          <a:xfrm>
            <a:off x="2436812" y="2735511"/>
            <a:ext cx="4295776" cy="320790"/>
            <a:chOff x="0" y="0"/>
            <a:chExt cx="4295774" cy="320788"/>
          </a:xfrm>
        </p:grpSpPr>
        <p:grpSp>
          <p:nvGrpSpPr>
            <p:cNvPr id="8569" name="Group 8569"/>
            <p:cNvGrpSpPr/>
            <p:nvPr/>
          </p:nvGrpSpPr>
          <p:grpSpPr>
            <a:xfrm>
              <a:off x="0" y="1969"/>
              <a:ext cx="349189" cy="317614"/>
              <a:chOff x="0" y="0"/>
              <a:chExt cx="349188" cy="317612"/>
            </a:xfrm>
          </p:grpSpPr>
          <p:sp>
            <p:nvSpPr>
              <p:cNvPr id="8565" name="Shape 8565"/>
              <p:cNvSpPr/>
              <p:nvPr/>
            </p:nvSpPr>
            <p:spPr>
              <a:xfrm>
                <a:off x="4761" y="0"/>
                <a:ext cx="344428" cy="317613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8566" name="Shape 8566"/>
              <p:cNvSpPr/>
              <p:nvPr/>
            </p:nvSpPr>
            <p:spPr>
              <a:xfrm>
                <a:off x="0" y="88931"/>
                <a:ext cx="344428" cy="1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567" name="Shape 8567"/>
              <p:cNvSpPr/>
              <p:nvPr/>
            </p:nvSpPr>
            <p:spPr>
              <a:xfrm>
                <a:off x="0" y="149278"/>
                <a:ext cx="344428" cy="1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568" name="Shape 8568"/>
              <p:cNvSpPr/>
              <p:nvPr/>
            </p:nvSpPr>
            <p:spPr>
              <a:xfrm flipV="1">
                <a:off x="177451" y="88931"/>
                <a:ext cx="1" cy="228682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574" name="Group 8574"/>
            <p:cNvGrpSpPr/>
            <p:nvPr/>
          </p:nvGrpSpPr>
          <p:grpSpPr>
            <a:xfrm>
              <a:off x="914994" y="0"/>
              <a:ext cx="350777" cy="317613"/>
              <a:chOff x="0" y="0"/>
              <a:chExt cx="350776" cy="317612"/>
            </a:xfrm>
          </p:grpSpPr>
          <p:sp>
            <p:nvSpPr>
              <p:cNvPr id="8570" name="Shape 8570"/>
              <p:cNvSpPr/>
              <p:nvPr/>
            </p:nvSpPr>
            <p:spPr>
              <a:xfrm>
                <a:off x="4762" y="0"/>
                <a:ext cx="346015" cy="317613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8571" name="Shape 8571"/>
              <p:cNvSpPr/>
              <p:nvPr/>
            </p:nvSpPr>
            <p:spPr>
              <a:xfrm>
                <a:off x="0" y="88931"/>
                <a:ext cx="346015" cy="1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572" name="Shape 8572"/>
              <p:cNvSpPr/>
              <p:nvPr/>
            </p:nvSpPr>
            <p:spPr>
              <a:xfrm>
                <a:off x="0" y="149278"/>
                <a:ext cx="346015" cy="1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573" name="Shape 8573"/>
              <p:cNvSpPr/>
              <p:nvPr/>
            </p:nvSpPr>
            <p:spPr>
              <a:xfrm flipH="1" flipV="1">
                <a:off x="176181" y="88931"/>
                <a:ext cx="1588" cy="228682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579" name="Group 8579"/>
            <p:cNvGrpSpPr/>
            <p:nvPr/>
          </p:nvGrpSpPr>
          <p:grpSpPr>
            <a:xfrm>
              <a:off x="1748285" y="0"/>
              <a:ext cx="350777" cy="317613"/>
              <a:chOff x="0" y="0"/>
              <a:chExt cx="350775" cy="317612"/>
            </a:xfrm>
          </p:grpSpPr>
          <p:sp>
            <p:nvSpPr>
              <p:cNvPr id="8575" name="Shape 8575"/>
              <p:cNvSpPr/>
              <p:nvPr/>
            </p:nvSpPr>
            <p:spPr>
              <a:xfrm>
                <a:off x="4761" y="0"/>
                <a:ext cx="346015" cy="317613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8576" name="Shape 8576"/>
              <p:cNvSpPr/>
              <p:nvPr/>
            </p:nvSpPr>
            <p:spPr>
              <a:xfrm>
                <a:off x="0" y="88931"/>
                <a:ext cx="346014" cy="1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577" name="Shape 8577"/>
              <p:cNvSpPr/>
              <p:nvPr/>
            </p:nvSpPr>
            <p:spPr>
              <a:xfrm>
                <a:off x="0" y="149278"/>
                <a:ext cx="346014" cy="1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578" name="Shape 8578"/>
              <p:cNvSpPr/>
              <p:nvPr/>
            </p:nvSpPr>
            <p:spPr>
              <a:xfrm flipH="1" flipV="1">
                <a:off x="176181" y="88931"/>
                <a:ext cx="1588" cy="228682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584" name="Group 8584"/>
            <p:cNvGrpSpPr/>
            <p:nvPr/>
          </p:nvGrpSpPr>
          <p:grpSpPr>
            <a:xfrm>
              <a:off x="2940288" y="3176"/>
              <a:ext cx="349189" cy="317613"/>
              <a:chOff x="0" y="0"/>
              <a:chExt cx="349188" cy="317612"/>
            </a:xfrm>
          </p:grpSpPr>
          <p:sp>
            <p:nvSpPr>
              <p:cNvPr id="8580" name="Shape 8580"/>
              <p:cNvSpPr/>
              <p:nvPr/>
            </p:nvSpPr>
            <p:spPr>
              <a:xfrm>
                <a:off x="4761" y="0"/>
                <a:ext cx="344428" cy="317613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8581" name="Shape 8581"/>
              <p:cNvSpPr/>
              <p:nvPr/>
            </p:nvSpPr>
            <p:spPr>
              <a:xfrm>
                <a:off x="0" y="88931"/>
                <a:ext cx="344428" cy="1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582" name="Shape 8582"/>
              <p:cNvSpPr/>
              <p:nvPr/>
            </p:nvSpPr>
            <p:spPr>
              <a:xfrm>
                <a:off x="0" y="149278"/>
                <a:ext cx="344428" cy="1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583" name="Shape 8583"/>
              <p:cNvSpPr/>
              <p:nvPr/>
            </p:nvSpPr>
            <p:spPr>
              <a:xfrm flipV="1">
                <a:off x="177451" y="88931"/>
                <a:ext cx="1" cy="228682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589" name="Group 8589"/>
            <p:cNvGrpSpPr/>
            <p:nvPr/>
          </p:nvGrpSpPr>
          <p:grpSpPr>
            <a:xfrm>
              <a:off x="3944999" y="0"/>
              <a:ext cx="350776" cy="317613"/>
              <a:chOff x="0" y="0"/>
              <a:chExt cx="350775" cy="317612"/>
            </a:xfrm>
          </p:grpSpPr>
          <p:sp>
            <p:nvSpPr>
              <p:cNvPr id="8585" name="Shape 8585"/>
              <p:cNvSpPr/>
              <p:nvPr/>
            </p:nvSpPr>
            <p:spPr>
              <a:xfrm>
                <a:off x="4761" y="0"/>
                <a:ext cx="346015" cy="317613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8586" name="Shape 8586"/>
              <p:cNvSpPr/>
              <p:nvPr/>
            </p:nvSpPr>
            <p:spPr>
              <a:xfrm>
                <a:off x="0" y="88931"/>
                <a:ext cx="346014" cy="1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587" name="Shape 8587"/>
              <p:cNvSpPr/>
              <p:nvPr/>
            </p:nvSpPr>
            <p:spPr>
              <a:xfrm>
                <a:off x="0" y="149278"/>
                <a:ext cx="346014" cy="1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588" name="Shape 8588"/>
              <p:cNvSpPr/>
              <p:nvPr/>
            </p:nvSpPr>
            <p:spPr>
              <a:xfrm flipH="1" flipV="1">
                <a:off x="176181" y="88931"/>
                <a:ext cx="1588" cy="228682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8701" name="Group 8701"/>
          <p:cNvGrpSpPr/>
          <p:nvPr/>
        </p:nvGrpSpPr>
        <p:grpSpPr>
          <a:xfrm>
            <a:off x="1855787" y="3709987"/>
            <a:ext cx="5211764" cy="2740027"/>
            <a:chOff x="0" y="0"/>
            <a:chExt cx="5211762" cy="2740025"/>
          </a:xfrm>
        </p:grpSpPr>
        <p:sp>
          <p:nvSpPr>
            <p:cNvPr id="8591" name="Shape 8591"/>
            <p:cNvSpPr/>
            <p:nvPr/>
          </p:nvSpPr>
          <p:spPr>
            <a:xfrm>
              <a:off x="20314" y="1620447"/>
              <a:ext cx="1280790" cy="759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81" y="21600"/>
                  </a:moveTo>
                  <a:cubicBezTo>
                    <a:pt x="5087" y="6587"/>
                    <a:pt x="10610" y="14184"/>
                    <a:pt x="0" y="0"/>
                  </a:cubicBezTo>
                  <a:lnTo>
                    <a:pt x="16855" y="389"/>
                  </a:lnTo>
                  <a:cubicBezTo>
                    <a:pt x="18774" y="10799"/>
                    <a:pt x="17811" y="6712"/>
                    <a:pt x="21600" y="20557"/>
                  </a:cubicBezTo>
                  <a:cubicBezTo>
                    <a:pt x="20007" y="20714"/>
                    <a:pt x="19014" y="19939"/>
                    <a:pt x="16281" y="216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FBFBF"/>
                </a:gs>
                <a:gs pos="100000">
                  <a:srgbClr val="F2F2F2"/>
                </a:gs>
              </a:gsLst>
              <a:lin ang="5400000" scaled="0"/>
            </a:gra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592" name="Shape 8592"/>
            <p:cNvSpPr/>
            <p:nvPr/>
          </p:nvSpPr>
          <p:spPr>
            <a:xfrm>
              <a:off x="4346251" y="1719521"/>
              <a:ext cx="865512" cy="553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extrusionOk="0">
                  <a:moveTo>
                    <a:pt x="0" y="20967"/>
                  </a:moveTo>
                  <a:cubicBezTo>
                    <a:pt x="6854" y="5225"/>
                    <a:pt x="3969" y="13103"/>
                    <a:pt x="8622" y="541"/>
                  </a:cubicBezTo>
                  <a:cubicBezTo>
                    <a:pt x="12979" y="708"/>
                    <a:pt x="17243" y="-145"/>
                    <a:pt x="21600" y="22"/>
                  </a:cubicBezTo>
                  <a:cubicBezTo>
                    <a:pt x="6301" y="19494"/>
                    <a:pt x="15960" y="8113"/>
                    <a:pt x="4331" y="21455"/>
                  </a:cubicBezTo>
                  <a:cubicBezTo>
                    <a:pt x="983" y="20345"/>
                    <a:pt x="4892" y="20910"/>
                    <a:pt x="0" y="2096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FBFBF"/>
                </a:gs>
                <a:gs pos="100000">
                  <a:srgbClr val="F2F2F2">
                    <a:alpha val="54998"/>
                  </a:srgbClr>
                </a:gs>
              </a:gsLst>
              <a:lin ang="5400000" scaled="0"/>
            </a:gra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593" name="Shape 8593"/>
            <p:cNvSpPr/>
            <p:nvPr/>
          </p:nvSpPr>
          <p:spPr>
            <a:xfrm>
              <a:off x="3521864" y="1740161"/>
              <a:ext cx="675486" cy="896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6" extrusionOk="0">
                  <a:moveTo>
                    <a:pt x="0" y="21265"/>
                  </a:moveTo>
                  <a:cubicBezTo>
                    <a:pt x="3060" y="9749"/>
                    <a:pt x="2458" y="14710"/>
                    <a:pt x="5972" y="41"/>
                  </a:cubicBezTo>
                  <a:cubicBezTo>
                    <a:pt x="13806" y="341"/>
                    <a:pt x="14379" y="839"/>
                    <a:pt x="21600" y="0"/>
                  </a:cubicBezTo>
                  <a:cubicBezTo>
                    <a:pt x="8837" y="17827"/>
                    <a:pt x="14809" y="8200"/>
                    <a:pt x="5730" y="21087"/>
                  </a:cubicBezTo>
                  <a:cubicBezTo>
                    <a:pt x="1433" y="20406"/>
                    <a:pt x="2961" y="21600"/>
                    <a:pt x="0" y="2126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FBFBF"/>
                </a:gs>
                <a:gs pos="100000">
                  <a:srgbClr val="F2F2F2">
                    <a:alpha val="54998"/>
                  </a:srgbClr>
                </a:gs>
              </a:gsLst>
              <a:lin ang="5400000" scaled="0"/>
            </a:gra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594" name="Shape 8594"/>
            <p:cNvSpPr/>
            <p:nvPr/>
          </p:nvSpPr>
          <p:spPr>
            <a:xfrm>
              <a:off x="2484437" y="1760800"/>
              <a:ext cx="514351" cy="401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653" extrusionOk="0">
                  <a:moveTo>
                    <a:pt x="4234" y="19653"/>
                  </a:moveTo>
                  <a:cubicBezTo>
                    <a:pt x="2545" y="9491"/>
                    <a:pt x="4059" y="21600"/>
                    <a:pt x="0" y="0"/>
                  </a:cubicBezTo>
                  <a:lnTo>
                    <a:pt x="21600" y="532"/>
                  </a:lnTo>
                  <a:cubicBezTo>
                    <a:pt x="17532" y="17021"/>
                    <a:pt x="20653" y="4395"/>
                    <a:pt x="16982" y="18881"/>
                  </a:cubicBezTo>
                  <a:cubicBezTo>
                    <a:pt x="15031" y="19092"/>
                    <a:pt x="7094" y="19581"/>
                    <a:pt x="4234" y="1965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FBFBF"/>
                </a:gs>
                <a:gs pos="100000">
                  <a:srgbClr val="F2F2F2">
                    <a:alpha val="54998"/>
                  </a:srgbClr>
                </a:gs>
              </a:gsLst>
              <a:lin ang="5400000" scaled="0"/>
            </a:gra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595" name="Shape 8595"/>
            <p:cNvSpPr/>
            <p:nvPr/>
          </p:nvSpPr>
          <p:spPr>
            <a:xfrm>
              <a:off x="1704974" y="1724283"/>
              <a:ext cx="573726" cy="1015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7" extrusionOk="0">
                  <a:moveTo>
                    <a:pt x="12536" y="20890"/>
                  </a:moveTo>
                  <a:cubicBezTo>
                    <a:pt x="5790" y="9179"/>
                    <a:pt x="11121" y="19254"/>
                    <a:pt x="0" y="101"/>
                  </a:cubicBezTo>
                  <a:cubicBezTo>
                    <a:pt x="6266" y="18"/>
                    <a:pt x="12651" y="83"/>
                    <a:pt x="18917" y="0"/>
                  </a:cubicBezTo>
                  <a:cubicBezTo>
                    <a:pt x="20917" y="21099"/>
                    <a:pt x="20222" y="7420"/>
                    <a:pt x="21600" y="21509"/>
                  </a:cubicBezTo>
                  <a:cubicBezTo>
                    <a:pt x="17925" y="21600"/>
                    <a:pt x="19918" y="20859"/>
                    <a:pt x="12536" y="2089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FBFBF"/>
                </a:gs>
                <a:gs pos="100000">
                  <a:srgbClr val="F2F2F2">
                    <a:alpha val="54998"/>
                  </a:srgbClr>
                </a:gs>
              </a:gsLst>
              <a:lin ang="5400000" scaled="0"/>
            </a:gra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grpSp>
          <p:nvGrpSpPr>
            <p:cNvPr id="8616" name="Group 8616"/>
            <p:cNvGrpSpPr/>
            <p:nvPr/>
          </p:nvGrpSpPr>
          <p:grpSpPr>
            <a:xfrm>
              <a:off x="-1" y="-1"/>
              <a:ext cx="1049339" cy="1740163"/>
              <a:chOff x="0" y="0"/>
              <a:chExt cx="1049337" cy="1740161"/>
            </a:xfrm>
          </p:grpSpPr>
          <p:sp>
            <p:nvSpPr>
              <p:cNvPr id="8596" name="Shape 8596"/>
              <p:cNvSpPr/>
              <p:nvPr/>
            </p:nvSpPr>
            <p:spPr>
              <a:xfrm rot="10800000">
                <a:off x="11112" y="247687"/>
                <a:ext cx="1027113" cy="611182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alpha val="61999"/>
                    </a:srgbClr>
                  </a:gs>
                  <a:gs pos="46000">
                    <a:srgbClr val="8585E0">
                      <a:alpha val="79479"/>
                    </a:srgbClr>
                  </a:gs>
                  <a:gs pos="100000">
                    <a:srgbClr val="26269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grpSp>
            <p:nvGrpSpPr>
              <p:cNvPr id="8602" name="Group 8602"/>
              <p:cNvGrpSpPr/>
              <p:nvPr/>
            </p:nvGrpSpPr>
            <p:grpSpPr>
              <a:xfrm>
                <a:off x="3174" y="1379744"/>
                <a:ext cx="1035051" cy="360418"/>
                <a:chOff x="0" y="0"/>
                <a:chExt cx="1035050" cy="360416"/>
              </a:xfrm>
            </p:grpSpPr>
            <p:sp>
              <p:nvSpPr>
                <p:cNvPr id="8597" name="Shape 8597"/>
                <p:cNvSpPr/>
                <p:nvPr/>
              </p:nvSpPr>
              <p:spPr>
                <a:xfrm>
                  <a:off x="0" y="120668"/>
                  <a:ext cx="1035051" cy="239749"/>
                </a:xfrm>
                <a:prstGeom prst="ellipse">
                  <a:avLst/>
                </a:prstGeom>
                <a:solidFill>
                  <a:srgbClr val="262699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598" name="Shape 8598"/>
                <p:cNvSpPr/>
                <p:nvPr/>
              </p:nvSpPr>
              <p:spPr>
                <a:xfrm>
                  <a:off x="0" y="120668"/>
                  <a:ext cx="1035051" cy="119081"/>
                </a:xfrm>
                <a:prstGeom prst="rect">
                  <a:avLst/>
                </a:pr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599" name="Shape 8599"/>
                <p:cNvSpPr/>
                <p:nvPr/>
              </p:nvSpPr>
              <p:spPr>
                <a:xfrm>
                  <a:off x="0" y="0"/>
                  <a:ext cx="1035051" cy="239749"/>
                </a:xfrm>
                <a:prstGeom prst="ellipse">
                  <a:avLst/>
                </a:prstGeom>
                <a:solidFill>
                  <a:srgbClr val="8585E0">
                    <a:alpha val="70195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600" name="Shape 8600"/>
                <p:cNvSpPr/>
                <p:nvPr/>
              </p:nvSpPr>
              <p:spPr>
                <a:xfrm>
                  <a:off x="1035050" y="120668"/>
                  <a:ext cx="1" cy="119081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601" name="Shape 8601"/>
                <p:cNvSpPr/>
                <p:nvPr/>
              </p:nvSpPr>
              <p:spPr>
                <a:xfrm flipH="1">
                  <a:off x="0" y="120668"/>
                  <a:ext cx="1" cy="119081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8603" name="Shape 8603"/>
              <p:cNvSpPr/>
              <p:nvPr/>
            </p:nvSpPr>
            <p:spPr>
              <a:xfrm>
                <a:off x="20637" y="994723"/>
                <a:ext cx="1028701" cy="523154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alpha val="61999"/>
                    </a:srgbClr>
                  </a:gs>
                  <a:gs pos="46000">
                    <a:srgbClr val="ADADEB">
                      <a:alpha val="79479"/>
                    </a:srgbClr>
                  </a:gs>
                  <a:gs pos="100000">
                    <a:srgbClr val="8585E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8604" name="Shape 8604"/>
              <p:cNvSpPr/>
              <p:nvPr/>
            </p:nvSpPr>
            <p:spPr>
              <a:xfrm>
                <a:off x="4762" y="271503"/>
                <a:ext cx="17464" cy="1301946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605" name="Shape 8605"/>
              <p:cNvSpPr/>
              <p:nvPr/>
            </p:nvSpPr>
            <p:spPr>
              <a:xfrm flipH="1">
                <a:off x="1038224" y="261977"/>
                <a:ext cx="6351" cy="127019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8615" name="Group 8615"/>
              <p:cNvGrpSpPr/>
              <p:nvPr/>
            </p:nvGrpSpPr>
            <p:grpSpPr>
              <a:xfrm>
                <a:off x="-1" y="-1"/>
                <a:ext cx="1044576" cy="398524"/>
                <a:chOff x="0" y="0"/>
                <a:chExt cx="1044574" cy="398522"/>
              </a:xfrm>
            </p:grpSpPr>
            <p:sp>
              <p:nvSpPr>
                <p:cNvPr id="8606" name="Shape 8606"/>
                <p:cNvSpPr/>
                <p:nvPr/>
              </p:nvSpPr>
              <p:spPr>
                <a:xfrm rot="10800000" flipH="1">
                  <a:off x="1587" y="106379"/>
                  <a:ext cx="1041401" cy="29214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D6D6F5"/>
                    </a:gs>
                    <a:gs pos="69000">
                      <a:srgbClr val="8585E0"/>
                    </a:gs>
                    <a:gs pos="100000">
                      <a:srgbClr val="262699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607" name="Shape 8607"/>
                <p:cNvSpPr/>
                <p:nvPr/>
              </p:nvSpPr>
              <p:spPr>
                <a:xfrm>
                  <a:off x="0" y="149247"/>
                  <a:ext cx="1042988" cy="104792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62699"/>
                    </a:gs>
                    <a:gs pos="46000">
                      <a:srgbClr val="8585E0"/>
                    </a:gs>
                    <a:gs pos="100000">
                      <a:srgbClr val="ADADE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608" name="Shape 8608"/>
                <p:cNvSpPr/>
                <p:nvPr/>
              </p:nvSpPr>
              <p:spPr>
                <a:xfrm rot="10800000" flipH="1">
                  <a:off x="0" y="0"/>
                  <a:ext cx="1041400" cy="292144"/>
                </a:xfrm>
                <a:prstGeom prst="ellipse">
                  <a:avLst/>
                </a:prstGeom>
                <a:solidFill>
                  <a:srgbClr val="BFBFBF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609" name="Shape 8609"/>
                <p:cNvSpPr/>
                <p:nvPr/>
              </p:nvSpPr>
              <p:spPr>
                <a:xfrm>
                  <a:off x="266699" y="88912"/>
                  <a:ext cx="506415" cy="1460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8" y="12275"/>
                      </a:moveTo>
                      <a:lnTo>
                        <a:pt x="2205" y="21600"/>
                      </a:lnTo>
                      <a:lnTo>
                        <a:pt x="0" y="20085"/>
                      </a:lnTo>
                      <a:lnTo>
                        <a:pt x="6759" y="13691"/>
                      </a:lnTo>
                      <a:lnTo>
                        <a:pt x="6566" y="7372"/>
                      </a:lnTo>
                      <a:lnTo>
                        <a:pt x="1493" y="1956"/>
                      </a:lnTo>
                      <a:lnTo>
                        <a:pt x="3205" y="827"/>
                      </a:lnTo>
                      <a:lnTo>
                        <a:pt x="10734" y="8200"/>
                      </a:lnTo>
                      <a:lnTo>
                        <a:pt x="18423" y="0"/>
                      </a:lnTo>
                      <a:lnTo>
                        <a:pt x="20556" y="1580"/>
                      </a:lnTo>
                      <a:lnTo>
                        <a:pt x="14966" y="7071"/>
                      </a:lnTo>
                      <a:lnTo>
                        <a:pt x="16097" y="15045"/>
                      </a:lnTo>
                      <a:lnTo>
                        <a:pt x="21600" y="20085"/>
                      </a:lnTo>
                      <a:lnTo>
                        <a:pt x="19719" y="21520"/>
                      </a:lnTo>
                      <a:lnTo>
                        <a:pt x="10798" y="12275"/>
                      </a:lnTo>
                      <a:close/>
                    </a:path>
                  </a:pathLst>
                </a:custGeom>
                <a:solidFill>
                  <a:srgbClr val="8585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8610" name="Shape 8610"/>
                <p:cNvSpPr/>
                <p:nvPr/>
              </p:nvSpPr>
              <p:spPr>
                <a:xfrm>
                  <a:off x="214312" y="50807"/>
                  <a:ext cx="612776" cy="1032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284"/>
                      </a:moveTo>
                      <a:lnTo>
                        <a:pt x="3801" y="62"/>
                      </a:lnTo>
                      <a:lnTo>
                        <a:pt x="10765" y="12052"/>
                      </a:lnTo>
                      <a:lnTo>
                        <a:pt x="17410" y="0"/>
                      </a:lnTo>
                      <a:lnTo>
                        <a:pt x="21600" y="4796"/>
                      </a:lnTo>
                      <a:lnTo>
                        <a:pt x="18483" y="10693"/>
                      </a:lnTo>
                      <a:lnTo>
                        <a:pt x="17479" y="9104"/>
                      </a:lnTo>
                      <a:lnTo>
                        <a:pt x="10888" y="21600"/>
                      </a:lnTo>
                      <a:lnTo>
                        <a:pt x="4128" y="9563"/>
                      </a:lnTo>
                      <a:lnTo>
                        <a:pt x="3035" y="10862"/>
                      </a:lnTo>
                      <a:lnTo>
                        <a:pt x="0" y="5284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8611" name="Shape 8611"/>
                <p:cNvSpPr/>
                <p:nvPr/>
              </p:nvSpPr>
              <p:spPr>
                <a:xfrm>
                  <a:off x="617537" y="138134"/>
                  <a:ext cx="223839" cy="889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6" h="21600" extrusionOk="0">
                      <a:moveTo>
                        <a:pt x="0" y="0"/>
                      </a:moveTo>
                      <a:lnTo>
                        <a:pt x="21576" y="16691"/>
                      </a:lnTo>
                      <a:lnTo>
                        <a:pt x="13658" y="21600"/>
                      </a:lnTo>
                      <a:lnTo>
                        <a:pt x="73" y="11414"/>
                      </a:lnTo>
                      <a:cubicBezTo>
                        <a:pt x="-24" y="2823"/>
                        <a:pt x="24" y="3805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8612" name="Shape 8612"/>
                <p:cNvSpPr/>
                <p:nvPr/>
              </p:nvSpPr>
              <p:spPr>
                <a:xfrm>
                  <a:off x="203200" y="139720"/>
                  <a:ext cx="222250" cy="873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05" y="0"/>
                      </a:moveTo>
                      <a:lnTo>
                        <a:pt x="21600" y="10423"/>
                      </a:lnTo>
                      <a:lnTo>
                        <a:pt x="7814" y="21600"/>
                      </a:lnTo>
                      <a:lnTo>
                        <a:pt x="0" y="16702"/>
                      </a:lnTo>
                      <a:lnTo>
                        <a:pt x="21305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8613" name="Shape 8613"/>
                <p:cNvSpPr/>
                <p:nvPr/>
              </p:nvSpPr>
              <p:spPr>
                <a:xfrm flipH="1" flipV="1">
                  <a:off x="0" y="146071"/>
                  <a:ext cx="1588" cy="112732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000000">
                      <a:alpha val="37998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614" name="Shape 8614"/>
                <p:cNvSpPr/>
                <p:nvPr/>
              </p:nvSpPr>
              <p:spPr>
                <a:xfrm flipH="1" flipV="1">
                  <a:off x="1042987" y="142896"/>
                  <a:ext cx="1588" cy="112731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000000">
                      <a:alpha val="37998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8637" name="Group 8637"/>
            <p:cNvGrpSpPr/>
            <p:nvPr/>
          </p:nvGrpSpPr>
          <p:grpSpPr>
            <a:xfrm>
              <a:off x="1709737" y="152422"/>
              <a:ext cx="514351" cy="1670302"/>
              <a:chOff x="0" y="0"/>
              <a:chExt cx="514349" cy="1670300"/>
            </a:xfrm>
          </p:grpSpPr>
          <p:pic>
            <p:nvPicPr>
              <p:cNvPr id="8617" name="image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" y="81789"/>
                <a:ext cx="499873" cy="6279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8618" name="Shape 8618"/>
              <p:cNvSpPr/>
              <p:nvPr/>
            </p:nvSpPr>
            <p:spPr>
              <a:xfrm flipH="1">
                <a:off x="512762" y="157186"/>
                <a:ext cx="1588" cy="1365456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8624" name="Group 8624"/>
              <p:cNvGrpSpPr/>
              <p:nvPr/>
            </p:nvGrpSpPr>
            <p:grpSpPr>
              <a:xfrm>
                <a:off x="4762" y="1448017"/>
                <a:ext cx="508000" cy="222284"/>
                <a:chOff x="0" y="0"/>
                <a:chExt cx="507999" cy="222283"/>
              </a:xfrm>
            </p:grpSpPr>
            <p:sp>
              <p:nvSpPr>
                <p:cNvPr id="8619" name="Shape 8619"/>
                <p:cNvSpPr/>
                <p:nvPr/>
              </p:nvSpPr>
              <p:spPr>
                <a:xfrm>
                  <a:off x="0" y="74624"/>
                  <a:ext cx="508000" cy="147660"/>
                </a:xfrm>
                <a:prstGeom prst="ellipse">
                  <a:avLst/>
                </a:prstGeom>
                <a:solidFill>
                  <a:srgbClr val="262699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620" name="Shape 8620"/>
                <p:cNvSpPr/>
                <p:nvPr/>
              </p:nvSpPr>
              <p:spPr>
                <a:xfrm>
                  <a:off x="0" y="74624"/>
                  <a:ext cx="508000" cy="73037"/>
                </a:xfrm>
                <a:prstGeom prst="rect">
                  <a:avLst/>
                </a:pr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621" name="Shape 8621"/>
                <p:cNvSpPr/>
                <p:nvPr/>
              </p:nvSpPr>
              <p:spPr>
                <a:xfrm>
                  <a:off x="0" y="0"/>
                  <a:ext cx="508000" cy="147661"/>
                </a:xfrm>
                <a:prstGeom prst="ellipse">
                  <a:avLst/>
                </a:prstGeom>
                <a:solidFill>
                  <a:srgbClr val="ADADEB">
                    <a:alpha val="54901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622" name="Shape 8622"/>
                <p:cNvSpPr/>
                <p:nvPr/>
              </p:nvSpPr>
              <p:spPr>
                <a:xfrm>
                  <a:off x="507999" y="74624"/>
                  <a:ext cx="1" cy="73037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623" name="Shape 8623"/>
                <p:cNvSpPr/>
                <p:nvPr/>
              </p:nvSpPr>
              <p:spPr>
                <a:xfrm flipH="1">
                  <a:off x="0" y="74624"/>
                  <a:ext cx="1" cy="73037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8625" name="Shape 8625"/>
              <p:cNvSpPr/>
              <p:nvPr/>
            </p:nvSpPr>
            <p:spPr>
              <a:xfrm>
                <a:off x="6349" y="712894"/>
                <a:ext cx="496888" cy="812923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alpha val="61999"/>
                    </a:srgbClr>
                  </a:gs>
                  <a:gs pos="46000">
                    <a:srgbClr val="8585E0">
                      <a:alpha val="79479"/>
                    </a:srgbClr>
                  </a:gs>
                  <a:gs pos="100000">
                    <a:srgbClr val="26269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8626" name="Shape 8626"/>
              <p:cNvSpPr/>
              <p:nvPr/>
            </p:nvSpPr>
            <p:spPr>
              <a:xfrm flipH="1">
                <a:off x="-1" y="165124"/>
                <a:ext cx="3177" cy="1451194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8636" name="Group 8636"/>
              <p:cNvGrpSpPr/>
              <p:nvPr/>
            </p:nvGrpSpPr>
            <p:grpSpPr>
              <a:xfrm>
                <a:off x="3175" y="-1"/>
                <a:ext cx="503237" cy="247688"/>
                <a:chOff x="0" y="0"/>
                <a:chExt cx="503236" cy="247686"/>
              </a:xfrm>
            </p:grpSpPr>
            <p:sp>
              <p:nvSpPr>
                <p:cNvPr id="8627" name="Shape 8627"/>
                <p:cNvSpPr/>
                <p:nvPr/>
              </p:nvSpPr>
              <p:spPr>
                <a:xfrm rot="10800000" flipH="1">
                  <a:off x="1586" y="71448"/>
                  <a:ext cx="501651" cy="17623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69000">
                      <a:srgbClr val="8585E0"/>
                    </a:gs>
                    <a:gs pos="100000">
                      <a:srgbClr val="262699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628" name="Shape 8628"/>
                <p:cNvSpPr/>
                <p:nvPr/>
              </p:nvSpPr>
              <p:spPr>
                <a:xfrm>
                  <a:off x="0" y="96852"/>
                  <a:ext cx="503237" cy="6351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62699"/>
                    </a:gs>
                    <a:gs pos="46000">
                      <a:srgbClr val="8585E0"/>
                    </a:gs>
                    <a:gs pos="100000">
                      <a:srgbClr val="ADADE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629" name="Shape 8629"/>
                <p:cNvSpPr/>
                <p:nvPr/>
              </p:nvSpPr>
              <p:spPr>
                <a:xfrm rot="10800000" flipH="1">
                  <a:off x="0" y="0"/>
                  <a:ext cx="501651" cy="176240"/>
                </a:xfrm>
                <a:prstGeom prst="ellipse">
                  <a:avLst/>
                </a:prstGeom>
                <a:solidFill>
                  <a:srgbClr val="BFBFBF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630" name="Shape 8630"/>
                <p:cNvSpPr/>
                <p:nvPr/>
              </p:nvSpPr>
              <p:spPr>
                <a:xfrm>
                  <a:off x="128586" y="60333"/>
                  <a:ext cx="244476" cy="873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8" y="12275"/>
                      </a:moveTo>
                      <a:lnTo>
                        <a:pt x="2205" y="21600"/>
                      </a:lnTo>
                      <a:lnTo>
                        <a:pt x="0" y="20085"/>
                      </a:lnTo>
                      <a:lnTo>
                        <a:pt x="6759" y="13691"/>
                      </a:lnTo>
                      <a:lnTo>
                        <a:pt x="6566" y="7372"/>
                      </a:lnTo>
                      <a:lnTo>
                        <a:pt x="1493" y="1956"/>
                      </a:lnTo>
                      <a:lnTo>
                        <a:pt x="3205" y="827"/>
                      </a:lnTo>
                      <a:lnTo>
                        <a:pt x="10734" y="8200"/>
                      </a:lnTo>
                      <a:lnTo>
                        <a:pt x="18423" y="0"/>
                      </a:lnTo>
                      <a:lnTo>
                        <a:pt x="20556" y="1580"/>
                      </a:lnTo>
                      <a:lnTo>
                        <a:pt x="14966" y="7071"/>
                      </a:lnTo>
                      <a:lnTo>
                        <a:pt x="16097" y="15045"/>
                      </a:lnTo>
                      <a:lnTo>
                        <a:pt x="21600" y="20085"/>
                      </a:lnTo>
                      <a:lnTo>
                        <a:pt x="19719" y="21520"/>
                      </a:lnTo>
                      <a:lnTo>
                        <a:pt x="10798" y="12275"/>
                      </a:lnTo>
                      <a:close/>
                    </a:path>
                  </a:pathLst>
                </a:custGeom>
                <a:solidFill>
                  <a:srgbClr val="8585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8631" name="Shape 8631"/>
                <p:cNvSpPr/>
                <p:nvPr/>
              </p:nvSpPr>
              <p:spPr>
                <a:xfrm>
                  <a:off x="103187" y="36518"/>
                  <a:ext cx="295276" cy="619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284"/>
                      </a:moveTo>
                      <a:lnTo>
                        <a:pt x="3801" y="62"/>
                      </a:lnTo>
                      <a:lnTo>
                        <a:pt x="10765" y="12052"/>
                      </a:lnTo>
                      <a:lnTo>
                        <a:pt x="17410" y="0"/>
                      </a:lnTo>
                      <a:lnTo>
                        <a:pt x="21600" y="4796"/>
                      </a:lnTo>
                      <a:lnTo>
                        <a:pt x="18483" y="10693"/>
                      </a:lnTo>
                      <a:lnTo>
                        <a:pt x="17479" y="9104"/>
                      </a:lnTo>
                      <a:lnTo>
                        <a:pt x="10888" y="21600"/>
                      </a:lnTo>
                      <a:lnTo>
                        <a:pt x="4128" y="9563"/>
                      </a:lnTo>
                      <a:lnTo>
                        <a:pt x="3035" y="10862"/>
                      </a:lnTo>
                      <a:lnTo>
                        <a:pt x="0" y="5284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8632" name="Shape 8632"/>
                <p:cNvSpPr/>
                <p:nvPr/>
              </p:nvSpPr>
              <p:spPr>
                <a:xfrm>
                  <a:off x="296861" y="88913"/>
                  <a:ext cx="109539" cy="5398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6" h="21600" extrusionOk="0">
                      <a:moveTo>
                        <a:pt x="0" y="0"/>
                      </a:moveTo>
                      <a:lnTo>
                        <a:pt x="21576" y="16691"/>
                      </a:lnTo>
                      <a:lnTo>
                        <a:pt x="13658" y="21600"/>
                      </a:lnTo>
                      <a:lnTo>
                        <a:pt x="73" y="11414"/>
                      </a:lnTo>
                      <a:cubicBezTo>
                        <a:pt x="-24" y="2823"/>
                        <a:pt x="24" y="3805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8633" name="Shape 8633"/>
                <p:cNvSpPr/>
                <p:nvPr/>
              </p:nvSpPr>
              <p:spPr>
                <a:xfrm>
                  <a:off x="98424" y="90501"/>
                  <a:ext cx="106363" cy="5398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05" y="0"/>
                      </a:moveTo>
                      <a:lnTo>
                        <a:pt x="21600" y="10423"/>
                      </a:lnTo>
                      <a:lnTo>
                        <a:pt x="7814" y="21600"/>
                      </a:lnTo>
                      <a:lnTo>
                        <a:pt x="0" y="16702"/>
                      </a:lnTo>
                      <a:lnTo>
                        <a:pt x="21305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8634" name="Shape 8634"/>
                <p:cNvSpPr/>
                <p:nvPr/>
              </p:nvSpPr>
              <p:spPr>
                <a:xfrm flipH="1" flipV="1">
                  <a:off x="0" y="88913"/>
                  <a:ext cx="1587" cy="68274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000000">
                      <a:alpha val="37998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635" name="Shape 8635"/>
                <p:cNvSpPr/>
                <p:nvPr/>
              </p:nvSpPr>
              <p:spPr>
                <a:xfrm flipH="1" flipV="1">
                  <a:off x="501650" y="92088"/>
                  <a:ext cx="1587" cy="68274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000000">
                      <a:alpha val="37998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8658" name="Group 8658"/>
            <p:cNvGrpSpPr/>
            <p:nvPr/>
          </p:nvGrpSpPr>
          <p:grpSpPr>
            <a:xfrm>
              <a:off x="2492374" y="157186"/>
              <a:ext cx="514351" cy="1670302"/>
              <a:chOff x="0" y="0"/>
              <a:chExt cx="514350" cy="1670300"/>
            </a:xfrm>
          </p:grpSpPr>
          <p:pic>
            <p:nvPicPr>
              <p:cNvPr id="8638" name="image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752" y="83122"/>
                <a:ext cx="499873" cy="6279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8639" name="Shape 8639"/>
              <p:cNvSpPr/>
              <p:nvPr/>
            </p:nvSpPr>
            <p:spPr>
              <a:xfrm flipH="1">
                <a:off x="512762" y="157185"/>
                <a:ext cx="1588" cy="1365456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8645" name="Group 8645"/>
              <p:cNvGrpSpPr/>
              <p:nvPr/>
            </p:nvGrpSpPr>
            <p:grpSpPr>
              <a:xfrm>
                <a:off x="4762" y="1448017"/>
                <a:ext cx="508001" cy="222284"/>
                <a:chOff x="0" y="0"/>
                <a:chExt cx="507999" cy="222283"/>
              </a:xfrm>
            </p:grpSpPr>
            <p:sp>
              <p:nvSpPr>
                <p:cNvPr id="8640" name="Shape 8640"/>
                <p:cNvSpPr/>
                <p:nvPr/>
              </p:nvSpPr>
              <p:spPr>
                <a:xfrm>
                  <a:off x="0" y="74623"/>
                  <a:ext cx="508000" cy="147661"/>
                </a:xfrm>
                <a:prstGeom prst="ellipse">
                  <a:avLst/>
                </a:prstGeom>
                <a:solidFill>
                  <a:srgbClr val="262699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641" name="Shape 8641"/>
                <p:cNvSpPr/>
                <p:nvPr/>
              </p:nvSpPr>
              <p:spPr>
                <a:xfrm>
                  <a:off x="0" y="74623"/>
                  <a:ext cx="508000" cy="73037"/>
                </a:xfrm>
                <a:prstGeom prst="rect">
                  <a:avLst/>
                </a:pr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642" name="Shape 8642"/>
                <p:cNvSpPr/>
                <p:nvPr/>
              </p:nvSpPr>
              <p:spPr>
                <a:xfrm>
                  <a:off x="0" y="0"/>
                  <a:ext cx="508000" cy="147660"/>
                </a:xfrm>
                <a:prstGeom prst="ellipse">
                  <a:avLst/>
                </a:prstGeom>
                <a:solidFill>
                  <a:srgbClr val="ADADEB">
                    <a:alpha val="54901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643" name="Shape 8643"/>
                <p:cNvSpPr/>
                <p:nvPr/>
              </p:nvSpPr>
              <p:spPr>
                <a:xfrm>
                  <a:off x="507999" y="74623"/>
                  <a:ext cx="1" cy="73037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644" name="Shape 8644"/>
                <p:cNvSpPr/>
                <p:nvPr/>
              </p:nvSpPr>
              <p:spPr>
                <a:xfrm flipH="1">
                  <a:off x="0" y="74623"/>
                  <a:ext cx="1" cy="73037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8646" name="Shape 8646"/>
              <p:cNvSpPr/>
              <p:nvPr/>
            </p:nvSpPr>
            <p:spPr>
              <a:xfrm>
                <a:off x="6349" y="712893"/>
                <a:ext cx="496889" cy="812923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alpha val="61999"/>
                    </a:srgbClr>
                  </a:gs>
                  <a:gs pos="46000">
                    <a:srgbClr val="8585E0">
                      <a:alpha val="79479"/>
                    </a:srgbClr>
                  </a:gs>
                  <a:gs pos="100000">
                    <a:srgbClr val="26269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8647" name="Shape 8647"/>
              <p:cNvSpPr/>
              <p:nvPr/>
            </p:nvSpPr>
            <p:spPr>
              <a:xfrm flipH="1">
                <a:off x="-1" y="165124"/>
                <a:ext cx="3177" cy="1451194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8657" name="Group 8657"/>
              <p:cNvGrpSpPr/>
              <p:nvPr/>
            </p:nvGrpSpPr>
            <p:grpSpPr>
              <a:xfrm>
                <a:off x="3175" y="-1"/>
                <a:ext cx="503239" cy="247688"/>
                <a:chOff x="0" y="0"/>
                <a:chExt cx="503238" cy="247686"/>
              </a:xfrm>
            </p:grpSpPr>
            <p:sp>
              <p:nvSpPr>
                <p:cNvPr id="8648" name="Shape 8648"/>
                <p:cNvSpPr/>
                <p:nvPr/>
              </p:nvSpPr>
              <p:spPr>
                <a:xfrm rot="10800000" flipH="1">
                  <a:off x="1588" y="71447"/>
                  <a:ext cx="501651" cy="17624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69000">
                      <a:srgbClr val="8585E0"/>
                    </a:gs>
                    <a:gs pos="100000">
                      <a:srgbClr val="262699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649" name="Shape 8649"/>
                <p:cNvSpPr/>
                <p:nvPr/>
              </p:nvSpPr>
              <p:spPr>
                <a:xfrm>
                  <a:off x="0" y="96851"/>
                  <a:ext cx="503239" cy="6351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62699"/>
                    </a:gs>
                    <a:gs pos="46000">
                      <a:srgbClr val="8585E0"/>
                    </a:gs>
                    <a:gs pos="100000">
                      <a:srgbClr val="ADADE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650" name="Shape 8650"/>
                <p:cNvSpPr/>
                <p:nvPr/>
              </p:nvSpPr>
              <p:spPr>
                <a:xfrm rot="10800000" flipH="1">
                  <a:off x="0" y="0"/>
                  <a:ext cx="501651" cy="176239"/>
                </a:xfrm>
                <a:prstGeom prst="ellipse">
                  <a:avLst/>
                </a:prstGeom>
                <a:solidFill>
                  <a:srgbClr val="BFBFBF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651" name="Shape 8651"/>
                <p:cNvSpPr/>
                <p:nvPr/>
              </p:nvSpPr>
              <p:spPr>
                <a:xfrm>
                  <a:off x="128588" y="60333"/>
                  <a:ext cx="244476" cy="873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8" y="12275"/>
                      </a:moveTo>
                      <a:lnTo>
                        <a:pt x="2205" y="21600"/>
                      </a:lnTo>
                      <a:lnTo>
                        <a:pt x="0" y="20085"/>
                      </a:lnTo>
                      <a:lnTo>
                        <a:pt x="6759" y="13691"/>
                      </a:lnTo>
                      <a:lnTo>
                        <a:pt x="6566" y="7372"/>
                      </a:lnTo>
                      <a:lnTo>
                        <a:pt x="1493" y="1956"/>
                      </a:lnTo>
                      <a:lnTo>
                        <a:pt x="3205" y="827"/>
                      </a:lnTo>
                      <a:lnTo>
                        <a:pt x="10734" y="8200"/>
                      </a:lnTo>
                      <a:lnTo>
                        <a:pt x="18423" y="0"/>
                      </a:lnTo>
                      <a:lnTo>
                        <a:pt x="20556" y="1580"/>
                      </a:lnTo>
                      <a:lnTo>
                        <a:pt x="14966" y="7071"/>
                      </a:lnTo>
                      <a:lnTo>
                        <a:pt x="16097" y="15045"/>
                      </a:lnTo>
                      <a:lnTo>
                        <a:pt x="21600" y="20085"/>
                      </a:lnTo>
                      <a:lnTo>
                        <a:pt x="19719" y="21520"/>
                      </a:lnTo>
                      <a:lnTo>
                        <a:pt x="10798" y="12275"/>
                      </a:lnTo>
                      <a:close/>
                    </a:path>
                  </a:pathLst>
                </a:custGeom>
                <a:solidFill>
                  <a:srgbClr val="8585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8652" name="Shape 8652"/>
                <p:cNvSpPr/>
                <p:nvPr/>
              </p:nvSpPr>
              <p:spPr>
                <a:xfrm>
                  <a:off x="103187" y="36517"/>
                  <a:ext cx="295276" cy="6192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284"/>
                      </a:moveTo>
                      <a:lnTo>
                        <a:pt x="3801" y="62"/>
                      </a:lnTo>
                      <a:lnTo>
                        <a:pt x="10765" y="12052"/>
                      </a:lnTo>
                      <a:lnTo>
                        <a:pt x="17410" y="0"/>
                      </a:lnTo>
                      <a:lnTo>
                        <a:pt x="21600" y="4796"/>
                      </a:lnTo>
                      <a:lnTo>
                        <a:pt x="18483" y="10693"/>
                      </a:lnTo>
                      <a:lnTo>
                        <a:pt x="17479" y="9104"/>
                      </a:lnTo>
                      <a:lnTo>
                        <a:pt x="10888" y="21600"/>
                      </a:lnTo>
                      <a:lnTo>
                        <a:pt x="4128" y="9563"/>
                      </a:lnTo>
                      <a:lnTo>
                        <a:pt x="3035" y="10862"/>
                      </a:lnTo>
                      <a:lnTo>
                        <a:pt x="0" y="5284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8653" name="Shape 8653"/>
                <p:cNvSpPr/>
                <p:nvPr/>
              </p:nvSpPr>
              <p:spPr>
                <a:xfrm>
                  <a:off x="296863" y="88913"/>
                  <a:ext cx="109538" cy="5398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6" h="21600" extrusionOk="0">
                      <a:moveTo>
                        <a:pt x="0" y="0"/>
                      </a:moveTo>
                      <a:lnTo>
                        <a:pt x="21576" y="16691"/>
                      </a:lnTo>
                      <a:lnTo>
                        <a:pt x="13658" y="21600"/>
                      </a:lnTo>
                      <a:lnTo>
                        <a:pt x="73" y="11414"/>
                      </a:lnTo>
                      <a:cubicBezTo>
                        <a:pt x="-24" y="2823"/>
                        <a:pt x="24" y="3805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8654" name="Shape 8654"/>
                <p:cNvSpPr/>
                <p:nvPr/>
              </p:nvSpPr>
              <p:spPr>
                <a:xfrm>
                  <a:off x="98424" y="90500"/>
                  <a:ext cx="106364" cy="5398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05" y="0"/>
                      </a:moveTo>
                      <a:lnTo>
                        <a:pt x="21600" y="10423"/>
                      </a:lnTo>
                      <a:lnTo>
                        <a:pt x="7814" y="21600"/>
                      </a:lnTo>
                      <a:lnTo>
                        <a:pt x="0" y="16702"/>
                      </a:lnTo>
                      <a:lnTo>
                        <a:pt x="21305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8655" name="Shape 8655"/>
                <p:cNvSpPr/>
                <p:nvPr/>
              </p:nvSpPr>
              <p:spPr>
                <a:xfrm flipH="1" flipV="1">
                  <a:off x="0" y="88913"/>
                  <a:ext cx="1589" cy="68273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000000">
                      <a:alpha val="37998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656" name="Shape 8656"/>
                <p:cNvSpPr/>
                <p:nvPr/>
              </p:nvSpPr>
              <p:spPr>
                <a:xfrm flipH="1" flipV="1">
                  <a:off x="501650" y="92088"/>
                  <a:ext cx="1589" cy="68273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000000">
                      <a:alpha val="37998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8679" name="Group 8679"/>
            <p:cNvGrpSpPr/>
            <p:nvPr/>
          </p:nvGrpSpPr>
          <p:grpSpPr>
            <a:xfrm>
              <a:off x="3695699" y="139720"/>
              <a:ext cx="514351" cy="1670302"/>
              <a:chOff x="0" y="0"/>
              <a:chExt cx="514350" cy="1670300"/>
            </a:xfrm>
          </p:grpSpPr>
          <p:pic>
            <p:nvPicPr>
              <p:cNvPr id="8659" name="image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39" y="82297"/>
                <a:ext cx="499873" cy="6279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8660" name="Shape 8660"/>
              <p:cNvSpPr/>
              <p:nvPr/>
            </p:nvSpPr>
            <p:spPr>
              <a:xfrm flipH="1">
                <a:off x="512762" y="157186"/>
                <a:ext cx="1588" cy="1365456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8666" name="Group 8666"/>
              <p:cNvGrpSpPr/>
              <p:nvPr/>
            </p:nvGrpSpPr>
            <p:grpSpPr>
              <a:xfrm>
                <a:off x="4762" y="1448017"/>
                <a:ext cx="508001" cy="222284"/>
                <a:chOff x="0" y="0"/>
                <a:chExt cx="507999" cy="222283"/>
              </a:xfrm>
            </p:grpSpPr>
            <p:sp>
              <p:nvSpPr>
                <p:cNvPr id="8661" name="Shape 8661"/>
                <p:cNvSpPr/>
                <p:nvPr/>
              </p:nvSpPr>
              <p:spPr>
                <a:xfrm>
                  <a:off x="0" y="74624"/>
                  <a:ext cx="508000" cy="147660"/>
                </a:xfrm>
                <a:prstGeom prst="ellipse">
                  <a:avLst/>
                </a:prstGeom>
                <a:solidFill>
                  <a:srgbClr val="262699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662" name="Shape 8662"/>
                <p:cNvSpPr/>
                <p:nvPr/>
              </p:nvSpPr>
              <p:spPr>
                <a:xfrm>
                  <a:off x="0" y="74624"/>
                  <a:ext cx="508000" cy="73037"/>
                </a:xfrm>
                <a:prstGeom prst="rect">
                  <a:avLst/>
                </a:pr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663" name="Shape 8663"/>
                <p:cNvSpPr/>
                <p:nvPr/>
              </p:nvSpPr>
              <p:spPr>
                <a:xfrm>
                  <a:off x="0" y="0"/>
                  <a:ext cx="508000" cy="147661"/>
                </a:xfrm>
                <a:prstGeom prst="ellipse">
                  <a:avLst/>
                </a:prstGeom>
                <a:solidFill>
                  <a:srgbClr val="ADADEB">
                    <a:alpha val="54901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664" name="Shape 8664"/>
                <p:cNvSpPr/>
                <p:nvPr/>
              </p:nvSpPr>
              <p:spPr>
                <a:xfrm>
                  <a:off x="507999" y="74624"/>
                  <a:ext cx="1" cy="73037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665" name="Shape 8665"/>
                <p:cNvSpPr/>
                <p:nvPr/>
              </p:nvSpPr>
              <p:spPr>
                <a:xfrm flipH="1">
                  <a:off x="0" y="74624"/>
                  <a:ext cx="1" cy="73037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8667" name="Shape 8667"/>
              <p:cNvSpPr/>
              <p:nvPr/>
            </p:nvSpPr>
            <p:spPr>
              <a:xfrm>
                <a:off x="6349" y="712894"/>
                <a:ext cx="496889" cy="812923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alpha val="61999"/>
                    </a:srgbClr>
                  </a:gs>
                  <a:gs pos="46000">
                    <a:srgbClr val="8585E0">
                      <a:alpha val="79479"/>
                    </a:srgbClr>
                  </a:gs>
                  <a:gs pos="100000">
                    <a:srgbClr val="26269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8668" name="Shape 8668"/>
              <p:cNvSpPr/>
              <p:nvPr/>
            </p:nvSpPr>
            <p:spPr>
              <a:xfrm flipH="1">
                <a:off x="-1" y="165124"/>
                <a:ext cx="3177" cy="1451194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8678" name="Group 8678"/>
              <p:cNvGrpSpPr/>
              <p:nvPr/>
            </p:nvGrpSpPr>
            <p:grpSpPr>
              <a:xfrm>
                <a:off x="3175" y="-1"/>
                <a:ext cx="503239" cy="247688"/>
                <a:chOff x="0" y="0"/>
                <a:chExt cx="503238" cy="247686"/>
              </a:xfrm>
            </p:grpSpPr>
            <p:sp>
              <p:nvSpPr>
                <p:cNvPr id="8669" name="Shape 8669"/>
                <p:cNvSpPr/>
                <p:nvPr/>
              </p:nvSpPr>
              <p:spPr>
                <a:xfrm rot="10800000" flipH="1">
                  <a:off x="1588" y="71448"/>
                  <a:ext cx="501651" cy="17623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69000">
                      <a:srgbClr val="8585E0"/>
                    </a:gs>
                    <a:gs pos="100000">
                      <a:srgbClr val="262699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670" name="Shape 8670"/>
                <p:cNvSpPr/>
                <p:nvPr/>
              </p:nvSpPr>
              <p:spPr>
                <a:xfrm>
                  <a:off x="0" y="96852"/>
                  <a:ext cx="503239" cy="6351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62699"/>
                    </a:gs>
                    <a:gs pos="46000">
                      <a:srgbClr val="8585E0"/>
                    </a:gs>
                    <a:gs pos="100000">
                      <a:srgbClr val="ADADE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671" name="Shape 8671"/>
                <p:cNvSpPr/>
                <p:nvPr/>
              </p:nvSpPr>
              <p:spPr>
                <a:xfrm rot="10800000" flipH="1">
                  <a:off x="0" y="0"/>
                  <a:ext cx="501651" cy="176240"/>
                </a:xfrm>
                <a:prstGeom prst="ellipse">
                  <a:avLst/>
                </a:prstGeom>
                <a:solidFill>
                  <a:srgbClr val="BFBFBF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672" name="Shape 8672"/>
                <p:cNvSpPr/>
                <p:nvPr/>
              </p:nvSpPr>
              <p:spPr>
                <a:xfrm>
                  <a:off x="128588" y="60333"/>
                  <a:ext cx="244476" cy="873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8" y="12275"/>
                      </a:moveTo>
                      <a:lnTo>
                        <a:pt x="2205" y="21600"/>
                      </a:lnTo>
                      <a:lnTo>
                        <a:pt x="0" y="20085"/>
                      </a:lnTo>
                      <a:lnTo>
                        <a:pt x="6759" y="13691"/>
                      </a:lnTo>
                      <a:lnTo>
                        <a:pt x="6566" y="7372"/>
                      </a:lnTo>
                      <a:lnTo>
                        <a:pt x="1493" y="1956"/>
                      </a:lnTo>
                      <a:lnTo>
                        <a:pt x="3205" y="827"/>
                      </a:lnTo>
                      <a:lnTo>
                        <a:pt x="10734" y="8200"/>
                      </a:lnTo>
                      <a:lnTo>
                        <a:pt x="18423" y="0"/>
                      </a:lnTo>
                      <a:lnTo>
                        <a:pt x="20556" y="1580"/>
                      </a:lnTo>
                      <a:lnTo>
                        <a:pt x="14966" y="7071"/>
                      </a:lnTo>
                      <a:lnTo>
                        <a:pt x="16097" y="15045"/>
                      </a:lnTo>
                      <a:lnTo>
                        <a:pt x="21600" y="20085"/>
                      </a:lnTo>
                      <a:lnTo>
                        <a:pt x="19719" y="21520"/>
                      </a:lnTo>
                      <a:lnTo>
                        <a:pt x="10798" y="12275"/>
                      </a:lnTo>
                      <a:close/>
                    </a:path>
                  </a:pathLst>
                </a:custGeom>
                <a:solidFill>
                  <a:srgbClr val="8585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8673" name="Shape 8673"/>
                <p:cNvSpPr/>
                <p:nvPr/>
              </p:nvSpPr>
              <p:spPr>
                <a:xfrm>
                  <a:off x="103187" y="36518"/>
                  <a:ext cx="295276" cy="619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284"/>
                      </a:moveTo>
                      <a:lnTo>
                        <a:pt x="3801" y="62"/>
                      </a:lnTo>
                      <a:lnTo>
                        <a:pt x="10765" y="12052"/>
                      </a:lnTo>
                      <a:lnTo>
                        <a:pt x="17410" y="0"/>
                      </a:lnTo>
                      <a:lnTo>
                        <a:pt x="21600" y="4796"/>
                      </a:lnTo>
                      <a:lnTo>
                        <a:pt x="18483" y="10693"/>
                      </a:lnTo>
                      <a:lnTo>
                        <a:pt x="17479" y="9104"/>
                      </a:lnTo>
                      <a:lnTo>
                        <a:pt x="10888" y="21600"/>
                      </a:lnTo>
                      <a:lnTo>
                        <a:pt x="4128" y="9563"/>
                      </a:lnTo>
                      <a:lnTo>
                        <a:pt x="3035" y="10862"/>
                      </a:lnTo>
                      <a:lnTo>
                        <a:pt x="0" y="5284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8674" name="Shape 8674"/>
                <p:cNvSpPr/>
                <p:nvPr/>
              </p:nvSpPr>
              <p:spPr>
                <a:xfrm>
                  <a:off x="296863" y="88913"/>
                  <a:ext cx="109538" cy="5398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6" h="21600" extrusionOk="0">
                      <a:moveTo>
                        <a:pt x="0" y="0"/>
                      </a:moveTo>
                      <a:lnTo>
                        <a:pt x="21576" y="16691"/>
                      </a:lnTo>
                      <a:lnTo>
                        <a:pt x="13658" y="21600"/>
                      </a:lnTo>
                      <a:lnTo>
                        <a:pt x="73" y="11414"/>
                      </a:lnTo>
                      <a:cubicBezTo>
                        <a:pt x="-24" y="2823"/>
                        <a:pt x="24" y="3805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8675" name="Shape 8675"/>
                <p:cNvSpPr/>
                <p:nvPr/>
              </p:nvSpPr>
              <p:spPr>
                <a:xfrm>
                  <a:off x="98424" y="90501"/>
                  <a:ext cx="106364" cy="5398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05" y="0"/>
                      </a:moveTo>
                      <a:lnTo>
                        <a:pt x="21600" y="10423"/>
                      </a:lnTo>
                      <a:lnTo>
                        <a:pt x="7814" y="21600"/>
                      </a:lnTo>
                      <a:lnTo>
                        <a:pt x="0" y="16702"/>
                      </a:lnTo>
                      <a:lnTo>
                        <a:pt x="21305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8676" name="Shape 8676"/>
                <p:cNvSpPr/>
                <p:nvPr/>
              </p:nvSpPr>
              <p:spPr>
                <a:xfrm flipH="1" flipV="1">
                  <a:off x="0" y="88913"/>
                  <a:ext cx="1589" cy="68274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000000">
                      <a:alpha val="37998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677" name="Shape 8677"/>
                <p:cNvSpPr/>
                <p:nvPr/>
              </p:nvSpPr>
              <p:spPr>
                <a:xfrm flipH="1" flipV="1">
                  <a:off x="501650" y="92088"/>
                  <a:ext cx="1589" cy="68274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000000">
                      <a:alpha val="37998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8700" name="Group 8700"/>
            <p:cNvGrpSpPr/>
            <p:nvPr/>
          </p:nvGrpSpPr>
          <p:grpSpPr>
            <a:xfrm>
              <a:off x="4691062" y="127019"/>
              <a:ext cx="514351" cy="1671889"/>
              <a:chOff x="0" y="0"/>
              <a:chExt cx="514349" cy="1671888"/>
            </a:xfrm>
          </p:grpSpPr>
          <p:pic>
            <p:nvPicPr>
              <p:cNvPr id="8680" name="image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720" y="82805"/>
                <a:ext cx="493777" cy="6279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8681" name="Shape 8681"/>
              <p:cNvSpPr/>
              <p:nvPr/>
            </p:nvSpPr>
            <p:spPr>
              <a:xfrm flipH="1">
                <a:off x="512761" y="157186"/>
                <a:ext cx="1589" cy="1367043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8687" name="Group 8687"/>
              <p:cNvGrpSpPr/>
              <p:nvPr/>
            </p:nvGrpSpPr>
            <p:grpSpPr>
              <a:xfrm>
                <a:off x="4762" y="1449605"/>
                <a:ext cx="508000" cy="222284"/>
                <a:chOff x="0" y="0"/>
                <a:chExt cx="507999" cy="222283"/>
              </a:xfrm>
            </p:grpSpPr>
            <p:sp>
              <p:nvSpPr>
                <p:cNvPr id="8682" name="Shape 8682"/>
                <p:cNvSpPr/>
                <p:nvPr/>
              </p:nvSpPr>
              <p:spPr>
                <a:xfrm>
                  <a:off x="0" y="74623"/>
                  <a:ext cx="508000" cy="147661"/>
                </a:xfrm>
                <a:prstGeom prst="ellipse">
                  <a:avLst/>
                </a:prstGeom>
                <a:solidFill>
                  <a:srgbClr val="262699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683" name="Shape 8683"/>
                <p:cNvSpPr/>
                <p:nvPr/>
              </p:nvSpPr>
              <p:spPr>
                <a:xfrm>
                  <a:off x="0" y="74623"/>
                  <a:ext cx="508000" cy="73037"/>
                </a:xfrm>
                <a:prstGeom prst="rect">
                  <a:avLst/>
                </a:pr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684" name="Shape 8684"/>
                <p:cNvSpPr/>
                <p:nvPr/>
              </p:nvSpPr>
              <p:spPr>
                <a:xfrm>
                  <a:off x="0" y="0"/>
                  <a:ext cx="508000" cy="147660"/>
                </a:xfrm>
                <a:prstGeom prst="ellipse">
                  <a:avLst/>
                </a:prstGeom>
                <a:solidFill>
                  <a:srgbClr val="ADADEB">
                    <a:alpha val="54901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685" name="Shape 8685"/>
                <p:cNvSpPr/>
                <p:nvPr/>
              </p:nvSpPr>
              <p:spPr>
                <a:xfrm>
                  <a:off x="507999" y="74623"/>
                  <a:ext cx="1" cy="73037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686" name="Shape 8686"/>
                <p:cNvSpPr/>
                <p:nvPr/>
              </p:nvSpPr>
              <p:spPr>
                <a:xfrm flipH="1">
                  <a:off x="0" y="74623"/>
                  <a:ext cx="1" cy="73037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8688" name="Shape 8688"/>
              <p:cNvSpPr/>
              <p:nvPr/>
            </p:nvSpPr>
            <p:spPr>
              <a:xfrm>
                <a:off x="6349" y="714482"/>
                <a:ext cx="496888" cy="812922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alpha val="61999"/>
                    </a:srgbClr>
                  </a:gs>
                  <a:gs pos="46000">
                    <a:srgbClr val="8585E0">
                      <a:alpha val="79479"/>
                    </a:srgbClr>
                  </a:gs>
                  <a:gs pos="100000">
                    <a:srgbClr val="26269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8689" name="Shape 8689"/>
              <p:cNvSpPr/>
              <p:nvPr/>
            </p:nvSpPr>
            <p:spPr>
              <a:xfrm flipH="1">
                <a:off x="0" y="165124"/>
                <a:ext cx="3175" cy="145278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8699" name="Group 8699"/>
              <p:cNvGrpSpPr/>
              <p:nvPr/>
            </p:nvGrpSpPr>
            <p:grpSpPr>
              <a:xfrm>
                <a:off x="3175" y="0"/>
                <a:ext cx="503237" cy="249276"/>
                <a:chOff x="0" y="0"/>
                <a:chExt cx="503236" cy="249275"/>
              </a:xfrm>
            </p:grpSpPr>
            <p:sp>
              <p:nvSpPr>
                <p:cNvPr id="8690" name="Shape 8690"/>
                <p:cNvSpPr/>
                <p:nvPr/>
              </p:nvSpPr>
              <p:spPr>
                <a:xfrm rot="10800000" flipH="1">
                  <a:off x="1586" y="71448"/>
                  <a:ext cx="501651" cy="17782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69000">
                      <a:srgbClr val="8585E0"/>
                    </a:gs>
                    <a:gs pos="100000">
                      <a:srgbClr val="262699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691" name="Shape 8691"/>
                <p:cNvSpPr/>
                <p:nvPr/>
              </p:nvSpPr>
              <p:spPr>
                <a:xfrm>
                  <a:off x="0" y="96852"/>
                  <a:ext cx="503237" cy="6351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62699"/>
                    </a:gs>
                    <a:gs pos="46000">
                      <a:srgbClr val="8585E0"/>
                    </a:gs>
                    <a:gs pos="100000">
                      <a:srgbClr val="ADADE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692" name="Shape 8692"/>
                <p:cNvSpPr/>
                <p:nvPr/>
              </p:nvSpPr>
              <p:spPr>
                <a:xfrm rot="10800000" flipH="1">
                  <a:off x="0" y="0"/>
                  <a:ext cx="501651" cy="177827"/>
                </a:xfrm>
                <a:prstGeom prst="ellipse">
                  <a:avLst/>
                </a:prstGeom>
                <a:solidFill>
                  <a:srgbClr val="BFBFBF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693" name="Shape 8693"/>
                <p:cNvSpPr/>
                <p:nvPr/>
              </p:nvSpPr>
              <p:spPr>
                <a:xfrm>
                  <a:off x="128586" y="60334"/>
                  <a:ext cx="244476" cy="889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8" y="12275"/>
                      </a:moveTo>
                      <a:lnTo>
                        <a:pt x="2205" y="21600"/>
                      </a:lnTo>
                      <a:lnTo>
                        <a:pt x="0" y="20085"/>
                      </a:lnTo>
                      <a:lnTo>
                        <a:pt x="6759" y="13691"/>
                      </a:lnTo>
                      <a:lnTo>
                        <a:pt x="6566" y="7372"/>
                      </a:lnTo>
                      <a:lnTo>
                        <a:pt x="1493" y="1956"/>
                      </a:lnTo>
                      <a:lnTo>
                        <a:pt x="3205" y="827"/>
                      </a:lnTo>
                      <a:lnTo>
                        <a:pt x="10734" y="8200"/>
                      </a:lnTo>
                      <a:lnTo>
                        <a:pt x="18423" y="0"/>
                      </a:lnTo>
                      <a:lnTo>
                        <a:pt x="20556" y="1580"/>
                      </a:lnTo>
                      <a:lnTo>
                        <a:pt x="14966" y="7071"/>
                      </a:lnTo>
                      <a:lnTo>
                        <a:pt x="16097" y="15045"/>
                      </a:lnTo>
                      <a:lnTo>
                        <a:pt x="21600" y="20085"/>
                      </a:lnTo>
                      <a:lnTo>
                        <a:pt x="19719" y="21520"/>
                      </a:lnTo>
                      <a:lnTo>
                        <a:pt x="10798" y="12275"/>
                      </a:lnTo>
                      <a:close/>
                    </a:path>
                  </a:pathLst>
                </a:custGeom>
                <a:solidFill>
                  <a:srgbClr val="8585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8694" name="Shape 8694"/>
                <p:cNvSpPr/>
                <p:nvPr/>
              </p:nvSpPr>
              <p:spPr>
                <a:xfrm>
                  <a:off x="103187" y="36518"/>
                  <a:ext cx="295276" cy="635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284"/>
                      </a:moveTo>
                      <a:lnTo>
                        <a:pt x="3801" y="62"/>
                      </a:lnTo>
                      <a:lnTo>
                        <a:pt x="10765" y="12052"/>
                      </a:lnTo>
                      <a:lnTo>
                        <a:pt x="17410" y="0"/>
                      </a:lnTo>
                      <a:lnTo>
                        <a:pt x="21600" y="4796"/>
                      </a:lnTo>
                      <a:lnTo>
                        <a:pt x="18483" y="10693"/>
                      </a:lnTo>
                      <a:lnTo>
                        <a:pt x="17479" y="9104"/>
                      </a:lnTo>
                      <a:lnTo>
                        <a:pt x="10888" y="21600"/>
                      </a:lnTo>
                      <a:lnTo>
                        <a:pt x="4128" y="9563"/>
                      </a:lnTo>
                      <a:lnTo>
                        <a:pt x="3035" y="10862"/>
                      </a:lnTo>
                      <a:lnTo>
                        <a:pt x="0" y="5284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8695" name="Shape 8695"/>
                <p:cNvSpPr/>
                <p:nvPr/>
              </p:nvSpPr>
              <p:spPr>
                <a:xfrm>
                  <a:off x="296861" y="90501"/>
                  <a:ext cx="109539" cy="5398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6" h="21600" extrusionOk="0">
                      <a:moveTo>
                        <a:pt x="0" y="0"/>
                      </a:moveTo>
                      <a:lnTo>
                        <a:pt x="21576" y="16691"/>
                      </a:lnTo>
                      <a:lnTo>
                        <a:pt x="13658" y="21600"/>
                      </a:lnTo>
                      <a:lnTo>
                        <a:pt x="73" y="11414"/>
                      </a:lnTo>
                      <a:cubicBezTo>
                        <a:pt x="-24" y="2823"/>
                        <a:pt x="24" y="3805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8696" name="Shape 8696"/>
                <p:cNvSpPr/>
                <p:nvPr/>
              </p:nvSpPr>
              <p:spPr>
                <a:xfrm>
                  <a:off x="98424" y="92088"/>
                  <a:ext cx="106363" cy="523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05" y="0"/>
                      </a:moveTo>
                      <a:lnTo>
                        <a:pt x="21600" y="10423"/>
                      </a:lnTo>
                      <a:lnTo>
                        <a:pt x="7814" y="21600"/>
                      </a:lnTo>
                      <a:lnTo>
                        <a:pt x="0" y="16702"/>
                      </a:lnTo>
                      <a:lnTo>
                        <a:pt x="21305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8697" name="Shape 8697"/>
                <p:cNvSpPr/>
                <p:nvPr/>
              </p:nvSpPr>
              <p:spPr>
                <a:xfrm flipH="1" flipV="1">
                  <a:off x="0" y="88913"/>
                  <a:ext cx="1587" cy="68274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000000">
                      <a:alpha val="37998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698" name="Shape 8698"/>
                <p:cNvSpPr/>
                <p:nvPr/>
              </p:nvSpPr>
              <p:spPr>
                <a:xfrm flipH="1" flipV="1">
                  <a:off x="501650" y="93676"/>
                  <a:ext cx="1587" cy="68274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000000">
                      <a:alpha val="37998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8707" name="Group 8707"/>
          <p:cNvGrpSpPr/>
          <p:nvPr/>
        </p:nvGrpSpPr>
        <p:grpSpPr>
          <a:xfrm>
            <a:off x="2381249" y="2476499"/>
            <a:ext cx="4416427" cy="2314577"/>
            <a:chOff x="0" y="0"/>
            <a:chExt cx="4416425" cy="2314575"/>
          </a:xfrm>
        </p:grpSpPr>
        <p:sp>
          <p:nvSpPr>
            <p:cNvPr id="8702" name="Shape 8702"/>
            <p:cNvSpPr/>
            <p:nvPr/>
          </p:nvSpPr>
          <p:spPr>
            <a:xfrm>
              <a:off x="-1" y="4455"/>
              <a:ext cx="297615" cy="1742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71"/>
                  </a:lnTo>
                  <a:lnTo>
                    <a:pt x="0" y="21600"/>
                  </a:lnTo>
                </a:path>
              </a:pathLst>
            </a:custGeom>
            <a:noFill/>
            <a:ln w="31750" cap="flat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703" name="Shape 8703"/>
            <p:cNvSpPr/>
            <p:nvPr/>
          </p:nvSpPr>
          <p:spPr>
            <a:xfrm flipH="1">
              <a:off x="4030567" y="-1"/>
              <a:ext cx="385859" cy="2300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31750" cap="flat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704" name="Shape 8704"/>
            <p:cNvSpPr/>
            <p:nvPr/>
          </p:nvSpPr>
          <p:spPr>
            <a:xfrm flipV="1">
              <a:off x="3410346" y="252361"/>
              <a:ext cx="8312" cy="2062215"/>
            </a:xfrm>
            <a:prstGeom prst="line">
              <a:avLst/>
            </a:prstGeom>
            <a:noFill/>
            <a:ln w="31750" cap="flat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05" name="Shape 8705"/>
            <p:cNvSpPr/>
            <p:nvPr/>
          </p:nvSpPr>
          <p:spPr>
            <a:xfrm flipV="1">
              <a:off x="2217328" y="272996"/>
              <a:ext cx="18350" cy="2036752"/>
            </a:xfrm>
            <a:prstGeom prst="line">
              <a:avLst/>
            </a:prstGeom>
            <a:noFill/>
            <a:ln w="31750" cap="flat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06" name="Shape 8706"/>
            <p:cNvSpPr/>
            <p:nvPr/>
          </p:nvSpPr>
          <p:spPr>
            <a:xfrm flipH="1" flipV="1">
              <a:off x="1425852" y="326959"/>
              <a:ext cx="9012" cy="1982789"/>
            </a:xfrm>
            <a:prstGeom prst="line">
              <a:avLst/>
            </a:prstGeom>
            <a:noFill/>
            <a:ln w="31750" cap="flat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708" name="Shape 8708"/>
          <p:cNvSpPr/>
          <p:nvPr/>
        </p:nvSpPr>
        <p:spPr>
          <a:xfrm>
            <a:off x="542925" y="236537"/>
            <a:ext cx="833798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Recall: logically centralized control plane</a:t>
            </a:r>
          </a:p>
        </p:txBody>
      </p:sp>
      <p:pic>
        <p:nvPicPr>
          <p:cNvPr id="8709" name="underline_base.png" descr="underline_bas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1025" y="776287"/>
            <a:ext cx="7604125" cy="173038"/>
          </a:xfrm>
          <a:prstGeom prst="rect">
            <a:avLst/>
          </a:prstGeom>
          <a:ln w="12700">
            <a:miter lim="400000"/>
          </a:ln>
        </p:spPr>
      </p:pic>
      <p:sp>
        <p:nvSpPr>
          <p:cNvPr id="8710" name="Shape 8710"/>
          <p:cNvSpPr/>
          <p:nvPr/>
        </p:nvSpPr>
        <p:spPr>
          <a:xfrm>
            <a:off x="393700" y="1039812"/>
            <a:ext cx="8456613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A distinct (typically remote) controller interacts with local control agents (CAs) in routers to compute forwarding tables</a:t>
            </a:r>
          </a:p>
        </p:txBody>
      </p:sp>
      <p:grpSp>
        <p:nvGrpSpPr>
          <p:cNvPr id="8736" name="Group 8736"/>
          <p:cNvGrpSpPr/>
          <p:nvPr/>
        </p:nvGrpSpPr>
        <p:grpSpPr>
          <a:xfrm>
            <a:off x="2056630" y="4688995"/>
            <a:ext cx="4957549" cy="692792"/>
            <a:chOff x="0" y="0"/>
            <a:chExt cx="4957548" cy="692790"/>
          </a:xfrm>
        </p:grpSpPr>
        <p:grpSp>
          <p:nvGrpSpPr>
            <p:cNvPr id="8715" name="Group 8715"/>
            <p:cNvGrpSpPr/>
            <p:nvPr/>
          </p:nvGrpSpPr>
          <p:grpSpPr>
            <a:xfrm>
              <a:off x="1550230" y="364462"/>
              <a:ext cx="430291" cy="328329"/>
              <a:chOff x="0" y="0"/>
              <a:chExt cx="430290" cy="328328"/>
            </a:xfrm>
          </p:grpSpPr>
          <p:sp>
            <p:nvSpPr>
              <p:cNvPr id="8711" name="Shape 8711"/>
              <p:cNvSpPr/>
              <p:nvPr/>
            </p:nvSpPr>
            <p:spPr>
              <a:xfrm>
                <a:off x="4764" y="0"/>
                <a:ext cx="425527" cy="328329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8712" name="Shape 8712"/>
              <p:cNvSpPr/>
              <p:nvPr/>
            </p:nvSpPr>
            <p:spPr>
              <a:xfrm>
                <a:off x="0" y="91995"/>
                <a:ext cx="425527" cy="1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713" name="Shape 8713"/>
              <p:cNvSpPr/>
              <p:nvPr/>
            </p:nvSpPr>
            <p:spPr>
              <a:xfrm>
                <a:off x="0" y="155440"/>
                <a:ext cx="425527" cy="1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714" name="Shape 8714"/>
              <p:cNvSpPr/>
              <p:nvPr/>
            </p:nvSpPr>
            <p:spPr>
              <a:xfrm flipH="1" flipV="1">
                <a:off x="215939" y="91995"/>
                <a:ext cx="1589" cy="236334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720" name="Group 8720"/>
            <p:cNvGrpSpPr/>
            <p:nvPr/>
          </p:nvGrpSpPr>
          <p:grpSpPr>
            <a:xfrm>
              <a:off x="2333007" y="364396"/>
              <a:ext cx="430291" cy="328328"/>
              <a:chOff x="0" y="0"/>
              <a:chExt cx="430289" cy="328327"/>
            </a:xfrm>
          </p:grpSpPr>
          <p:sp>
            <p:nvSpPr>
              <p:cNvPr id="8716" name="Shape 8716"/>
              <p:cNvSpPr/>
              <p:nvPr/>
            </p:nvSpPr>
            <p:spPr>
              <a:xfrm>
                <a:off x="4763" y="0"/>
                <a:ext cx="425527" cy="328328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8717" name="Shape 8717"/>
              <p:cNvSpPr/>
              <p:nvPr/>
            </p:nvSpPr>
            <p:spPr>
              <a:xfrm>
                <a:off x="0" y="91995"/>
                <a:ext cx="425527" cy="1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718" name="Shape 8718"/>
              <p:cNvSpPr/>
              <p:nvPr/>
            </p:nvSpPr>
            <p:spPr>
              <a:xfrm>
                <a:off x="0" y="155440"/>
                <a:ext cx="425527" cy="1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719" name="Shape 8719"/>
              <p:cNvSpPr/>
              <p:nvPr/>
            </p:nvSpPr>
            <p:spPr>
              <a:xfrm flipH="1" flipV="1">
                <a:off x="215939" y="91995"/>
                <a:ext cx="1588" cy="236333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725" name="Group 8725"/>
            <p:cNvGrpSpPr/>
            <p:nvPr/>
          </p:nvGrpSpPr>
          <p:grpSpPr>
            <a:xfrm>
              <a:off x="3536548" y="361423"/>
              <a:ext cx="430289" cy="328330"/>
              <a:chOff x="0" y="0"/>
              <a:chExt cx="430288" cy="328329"/>
            </a:xfrm>
          </p:grpSpPr>
          <p:sp>
            <p:nvSpPr>
              <p:cNvPr id="8721" name="Shape 8721"/>
              <p:cNvSpPr/>
              <p:nvPr/>
            </p:nvSpPr>
            <p:spPr>
              <a:xfrm>
                <a:off x="4763" y="-1"/>
                <a:ext cx="425526" cy="328330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8722" name="Shape 8722"/>
              <p:cNvSpPr/>
              <p:nvPr/>
            </p:nvSpPr>
            <p:spPr>
              <a:xfrm>
                <a:off x="-1" y="91996"/>
                <a:ext cx="425528" cy="1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723" name="Shape 8723"/>
              <p:cNvSpPr/>
              <p:nvPr/>
            </p:nvSpPr>
            <p:spPr>
              <a:xfrm>
                <a:off x="-1" y="155441"/>
                <a:ext cx="425528" cy="1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724" name="Shape 8724"/>
              <p:cNvSpPr/>
              <p:nvPr/>
            </p:nvSpPr>
            <p:spPr>
              <a:xfrm flipH="1" flipV="1">
                <a:off x="215939" y="91996"/>
                <a:ext cx="1588" cy="236334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730" name="Group 8730"/>
            <p:cNvGrpSpPr/>
            <p:nvPr/>
          </p:nvGrpSpPr>
          <p:grpSpPr>
            <a:xfrm>
              <a:off x="4527257" y="353558"/>
              <a:ext cx="430292" cy="329916"/>
              <a:chOff x="0" y="0"/>
              <a:chExt cx="430290" cy="329914"/>
            </a:xfrm>
          </p:grpSpPr>
          <p:sp>
            <p:nvSpPr>
              <p:cNvPr id="8726" name="Shape 8726"/>
              <p:cNvSpPr/>
              <p:nvPr/>
            </p:nvSpPr>
            <p:spPr>
              <a:xfrm>
                <a:off x="4764" y="0"/>
                <a:ext cx="425527" cy="329915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8727" name="Shape 8727"/>
              <p:cNvSpPr/>
              <p:nvPr/>
            </p:nvSpPr>
            <p:spPr>
              <a:xfrm>
                <a:off x="0" y="91995"/>
                <a:ext cx="425527" cy="1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728" name="Shape 8728"/>
              <p:cNvSpPr/>
              <p:nvPr/>
            </p:nvSpPr>
            <p:spPr>
              <a:xfrm>
                <a:off x="0" y="155440"/>
                <a:ext cx="425527" cy="1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729" name="Shape 8729"/>
              <p:cNvSpPr/>
              <p:nvPr/>
            </p:nvSpPr>
            <p:spPr>
              <a:xfrm flipH="1" flipV="1">
                <a:off x="215939" y="91995"/>
                <a:ext cx="1589" cy="237920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735" name="Group 8735"/>
            <p:cNvGrpSpPr/>
            <p:nvPr/>
          </p:nvGrpSpPr>
          <p:grpSpPr>
            <a:xfrm>
              <a:off x="0" y="0"/>
              <a:ext cx="675571" cy="519919"/>
              <a:chOff x="0" y="0"/>
              <a:chExt cx="675570" cy="519918"/>
            </a:xfrm>
          </p:grpSpPr>
          <p:sp>
            <p:nvSpPr>
              <p:cNvPr id="8731" name="Shape 8731"/>
              <p:cNvSpPr/>
              <p:nvPr/>
            </p:nvSpPr>
            <p:spPr>
              <a:xfrm>
                <a:off x="7480" y="0"/>
                <a:ext cx="668091" cy="519919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8732" name="Shape 8732"/>
              <p:cNvSpPr/>
              <p:nvPr/>
            </p:nvSpPr>
            <p:spPr>
              <a:xfrm>
                <a:off x="0" y="145678"/>
                <a:ext cx="668091" cy="1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733" name="Shape 8733"/>
              <p:cNvSpPr/>
              <p:nvPr/>
            </p:nvSpPr>
            <p:spPr>
              <a:xfrm>
                <a:off x="0" y="246144"/>
                <a:ext cx="668091" cy="1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734" name="Shape 8734"/>
              <p:cNvSpPr/>
              <p:nvPr/>
            </p:nvSpPr>
            <p:spPr>
              <a:xfrm flipH="1" flipV="1">
                <a:off x="339032" y="145678"/>
                <a:ext cx="2494" cy="374241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8746" name="Group 8746"/>
          <p:cNvGrpSpPr/>
          <p:nvPr/>
        </p:nvGrpSpPr>
        <p:grpSpPr>
          <a:xfrm>
            <a:off x="5856287" y="5943599"/>
            <a:ext cx="588964" cy="242889"/>
            <a:chOff x="0" y="0"/>
            <a:chExt cx="588962" cy="242887"/>
          </a:xfrm>
        </p:grpSpPr>
        <p:sp>
          <p:nvSpPr>
            <p:cNvPr id="8737" name="Shape 8737"/>
            <p:cNvSpPr/>
            <p:nvPr/>
          </p:nvSpPr>
          <p:spPr>
            <a:xfrm rot="10800000" flipH="1">
              <a:off x="1654" y="65645"/>
              <a:ext cx="587309" cy="177243"/>
            </a:xfrm>
            <a:prstGeom prst="ellipse">
              <a:avLst/>
            </a:prstGeom>
            <a:gradFill flip="none" rotWithShape="1">
              <a:gsLst>
                <a:gs pos="0">
                  <a:srgbClr val="262699"/>
                </a:gs>
                <a:gs pos="47000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8738" name="Shape 8738"/>
            <p:cNvSpPr/>
            <p:nvPr/>
          </p:nvSpPr>
          <p:spPr>
            <a:xfrm>
              <a:off x="0" y="90590"/>
              <a:ext cx="588963" cy="64333"/>
            </a:xfrm>
            <a:prstGeom prst="rect">
              <a:avLst/>
            </a:prstGeom>
            <a:gradFill flip="none" rotWithShape="1">
              <a:gsLst>
                <a:gs pos="0">
                  <a:srgbClr val="262699"/>
                </a:gs>
                <a:gs pos="47000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8739" name="Shape 8739"/>
            <p:cNvSpPr/>
            <p:nvPr/>
          </p:nvSpPr>
          <p:spPr>
            <a:xfrm rot="10800000" flipH="1">
              <a:off x="0" y="-1"/>
              <a:ext cx="587308" cy="177244"/>
            </a:xfrm>
            <a:prstGeom prst="ellipse">
              <a:avLst/>
            </a:prstGeom>
            <a:solidFill>
              <a:srgbClr val="BFBFBF"/>
            </a:soli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8740" name="Shape 8740"/>
            <p:cNvSpPr/>
            <p:nvPr/>
          </p:nvSpPr>
          <p:spPr>
            <a:xfrm>
              <a:off x="150548" y="53829"/>
              <a:ext cx="286211" cy="89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12275"/>
                  </a:moveTo>
                  <a:lnTo>
                    <a:pt x="2205" y="21600"/>
                  </a:lnTo>
                  <a:lnTo>
                    <a:pt x="0" y="20085"/>
                  </a:lnTo>
                  <a:lnTo>
                    <a:pt x="6759" y="13691"/>
                  </a:lnTo>
                  <a:lnTo>
                    <a:pt x="6566" y="7372"/>
                  </a:lnTo>
                  <a:lnTo>
                    <a:pt x="1493" y="1956"/>
                  </a:lnTo>
                  <a:lnTo>
                    <a:pt x="3205" y="827"/>
                  </a:lnTo>
                  <a:lnTo>
                    <a:pt x="10734" y="8200"/>
                  </a:lnTo>
                  <a:lnTo>
                    <a:pt x="18423" y="0"/>
                  </a:lnTo>
                  <a:lnTo>
                    <a:pt x="20556" y="1580"/>
                  </a:lnTo>
                  <a:lnTo>
                    <a:pt x="14966" y="7071"/>
                  </a:lnTo>
                  <a:lnTo>
                    <a:pt x="16097" y="15045"/>
                  </a:lnTo>
                  <a:lnTo>
                    <a:pt x="21600" y="20085"/>
                  </a:lnTo>
                  <a:lnTo>
                    <a:pt x="19719" y="21520"/>
                  </a:lnTo>
                  <a:lnTo>
                    <a:pt x="10798" y="12275"/>
                  </a:lnTo>
                  <a:close/>
                </a:path>
              </a:pathLst>
            </a:custGeom>
            <a:solidFill>
              <a:srgbClr val="8585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741" name="Shape 8741"/>
            <p:cNvSpPr/>
            <p:nvPr/>
          </p:nvSpPr>
          <p:spPr>
            <a:xfrm>
              <a:off x="120769" y="31509"/>
              <a:ext cx="345769" cy="61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84"/>
                  </a:moveTo>
                  <a:lnTo>
                    <a:pt x="3801" y="62"/>
                  </a:lnTo>
                  <a:lnTo>
                    <a:pt x="10765" y="12052"/>
                  </a:lnTo>
                  <a:lnTo>
                    <a:pt x="17410" y="0"/>
                  </a:lnTo>
                  <a:lnTo>
                    <a:pt x="21600" y="4796"/>
                  </a:lnTo>
                  <a:lnTo>
                    <a:pt x="18483" y="10693"/>
                  </a:lnTo>
                  <a:lnTo>
                    <a:pt x="17479" y="9104"/>
                  </a:lnTo>
                  <a:lnTo>
                    <a:pt x="10888" y="21600"/>
                  </a:lnTo>
                  <a:lnTo>
                    <a:pt x="4128" y="9563"/>
                  </a:lnTo>
                  <a:lnTo>
                    <a:pt x="3035" y="10862"/>
                  </a:lnTo>
                  <a:lnTo>
                    <a:pt x="0" y="5284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742" name="Shape 8742"/>
            <p:cNvSpPr/>
            <p:nvPr/>
          </p:nvSpPr>
          <p:spPr>
            <a:xfrm>
              <a:off x="347421" y="84025"/>
              <a:ext cx="127389" cy="53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600" extrusionOk="0">
                  <a:moveTo>
                    <a:pt x="0" y="0"/>
                  </a:moveTo>
                  <a:lnTo>
                    <a:pt x="21576" y="16691"/>
                  </a:lnTo>
                  <a:lnTo>
                    <a:pt x="13658" y="21600"/>
                  </a:lnTo>
                  <a:lnTo>
                    <a:pt x="73" y="11414"/>
                  </a:lnTo>
                  <a:cubicBezTo>
                    <a:pt x="-24" y="2823"/>
                    <a:pt x="24" y="3805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743" name="Shape 8743"/>
            <p:cNvSpPr/>
            <p:nvPr/>
          </p:nvSpPr>
          <p:spPr>
            <a:xfrm>
              <a:off x="114152" y="85339"/>
              <a:ext cx="125734" cy="53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05" y="0"/>
                  </a:moveTo>
                  <a:lnTo>
                    <a:pt x="21600" y="10423"/>
                  </a:lnTo>
                  <a:lnTo>
                    <a:pt x="7814" y="21600"/>
                  </a:lnTo>
                  <a:lnTo>
                    <a:pt x="0" y="16702"/>
                  </a:lnTo>
                  <a:lnTo>
                    <a:pt x="21305" y="0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744" name="Shape 8744"/>
            <p:cNvSpPr/>
            <p:nvPr/>
          </p:nvSpPr>
          <p:spPr>
            <a:xfrm flipH="1" flipV="1">
              <a:off x="-1" y="89277"/>
              <a:ext cx="1656" cy="68272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45" name="Shape 8745"/>
            <p:cNvSpPr/>
            <p:nvPr/>
          </p:nvSpPr>
          <p:spPr>
            <a:xfrm flipH="1" flipV="1">
              <a:off x="587307" y="87964"/>
              <a:ext cx="1656" cy="68272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756" name="Group 8756"/>
          <p:cNvGrpSpPr/>
          <p:nvPr/>
        </p:nvGrpSpPr>
        <p:grpSpPr>
          <a:xfrm>
            <a:off x="4375149" y="5802312"/>
            <a:ext cx="588964" cy="242889"/>
            <a:chOff x="0" y="0"/>
            <a:chExt cx="588962" cy="242887"/>
          </a:xfrm>
        </p:grpSpPr>
        <p:sp>
          <p:nvSpPr>
            <p:cNvPr id="8747" name="Shape 8747"/>
            <p:cNvSpPr/>
            <p:nvPr/>
          </p:nvSpPr>
          <p:spPr>
            <a:xfrm rot="10800000" flipH="1">
              <a:off x="1654" y="65645"/>
              <a:ext cx="587309" cy="177243"/>
            </a:xfrm>
            <a:prstGeom prst="ellipse">
              <a:avLst/>
            </a:prstGeom>
            <a:gradFill flip="none" rotWithShape="1">
              <a:gsLst>
                <a:gs pos="0">
                  <a:srgbClr val="262699"/>
                </a:gs>
                <a:gs pos="47000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8748" name="Shape 8748"/>
            <p:cNvSpPr/>
            <p:nvPr/>
          </p:nvSpPr>
          <p:spPr>
            <a:xfrm>
              <a:off x="0" y="90590"/>
              <a:ext cx="588963" cy="64333"/>
            </a:xfrm>
            <a:prstGeom prst="rect">
              <a:avLst/>
            </a:prstGeom>
            <a:gradFill flip="none" rotWithShape="1">
              <a:gsLst>
                <a:gs pos="0">
                  <a:srgbClr val="262699"/>
                </a:gs>
                <a:gs pos="47000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8749" name="Shape 8749"/>
            <p:cNvSpPr/>
            <p:nvPr/>
          </p:nvSpPr>
          <p:spPr>
            <a:xfrm rot="10800000" flipH="1">
              <a:off x="0" y="-1"/>
              <a:ext cx="587308" cy="177244"/>
            </a:xfrm>
            <a:prstGeom prst="ellipse">
              <a:avLst/>
            </a:prstGeom>
            <a:solidFill>
              <a:srgbClr val="BFBFBF"/>
            </a:soli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8750" name="Shape 8750"/>
            <p:cNvSpPr/>
            <p:nvPr/>
          </p:nvSpPr>
          <p:spPr>
            <a:xfrm>
              <a:off x="150548" y="53829"/>
              <a:ext cx="286211" cy="89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12275"/>
                  </a:moveTo>
                  <a:lnTo>
                    <a:pt x="2205" y="21600"/>
                  </a:lnTo>
                  <a:lnTo>
                    <a:pt x="0" y="20085"/>
                  </a:lnTo>
                  <a:lnTo>
                    <a:pt x="6759" y="13691"/>
                  </a:lnTo>
                  <a:lnTo>
                    <a:pt x="6566" y="7372"/>
                  </a:lnTo>
                  <a:lnTo>
                    <a:pt x="1493" y="1956"/>
                  </a:lnTo>
                  <a:lnTo>
                    <a:pt x="3205" y="827"/>
                  </a:lnTo>
                  <a:lnTo>
                    <a:pt x="10734" y="8200"/>
                  </a:lnTo>
                  <a:lnTo>
                    <a:pt x="18423" y="0"/>
                  </a:lnTo>
                  <a:lnTo>
                    <a:pt x="20556" y="1580"/>
                  </a:lnTo>
                  <a:lnTo>
                    <a:pt x="14966" y="7071"/>
                  </a:lnTo>
                  <a:lnTo>
                    <a:pt x="16097" y="15045"/>
                  </a:lnTo>
                  <a:lnTo>
                    <a:pt x="21600" y="20085"/>
                  </a:lnTo>
                  <a:lnTo>
                    <a:pt x="19719" y="21520"/>
                  </a:lnTo>
                  <a:lnTo>
                    <a:pt x="10798" y="12275"/>
                  </a:lnTo>
                  <a:close/>
                </a:path>
              </a:pathLst>
            </a:custGeom>
            <a:solidFill>
              <a:srgbClr val="8585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751" name="Shape 8751"/>
            <p:cNvSpPr/>
            <p:nvPr/>
          </p:nvSpPr>
          <p:spPr>
            <a:xfrm>
              <a:off x="120769" y="31509"/>
              <a:ext cx="345769" cy="61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84"/>
                  </a:moveTo>
                  <a:lnTo>
                    <a:pt x="3801" y="62"/>
                  </a:lnTo>
                  <a:lnTo>
                    <a:pt x="10765" y="12052"/>
                  </a:lnTo>
                  <a:lnTo>
                    <a:pt x="17410" y="0"/>
                  </a:lnTo>
                  <a:lnTo>
                    <a:pt x="21600" y="4796"/>
                  </a:lnTo>
                  <a:lnTo>
                    <a:pt x="18483" y="10693"/>
                  </a:lnTo>
                  <a:lnTo>
                    <a:pt x="17479" y="9104"/>
                  </a:lnTo>
                  <a:lnTo>
                    <a:pt x="10888" y="21600"/>
                  </a:lnTo>
                  <a:lnTo>
                    <a:pt x="4128" y="9563"/>
                  </a:lnTo>
                  <a:lnTo>
                    <a:pt x="3035" y="10862"/>
                  </a:lnTo>
                  <a:lnTo>
                    <a:pt x="0" y="5284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752" name="Shape 8752"/>
            <p:cNvSpPr/>
            <p:nvPr/>
          </p:nvSpPr>
          <p:spPr>
            <a:xfrm>
              <a:off x="347421" y="84025"/>
              <a:ext cx="127389" cy="53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600" extrusionOk="0">
                  <a:moveTo>
                    <a:pt x="0" y="0"/>
                  </a:moveTo>
                  <a:lnTo>
                    <a:pt x="21576" y="16691"/>
                  </a:lnTo>
                  <a:lnTo>
                    <a:pt x="13658" y="21600"/>
                  </a:lnTo>
                  <a:lnTo>
                    <a:pt x="73" y="11414"/>
                  </a:lnTo>
                  <a:cubicBezTo>
                    <a:pt x="-24" y="2823"/>
                    <a:pt x="24" y="3805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753" name="Shape 8753"/>
            <p:cNvSpPr/>
            <p:nvPr/>
          </p:nvSpPr>
          <p:spPr>
            <a:xfrm>
              <a:off x="114152" y="85339"/>
              <a:ext cx="125734" cy="53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05" y="0"/>
                  </a:moveTo>
                  <a:lnTo>
                    <a:pt x="21600" y="10423"/>
                  </a:lnTo>
                  <a:lnTo>
                    <a:pt x="7814" y="21600"/>
                  </a:lnTo>
                  <a:lnTo>
                    <a:pt x="0" y="16702"/>
                  </a:lnTo>
                  <a:lnTo>
                    <a:pt x="21305" y="0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754" name="Shape 8754"/>
            <p:cNvSpPr/>
            <p:nvPr/>
          </p:nvSpPr>
          <p:spPr>
            <a:xfrm flipH="1" flipV="1">
              <a:off x="-1" y="89277"/>
              <a:ext cx="1656" cy="68272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55" name="Shape 8755"/>
            <p:cNvSpPr/>
            <p:nvPr/>
          </p:nvSpPr>
          <p:spPr>
            <a:xfrm flipH="1" flipV="1">
              <a:off x="587307" y="87964"/>
              <a:ext cx="1656" cy="68272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766" name="Group 8766"/>
          <p:cNvGrpSpPr/>
          <p:nvPr/>
        </p:nvGrpSpPr>
        <p:grpSpPr>
          <a:xfrm>
            <a:off x="2847974" y="5995987"/>
            <a:ext cx="588964" cy="242889"/>
            <a:chOff x="0" y="0"/>
            <a:chExt cx="588962" cy="242887"/>
          </a:xfrm>
        </p:grpSpPr>
        <p:sp>
          <p:nvSpPr>
            <p:cNvPr id="8757" name="Shape 8757"/>
            <p:cNvSpPr/>
            <p:nvPr/>
          </p:nvSpPr>
          <p:spPr>
            <a:xfrm rot="10800000" flipH="1">
              <a:off x="1654" y="65645"/>
              <a:ext cx="587309" cy="177243"/>
            </a:xfrm>
            <a:prstGeom prst="ellipse">
              <a:avLst/>
            </a:prstGeom>
            <a:gradFill flip="none" rotWithShape="1">
              <a:gsLst>
                <a:gs pos="0">
                  <a:srgbClr val="262699"/>
                </a:gs>
                <a:gs pos="47000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8758" name="Shape 8758"/>
            <p:cNvSpPr/>
            <p:nvPr/>
          </p:nvSpPr>
          <p:spPr>
            <a:xfrm>
              <a:off x="0" y="90590"/>
              <a:ext cx="588963" cy="64333"/>
            </a:xfrm>
            <a:prstGeom prst="rect">
              <a:avLst/>
            </a:prstGeom>
            <a:gradFill flip="none" rotWithShape="1">
              <a:gsLst>
                <a:gs pos="0">
                  <a:srgbClr val="262699"/>
                </a:gs>
                <a:gs pos="47000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8759" name="Shape 8759"/>
            <p:cNvSpPr/>
            <p:nvPr/>
          </p:nvSpPr>
          <p:spPr>
            <a:xfrm rot="10800000" flipH="1">
              <a:off x="0" y="-1"/>
              <a:ext cx="587308" cy="177244"/>
            </a:xfrm>
            <a:prstGeom prst="ellipse">
              <a:avLst/>
            </a:prstGeom>
            <a:solidFill>
              <a:srgbClr val="BFBFBF"/>
            </a:soli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8760" name="Shape 8760"/>
            <p:cNvSpPr/>
            <p:nvPr/>
          </p:nvSpPr>
          <p:spPr>
            <a:xfrm>
              <a:off x="150548" y="53829"/>
              <a:ext cx="286211" cy="89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12275"/>
                  </a:moveTo>
                  <a:lnTo>
                    <a:pt x="2205" y="21600"/>
                  </a:lnTo>
                  <a:lnTo>
                    <a:pt x="0" y="20085"/>
                  </a:lnTo>
                  <a:lnTo>
                    <a:pt x="6759" y="13691"/>
                  </a:lnTo>
                  <a:lnTo>
                    <a:pt x="6566" y="7372"/>
                  </a:lnTo>
                  <a:lnTo>
                    <a:pt x="1493" y="1956"/>
                  </a:lnTo>
                  <a:lnTo>
                    <a:pt x="3205" y="827"/>
                  </a:lnTo>
                  <a:lnTo>
                    <a:pt x="10734" y="8200"/>
                  </a:lnTo>
                  <a:lnTo>
                    <a:pt x="18423" y="0"/>
                  </a:lnTo>
                  <a:lnTo>
                    <a:pt x="20556" y="1580"/>
                  </a:lnTo>
                  <a:lnTo>
                    <a:pt x="14966" y="7071"/>
                  </a:lnTo>
                  <a:lnTo>
                    <a:pt x="16097" y="15045"/>
                  </a:lnTo>
                  <a:lnTo>
                    <a:pt x="21600" y="20085"/>
                  </a:lnTo>
                  <a:lnTo>
                    <a:pt x="19719" y="21520"/>
                  </a:lnTo>
                  <a:lnTo>
                    <a:pt x="10798" y="12275"/>
                  </a:lnTo>
                  <a:close/>
                </a:path>
              </a:pathLst>
            </a:custGeom>
            <a:solidFill>
              <a:srgbClr val="8585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761" name="Shape 8761"/>
            <p:cNvSpPr/>
            <p:nvPr/>
          </p:nvSpPr>
          <p:spPr>
            <a:xfrm>
              <a:off x="120769" y="31509"/>
              <a:ext cx="345769" cy="61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84"/>
                  </a:moveTo>
                  <a:lnTo>
                    <a:pt x="3801" y="62"/>
                  </a:lnTo>
                  <a:lnTo>
                    <a:pt x="10765" y="12052"/>
                  </a:lnTo>
                  <a:lnTo>
                    <a:pt x="17410" y="0"/>
                  </a:lnTo>
                  <a:lnTo>
                    <a:pt x="21600" y="4796"/>
                  </a:lnTo>
                  <a:lnTo>
                    <a:pt x="18483" y="10693"/>
                  </a:lnTo>
                  <a:lnTo>
                    <a:pt x="17479" y="9104"/>
                  </a:lnTo>
                  <a:lnTo>
                    <a:pt x="10888" y="21600"/>
                  </a:lnTo>
                  <a:lnTo>
                    <a:pt x="4128" y="9563"/>
                  </a:lnTo>
                  <a:lnTo>
                    <a:pt x="3035" y="10862"/>
                  </a:lnTo>
                  <a:lnTo>
                    <a:pt x="0" y="5284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762" name="Shape 8762"/>
            <p:cNvSpPr/>
            <p:nvPr/>
          </p:nvSpPr>
          <p:spPr>
            <a:xfrm>
              <a:off x="347421" y="84025"/>
              <a:ext cx="127389" cy="53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600" extrusionOk="0">
                  <a:moveTo>
                    <a:pt x="0" y="0"/>
                  </a:moveTo>
                  <a:lnTo>
                    <a:pt x="21576" y="16691"/>
                  </a:lnTo>
                  <a:lnTo>
                    <a:pt x="13658" y="21600"/>
                  </a:lnTo>
                  <a:lnTo>
                    <a:pt x="73" y="11414"/>
                  </a:lnTo>
                  <a:cubicBezTo>
                    <a:pt x="-24" y="2823"/>
                    <a:pt x="24" y="3805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763" name="Shape 8763"/>
            <p:cNvSpPr/>
            <p:nvPr/>
          </p:nvSpPr>
          <p:spPr>
            <a:xfrm>
              <a:off x="114152" y="85339"/>
              <a:ext cx="125734" cy="53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05" y="0"/>
                  </a:moveTo>
                  <a:lnTo>
                    <a:pt x="21600" y="10423"/>
                  </a:lnTo>
                  <a:lnTo>
                    <a:pt x="7814" y="21600"/>
                  </a:lnTo>
                  <a:lnTo>
                    <a:pt x="0" y="16702"/>
                  </a:lnTo>
                  <a:lnTo>
                    <a:pt x="21305" y="0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764" name="Shape 8764"/>
            <p:cNvSpPr/>
            <p:nvPr/>
          </p:nvSpPr>
          <p:spPr>
            <a:xfrm flipH="1" flipV="1">
              <a:off x="-1" y="89277"/>
              <a:ext cx="1656" cy="68272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65" name="Shape 8765"/>
            <p:cNvSpPr/>
            <p:nvPr/>
          </p:nvSpPr>
          <p:spPr>
            <a:xfrm flipH="1" flipV="1">
              <a:off x="587307" y="87964"/>
              <a:ext cx="1656" cy="68272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776" name="Group 8776"/>
          <p:cNvGrpSpPr/>
          <p:nvPr/>
        </p:nvGrpSpPr>
        <p:grpSpPr>
          <a:xfrm>
            <a:off x="5167312" y="6262687"/>
            <a:ext cx="588964" cy="242889"/>
            <a:chOff x="0" y="0"/>
            <a:chExt cx="588962" cy="242887"/>
          </a:xfrm>
        </p:grpSpPr>
        <p:sp>
          <p:nvSpPr>
            <p:cNvPr id="8767" name="Shape 8767"/>
            <p:cNvSpPr/>
            <p:nvPr/>
          </p:nvSpPr>
          <p:spPr>
            <a:xfrm rot="10800000" flipH="1">
              <a:off x="1654" y="65645"/>
              <a:ext cx="587309" cy="177243"/>
            </a:xfrm>
            <a:prstGeom prst="ellipse">
              <a:avLst/>
            </a:prstGeom>
            <a:gradFill flip="none" rotWithShape="1">
              <a:gsLst>
                <a:gs pos="0">
                  <a:srgbClr val="262699"/>
                </a:gs>
                <a:gs pos="47000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8768" name="Shape 8768"/>
            <p:cNvSpPr/>
            <p:nvPr/>
          </p:nvSpPr>
          <p:spPr>
            <a:xfrm>
              <a:off x="0" y="90590"/>
              <a:ext cx="588963" cy="64333"/>
            </a:xfrm>
            <a:prstGeom prst="rect">
              <a:avLst/>
            </a:prstGeom>
            <a:gradFill flip="none" rotWithShape="1">
              <a:gsLst>
                <a:gs pos="0">
                  <a:srgbClr val="262699"/>
                </a:gs>
                <a:gs pos="47000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8769" name="Shape 8769"/>
            <p:cNvSpPr/>
            <p:nvPr/>
          </p:nvSpPr>
          <p:spPr>
            <a:xfrm rot="10800000" flipH="1">
              <a:off x="0" y="-1"/>
              <a:ext cx="587308" cy="177244"/>
            </a:xfrm>
            <a:prstGeom prst="ellipse">
              <a:avLst/>
            </a:prstGeom>
            <a:solidFill>
              <a:srgbClr val="BFBFBF"/>
            </a:soli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8770" name="Shape 8770"/>
            <p:cNvSpPr/>
            <p:nvPr/>
          </p:nvSpPr>
          <p:spPr>
            <a:xfrm>
              <a:off x="150548" y="53829"/>
              <a:ext cx="286211" cy="89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12275"/>
                  </a:moveTo>
                  <a:lnTo>
                    <a:pt x="2205" y="21600"/>
                  </a:lnTo>
                  <a:lnTo>
                    <a:pt x="0" y="20085"/>
                  </a:lnTo>
                  <a:lnTo>
                    <a:pt x="6759" y="13691"/>
                  </a:lnTo>
                  <a:lnTo>
                    <a:pt x="6566" y="7372"/>
                  </a:lnTo>
                  <a:lnTo>
                    <a:pt x="1493" y="1956"/>
                  </a:lnTo>
                  <a:lnTo>
                    <a:pt x="3205" y="827"/>
                  </a:lnTo>
                  <a:lnTo>
                    <a:pt x="10734" y="8200"/>
                  </a:lnTo>
                  <a:lnTo>
                    <a:pt x="18423" y="0"/>
                  </a:lnTo>
                  <a:lnTo>
                    <a:pt x="20556" y="1580"/>
                  </a:lnTo>
                  <a:lnTo>
                    <a:pt x="14966" y="7071"/>
                  </a:lnTo>
                  <a:lnTo>
                    <a:pt x="16097" y="15045"/>
                  </a:lnTo>
                  <a:lnTo>
                    <a:pt x="21600" y="20085"/>
                  </a:lnTo>
                  <a:lnTo>
                    <a:pt x="19719" y="21520"/>
                  </a:lnTo>
                  <a:lnTo>
                    <a:pt x="10798" y="12275"/>
                  </a:lnTo>
                  <a:close/>
                </a:path>
              </a:pathLst>
            </a:custGeom>
            <a:solidFill>
              <a:srgbClr val="8585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771" name="Shape 8771"/>
            <p:cNvSpPr/>
            <p:nvPr/>
          </p:nvSpPr>
          <p:spPr>
            <a:xfrm>
              <a:off x="120769" y="31509"/>
              <a:ext cx="345769" cy="61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84"/>
                  </a:moveTo>
                  <a:lnTo>
                    <a:pt x="3801" y="62"/>
                  </a:lnTo>
                  <a:lnTo>
                    <a:pt x="10765" y="12052"/>
                  </a:lnTo>
                  <a:lnTo>
                    <a:pt x="17410" y="0"/>
                  </a:lnTo>
                  <a:lnTo>
                    <a:pt x="21600" y="4796"/>
                  </a:lnTo>
                  <a:lnTo>
                    <a:pt x="18483" y="10693"/>
                  </a:lnTo>
                  <a:lnTo>
                    <a:pt x="17479" y="9104"/>
                  </a:lnTo>
                  <a:lnTo>
                    <a:pt x="10888" y="21600"/>
                  </a:lnTo>
                  <a:lnTo>
                    <a:pt x="4128" y="9563"/>
                  </a:lnTo>
                  <a:lnTo>
                    <a:pt x="3035" y="10862"/>
                  </a:lnTo>
                  <a:lnTo>
                    <a:pt x="0" y="5284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772" name="Shape 8772"/>
            <p:cNvSpPr/>
            <p:nvPr/>
          </p:nvSpPr>
          <p:spPr>
            <a:xfrm>
              <a:off x="347421" y="84025"/>
              <a:ext cx="127389" cy="53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600" extrusionOk="0">
                  <a:moveTo>
                    <a:pt x="0" y="0"/>
                  </a:moveTo>
                  <a:lnTo>
                    <a:pt x="21576" y="16691"/>
                  </a:lnTo>
                  <a:lnTo>
                    <a:pt x="13658" y="21600"/>
                  </a:lnTo>
                  <a:lnTo>
                    <a:pt x="73" y="11414"/>
                  </a:lnTo>
                  <a:cubicBezTo>
                    <a:pt x="-24" y="2823"/>
                    <a:pt x="24" y="3805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773" name="Shape 8773"/>
            <p:cNvSpPr/>
            <p:nvPr/>
          </p:nvSpPr>
          <p:spPr>
            <a:xfrm>
              <a:off x="114152" y="85339"/>
              <a:ext cx="125734" cy="53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05" y="0"/>
                  </a:moveTo>
                  <a:lnTo>
                    <a:pt x="21600" y="10423"/>
                  </a:lnTo>
                  <a:lnTo>
                    <a:pt x="7814" y="21600"/>
                  </a:lnTo>
                  <a:lnTo>
                    <a:pt x="0" y="16702"/>
                  </a:lnTo>
                  <a:lnTo>
                    <a:pt x="21305" y="0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774" name="Shape 8774"/>
            <p:cNvSpPr/>
            <p:nvPr/>
          </p:nvSpPr>
          <p:spPr>
            <a:xfrm flipH="1" flipV="1">
              <a:off x="-1" y="89277"/>
              <a:ext cx="1656" cy="68272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75" name="Shape 8775"/>
            <p:cNvSpPr/>
            <p:nvPr/>
          </p:nvSpPr>
          <p:spPr>
            <a:xfrm flipH="1" flipV="1">
              <a:off x="587307" y="87964"/>
              <a:ext cx="1656" cy="68272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786" name="Group 8786"/>
          <p:cNvGrpSpPr/>
          <p:nvPr/>
        </p:nvGrpSpPr>
        <p:grpSpPr>
          <a:xfrm>
            <a:off x="3703637" y="6354762"/>
            <a:ext cx="588964" cy="242889"/>
            <a:chOff x="0" y="0"/>
            <a:chExt cx="588962" cy="242887"/>
          </a:xfrm>
        </p:grpSpPr>
        <p:sp>
          <p:nvSpPr>
            <p:cNvPr id="8777" name="Shape 8777"/>
            <p:cNvSpPr/>
            <p:nvPr/>
          </p:nvSpPr>
          <p:spPr>
            <a:xfrm rot="10800000" flipH="1">
              <a:off x="1654" y="65645"/>
              <a:ext cx="587309" cy="177243"/>
            </a:xfrm>
            <a:prstGeom prst="ellipse">
              <a:avLst/>
            </a:prstGeom>
            <a:gradFill flip="none" rotWithShape="1">
              <a:gsLst>
                <a:gs pos="0">
                  <a:srgbClr val="262699"/>
                </a:gs>
                <a:gs pos="47000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8778" name="Shape 8778"/>
            <p:cNvSpPr/>
            <p:nvPr/>
          </p:nvSpPr>
          <p:spPr>
            <a:xfrm>
              <a:off x="0" y="90590"/>
              <a:ext cx="588963" cy="64333"/>
            </a:xfrm>
            <a:prstGeom prst="rect">
              <a:avLst/>
            </a:prstGeom>
            <a:gradFill flip="none" rotWithShape="1">
              <a:gsLst>
                <a:gs pos="0">
                  <a:srgbClr val="262699"/>
                </a:gs>
                <a:gs pos="47000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8779" name="Shape 8779"/>
            <p:cNvSpPr/>
            <p:nvPr/>
          </p:nvSpPr>
          <p:spPr>
            <a:xfrm rot="10800000" flipH="1">
              <a:off x="0" y="-1"/>
              <a:ext cx="587308" cy="177244"/>
            </a:xfrm>
            <a:prstGeom prst="ellipse">
              <a:avLst/>
            </a:prstGeom>
            <a:solidFill>
              <a:srgbClr val="BFBFBF"/>
            </a:soli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8780" name="Shape 8780"/>
            <p:cNvSpPr/>
            <p:nvPr/>
          </p:nvSpPr>
          <p:spPr>
            <a:xfrm>
              <a:off x="150548" y="53829"/>
              <a:ext cx="286211" cy="89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12275"/>
                  </a:moveTo>
                  <a:lnTo>
                    <a:pt x="2205" y="21600"/>
                  </a:lnTo>
                  <a:lnTo>
                    <a:pt x="0" y="20085"/>
                  </a:lnTo>
                  <a:lnTo>
                    <a:pt x="6759" y="13691"/>
                  </a:lnTo>
                  <a:lnTo>
                    <a:pt x="6566" y="7372"/>
                  </a:lnTo>
                  <a:lnTo>
                    <a:pt x="1493" y="1956"/>
                  </a:lnTo>
                  <a:lnTo>
                    <a:pt x="3205" y="827"/>
                  </a:lnTo>
                  <a:lnTo>
                    <a:pt x="10734" y="8200"/>
                  </a:lnTo>
                  <a:lnTo>
                    <a:pt x="18423" y="0"/>
                  </a:lnTo>
                  <a:lnTo>
                    <a:pt x="20556" y="1580"/>
                  </a:lnTo>
                  <a:lnTo>
                    <a:pt x="14966" y="7071"/>
                  </a:lnTo>
                  <a:lnTo>
                    <a:pt x="16097" y="15045"/>
                  </a:lnTo>
                  <a:lnTo>
                    <a:pt x="21600" y="20085"/>
                  </a:lnTo>
                  <a:lnTo>
                    <a:pt x="19719" y="21520"/>
                  </a:lnTo>
                  <a:lnTo>
                    <a:pt x="10798" y="12275"/>
                  </a:lnTo>
                  <a:close/>
                </a:path>
              </a:pathLst>
            </a:custGeom>
            <a:solidFill>
              <a:srgbClr val="8585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781" name="Shape 8781"/>
            <p:cNvSpPr/>
            <p:nvPr/>
          </p:nvSpPr>
          <p:spPr>
            <a:xfrm>
              <a:off x="120769" y="31509"/>
              <a:ext cx="345769" cy="61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84"/>
                  </a:moveTo>
                  <a:lnTo>
                    <a:pt x="3801" y="62"/>
                  </a:lnTo>
                  <a:lnTo>
                    <a:pt x="10765" y="12052"/>
                  </a:lnTo>
                  <a:lnTo>
                    <a:pt x="17410" y="0"/>
                  </a:lnTo>
                  <a:lnTo>
                    <a:pt x="21600" y="4796"/>
                  </a:lnTo>
                  <a:lnTo>
                    <a:pt x="18483" y="10693"/>
                  </a:lnTo>
                  <a:lnTo>
                    <a:pt x="17479" y="9104"/>
                  </a:lnTo>
                  <a:lnTo>
                    <a:pt x="10888" y="21600"/>
                  </a:lnTo>
                  <a:lnTo>
                    <a:pt x="4128" y="9563"/>
                  </a:lnTo>
                  <a:lnTo>
                    <a:pt x="3035" y="10862"/>
                  </a:lnTo>
                  <a:lnTo>
                    <a:pt x="0" y="5284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782" name="Shape 8782"/>
            <p:cNvSpPr/>
            <p:nvPr/>
          </p:nvSpPr>
          <p:spPr>
            <a:xfrm>
              <a:off x="347421" y="84025"/>
              <a:ext cx="127389" cy="53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600" extrusionOk="0">
                  <a:moveTo>
                    <a:pt x="0" y="0"/>
                  </a:moveTo>
                  <a:lnTo>
                    <a:pt x="21576" y="16691"/>
                  </a:lnTo>
                  <a:lnTo>
                    <a:pt x="13658" y="21600"/>
                  </a:lnTo>
                  <a:lnTo>
                    <a:pt x="73" y="11414"/>
                  </a:lnTo>
                  <a:cubicBezTo>
                    <a:pt x="-24" y="2823"/>
                    <a:pt x="24" y="3805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783" name="Shape 8783"/>
            <p:cNvSpPr/>
            <p:nvPr/>
          </p:nvSpPr>
          <p:spPr>
            <a:xfrm>
              <a:off x="114152" y="85339"/>
              <a:ext cx="125734" cy="53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05" y="0"/>
                  </a:moveTo>
                  <a:lnTo>
                    <a:pt x="21600" y="10423"/>
                  </a:lnTo>
                  <a:lnTo>
                    <a:pt x="7814" y="21600"/>
                  </a:lnTo>
                  <a:lnTo>
                    <a:pt x="0" y="16702"/>
                  </a:lnTo>
                  <a:lnTo>
                    <a:pt x="21305" y="0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8784" name="Shape 8784"/>
            <p:cNvSpPr/>
            <p:nvPr/>
          </p:nvSpPr>
          <p:spPr>
            <a:xfrm flipH="1" flipV="1">
              <a:off x="-1" y="89277"/>
              <a:ext cx="1656" cy="68272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85" name="Shape 8785"/>
            <p:cNvSpPr/>
            <p:nvPr/>
          </p:nvSpPr>
          <p:spPr>
            <a:xfrm flipH="1" flipV="1">
              <a:off x="587307" y="87964"/>
              <a:ext cx="1656" cy="68272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815" name="Group 8815"/>
          <p:cNvGrpSpPr/>
          <p:nvPr/>
        </p:nvGrpSpPr>
        <p:grpSpPr>
          <a:xfrm>
            <a:off x="1925637" y="2220912"/>
            <a:ext cx="5095876" cy="2817710"/>
            <a:chOff x="0" y="0"/>
            <a:chExt cx="5095875" cy="2817709"/>
          </a:xfrm>
        </p:grpSpPr>
        <p:grpSp>
          <p:nvGrpSpPr>
            <p:cNvPr id="8790" name="Group 8790"/>
            <p:cNvGrpSpPr/>
            <p:nvPr/>
          </p:nvGrpSpPr>
          <p:grpSpPr>
            <a:xfrm>
              <a:off x="819617" y="0"/>
              <a:ext cx="3597876" cy="493471"/>
              <a:chOff x="0" y="0"/>
              <a:chExt cx="3597875" cy="493470"/>
            </a:xfrm>
          </p:grpSpPr>
          <p:sp>
            <p:nvSpPr>
              <p:cNvPr id="8787" name="Shape 8787"/>
              <p:cNvSpPr/>
              <p:nvPr/>
            </p:nvSpPr>
            <p:spPr>
              <a:xfrm>
                <a:off x="17721" y="-1"/>
                <a:ext cx="3580155" cy="491920"/>
              </a:xfrm>
              <a:prstGeom prst="ellipse">
                <a:avLst/>
              </a:prstGeom>
              <a:solidFill>
                <a:srgbClr val="FFFFFF">
                  <a:alpha val="4196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8788" name="Shape 8788"/>
              <p:cNvSpPr/>
              <p:nvPr/>
            </p:nvSpPr>
            <p:spPr>
              <a:xfrm>
                <a:off x="-1" y="1551"/>
                <a:ext cx="3580155" cy="491919"/>
              </a:xfrm>
              <a:prstGeom prst="ellipse">
                <a:avLst/>
              </a:prstGeom>
              <a:solidFill>
                <a:srgbClr val="CC0000">
                  <a:alpha val="41960"/>
                </a:srgbClr>
              </a:solidFill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8789" name="Shape 8789"/>
              <p:cNvSpPr/>
              <p:nvPr/>
            </p:nvSpPr>
            <p:spPr>
              <a:xfrm>
                <a:off x="797053" y="115720"/>
                <a:ext cx="1959060" cy="2821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lnSpc>
                    <a:spcPts val="1400"/>
                  </a:lnSpc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r>
                  <a:t>Remote Controller</a:t>
                </a:r>
              </a:p>
            </p:txBody>
          </p:sp>
        </p:grpSp>
        <p:grpSp>
          <p:nvGrpSpPr>
            <p:cNvPr id="8794" name="Group 8794"/>
            <p:cNvGrpSpPr/>
            <p:nvPr/>
          </p:nvGrpSpPr>
          <p:grpSpPr>
            <a:xfrm>
              <a:off x="0" y="2009707"/>
              <a:ext cx="923628" cy="405784"/>
              <a:chOff x="0" y="0"/>
              <a:chExt cx="923627" cy="405782"/>
            </a:xfrm>
          </p:grpSpPr>
          <p:sp>
            <p:nvSpPr>
              <p:cNvPr id="8791" name="Shape 8791"/>
              <p:cNvSpPr/>
              <p:nvPr/>
            </p:nvSpPr>
            <p:spPr>
              <a:xfrm>
                <a:off x="4549" y="-1"/>
                <a:ext cx="919079" cy="404509"/>
              </a:xfrm>
              <a:prstGeom prst="ellipse">
                <a:avLst/>
              </a:prstGeom>
              <a:solidFill>
                <a:srgbClr val="FFFFFF">
                  <a:alpha val="4196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8792" name="Shape 8792"/>
              <p:cNvSpPr/>
              <p:nvPr/>
            </p:nvSpPr>
            <p:spPr>
              <a:xfrm>
                <a:off x="0" y="1275"/>
                <a:ext cx="919079" cy="404508"/>
              </a:xfrm>
              <a:prstGeom prst="ellipse">
                <a:avLst/>
              </a:prstGeom>
              <a:solidFill>
                <a:srgbClr val="CC0000">
                  <a:alpha val="41960"/>
                </a:srgbClr>
              </a:solidFill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8793" name="Shape 8793"/>
              <p:cNvSpPr/>
              <p:nvPr/>
            </p:nvSpPr>
            <p:spPr>
              <a:xfrm>
                <a:off x="245224" y="95157"/>
                <a:ext cx="421703" cy="2821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lnSpc>
                    <a:spcPts val="1400"/>
                  </a:lnSpc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r>
                  <a:t>CA</a:t>
                </a:r>
              </a:p>
            </p:txBody>
          </p:sp>
        </p:grpSp>
        <p:grpSp>
          <p:nvGrpSpPr>
            <p:cNvPr id="8799" name="Group 8799"/>
            <p:cNvGrpSpPr/>
            <p:nvPr/>
          </p:nvGrpSpPr>
          <p:grpSpPr>
            <a:xfrm>
              <a:off x="1663790" y="2546350"/>
              <a:ext cx="463613" cy="271360"/>
              <a:chOff x="0" y="0"/>
              <a:chExt cx="463612" cy="271358"/>
            </a:xfrm>
          </p:grpSpPr>
          <p:grpSp>
            <p:nvGrpSpPr>
              <p:cNvPr id="8797" name="Group 8797"/>
              <p:cNvGrpSpPr/>
              <p:nvPr/>
            </p:nvGrpSpPr>
            <p:grpSpPr>
              <a:xfrm>
                <a:off x="0" y="4328"/>
                <a:ext cx="463613" cy="262601"/>
                <a:chOff x="0" y="0"/>
                <a:chExt cx="463612" cy="262599"/>
              </a:xfrm>
            </p:grpSpPr>
            <p:sp>
              <p:nvSpPr>
                <p:cNvPr id="8795" name="Shape 8795"/>
                <p:cNvSpPr/>
                <p:nvPr/>
              </p:nvSpPr>
              <p:spPr>
                <a:xfrm>
                  <a:off x="14488" y="-1"/>
                  <a:ext cx="439467" cy="261624"/>
                </a:xfrm>
                <a:prstGeom prst="ellipse">
                  <a:avLst/>
                </a:prstGeom>
                <a:solidFill>
                  <a:srgbClr val="FFFFFF">
                    <a:alpha val="4196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796" name="Shape 8796"/>
                <p:cNvSpPr/>
                <p:nvPr/>
              </p:nvSpPr>
              <p:spPr>
                <a:xfrm>
                  <a:off x="0" y="9652"/>
                  <a:ext cx="463613" cy="252948"/>
                </a:xfrm>
                <a:prstGeom prst="ellipse">
                  <a:avLst/>
                </a:prstGeom>
                <a:solidFill>
                  <a:srgbClr val="CC0000">
                    <a:alpha val="41960"/>
                  </a:srgbClr>
                </a:solidFill>
                <a:ln w="3175" cap="flat">
                  <a:solidFill>
                    <a:srgbClr val="CC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</p:grpSp>
          <p:sp>
            <p:nvSpPr>
              <p:cNvPr id="8798" name="Shape 8798"/>
              <p:cNvSpPr/>
              <p:nvPr/>
            </p:nvSpPr>
            <p:spPr>
              <a:xfrm>
                <a:off x="48575" y="0"/>
                <a:ext cx="351134" cy="2713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lnSpc>
                    <a:spcPts val="1400"/>
                  </a:lnSpc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CA</a:t>
                </a:r>
              </a:p>
            </p:txBody>
          </p:sp>
        </p:grpSp>
        <p:grpSp>
          <p:nvGrpSpPr>
            <p:cNvPr id="8804" name="Group 8804"/>
            <p:cNvGrpSpPr/>
            <p:nvPr/>
          </p:nvGrpSpPr>
          <p:grpSpPr>
            <a:xfrm>
              <a:off x="2444012" y="2544232"/>
              <a:ext cx="463613" cy="271360"/>
              <a:chOff x="0" y="0"/>
              <a:chExt cx="463612" cy="271358"/>
            </a:xfrm>
          </p:grpSpPr>
          <p:grpSp>
            <p:nvGrpSpPr>
              <p:cNvPr id="8802" name="Group 8802"/>
              <p:cNvGrpSpPr/>
              <p:nvPr/>
            </p:nvGrpSpPr>
            <p:grpSpPr>
              <a:xfrm>
                <a:off x="0" y="4328"/>
                <a:ext cx="463613" cy="262601"/>
                <a:chOff x="0" y="0"/>
                <a:chExt cx="463612" cy="262599"/>
              </a:xfrm>
            </p:grpSpPr>
            <p:sp>
              <p:nvSpPr>
                <p:cNvPr id="8800" name="Shape 8800"/>
                <p:cNvSpPr/>
                <p:nvPr/>
              </p:nvSpPr>
              <p:spPr>
                <a:xfrm>
                  <a:off x="14488" y="-1"/>
                  <a:ext cx="439467" cy="261624"/>
                </a:xfrm>
                <a:prstGeom prst="ellipse">
                  <a:avLst/>
                </a:prstGeom>
                <a:solidFill>
                  <a:srgbClr val="FFFFFF">
                    <a:alpha val="4196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801" name="Shape 8801"/>
                <p:cNvSpPr/>
                <p:nvPr/>
              </p:nvSpPr>
              <p:spPr>
                <a:xfrm>
                  <a:off x="0" y="9652"/>
                  <a:ext cx="463613" cy="252948"/>
                </a:xfrm>
                <a:prstGeom prst="ellipse">
                  <a:avLst/>
                </a:prstGeom>
                <a:solidFill>
                  <a:srgbClr val="CC0000">
                    <a:alpha val="41960"/>
                  </a:srgbClr>
                </a:solidFill>
                <a:ln w="3175" cap="flat">
                  <a:solidFill>
                    <a:srgbClr val="CC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</p:grpSp>
          <p:sp>
            <p:nvSpPr>
              <p:cNvPr id="8803" name="Shape 8803"/>
              <p:cNvSpPr/>
              <p:nvPr/>
            </p:nvSpPr>
            <p:spPr>
              <a:xfrm>
                <a:off x="48575" y="0"/>
                <a:ext cx="351134" cy="2713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lnSpc>
                    <a:spcPts val="1400"/>
                  </a:lnSpc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CA</a:t>
                </a:r>
              </a:p>
            </p:txBody>
          </p:sp>
        </p:grpSp>
        <p:grpSp>
          <p:nvGrpSpPr>
            <p:cNvPr id="8809" name="Group 8809"/>
            <p:cNvGrpSpPr/>
            <p:nvPr/>
          </p:nvGrpSpPr>
          <p:grpSpPr>
            <a:xfrm>
              <a:off x="3644382" y="2542115"/>
              <a:ext cx="463613" cy="271359"/>
              <a:chOff x="0" y="0"/>
              <a:chExt cx="463612" cy="271358"/>
            </a:xfrm>
          </p:grpSpPr>
          <p:grpSp>
            <p:nvGrpSpPr>
              <p:cNvPr id="8807" name="Group 8807"/>
              <p:cNvGrpSpPr/>
              <p:nvPr/>
            </p:nvGrpSpPr>
            <p:grpSpPr>
              <a:xfrm>
                <a:off x="0" y="4328"/>
                <a:ext cx="463613" cy="262601"/>
                <a:chOff x="0" y="0"/>
                <a:chExt cx="463612" cy="262599"/>
              </a:xfrm>
            </p:grpSpPr>
            <p:sp>
              <p:nvSpPr>
                <p:cNvPr id="8805" name="Shape 8805"/>
                <p:cNvSpPr/>
                <p:nvPr/>
              </p:nvSpPr>
              <p:spPr>
                <a:xfrm>
                  <a:off x="14488" y="-1"/>
                  <a:ext cx="439467" cy="261624"/>
                </a:xfrm>
                <a:prstGeom prst="ellipse">
                  <a:avLst/>
                </a:prstGeom>
                <a:solidFill>
                  <a:srgbClr val="FFFFFF">
                    <a:alpha val="4196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806" name="Shape 8806"/>
                <p:cNvSpPr/>
                <p:nvPr/>
              </p:nvSpPr>
              <p:spPr>
                <a:xfrm>
                  <a:off x="0" y="9652"/>
                  <a:ext cx="463613" cy="252948"/>
                </a:xfrm>
                <a:prstGeom prst="ellipse">
                  <a:avLst/>
                </a:prstGeom>
                <a:solidFill>
                  <a:srgbClr val="CC0000">
                    <a:alpha val="41960"/>
                  </a:srgbClr>
                </a:solidFill>
                <a:ln w="3175" cap="flat">
                  <a:solidFill>
                    <a:srgbClr val="CC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</p:grpSp>
          <p:sp>
            <p:nvSpPr>
              <p:cNvPr id="8808" name="Shape 8808"/>
              <p:cNvSpPr/>
              <p:nvPr/>
            </p:nvSpPr>
            <p:spPr>
              <a:xfrm>
                <a:off x="48575" y="0"/>
                <a:ext cx="351134" cy="2713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lnSpc>
                    <a:spcPts val="1400"/>
                  </a:lnSpc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CA</a:t>
                </a:r>
              </a:p>
            </p:txBody>
          </p:sp>
        </p:grpSp>
        <p:grpSp>
          <p:nvGrpSpPr>
            <p:cNvPr id="8814" name="Group 8814"/>
            <p:cNvGrpSpPr/>
            <p:nvPr/>
          </p:nvGrpSpPr>
          <p:grpSpPr>
            <a:xfrm>
              <a:off x="4632262" y="2539998"/>
              <a:ext cx="463614" cy="271359"/>
              <a:chOff x="0" y="0"/>
              <a:chExt cx="463612" cy="271358"/>
            </a:xfrm>
          </p:grpSpPr>
          <p:grpSp>
            <p:nvGrpSpPr>
              <p:cNvPr id="8812" name="Group 8812"/>
              <p:cNvGrpSpPr/>
              <p:nvPr/>
            </p:nvGrpSpPr>
            <p:grpSpPr>
              <a:xfrm>
                <a:off x="0" y="4328"/>
                <a:ext cx="463613" cy="262601"/>
                <a:chOff x="0" y="0"/>
                <a:chExt cx="463612" cy="262599"/>
              </a:xfrm>
            </p:grpSpPr>
            <p:sp>
              <p:nvSpPr>
                <p:cNvPr id="8810" name="Shape 8810"/>
                <p:cNvSpPr/>
                <p:nvPr/>
              </p:nvSpPr>
              <p:spPr>
                <a:xfrm>
                  <a:off x="14488" y="-1"/>
                  <a:ext cx="439467" cy="261624"/>
                </a:xfrm>
                <a:prstGeom prst="ellipse">
                  <a:avLst/>
                </a:prstGeom>
                <a:solidFill>
                  <a:srgbClr val="FFFFFF">
                    <a:alpha val="4196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8811" name="Shape 8811"/>
                <p:cNvSpPr/>
                <p:nvPr/>
              </p:nvSpPr>
              <p:spPr>
                <a:xfrm>
                  <a:off x="0" y="9652"/>
                  <a:ext cx="463613" cy="252948"/>
                </a:xfrm>
                <a:prstGeom prst="ellipse">
                  <a:avLst/>
                </a:prstGeom>
                <a:solidFill>
                  <a:srgbClr val="CC0000">
                    <a:alpha val="41960"/>
                  </a:srgbClr>
                </a:solidFill>
                <a:ln w="3175" cap="flat">
                  <a:solidFill>
                    <a:srgbClr val="CC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</p:grpSp>
          <p:sp>
            <p:nvSpPr>
              <p:cNvPr id="8813" name="Shape 8813"/>
              <p:cNvSpPr/>
              <p:nvPr/>
            </p:nvSpPr>
            <p:spPr>
              <a:xfrm>
                <a:off x="48575" y="0"/>
                <a:ext cx="351134" cy="2713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lnSpc>
                    <a:spcPts val="1400"/>
                  </a:lnSpc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CA</a:t>
                </a:r>
              </a:p>
            </p:txBody>
          </p:sp>
        </p:grpSp>
      </p:grpSp>
      <p:sp>
        <p:nvSpPr>
          <p:cNvPr id="8816" name="Shape 8816"/>
          <p:cNvSpPr>
            <a:spLocks noGrp="1"/>
          </p:cNvSpPr>
          <p:nvPr>
            <p:ph type="sldNum" sz="quarter" idx="2"/>
          </p:nvPr>
        </p:nvSpPr>
        <p:spPr>
          <a:xfrm>
            <a:off x="8456612" y="6475412"/>
            <a:ext cx="35372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8817" name="Shape 8817"/>
          <p:cNvSpPr/>
          <p:nvPr/>
        </p:nvSpPr>
        <p:spPr>
          <a:xfrm>
            <a:off x="6375400" y="6475412"/>
            <a:ext cx="21780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Control Plane</a:t>
            </a:r>
          </a:p>
        </p:txBody>
      </p:sp>
      <p:grpSp>
        <p:nvGrpSpPr>
          <p:cNvPr id="8823" name="Group 8823"/>
          <p:cNvGrpSpPr/>
          <p:nvPr/>
        </p:nvGrpSpPr>
        <p:grpSpPr>
          <a:xfrm>
            <a:off x="2651124" y="3017837"/>
            <a:ext cx="3973514" cy="2032001"/>
            <a:chOff x="0" y="0"/>
            <a:chExt cx="3973512" cy="2032000"/>
          </a:xfrm>
        </p:grpSpPr>
        <p:sp>
          <p:nvSpPr>
            <p:cNvPr id="8818" name="Shape 8818"/>
            <p:cNvSpPr/>
            <p:nvPr/>
          </p:nvSpPr>
          <p:spPr>
            <a:xfrm flipH="1">
              <a:off x="-1" y="0"/>
              <a:ext cx="2" cy="1666240"/>
            </a:xfrm>
            <a:prstGeom prst="line">
              <a:avLst/>
            </a:prstGeom>
            <a:noFill/>
            <a:ln w="1270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819" name="Shape 8819"/>
            <p:cNvSpPr/>
            <p:nvPr/>
          </p:nvSpPr>
          <p:spPr>
            <a:xfrm flipH="1">
              <a:off x="995918" y="0"/>
              <a:ext cx="1" cy="2032000"/>
            </a:xfrm>
            <a:prstGeom prst="line">
              <a:avLst/>
            </a:prstGeom>
            <a:noFill/>
            <a:ln w="1270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820" name="Shape 8820"/>
            <p:cNvSpPr/>
            <p:nvPr/>
          </p:nvSpPr>
          <p:spPr>
            <a:xfrm flipH="1">
              <a:off x="1808913" y="0"/>
              <a:ext cx="1" cy="2032000"/>
            </a:xfrm>
            <a:prstGeom prst="line">
              <a:avLst/>
            </a:prstGeom>
            <a:noFill/>
            <a:ln w="1270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821" name="Shape 8821"/>
            <p:cNvSpPr/>
            <p:nvPr/>
          </p:nvSpPr>
          <p:spPr>
            <a:xfrm flipH="1">
              <a:off x="3008081" y="0"/>
              <a:ext cx="1" cy="2032000"/>
            </a:xfrm>
            <a:prstGeom prst="line">
              <a:avLst/>
            </a:prstGeom>
            <a:noFill/>
            <a:ln w="1270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822" name="Shape 8822"/>
            <p:cNvSpPr/>
            <p:nvPr/>
          </p:nvSpPr>
          <p:spPr>
            <a:xfrm flipH="1">
              <a:off x="3973512" y="0"/>
              <a:ext cx="1" cy="2032000"/>
            </a:xfrm>
            <a:prstGeom prst="line">
              <a:avLst/>
            </a:prstGeom>
            <a:noFill/>
            <a:ln w="1270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xit" fill="hold" grpId="8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9" dur="500" fill="hold"/>
                                        <p:tgtEl>
                                          <p:spTgt spid="88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1" grpId="2" animBg="1" advAuto="0"/>
      <p:bldP spid="8564" grpId="9" animBg="1" advAuto="0"/>
      <p:bldP spid="8590" grpId="5" animBg="1" advAuto="0"/>
      <p:bldP spid="8701" grpId="1" animBg="1" advAuto="0"/>
      <p:bldP spid="8707" grpId="4" animBg="1" advAuto="0"/>
      <p:bldP spid="8736" grpId="7" animBg="1" advAuto="0"/>
      <p:bldP spid="8815" grpId="3" animBg="1" advAuto="0"/>
      <p:bldP spid="8823" grpId="6" animBg="1" advAuto="0"/>
      <p:bldP spid="8823" grpId="8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5" name="Shape 8825"/>
          <p:cNvSpPr/>
          <p:nvPr/>
        </p:nvSpPr>
        <p:spPr>
          <a:xfrm>
            <a:off x="542925" y="236537"/>
            <a:ext cx="7270215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Software defined networking (SDN)</a:t>
            </a:r>
          </a:p>
        </p:txBody>
      </p:sp>
      <p:pic>
        <p:nvPicPr>
          <p:cNvPr id="8826" name="underline_base.png" descr="underline_bas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1025" y="776287"/>
            <a:ext cx="6423025" cy="209551"/>
          </a:xfrm>
          <a:prstGeom prst="rect">
            <a:avLst/>
          </a:prstGeom>
          <a:ln w="12700">
            <a:miter lim="400000"/>
          </a:ln>
        </p:spPr>
      </p:pic>
      <p:sp>
        <p:nvSpPr>
          <p:cNvPr id="8827" name="Shape 8827"/>
          <p:cNvSpPr>
            <a:spLocks noGrp="1"/>
          </p:cNvSpPr>
          <p:nvPr>
            <p:ph type="body" idx="4294967295"/>
          </p:nvPr>
        </p:nvSpPr>
        <p:spPr>
          <a:xfrm>
            <a:off x="601662" y="1282700"/>
            <a:ext cx="8148638" cy="46482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905255">
              <a:lnSpc>
                <a:spcPct val="90000"/>
              </a:lnSpc>
              <a:buSzTx/>
              <a:buNone/>
              <a:defRPr sz="2772" i="1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Why</a:t>
            </a:r>
            <a:r>
              <a:rPr i="0"/>
              <a:t> </a:t>
            </a:r>
            <a:r>
              <a:rPr i="0">
                <a:solidFill>
                  <a:srgbClr val="000000"/>
                </a:solidFill>
              </a:rPr>
              <a:t>a</a:t>
            </a:r>
            <a:r>
              <a:rPr i="0"/>
              <a:t> </a:t>
            </a:r>
            <a:r>
              <a:t>logically centralized </a:t>
            </a:r>
            <a:r>
              <a:rPr i="0">
                <a:solidFill>
                  <a:srgbClr val="000000"/>
                </a:solidFill>
              </a:rPr>
              <a:t>control plane?</a:t>
            </a:r>
          </a:p>
          <a:p>
            <a:pPr marL="0" indent="0" defTabSz="905255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▪"/>
              <a:defRPr sz="2772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easier network management: avoid router misconfigurations, greater flexibility of traffic flows</a:t>
            </a:r>
          </a:p>
          <a:p>
            <a:pPr marL="0" indent="0" defTabSz="905255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▪"/>
              <a:defRPr sz="2772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table-based forwarding (recall OpenFlow API) allows “programming” routers</a:t>
            </a:r>
          </a:p>
          <a:p>
            <a:pPr marL="1024699" lvl="1" indent="-396049" defTabSz="905255">
              <a:spcBef>
                <a:spcPts val="0"/>
              </a:spcBef>
              <a:buClr>
                <a:srgbClr val="000099"/>
              </a:buClr>
              <a:buSzPct val="100000"/>
              <a:buFont typeface="Arial"/>
              <a:buChar char="•"/>
              <a:defRPr sz="2376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centralized “programming” easier: compute tables centrally and distribute</a:t>
            </a:r>
          </a:p>
          <a:p>
            <a:pPr marL="1024699" lvl="1" indent="-396049" defTabSz="905255">
              <a:spcBef>
                <a:spcPts val="0"/>
              </a:spcBef>
              <a:buClr>
                <a:srgbClr val="000099"/>
              </a:buClr>
              <a:buSzPct val="100000"/>
              <a:buFont typeface="Arial"/>
              <a:buChar char="•"/>
              <a:defRPr sz="2376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distributed “programming: more difficult: compute tables as result of distributed algorithm (protocol) implemented in each and every router </a:t>
            </a:r>
          </a:p>
          <a:p>
            <a:pPr marL="0" indent="0" defTabSz="905255"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▪"/>
              <a:defRPr sz="2772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open (non-proprietary) implementation of control plane</a:t>
            </a:r>
          </a:p>
        </p:txBody>
      </p:sp>
      <p:sp>
        <p:nvSpPr>
          <p:cNvPr id="8828" name="Shape 8828"/>
          <p:cNvSpPr>
            <a:spLocks noGrp="1"/>
          </p:cNvSpPr>
          <p:nvPr>
            <p:ph type="sldNum" sz="quarter" idx="2"/>
          </p:nvPr>
        </p:nvSpPr>
        <p:spPr>
          <a:xfrm>
            <a:off x="8456612" y="6475412"/>
            <a:ext cx="35372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8829" name="Shape 8829"/>
          <p:cNvSpPr/>
          <p:nvPr/>
        </p:nvSpPr>
        <p:spPr>
          <a:xfrm>
            <a:off x="6375400" y="6475412"/>
            <a:ext cx="21780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Control Plane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8" name="Shape 10538"/>
          <p:cNvSpPr/>
          <p:nvPr/>
        </p:nvSpPr>
        <p:spPr>
          <a:xfrm>
            <a:off x="441325" y="2794000"/>
            <a:ext cx="4211638" cy="1062038"/>
          </a:xfrm>
          <a:prstGeom prst="roundRect">
            <a:avLst>
              <a:gd name="adj" fmla="val 16667"/>
            </a:avLst>
          </a:prstGeom>
          <a:solidFill>
            <a:srgbClr val="60C99C"/>
          </a:solidFill>
          <a:ln w="12700">
            <a:miter lim="400000"/>
            <a:tailEnd type="triangle"/>
          </a:ln>
        </p:spPr>
        <p:txBody>
          <a:bodyPr lIns="45719" rIns="45719"/>
          <a:lstStyle/>
          <a:p>
            <a:pPr>
              <a:defRPr sz="1800"/>
            </a:pPr>
            <a:endParaRPr/>
          </a:p>
        </p:txBody>
      </p:sp>
      <p:sp>
        <p:nvSpPr>
          <p:cNvPr id="10539" name="Shape 10539"/>
          <p:cNvSpPr/>
          <p:nvPr/>
        </p:nvSpPr>
        <p:spPr>
          <a:xfrm>
            <a:off x="468312" y="3990975"/>
            <a:ext cx="4184651" cy="544513"/>
          </a:xfrm>
          <a:prstGeom prst="roundRect">
            <a:avLst>
              <a:gd name="adj" fmla="val 16667"/>
            </a:avLst>
          </a:prstGeom>
          <a:solidFill>
            <a:srgbClr val="60C99C"/>
          </a:solidFill>
          <a:ln w="12700">
            <a:miter lim="400000"/>
            <a:tailEnd type="triangle"/>
          </a:ln>
        </p:spPr>
        <p:txBody>
          <a:bodyPr lIns="45719" rIns="45719"/>
          <a:lstStyle/>
          <a:p>
            <a:pPr>
              <a:defRPr sz="1800"/>
            </a:pPr>
            <a:endParaRPr/>
          </a:p>
        </p:txBody>
      </p:sp>
      <p:sp>
        <p:nvSpPr>
          <p:cNvPr id="10540" name="Shape 10540"/>
          <p:cNvSpPr/>
          <p:nvPr/>
        </p:nvSpPr>
        <p:spPr>
          <a:xfrm>
            <a:off x="508000" y="4638675"/>
            <a:ext cx="4103688" cy="0"/>
          </a:xfrm>
          <a:prstGeom prst="line">
            <a:avLst/>
          </a:prstGeom>
          <a:ln w="19050"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543" name="Group 10543"/>
          <p:cNvGrpSpPr/>
          <p:nvPr/>
        </p:nvGrpSpPr>
        <p:grpSpPr>
          <a:xfrm>
            <a:off x="590550" y="3368675"/>
            <a:ext cx="1244600" cy="412750"/>
            <a:chOff x="0" y="0"/>
            <a:chExt cx="1244600" cy="412750"/>
          </a:xfrm>
        </p:grpSpPr>
        <p:sp>
          <p:nvSpPr>
            <p:cNvPr id="10541" name="Shape 10541"/>
            <p:cNvSpPr/>
            <p:nvPr/>
          </p:nvSpPr>
          <p:spPr>
            <a:xfrm>
              <a:off x="0" y="0"/>
              <a:ext cx="1244600" cy="412750"/>
            </a:xfrm>
            <a:prstGeom prst="roundRect">
              <a:avLst>
                <a:gd name="adj" fmla="val 16667"/>
              </a:avLst>
            </a:prstGeom>
            <a:solidFill>
              <a:srgbClr val="47FFD1"/>
            </a:solidFill>
            <a:ln w="12700" cap="flat">
              <a:solidFill>
                <a:srgbClr val="C2FFF0"/>
              </a:solidFill>
              <a:prstDash val="solid"/>
              <a:round/>
            </a:ln>
            <a:effectLst>
              <a:outerShdw blurRad="50800" dist="38100" dir="2700000" rotWithShape="0">
                <a:srgbClr val="009973">
                  <a:alpha val="98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542" name="Shape 10542"/>
            <p:cNvSpPr/>
            <p:nvPr/>
          </p:nvSpPr>
          <p:spPr>
            <a:xfrm>
              <a:off x="3674" y="75269"/>
              <a:ext cx="1211050" cy="2916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lnSpc>
                  <a:spcPts val="1600"/>
                </a:lnSpc>
                <a:defRPr sz="1400"/>
              </a:lvl1pPr>
            </a:lstStyle>
            <a:p>
              <a:r>
                <a:t>Link-state info</a:t>
              </a:r>
            </a:p>
          </p:txBody>
        </p:sp>
      </p:grpSp>
      <p:grpSp>
        <p:nvGrpSpPr>
          <p:cNvPr id="10546" name="Group 10546"/>
          <p:cNvGrpSpPr/>
          <p:nvPr/>
        </p:nvGrpSpPr>
        <p:grpSpPr>
          <a:xfrm>
            <a:off x="3531460" y="3382962"/>
            <a:ext cx="1014219" cy="398463"/>
            <a:chOff x="0" y="0"/>
            <a:chExt cx="1014217" cy="398462"/>
          </a:xfrm>
        </p:grpSpPr>
        <p:sp>
          <p:nvSpPr>
            <p:cNvPr id="10544" name="Shape 10544"/>
            <p:cNvSpPr/>
            <p:nvPr/>
          </p:nvSpPr>
          <p:spPr>
            <a:xfrm>
              <a:off x="0" y="0"/>
              <a:ext cx="1014218" cy="398463"/>
            </a:xfrm>
            <a:prstGeom prst="roundRect">
              <a:avLst>
                <a:gd name="adj" fmla="val 16667"/>
              </a:avLst>
            </a:prstGeom>
            <a:solidFill>
              <a:srgbClr val="47FFD1"/>
            </a:solidFill>
            <a:ln w="12700" cap="flat">
              <a:solidFill>
                <a:srgbClr val="C2FFF0"/>
              </a:solidFill>
              <a:prstDash val="solid"/>
              <a:round/>
            </a:ln>
            <a:effectLst>
              <a:outerShdw blurRad="50800" dist="38100" dir="2700000" rotWithShape="0">
                <a:srgbClr val="009973">
                  <a:alpha val="98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545" name="Shape 10545"/>
            <p:cNvSpPr/>
            <p:nvPr/>
          </p:nvSpPr>
          <p:spPr>
            <a:xfrm>
              <a:off x="44012" y="60557"/>
              <a:ext cx="934193" cy="2916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lnSpc>
                  <a:spcPts val="1600"/>
                </a:lnSpc>
                <a:defRPr sz="1400"/>
              </a:lvl1pPr>
            </a:lstStyle>
            <a:p>
              <a:r>
                <a:t>switch info</a:t>
              </a:r>
            </a:p>
          </p:txBody>
        </p:sp>
      </p:grpSp>
      <p:grpSp>
        <p:nvGrpSpPr>
          <p:cNvPr id="10549" name="Group 10549"/>
          <p:cNvGrpSpPr/>
          <p:nvPr/>
        </p:nvGrpSpPr>
        <p:grpSpPr>
          <a:xfrm>
            <a:off x="1982787" y="3368675"/>
            <a:ext cx="960438" cy="412750"/>
            <a:chOff x="0" y="0"/>
            <a:chExt cx="960437" cy="412750"/>
          </a:xfrm>
        </p:grpSpPr>
        <p:sp>
          <p:nvSpPr>
            <p:cNvPr id="10547" name="Shape 10547"/>
            <p:cNvSpPr/>
            <p:nvPr/>
          </p:nvSpPr>
          <p:spPr>
            <a:xfrm>
              <a:off x="0" y="0"/>
              <a:ext cx="960438" cy="412750"/>
            </a:xfrm>
            <a:prstGeom prst="roundRect">
              <a:avLst>
                <a:gd name="adj" fmla="val 16667"/>
              </a:avLst>
            </a:prstGeom>
            <a:solidFill>
              <a:srgbClr val="47FFD1"/>
            </a:solidFill>
            <a:ln w="12700" cap="flat">
              <a:solidFill>
                <a:srgbClr val="C2FFF0"/>
              </a:solidFill>
              <a:prstDash val="solid"/>
              <a:round/>
            </a:ln>
            <a:effectLst>
              <a:outerShdw blurRad="50800" dist="38100" dir="2700000" rotWithShape="0">
                <a:srgbClr val="009973">
                  <a:alpha val="98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548" name="Shape 10548"/>
            <p:cNvSpPr/>
            <p:nvPr/>
          </p:nvSpPr>
          <p:spPr>
            <a:xfrm>
              <a:off x="95130" y="75269"/>
              <a:ext cx="776273" cy="2916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lnSpc>
                  <a:spcPts val="1600"/>
                </a:lnSpc>
                <a:defRPr sz="1400"/>
              </a:lvl1pPr>
            </a:lstStyle>
            <a:p>
              <a:r>
                <a:t>host info</a:t>
              </a:r>
            </a:p>
          </p:txBody>
        </p:sp>
      </p:grpSp>
      <p:grpSp>
        <p:nvGrpSpPr>
          <p:cNvPr id="10552" name="Group 10552"/>
          <p:cNvGrpSpPr/>
          <p:nvPr/>
        </p:nvGrpSpPr>
        <p:grpSpPr>
          <a:xfrm>
            <a:off x="522287" y="2874962"/>
            <a:ext cx="889001" cy="382588"/>
            <a:chOff x="0" y="0"/>
            <a:chExt cx="889000" cy="382587"/>
          </a:xfrm>
        </p:grpSpPr>
        <p:sp>
          <p:nvSpPr>
            <p:cNvPr id="10550" name="Shape 10550"/>
            <p:cNvSpPr/>
            <p:nvPr/>
          </p:nvSpPr>
          <p:spPr>
            <a:xfrm>
              <a:off x="0" y="0"/>
              <a:ext cx="889000" cy="382588"/>
            </a:xfrm>
            <a:prstGeom prst="roundRect">
              <a:avLst>
                <a:gd name="adj" fmla="val 16667"/>
              </a:avLst>
            </a:prstGeom>
            <a:solidFill>
              <a:srgbClr val="47FFD1"/>
            </a:solidFill>
            <a:ln w="12700" cap="flat">
              <a:solidFill>
                <a:srgbClr val="C2FFF0"/>
              </a:solidFill>
              <a:prstDash val="solid"/>
              <a:round/>
            </a:ln>
            <a:effectLst>
              <a:outerShdw blurRad="50800" dist="38100" dir="2700000" rotWithShape="0">
                <a:srgbClr val="009973">
                  <a:alpha val="98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551" name="Shape 10551"/>
            <p:cNvSpPr/>
            <p:nvPr/>
          </p:nvSpPr>
          <p:spPr>
            <a:xfrm>
              <a:off x="54411" y="43049"/>
              <a:ext cx="785823" cy="2916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lnSpc>
                  <a:spcPts val="1600"/>
                </a:lnSpc>
                <a:defRPr sz="1400"/>
              </a:lvl1pPr>
            </a:lstStyle>
            <a:p>
              <a:r>
                <a:t>statistics</a:t>
              </a:r>
            </a:p>
          </p:txBody>
        </p:sp>
      </p:grpSp>
      <p:grpSp>
        <p:nvGrpSpPr>
          <p:cNvPr id="10555" name="Group 10555"/>
          <p:cNvGrpSpPr/>
          <p:nvPr/>
        </p:nvGrpSpPr>
        <p:grpSpPr>
          <a:xfrm>
            <a:off x="3269477" y="2860675"/>
            <a:ext cx="968955" cy="404813"/>
            <a:chOff x="0" y="0"/>
            <a:chExt cx="968953" cy="404812"/>
          </a:xfrm>
        </p:grpSpPr>
        <p:sp>
          <p:nvSpPr>
            <p:cNvPr id="10553" name="Shape 10553"/>
            <p:cNvSpPr/>
            <p:nvPr/>
          </p:nvSpPr>
          <p:spPr>
            <a:xfrm>
              <a:off x="0" y="0"/>
              <a:ext cx="960878" cy="404813"/>
            </a:xfrm>
            <a:prstGeom prst="roundRect">
              <a:avLst>
                <a:gd name="adj" fmla="val 16667"/>
              </a:avLst>
            </a:prstGeom>
            <a:solidFill>
              <a:srgbClr val="47FFD1"/>
            </a:solidFill>
            <a:ln w="12700" cap="flat">
              <a:solidFill>
                <a:srgbClr val="C2FFF0"/>
              </a:solidFill>
              <a:prstDash val="solid"/>
              <a:round/>
            </a:ln>
            <a:effectLst>
              <a:outerShdw blurRad="50800" dist="38100" dir="2700000" rotWithShape="0">
                <a:srgbClr val="009973">
                  <a:alpha val="98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554" name="Shape 10554"/>
            <p:cNvSpPr/>
            <p:nvPr/>
          </p:nvSpPr>
          <p:spPr>
            <a:xfrm>
              <a:off x="24778" y="60459"/>
              <a:ext cx="944176" cy="2916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lnSpc>
                  <a:spcPts val="1600"/>
                </a:lnSpc>
                <a:defRPr sz="1400"/>
              </a:lvl1pPr>
            </a:lstStyle>
            <a:p>
              <a:r>
                <a:t>flow tables</a:t>
              </a:r>
            </a:p>
          </p:txBody>
        </p:sp>
      </p:grpSp>
      <p:sp>
        <p:nvSpPr>
          <p:cNvPr id="10556" name="Shape 10556"/>
          <p:cNvSpPr/>
          <p:nvPr/>
        </p:nvSpPr>
        <p:spPr>
          <a:xfrm>
            <a:off x="2459037" y="2495550"/>
            <a:ext cx="56991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47FFD1"/>
                </a:solidFill>
              </a:defRPr>
            </a:lvl1pPr>
          </a:lstStyle>
          <a:p>
            <a:r>
              <a:t>…  </a:t>
            </a:r>
          </a:p>
        </p:txBody>
      </p:sp>
      <p:sp>
        <p:nvSpPr>
          <p:cNvPr id="10557" name="Shape 10557"/>
          <p:cNvSpPr/>
          <p:nvPr/>
        </p:nvSpPr>
        <p:spPr>
          <a:xfrm>
            <a:off x="3005137" y="3133725"/>
            <a:ext cx="73636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47FFD1"/>
                </a:solidFill>
              </a:defRPr>
            </a:lvl1pPr>
          </a:lstStyle>
          <a:p>
            <a:r>
              <a:t>…  </a:t>
            </a:r>
          </a:p>
        </p:txBody>
      </p:sp>
      <p:grpSp>
        <p:nvGrpSpPr>
          <p:cNvPr id="10560" name="Group 10560"/>
          <p:cNvGrpSpPr/>
          <p:nvPr/>
        </p:nvGrpSpPr>
        <p:grpSpPr>
          <a:xfrm>
            <a:off x="1076325" y="4121150"/>
            <a:ext cx="1257300" cy="291679"/>
            <a:chOff x="0" y="0"/>
            <a:chExt cx="1257300" cy="291678"/>
          </a:xfrm>
        </p:grpSpPr>
        <p:sp>
          <p:nvSpPr>
            <p:cNvPr id="10558" name="Shape 10558"/>
            <p:cNvSpPr/>
            <p:nvPr/>
          </p:nvSpPr>
          <p:spPr>
            <a:xfrm>
              <a:off x="0" y="26"/>
              <a:ext cx="1257300" cy="287312"/>
            </a:xfrm>
            <a:prstGeom prst="roundRect">
              <a:avLst>
                <a:gd name="adj" fmla="val 16667"/>
              </a:avLst>
            </a:prstGeom>
            <a:solidFill>
              <a:srgbClr val="47FFD1"/>
            </a:solidFill>
            <a:ln w="12700" cap="flat">
              <a:solidFill>
                <a:srgbClr val="C2FFF0"/>
              </a:solidFill>
              <a:prstDash val="solid"/>
              <a:round/>
            </a:ln>
            <a:effectLst>
              <a:outerShdw blurRad="50800" dist="38100" dir="2700000" rotWithShape="0">
                <a:srgbClr val="009973">
                  <a:alpha val="98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559" name="Shape 10559"/>
            <p:cNvSpPr/>
            <p:nvPr/>
          </p:nvSpPr>
          <p:spPr>
            <a:xfrm>
              <a:off x="175392" y="0"/>
              <a:ext cx="914485" cy="2916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lnSpc>
                  <a:spcPts val="1600"/>
                </a:lnSpc>
                <a:defRPr sz="1400"/>
              </a:lvl1pPr>
            </a:lstStyle>
            <a:p>
              <a:r>
                <a:t>OpenFlow</a:t>
              </a:r>
            </a:p>
          </p:txBody>
        </p:sp>
      </p:grpSp>
      <p:grpSp>
        <p:nvGrpSpPr>
          <p:cNvPr id="10563" name="Group 10563"/>
          <p:cNvGrpSpPr/>
          <p:nvPr/>
        </p:nvGrpSpPr>
        <p:grpSpPr>
          <a:xfrm>
            <a:off x="2946400" y="4125912"/>
            <a:ext cx="1244600" cy="309715"/>
            <a:chOff x="0" y="0"/>
            <a:chExt cx="1244600" cy="309714"/>
          </a:xfrm>
        </p:grpSpPr>
        <p:sp>
          <p:nvSpPr>
            <p:cNvPr id="10561" name="Shape 10561"/>
            <p:cNvSpPr/>
            <p:nvPr/>
          </p:nvSpPr>
          <p:spPr>
            <a:xfrm>
              <a:off x="0" y="0"/>
              <a:ext cx="1244600" cy="307975"/>
            </a:xfrm>
            <a:prstGeom prst="roundRect">
              <a:avLst>
                <a:gd name="adj" fmla="val 16667"/>
              </a:avLst>
            </a:prstGeom>
            <a:solidFill>
              <a:srgbClr val="47FFD1"/>
            </a:solidFill>
            <a:ln w="12700" cap="flat">
              <a:solidFill>
                <a:srgbClr val="C2FFF0"/>
              </a:solidFill>
              <a:prstDash val="solid"/>
              <a:round/>
            </a:ln>
            <a:effectLst>
              <a:outerShdw blurRad="50800" dist="38100" dir="2700000" rotWithShape="0">
                <a:srgbClr val="009973">
                  <a:alpha val="98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562" name="Shape 10562"/>
            <p:cNvSpPr/>
            <p:nvPr/>
          </p:nvSpPr>
          <p:spPr>
            <a:xfrm>
              <a:off x="317330" y="18036"/>
              <a:ext cx="617834" cy="2916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lnSpc>
                  <a:spcPts val="1600"/>
                </a:lnSpc>
                <a:defRPr sz="1400"/>
              </a:lvl1pPr>
            </a:lstStyle>
            <a:p>
              <a:r>
                <a:t>SNMP</a:t>
              </a:r>
            </a:p>
          </p:txBody>
        </p:sp>
      </p:grpSp>
      <p:sp>
        <p:nvSpPr>
          <p:cNvPr id="10564" name="Shape 10564"/>
          <p:cNvSpPr/>
          <p:nvPr/>
        </p:nvSpPr>
        <p:spPr>
          <a:xfrm>
            <a:off x="2328862" y="3795712"/>
            <a:ext cx="736363" cy="548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47FFD1"/>
                </a:solidFill>
              </a:defRPr>
            </a:lvl1pPr>
          </a:lstStyle>
          <a:p>
            <a:r>
              <a:t>…  </a:t>
            </a:r>
          </a:p>
        </p:txBody>
      </p:sp>
      <p:sp>
        <p:nvSpPr>
          <p:cNvPr id="10565" name="Shape 10565"/>
          <p:cNvSpPr/>
          <p:nvPr/>
        </p:nvSpPr>
        <p:spPr>
          <a:xfrm>
            <a:off x="441325" y="2098675"/>
            <a:ext cx="4211638" cy="574675"/>
          </a:xfrm>
          <a:prstGeom prst="roundRect">
            <a:avLst>
              <a:gd name="adj" fmla="val 16667"/>
            </a:avLst>
          </a:prstGeom>
          <a:solidFill>
            <a:srgbClr val="60C99C"/>
          </a:solidFill>
          <a:ln w="12700">
            <a:miter lim="400000"/>
            <a:tailEnd type="triangle"/>
          </a:ln>
        </p:spPr>
        <p:txBody>
          <a:bodyPr lIns="45719" rIns="45719"/>
          <a:lstStyle/>
          <a:p>
            <a:pPr>
              <a:defRPr sz="1800"/>
            </a:pPr>
            <a:endParaRPr/>
          </a:p>
        </p:txBody>
      </p:sp>
      <p:grpSp>
        <p:nvGrpSpPr>
          <p:cNvPr id="10568" name="Group 10568"/>
          <p:cNvGrpSpPr/>
          <p:nvPr/>
        </p:nvGrpSpPr>
        <p:grpSpPr>
          <a:xfrm>
            <a:off x="534987" y="2132012"/>
            <a:ext cx="1035051" cy="494879"/>
            <a:chOff x="0" y="0"/>
            <a:chExt cx="1035050" cy="494878"/>
          </a:xfrm>
        </p:grpSpPr>
        <p:sp>
          <p:nvSpPr>
            <p:cNvPr id="10566" name="Shape 10566"/>
            <p:cNvSpPr/>
            <p:nvPr/>
          </p:nvSpPr>
          <p:spPr>
            <a:xfrm>
              <a:off x="18159" y="25440"/>
              <a:ext cx="1014538" cy="458756"/>
            </a:xfrm>
            <a:prstGeom prst="roundRect">
              <a:avLst>
                <a:gd name="adj" fmla="val 16667"/>
              </a:avLst>
            </a:prstGeom>
            <a:solidFill>
              <a:srgbClr val="47FFD1"/>
            </a:solidFill>
            <a:ln w="12700" cap="flat">
              <a:solidFill>
                <a:srgbClr val="C2FFF0"/>
              </a:solidFill>
              <a:prstDash val="solid"/>
              <a:round/>
            </a:ln>
            <a:effectLst>
              <a:outerShdw blurRad="50800" dist="38100" dir="2700000" rotWithShape="0">
                <a:srgbClr val="009973">
                  <a:alpha val="98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567" name="Shape 10567"/>
            <p:cNvSpPr/>
            <p:nvPr/>
          </p:nvSpPr>
          <p:spPr>
            <a:xfrm>
              <a:off x="0" y="0"/>
              <a:ext cx="1035050" cy="4948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ts val="1600"/>
                </a:lnSpc>
                <a:defRPr sz="1400"/>
              </a:lvl1pPr>
            </a:lstStyle>
            <a:p>
              <a:r>
                <a:t>network graph</a:t>
              </a:r>
            </a:p>
          </p:txBody>
        </p:sp>
      </p:grpSp>
      <p:grpSp>
        <p:nvGrpSpPr>
          <p:cNvPr id="10571" name="Group 10571"/>
          <p:cNvGrpSpPr/>
          <p:nvPr/>
        </p:nvGrpSpPr>
        <p:grpSpPr>
          <a:xfrm>
            <a:off x="3508375" y="2157412"/>
            <a:ext cx="1035050" cy="458788"/>
            <a:chOff x="0" y="0"/>
            <a:chExt cx="1035050" cy="458787"/>
          </a:xfrm>
        </p:grpSpPr>
        <p:sp>
          <p:nvSpPr>
            <p:cNvPr id="10569" name="Shape 10569"/>
            <p:cNvSpPr/>
            <p:nvPr/>
          </p:nvSpPr>
          <p:spPr>
            <a:xfrm>
              <a:off x="18159" y="0"/>
              <a:ext cx="1014538" cy="458788"/>
            </a:xfrm>
            <a:prstGeom prst="roundRect">
              <a:avLst>
                <a:gd name="adj" fmla="val 16667"/>
              </a:avLst>
            </a:prstGeom>
            <a:solidFill>
              <a:srgbClr val="47FFD1"/>
            </a:solidFill>
            <a:ln w="12700" cap="flat">
              <a:solidFill>
                <a:srgbClr val="C2FFF0"/>
              </a:solidFill>
              <a:prstDash val="solid"/>
              <a:round/>
            </a:ln>
            <a:effectLst>
              <a:outerShdw blurRad="50800" dist="38100" dir="2700000" rotWithShape="0">
                <a:srgbClr val="009973">
                  <a:alpha val="98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570" name="Shape 10570"/>
            <p:cNvSpPr/>
            <p:nvPr/>
          </p:nvSpPr>
          <p:spPr>
            <a:xfrm>
              <a:off x="0" y="95220"/>
              <a:ext cx="1035050" cy="2916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ts val="1600"/>
                </a:lnSpc>
                <a:defRPr sz="1400"/>
              </a:lvl1pPr>
            </a:lstStyle>
            <a:p>
              <a:r>
                <a:t>intent</a:t>
              </a:r>
            </a:p>
          </p:txBody>
        </p:sp>
      </p:grpSp>
      <p:grpSp>
        <p:nvGrpSpPr>
          <p:cNvPr id="10574" name="Group 10574"/>
          <p:cNvGrpSpPr/>
          <p:nvPr/>
        </p:nvGrpSpPr>
        <p:grpSpPr>
          <a:xfrm>
            <a:off x="1952625" y="2130425"/>
            <a:ext cx="1033463" cy="494879"/>
            <a:chOff x="0" y="0"/>
            <a:chExt cx="1033462" cy="494878"/>
          </a:xfrm>
        </p:grpSpPr>
        <p:sp>
          <p:nvSpPr>
            <p:cNvPr id="10572" name="Shape 10572"/>
            <p:cNvSpPr/>
            <p:nvPr/>
          </p:nvSpPr>
          <p:spPr>
            <a:xfrm>
              <a:off x="18131" y="25440"/>
              <a:ext cx="1012982" cy="458756"/>
            </a:xfrm>
            <a:prstGeom prst="roundRect">
              <a:avLst>
                <a:gd name="adj" fmla="val 16667"/>
              </a:avLst>
            </a:prstGeom>
            <a:solidFill>
              <a:srgbClr val="47FFD1"/>
            </a:solidFill>
            <a:ln w="12700" cap="flat">
              <a:solidFill>
                <a:srgbClr val="C2FFF0"/>
              </a:solidFill>
              <a:prstDash val="solid"/>
              <a:round/>
            </a:ln>
            <a:effectLst>
              <a:outerShdw blurRad="50800" dist="38100" dir="2700000" rotWithShape="0">
                <a:srgbClr val="009973">
                  <a:alpha val="98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573" name="Shape 10573"/>
            <p:cNvSpPr/>
            <p:nvPr/>
          </p:nvSpPr>
          <p:spPr>
            <a:xfrm>
              <a:off x="0" y="0"/>
              <a:ext cx="1033463" cy="4948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lnSpc>
                  <a:spcPts val="1600"/>
                </a:lnSpc>
                <a:defRPr sz="1400"/>
              </a:pPr>
              <a:r>
                <a:t>RESTful</a:t>
              </a:r>
            </a:p>
            <a:p>
              <a:pPr algn="ctr">
                <a:lnSpc>
                  <a:spcPts val="1600"/>
                </a:lnSpc>
                <a:defRPr sz="1400"/>
              </a:pPr>
              <a:r>
                <a:t>API</a:t>
              </a:r>
            </a:p>
          </p:txBody>
        </p:sp>
      </p:grpSp>
      <p:sp>
        <p:nvSpPr>
          <p:cNvPr id="10575" name="Shape 10575"/>
          <p:cNvSpPr/>
          <p:nvPr/>
        </p:nvSpPr>
        <p:spPr>
          <a:xfrm>
            <a:off x="3006725" y="1957387"/>
            <a:ext cx="736362" cy="548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47FFD1"/>
                </a:solidFill>
              </a:defRPr>
            </a:lvl1pPr>
          </a:lstStyle>
          <a:p>
            <a:r>
              <a:t>…  </a:t>
            </a:r>
          </a:p>
        </p:txBody>
      </p:sp>
      <p:sp>
        <p:nvSpPr>
          <p:cNvPr id="10576" name="Shape 10576"/>
          <p:cNvSpPr/>
          <p:nvPr/>
        </p:nvSpPr>
        <p:spPr>
          <a:xfrm>
            <a:off x="520700" y="1926907"/>
            <a:ext cx="4117975" cy="1"/>
          </a:xfrm>
          <a:prstGeom prst="line">
            <a:avLst/>
          </a:prstGeom>
          <a:ln w="19050"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77" name="Shape 10577"/>
          <p:cNvSpPr/>
          <p:nvPr/>
        </p:nvSpPr>
        <p:spPr>
          <a:xfrm>
            <a:off x="520633" y="5104737"/>
            <a:ext cx="3921917" cy="1352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77" h="20976" extrusionOk="0">
                <a:moveTo>
                  <a:pt x="13" y="10650"/>
                </a:moveTo>
                <a:cubicBezTo>
                  <a:pt x="-59" y="7918"/>
                  <a:pt x="134" y="3844"/>
                  <a:pt x="1241" y="2362"/>
                </a:cubicBezTo>
                <a:cubicBezTo>
                  <a:pt x="2349" y="880"/>
                  <a:pt x="4625" y="2154"/>
                  <a:pt x="6671" y="1783"/>
                </a:cubicBezTo>
                <a:cubicBezTo>
                  <a:pt x="8718" y="1413"/>
                  <a:pt x="11199" y="-532"/>
                  <a:pt x="13522" y="139"/>
                </a:cubicBezTo>
                <a:cubicBezTo>
                  <a:pt x="15846" y="811"/>
                  <a:pt x="19663" y="2755"/>
                  <a:pt x="20602" y="5835"/>
                </a:cubicBezTo>
                <a:cubicBezTo>
                  <a:pt x="21541" y="8914"/>
                  <a:pt x="19831" y="16160"/>
                  <a:pt x="19157" y="18614"/>
                </a:cubicBezTo>
                <a:cubicBezTo>
                  <a:pt x="18483" y="21068"/>
                  <a:pt x="18073" y="20165"/>
                  <a:pt x="16556" y="20559"/>
                </a:cubicBezTo>
                <a:cubicBezTo>
                  <a:pt x="15039" y="20952"/>
                  <a:pt x="11993" y="20975"/>
                  <a:pt x="10055" y="20975"/>
                </a:cubicBezTo>
                <a:cubicBezTo>
                  <a:pt x="8116" y="20975"/>
                  <a:pt x="6322" y="20929"/>
                  <a:pt x="4926" y="20559"/>
                </a:cubicBezTo>
                <a:cubicBezTo>
                  <a:pt x="3529" y="20188"/>
                  <a:pt x="2481" y="20373"/>
                  <a:pt x="1663" y="18730"/>
                </a:cubicBezTo>
                <a:cubicBezTo>
                  <a:pt x="844" y="17086"/>
                  <a:pt x="-11" y="13914"/>
                  <a:pt x="13" y="10650"/>
                </a:cubicBezTo>
                <a:close/>
              </a:path>
            </a:pathLst>
          </a:custGeom>
          <a:solidFill>
            <a:srgbClr val="66CC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endParaRPr/>
          </a:p>
        </p:txBody>
      </p:sp>
      <p:sp>
        <p:nvSpPr>
          <p:cNvPr id="10578" name="Shape 10578"/>
          <p:cNvSpPr/>
          <p:nvPr/>
        </p:nvSpPr>
        <p:spPr>
          <a:xfrm flipV="1">
            <a:off x="1592262" y="5453062"/>
            <a:ext cx="615951" cy="282576"/>
          </a:xfrm>
          <a:prstGeom prst="line">
            <a:avLst/>
          </a:prstGeom>
          <a:ln w="34925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79" name="Shape 10579"/>
          <p:cNvSpPr/>
          <p:nvPr/>
        </p:nvSpPr>
        <p:spPr>
          <a:xfrm>
            <a:off x="1581149" y="5759449"/>
            <a:ext cx="1652589" cy="138114"/>
          </a:xfrm>
          <a:prstGeom prst="line">
            <a:avLst/>
          </a:prstGeom>
          <a:ln>
            <a:solidFill>
              <a:srgbClr val="7F7F7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80" name="Shape 10580"/>
          <p:cNvSpPr/>
          <p:nvPr/>
        </p:nvSpPr>
        <p:spPr>
          <a:xfrm>
            <a:off x="1592262" y="5816599"/>
            <a:ext cx="317501" cy="387352"/>
          </a:xfrm>
          <a:prstGeom prst="line">
            <a:avLst/>
          </a:prstGeom>
          <a:ln>
            <a:solidFill>
              <a:srgbClr val="7F7F7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81" name="Shape 10581"/>
          <p:cNvSpPr/>
          <p:nvPr/>
        </p:nvSpPr>
        <p:spPr>
          <a:xfrm>
            <a:off x="2894012" y="5449887"/>
            <a:ext cx="333376" cy="420688"/>
          </a:xfrm>
          <a:prstGeom prst="line">
            <a:avLst/>
          </a:prstGeom>
          <a:ln>
            <a:solidFill>
              <a:srgbClr val="7F7F7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82" name="Shape 10582"/>
          <p:cNvSpPr/>
          <p:nvPr/>
        </p:nvSpPr>
        <p:spPr>
          <a:xfrm flipV="1">
            <a:off x="2371725" y="5956299"/>
            <a:ext cx="862013" cy="276227"/>
          </a:xfrm>
          <a:prstGeom prst="line">
            <a:avLst/>
          </a:prstGeom>
          <a:ln>
            <a:solidFill>
              <a:srgbClr val="7F7F7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83" name="Shape 10583"/>
          <p:cNvSpPr/>
          <p:nvPr/>
        </p:nvSpPr>
        <p:spPr>
          <a:xfrm>
            <a:off x="1449387" y="1774825"/>
            <a:ext cx="711201" cy="3730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5" y="21600"/>
                </a:moveTo>
                <a:cubicBezTo>
                  <a:pt x="19541" y="16269"/>
                  <a:pt x="13259" y="18136"/>
                  <a:pt x="21600" y="15282"/>
                </a:cubicBezTo>
                <a:cubicBezTo>
                  <a:pt x="21594" y="14114"/>
                  <a:pt x="21588" y="13809"/>
                  <a:pt x="21582" y="12641"/>
                </a:cubicBezTo>
                <a:cubicBezTo>
                  <a:pt x="17200" y="12335"/>
                  <a:pt x="5047" y="11550"/>
                  <a:pt x="664" y="11244"/>
                </a:cubicBezTo>
                <a:cubicBezTo>
                  <a:pt x="168" y="6238"/>
                  <a:pt x="51" y="5341"/>
                  <a:pt x="0" y="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endParaRPr/>
          </a:p>
        </p:txBody>
      </p:sp>
      <p:grpSp>
        <p:nvGrpSpPr>
          <p:cNvPr id="10586" name="Group 10586"/>
          <p:cNvGrpSpPr/>
          <p:nvPr/>
        </p:nvGrpSpPr>
        <p:grpSpPr>
          <a:xfrm>
            <a:off x="1671637" y="4824412"/>
            <a:ext cx="282131" cy="350662"/>
            <a:chOff x="0" y="0"/>
            <a:chExt cx="282129" cy="350661"/>
          </a:xfrm>
        </p:grpSpPr>
        <p:sp>
          <p:nvSpPr>
            <p:cNvPr id="10584" name="Shape 10584"/>
            <p:cNvSpPr/>
            <p:nvPr/>
          </p:nvSpPr>
          <p:spPr>
            <a:xfrm>
              <a:off x="29344" y="62158"/>
              <a:ext cx="252786" cy="263519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585" name="Shape 10585"/>
            <p:cNvSpPr/>
            <p:nvPr/>
          </p:nvSpPr>
          <p:spPr>
            <a:xfrm>
              <a:off x="0" y="0"/>
              <a:ext cx="2312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/>
              </a:lvl1pPr>
            </a:lstStyle>
            <a:p>
              <a:r>
                <a:t>1</a:t>
              </a:r>
            </a:p>
          </p:txBody>
        </p:sp>
      </p:grpSp>
      <p:grpSp>
        <p:nvGrpSpPr>
          <p:cNvPr id="10589" name="Group 10589"/>
          <p:cNvGrpSpPr/>
          <p:nvPr/>
        </p:nvGrpSpPr>
        <p:grpSpPr>
          <a:xfrm>
            <a:off x="1765299" y="3717924"/>
            <a:ext cx="280706" cy="350663"/>
            <a:chOff x="0" y="0"/>
            <a:chExt cx="280704" cy="350661"/>
          </a:xfrm>
        </p:grpSpPr>
        <p:sp>
          <p:nvSpPr>
            <p:cNvPr id="10587" name="Shape 10587"/>
            <p:cNvSpPr/>
            <p:nvPr/>
          </p:nvSpPr>
          <p:spPr>
            <a:xfrm>
              <a:off x="29196" y="62158"/>
              <a:ext cx="251509" cy="263519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588" name="Shape 10588"/>
            <p:cNvSpPr/>
            <p:nvPr/>
          </p:nvSpPr>
          <p:spPr>
            <a:xfrm>
              <a:off x="0" y="0"/>
              <a:ext cx="2312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/>
              </a:lvl1pPr>
            </a:lstStyle>
            <a:p>
              <a:r>
                <a:t>2</a:t>
              </a:r>
            </a:p>
          </p:txBody>
        </p:sp>
      </p:grpSp>
      <p:grpSp>
        <p:nvGrpSpPr>
          <p:cNvPr id="10592" name="Group 10592"/>
          <p:cNvGrpSpPr/>
          <p:nvPr/>
        </p:nvGrpSpPr>
        <p:grpSpPr>
          <a:xfrm>
            <a:off x="1285874" y="2532062"/>
            <a:ext cx="280706" cy="350662"/>
            <a:chOff x="0" y="0"/>
            <a:chExt cx="280704" cy="350661"/>
          </a:xfrm>
        </p:grpSpPr>
        <p:sp>
          <p:nvSpPr>
            <p:cNvPr id="10590" name="Shape 10590"/>
            <p:cNvSpPr/>
            <p:nvPr/>
          </p:nvSpPr>
          <p:spPr>
            <a:xfrm>
              <a:off x="29196" y="62158"/>
              <a:ext cx="251509" cy="263519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591" name="Shape 10591"/>
            <p:cNvSpPr/>
            <p:nvPr/>
          </p:nvSpPr>
          <p:spPr>
            <a:xfrm>
              <a:off x="0" y="0"/>
              <a:ext cx="2312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/>
              </a:lvl1pPr>
            </a:lstStyle>
            <a:p>
              <a:r>
                <a:t>3</a:t>
              </a:r>
            </a:p>
          </p:txBody>
        </p:sp>
      </p:grpSp>
      <p:sp>
        <p:nvSpPr>
          <p:cNvPr id="10593" name="Shape 10593"/>
          <p:cNvSpPr/>
          <p:nvPr/>
        </p:nvSpPr>
        <p:spPr>
          <a:xfrm>
            <a:off x="1635125" y="1382712"/>
            <a:ext cx="36513" cy="1995488"/>
          </a:xfrm>
          <a:prstGeom prst="line">
            <a:avLst/>
          </a:prstGeom>
          <a:ln w="12700"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596" name="Group 10596"/>
          <p:cNvGrpSpPr/>
          <p:nvPr/>
        </p:nvGrpSpPr>
        <p:grpSpPr>
          <a:xfrm>
            <a:off x="1506537" y="1884362"/>
            <a:ext cx="280706" cy="350662"/>
            <a:chOff x="0" y="0"/>
            <a:chExt cx="280704" cy="350661"/>
          </a:xfrm>
        </p:grpSpPr>
        <p:sp>
          <p:nvSpPr>
            <p:cNvPr id="10594" name="Shape 10594"/>
            <p:cNvSpPr/>
            <p:nvPr/>
          </p:nvSpPr>
          <p:spPr>
            <a:xfrm>
              <a:off x="29196" y="61891"/>
              <a:ext cx="251509" cy="262388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595" name="Shape 10595"/>
            <p:cNvSpPr/>
            <p:nvPr/>
          </p:nvSpPr>
          <p:spPr>
            <a:xfrm>
              <a:off x="0" y="0"/>
              <a:ext cx="2312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/>
              </a:lvl1pPr>
            </a:lstStyle>
            <a:p>
              <a:r>
                <a:t>4</a:t>
              </a:r>
            </a:p>
          </p:txBody>
        </p:sp>
      </p:grpSp>
      <p:sp>
        <p:nvSpPr>
          <p:cNvPr id="10597" name="Shape 10597"/>
          <p:cNvSpPr/>
          <p:nvPr/>
        </p:nvSpPr>
        <p:spPr>
          <a:xfrm>
            <a:off x="2295525" y="1681162"/>
            <a:ext cx="1030288" cy="3309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3" h="21600" extrusionOk="0">
                <a:moveTo>
                  <a:pt x="405" y="21600"/>
                </a:moveTo>
                <a:lnTo>
                  <a:pt x="0" y="14224"/>
                </a:lnTo>
                <a:lnTo>
                  <a:pt x="14462" y="14178"/>
                </a:lnTo>
                <a:cubicBezTo>
                  <a:pt x="19969" y="10767"/>
                  <a:pt x="17543" y="12425"/>
                  <a:pt x="21548" y="9719"/>
                </a:cubicBezTo>
                <a:cubicBezTo>
                  <a:pt x="21600" y="5913"/>
                  <a:pt x="21284" y="7466"/>
                  <a:pt x="20450" y="0"/>
                </a:cubicBezTo>
              </a:path>
            </a:pathLst>
          </a:custGeom>
          <a:ln w="127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endParaRPr/>
          </a:p>
        </p:txBody>
      </p:sp>
      <p:sp>
        <p:nvSpPr>
          <p:cNvPr id="10598" name="Shape 10598"/>
          <p:cNvSpPr/>
          <p:nvPr/>
        </p:nvSpPr>
        <p:spPr>
          <a:xfrm>
            <a:off x="2333625" y="4795837"/>
            <a:ext cx="166688" cy="44450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99" name="Shape 10599"/>
          <p:cNvSpPr/>
          <p:nvPr/>
        </p:nvSpPr>
        <p:spPr>
          <a:xfrm flipH="1">
            <a:off x="1630362" y="4824412"/>
            <a:ext cx="698501" cy="763589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602" name="Group 10602"/>
          <p:cNvGrpSpPr/>
          <p:nvPr/>
        </p:nvGrpSpPr>
        <p:grpSpPr>
          <a:xfrm>
            <a:off x="2181056" y="4664123"/>
            <a:ext cx="296399" cy="360645"/>
            <a:chOff x="0" y="0"/>
            <a:chExt cx="296398" cy="360643"/>
          </a:xfrm>
        </p:grpSpPr>
        <p:sp>
          <p:nvSpPr>
            <p:cNvPr id="10600" name="Shape 10600"/>
            <p:cNvSpPr/>
            <p:nvPr/>
          </p:nvSpPr>
          <p:spPr>
            <a:xfrm rot="21446362">
              <a:off x="37852" y="65339"/>
              <a:ext cx="252786" cy="263519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601" name="Shape 10601"/>
            <p:cNvSpPr/>
            <p:nvPr/>
          </p:nvSpPr>
          <p:spPr>
            <a:xfrm rot="21446362">
              <a:off x="7717" y="4991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/>
              </a:lvl1pPr>
            </a:lstStyle>
            <a:p>
              <a:r>
                <a:t>6</a:t>
              </a:r>
            </a:p>
          </p:txBody>
        </p:sp>
      </p:grpSp>
      <p:grpSp>
        <p:nvGrpSpPr>
          <p:cNvPr id="10605" name="Group 10605"/>
          <p:cNvGrpSpPr/>
          <p:nvPr/>
        </p:nvGrpSpPr>
        <p:grpSpPr>
          <a:xfrm>
            <a:off x="3130549" y="1900237"/>
            <a:ext cx="280706" cy="350662"/>
            <a:chOff x="0" y="0"/>
            <a:chExt cx="280704" cy="350661"/>
          </a:xfrm>
        </p:grpSpPr>
        <p:sp>
          <p:nvSpPr>
            <p:cNvPr id="10603" name="Shape 10603"/>
            <p:cNvSpPr/>
            <p:nvPr/>
          </p:nvSpPr>
          <p:spPr>
            <a:xfrm>
              <a:off x="29196" y="62158"/>
              <a:ext cx="251509" cy="263519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604" name="Shape 10604"/>
            <p:cNvSpPr/>
            <p:nvPr/>
          </p:nvSpPr>
          <p:spPr>
            <a:xfrm>
              <a:off x="0" y="0"/>
              <a:ext cx="2312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/>
              </a:lvl1pPr>
            </a:lstStyle>
            <a:p>
              <a:r>
                <a:t>5</a:t>
              </a:r>
            </a:p>
          </p:txBody>
        </p:sp>
      </p:grpSp>
      <p:sp>
        <p:nvSpPr>
          <p:cNvPr id="10606" name="Shape 10606"/>
          <p:cNvSpPr/>
          <p:nvPr/>
        </p:nvSpPr>
        <p:spPr>
          <a:xfrm rot="5400000">
            <a:off x="1970881" y="419893"/>
            <a:ext cx="630238" cy="2235201"/>
          </a:xfrm>
          <a:prstGeom prst="ellipse">
            <a:avLst/>
          </a:prstGeom>
          <a:solidFill>
            <a:srgbClr val="47FFD1"/>
          </a:solidFill>
          <a:ln w="12700">
            <a:miter lim="400000"/>
            <a:tailEnd type="triangle"/>
          </a:ln>
          <a:effectLst>
            <a:outerShdw blurRad="50800" dist="38100" dir="2700000" rotWithShape="0">
              <a:srgbClr val="009973">
                <a:alpha val="42999"/>
              </a:srgbClr>
            </a:outerShdw>
          </a:effectLst>
        </p:spPr>
        <p:txBody>
          <a:bodyPr lIns="45719" rIns="45719"/>
          <a:lstStyle/>
          <a:p>
            <a:pPr>
              <a:defRPr sz="1800"/>
            </a:pPr>
            <a:endParaRPr/>
          </a:p>
        </p:txBody>
      </p:sp>
      <p:sp>
        <p:nvSpPr>
          <p:cNvPr id="10607" name="Shape 10607"/>
          <p:cNvSpPr/>
          <p:nvPr/>
        </p:nvSpPr>
        <p:spPr>
          <a:xfrm>
            <a:off x="1328509" y="1336675"/>
            <a:ext cx="1907045" cy="50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ts val="1600"/>
              </a:lnSpc>
              <a:defRPr sz="1600"/>
            </a:pPr>
            <a:r>
              <a:t>Dijkstra’s link-state </a:t>
            </a:r>
          </a:p>
          <a:p>
            <a:pPr algn="ctr">
              <a:lnSpc>
                <a:spcPts val="1600"/>
              </a:lnSpc>
              <a:defRPr sz="1600"/>
            </a:pPr>
            <a:r>
              <a:t>Routing</a:t>
            </a:r>
          </a:p>
        </p:txBody>
      </p:sp>
      <p:grpSp>
        <p:nvGrpSpPr>
          <p:cNvPr id="10621" name="Group 10621"/>
          <p:cNvGrpSpPr/>
          <p:nvPr/>
        </p:nvGrpSpPr>
        <p:grpSpPr>
          <a:xfrm>
            <a:off x="922337" y="5537199"/>
            <a:ext cx="687389" cy="445452"/>
            <a:chOff x="0" y="0"/>
            <a:chExt cx="687387" cy="445450"/>
          </a:xfrm>
        </p:grpSpPr>
        <p:grpSp>
          <p:nvGrpSpPr>
            <p:cNvPr id="10617" name="Group 10617"/>
            <p:cNvGrpSpPr/>
            <p:nvPr/>
          </p:nvGrpSpPr>
          <p:grpSpPr>
            <a:xfrm>
              <a:off x="-1" y="-1"/>
              <a:ext cx="687389" cy="403591"/>
              <a:chOff x="0" y="0"/>
              <a:chExt cx="687387" cy="403589"/>
            </a:xfrm>
          </p:grpSpPr>
          <p:sp>
            <p:nvSpPr>
              <p:cNvPr id="10608" name="Shape 10608"/>
              <p:cNvSpPr/>
              <p:nvPr/>
            </p:nvSpPr>
            <p:spPr>
              <a:xfrm rot="10800000" flipH="1">
                <a:off x="1930" y="107478"/>
                <a:ext cx="685458" cy="296111"/>
              </a:xfrm>
              <a:prstGeom prst="ellipse">
                <a:avLst/>
              </a:prstGeom>
              <a:gradFill flip="none" rotWithShape="1">
                <a:gsLst>
                  <a:gs pos="0">
                    <a:srgbClr val="262699"/>
                  </a:gs>
                  <a:gs pos="47000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w="635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10609" name="Shape 10609"/>
              <p:cNvSpPr/>
              <p:nvPr/>
            </p:nvSpPr>
            <p:spPr>
              <a:xfrm>
                <a:off x="0" y="151346"/>
                <a:ext cx="687388" cy="105286"/>
              </a:xfrm>
              <a:prstGeom prst="rect">
                <a:avLst/>
              </a:prstGeom>
              <a:gradFill flip="none" rotWithShape="1">
                <a:gsLst>
                  <a:gs pos="0">
                    <a:srgbClr val="262699"/>
                  </a:gs>
                  <a:gs pos="47000">
                    <a:srgbClr val="8585E0"/>
                  </a:gs>
                  <a:gs pos="100000">
                    <a:srgbClr val="262699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10610" name="Shape 10610"/>
              <p:cNvSpPr/>
              <p:nvPr/>
            </p:nvSpPr>
            <p:spPr>
              <a:xfrm rot="10800000" flipH="1">
                <a:off x="-1" y="-1"/>
                <a:ext cx="685457" cy="296113"/>
              </a:xfrm>
              <a:prstGeom prst="ellipse">
                <a:avLst/>
              </a:prstGeom>
              <a:solidFill>
                <a:srgbClr val="BFBFBF"/>
              </a:solidFill>
              <a:ln w="635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10611" name="Shape 10611"/>
              <p:cNvSpPr/>
              <p:nvPr/>
            </p:nvSpPr>
            <p:spPr>
              <a:xfrm>
                <a:off x="175708" y="89931"/>
                <a:ext cx="334041" cy="1469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98" y="12275"/>
                    </a:moveTo>
                    <a:lnTo>
                      <a:pt x="2205" y="21600"/>
                    </a:lnTo>
                    <a:lnTo>
                      <a:pt x="0" y="20085"/>
                    </a:lnTo>
                    <a:lnTo>
                      <a:pt x="6759" y="13691"/>
                    </a:lnTo>
                    <a:lnTo>
                      <a:pt x="6566" y="7372"/>
                    </a:lnTo>
                    <a:lnTo>
                      <a:pt x="1493" y="1956"/>
                    </a:lnTo>
                    <a:lnTo>
                      <a:pt x="3205" y="827"/>
                    </a:lnTo>
                    <a:lnTo>
                      <a:pt x="10734" y="8200"/>
                    </a:lnTo>
                    <a:lnTo>
                      <a:pt x="18423" y="0"/>
                    </a:lnTo>
                    <a:lnTo>
                      <a:pt x="20556" y="1580"/>
                    </a:lnTo>
                    <a:lnTo>
                      <a:pt x="14966" y="7071"/>
                    </a:lnTo>
                    <a:lnTo>
                      <a:pt x="16097" y="15045"/>
                    </a:lnTo>
                    <a:lnTo>
                      <a:pt x="21600" y="20085"/>
                    </a:lnTo>
                    <a:lnTo>
                      <a:pt x="19719" y="21520"/>
                    </a:lnTo>
                    <a:lnTo>
                      <a:pt x="10798" y="12275"/>
                    </a:lnTo>
                    <a:close/>
                  </a:path>
                </a:pathLst>
              </a:custGeom>
              <a:solidFill>
                <a:srgbClr val="8585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10612" name="Shape 10612"/>
              <p:cNvSpPr/>
              <p:nvPr/>
            </p:nvSpPr>
            <p:spPr>
              <a:xfrm>
                <a:off x="140952" y="52641"/>
                <a:ext cx="403552" cy="1030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84"/>
                    </a:moveTo>
                    <a:lnTo>
                      <a:pt x="3801" y="62"/>
                    </a:lnTo>
                    <a:lnTo>
                      <a:pt x="10765" y="12052"/>
                    </a:lnTo>
                    <a:lnTo>
                      <a:pt x="17410" y="0"/>
                    </a:lnTo>
                    <a:lnTo>
                      <a:pt x="21600" y="4796"/>
                    </a:lnTo>
                    <a:lnTo>
                      <a:pt x="18483" y="10693"/>
                    </a:lnTo>
                    <a:lnTo>
                      <a:pt x="17479" y="9104"/>
                    </a:lnTo>
                    <a:lnTo>
                      <a:pt x="10888" y="21600"/>
                    </a:lnTo>
                    <a:lnTo>
                      <a:pt x="4128" y="9563"/>
                    </a:lnTo>
                    <a:lnTo>
                      <a:pt x="3035" y="10862"/>
                    </a:lnTo>
                    <a:lnTo>
                      <a:pt x="0" y="5284"/>
                    </a:lnTo>
                    <a:close/>
                  </a:path>
                </a:pathLst>
              </a:custGeom>
              <a:solidFill>
                <a:srgbClr val="262699"/>
              </a:solidFill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10613" name="Shape 10613"/>
              <p:cNvSpPr/>
              <p:nvPr/>
            </p:nvSpPr>
            <p:spPr>
              <a:xfrm>
                <a:off x="405481" y="140378"/>
                <a:ext cx="148677" cy="89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6" h="21600" extrusionOk="0">
                    <a:moveTo>
                      <a:pt x="0" y="0"/>
                    </a:moveTo>
                    <a:lnTo>
                      <a:pt x="21576" y="16691"/>
                    </a:lnTo>
                    <a:lnTo>
                      <a:pt x="13658" y="21600"/>
                    </a:lnTo>
                    <a:lnTo>
                      <a:pt x="73" y="11414"/>
                    </a:lnTo>
                    <a:cubicBezTo>
                      <a:pt x="-24" y="2823"/>
                      <a:pt x="24" y="3805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10614" name="Shape 10614"/>
              <p:cNvSpPr/>
              <p:nvPr/>
            </p:nvSpPr>
            <p:spPr>
              <a:xfrm>
                <a:off x="133228" y="142572"/>
                <a:ext cx="146747" cy="877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5" y="0"/>
                    </a:moveTo>
                    <a:lnTo>
                      <a:pt x="21600" y="10423"/>
                    </a:lnTo>
                    <a:lnTo>
                      <a:pt x="7814" y="21600"/>
                    </a:lnTo>
                    <a:lnTo>
                      <a:pt x="0" y="16702"/>
                    </a:lnTo>
                    <a:lnTo>
                      <a:pt x="21305" y="0"/>
                    </a:lnTo>
                    <a:close/>
                  </a:path>
                </a:pathLst>
              </a:custGeom>
              <a:solidFill>
                <a:srgbClr val="262699"/>
              </a:solidFill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10615" name="Shape 10615"/>
              <p:cNvSpPr/>
              <p:nvPr/>
            </p:nvSpPr>
            <p:spPr>
              <a:xfrm flipH="1" flipV="1">
                <a:off x="0" y="146959"/>
                <a:ext cx="1931" cy="114058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19939" dir="5400000" rotWithShape="0">
                  <a:srgbClr val="000000">
                    <a:alpha val="37998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616" name="Shape 10616"/>
              <p:cNvSpPr/>
              <p:nvPr/>
            </p:nvSpPr>
            <p:spPr>
              <a:xfrm flipH="1" flipV="1">
                <a:off x="685455" y="144765"/>
                <a:ext cx="1933" cy="114059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19939" dir="5400000" rotWithShape="0">
                  <a:srgbClr val="000000">
                    <a:alpha val="37998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0620" name="Group 10620"/>
            <p:cNvGrpSpPr/>
            <p:nvPr/>
          </p:nvGrpSpPr>
          <p:grpSpPr>
            <a:xfrm>
              <a:off x="112399" y="70219"/>
              <a:ext cx="453165" cy="375232"/>
              <a:chOff x="0" y="0"/>
              <a:chExt cx="453163" cy="375230"/>
            </a:xfrm>
          </p:grpSpPr>
          <p:sp>
            <p:nvSpPr>
              <p:cNvPr id="10618" name="Shape 10618"/>
              <p:cNvSpPr/>
              <p:nvPr/>
            </p:nvSpPr>
            <p:spPr>
              <a:xfrm>
                <a:off x="19719" y="97929"/>
                <a:ext cx="433445" cy="232745"/>
              </a:xfrm>
              <a:prstGeom prst="ellipse">
                <a:avLst/>
              </a:prstGeom>
              <a:solidFill>
                <a:srgbClr val="FFFFFF">
                  <a:alpha val="76077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10619" name="Shape 10619"/>
              <p:cNvSpPr/>
              <p:nvPr/>
            </p:nvSpPr>
            <p:spPr>
              <a:xfrm>
                <a:off x="0" y="0"/>
                <a:ext cx="372403" cy="3752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000"/>
                </a:lvl1pPr>
              </a:lstStyle>
              <a:p>
                <a:r>
                  <a:t>s1</a:t>
                </a:r>
              </a:p>
            </p:txBody>
          </p:sp>
        </p:grpSp>
      </p:grpSp>
      <p:grpSp>
        <p:nvGrpSpPr>
          <p:cNvPr id="10635" name="Group 10635"/>
          <p:cNvGrpSpPr/>
          <p:nvPr/>
        </p:nvGrpSpPr>
        <p:grpSpPr>
          <a:xfrm>
            <a:off x="2206624" y="5245099"/>
            <a:ext cx="687389" cy="445452"/>
            <a:chOff x="0" y="0"/>
            <a:chExt cx="687387" cy="445450"/>
          </a:xfrm>
        </p:grpSpPr>
        <p:grpSp>
          <p:nvGrpSpPr>
            <p:cNvPr id="10631" name="Group 10631"/>
            <p:cNvGrpSpPr/>
            <p:nvPr/>
          </p:nvGrpSpPr>
          <p:grpSpPr>
            <a:xfrm>
              <a:off x="-1" y="-1"/>
              <a:ext cx="687389" cy="403593"/>
              <a:chOff x="0" y="0"/>
              <a:chExt cx="687387" cy="403591"/>
            </a:xfrm>
          </p:grpSpPr>
          <p:sp>
            <p:nvSpPr>
              <p:cNvPr id="10622" name="Shape 10622"/>
              <p:cNvSpPr/>
              <p:nvPr/>
            </p:nvSpPr>
            <p:spPr>
              <a:xfrm rot="10800000" flipH="1">
                <a:off x="1930" y="107478"/>
                <a:ext cx="685458" cy="296114"/>
              </a:xfrm>
              <a:prstGeom prst="ellipse">
                <a:avLst/>
              </a:prstGeom>
              <a:gradFill flip="none" rotWithShape="1">
                <a:gsLst>
                  <a:gs pos="0">
                    <a:srgbClr val="262699"/>
                  </a:gs>
                  <a:gs pos="47000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w="635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10623" name="Shape 10623"/>
              <p:cNvSpPr/>
              <p:nvPr/>
            </p:nvSpPr>
            <p:spPr>
              <a:xfrm>
                <a:off x="0" y="151347"/>
                <a:ext cx="687388" cy="105286"/>
              </a:xfrm>
              <a:prstGeom prst="rect">
                <a:avLst/>
              </a:prstGeom>
              <a:gradFill flip="none" rotWithShape="1">
                <a:gsLst>
                  <a:gs pos="0">
                    <a:srgbClr val="262699"/>
                  </a:gs>
                  <a:gs pos="47000">
                    <a:srgbClr val="8585E0"/>
                  </a:gs>
                  <a:gs pos="100000">
                    <a:srgbClr val="262699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10624" name="Shape 10624"/>
              <p:cNvSpPr/>
              <p:nvPr/>
            </p:nvSpPr>
            <p:spPr>
              <a:xfrm rot="10800000" flipH="1">
                <a:off x="-1" y="-1"/>
                <a:ext cx="685457" cy="296115"/>
              </a:xfrm>
              <a:prstGeom prst="ellipse">
                <a:avLst/>
              </a:prstGeom>
              <a:solidFill>
                <a:srgbClr val="BFBFBF"/>
              </a:solidFill>
              <a:ln w="635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10625" name="Shape 10625"/>
              <p:cNvSpPr/>
              <p:nvPr/>
            </p:nvSpPr>
            <p:spPr>
              <a:xfrm>
                <a:off x="175708" y="89931"/>
                <a:ext cx="334041" cy="146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98" y="12275"/>
                    </a:moveTo>
                    <a:lnTo>
                      <a:pt x="2205" y="21600"/>
                    </a:lnTo>
                    <a:lnTo>
                      <a:pt x="0" y="20085"/>
                    </a:lnTo>
                    <a:lnTo>
                      <a:pt x="6759" y="13691"/>
                    </a:lnTo>
                    <a:lnTo>
                      <a:pt x="6566" y="7372"/>
                    </a:lnTo>
                    <a:lnTo>
                      <a:pt x="1493" y="1956"/>
                    </a:lnTo>
                    <a:lnTo>
                      <a:pt x="3205" y="827"/>
                    </a:lnTo>
                    <a:lnTo>
                      <a:pt x="10734" y="8200"/>
                    </a:lnTo>
                    <a:lnTo>
                      <a:pt x="18423" y="0"/>
                    </a:lnTo>
                    <a:lnTo>
                      <a:pt x="20556" y="1580"/>
                    </a:lnTo>
                    <a:lnTo>
                      <a:pt x="14966" y="7071"/>
                    </a:lnTo>
                    <a:lnTo>
                      <a:pt x="16097" y="15045"/>
                    </a:lnTo>
                    <a:lnTo>
                      <a:pt x="21600" y="20085"/>
                    </a:lnTo>
                    <a:lnTo>
                      <a:pt x="19719" y="21520"/>
                    </a:lnTo>
                    <a:lnTo>
                      <a:pt x="10798" y="12275"/>
                    </a:lnTo>
                    <a:close/>
                  </a:path>
                </a:pathLst>
              </a:custGeom>
              <a:solidFill>
                <a:srgbClr val="8585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10626" name="Shape 10626"/>
              <p:cNvSpPr/>
              <p:nvPr/>
            </p:nvSpPr>
            <p:spPr>
              <a:xfrm>
                <a:off x="140952" y="52642"/>
                <a:ext cx="403552" cy="1030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84"/>
                    </a:moveTo>
                    <a:lnTo>
                      <a:pt x="3801" y="62"/>
                    </a:lnTo>
                    <a:lnTo>
                      <a:pt x="10765" y="12052"/>
                    </a:lnTo>
                    <a:lnTo>
                      <a:pt x="17410" y="0"/>
                    </a:lnTo>
                    <a:lnTo>
                      <a:pt x="21600" y="4796"/>
                    </a:lnTo>
                    <a:lnTo>
                      <a:pt x="18483" y="10693"/>
                    </a:lnTo>
                    <a:lnTo>
                      <a:pt x="17479" y="9104"/>
                    </a:lnTo>
                    <a:lnTo>
                      <a:pt x="10888" y="21600"/>
                    </a:lnTo>
                    <a:lnTo>
                      <a:pt x="4128" y="9563"/>
                    </a:lnTo>
                    <a:lnTo>
                      <a:pt x="3035" y="10862"/>
                    </a:lnTo>
                    <a:lnTo>
                      <a:pt x="0" y="5284"/>
                    </a:lnTo>
                    <a:close/>
                  </a:path>
                </a:pathLst>
              </a:custGeom>
              <a:solidFill>
                <a:srgbClr val="262699"/>
              </a:solidFill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10627" name="Shape 10627"/>
              <p:cNvSpPr/>
              <p:nvPr/>
            </p:nvSpPr>
            <p:spPr>
              <a:xfrm>
                <a:off x="405481" y="140379"/>
                <a:ext cx="148677" cy="89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6" h="21600" extrusionOk="0">
                    <a:moveTo>
                      <a:pt x="0" y="0"/>
                    </a:moveTo>
                    <a:lnTo>
                      <a:pt x="21576" y="16691"/>
                    </a:lnTo>
                    <a:lnTo>
                      <a:pt x="13658" y="21600"/>
                    </a:lnTo>
                    <a:lnTo>
                      <a:pt x="73" y="11414"/>
                    </a:lnTo>
                    <a:cubicBezTo>
                      <a:pt x="-24" y="2823"/>
                      <a:pt x="24" y="3805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10628" name="Shape 10628"/>
              <p:cNvSpPr/>
              <p:nvPr/>
            </p:nvSpPr>
            <p:spPr>
              <a:xfrm>
                <a:off x="133228" y="142573"/>
                <a:ext cx="146747" cy="877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5" y="0"/>
                    </a:moveTo>
                    <a:lnTo>
                      <a:pt x="21600" y="10423"/>
                    </a:lnTo>
                    <a:lnTo>
                      <a:pt x="7814" y="21600"/>
                    </a:lnTo>
                    <a:lnTo>
                      <a:pt x="0" y="16702"/>
                    </a:lnTo>
                    <a:lnTo>
                      <a:pt x="21305" y="0"/>
                    </a:lnTo>
                    <a:close/>
                  </a:path>
                </a:pathLst>
              </a:custGeom>
              <a:solidFill>
                <a:srgbClr val="262699"/>
              </a:solidFill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10629" name="Shape 10629"/>
              <p:cNvSpPr/>
              <p:nvPr/>
            </p:nvSpPr>
            <p:spPr>
              <a:xfrm flipH="1" flipV="1">
                <a:off x="0" y="146960"/>
                <a:ext cx="1931" cy="114059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19939" dir="5400000" rotWithShape="0">
                  <a:srgbClr val="000000">
                    <a:alpha val="37998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630" name="Shape 10630"/>
              <p:cNvSpPr/>
              <p:nvPr/>
            </p:nvSpPr>
            <p:spPr>
              <a:xfrm flipH="1" flipV="1">
                <a:off x="685455" y="144766"/>
                <a:ext cx="1933" cy="114059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19939" dir="5400000" rotWithShape="0">
                  <a:srgbClr val="000000">
                    <a:alpha val="37998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0634" name="Group 10634"/>
            <p:cNvGrpSpPr/>
            <p:nvPr/>
          </p:nvGrpSpPr>
          <p:grpSpPr>
            <a:xfrm>
              <a:off x="112399" y="70220"/>
              <a:ext cx="453165" cy="375231"/>
              <a:chOff x="0" y="0"/>
              <a:chExt cx="453163" cy="375230"/>
            </a:xfrm>
          </p:grpSpPr>
          <p:sp>
            <p:nvSpPr>
              <p:cNvPr id="10632" name="Shape 10632"/>
              <p:cNvSpPr/>
              <p:nvPr/>
            </p:nvSpPr>
            <p:spPr>
              <a:xfrm>
                <a:off x="19719" y="97929"/>
                <a:ext cx="433445" cy="232747"/>
              </a:xfrm>
              <a:prstGeom prst="ellipse">
                <a:avLst/>
              </a:prstGeom>
              <a:solidFill>
                <a:srgbClr val="FFFFFF">
                  <a:alpha val="76077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10633" name="Shape 10633"/>
              <p:cNvSpPr/>
              <p:nvPr/>
            </p:nvSpPr>
            <p:spPr>
              <a:xfrm>
                <a:off x="0" y="0"/>
                <a:ext cx="372403" cy="3752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000"/>
                </a:lvl1pPr>
              </a:lstStyle>
              <a:p>
                <a:r>
                  <a:t>s2</a:t>
                </a:r>
              </a:p>
            </p:txBody>
          </p:sp>
        </p:grpSp>
      </p:grpSp>
      <p:grpSp>
        <p:nvGrpSpPr>
          <p:cNvPr id="10649" name="Group 10649"/>
          <p:cNvGrpSpPr/>
          <p:nvPr/>
        </p:nvGrpSpPr>
        <p:grpSpPr>
          <a:xfrm>
            <a:off x="1909762" y="5999162"/>
            <a:ext cx="687389" cy="445452"/>
            <a:chOff x="0" y="0"/>
            <a:chExt cx="687387" cy="445450"/>
          </a:xfrm>
        </p:grpSpPr>
        <p:grpSp>
          <p:nvGrpSpPr>
            <p:cNvPr id="10645" name="Group 10645"/>
            <p:cNvGrpSpPr/>
            <p:nvPr/>
          </p:nvGrpSpPr>
          <p:grpSpPr>
            <a:xfrm>
              <a:off x="-1" y="-1"/>
              <a:ext cx="687389" cy="403593"/>
              <a:chOff x="0" y="0"/>
              <a:chExt cx="687387" cy="403591"/>
            </a:xfrm>
          </p:grpSpPr>
          <p:sp>
            <p:nvSpPr>
              <p:cNvPr id="10636" name="Shape 10636"/>
              <p:cNvSpPr/>
              <p:nvPr/>
            </p:nvSpPr>
            <p:spPr>
              <a:xfrm rot="10800000" flipH="1">
                <a:off x="1930" y="107478"/>
                <a:ext cx="685458" cy="296114"/>
              </a:xfrm>
              <a:prstGeom prst="ellipse">
                <a:avLst/>
              </a:prstGeom>
              <a:gradFill flip="none" rotWithShape="1">
                <a:gsLst>
                  <a:gs pos="0">
                    <a:srgbClr val="262699"/>
                  </a:gs>
                  <a:gs pos="47000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w="635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10637" name="Shape 10637"/>
              <p:cNvSpPr/>
              <p:nvPr/>
            </p:nvSpPr>
            <p:spPr>
              <a:xfrm>
                <a:off x="0" y="151347"/>
                <a:ext cx="687388" cy="105286"/>
              </a:xfrm>
              <a:prstGeom prst="rect">
                <a:avLst/>
              </a:prstGeom>
              <a:gradFill flip="none" rotWithShape="1">
                <a:gsLst>
                  <a:gs pos="0">
                    <a:srgbClr val="262699"/>
                  </a:gs>
                  <a:gs pos="47000">
                    <a:srgbClr val="8585E0"/>
                  </a:gs>
                  <a:gs pos="100000">
                    <a:srgbClr val="262699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10638" name="Shape 10638"/>
              <p:cNvSpPr/>
              <p:nvPr/>
            </p:nvSpPr>
            <p:spPr>
              <a:xfrm rot="10800000" flipH="1">
                <a:off x="-1" y="-1"/>
                <a:ext cx="685457" cy="296115"/>
              </a:xfrm>
              <a:prstGeom prst="ellipse">
                <a:avLst/>
              </a:prstGeom>
              <a:solidFill>
                <a:srgbClr val="BFBFBF"/>
              </a:solidFill>
              <a:ln w="635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10639" name="Shape 10639"/>
              <p:cNvSpPr/>
              <p:nvPr/>
            </p:nvSpPr>
            <p:spPr>
              <a:xfrm>
                <a:off x="175708" y="89931"/>
                <a:ext cx="334041" cy="146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98" y="12275"/>
                    </a:moveTo>
                    <a:lnTo>
                      <a:pt x="2205" y="21600"/>
                    </a:lnTo>
                    <a:lnTo>
                      <a:pt x="0" y="20085"/>
                    </a:lnTo>
                    <a:lnTo>
                      <a:pt x="6759" y="13691"/>
                    </a:lnTo>
                    <a:lnTo>
                      <a:pt x="6566" y="7372"/>
                    </a:lnTo>
                    <a:lnTo>
                      <a:pt x="1493" y="1956"/>
                    </a:lnTo>
                    <a:lnTo>
                      <a:pt x="3205" y="827"/>
                    </a:lnTo>
                    <a:lnTo>
                      <a:pt x="10734" y="8200"/>
                    </a:lnTo>
                    <a:lnTo>
                      <a:pt x="18423" y="0"/>
                    </a:lnTo>
                    <a:lnTo>
                      <a:pt x="20556" y="1580"/>
                    </a:lnTo>
                    <a:lnTo>
                      <a:pt x="14966" y="7071"/>
                    </a:lnTo>
                    <a:lnTo>
                      <a:pt x="16097" y="15045"/>
                    </a:lnTo>
                    <a:lnTo>
                      <a:pt x="21600" y="20085"/>
                    </a:lnTo>
                    <a:lnTo>
                      <a:pt x="19719" y="21520"/>
                    </a:lnTo>
                    <a:lnTo>
                      <a:pt x="10798" y="12275"/>
                    </a:lnTo>
                    <a:close/>
                  </a:path>
                </a:pathLst>
              </a:custGeom>
              <a:solidFill>
                <a:srgbClr val="8585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10640" name="Shape 10640"/>
              <p:cNvSpPr/>
              <p:nvPr/>
            </p:nvSpPr>
            <p:spPr>
              <a:xfrm>
                <a:off x="140952" y="52642"/>
                <a:ext cx="403552" cy="1030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84"/>
                    </a:moveTo>
                    <a:lnTo>
                      <a:pt x="3801" y="62"/>
                    </a:lnTo>
                    <a:lnTo>
                      <a:pt x="10765" y="12052"/>
                    </a:lnTo>
                    <a:lnTo>
                      <a:pt x="17410" y="0"/>
                    </a:lnTo>
                    <a:lnTo>
                      <a:pt x="21600" y="4796"/>
                    </a:lnTo>
                    <a:lnTo>
                      <a:pt x="18483" y="10693"/>
                    </a:lnTo>
                    <a:lnTo>
                      <a:pt x="17479" y="9104"/>
                    </a:lnTo>
                    <a:lnTo>
                      <a:pt x="10888" y="21600"/>
                    </a:lnTo>
                    <a:lnTo>
                      <a:pt x="4128" y="9563"/>
                    </a:lnTo>
                    <a:lnTo>
                      <a:pt x="3035" y="10862"/>
                    </a:lnTo>
                    <a:lnTo>
                      <a:pt x="0" y="5284"/>
                    </a:lnTo>
                    <a:close/>
                  </a:path>
                </a:pathLst>
              </a:custGeom>
              <a:solidFill>
                <a:srgbClr val="262699"/>
              </a:solidFill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10641" name="Shape 10641"/>
              <p:cNvSpPr/>
              <p:nvPr/>
            </p:nvSpPr>
            <p:spPr>
              <a:xfrm>
                <a:off x="405481" y="140379"/>
                <a:ext cx="148677" cy="89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6" h="21600" extrusionOk="0">
                    <a:moveTo>
                      <a:pt x="0" y="0"/>
                    </a:moveTo>
                    <a:lnTo>
                      <a:pt x="21576" y="16691"/>
                    </a:lnTo>
                    <a:lnTo>
                      <a:pt x="13658" y="21600"/>
                    </a:lnTo>
                    <a:lnTo>
                      <a:pt x="73" y="11414"/>
                    </a:lnTo>
                    <a:cubicBezTo>
                      <a:pt x="-24" y="2823"/>
                      <a:pt x="24" y="3805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10642" name="Shape 10642"/>
              <p:cNvSpPr/>
              <p:nvPr/>
            </p:nvSpPr>
            <p:spPr>
              <a:xfrm>
                <a:off x="133228" y="142573"/>
                <a:ext cx="146747" cy="877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5" y="0"/>
                    </a:moveTo>
                    <a:lnTo>
                      <a:pt x="21600" y="10423"/>
                    </a:lnTo>
                    <a:lnTo>
                      <a:pt x="7814" y="21600"/>
                    </a:lnTo>
                    <a:lnTo>
                      <a:pt x="0" y="16702"/>
                    </a:lnTo>
                    <a:lnTo>
                      <a:pt x="21305" y="0"/>
                    </a:lnTo>
                    <a:close/>
                  </a:path>
                </a:pathLst>
              </a:custGeom>
              <a:solidFill>
                <a:srgbClr val="262699"/>
              </a:solidFill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10643" name="Shape 10643"/>
              <p:cNvSpPr/>
              <p:nvPr/>
            </p:nvSpPr>
            <p:spPr>
              <a:xfrm flipH="1" flipV="1">
                <a:off x="0" y="146960"/>
                <a:ext cx="1931" cy="114059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19939" dir="5400000" rotWithShape="0">
                  <a:srgbClr val="000000">
                    <a:alpha val="37998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644" name="Shape 10644"/>
              <p:cNvSpPr/>
              <p:nvPr/>
            </p:nvSpPr>
            <p:spPr>
              <a:xfrm flipH="1" flipV="1">
                <a:off x="685455" y="144766"/>
                <a:ext cx="1933" cy="114059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19939" dir="5400000" rotWithShape="0">
                  <a:srgbClr val="000000">
                    <a:alpha val="37998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0648" name="Group 10648"/>
            <p:cNvGrpSpPr/>
            <p:nvPr/>
          </p:nvGrpSpPr>
          <p:grpSpPr>
            <a:xfrm>
              <a:off x="112399" y="70220"/>
              <a:ext cx="453165" cy="375231"/>
              <a:chOff x="0" y="0"/>
              <a:chExt cx="453163" cy="375230"/>
            </a:xfrm>
          </p:grpSpPr>
          <p:sp>
            <p:nvSpPr>
              <p:cNvPr id="10646" name="Shape 10646"/>
              <p:cNvSpPr/>
              <p:nvPr/>
            </p:nvSpPr>
            <p:spPr>
              <a:xfrm>
                <a:off x="19719" y="97929"/>
                <a:ext cx="433445" cy="232747"/>
              </a:xfrm>
              <a:prstGeom prst="ellipse">
                <a:avLst/>
              </a:prstGeom>
              <a:solidFill>
                <a:srgbClr val="FFFFFF">
                  <a:alpha val="76077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10647" name="Shape 10647"/>
              <p:cNvSpPr/>
              <p:nvPr/>
            </p:nvSpPr>
            <p:spPr>
              <a:xfrm>
                <a:off x="0" y="0"/>
                <a:ext cx="372403" cy="3752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000"/>
                </a:lvl1pPr>
              </a:lstStyle>
              <a:p>
                <a:r>
                  <a:t>s3</a:t>
                </a:r>
              </a:p>
            </p:txBody>
          </p:sp>
        </p:grpSp>
      </p:grpSp>
      <p:grpSp>
        <p:nvGrpSpPr>
          <p:cNvPr id="10663" name="Group 10663"/>
          <p:cNvGrpSpPr/>
          <p:nvPr/>
        </p:nvGrpSpPr>
        <p:grpSpPr>
          <a:xfrm>
            <a:off x="3078162" y="5718174"/>
            <a:ext cx="687389" cy="445452"/>
            <a:chOff x="0" y="0"/>
            <a:chExt cx="687387" cy="445450"/>
          </a:xfrm>
        </p:grpSpPr>
        <p:grpSp>
          <p:nvGrpSpPr>
            <p:cNvPr id="10659" name="Group 10659"/>
            <p:cNvGrpSpPr/>
            <p:nvPr/>
          </p:nvGrpSpPr>
          <p:grpSpPr>
            <a:xfrm>
              <a:off x="-1" y="-1"/>
              <a:ext cx="687389" cy="403593"/>
              <a:chOff x="0" y="0"/>
              <a:chExt cx="687387" cy="403591"/>
            </a:xfrm>
          </p:grpSpPr>
          <p:sp>
            <p:nvSpPr>
              <p:cNvPr id="10650" name="Shape 10650"/>
              <p:cNvSpPr/>
              <p:nvPr/>
            </p:nvSpPr>
            <p:spPr>
              <a:xfrm rot="10800000" flipH="1">
                <a:off x="1930" y="107478"/>
                <a:ext cx="685458" cy="296114"/>
              </a:xfrm>
              <a:prstGeom prst="ellipse">
                <a:avLst/>
              </a:prstGeom>
              <a:gradFill flip="none" rotWithShape="1">
                <a:gsLst>
                  <a:gs pos="0">
                    <a:srgbClr val="262699"/>
                  </a:gs>
                  <a:gs pos="47000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w="635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10651" name="Shape 10651"/>
              <p:cNvSpPr/>
              <p:nvPr/>
            </p:nvSpPr>
            <p:spPr>
              <a:xfrm>
                <a:off x="0" y="151347"/>
                <a:ext cx="687388" cy="105286"/>
              </a:xfrm>
              <a:prstGeom prst="rect">
                <a:avLst/>
              </a:prstGeom>
              <a:gradFill flip="none" rotWithShape="1">
                <a:gsLst>
                  <a:gs pos="0">
                    <a:srgbClr val="262699"/>
                  </a:gs>
                  <a:gs pos="47000">
                    <a:srgbClr val="8585E0"/>
                  </a:gs>
                  <a:gs pos="100000">
                    <a:srgbClr val="262699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10652" name="Shape 10652"/>
              <p:cNvSpPr/>
              <p:nvPr/>
            </p:nvSpPr>
            <p:spPr>
              <a:xfrm rot="10800000" flipH="1">
                <a:off x="-1" y="-1"/>
                <a:ext cx="685457" cy="296115"/>
              </a:xfrm>
              <a:prstGeom prst="ellipse">
                <a:avLst/>
              </a:prstGeom>
              <a:solidFill>
                <a:srgbClr val="BFBFBF"/>
              </a:solidFill>
              <a:ln w="635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10653" name="Shape 10653"/>
              <p:cNvSpPr/>
              <p:nvPr/>
            </p:nvSpPr>
            <p:spPr>
              <a:xfrm>
                <a:off x="175708" y="89931"/>
                <a:ext cx="334041" cy="146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98" y="12275"/>
                    </a:moveTo>
                    <a:lnTo>
                      <a:pt x="2205" y="21600"/>
                    </a:lnTo>
                    <a:lnTo>
                      <a:pt x="0" y="20085"/>
                    </a:lnTo>
                    <a:lnTo>
                      <a:pt x="6759" y="13691"/>
                    </a:lnTo>
                    <a:lnTo>
                      <a:pt x="6566" y="7372"/>
                    </a:lnTo>
                    <a:lnTo>
                      <a:pt x="1493" y="1956"/>
                    </a:lnTo>
                    <a:lnTo>
                      <a:pt x="3205" y="827"/>
                    </a:lnTo>
                    <a:lnTo>
                      <a:pt x="10734" y="8200"/>
                    </a:lnTo>
                    <a:lnTo>
                      <a:pt x="18423" y="0"/>
                    </a:lnTo>
                    <a:lnTo>
                      <a:pt x="20556" y="1580"/>
                    </a:lnTo>
                    <a:lnTo>
                      <a:pt x="14966" y="7071"/>
                    </a:lnTo>
                    <a:lnTo>
                      <a:pt x="16097" y="15045"/>
                    </a:lnTo>
                    <a:lnTo>
                      <a:pt x="21600" y="20085"/>
                    </a:lnTo>
                    <a:lnTo>
                      <a:pt x="19719" y="21520"/>
                    </a:lnTo>
                    <a:lnTo>
                      <a:pt x="10798" y="12275"/>
                    </a:lnTo>
                    <a:close/>
                  </a:path>
                </a:pathLst>
              </a:custGeom>
              <a:solidFill>
                <a:srgbClr val="8585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10654" name="Shape 10654"/>
              <p:cNvSpPr/>
              <p:nvPr/>
            </p:nvSpPr>
            <p:spPr>
              <a:xfrm>
                <a:off x="140952" y="52642"/>
                <a:ext cx="403552" cy="1030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84"/>
                    </a:moveTo>
                    <a:lnTo>
                      <a:pt x="3801" y="62"/>
                    </a:lnTo>
                    <a:lnTo>
                      <a:pt x="10765" y="12052"/>
                    </a:lnTo>
                    <a:lnTo>
                      <a:pt x="17410" y="0"/>
                    </a:lnTo>
                    <a:lnTo>
                      <a:pt x="21600" y="4796"/>
                    </a:lnTo>
                    <a:lnTo>
                      <a:pt x="18483" y="10693"/>
                    </a:lnTo>
                    <a:lnTo>
                      <a:pt x="17479" y="9104"/>
                    </a:lnTo>
                    <a:lnTo>
                      <a:pt x="10888" y="21600"/>
                    </a:lnTo>
                    <a:lnTo>
                      <a:pt x="4128" y="9563"/>
                    </a:lnTo>
                    <a:lnTo>
                      <a:pt x="3035" y="10862"/>
                    </a:lnTo>
                    <a:lnTo>
                      <a:pt x="0" y="5284"/>
                    </a:lnTo>
                    <a:close/>
                  </a:path>
                </a:pathLst>
              </a:custGeom>
              <a:solidFill>
                <a:srgbClr val="262699"/>
              </a:solidFill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10655" name="Shape 10655"/>
              <p:cNvSpPr/>
              <p:nvPr/>
            </p:nvSpPr>
            <p:spPr>
              <a:xfrm>
                <a:off x="405481" y="140379"/>
                <a:ext cx="148677" cy="89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6" h="21600" extrusionOk="0">
                    <a:moveTo>
                      <a:pt x="0" y="0"/>
                    </a:moveTo>
                    <a:lnTo>
                      <a:pt x="21576" y="16691"/>
                    </a:lnTo>
                    <a:lnTo>
                      <a:pt x="13658" y="21600"/>
                    </a:lnTo>
                    <a:lnTo>
                      <a:pt x="73" y="11414"/>
                    </a:lnTo>
                    <a:cubicBezTo>
                      <a:pt x="-24" y="2823"/>
                      <a:pt x="24" y="3805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10656" name="Shape 10656"/>
              <p:cNvSpPr/>
              <p:nvPr/>
            </p:nvSpPr>
            <p:spPr>
              <a:xfrm>
                <a:off x="133228" y="142573"/>
                <a:ext cx="146747" cy="877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5" y="0"/>
                    </a:moveTo>
                    <a:lnTo>
                      <a:pt x="21600" y="10423"/>
                    </a:lnTo>
                    <a:lnTo>
                      <a:pt x="7814" y="21600"/>
                    </a:lnTo>
                    <a:lnTo>
                      <a:pt x="0" y="16702"/>
                    </a:lnTo>
                    <a:lnTo>
                      <a:pt x="21305" y="0"/>
                    </a:lnTo>
                    <a:close/>
                  </a:path>
                </a:pathLst>
              </a:custGeom>
              <a:solidFill>
                <a:srgbClr val="262699"/>
              </a:solidFill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10657" name="Shape 10657"/>
              <p:cNvSpPr/>
              <p:nvPr/>
            </p:nvSpPr>
            <p:spPr>
              <a:xfrm flipH="1" flipV="1">
                <a:off x="0" y="146960"/>
                <a:ext cx="1931" cy="114059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19939" dir="5400000" rotWithShape="0">
                  <a:srgbClr val="000000">
                    <a:alpha val="37998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658" name="Shape 10658"/>
              <p:cNvSpPr/>
              <p:nvPr/>
            </p:nvSpPr>
            <p:spPr>
              <a:xfrm flipH="1" flipV="1">
                <a:off x="685455" y="144766"/>
                <a:ext cx="1933" cy="114059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19939" dir="5400000" rotWithShape="0">
                  <a:srgbClr val="000000">
                    <a:alpha val="37998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0662" name="Group 10662"/>
            <p:cNvGrpSpPr/>
            <p:nvPr/>
          </p:nvGrpSpPr>
          <p:grpSpPr>
            <a:xfrm>
              <a:off x="112399" y="70220"/>
              <a:ext cx="453165" cy="375231"/>
              <a:chOff x="0" y="0"/>
              <a:chExt cx="453163" cy="375230"/>
            </a:xfrm>
          </p:grpSpPr>
          <p:sp>
            <p:nvSpPr>
              <p:cNvPr id="10660" name="Shape 10660"/>
              <p:cNvSpPr/>
              <p:nvPr/>
            </p:nvSpPr>
            <p:spPr>
              <a:xfrm>
                <a:off x="19719" y="97929"/>
                <a:ext cx="433445" cy="232747"/>
              </a:xfrm>
              <a:prstGeom prst="ellipse">
                <a:avLst/>
              </a:prstGeom>
              <a:solidFill>
                <a:srgbClr val="FFFFFF">
                  <a:alpha val="76077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10661" name="Shape 10661"/>
              <p:cNvSpPr/>
              <p:nvPr/>
            </p:nvSpPr>
            <p:spPr>
              <a:xfrm>
                <a:off x="0" y="0"/>
                <a:ext cx="372403" cy="3752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000"/>
                </a:lvl1pPr>
              </a:lstStyle>
              <a:p>
                <a:r>
                  <a:t>s4</a:t>
                </a:r>
              </a:p>
            </p:txBody>
          </p:sp>
        </p:grpSp>
      </p:grpSp>
      <p:sp>
        <p:nvSpPr>
          <p:cNvPr id="10664" name="Shape 10664"/>
          <p:cNvSpPr/>
          <p:nvPr/>
        </p:nvSpPr>
        <p:spPr>
          <a:xfrm>
            <a:off x="2476500" y="4899024"/>
            <a:ext cx="906463" cy="769939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665" name="underline_base.png" descr="underline_bas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0687" y="701675"/>
            <a:ext cx="8154988" cy="193675"/>
          </a:xfrm>
          <a:prstGeom prst="rect">
            <a:avLst/>
          </a:prstGeom>
          <a:ln w="12700">
            <a:miter lim="400000"/>
          </a:ln>
        </p:spPr>
      </p:pic>
      <p:sp>
        <p:nvSpPr>
          <p:cNvPr id="10666" name="Shape 10666"/>
          <p:cNvSpPr/>
          <p:nvPr/>
        </p:nvSpPr>
        <p:spPr>
          <a:xfrm>
            <a:off x="354012" y="177799"/>
            <a:ext cx="8642351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SDN: control/data plane interaction example</a:t>
            </a:r>
          </a:p>
        </p:txBody>
      </p:sp>
      <p:grpSp>
        <p:nvGrpSpPr>
          <p:cNvPr id="10671" name="Group 10671"/>
          <p:cNvGrpSpPr/>
          <p:nvPr/>
        </p:nvGrpSpPr>
        <p:grpSpPr>
          <a:xfrm>
            <a:off x="5313362" y="1233487"/>
            <a:ext cx="3389313" cy="887666"/>
            <a:chOff x="0" y="0"/>
            <a:chExt cx="3389312" cy="887665"/>
          </a:xfrm>
        </p:grpSpPr>
        <p:sp>
          <p:nvSpPr>
            <p:cNvPr id="10667" name="Shape 10667"/>
            <p:cNvSpPr/>
            <p:nvPr/>
          </p:nvSpPr>
          <p:spPr>
            <a:xfrm>
              <a:off x="340729" y="13905"/>
              <a:ext cx="3048584" cy="8737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90000"/>
                </a:lnSpc>
                <a:defRPr sz="1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S1, experiencing link failure using OpenFlow port status message to notify controller</a:t>
              </a:r>
            </a:p>
          </p:txBody>
        </p:sp>
        <p:grpSp>
          <p:nvGrpSpPr>
            <p:cNvPr id="10670" name="Group 10670"/>
            <p:cNvGrpSpPr/>
            <p:nvPr/>
          </p:nvGrpSpPr>
          <p:grpSpPr>
            <a:xfrm>
              <a:off x="-1" y="-1"/>
              <a:ext cx="303656" cy="350663"/>
              <a:chOff x="0" y="0"/>
              <a:chExt cx="303654" cy="350661"/>
            </a:xfrm>
          </p:grpSpPr>
          <p:sp>
            <p:nvSpPr>
              <p:cNvPr id="10668" name="Shape 10668"/>
              <p:cNvSpPr/>
              <p:nvPr/>
            </p:nvSpPr>
            <p:spPr>
              <a:xfrm>
                <a:off x="31583" y="62071"/>
                <a:ext cx="272072" cy="26314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0669" name="Shape 10669"/>
              <p:cNvSpPr/>
              <p:nvPr/>
            </p:nvSpPr>
            <p:spPr>
              <a:xfrm>
                <a:off x="0" y="0"/>
                <a:ext cx="231277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/>
                </a:lvl1pPr>
              </a:lstStyle>
              <a:p>
                <a:r>
                  <a:t>1</a:t>
                </a:r>
              </a:p>
            </p:txBody>
          </p:sp>
        </p:grpSp>
      </p:grpSp>
      <p:grpSp>
        <p:nvGrpSpPr>
          <p:cNvPr id="10676" name="Group 10676"/>
          <p:cNvGrpSpPr/>
          <p:nvPr/>
        </p:nvGrpSpPr>
        <p:grpSpPr>
          <a:xfrm>
            <a:off x="5359399" y="2228849"/>
            <a:ext cx="3389314" cy="887667"/>
            <a:chOff x="0" y="0"/>
            <a:chExt cx="3389312" cy="887665"/>
          </a:xfrm>
        </p:grpSpPr>
        <p:sp>
          <p:nvSpPr>
            <p:cNvPr id="10672" name="Shape 10672"/>
            <p:cNvSpPr/>
            <p:nvPr/>
          </p:nvSpPr>
          <p:spPr>
            <a:xfrm>
              <a:off x="340729" y="13905"/>
              <a:ext cx="3048584" cy="8737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90000"/>
                </a:lnSpc>
                <a:defRPr sz="1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SDN controller receives OpenFlow message, updates link status info</a:t>
              </a:r>
            </a:p>
          </p:txBody>
        </p:sp>
        <p:grpSp>
          <p:nvGrpSpPr>
            <p:cNvPr id="10675" name="Group 10675"/>
            <p:cNvGrpSpPr/>
            <p:nvPr/>
          </p:nvGrpSpPr>
          <p:grpSpPr>
            <a:xfrm>
              <a:off x="-1" y="-1"/>
              <a:ext cx="303657" cy="350663"/>
              <a:chOff x="0" y="0"/>
              <a:chExt cx="303655" cy="350661"/>
            </a:xfrm>
          </p:grpSpPr>
          <p:sp>
            <p:nvSpPr>
              <p:cNvPr id="10673" name="Shape 10673"/>
              <p:cNvSpPr/>
              <p:nvPr/>
            </p:nvSpPr>
            <p:spPr>
              <a:xfrm>
                <a:off x="31583" y="62071"/>
                <a:ext cx="272073" cy="26314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0674" name="Shape 10674"/>
              <p:cNvSpPr/>
              <p:nvPr/>
            </p:nvSpPr>
            <p:spPr>
              <a:xfrm>
                <a:off x="0" y="0"/>
                <a:ext cx="231277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/>
                </a:lvl1pPr>
              </a:lstStyle>
              <a:p>
                <a:r>
                  <a:t>2</a:t>
                </a:r>
              </a:p>
            </p:txBody>
          </p:sp>
        </p:grpSp>
      </p:grpSp>
      <p:grpSp>
        <p:nvGrpSpPr>
          <p:cNvPr id="10681" name="Group 10681"/>
          <p:cNvGrpSpPr/>
          <p:nvPr/>
        </p:nvGrpSpPr>
        <p:grpSpPr>
          <a:xfrm>
            <a:off x="5364162" y="3155949"/>
            <a:ext cx="3389313" cy="1390585"/>
            <a:chOff x="0" y="0"/>
            <a:chExt cx="3389312" cy="1390583"/>
          </a:xfrm>
        </p:grpSpPr>
        <p:sp>
          <p:nvSpPr>
            <p:cNvPr id="10677" name="Shape 10677"/>
            <p:cNvSpPr/>
            <p:nvPr/>
          </p:nvSpPr>
          <p:spPr>
            <a:xfrm>
              <a:off x="340729" y="13903"/>
              <a:ext cx="3048584" cy="1376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90000"/>
                </a:lnSpc>
                <a:defRPr sz="1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Dijkstra’s routing algorithm application has previously registered to be called when ever link status changes.  It is called.</a:t>
              </a:r>
            </a:p>
          </p:txBody>
        </p:sp>
        <p:grpSp>
          <p:nvGrpSpPr>
            <p:cNvPr id="10680" name="Group 10680"/>
            <p:cNvGrpSpPr/>
            <p:nvPr/>
          </p:nvGrpSpPr>
          <p:grpSpPr>
            <a:xfrm>
              <a:off x="-1" y="-1"/>
              <a:ext cx="303657" cy="350663"/>
              <a:chOff x="0" y="0"/>
              <a:chExt cx="303655" cy="350661"/>
            </a:xfrm>
          </p:grpSpPr>
          <p:sp>
            <p:nvSpPr>
              <p:cNvPr id="10678" name="Shape 10678"/>
              <p:cNvSpPr/>
              <p:nvPr/>
            </p:nvSpPr>
            <p:spPr>
              <a:xfrm>
                <a:off x="31583" y="62063"/>
                <a:ext cx="272073" cy="26311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0679" name="Shape 10679"/>
              <p:cNvSpPr/>
              <p:nvPr/>
            </p:nvSpPr>
            <p:spPr>
              <a:xfrm>
                <a:off x="0" y="0"/>
                <a:ext cx="231277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/>
                </a:lvl1pPr>
              </a:lstStyle>
              <a:p>
                <a:r>
                  <a:t>3</a:t>
                </a:r>
              </a:p>
            </p:txBody>
          </p:sp>
        </p:grpSp>
      </p:grpSp>
      <p:grpSp>
        <p:nvGrpSpPr>
          <p:cNvPr id="10686" name="Group 10686"/>
          <p:cNvGrpSpPr/>
          <p:nvPr/>
        </p:nvGrpSpPr>
        <p:grpSpPr>
          <a:xfrm>
            <a:off x="5356224" y="4538662"/>
            <a:ext cx="3389314" cy="1139125"/>
            <a:chOff x="0" y="0"/>
            <a:chExt cx="3389312" cy="1139124"/>
          </a:xfrm>
        </p:grpSpPr>
        <p:sp>
          <p:nvSpPr>
            <p:cNvPr id="10682" name="Shape 10682"/>
            <p:cNvSpPr/>
            <p:nvPr/>
          </p:nvSpPr>
          <p:spPr>
            <a:xfrm>
              <a:off x="340729" y="13904"/>
              <a:ext cx="3048584" cy="1125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90000"/>
                </a:lnSpc>
                <a:defRPr sz="1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Dijkstra’s routing algorithm access network graph info, link state info in controller,  computes new routes</a:t>
              </a:r>
            </a:p>
          </p:txBody>
        </p:sp>
        <p:grpSp>
          <p:nvGrpSpPr>
            <p:cNvPr id="10685" name="Group 10685"/>
            <p:cNvGrpSpPr/>
            <p:nvPr/>
          </p:nvGrpSpPr>
          <p:grpSpPr>
            <a:xfrm>
              <a:off x="-1" y="-1"/>
              <a:ext cx="303657" cy="350663"/>
              <a:chOff x="0" y="0"/>
              <a:chExt cx="303655" cy="350661"/>
            </a:xfrm>
          </p:grpSpPr>
          <p:sp>
            <p:nvSpPr>
              <p:cNvPr id="10683" name="Shape 10683"/>
              <p:cNvSpPr/>
              <p:nvPr/>
            </p:nvSpPr>
            <p:spPr>
              <a:xfrm>
                <a:off x="31583" y="62066"/>
                <a:ext cx="272073" cy="26312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0684" name="Shape 10684"/>
              <p:cNvSpPr/>
              <p:nvPr/>
            </p:nvSpPr>
            <p:spPr>
              <a:xfrm>
                <a:off x="0" y="0"/>
                <a:ext cx="231277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/>
                </a:lvl1pPr>
              </a:lstStyle>
              <a:p>
                <a:r>
                  <a:t>4</a:t>
                </a:r>
              </a:p>
            </p:txBody>
          </p:sp>
        </p:grpSp>
      </p:grpSp>
      <p:sp>
        <p:nvSpPr>
          <p:cNvPr id="10687" name="Shape 10687"/>
          <p:cNvSpPr>
            <a:spLocks noGrp="1"/>
          </p:cNvSpPr>
          <p:nvPr>
            <p:ph type="sldNum" sz="quarter" idx="2"/>
          </p:nvPr>
        </p:nvSpPr>
        <p:spPr>
          <a:xfrm>
            <a:off x="8456612" y="6475412"/>
            <a:ext cx="35372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10688" name="Shape 10688"/>
          <p:cNvSpPr/>
          <p:nvPr/>
        </p:nvSpPr>
        <p:spPr>
          <a:xfrm>
            <a:off x="6375400" y="6475412"/>
            <a:ext cx="21780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Control Plane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71" grpId="1" animBg="1" advAuto="0"/>
      <p:bldP spid="10676" grpId="2" animBg="1" advAuto="0"/>
      <p:bldP spid="10681" grpId="3" animBg="1" advAuto="0"/>
      <p:bldP spid="10686" grpId="4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6" name="underline_base.png" descr="underline_bas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362" y="814387"/>
            <a:ext cx="4570413" cy="173038"/>
          </a:xfrm>
          <a:prstGeom prst="rect">
            <a:avLst/>
          </a:prstGeom>
          <a:ln w="12700">
            <a:miter lim="400000"/>
          </a:ln>
        </p:spPr>
      </p:pic>
      <p:sp>
        <p:nvSpPr>
          <p:cNvPr id="897" name="Shape 897"/>
          <p:cNvSpPr/>
          <p:nvPr/>
        </p:nvSpPr>
        <p:spPr>
          <a:xfrm>
            <a:off x="1917700" y="1306512"/>
            <a:ext cx="4568825" cy="1836738"/>
          </a:xfrm>
          <a:prstGeom prst="rect">
            <a:avLst/>
          </a:prstGeom>
          <a:solidFill>
            <a:srgbClr val="FFFFFF"/>
          </a:solidFill>
          <a:ln w="19050">
            <a:solidFill>
              <a:srgbClr val="5F5F5F"/>
            </a:solidFill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grpSp>
        <p:nvGrpSpPr>
          <p:cNvPr id="900" name="Group 900"/>
          <p:cNvGrpSpPr/>
          <p:nvPr/>
        </p:nvGrpSpPr>
        <p:grpSpPr>
          <a:xfrm>
            <a:off x="2073275" y="1820862"/>
            <a:ext cx="1417638" cy="828676"/>
            <a:chOff x="0" y="0"/>
            <a:chExt cx="1417637" cy="828675"/>
          </a:xfrm>
        </p:grpSpPr>
        <p:sp>
          <p:nvSpPr>
            <p:cNvPr id="898" name="Shape 898"/>
            <p:cNvSpPr/>
            <p:nvPr/>
          </p:nvSpPr>
          <p:spPr>
            <a:xfrm>
              <a:off x="0" y="0"/>
              <a:ext cx="1417638" cy="828675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91332" y="105656"/>
              <a:ext cx="1234974" cy="6173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800"/>
              </a:pPr>
              <a:r>
                <a:t>line</a:t>
              </a:r>
            </a:p>
            <a:p>
              <a:pPr algn="ctr">
                <a:defRPr sz="1800"/>
              </a:pPr>
              <a:r>
                <a:t>termination</a:t>
              </a:r>
            </a:p>
          </p:txBody>
        </p:sp>
      </p:grpSp>
      <p:sp>
        <p:nvSpPr>
          <p:cNvPr id="901" name="Shape 901"/>
          <p:cNvSpPr/>
          <p:nvPr/>
        </p:nvSpPr>
        <p:spPr>
          <a:xfrm>
            <a:off x="3697287" y="1492250"/>
            <a:ext cx="1152526" cy="14097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2"/>
            </a:solidFill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902" name="Shape 902"/>
          <p:cNvSpPr/>
          <p:nvPr/>
        </p:nvSpPr>
        <p:spPr>
          <a:xfrm>
            <a:off x="5048250" y="1443037"/>
            <a:ext cx="1247775" cy="1504951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903" name="Shape 903"/>
          <p:cNvSpPr/>
          <p:nvPr/>
        </p:nvSpPr>
        <p:spPr>
          <a:xfrm>
            <a:off x="1641475" y="2232025"/>
            <a:ext cx="423863" cy="0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04" name="Shape 904"/>
          <p:cNvSpPr/>
          <p:nvPr/>
        </p:nvSpPr>
        <p:spPr>
          <a:xfrm>
            <a:off x="3509962" y="2211387"/>
            <a:ext cx="190501" cy="1588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05" name="Shape 905"/>
          <p:cNvSpPr/>
          <p:nvPr/>
        </p:nvSpPr>
        <p:spPr>
          <a:xfrm>
            <a:off x="4852987" y="2168525"/>
            <a:ext cx="190501" cy="1588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06" name="Shape 906"/>
          <p:cNvSpPr/>
          <p:nvPr/>
        </p:nvSpPr>
        <p:spPr>
          <a:xfrm flipV="1">
            <a:off x="6243637" y="2209800"/>
            <a:ext cx="736601" cy="1588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909" name="Group 909"/>
          <p:cNvGrpSpPr/>
          <p:nvPr/>
        </p:nvGrpSpPr>
        <p:grpSpPr>
          <a:xfrm>
            <a:off x="3730625" y="1679652"/>
            <a:ext cx="1055688" cy="1072996"/>
            <a:chOff x="0" y="0"/>
            <a:chExt cx="1055687" cy="1072994"/>
          </a:xfrm>
        </p:grpSpPr>
        <p:sp>
          <p:nvSpPr>
            <p:cNvPr id="907" name="Shape 907"/>
            <p:cNvSpPr/>
            <p:nvPr/>
          </p:nvSpPr>
          <p:spPr>
            <a:xfrm>
              <a:off x="0" y="122159"/>
              <a:ext cx="1055688" cy="82867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1800"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31186" y="-1"/>
              <a:ext cx="993315" cy="1072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lnSpc>
                  <a:spcPct val="90000"/>
                </a:lnSpc>
                <a:defRPr sz="1800"/>
              </a:pPr>
              <a:r>
                <a:t>link </a:t>
              </a:r>
            </a:p>
            <a:p>
              <a:pPr algn="ctr">
                <a:lnSpc>
                  <a:spcPct val="90000"/>
                </a:lnSpc>
                <a:defRPr sz="1800"/>
              </a:pPr>
              <a:r>
                <a:t>layer </a:t>
              </a:r>
            </a:p>
            <a:p>
              <a:pPr algn="ctr">
                <a:lnSpc>
                  <a:spcPct val="90000"/>
                </a:lnSpc>
                <a:defRPr sz="1800"/>
              </a:pPr>
              <a:r>
                <a:t>protocol</a:t>
              </a:r>
            </a:p>
            <a:p>
              <a:pPr algn="ctr">
                <a:lnSpc>
                  <a:spcPct val="90000"/>
                </a:lnSpc>
                <a:defRPr sz="1800"/>
              </a:pPr>
              <a:r>
                <a:t>(receive)</a:t>
              </a:r>
            </a:p>
          </p:txBody>
        </p:sp>
      </p:grpSp>
      <p:sp>
        <p:nvSpPr>
          <p:cNvPr id="910" name="Shape 910"/>
          <p:cNvSpPr/>
          <p:nvPr/>
        </p:nvSpPr>
        <p:spPr>
          <a:xfrm>
            <a:off x="5087988" y="1455737"/>
            <a:ext cx="1234974" cy="1417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/>
            </a:pPr>
            <a:r>
              <a:t>lookup,</a:t>
            </a:r>
          </a:p>
          <a:p>
            <a:pPr algn="ctr">
              <a:defRPr sz="1800"/>
            </a:pPr>
            <a:r>
              <a:t>forwarding</a:t>
            </a:r>
          </a:p>
          <a:p>
            <a:pPr algn="ctr">
              <a:defRPr sz="1800"/>
            </a:pPr>
            <a:endParaRPr/>
          </a:p>
          <a:p>
            <a:pPr algn="ctr">
              <a:defRPr sz="1800"/>
            </a:pPr>
            <a:endParaRPr/>
          </a:p>
          <a:p>
            <a:pPr algn="ctr">
              <a:defRPr sz="1800"/>
            </a:pPr>
            <a:r>
              <a:t>queueing</a:t>
            </a:r>
          </a:p>
        </p:txBody>
      </p:sp>
      <p:sp>
        <p:nvSpPr>
          <p:cNvPr id="911" name="Shape 911"/>
          <p:cNvSpPr>
            <a:spLocks noGrp="1"/>
          </p:cNvSpPr>
          <p:nvPr>
            <p:ph type="title" idx="4294967295"/>
          </p:nvPr>
        </p:nvSpPr>
        <p:spPr>
          <a:xfrm>
            <a:off x="422275" y="293687"/>
            <a:ext cx="7772400" cy="6096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786384">
              <a:defRPr sz="344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Input port functions</a:t>
            </a:r>
          </a:p>
        </p:txBody>
      </p:sp>
      <p:sp>
        <p:nvSpPr>
          <p:cNvPr id="912" name="Shape 912"/>
          <p:cNvSpPr>
            <a:spLocks noGrp="1"/>
          </p:cNvSpPr>
          <p:nvPr>
            <p:ph type="body" sz="half" idx="4294967295"/>
          </p:nvPr>
        </p:nvSpPr>
        <p:spPr>
          <a:xfrm>
            <a:off x="3394075" y="3492500"/>
            <a:ext cx="5456238" cy="2667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12039" indent="-312039" defTabSz="832104">
              <a:lnSpc>
                <a:spcPct val="90000"/>
              </a:lnSpc>
              <a:spcBef>
                <a:spcPts val="500"/>
              </a:spcBef>
              <a:buSzTx/>
              <a:buNone/>
              <a:defRPr sz="2184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decentralized switching</a:t>
            </a:r>
            <a:r>
              <a:rPr i="1"/>
              <a:t>:</a:t>
            </a:r>
            <a:r>
              <a:t> </a:t>
            </a:r>
          </a:p>
          <a:p>
            <a:pPr marL="312039" indent="-312039" defTabSz="832104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/>
              <a:buChar char="▪"/>
              <a:defRPr sz="2002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using header field values, lookup output port using forwarding table in input port memory </a:t>
            </a:r>
            <a:r>
              <a:rPr i="1"/>
              <a:t>(“match plus action”)</a:t>
            </a:r>
          </a:p>
          <a:p>
            <a:pPr marL="312039" indent="-312039" defTabSz="832104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/>
              <a:buChar char="▪"/>
              <a:defRPr sz="2002" i="1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destination-based forwarding: </a:t>
            </a:r>
            <a:r>
              <a:rPr i="0">
                <a:solidFill>
                  <a:srgbClr val="000000"/>
                </a:solidFill>
              </a:rPr>
              <a:t>forward based only on destination IP address (traditional)</a:t>
            </a:r>
          </a:p>
          <a:p>
            <a:pPr marL="312039" indent="-312039" defTabSz="832104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/>
              <a:buChar char="▪"/>
              <a:defRPr sz="2002" i="1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generalized forwarding: </a:t>
            </a:r>
            <a:r>
              <a:rPr i="0">
                <a:solidFill>
                  <a:srgbClr val="000000"/>
                </a:solidFill>
              </a:rPr>
              <a:t>forward based on any set of header field values</a:t>
            </a:r>
          </a:p>
        </p:txBody>
      </p:sp>
      <p:sp>
        <p:nvSpPr>
          <p:cNvPr id="913" name="Shape 913"/>
          <p:cNvSpPr/>
          <p:nvPr/>
        </p:nvSpPr>
        <p:spPr>
          <a:xfrm>
            <a:off x="281647" y="3054350"/>
            <a:ext cx="2094841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2000">
                <a:solidFill>
                  <a:srgbClr val="000099"/>
                </a:solidFill>
              </a:defRPr>
            </a:pPr>
            <a:r>
              <a:t>physical layer:</a:t>
            </a:r>
          </a:p>
          <a:p>
            <a:pPr algn="r">
              <a:defRPr sz="2000"/>
            </a:pPr>
            <a:r>
              <a:t>bit-level reception</a:t>
            </a:r>
          </a:p>
        </p:txBody>
      </p:sp>
      <p:sp>
        <p:nvSpPr>
          <p:cNvPr id="914" name="Shape 914"/>
          <p:cNvSpPr/>
          <p:nvPr/>
        </p:nvSpPr>
        <p:spPr>
          <a:xfrm>
            <a:off x="578336" y="3783012"/>
            <a:ext cx="1812440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2000">
                <a:solidFill>
                  <a:srgbClr val="000099"/>
                </a:solidFill>
              </a:defRPr>
            </a:pPr>
            <a:r>
              <a:t>data link layer:</a:t>
            </a:r>
          </a:p>
          <a:p>
            <a:pPr algn="r">
              <a:defRPr sz="2000"/>
            </a:pPr>
            <a:r>
              <a:t>e.g., Ethernet</a:t>
            </a:r>
          </a:p>
          <a:p>
            <a:pPr algn="r">
              <a:defRPr sz="2000"/>
            </a:pPr>
            <a:r>
              <a:t>see chapter 5</a:t>
            </a:r>
          </a:p>
        </p:txBody>
      </p:sp>
      <p:sp>
        <p:nvSpPr>
          <p:cNvPr id="915" name="Shape 915"/>
          <p:cNvSpPr/>
          <p:nvPr/>
        </p:nvSpPr>
        <p:spPr>
          <a:xfrm>
            <a:off x="6969125" y="690562"/>
            <a:ext cx="11113" cy="286543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918" name="Group 918"/>
          <p:cNvGrpSpPr/>
          <p:nvPr/>
        </p:nvGrpSpPr>
        <p:grpSpPr>
          <a:xfrm>
            <a:off x="7061200" y="1819275"/>
            <a:ext cx="1055688" cy="828675"/>
            <a:chOff x="0" y="0"/>
            <a:chExt cx="1055687" cy="828675"/>
          </a:xfrm>
        </p:grpSpPr>
        <p:sp>
          <p:nvSpPr>
            <p:cNvPr id="916" name="Shape 916"/>
            <p:cNvSpPr/>
            <p:nvPr/>
          </p:nvSpPr>
          <p:spPr>
            <a:xfrm>
              <a:off x="0" y="0"/>
              <a:ext cx="1055688" cy="82867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1800"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126455" y="118617"/>
              <a:ext cx="802777" cy="591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lnSpc>
                  <a:spcPct val="90000"/>
                </a:lnSpc>
                <a:defRPr sz="1800"/>
              </a:pPr>
              <a:r>
                <a:t>switch</a:t>
              </a:r>
            </a:p>
            <a:p>
              <a:pPr algn="ctr">
                <a:lnSpc>
                  <a:spcPct val="90000"/>
                </a:lnSpc>
                <a:defRPr sz="1800"/>
              </a:pPr>
              <a:r>
                <a:t>fabric</a:t>
              </a:r>
            </a:p>
          </p:txBody>
        </p:sp>
      </p:grpSp>
      <p:grpSp>
        <p:nvGrpSpPr>
          <p:cNvPr id="928" name="Group 928"/>
          <p:cNvGrpSpPr/>
          <p:nvPr/>
        </p:nvGrpSpPr>
        <p:grpSpPr>
          <a:xfrm>
            <a:off x="5175250" y="2062162"/>
            <a:ext cx="993775" cy="468313"/>
            <a:chOff x="0" y="0"/>
            <a:chExt cx="993775" cy="468312"/>
          </a:xfrm>
        </p:grpSpPr>
        <p:sp>
          <p:nvSpPr>
            <p:cNvPr id="919" name="Shape 919"/>
            <p:cNvSpPr/>
            <p:nvPr/>
          </p:nvSpPr>
          <p:spPr>
            <a:xfrm>
              <a:off x="0" y="0"/>
              <a:ext cx="993775" cy="468313"/>
            </a:xfrm>
            <a:prstGeom prst="rect">
              <a:avLst/>
            </a:prstGeom>
            <a:solidFill>
              <a:srgbClr val="FF000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129955" y="9222"/>
              <a:ext cx="1912" cy="447819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236977" y="12297"/>
              <a:ext cx="1912" cy="445768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344954" y="8198"/>
              <a:ext cx="1912" cy="447818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451020" y="9222"/>
              <a:ext cx="1913" cy="447819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558998" y="8198"/>
              <a:ext cx="1912" cy="447818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665064" y="8198"/>
              <a:ext cx="1912" cy="447818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774953" y="9222"/>
              <a:ext cx="1912" cy="447819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878153" y="12297"/>
              <a:ext cx="1912" cy="445768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929" name="Shape 929"/>
          <p:cNvSpPr/>
          <p:nvPr/>
        </p:nvSpPr>
        <p:spPr>
          <a:xfrm flipV="1">
            <a:off x="2386012" y="2743200"/>
            <a:ext cx="446088" cy="490538"/>
          </a:xfrm>
          <a:prstGeom prst="line">
            <a:avLst/>
          </a:prstGeom>
          <a:ln w="19050">
            <a:solidFill>
              <a:srgbClr val="CC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30" name="Shape 930"/>
          <p:cNvSpPr/>
          <p:nvPr/>
        </p:nvSpPr>
        <p:spPr>
          <a:xfrm flipV="1">
            <a:off x="2405062" y="2940050"/>
            <a:ext cx="1193801" cy="1338263"/>
          </a:xfrm>
          <a:prstGeom prst="line">
            <a:avLst/>
          </a:prstGeom>
          <a:ln w="19050">
            <a:solidFill>
              <a:srgbClr val="CC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31" name="Shape 931"/>
          <p:cNvSpPr/>
          <p:nvPr/>
        </p:nvSpPr>
        <p:spPr>
          <a:xfrm flipV="1">
            <a:off x="5103812" y="3070224"/>
            <a:ext cx="476251" cy="577852"/>
          </a:xfrm>
          <a:prstGeom prst="line">
            <a:avLst/>
          </a:prstGeom>
          <a:ln w="19050">
            <a:solidFill>
              <a:srgbClr val="CC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32" name="Shape 932"/>
          <p:cNvSpPr>
            <a:spLocks noGrp="1"/>
          </p:cNvSpPr>
          <p:nvPr>
            <p:ph type="sldNum" sz="quarter" idx="2"/>
          </p:nvPr>
        </p:nvSpPr>
        <p:spPr>
          <a:xfrm>
            <a:off x="8456612" y="6475412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933" name="Shape 933"/>
          <p:cNvSpPr/>
          <p:nvPr/>
        </p:nvSpPr>
        <p:spPr>
          <a:xfrm>
            <a:off x="6375400" y="6475412"/>
            <a:ext cx="21780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Data Plane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" name="Shape 10690"/>
          <p:cNvSpPr/>
          <p:nvPr/>
        </p:nvSpPr>
        <p:spPr>
          <a:xfrm>
            <a:off x="441325" y="2794000"/>
            <a:ext cx="4211638" cy="1062038"/>
          </a:xfrm>
          <a:prstGeom prst="roundRect">
            <a:avLst>
              <a:gd name="adj" fmla="val 16667"/>
            </a:avLst>
          </a:prstGeom>
          <a:solidFill>
            <a:srgbClr val="60C99C"/>
          </a:solidFill>
          <a:ln w="12700">
            <a:miter lim="400000"/>
            <a:tailEnd type="triangle"/>
          </a:ln>
        </p:spPr>
        <p:txBody>
          <a:bodyPr lIns="45719" rIns="45719"/>
          <a:lstStyle/>
          <a:p>
            <a:pPr>
              <a:defRPr sz="1800"/>
            </a:pPr>
            <a:endParaRPr/>
          </a:p>
        </p:txBody>
      </p:sp>
      <p:sp>
        <p:nvSpPr>
          <p:cNvPr id="10691" name="Shape 10691"/>
          <p:cNvSpPr/>
          <p:nvPr/>
        </p:nvSpPr>
        <p:spPr>
          <a:xfrm>
            <a:off x="468312" y="3990975"/>
            <a:ext cx="4184651" cy="544513"/>
          </a:xfrm>
          <a:prstGeom prst="roundRect">
            <a:avLst>
              <a:gd name="adj" fmla="val 16667"/>
            </a:avLst>
          </a:prstGeom>
          <a:solidFill>
            <a:srgbClr val="60C99C"/>
          </a:solidFill>
          <a:ln w="12700">
            <a:miter lim="400000"/>
            <a:tailEnd type="triangle"/>
          </a:ln>
        </p:spPr>
        <p:txBody>
          <a:bodyPr lIns="45719" rIns="45719"/>
          <a:lstStyle/>
          <a:p>
            <a:pPr>
              <a:defRPr sz="1800"/>
            </a:pPr>
            <a:endParaRPr/>
          </a:p>
        </p:txBody>
      </p:sp>
      <p:sp>
        <p:nvSpPr>
          <p:cNvPr id="10692" name="Shape 10692"/>
          <p:cNvSpPr/>
          <p:nvPr/>
        </p:nvSpPr>
        <p:spPr>
          <a:xfrm>
            <a:off x="508000" y="4638675"/>
            <a:ext cx="4103688" cy="0"/>
          </a:xfrm>
          <a:prstGeom prst="line">
            <a:avLst/>
          </a:prstGeom>
          <a:ln w="19050"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695" name="Group 10695"/>
          <p:cNvGrpSpPr/>
          <p:nvPr/>
        </p:nvGrpSpPr>
        <p:grpSpPr>
          <a:xfrm>
            <a:off x="590550" y="3368675"/>
            <a:ext cx="1244600" cy="412750"/>
            <a:chOff x="0" y="0"/>
            <a:chExt cx="1244600" cy="412750"/>
          </a:xfrm>
        </p:grpSpPr>
        <p:sp>
          <p:nvSpPr>
            <p:cNvPr id="10693" name="Shape 10693"/>
            <p:cNvSpPr/>
            <p:nvPr/>
          </p:nvSpPr>
          <p:spPr>
            <a:xfrm>
              <a:off x="0" y="0"/>
              <a:ext cx="1244600" cy="412750"/>
            </a:xfrm>
            <a:prstGeom prst="roundRect">
              <a:avLst>
                <a:gd name="adj" fmla="val 16667"/>
              </a:avLst>
            </a:prstGeom>
            <a:solidFill>
              <a:srgbClr val="47FFD1"/>
            </a:solidFill>
            <a:ln w="12700" cap="flat">
              <a:solidFill>
                <a:srgbClr val="C2FFF0"/>
              </a:solidFill>
              <a:prstDash val="solid"/>
              <a:round/>
            </a:ln>
            <a:effectLst>
              <a:outerShdw blurRad="50800" dist="38100" dir="2700000" rotWithShape="0">
                <a:srgbClr val="009973">
                  <a:alpha val="98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694" name="Shape 10694"/>
            <p:cNvSpPr/>
            <p:nvPr/>
          </p:nvSpPr>
          <p:spPr>
            <a:xfrm>
              <a:off x="3674" y="75269"/>
              <a:ext cx="1211050" cy="2916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lnSpc>
                  <a:spcPts val="1600"/>
                </a:lnSpc>
                <a:defRPr sz="1400"/>
              </a:lvl1pPr>
            </a:lstStyle>
            <a:p>
              <a:r>
                <a:t>Link-state info</a:t>
              </a:r>
            </a:p>
          </p:txBody>
        </p:sp>
      </p:grpSp>
      <p:grpSp>
        <p:nvGrpSpPr>
          <p:cNvPr id="10698" name="Group 10698"/>
          <p:cNvGrpSpPr/>
          <p:nvPr/>
        </p:nvGrpSpPr>
        <p:grpSpPr>
          <a:xfrm>
            <a:off x="3531460" y="3382962"/>
            <a:ext cx="1014219" cy="398463"/>
            <a:chOff x="0" y="0"/>
            <a:chExt cx="1014217" cy="398462"/>
          </a:xfrm>
        </p:grpSpPr>
        <p:sp>
          <p:nvSpPr>
            <p:cNvPr id="10696" name="Shape 10696"/>
            <p:cNvSpPr/>
            <p:nvPr/>
          </p:nvSpPr>
          <p:spPr>
            <a:xfrm>
              <a:off x="0" y="0"/>
              <a:ext cx="1014218" cy="398463"/>
            </a:xfrm>
            <a:prstGeom prst="roundRect">
              <a:avLst>
                <a:gd name="adj" fmla="val 16667"/>
              </a:avLst>
            </a:prstGeom>
            <a:solidFill>
              <a:srgbClr val="47FFD1"/>
            </a:solidFill>
            <a:ln w="12700" cap="flat">
              <a:solidFill>
                <a:srgbClr val="C2FFF0"/>
              </a:solidFill>
              <a:prstDash val="solid"/>
              <a:round/>
            </a:ln>
            <a:effectLst>
              <a:outerShdw blurRad="50800" dist="38100" dir="2700000" rotWithShape="0">
                <a:srgbClr val="009973">
                  <a:alpha val="98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697" name="Shape 10697"/>
            <p:cNvSpPr/>
            <p:nvPr/>
          </p:nvSpPr>
          <p:spPr>
            <a:xfrm>
              <a:off x="44012" y="60557"/>
              <a:ext cx="934193" cy="2916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lnSpc>
                  <a:spcPts val="1600"/>
                </a:lnSpc>
                <a:defRPr sz="1400"/>
              </a:lvl1pPr>
            </a:lstStyle>
            <a:p>
              <a:r>
                <a:t>switch info</a:t>
              </a:r>
            </a:p>
          </p:txBody>
        </p:sp>
      </p:grpSp>
      <p:grpSp>
        <p:nvGrpSpPr>
          <p:cNvPr id="10701" name="Group 10701"/>
          <p:cNvGrpSpPr/>
          <p:nvPr/>
        </p:nvGrpSpPr>
        <p:grpSpPr>
          <a:xfrm>
            <a:off x="1982787" y="3368675"/>
            <a:ext cx="960438" cy="412750"/>
            <a:chOff x="0" y="0"/>
            <a:chExt cx="960437" cy="412750"/>
          </a:xfrm>
        </p:grpSpPr>
        <p:sp>
          <p:nvSpPr>
            <p:cNvPr id="10699" name="Shape 10699"/>
            <p:cNvSpPr/>
            <p:nvPr/>
          </p:nvSpPr>
          <p:spPr>
            <a:xfrm>
              <a:off x="0" y="0"/>
              <a:ext cx="960438" cy="412750"/>
            </a:xfrm>
            <a:prstGeom prst="roundRect">
              <a:avLst>
                <a:gd name="adj" fmla="val 16667"/>
              </a:avLst>
            </a:prstGeom>
            <a:solidFill>
              <a:srgbClr val="47FFD1"/>
            </a:solidFill>
            <a:ln w="12700" cap="flat">
              <a:solidFill>
                <a:srgbClr val="C2FFF0"/>
              </a:solidFill>
              <a:prstDash val="solid"/>
              <a:round/>
            </a:ln>
            <a:effectLst>
              <a:outerShdw blurRad="50800" dist="38100" dir="2700000" rotWithShape="0">
                <a:srgbClr val="009973">
                  <a:alpha val="98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700" name="Shape 10700"/>
            <p:cNvSpPr/>
            <p:nvPr/>
          </p:nvSpPr>
          <p:spPr>
            <a:xfrm>
              <a:off x="95130" y="75269"/>
              <a:ext cx="776273" cy="2916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lnSpc>
                  <a:spcPts val="1600"/>
                </a:lnSpc>
                <a:defRPr sz="1400"/>
              </a:lvl1pPr>
            </a:lstStyle>
            <a:p>
              <a:r>
                <a:t>host info</a:t>
              </a:r>
            </a:p>
          </p:txBody>
        </p:sp>
      </p:grpSp>
      <p:grpSp>
        <p:nvGrpSpPr>
          <p:cNvPr id="10704" name="Group 10704"/>
          <p:cNvGrpSpPr/>
          <p:nvPr/>
        </p:nvGrpSpPr>
        <p:grpSpPr>
          <a:xfrm>
            <a:off x="522287" y="2874962"/>
            <a:ext cx="889001" cy="382588"/>
            <a:chOff x="0" y="0"/>
            <a:chExt cx="889000" cy="382587"/>
          </a:xfrm>
        </p:grpSpPr>
        <p:sp>
          <p:nvSpPr>
            <p:cNvPr id="10702" name="Shape 10702"/>
            <p:cNvSpPr/>
            <p:nvPr/>
          </p:nvSpPr>
          <p:spPr>
            <a:xfrm>
              <a:off x="0" y="0"/>
              <a:ext cx="889000" cy="382588"/>
            </a:xfrm>
            <a:prstGeom prst="roundRect">
              <a:avLst>
                <a:gd name="adj" fmla="val 16667"/>
              </a:avLst>
            </a:prstGeom>
            <a:solidFill>
              <a:srgbClr val="47FFD1"/>
            </a:solidFill>
            <a:ln w="12700" cap="flat">
              <a:solidFill>
                <a:srgbClr val="C2FFF0"/>
              </a:solidFill>
              <a:prstDash val="solid"/>
              <a:round/>
            </a:ln>
            <a:effectLst>
              <a:outerShdw blurRad="50800" dist="38100" dir="2700000" rotWithShape="0">
                <a:srgbClr val="009973">
                  <a:alpha val="98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703" name="Shape 10703"/>
            <p:cNvSpPr/>
            <p:nvPr/>
          </p:nvSpPr>
          <p:spPr>
            <a:xfrm>
              <a:off x="54411" y="43049"/>
              <a:ext cx="785823" cy="2916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lnSpc>
                  <a:spcPts val="1600"/>
                </a:lnSpc>
                <a:defRPr sz="1400"/>
              </a:lvl1pPr>
            </a:lstStyle>
            <a:p>
              <a:r>
                <a:t>statistics</a:t>
              </a:r>
            </a:p>
          </p:txBody>
        </p:sp>
      </p:grpSp>
      <p:grpSp>
        <p:nvGrpSpPr>
          <p:cNvPr id="10707" name="Group 10707"/>
          <p:cNvGrpSpPr/>
          <p:nvPr/>
        </p:nvGrpSpPr>
        <p:grpSpPr>
          <a:xfrm>
            <a:off x="3269477" y="2860675"/>
            <a:ext cx="968955" cy="404813"/>
            <a:chOff x="0" y="0"/>
            <a:chExt cx="968953" cy="404812"/>
          </a:xfrm>
        </p:grpSpPr>
        <p:sp>
          <p:nvSpPr>
            <p:cNvPr id="10705" name="Shape 10705"/>
            <p:cNvSpPr/>
            <p:nvPr/>
          </p:nvSpPr>
          <p:spPr>
            <a:xfrm>
              <a:off x="0" y="0"/>
              <a:ext cx="960878" cy="404813"/>
            </a:xfrm>
            <a:prstGeom prst="roundRect">
              <a:avLst>
                <a:gd name="adj" fmla="val 16667"/>
              </a:avLst>
            </a:prstGeom>
            <a:solidFill>
              <a:srgbClr val="47FFD1"/>
            </a:solidFill>
            <a:ln w="12700" cap="flat">
              <a:solidFill>
                <a:srgbClr val="C2FFF0"/>
              </a:solidFill>
              <a:prstDash val="solid"/>
              <a:round/>
            </a:ln>
            <a:effectLst>
              <a:outerShdw blurRad="50800" dist="38100" dir="2700000" rotWithShape="0">
                <a:srgbClr val="009973">
                  <a:alpha val="98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706" name="Shape 10706"/>
            <p:cNvSpPr/>
            <p:nvPr/>
          </p:nvSpPr>
          <p:spPr>
            <a:xfrm>
              <a:off x="24778" y="60459"/>
              <a:ext cx="944176" cy="2916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lnSpc>
                  <a:spcPts val="1600"/>
                </a:lnSpc>
                <a:defRPr sz="1400"/>
              </a:lvl1pPr>
            </a:lstStyle>
            <a:p>
              <a:r>
                <a:t>flow tables</a:t>
              </a:r>
            </a:p>
          </p:txBody>
        </p:sp>
      </p:grpSp>
      <p:sp>
        <p:nvSpPr>
          <p:cNvPr id="10708" name="Shape 10708"/>
          <p:cNvSpPr/>
          <p:nvPr/>
        </p:nvSpPr>
        <p:spPr>
          <a:xfrm>
            <a:off x="2459037" y="2495550"/>
            <a:ext cx="56991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47FFD1"/>
                </a:solidFill>
              </a:defRPr>
            </a:lvl1pPr>
          </a:lstStyle>
          <a:p>
            <a:r>
              <a:t>…  </a:t>
            </a:r>
          </a:p>
        </p:txBody>
      </p:sp>
      <p:sp>
        <p:nvSpPr>
          <p:cNvPr id="10709" name="Shape 10709"/>
          <p:cNvSpPr/>
          <p:nvPr/>
        </p:nvSpPr>
        <p:spPr>
          <a:xfrm>
            <a:off x="3005137" y="3133725"/>
            <a:ext cx="73636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47FFD1"/>
                </a:solidFill>
              </a:defRPr>
            </a:lvl1pPr>
          </a:lstStyle>
          <a:p>
            <a:r>
              <a:t>…  </a:t>
            </a:r>
          </a:p>
        </p:txBody>
      </p:sp>
      <p:grpSp>
        <p:nvGrpSpPr>
          <p:cNvPr id="10712" name="Group 10712"/>
          <p:cNvGrpSpPr/>
          <p:nvPr/>
        </p:nvGrpSpPr>
        <p:grpSpPr>
          <a:xfrm>
            <a:off x="1076325" y="4121150"/>
            <a:ext cx="1257300" cy="291679"/>
            <a:chOff x="0" y="0"/>
            <a:chExt cx="1257300" cy="291678"/>
          </a:xfrm>
        </p:grpSpPr>
        <p:sp>
          <p:nvSpPr>
            <p:cNvPr id="10710" name="Shape 10710"/>
            <p:cNvSpPr/>
            <p:nvPr/>
          </p:nvSpPr>
          <p:spPr>
            <a:xfrm>
              <a:off x="0" y="26"/>
              <a:ext cx="1257300" cy="287312"/>
            </a:xfrm>
            <a:prstGeom prst="roundRect">
              <a:avLst>
                <a:gd name="adj" fmla="val 16667"/>
              </a:avLst>
            </a:prstGeom>
            <a:solidFill>
              <a:srgbClr val="47FFD1"/>
            </a:solidFill>
            <a:ln w="12700" cap="flat">
              <a:solidFill>
                <a:srgbClr val="C2FFF0"/>
              </a:solidFill>
              <a:prstDash val="solid"/>
              <a:round/>
            </a:ln>
            <a:effectLst>
              <a:outerShdw blurRad="50800" dist="38100" dir="2700000" rotWithShape="0">
                <a:srgbClr val="009973">
                  <a:alpha val="98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711" name="Shape 10711"/>
            <p:cNvSpPr/>
            <p:nvPr/>
          </p:nvSpPr>
          <p:spPr>
            <a:xfrm>
              <a:off x="175392" y="0"/>
              <a:ext cx="914485" cy="2916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lnSpc>
                  <a:spcPts val="1600"/>
                </a:lnSpc>
                <a:defRPr sz="1400"/>
              </a:lvl1pPr>
            </a:lstStyle>
            <a:p>
              <a:r>
                <a:t>OpenFlow</a:t>
              </a:r>
            </a:p>
          </p:txBody>
        </p:sp>
      </p:grpSp>
      <p:grpSp>
        <p:nvGrpSpPr>
          <p:cNvPr id="10715" name="Group 10715"/>
          <p:cNvGrpSpPr/>
          <p:nvPr/>
        </p:nvGrpSpPr>
        <p:grpSpPr>
          <a:xfrm>
            <a:off x="2946400" y="4125912"/>
            <a:ext cx="1244600" cy="309715"/>
            <a:chOff x="0" y="0"/>
            <a:chExt cx="1244600" cy="309714"/>
          </a:xfrm>
        </p:grpSpPr>
        <p:sp>
          <p:nvSpPr>
            <p:cNvPr id="10713" name="Shape 10713"/>
            <p:cNvSpPr/>
            <p:nvPr/>
          </p:nvSpPr>
          <p:spPr>
            <a:xfrm>
              <a:off x="0" y="0"/>
              <a:ext cx="1244600" cy="307975"/>
            </a:xfrm>
            <a:prstGeom prst="roundRect">
              <a:avLst>
                <a:gd name="adj" fmla="val 16667"/>
              </a:avLst>
            </a:prstGeom>
            <a:solidFill>
              <a:srgbClr val="47FFD1"/>
            </a:solidFill>
            <a:ln w="12700" cap="flat">
              <a:solidFill>
                <a:srgbClr val="C2FFF0"/>
              </a:solidFill>
              <a:prstDash val="solid"/>
              <a:round/>
            </a:ln>
            <a:effectLst>
              <a:outerShdw blurRad="50800" dist="38100" dir="2700000" rotWithShape="0">
                <a:srgbClr val="009973">
                  <a:alpha val="98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714" name="Shape 10714"/>
            <p:cNvSpPr/>
            <p:nvPr/>
          </p:nvSpPr>
          <p:spPr>
            <a:xfrm>
              <a:off x="317330" y="18036"/>
              <a:ext cx="617834" cy="2916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lnSpc>
                  <a:spcPts val="1600"/>
                </a:lnSpc>
                <a:defRPr sz="1400"/>
              </a:lvl1pPr>
            </a:lstStyle>
            <a:p>
              <a:r>
                <a:t>SNMP</a:t>
              </a:r>
            </a:p>
          </p:txBody>
        </p:sp>
      </p:grpSp>
      <p:sp>
        <p:nvSpPr>
          <p:cNvPr id="10716" name="Shape 10716"/>
          <p:cNvSpPr/>
          <p:nvPr/>
        </p:nvSpPr>
        <p:spPr>
          <a:xfrm>
            <a:off x="2328862" y="3795712"/>
            <a:ext cx="736363" cy="548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47FFD1"/>
                </a:solidFill>
              </a:defRPr>
            </a:lvl1pPr>
          </a:lstStyle>
          <a:p>
            <a:r>
              <a:t>…  </a:t>
            </a:r>
          </a:p>
        </p:txBody>
      </p:sp>
      <p:sp>
        <p:nvSpPr>
          <p:cNvPr id="10717" name="Shape 10717"/>
          <p:cNvSpPr/>
          <p:nvPr/>
        </p:nvSpPr>
        <p:spPr>
          <a:xfrm>
            <a:off x="441325" y="2098675"/>
            <a:ext cx="4211638" cy="574675"/>
          </a:xfrm>
          <a:prstGeom prst="roundRect">
            <a:avLst>
              <a:gd name="adj" fmla="val 16667"/>
            </a:avLst>
          </a:prstGeom>
          <a:solidFill>
            <a:srgbClr val="60C99C"/>
          </a:solidFill>
          <a:ln w="12700">
            <a:miter lim="400000"/>
            <a:tailEnd type="triangle"/>
          </a:ln>
        </p:spPr>
        <p:txBody>
          <a:bodyPr lIns="45719" rIns="45719"/>
          <a:lstStyle/>
          <a:p>
            <a:pPr>
              <a:defRPr sz="1800"/>
            </a:pPr>
            <a:endParaRPr/>
          </a:p>
        </p:txBody>
      </p:sp>
      <p:grpSp>
        <p:nvGrpSpPr>
          <p:cNvPr id="10720" name="Group 10720"/>
          <p:cNvGrpSpPr/>
          <p:nvPr/>
        </p:nvGrpSpPr>
        <p:grpSpPr>
          <a:xfrm>
            <a:off x="534987" y="2132012"/>
            <a:ext cx="1035051" cy="494879"/>
            <a:chOff x="0" y="0"/>
            <a:chExt cx="1035050" cy="494878"/>
          </a:xfrm>
        </p:grpSpPr>
        <p:sp>
          <p:nvSpPr>
            <p:cNvPr id="10718" name="Shape 10718"/>
            <p:cNvSpPr/>
            <p:nvPr/>
          </p:nvSpPr>
          <p:spPr>
            <a:xfrm>
              <a:off x="18159" y="25440"/>
              <a:ext cx="1014538" cy="458756"/>
            </a:xfrm>
            <a:prstGeom prst="roundRect">
              <a:avLst>
                <a:gd name="adj" fmla="val 16667"/>
              </a:avLst>
            </a:prstGeom>
            <a:solidFill>
              <a:srgbClr val="47FFD1"/>
            </a:solidFill>
            <a:ln w="12700" cap="flat">
              <a:solidFill>
                <a:srgbClr val="C2FFF0"/>
              </a:solidFill>
              <a:prstDash val="solid"/>
              <a:round/>
            </a:ln>
            <a:effectLst>
              <a:outerShdw blurRad="50800" dist="38100" dir="2700000" rotWithShape="0">
                <a:srgbClr val="009973">
                  <a:alpha val="98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719" name="Shape 10719"/>
            <p:cNvSpPr/>
            <p:nvPr/>
          </p:nvSpPr>
          <p:spPr>
            <a:xfrm>
              <a:off x="0" y="0"/>
              <a:ext cx="1035050" cy="4948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ts val="1600"/>
                </a:lnSpc>
                <a:defRPr sz="1400"/>
              </a:lvl1pPr>
            </a:lstStyle>
            <a:p>
              <a:r>
                <a:t>network graph</a:t>
              </a:r>
            </a:p>
          </p:txBody>
        </p:sp>
      </p:grpSp>
      <p:grpSp>
        <p:nvGrpSpPr>
          <p:cNvPr id="10723" name="Group 10723"/>
          <p:cNvGrpSpPr/>
          <p:nvPr/>
        </p:nvGrpSpPr>
        <p:grpSpPr>
          <a:xfrm>
            <a:off x="3508375" y="2157412"/>
            <a:ext cx="1035050" cy="458788"/>
            <a:chOff x="0" y="0"/>
            <a:chExt cx="1035050" cy="458787"/>
          </a:xfrm>
        </p:grpSpPr>
        <p:sp>
          <p:nvSpPr>
            <p:cNvPr id="10721" name="Shape 10721"/>
            <p:cNvSpPr/>
            <p:nvPr/>
          </p:nvSpPr>
          <p:spPr>
            <a:xfrm>
              <a:off x="18159" y="0"/>
              <a:ext cx="1014538" cy="458788"/>
            </a:xfrm>
            <a:prstGeom prst="roundRect">
              <a:avLst>
                <a:gd name="adj" fmla="val 16667"/>
              </a:avLst>
            </a:prstGeom>
            <a:solidFill>
              <a:srgbClr val="47FFD1"/>
            </a:solidFill>
            <a:ln w="12700" cap="flat">
              <a:solidFill>
                <a:srgbClr val="C2FFF0"/>
              </a:solidFill>
              <a:prstDash val="solid"/>
              <a:round/>
            </a:ln>
            <a:effectLst>
              <a:outerShdw blurRad="50800" dist="38100" dir="2700000" rotWithShape="0">
                <a:srgbClr val="009973">
                  <a:alpha val="98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722" name="Shape 10722"/>
            <p:cNvSpPr/>
            <p:nvPr/>
          </p:nvSpPr>
          <p:spPr>
            <a:xfrm>
              <a:off x="0" y="95220"/>
              <a:ext cx="1035050" cy="2916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ts val="1600"/>
                </a:lnSpc>
                <a:defRPr sz="1400"/>
              </a:lvl1pPr>
            </a:lstStyle>
            <a:p>
              <a:r>
                <a:t>intent</a:t>
              </a:r>
            </a:p>
          </p:txBody>
        </p:sp>
      </p:grpSp>
      <p:grpSp>
        <p:nvGrpSpPr>
          <p:cNvPr id="10726" name="Group 10726"/>
          <p:cNvGrpSpPr/>
          <p:nvPr/>
        </p:nvGrpSpPr>
        <p:grpSpPr>
          <a:xfrm>
            <a:off x="1952625" y="2130425"/>
            <a:ext cx="1033463" cy="494879"/>
            <a:chOff x="0" y="0"/>
            <a:chExt cx="1033462" cy="494878"/>
          </a:xfrm>
        </p:grpSpPr>
        <p:sp>
          <p:nvSpPr>
            <p:cNvPr id="10724" name="Shape 10724"/>
            <p:cNvSpPr/>
            <p:nvPr/>
          </p:nvSpPr>
          <p:spPr>
            <a:xfrm>
              <a:off x="18131" y="25440"/>
              <a:ext cx="1012982" cy="458756"/>
            </a:xfrm>
            <a:prstGeom prst="roundRect">
              <a:avLst>
                <a:gd name="adj" fmla="val 16667"/>
              </a:avLst>
            </a:prstGeom>
            <a:solidFill>
              <a:srgbClr val="47FFD1"/>
            </a:solidFill>
            <a:ln w="12700" cap="flat">
              <a:solidFill>
                <a:srgbClr val="C2FFF0"/>
              </a:solidFill>
              <a:prstDash val="solid"/>
              <a:round/>
            </a:ln>
            <a:effectLst>
              <a:outerShdw blurRad="50800" dist="38100" dir="2700000" rotWithShape="0">
                <a:srgbClr val="009973">
                  <a:alpha val="98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725" name="Shape 10725"/>
            <p:cNvSpPr/>
            <p:nvPr/>
          </p:nvSpPr>
          <p:spPr>
            <a:xfrm>
              <a:off x="0" y="0"/>
              <a:ext cx="1033463" cy="4948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lnSpc>
                  <a:spcPts val="1600"/>
                </a:lnSpc>
                <a:defRPr sz="1400"/>
              </a:pPr>
              <a:r>
                <a:t>RESTful</a:t>
              </a:r>
            </a:p>
            <a:p>
              <a:pPr algn="ctr">
                <a:lnSpc>
                  <a:spcPts val="1600"/>
                </a:lnSpc>
                <a:defRPr sz="1400"/>
              </a:pPr>
              <a:r>
                <a:t>API</a:t>
              </a:r>
            </a:p>
          </p:txBody>
        </p:sp>
      </p:grpSp>
      <p:sp>
        <p:nvSpPr>
          <p:cNvPr id="10727" name="Shape 10727"/>
          <p:cNvSpPr/>
          <p:nvPr/>
        </p:nvSpPr>
        <p:spPr>
          <a:xfrm>
            <a:off x="3006725" y="1957387"/>
            <a:ext cx="736362" cy="548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47FFD1"/>
                </a:solidFill>
              </a:defRPr>
            </a:lvl1pPr>
          </a:lstStyle>
          <a:p>
            <a:r>
              <a:t>…  </a:t>
            </a:r>
          </a:p>
        </p:txBody>
      </p:sp>
      <p:sp>
        <p:nvSpPr>
          <p:cNvPr id="10728" name="Shape 10728"/>
          <p:cNvSpPr/>
          <p:nvPr/>
        </p:nvSpPr>
        <p:spPr>
          <a:xfrm>
            <a:off x="520700" y="1926907"/>
            <a:ext cx="4117975" cy="1"/>
          </a:xfrm>
          <a:prstGeom prst="line">
            <a:avLst/>
          </a:prstGeom>
          <a:ln w="19050"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729" name="Shape 10729"/>
          <p:cNvSpPr/>
          <p:nvPr/>
        </p:nvSpPr>
        <p:spPr>
          <a:xfrm>
            <a:off x="520633" y="5104737"/>
            <a:ext cx="3921917" cy="1352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77" h="20976" extrusionOk="0">
                <a:moveTo>
                  <a:pt x="13" y="10650"/>
                </a:moveTo>
                <a:cubicBezTo>
                  <a:pt x="-59" y="7918"/>
                  <a:pt x="134" y="3844"/>
                  <a:pt x="1241" y="2362"/>
                </a:cubicBezTo>
                <a:cubicBezTo>
                  <a:pt x="2349" y="880"/>
                  <a:pt x="4625" y="2154"/>
                  <a:pt x="6671" y="1783"/>
                </a:cubicBezTo>
                <a:cubicBezTo>
                  <a:pt x="8718" y="1413"/>
                  <a:pt x="11199" y="-532"/>
                  <a:pt x="13522" y="139"/>
                </a:cubicBezTo>
                <a:cubicBezTo>
                  <a:pt x="15846" y="811"/>
                  <a:pt x="19663" y="2755"/>
                  <a:pt x="20602" y="5835"/>
                </a:cubicBezTo>
                <a:cubicBezTo>
                  <a:pt x="21541" y="8914"/>
                  <a:pt x="19831" y="16160"/>
                  <a:pt x="19157" y="18614"/>
                </a:cubicBezTo>
                <a:cubicBezTo>
                  <a:pt x="18483" y="21068"/>
                  <a:pt x="18073" y="20165"/>
                  <a:pt x="16556" y="20559"/>
                </a:cubicBezTo>
                <a:cubicBezTo>
                  <a:pt x="15039" y="20952"/>
                  <a:pt x="11993" y="20975"/>
                  <a:pt x="10055" y="20975"/>
                </a:cubicBezTo>
                <a:cubicBezTo>
                  <a:pt x="8116" y="20975"/>
                  <a:pt x="6322" y="20929"/>
                  <a:pt x="4926" y="20559"/>
                </a:cubicBezTo>
                <a:cubicBezTo>
                  <a:pt x="3529" y="20188"/>
                  <a:pt x="2481" y="20373"/>
                  <a:pt x="1663" y="18730"/>
                </a:cubicBezTo>
                <a:cubicBezTo>
                  <a:pt x="844" y="17086"/>
                  <a:pt x="-11" y="13914"/>
                  <a:pt x="13" y="10650"/>
                </a:cubicBezTo>
                <a:close/>
              </a:path>
            </a:pathLst>
          </a:custGeom>
          <a:solidFill>
            <a:srgbClr val="66CC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endParaRPr/>
          </a:p>
        </p:txBody>
      </p:sp>
      <p:sp>
        <p:nvSpPr>
          <p:cNvPr id="10730" name="Shape 10730"/>
          <p:cNvSpPr/>
          <p:nvPr/>
        </p:nvSpPr>
        <p:spPr>
          <a:xfrm flipV="1">
            <a:off x="1592262" y="5453062"/>
            <a:ext cx="615951" cy="282576"/>
          </a:xfrm>
          <a:prstGeom prst="line">
            <a:avLst/>
          </a:prstGeom>
          <a:ln w="34925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731" name="Shape 10731"/>
          <p:cNvSpPr/>
          <p:nvPr/>
        </p:nvSpPr>
        <p:spPr>
          <a:xfrm>
            <a:off x="1581149" y="5759449"/>
            <a:ext cx="1652589" cy="138114"/>
          </a:xfrm>
          <a:prstGeom prst="line">
            <a:avLst/>
          </a:prstGeom>
          <a:ln>
            <a:solidFill>
              <a:srgbClr val="7F7F7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732" name="Shape 10732"/>
          <p:cNvSpPr/>
          <p:nvPr/>
        </p:nvSpPr>
        <p:spPr>
          <a:xfrm>
            <a:off x="1592262" y="5816599"/>
            <a:ext cx="317501" cy="387352"/>
          </a:xfrm>
          <a:prstGeom prst="line">
            <a:avLst/>
          </a:prstGeom>
          <a:ln>
            <a:solidFill>
              <a:srgbClr val="7F7F7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733" name="Shape 10733"/>
          <p:cNvSpPr/>
          <p:nvPr/>
        </p:nvSpPr>
        <p:spPr>
          <a:xfrm>
            <a:off x="2894012" y="5449887"/>
            <a:ext cx="333376" cy="420688"/>
          </a:xfrm>
          <a:prstGeom prst="line">
            <a:avLst/>
          </a:prstGeom>
          <a:ln>
            <a:solidFill>
              <a:srgbClr val="7F7F7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734" name="Shape 10734"/>
          <p:cNvSpPr/>
          <p:nvPr/>
        </p:nvSpPr>
        <p:spPr>
          <a:xfrm flipV="1">
            <a:off x="2371725" y="5956299"/>
            <a:ext cx="862013" cy="276227"/>
          </a:xfrm>
          <a:prstGeom prst="line">
            <a:avLst/>
          </a:prstGeom>
          <a:ln>
            <a:solidFill>
              <a:srgbClr val="7F7F7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735" name="Shape 10735"/>
          <p:cNvSpPr/>
          <p:nvPr/>
        </p:nvSpPr>
        <p:spPr>
          <a:xfrm>
            <a:off x="1449387" y="1774825"/>
            <a:ext cx="711201" cy="3730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5" y="21600"/>
                </a:moveTo>
                <a:cubicBezTo>
                  <a:pt x="19541" y="16269"/>
                  <a:pt x="13259" y="18136"/>
                  <a:pt x="21600" y="15282"/>
                </a:cubicBezTo>
                <a:cubicBezTo>
                  <a:pt x="21594" y="14114"/>
                  <a:pt x="21588" y="13809"/>
                  <a:pt x="21582" y="12641"/>
                </a:cubicBezTo>
                <a:cubicBezTo>
                  <a:pt x="17200" y="12335"/>
                  <a:pt x="5047" y="11550"/>
                  <a:pt x="664" y="11244"/>
                </a:cubicBezTo>
                <a:cubicBezTo>
                  <a:pt x="168" y="6238"/>
                  <a:pt x="51" y="5341"/>
                  <a:pt x="0" y="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endParaRPr/>
          </a:p>
        </p:txBody>
      </p:sp>
      <p:grpSp>
        <p:nvGrpSpPr>
          <p:cNvPr id="10738" name="Group 10738"/>
          <p:cNvGrpSpPr/>
          <p:nvPr/>
        </p:nvGrpSpPr>
        <p:grpSpPr>
          <a:xfrm>
            <a:off x="1671637" y="4824412"/>
            <a:ext cx="282131" cy="350662"/>
            <a:chOff x="0" y="0"/>
            <a:chExt cx="282129" cy="350661"/>
          </a:xfrm>
        </p:grpSpPr>
        <p:sp>
          <p:nvSpPr>
            <p:cNvPr id="10736" name="Shape 10736"/>
            <p:cNvSpPr/>
            <p:nvPr/>
          </p:nvSpPr>
          <p:spPr>
            <a:xfrm>
              <a:off x="29344" y="62158"/>
              <a:ext cx="252786" cy="263519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737" name="Shape 10737"/>
            <p:cNvSpPr/>
            <p:nvPr/>
          </p:nvSpPr>
          <p:spPr>
            <a:xfrm>
              <a:off x="0" y="0"/>
              <a:ext cx="2312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/>
              </a:lvl1pPr>
            </a:lstStyle>
            <a:p>
              <a:r>
                <a:t>1</a:t>
              </a:r>
            </a:p>
          </p:txBody>
        </p:sp>
      </p:grpSp>
      <p:grpSp>
        <p:nvGrpSpPr>
          <p:cNvPr id="10741" name="Group 10741"/>
          <p:cNvGrpSpPr/>
          <p:nvPr/>
        </p:nvGrpSpPr>
        <p:grpSpPr>
          <a:xfrm>
            <a:off x="1765299" y="3717924"/>
            <a:ext cx="280706" cy="350663"/>
            <a:chOff x="0" y="0"/>
            <a:chExt cx="280704" cy="350661"/>
          </a:xfrm>
        </p:grpSpPr>
        <p:sp>
          <p:nvSpPr>
            <p:cNvPr id="10739" name="Shape 10739"/>
            <p:cNvSpPr/>
            <p:nvPr/>
          </p:nvSpPr>
          <p:spPr>
            <a:xfrm>
              <a:off x="29196" y="62158"/>
              <a:ext cx="251509" cy="263519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740" name="Shape 10740"/>
            <p:cNvSpPr/>
            <p:nvPr/>
          </p:nvSpPr>
          <p:spPr>
            <a:xfrm>
              <a:off x="0" y="0"/>
              <a:ext cx="2312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/>
              </a:lvl1pPr>
            </a:lstStyle>
            <a:p>
              <a:r>
                <a:t>2</a:t>
              </a:r>
            </a:p>
          </p:txBody>
        </p:sp>
      </p:grpSp>
      <p:grpSp>
        <p:nvGrpSpPr>
          <p:cNvPr id="10744" name="Group 10744"/>
          <p:cNvGrpSpPr/>
          <p:nvPr/>
        </p:nvGrpSpPr>
        <p:grpSpPr>
          <a:xfrm>
            <a:off x="1285874" y="2532062"/>
            <a:ext cx="280706" cy="350662"/>
            <a:chOff x="0" y="0"/>
            <a:chExt cx="280704" cy="350661"/>
          </a:xfrm>
        </p:grpSpPr>
        <p:sp>
          <p:nvSpPr>
            <p:cNvPr id="10742" name="Shape 10742"/>
            <p:cNvSpPr/>
            <p:nvPr/>
          </p:nvSpPr>
          <p:spPr>
            <a:xfrm>
              <a:off x="29196" y="62158"/>
              <a:ext cx="251509" cy="263519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743" name="Shape 10743"/>
            <p:cNvSpPr/>
            <p:nvPr/>
          </p:nvSpPr>
          <p:spPr>
            <a:xfrm>
              <a:off x="0" y="0"/>
              <a:ext cx="2312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/>
              </a:lvl1pPr>
            </a:lstStyle>
            <a:p>
              <a:r>
                <a:t>3</a:t>
              </a:r>
            </a:p>
          </p:txBody>
        </p:sp>
      </p:grpSp>
      <p:sp>
        <p:nvSpPr>
          <p:cNvPr id="10745" name="Shape 10745"/>
          <p:cNvSpPr/>
          <p:nvPr/>
        </p:nvSpPr>
        <p:spPr>
          <a:xfrm>
            <a:off x="1635125" y="1382712"/>
            <a:ext cx="36513" cy="1995488"/>
          </a:xfrm>
          <a:prstGeom prst="line">
            <a:avLst/>
          </a:prstGeom>
          <a:ln w="12700"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748" name="Group 10748"/>
          <p:cNvGrpSpPr/>
          <p:nvPr/>
        </p:nvGrpSpPr>
        <p:grpSpPr>
          <a:xfrm>
            <a:off x="1506537" y="1884362"/>
            <a:ext cx="280706" cy="350662"/>
            <a:chOff x="0" y="0"/>
            <a:chExt cx="280704" cy="350661"/>
          </a:xfrm>
        </p:grpSpPr>
        <p:sp>
          <p:nvSpPr>
            <p:cNvPr id="10746" name="Shape 10746"/>
            <p:cNvSpPr/>
            <p:nvPr/>
          </p:nvSpPr>
          <p:spPr>
            <a:xfrm>
              <a:off x="29196" y="61891"/>
              <a:ext cx="251509" cy="262388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747" name="Shape 10747"/>
            <p:cNvSpPr/>
            <p:nvPr/>
          </p:nvSpPr>
          <p:spPr>
            <a:xfrm>
              <a:off x="0" y="0"/>
              <a:ext cx="2312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/>
              </a:lvl1pPr>
            </a:lstStyle>
            <a:p>
              <a:r>
                <a:t>4</a:t>
              </a:r>
            </a:p>
          </p:txBody>
        </p:sp>
      </p:grpSp>
      <p:sp>
        <p:nvSpPr>
          <p:cNvPr id="10749" name="Shape 10749"/>
          <p:cNvSpPr/>
          <p:nvPr/>
        </p:nvSpPr>
        <p:spPr>
          <a:xfrm>
            <a:off x="2295525" y="1681162"/>
            <a:ext cx="1030288" cy="3309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3" h="21600" extrusionOk="0">
                <a:moveTo>
                  <a:pt x="405" y="21600"/>
                </a:moveTo>
                <a:lnTo>
                  <a:pt x="0" y="14224"/>
                </a:lnTo>
                <a:lnTo>
                  <a:pt x="14462" y="14178"/>
                </a:lnTo>
                <a:cubicBezTo>
                  <a:pt x="19969" y="10767"/>
                  <a:pt x="17543" y="12425"/>
                  <a:pt x="21548" y="9719"/>
                </a:cubicBezTo>
                <a:cubicBezTo>
                  <a:pt x="21600" y="5913"/>
                  <a:pt x="21284" y="7466"/>
                  <a:pt x="20450" y="0"/>
                </a:cubicBezTo>
              </a:path>
            </a:pathLst>
          </a:custGeom>
          <a:ln w="127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endParaRPr/>
          </a:p>
        </p:txBody>
      </p:sp>
      <p:sp>
        <p:nvSpPr>
          <p:cNvPr id="10750" name="Shape 10750"/>
          <p:cNvSpPr/>
          <p:nvPr/>
        </p:nvSpPr>
        <p:spPr>
          <a:xfrm>
            <a:off x="2333625" y="4795837"/>
            <a:ext cx="166688" cy="44450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751" name="Shape 10751"/>
          <p:cNvSpPr/>
          <p:nvPr/>
        </p:nvSpPr>
        <p:spPr>
          <a:xfrm flipH="1">
            <a:off x="1630362" y="4824412"/>
            <a:ext cx="698501" cy="763589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754" name="Group 10754"/>
          <p:cNvGrpSpPr/>
          <p:nvPr/>
        </p:nvGrpSpPr>
        <p:grpSpPr>
          <a:xfrm>
            <a:off x="2181056" y="4664123"/>
            <a:ext cx="296399" cy="360645"/>
            <a:chOff x="0" y="0"/>
            <a:chExt cx="296398" cy="360643"/>
          </a:xfrm>
        </p:grpSpPr>
        <p:sp>
          <p:nvSpPr>
            <p:cNvPr id="10752" name="Shape 10752"/>
            <p:cNvSpPr/>
            <p:nvPr/>
          </p:nvSpPr>
          <p:spPr>
            <a:xfrm rot="21446362">
              <a:off x="37852" y="65339"/>
              <a:ext cx="252786" cy="263519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753" name="Shape 10753"/>
            <p:cNvSpPr/>
            <p:nvPr/>
          </p:nvSpPr>
          <p:spPr>
            <a:xfrm rot="21446362">
              <a:off x="7717" y="4991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/>
              </a:lvl1pPr>
            </a:lstStyle>
            <a:p>
              <a:r>
                <a:t>6</a:t>
              </a:r>
            </a:p>
          </p:txBody>
        </p:sp>
      </p:grpSp>
      <p:grpSp>
        <p:nvGrpSpPr>
          <p:cNvPr id="10757" name="Group 10757"/>
          <p:cNvGrpSpPr/>
          <p:nvPr/>
        </p:nvGrpSpPr>
        <p:grpSpPr>
          <a:xfrm>
            <a:off x="3130549" y="1900237"/>
            <a:ext cx="280706" cy="350662"/>
            <a:chOff x="0" y="0"/>
            <a:chExt cx="280704" cy="350661"/>
          </a:xfrm>
        </p:grpSpPr>
        <p:sp>
          <p:nvSpPr>
            <p:cNvPr id="10755" name="Shape 10755"/>
            <p:cNvSpPr/>
            <p:nvPr/>
          </p:nvSpPr>
          <p:spPr>
            <a:xfrm>
              <a:off x="29196" y="62158"/>
              <a:ext cx="251509" cy="263519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756" name="Shape 10756"/>
            <p:cNvSpPr/>
            <p:nvPr/>
          </p:nvSpPr>
          <p:spPr>
            <a:xfrm>
              <a:off x="0" y="0"/>
              <a:ext cx="2312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/>
              </a:lvl1pPr>
            </a:lstStyle>
            <a:p>
              <a:r>
                <a:t>5</a:t>
              </a:r>
            </a:p>
          </p:txBody>
        </p:sp>
      </p:grpSp>
      <p:sp>
        <p:nvSpPr>
          <p:cNvPr id="10758" name="Shape 10758"/>
          <p:cNvSpPr/>
          <p:nvPr/>
        </p:nvSpPr>
        <p:spPr>
          <a:xfrm rot="5400000">
            <a:off x="1970881" y="419893"/>
            <a:ext cx="630238" cy="2235201"/>
          </a:xfrm>
          <a:prstGeom prst="ellipse">
            <a:avLst/>
          </a:prstGeom>
          <a:solidFill>
            <a:srgbClr val="47FFD1"/>
          </a:solidFill>
          <a:ln w="12700">
            <a:miter lim="400000"/>
            <a:tailEnd type="triangle"/>
          </a:ln>
          <a:effectLst>
            <a:outerShdw blurRad="50800" dist="38100" dir="2700000" rotWithShape="0">
              <a:srgbClr val="009973">
                <a:alpha val="42999"/>
              </a:srgbClr>
            </a:outerShdw>
          </a:effectLst>
        </p:spPr>
        <p:txBody>
          <a:bodyPr lIns="45719" rIns="45719"/>
          <a:lstStyle/>
          <a:p>
            <a:pPr>
              <a:defRPr sz="1800"/>
            </a:pPr>
            <a:endParaRPr/>
          </a:p>
        </p:txBody>
      </p:sp>
      <p:sp>
        <p:nvSpPr>
          <p:cNvPr id="10759" name="Shape 10759"/>
          <p:cNvSpPr/>
          <p:nvPr/>
        </p:nvSpPr>
        <p:spPr>
          <a:xfrm>
            <a:off x="1328509" y="1336675"/>
            <a:ext cx="1907045" cy="50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ts val="1600"/>
              </a:lnSpc>
              <a:defRPr sz="1600"/>
            </a:pPr>
            <a:r>
              <a:t>Dijkstra’s link-state </a:t>
            </a:r>
          </a:p>
          <a:p>
            <a:pPr algn="ctr">
              <a:lnSpc>
                <a:spcPts val="1600"/>
              </a:lnSpc>
              <a:defRPr sz="1600"/>
            </a:pPr>
            <a:r>
              <a:t>Routing</a:t>
            </a:r>
          </a:p>
        </p:txBody>
      </p:sp>
      <p:grpSp>
        <p:nvGrpSpPr>
          <p:cNvPr id="10773" name="Group 10773"/>
          <p:cNvGrpSpPr/>
          <p:nvPr/>
        </p:nvGrpSpPr>
        <p:grpSpPr>
          <a:xfrm>
            <a:off x="922337" y="5537199"/>
            <a:ext cx="687389" cy="445452"/>
            <a:chOff x="0" y="0"/>
            <a:chExt cx="687387" cy="445450"/>
          </a:xfrm>
        </p:grpSpPr>
        <p:grpSp>
          <p:nvGrpSpPr>
            <p:cNvPr id="10769" name="Group 10769"/>
            <p:cNvGrpSpPr/>
            <p:nvPr/>
          </p:nvGrpSpPr>
          <p:grpSpPr>
            <a:xfrm>
              <a:off x="-1" y="-1"/>
              <a:ext cx="687389" cy="403591"/>
              <a:chOff x="0" y="0"/>
              <a:chExt cx="687387" cy="403589"/>
            </a:xfrm>
          </p:grpSpPr>
          <p:sp>
            <p:nvSpPr>
              <p:cNvPr id="10760" name="Shape 10760"/>
              <p:cNvSpPr/>
              <p:nvPr/>
            </p:nvSpPr>
            <p:spPr>
              <a:xfrm rot="10800000" flipH="1">
                <a:off x="1930" y="107478"/>
                <a:ext cx="685458" cy="296111"/>
              </a:xfrm>
              <a:prstGeom prst="ellipse">
                <a:avLst/>
              </a:prstGeom>
              <a:gradFill flip="none" rotWithShape="1">
                <a:gsLst>
                  <a:gs pos="0">
                    <a:srgbClr val="262699"/>
                  </a:gs>
                  <a:gs pos="47000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w="635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10761" name="Shape 10761"/>
              <p:cNvSpPr/>
              <p:nvPr/>
            </p:nvSpPr>
            <p:spPr>
              <a:xfrm>
                <a:off x="0" y="151346"/>
                <a:ext cx="687388" cy="105286"/>
              </a:xfrm>
              <a:prstGeom prst="rect">
                <a:avLst/>
              </a:prstGeom>
              <a:gradFill flip="none" rotWithShape="1">
                <a:gsLst>
                  <a:gs pos="0">
                    <a:srgbClr val="262699"/>
                  </a:gs>
                  <a:gs pos="47000">
                    <a:srgbClr val="8585E0"/>
                  </a:gs>
                  <a:gs pos="100000">
                    <a:srgbClr val="262699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10762" name="Shape 10762"/>
              <p:cNvSpPr/>
              <p:nvPr/>
            </p:nvSpPr>
            <p:spPr>
              <a:xfrm rot="10800000" flipH="1">
                <a:off x="-1" y="-1"/>
                <a:ext cx="685457" cy="296113"/>
              </a:xfrm>
              <a:prstGeom prst="ellipse">
                <a:avLst/>
              </a:prstGeom>
              <a:solidFill>
                <a:srgbClr val="BFBFBF"/>
              </a:solidFill>
              <a:ln w="635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10763" name="Shape 10763"/>
              <p:cNvSpPr/>
              <p:nvPr/>
            </p:nvSpPr>
            <p:spPr>
              <a:xfrm>
                <a:off x="175708" y="89931"/>
                <a:ext cx="334041" cy="1469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98" y="12275"/>
                    </a:moveTo>
                    <a:lnTo>
                      <a:pt x="2205" y="21600"/>
                    </a:lnTo>
                    <a:lnTo>
                      <a:pt x="0" y="20085"/>
                    </a:lnTo>
                    <a:lnTo>
                      <a:pt x="6759" y="13691"/>
                    </a:lnTo>
                    <a:lnTo>
                      <a:pt x="6566" y="7372"/>
                    </a:lnTo>
                    <a:lnTo>
                      <a:pt x="1493" y="1956"/>
                    </a:lnTo>
                    <a:lnTo>
                      <a:pt x="3205" y="827"/>
                    </a:lnTo>
                    <a:lnTo>
                      <a:pt x="10734" y="8200"/>
                    </a:lnTo>
                    <a:lnTo>
                      <a:pt x="18423" y="0"/>
                    </a:lnTo>
                    <a:lnTo>
                      <a:pt x="20556" y="1580"/>
                    </a:lnTo>
                    <a:lnTo>
                      <a:pt x="14966" y="7071"/>
                    </a:lnTo>
                    <a:lnTo>
                      <a:pt x="16097" y="15045"/>
                    </a:lnTo>
                    <a:lnTo>
                      <a:pt x="21600" y="20085"/>
                    </a:lnTo>
                    <a:lnTo>
                      <a:pt x="19719" y="21520"/>
                    </a:lnTo>
                    <a:lnTo>
                      <a:pt x="10798" y="12275"/>
                    </a:lnTo>
                    <a:close/>
                  </a:path>
                </a:pathLst>
              </a:custGeom>
              <a:solidFill>
                <a:srgbClr val="8585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10764" name="Shape 10764"/>
              <p:cNvSpPr/>
              <p:nvPr/>
            </p:nvSpPr>
            <p:spPr>
              <a:xfrm>
                <a:off x="140952" y="52641"/>
                <a:ext cx="403552" cy="1030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84"/>
                    </a:moveTo>
                    <a:lnTo>
                      <a:pt x="3801" y="62"/>
                    </a:lnTo>
                    <a:lnTo>
                      <a:pt x="10765" y="12052"/>
                    </a:lnTo>
                    <a:lnTo>
                      <a:pt x="17410" y="0"/>
                    </a:lnTo>
                    <a:lnTo>
                      <a:pt x="21600" y="4796"/>
                    </a:lnTo>
                    <a:lnTo>
                      <a:pt x="18483" y="10693"/>
                    </a:lnTo>
                    <a:lnTo>
                      <a:pt x="17479" y="9104"/>
                    </a:lnTo>
                    <a:lnTo>
                      <a:pt x="10888" y="21600"/>
                    </a:lnTo>
                    <a:lnTo>
                      <a:pt x="4128" y="9563"/>
                    </a:lnTo>
                    <a:lnTo>
                      <a:pt x="3035" y="10862"/>
                    </a:lnTo>
                    <a:lnTo>
                      <a:pt x="0" y="5284"/>
                    </a:lnTo>
                    <a:close/>
                  </a:path>
                </a:pathLst>
              </a:custGeom>
              <a:solidFill>
                <a:srgbClr val="262699"/>
              </a:solidFill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10765" name="Shape 10765"/>
              <p:cNvSpPr/>
              <p:nvPr/>
            </p:nvSpPr>
            <p:spPr>
              <a:xfrm>
                <a:off x="405481" y="140378"/>
                <a:ext cx="148677" cy="89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6" h="21600" extrusionOk="0">
                    <a:moveTo>
                      <a:pt x="0" y="0"/>
                    </a:moveTo>
                    <a:lnTo>
                      <a:pt x="21576" y="16691"/>
                    </a:lnTo>
                    <a:lnTo>
                      <a:pt x="13658" y="21600"/>
                    </a:lnTo>
                    <a:lnTo>
                      <a:pt x="73" y="11414"/>
                    </a:lnTo>
                    <a:cubicBezTo>
                      <a:pt x="-24" y="2823"/>
                      <a:pt x="24" y="3805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10766" name="Shape 10766"/>
              <p:cNvSpPr/>
              <p:nvPr/>
            </p:nvSpPr>
            <p:spPr>
              <a:xfrm>
                <a:off x="133228" y="142572"/>
                <a:ext cx="146747" cy="877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5" y="0"/>
                    </a:moveTo>
                    <a:lnTo>
                      <a:pt x="21600" y="10423"/>
                    </a:lnTo>
                    <a:lnTo>
                      <a:pt x="7814" y="21600"/>
                    </a:lnTo>
                    <a:lnTo>
                      <a:pt x="0" y="16702"/>
                    </a:lnTo>
                    <a:lnTo>
                      <a:pt x="21305" y="0"/>
                    </a:lnTo>
                    <a:close/>
                  </a:path>
                </a:pathLst>
              </a:custGeom>
              <a:solidFill>
                <a:srgbClr val="262699"/>
              </a:solidFill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10767" name="Shape 10767"/>
              <p:cNvSpPr/>
              <p:nvPr/>
            </p:nvSpPr>
            <p:spPr>
              <a:xfrm flipH="1" flipV="1">
                <a:off x="0" y="146959"/>
                <a:ext cx="1931" cy="114058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19939" dir="5400000" rotWithShape="0">
                  <a:srgbClr val="000000">
                    <a:alpha val="37998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768" name="Shape 10768"/>
              <p:cNvSpPr/>
              <p:nvPr/>
            </p:nvSpPr>
            <p:spPr>
              <a:xfrm flipH="1" flipV="1">
                <a:off x="685455" y="144765"/>
                <a:ext cx="1933" cy="114059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19939" dir="5400000" rotWithShape="0">
                  <a:srgbClr val="000000">
                    <a:alpha val="37998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0772" name="Group 10772"/>
            <p:cNvGrpSpPr/>
            <p:nvPr/>
          </p:nvGrpSpPr>
          <p:grpSpPr>
            <a:xfrm>
              <a:off x="112399" y="70219"/>
              <a:ext cx="453165" cy="375232"/>
              <a:chOff x="0" y="0"/>
              <a:chExt cx="453163" cy="375230"/>
            </a:xfrm>
          </p:grpSpPr>
          <p:sp>
            <p:nvSpPr>
              <p:cNvPr id="10770" name="Shape 10770"/>
              <p:cNvSpPr/>
              <p:nvPr/>
            </p:nvSpPr>
            <p:spPr>
              <a:xfrm>
                <a:off x="19719" y="97929"/>
                <a:ext cx="433445" cy="232745"/>
              </a:xfrm>
              <a:prstGeom prst="ellipse">
                <a:avLst/>
              </a:prstGeom>
              <a:solidFill>
                <a:srgbClr val="FFFFFF">
                  <a:alpha val="76077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10771" name="Shape 10771"/>
              <p:cNvSpPr/>
              <p:nvPr/>
            </p:nvSpPr>
            <p:spPr>
              <a:xfrm>
                <a:off x="0" y="0"/>
                <a:ext cx="372403" cy="3752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000"/>
                </a:lvl1pPr>
              </a:lstStyle>
              <a:p>
                <a:r>
                  <a:t>s1</a:t>
                </a:r>
              </a:p>
            </p:txBody>
          </p:sp>
        </p:grpSp>
      </p:grpSp>
      <p:grpSp>
        <p:nvGrpSpPr>
          <p:cNvPr id="10787" name="Group 10787"/>
          <p:cNvGrpSpPr/>
          <p:nvPr/>
        </p:nvGrpSpPr>
        <p:grpSpPr>
          <a:xfrm>
            <a:off x="2206624" y="5245099"/>
            <a:ext cx="687389" cy="445452"/>
            <a:chOff x="0" y="0"/>
            <a:chExt cx="687387" cy="445450"/>
          </a:xfrm>
        </p:grpSpPr>
        <p:grpSp>
          <p:nvGrpSpPr>
            <p:cNvPr id="10783" name="Group 10783"/>
            <p:cNvGrpSpPr/>
            <p:nvPr/>
          </p:nvGrpSpPr>
          <p:grpSpPr>
            <a:xfrm>
              <a:off x="-1" y="-1"/>
              <a:ext cx="687389" cy="403593"/>
              <a:chOff x="0" y="0"/>
              <a:chExt cx="687387" cy="403591"/>
            </a:xfrm>
          </p:grpSpPr>
          <p:sp>
            <p:nvSpPr>
              <p:cNvPr id="10774" name="Shape 10774"/>
              <p:cNvSpPr/>
              <p:nvPr/>
            </p:nvSpPr>
            <p:spPr>
              <a:xfrm rot="10800000" flipH="1">
                <a:off x="1930" y="107478"/>
                <a:ext cx="685458" cy="296114"/>
              </a:xfrm>
              <a:prstGeom prst="ellipse">
                <a:avLst/>
              </a:prstGeom>
              <a:gradFill flip="none" rotWithShape="1">
                <a:gsLst>
                  <a:gs pos="0">
                    <a:srgbClr val="262699"/>
                  </a:gs>
                  <a:gs pos="47000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w="635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10775" name="Shape 10775"/>
              <p:cNvSpPr/>
              <p:nvPr/>
            </p:nvSpPr>
            <p:spPr>
              <a:xfrm>
                <a:off x="0" y="151347"/>
                <a:ext cx="687388" cy="105286"/>
              </a:xfrm>
              <a:prstGeom prst="rect">
                <a:avLst/>
              </a:prstGeom>
              <a:gradFill flip="none" rotWithShape="1">
                <a:gsLst>
                  <a:gs pos="0">
                    <a:srgbClr val="262699"/>
                  </a:gs>
                  <a:gs pos="47000">
                    <a:srgbClr val="8585E0"/>
                  </a:gs>
                  <a:gs pos="100000">
                    <a:srgbClr val="262699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10776" name="Shape 10776"/>
              <p:cNvSpPr/>
              <p:nvPr/>
            </p:nvSpPr>
            <p:spPr>
              <a:xfrm rot="10800000" flipH="1">
                <a:off x="-1" y="-1"/>
                <a:ext cx="685457" cy="296115"/>
              </a:xfrm>
              <a:prstGeom prst="ellipse">
                <a:avLst/>
              </a:prstGeom>
              <a:solidFill>
                <a:srgbClr val="BFBFBF"/>
              </a:solidFill>
              <a:ln w="635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10777" name="Shape 10777"/>
              <p:cNvSpPr/>
              <p:nvPr/>
            </p:nvSpPr>
            <p:spPr>
              <a:xfrm>
                <a:off x="175708" y="89931"/>
                <a:ext cx="334041" cy="146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98" y="12275"/>
                    </a:moveTo>
                    <a:lnTo>
                      <a:pt x="2205" y="21600"/>
                    </a:lnTo>
                    <a:lnTo>
                      <a:pt x="0" y="20085"/>
                    </a:lnTo>
                    <a:lnTo>
                      <a:pt x="6759" y="13691"/>
                    </a:lnTo>
                    <a:lnTo>
                      <a:pt x="6566" y="7372"/>
                    </a:lnTo>
                    <a:lnTo>
                      <a:pt x="1493" y="1956"/>
                    </a:lnTo>
                    <a:lnTo>
                      <a:pt x="3205" y="827"/>
                    </a:lnTo>
                    <a:lnTo>
                      <a:pt x="10734" y="8200"/>
                    </a:lnTo>
                    <a:lnTo>
                      <a:pt x="18423" y="0"/>
                    </a:lnTo>
                    <a:lnTo>
                      <a:pt x="20556" y="1580"/>
                    </a:lnTo>
                    <a:lnTo>
                      <a:pt x="14966" y="7071"/>
                    </a:lnTo>
                    <a:lnTo>
                      <a:pt x="16097" y="15045"/>
                    </a:lnTo>
                    <a:lnTo>
                      <a:pt x="21600" y="20085"/>
                    </a:lnTo>
                    <a:lnTo>
                      <a:pt x="19719" y="21520"/>
                    </a:lnTo>
                    <a:lnTo>
                      <a:pt x="10798" y="12275"/>
                    </a:lnTo>
                    <a:close/>
                  </a:path>
                </a:pathLst>
              </a:custGeom>
              <a:solidFill>
                <a:srgbClr val="8585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10778" name="Shape 10778"/>
              <p:cNvSpPr/>
              <p:nvPr/>
            </p:nvSpPr>
            <p:spPr>
              <a:xfrm>
                <a:off x="140952" y="52642"/>
                <a:ext cx="403552" cy="1030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84"/>
                    </a:moveTo>
                    <a:lnTo>
                      <a:pt x="3801" y="62"/>
                    </a:lnTo>
                    <a:lnTo>
                      <a:pt x="10765" y="12052"/>
                    </a:lnTo>
                    <a:lnTo>
                      <a:pt x="17410" y="0"/>
                    </a:lnTo>
                    <a:lnTo>
                      <a:pt x="21600" y="4796"/>
                    </a:lnTo>
                    <a:lnTo>
                      <a:pt x="18483" y="10693"/>
                    </a:lnTo>
                    <a:lnTo>
                      <a:pt x="17479" y="9104"/>
                    </a:lnTo>
                    <a:lnTo>
                      <a:pt x="10888" y="21600"/>
                    </a:lnTo>
                    <a:lnTo>
                      <a:pt x="4128" y="9563"/>
                    </a:lnTo>
                    <a:lnTo>
                      <a:pt x="3035" y="10862"/>
                    </a:lnTo>
                    <a:lnTo>
                      <a:pt x="0" y="5284"/>
                    </a:lnTo>
                    <a:close/>
                  </a:path>
                </a:pathLst>
              </a:custGeom>
              <a:solidFill>
                <a:srgbClr val="262699"/>
              </a:solidFill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10779" name="Shape 10779"/>
              <p:cNvSpPr/>
              <p:nvPr/>
            </p:nvSpPr>
            <p:spPr>
              <a:xfrm>
                <a:off x="405481" y="140379"/>
                <a:ext cx="148677" cy="89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6" h="21600" extrusionOk="0">
                    <a:moveTo>
                      <a:pt x="0" y="0"/>
                    </a:moveTo>
                    <a:lnTo>
                      <a:pt x="21576" y="16691"/>
                    </a:lnTo>
                    <a:lnTo>
                      <a:pt x="13658" y="21600"/>
                    </a:lnTo>
                    <a:lnTo>
                      <a:pt x="73" y="11414"/>
                    </a:lnTo>
                    <a:cubicBezTo>
                      <a:pt x="-24" y="2823"/>
                      <a:pt x="24" y="3805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10780" name="Shape 10780"/>
              <p:cNvSpPr/>
              <p:nvPr/>
            </p:nvSpPr>
            <p:spPr>
              <a:xfrm>
                <a:off x="133228" y="142573"/>
                <a:ext cx="146747" cy="877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5" y="0"/>
                    </a:moveTo>
                    <a:lnTo>
                      <a:pt x="21600" y="10423"/>
                    </a:lnTo>
                    <a:lnTo>
                      <a:pt x="7814" y="21600"/>
                    </a:lnTo>
                    <a:lnTo>
                      <a:pt x="0" y="16702"/>
                    </a:lnTo>
                    <a:lnTo>
                      <a:pt x="21305" y="0"/>
                    </a:lnTo>
                    <a:close/>
                  </a:path>
                </a:pathLst>
              </a:custGeom>
              <a:solidFill>
                <a:srgbClr val="262699"/>
              </a:solidFill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10781" name="Shape 10781"/>
              <p:cNvSpPr/>
              <p:nvPr/>
            </p:nvSpPr>
            <p:spPr>
              <a:xfrm flipH="1" flipV="1">
                <a:off x="0" y="146960"/>
                <a:ext cx="1931" cy="114059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19939" dir="5400000" rotWithShape="0">
                  <a:srgbClr val="000000">
                    <a:alpha val="37998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782" name="Shape 10782"/>
              <p:cNvSpPr/>
              <p:nvPr/>
            </p:nvSpPr>
            <p:spPr>
              <a:xfrm flipH="1" flipV="1">
                <a:off x="685455" y="144766"/>
                <a:ext cx="1933" cy="114059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19939" dir="5400000" rotWithShape="0">
                  <a:srgbClr val="000000">
                    <a:alpha val="37998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0786" name="Group 10786"/>
            <p:cNvGrpSpPr/>
            <p:nvPr/>
          </p:nvGrpSpPr>
          <p:grpSpPr>
            <a:xfrm>
              <a:off x="112399" y="70220"/>
              <a:ext cx="453165" cy="375231"/>
              <a:chOff x="0" y="0"/>
              <a:chExt cx="453163" cy="375230"/>
            </a:xfrm>
          </p:grpSpPr>
          <p:sp>
            <p:nvSpPr>
              <p:cNvPr id="10784" name="Shape 10784"/>
              <p:cNvSpPr/>
              <p:nvPr/>
            </p:nvSpPr>
            <p:spPr>
              <a:xfrm>
                <a:off x="19719" y="97929"/>
                <a:ext cx="433445" cy="232747"/>
              </a:xfrm>
              <a:prstGeom prst="ellipse">
                <a:avLst/>
              </a:prstGeom>
              <a:solidFill>
                <a:srgbClr val="FFFFFF">
                  <a:alpha val="76077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10785" name="Shape 10785"/>
              <p:cNvSpPr/>
              <p:nvPr/>
            </p:nvSpPr>
            <p:spPr>
              <a:xfrm>
                <a:off x="0" y="0"/>
                <a:ext cx="372403" cy="3752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000"/>
                </a:lvl1pPr>
              </a:lstStyle>
              <a:p>
                <a:r>
                  <a:t>s2</a:t>
                </a:r>
              </a:p>
            </p:txBody>
          </p:sp>
        </p:grpSp>
      </p:grpSp>
      <p:grpSp>
        <p:nvGrpSpPr>
          <p:cNvPr id="10801" name="Group 10801"/>
          <p:cNvGrpSpPr/>
          <p:nvPr/>
        </p:nvGrpSpPr>
        <p:grpSpPr>
          <a:xfrm>
            <a:off x="1909762" y="5999162"/>
            <a:ext cx="687389" cy="445452"/>
            <a:chOff x="0" y="0"/>
            <a:chExt cx="687387" cy="445450"/>
          </a:xfrm>
        </p:grpSpPr>
        <p:grpSp>
          <p:nvGrpSpPr>
            <p:cNvPr id="10797" name="Group 10797"/>
            <p:cNvGrpSpPr/>
            <p:nvPr/>
          </p:nvGrpSpPr>
          <p:grpSpPr>
            <a:xfrm>
              <a:off x="-1" y="-1"/>
              <a:ext cx="687389" cy="403593"/>
              <a:chOff x="0" y="0"/>
              <a:chExt cx="687387" cy="403591"/>
            </a:xfrm>
          </p:grpSpPr>
          <p:sp>
            <p:nvSpPr>
              <p:cNvPr id="10788" name="Shape 10788"/>
              <p:cNvSpPr/>
              <p:nvPr/>
            </p:nvSpPr>
            <p:spPr>
              <a:xfrm rot="10800000" flipH="1">
                <a:off x="1930" y="107478"/>
                <a:ext cx="685458" cy="296114"/>
              </a:xfrm>
              <a:prstGeom prst="ellipse">
                <a:avLst/>
              </a:prstGeom>
              <a:gradFill flip="none" rotWithShape="1">
                <a:gsLst>
                  <a:gs pos="0">
                    <a:srgbClr val="262699"/>
                  </a:gs>
                  <a:gs pos="47000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w="635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10789" name="Shape 10789"/>
              <p:cNvSpPr/>
              <p:nvPr/>
            </p:nvSpPr>
            <p:spPr>
              <a:xfrm>
                <a:off x="0" y="151347"/>
                <a:ext cx="687388" cy="105286"/>
              </a:xfrm>
              <a:prstGeom prst="rect">
                <a:avLst/>
              </a:prstGeom>
              <a:gradFill flip="none" rotWithShape="1">
                <a:gsLst>
                  <a:gs pos="0">
                    <a:srgbClr val="262699"/>
                  </a:gs>
                  <a:gs pos="47000">
                    <a:srgbClr val="8585E0"/>
                  </a:gs>
                  <a:gs pos="100000">
                    <a:srgbClr val="262699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10790" name="Shape 10790"/>
              <p:cNvSpPr/>
              <p:nvPr/>
            </p:nvSpPr>
            <p:spPr>
              <a:xfrm rot="10800000" flipH="1">
                <a:off x="-1" y="-1"/>
                <a:ext cx="685457" cy="296115"/>
              </a:xfrm>
              <a:prstGeom prst="ellipse">
                <a:avLst/>
              </a:prstGeom>
              <a:solidFill>
                <a:srgbClr val="BFBFBF"/>
              </a:solidFill>
              <a:ln w="635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10791" name="Shape 10791"/>
              <p:cNvSpPr/>
              <p:nvPr/>
            </p:nvSpPr>
            <p:spPr>
              <a:xfrm>
                <a:off x="175708" y="89931"/>
                <a:ext cx="334041" cy="146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98" y="12275"/>
                    </a:moveTo>
                    <a:lnTo>
                      <a:pt x="2205" y="21600"/>
                    </a:lnTo>
                    <a:lnTo>
                      <a:pt x="0" y="20085"/>
                    </a:lnTo>
                    <a:lnTo>
                      <a:pt x="6759" y="13691"/>
                    </a:lnTo>
                    <a:lnTo>
                      <a:pt x="6566" y="7372"/>
                    </a:lnTo>
                    <a:lnTo>
                      <a:pt x="1493" y="1956"/>
                    </a:lnTo>
                    <a:lnTo>
                      <a:pt x="3205" y="827"/>
                    </a:lnTo>
                    <a:lnTo>
                      <a:pt x="10734" y="8200"/>
                    </a:lnTo>
                    <a:lnTo>
                      <a:pt x="18423" y="0"/>
                    </a:lnTo>
                    <a:lnTo>
                      <a:pt x="20556" y="1580"/>
                    </a:lnTo>
                    <a:lnTo>
                      <a:pt x="14966" y="7071"/>
                    </a:lnTo>
                    <a:lnTo>
                      <a:pt x="16097" y="15045"/>
                    </a:lnTo>
                    <a:lnTo>
                      <a:pt x="21600" y="20085"/>
                    </a:lnTo>
                    <a:lnTo>
                      <a:pt x="19719" y="21520"/>
                    </a:lnTo>
                    <a:lnTo>
                      <a:pt x="10798" y="12275"/>
                    </a:lnTo>
                    <a:close/>
                  </a:path>
                </a:pathLst>
              </a:custGeom>
              <a:solidFill>
                <a:srgbClr val="8585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10792" name="Shape 10792"/>
              <p:cNvSpPr/>
              <p:nvPr/>
            </p:nvSpPr>
            <p:spPr>
              <a:xfrm>
                <a:off x="140952" y="52642"/>
                <a:ext cx="403552" cy="1030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84"/>
                    </a:moveTo>
                    <a:lnTo>
                      <a:pt x="3801" y="62"/>
                    </a:lnTo>
                    <a:lnTo>
                      <a:pt x="10765" y="12052"/>
                    </a:lnTo>
                    <a:lnTo>
                      <a:pt x="17410" y="0"/>
                    </a:lnTo>
                    <a:lnTo>
                      <a:pt x="21600" y="4796"/>
                    </a:lnTo>
                    <a:lnTo>
                      <a:pt x="18483" y="10693"/>
                    </a:lnTo>
                    <a:lnTo>
                      <a:pt x="17479" y="9104"/>
                    </a:lnTo>
                    <a:lnTo>
                      <a:pt x="10888" y="21600"/>
                    </a:lnTo>
                    <a:lnTo>
                      <a:pt x="4128" y="9563"/>
                    </a:lnTo>
                    <a:lnTo>
                      <a:pt x="3035" y="10862"/>
                    </a:lnTo>
                    <a:lnTo>
                      <a:pt x="0" y="5284"/>
                    </a:lnTo>
                    <a:close/>
                  </a:path>
                </a:pathLst>
              </a:custGeom>
              <a:solidFill>
                <a:srgbClr val="262699"/>
              </a:solidFill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10793" name="Shape 10793"/>
              <p:cNvSpPr/>
              <p:nvPr/>
            </p:nvSpPr>
            <p:spPr>
              <a:xfrm>
                <a:off x="405481" y="140379"/>
                <a:ext cx="148677" cy="89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6" h="21600" extrusionOk="0">
                    <a:moveTo>
                      <a:pt x="0" y="0"/>
                    </a:moveTo>
                    <a:lnTo>
                      <a:pt x="21576" y="16691"/>
                    </a:lnTo>
                    <a:lnTo>
                      <a:pt x="13658" y="21600"/>
                    </a:lnTo>
                    <a:lnTo>
                      <a:pt x="73" y="11414"/>
                    </a:lnTo>
                    <a:cubicBezTo>
                      <a:pt x="-24" y="2823"/>
                      <a:pt x="24" y="3805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10794" name="Shape 10794"/>
              <p:cNvSpPr/>
              <p:nvPr/>
            </p:nvSpPr>
            <p:spPr>
              <a:xfrm>
                <a:off x="133228" y="142573"/>
                <a:ext cx="146747" cy="877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5" y="0"/>
                    </a:moveTo>
                    <a:lnTo>
                      <a:pt x="21600" y="10423"/>
                    </a:lnTo>
                    <a:lnTo>
                      <a:pt x="7814" y="21600"/>
                    </a:lnTo>
                    <a:lnTo>
                      <a:pt x="0" y="16702"/>
                    </a:lnTo>
                    <a:lnTo>
                      <a:pt x="21305" y="0"/>
                    </a:lnTo>
                    <a:close/>
                  </a:path>
                </a:pathLst>
              </a:custGeom>
              <a:solidFill>
                <a:srgbClr val="262699"/>
              </a:solidFill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10795" name="Shape 10795"/>
              <p:cNvSpPr/>
              <p:nvPr/>
            </p:nvSpPr>
            <p:spPr>
              <a:xfrm flipH="1" flipV="1">
                <a:off x="0" y="146960"/>
                <a:ext cx="1931" cy="114059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19939" dir="5400000" rotWithShape="0">
                  <a:srgbClr val="000000">
                    <a:alpha val="37998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796" name="Shape 10796"/>
              <p:cNvSpPr/>
              <p:nvPr/>
            </p:nvSpPr>
            <p:spPr>
              <a:xfrm flipH="1" flipV="1">
                <a:off x="685455" y="144766"/>
                <a:ext cx="1933" cy="114059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19939" dir="5400000" rotWithShape="0">
                  <a:srgbClr val="000000">
                    <a:alpha val="37998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0800" name="Group 10800"/>
            <p:cNvGrpSpPr/>
            <p:nvPr/>
          </p:nvGrpSpPr>
          <p:grpSpPr>
            <a:xfrm>
              <a:off x="112399" y="70220"/>
              <a:ext cx="453165" cy="375231"/>
              <a:chOff x="0" y="0"/>
              <a:chExt cx="453163" cy="375230"/>
            </a:xfrm>
          </p:grpSpPr>
          <p:sp>
            <p:nvSpPr>
              <p:cNvPr id="10798" name="Shape 10798"/>
              <p:cNvSpPr/>
              <p:nvPr/>
            </p:nvSpPr>
            <p:spPr>
              <a:xfrm>
                <a:off x="19719" y="97929"/>
                <a:ext cx="433445" cy="232747"/>
              </a:xfrm>
              <a:prstGeom prst="ellipse">
                <a:avLst/>
              </a:prstGeom>
              <a:solidFill>
                <a:srgbClr val="FFFFFF">
                  <a:alpha val="76077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10799" name="Shape 10799"/>
              <p:cNvSpPr/>
              <p:nvPr/>
            </p:nvSpPr>
            <p:spPr>
              <a:xfrm>
                <a:off x="0" y="0"/>
                <a:ext cx="372403" cy="3752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000"/>
                </a:lvl1pPr>
              </a:lstStyle>
              <a:p>
                <a:r>
                  <a:t>s3</a:t>
                </a:r>
              </a:p>
            </p:txBody>
          </p:sp>
        </p:grpSp>
      </p:grpSp>
      <p:grpSp>
        <p:nvGrpSpPr>
          <p:cNvPr id="10815" name="Group 10815"/>
          <p:cNvGrpSpPr/>
          <p:nvPr/>
        </p:nvGrpSpPr>
        <p:grpSpPr>
          <a:xfrm>
            <a:off x="3078162" y="5718174"/>
            <a:ext cx="687389" cy="445452"/>
            <a:chOff x="0" y="0"/>
            <a:chExt cx="687387" cy="445450"/>
          </a:xfrm>
        </p:grpSpPr>
        <p:grpSp>
          <p:nvGrpSpPr>
            <p:cNvPr id="10811" name="Group 10811"/>
            <p:cNvGrpSpPr/>
            <p:nvPr/>
          </p:nvGrpSpPr>
          <p:grpSpPr>
            <a:xfrm>
              <a:off x="-1" y="-1"/>
              <a:ext cx="687389" cy="403593"/>
              <a:chOff x="0" y="0"/>
              <a:chExt cx="687387" cy="403591"/>
            </a:xfrm>
          </p:grpSpPr>
          <p:sp>
            <p:nvSpPr>
              <p:cNvPr id="10802" name="Shape 10802"/>
              <p:cNvSpPr/>
              <p:nvPr/>
            </p:nvSpPr>
            <p:spPr>
              <a:xfrm rot="10800000" flipH="1">
                <a:off x="1930" y="107478"/>
                <a:ext cx="685458" cy="296114"/>
              </a:xfrm>
              <a:prstGeom prst="ellipse">
                <a:avLst/>
              </a:prstGeom>
              <a:gradFill flip="none" rotWithShape="1">
                <a:gsLst>
                  <a:gs pos="0">
                    <a:srgbClr val="262699"/>
                  </a:gs>
                  <a:gs pos="47000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w="635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10803" name="Shape 10803"/>
              <p:cNvSpPr/>
              <p:nvPr/>
            </p:nvSpPr>
            <p:spPr>
              <a:xfrm>
                <a:off x="0" y="151347"/>
                <a:ext cx="687388" cy="105286"/>
              </a:xfrm>
              <a:prstGeom prst="rect">
                <a:avLst/>
              </a:prstGeom>
              <a:gradFill flip="none" rotWithShape="1">
                <a:gsLst>
                  <a:gs pos="0">
                    <a:srgbClr val="262699"/>
                  </a:gs>
                  <a:gs pos="47000">
                    <a:srgbClr val="8585E0"/>
                  </a:gs>
                  <a:gs pos="100000">
                    <a:srgbClr val="262699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10804" name="Shape 10804"/>
              <p:cNvSpPr/>
              <p:nvPr/>
            </p:nvSpPr>
            <p:spPr>
              <a:xfrm rot="10800000" flipH="1">
                <a:off x="-1" y="-1"/>
                <a:ext cx="685457" cy="296115"/>
              </a:xfrm>
              <a:prstGeom prst="ellipse">
                <a:avLst/>
              </a:prstGeom>
              <a:solidFill>
                <a:srgbClr val="BFBFBF"/>
              </a:solidFill>
              <a:ln w="635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10805" name="Shape 10805"/>
              <p:cNvSpPr/>
              <p:nvPr/>
            </p:nvSpPr>
            <p:spPr>
              <a:xfrm>
                <a:off x="175708" y="89931"/>
                <a:ext cx="334041" cy="146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98" y="12275"/>
                    </a:moveTo>
                    <a:lnTo>
                      <a:pt x="2205" y="21600"/>
                    </a:lnTo>
                    <a:lnTo>
                      <a:pt x="0" y="20085"/>
                    </a:lnTo>
                    <a:lnTo>
                      <a:pt x="6759" y="13691"/>
                    </a:lnTo>
                    <a:lnTo>
                      <a:pt x="6566" y="7372"/>
                    </a:lnTo>
                    <a:lnTo>
                      <a:pt x="1493" y="1956"/>
                    </a:lnTo>
                    <a:lnTo>
                      <a:pt x="3205" y="827"/>
                    </a:lnTo>
                    <a:lnTo>
                      <a:pt x="10734" y="8200"/>
                    </a:lnTo>
                    <a:lnTo>
                      <a:pt x="18423" y="0"/>
                    </a:lnTo>
                    <a:lnTo>
                      <a:pt x="20556" y="1580"/>
                    </a:lnTo>
                    <a:lnTo>
                      <a:pt x="14966" y="7071"/>
                    </a:lnTo>
                    <a:lnTo>
                      <a:pt x="16097" y="15045"/>
                    </a:lnTo>
                    <a:lnTo>
                      <a:pt x="21600" y="20085"/>
                    </a:lnTo>
                    <a:lnTo>
                      <a:pt x="19719" y="21520"/>
                    </a:lnTo>
                    <a:lnTo>
                      <a:pt x="10798" y="12275"/>
                    </a:lnTo>
                    <a:close/>
                  </a:path>
                </a:pathLst>
              </a:custGeom>
              <a:solidFill>
                <a:srgbClr val="8585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10806" name="Shape 10806"/>
              <p:cNvSpPr/>
              <p:nvPr/>
            </p:nvSpPr>
            <p:spPr>
              <a:xfrm>
                <a:off x="140952" y="52642"/>
                <a:ext cx="403552" cy="1030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84"/>
                    </a:moveTo>
                    <a:lnTo>
                      <a:pt x="3801" y="62"/>
                    </a:lnTo>
                    <a:lnTo>
                      <a:pt x="10765" y="12052"/>
                    </a:lnTo>
                    <a:lnTo>
                      <a:pt x="17410" y="0"/>
                    </a:lnTo>
                    <a:lnTo>
                      <a:pt x="21600" y="4796"/>
                    </a:lnTo>
                    <a:lnTo>
                      <a:pt x="18483" y="10693"/>
                    </a:lnTo>
                    <a:lnTo>
                      <a:pt x="17479" y="9104"/>
                    </a:lnTo>
                    <a:lnTo>
                      <a:pt x="10888" y="21600"/>
                    </a:lnTo>
                    <a:lnTo>
                      <a:pt x="4128" y="9563"/>
                    </a:lnTo>
                    <a:lnTo>
                      <a:pt x="3035" y="10862"/>
                    </a:lnTo>
                    <a:lnTo>
                      <a:pt x="0" y="5284"/>
                    </a:lnTo>
                    <a:close/>
                  </a:path>
                </a:pathLst>
              </a:custGeom>
              <a:solidFill>
                <a:srgbClr val="262699"/>
              </a:solidFill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10807" name="Shape 10807"/>
              <p:cNvSpPr/>
              <p:nvPr/>
            </p:nvSpPr>
            <p:spPr>
              <a:xfrm>
                <a:off x="405481" y="140379"/>
                <a:ext cx="148677" cy="89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6" h="21600" extrusionOk="0">
                    <a:moveTo>
                      <a:pt x="0" y="0"/>
                    </a:moveTo>
                    <a:lnTo>
                      <a:pt x="21576" y="16691"/>
                    </a:lnTo>
                    <a:lnTo>
                      <a:pt x="13658" y="21600"/>
                    </a:lnTo>
                    <a:lnTo>
                      <a:pt x="73" y="11414"/>
                    </a:lnTo>
                    <a:cubicBezTo>
                      <a:pt x="-24" y="2823"/>
                      <a:pt x="24" y="3805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10808" name="Shape 10808"/>
              <p:cNvSpPr/>
              <p:nvPr/>
            </p:nvSpPr>
            <p:spPr>
              <a:xfrm>
                <a:off x="133228" y="142573"/>
                <a:ext cx="146747" cy="877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5" y="0"/>
                    </a:moveTo>
                    <a:lnTo>
                      <a:pt x="21600" y="10423"/>
                    </a:lnTo>
                    <a:lnTo>
                      <a:pt x="7814" y="21600"/>
                    </a:lnTo>
                    <a:lnTo>
                      <a:pt x="0" y="16702"/>
                    </a:lnTo>
                    <a:lnTo>
                      <a:pt x="21305" y="0"/>
                    </a:lnTo>
                    <a:close/>
                  </a:path>
                </a:pathLst>
              </a:custGeom>
              <a:solidFill>
                <a:srgbClr val="262699"/>
              </a:solidFill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10809" name="Shape 10809"/>
              <p:cNvSpPr/>
              <p:nvPr/>
            </p:nvSpPr>
            <p:spPr>
              <a:xfrm flipH="1" flipV="1">
                <a:off x="0" y="146960"/>
                <a:ext cx="1931" cy="114059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19939" dir="5400000" rotWithShape="0">
                  <a:srgbClr val="000000">
                    <a:alpha val="37998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810" name="Shape 10810"/>
              <p:cNvSpPr/>
              <p:nvPr/>
            </p:nvSpPr>
            <p:spPr>
              <a:xfrm flipH="1" flipV="1">
                <a:off x="685455" y="144766"/>
                <a:ext cx="1933" cy="114059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19939" dir="5400000" rotWithShape="0">
                  <a:srgbClr val="000000">
                    <a:alpha val="37998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0814" name="Group 10814"/>
            <p:cNvGrpSpPr/>
            <p:nvPr/>
          </p:nvGrpSpPr>
          <p:grpSpPr>
            <a:xfrm>
              <a:off x="112399" y="70220"/>
              <a:ext cx="453165" cy="375231"/>
              <a:chOff x="0" y="0"/>
              <a:chExt cx="453163" cy="375230"/>
            </a:xfrm>
          </p:grpSpPr>
          <p:sp>
            <p:nvSpPr>
              <p:cNvPr id="10812" name="Shape 10812"/>
              <p:cNvSpPr/>
              <p:nvPr/>
            </p:nvSpPr>
            <p:spPr>
              <a:xfrm>
                <a:off x="19719" y="97929"/>
                <a:ext cx="433445" cy="232747"/>
              </a:xfrm>
              <a:prstGeom prst="ellipse">
                <a:avLst/>
              </a:prstGeom>
              <a:solidFill>
                <a:srgbClr val="FFFFFF">
                  <a:alpha val="76077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10813" name="Shape 10813"/>
              <p:cNvSpPr/>
              <p:nvPr/>
            </p:nvSpPr>
            <p:spPr>
              <a:xfrm>
                <a:off x="0" y="0"/>
                <a:ext cx="372403" cy="3752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000"/>
                </a:lvl1pPr>
              </a:lstStyle>
              <a:p>
                <a:r>
                  <a:t>s4</a:t>
                </a:r>
              </a:p>
            </p:txBody>
          </p:sp>
        </p:grpSp>
      </p:grpSp>
      <p:sp>
        <p:nvSpPr>
          <p:cNvPr id="10816" name="Shape 10816"/>
          <p:cNvSpPr/>
          <p:nvPr/>
        </p:nvSpPr>
        <p:spPr>
          <a:xfrm>
            <a:off x="2476500" y="4899024"/>
            <a:ext cx="906463" cy="769939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817" name="underline_base.png" descr="underline_bas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0687" y="701675"/>
            <a:ext cx="8154988" cy="193675"/>
          </a:xfrm>
          <a:prstGeom prst="rect">
            <a:avLst/>
          </a:prstGeom>
          <a:ln w="12700">
            <a:miter lim="400000"/>
          </a:ln>
        </p:spPr>
      </p:pic>
      <p:sp>
        <p:nvSpPr>
          <p:cNvPr id="10818" name="Shape 10818"/>
          <p:cNvSpPr/>
          <p:nvPr/>
        </p:nvSpPr>
        <p:spPr>
          <a:xfrm>
            <a:off x="354012" y="177799"/>
            <a:ext cx="8642351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SDN: control/data plane interaction example</a:t>
            </a:r>
          </a:p>
        </p:txBody>
      </p:sp>
      <p:grpSp>
        <p:nvGrpSpPr>
          <p:cNvPr id="10823" name="Group 10823"/>
          <p:cNvGrpSpPr/>
          <p:nvPr/>
        </p:nvGrpSpPr>
        <p:grpSpPr>
          <a:xfrm>
            <a:off x="5359399" y="2228849"/>
            <a:ext cx="3389314" cy="1642045"/>
            <a:chOff x="0" y="0"/>
            <a:chExt cx="3389312" cy="1642043"/>
          </a:xfrm>
        </p:grpSpPr>
        <p:sp>
          <p:nvSpPr>
            <p:cNvPr id="10819" name="Shape 10819"/>
            <p:cNvSpPr/>
            <p:nvPr/>
          </p:nvSpPr>
          <p:spPr>
            <a:xfrm>
              <a:off x="340729" y="13903"/>
              <a:ext cx="3048584" cy="162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90000"/>
                </a:lnSpc>
                <a:defRPr sz="1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link state routing app interacts with flow-table-computation component in SDN controller, which computes new flow tables needed</a:t>
              </a:r>
            </a:p>
          </p:txBody>
        </p:sp>
        <p:grpSp>
          <p:nvGrpSpPr>
            <p:cNvPr id="10822" name="Group 10822"/>
            <p:cNvGrpSpPr/>
            <p:nvPr/>
          </p:nvGrpSpPr>
          <p:grpSpPr>
            <a:xfrm>
              <a:off x="-1" y="-1"/>
              <a:ext cx="303657" cy="350663"/>
              <a:chOff x="0" y="0"/>
              <a:chExt cx="303655" cy="350661"/>
            </a:xfrm>
          </p:grpSpPr>
          <p:sp>
            <p:nvSpPr>
              <p:cNvPr id="10820" name="Shape 10820"/>
              <p:cNvSpPr/>
              <p:nvPr/>
            </p:nvSpPr>
            <p:spPr>
              <a:xfrm>
                <a:off x="31583" y="62063"/>
                <a:ext cx="272073" cy="26311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0821" name="Shape 10821"/>
              <p:cNvSpPr/>
              <p:nvPr/>
            </p:nvSpPr>
            <p:spPr>
              <a:xfrm>
                <a:off x="0" y="0"/>
                <a:ext cx="231277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/>
                </a:lvl1pPr>
              </a:lstStyle>
              <a:p>
                <a:r>
                  <a:t>5</a:t>
                </a:r>
              </a:p>
            </p:txBody>
          </p:sp>
        </p:grpSp>
      </p:grpSp>
      <p:grpSp>
        <p:nvGrpSpPr>
          <p:cNvPr id="10828" name="Group 10828"/>
          <p:cNvGrpSpPr/>
          <p:nvPr/>
        </p:nvGrpSpPr>
        <p:grpSpPr>
          <a:xfrm>
            <a:off x="5449887" y="3736974"/>
            <a:ext cx="3389313" cy="887667"/>
            <a:chOff x="0" y="0"/>
            <a:chExt cx="3389312" cy="887665"/>
          </a:xfrm>
        </p:grpSpPr>
        <p:sp>
          <p:nvSpPr>
            <p:cNvPr id="10824" name="Shape 10824"/>
            <p:cNvSpPr/>
            <p:nvPr/>
          </p:nvSpPr>
          <p:spPr>
            <a:xfrm>
              <a:off x="340729" y="13905"/>
              <a:ext cx="3048584" cy="8737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90000"/>
                </a:lnSpc>
                <a:defRPr sz="1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Controller uses OpenFlow to install new tables in switches that need updating</a:t>
              </a:r>
            </a:p>
          </p:txBody>
        </p:sp>
        <p:grpSp>
          <p:nvGrpSpPr>
            <p:cNvPr id="10827" name="Group 10827"/>
            <p:cNvGrpSpPr/>
            <p:nvPr/>
          </p:nvGrpSpPr>
          <p:grpSpPr>
            <a:xfrm>
              <a:off x="-1" y="-1"/>
              <a:ext cx="303657" cy="350663"/>
              <a:chOff x="0" y="0"/>
              <a:chExt cx="303655" cy="350661"/>
            </a:xfrm>
          </p:grpSpPr>
          <p:sp>
            <p:nvSpPr>
              <p:cNvPr id="10825" name="Shape 10825"/>
              <p:cNvSpPr/>
              <p:nvPr/>
            </p:nvSpPr>
            <p:spPr>
              <a:xfrm>
                <a:off x="31583" y="62071"/>
                <a:ext cx="272073" cy="26314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0826" name="Shape 10826"/>
              <p:cNvSpPr/>
              <p:nvPr/>
            </p:nvSpPr>
            <p:spPr>
              <a:xfrm>
                <a:off x="0" y="0"/>
                <a:ext cx="231277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/>
                </a:lvl1pPr>
              </a:lstStyle>
              <a:p>
                <a:r>
                  <a:t>6</a:t>
                </a:r>
              </a:p>
            </p:txBody>
          </p:sp>
        </p:grpSp>
      </p:grpSp>
      <p:sp>
        <p:nvSpPr>
          <p:cNvPr id="10829" name="Shape 10829"/>
          <p:cNvSpPr>
            <a:spLocks noGrp="1"/>
          </p:cNvSpPr>
          <p:nvPr>
            <p:ph type="sldNum" sz="quarter" idx="2"/>
          </p:nvPr>
        </p:nvSpPr>
        <p:spPr>
          <a:xfrm>
            <a:off x="8456612" y="6475412"/>
            <a:ext cx="35372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10830" name="Shape 10830"/>
          <p:cNvSpPr/>
          <p:nvPr/>
        </p:nvSpPr>
        <p:spPr>
          <a:xfrm>
            <a:off x="6375400" y="6475412"/>
            <a:ext cx="21780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Control Plane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23" grpId="1" animBg="1" advAuto="0"/>
      <p:bldP spid="10828" grpId="2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2" name="Shape 10832"/>
          <p:cNvSpPr/>
          <p:nvPr/>
        </p:nvSpPr>
        <p:spPr>
          <a:xfrm>
            <a:off x="441325" y="2527300"/>
            <a:ext cx="5253038" cy="2392363"/>
          </a:xfrm>
          <a:prstGeom prst="roundRect">
            <a:avLst>
              <a:gd name="adj" fmla="val 16667"/>
            </a:avLst>
          </a:prstGeom>
          <a:solidFill>
            <a:srgbClr val="60C99C"/>
          </a:solidFill>
          <a:ln w="12700">
            <a:miter lim="400000"/>
            <a:tailEnd type="triangle"/>
          </a:ln>
        </p:spPr>
        <p:txBody>
          <a:bodyPr lIns="45719" rIns="45719"/>
          <a:lstStyle/>
          <a:p>
            <a:pPr>
              <a:defRPr sz="1800"/>
            </a:pPr>
            <a:endParaRPr/>
          </a:p>
        </p:txBody>
      </p:sp>
      <p:sp>
        <p:nvSpPr>
          <p:cNvPr id="10833" name="Shape 10833"/>
          <p:cNvSpPr/>
          <p:nvPr/>
        </p:nvSpPr>
        <p:spPr>
          <a:xfrm>
            <a:off x="2100262" y="2566987"/>
            <a:ext cx="3421063" cy="1774826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12700">
            <a:solidFill>
              <a:srgbClr val="60C99C"/>
            </a:solidFill>
          </a:ln>
          <a:effectLst>
            <a:outerShdw blurRad="50800" dist="38100" dir="2700000" rotWithShape="0">
              <a:srgbClr val="CCFFCC">
                <a:alpha val="42999"/>
              </a:srgbClr>
            </a:outerShdw>
          </a:effectLst>
        </p:spPr>
        <p:txBody>
          <a:bodyPr lIns="45719" rIns="45719"/>
          <a:lstStyle/>
          <a:p>
            <a:pPr>
              <a:defRPr sz="1600"/>
            </a:pPr>
            <a:endParaRPr/>
          </a:p>
        </p:txBody>
      </p:sp>
      <p:grpSp>
        <p:nvGrpSpPr>
          <p:cNvPr id="10836" name="Group 10836"/>
          <p:cNvGrpSpPr/>
          <p:nvPr/>
        </p:nvGrpSpPr>
        <p:grpSpPr>
          <a:xfrm>
            <a:off x="2163762" y="3041650"/>
            <a:ext cx="976307" cy="563563"/>
            <a:chOff x="0" y="0"/>
            <a:chExt cx="976306" cy="563562"/>
          </a:xfrm>
        </p:grpSpPr>
        <p:sp>
          <p:nvSpPr>
            <p:cNvPr id="10834" name="Shape 10834"/>
            <p:cNvSpPr/>
            <p:nvPr/>
          </p:nvSpPr>
          <p:spPr>
            <a:xfrm>
              <a:off x="0" y="12002"/>
              <a:ext cx="976307" cy="551561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835" name="Shape 10835"/>
            <p:cNvSpPr/>
            <p:nvPr/>
          </p:nvSpPr>
          <p:spPr>
            <a:xfrm>
              <a:off x="83214" y="0"/>
              <a:ext cx="825759" cy="540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lnSpc>
                  <a:spcPts val="1800"/>
                </a:lnSpc>
                <a:defRPr sz="1400"/>
              </a:pPr>
              <a:r>
                <a:t>topology</a:t>
              </a:r>
            </a:p>
            <a:p>
              <a:pPr algn="ctr">
                <a:lnSpc>
                  <a:spcPts val="1800"/>
                </a:lnSpc>
                <a:defRPr sz="1400"/>
              </a:pPr>
              <a:r>
                <a:t>manager</a:t>
              </a:r>
            </a:p>
          </p:txBody>
        </p:sp>
      </p:grpSp>
      <p:sp>
        <p:nvSpPr>
          <p:cNvPr id="10837" name="Shape 10837"/>
          <p:cNvSpPr/>
          <p:nvPr/>
        </p:nvSpPr>
        <p:spPr>
          <a:xfrm>
            <a:off x="2501900" y="2674937"/>
            <a:ext cx="2846388" cy="271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14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t>Basic Network Service Functions</a:t>
            </a:r>
          </a:p>
        </p:txBody>
      </p:sp>
      <p:grpSp>
        <p:nvGrpSpPr>
          <p:cNvPr id="10842" name="Group 10842"/>
          <p:cNvGrpSpPr/>
          <p:nvPr/>
        </p:nvGrpSpPr>
        <p:grpSpPr>
          <a:xfrm>
            <a:off x="441325" y="1938337"/>
            <a:ext cx="5159375" cy="515938"/>
            <a:chOff x="0" y="0"/>
            <a:chExt cx="5159375" cy="515937"/>
          </a:xfrm>
        </p:grpSpPr>
        <p:sp>
          <p:nvSpPr>
            <p:cNvPr id="10838" name="Shape 10838"/>
            <p:cNvSpPr/>
            <p:nvPr/>
          </p:nvSpPr>
          <p:spPr>
            <a:xfrm>
              <a:off x="0" y="0"/>
              <a:ext cx="5159375" cy="515938"/>
            </a:xfrm>
            <a:prstGeom prst="roundRect">
              <a:avLst>
                <a:gd name="adj" fmla="val 16667"/>
              </a:avLst>
            </a:prstGeom>
            <a:solidFill>
              <a:srgbClr val="60C99C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grpSp>
          <p:nvGrpSpPr>
            <p:cNvPr id="10841" name="Group 10841"/>
            <p:cNvGrpSpPr/>
            <p:nvPr/>
          </p:nvGrpSpPr>
          <p:grpSpPr>
            <a:xfrm>
              <a:off x="1436770" y="69939"/>
              <a:ext cx="2093550" cy="349051"/>
              <a:chOff x="0" y="0"/>
              <a:chExt cx="2093549" cy="349050"/>
            </a:xfrm>
          </p:grpSpPr>
          <p:sp>
            <p:nvSpPr>
              <p:cNvPr id="10839" name="Shape 10839"/>
              <p:cNvSpPr/>
              <p:nvPr/>
            </p:nvSpPr>
            <p:spPr>
              <a:xfrm>
                <a:off x="0" y="0"/>
                <a:ext cx="2093550" cy="349051"/>
              </a:xfrm>
              <a:prstGeom prst="roundRect">
                <a:avLst>
                  <a:gd name="adj" fmla="val 16667"/>
                </a:avLst>
              </a:prstGeom>
              <a:solidFill>
                <a:srgbClr val="008000"/>
              </a:solidFill>
              <a:ln w="12700" cap="flat">
                <a:solidFill>
                  <a:srgbClr val="60C99C"/>
                </a:solidFill>
                <a:prstDash val="solid"/>
                <a:round/>
              </a:ln>
              <a:effectLst>
                <a:outerShdw blurRad="50800" dist="38100" dir="2700000" rotWithShape="0">
                  <a:srgbClr val="000000">
                    <a:alpha val="42999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600"/>
                </a:pPr>
                <a:endParaRPr/>
              </a:p>
            </p:txBody>
          </p:sp>
          <p:sp>
            <p:nvSpPr>
              <p:cNvPr id="10840" name="Shape 10840"/>
              <p:cNvSpPr/>
              <p:nvPr/>
            </p:nvSpPr>
            <p:spPr>
              <a:xfrm>
                <a:off x="497210" y="22467"/>
                <a:ext cx="1257977" cy="3173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lnSpc>
                    <a:spcPts val="1800"/>
                  </a:lnSpc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r>
                  <a:t>REST    API</a:t>
                </a:r>
              </a:p>
            </p:txBody>
          </p:sp>
        </p:grpSp>
      </p:grpSp>
      <p:sp>
        <p:nvSpPr>
          <p:cNvPr id="10843" name="Shape 10843"/>
          <p:cNvSpPr/>
          <p:nvPr/>
        </p:nvSpPr>
        <p:spPr>
          <a:xfrm>
            <a:off x="427037" y="4999037"/>
            <a:ext cx="5294313" cy="627063"/>
          </a:xfrm>
          <a:prstGeom prst="roundRect">
            <a:avLst>
              <a:gd name="adj" fmla="val 16667"/>
            </a:avLst>
          </a:prstGeom>
          <a:solidFill>
            <a:srgbClr val="60C99C"/>
          </a:solidFill>
          <a:ln w="12700">
            <a:miter lim="400000"/>
            <a:tailEnd type="triangle"/>
          </a:ln>
        </p:spPr>
        <p:txBody>
          <a:bodyPr lIns="45719" rIns="45719"/>
          <a:lstStyle/>
          <a:p>
            <a:pPr>
              <a:defRPr sz="1800"/>
            </a:pPr>
            <a:endParaRPr/>
          </a:p>
        </p:txBody>
      </p:sp>
      <p:grpSp>
        <p:nvGrpSpPr>
          <p:cNvPr id="10846" name="Group 10846"/>
          <p:cNvGrpSpPr/>
          <p:nvPr/>
        </p:nvGrpSpPr>
        <p:grpSpPr>
          <a:xfrm>
            <a:off x="1296987" y="5114925"/>
            <a:ext cx="1411289" cy="457200"/>
            <a:chOff x="0" y="0"/>
            <a:chExt cx="1411287" cy="457200"/>
          </a:xfrm>
        </p:grpSpPr>
        <p:sp>
          <p:nvSpPr>
            <p:cNvPr id="10844" name="Shape 10844"/>
            <p:cNvSpPr/>
            <p:nvPr/>
          </p:nvSpPr>
          <p:spPr>
            <a:xfrm>
              <a:off x="40113" y="0"/>
              <a:ext cx="1371175" cy="457200"/>
            </a:xfrm>
            <a:prstGeom prst="rect">
              <a:avLst/>
            </a:prstGeom>
            <a:solidFill>
              <a:srgbClr val="008000"/>
            </a:solidFill>
            <a:ln w="12700" cap="flat">
              <a:solidFill>
                <a:srgbClr val="47FFD1"/>
              </a:solidFill>
              <a:prstDash val="solid"/>
              <a:round/>
            </a:ln>
            <a:effectLst>
              <a:outerShdw blurRad="50800" dist="38100" dir="2700000" rotWithShape="0">
                <a:srgbClr val="FFFFFF">
                  <a:alpha val="42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600"/>
              </a:pPr>
              <a:endParaRPr/>
            </a:p>
          </p:txBody>
        </p:sp>
        <p:sp>
          <p:nvSpPr>
            <p:cNvPr id="10845" name="Shape 10845"/>
            <p:cNvSpPr/>
            <p:nvPr/>
          </p:nvSpPr>
          <p:spPr>
            <a:xfrm>
              <a:off x="-1" y="26750"/>
              <a:ext cx="1369181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OpenFlow 1.0</a:t>
              </a:r>
            </a:p>
          </p:txBody>
        </p:sp>
      </p:grpSp>
      <p:sp>
        <p:nvSpPr>
          <p:cNvPr id="10847" name="Shape 10847"/>
          <p:cNvSpPr/>
          <p:nvPr/>
        </p:nvSpPr>
        <p:spPr>
          <a:xfrm>
            <a:off x="2782887" y="4826000"/>
            <a:ext cx="510541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008000"/>
                </a:solidFill>
              </a:defRPr>
            </a:lvl1pPr>
          </a:lstStyle>
          <a:p>
            <a:r>
              <a:t>…</a:t>
            </a:r>
          </a:p>
        </p:txBody>
      </p:sp>
      <p:grpSp>
        <p:nvGrpSpPr>
          <p:cNvPr id="10850" name="Group 10850"/>
          <p:cNvGrpSpPr/>
          <p:nvPr/>
        </p:nvGrpSpPr>
        <p:grpSpPr>
          <a:xfrm>
            <a:off x="3430587" y="5114924"/>
            <a:ext cx="811213" cy="433389"/>
            <a:chOff x="0" y="0"/>
            <a:chExt cx="811212" cy="433387"/>
          </a:xfrm>
        </p:grpSpPr>
        <p:sp>
          <p:nvSpPr>
            <p:cNvPr id="10848" name="Shape 10848"/>
            <p:cNvSpPr/>
            <p:nvPr/>
          </p:nvSpPr>
          <p:spPr>
            <a:xfrm>
              <a:off x="0" y="0"/>
              <a:ext cx="811213" cy="433388"/>
            </a:xfrm>
            <a:prstGeom prst="rect">
              <a:avLst/>
            </a:prstGeom>
            <a:solidFill>
              <a:srgbClr val="008000"/>
            </a:solidFill>
            <a:ln w="12700" cap="flat">
              <a:solidFill>
                <a:srgbClr val="47FFD1"/>
              </a:solidFill>
              <a:prstDash val="solid"/>
              <a:round/>
            </a:ln>
            <a:effectLst>
              <a:outerShdw blurRad="50800" dist="38100" dir="2700000" rotWithShape="0">
                <a:srgbClr val="FFFFFF">
                  <a:alpha val="42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600"/>
              </a:pPr>
              <a:endParaRPr/>
            </a:p>
          </p:txBody>
        </p:sp>
        <p:sp>
          <p:nvSpPr>
            <p:cNvPr id="10849" name="Shape 10849"/>
            <p:cNvSpPr/>
            <p:nvPr/>
          </p:nvSpPr>
          <p:spPr>
            <a:xfrm>
              <a:off x="34995" y="0"/>
              <a:ext cx="691219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SNMP</a:t>
              </a:r>
            </a:p>
          </p:txBody>
        </p:sp>
      </p:grpSp>
      <p:grpSp>
        <p:nvGrpSpPr>
          <p:cNvPr id="10853" name="Group 10853"/>
          <p:cNvGrpSpPr/>
          <p:nvPr/>
        </p:nvGrpSpPr>
        <p:grpSpPr>
          <a:xfrm>
            <a:off x="4289425" y="5110162"/>
            <a:ext cx="865188" cy="432564"/>
            <a:chOff x="0" y="0"/>
            <a:chExt cx="865187" cy="432563"/>
          </a:xfrm>
        </p:grpSpPr>
        <p:sp>
          <p:nvSpPr>
            <p:cNvPr id="10851" name="Shape 10851"/>
            <p:cNvSpPr/>
            <p:nvPr/>
          </p:nvSpPr>
          <p:spPr>
            <a:xfrm>
              <a:off x="52988" y="0"/>
              <a:ext cx="812200" cy="432564"/>
            </a:xfrm>
            <a:prstGeom prst="rect">
              <a:avLst/>
            </a:prstGeom>
            <a:solidFill>
              <a:srgbClr val="008000"/>
            </a:solidFill>
            <a:ln w="12700" cap="flat">
              <a:solidFill>
                <a:srgbClr val="47FFD1"/>
              </a:solidFill>
              <a:prstDash val="solid"/>
              <a:round/>
            </a:ln>
            <a:effectLst>
              <a:outerShdw blurRad="50800" dist="38100" dir="2700000" rotWithShape="0">
                <a:srgbClr val="FFFFFF">
                  <a:alpha val="42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600"/>
              </a:pPr>
              <a:endParaRPr/>
            </a:p>
          </p:txBody>
        </p:sp>
        <p:sp>
          <p:nvSpPr>
            <p:cNvPr id="10852" name="Shape 10852"/>
            <p:cNvSpPr/>
            <p:nvPr/>
          </p:nvSpPr>
          <p:spPr>
            <a:xfrm>
              <a:off x="0" y="53417"/>
              <a:ext cx="815539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OVSDB</a:t>
              </a:r>
            </a:p>
          </p:txBody>
        </p:sp>
      </p:grpSp>
      <p:grpSp>
        <p:nvGrpSpPr>
          <p:cNvPr id="10856" name="Group 10856"/>
          <p:cNvGrpSpPr/>
          <p:nvPr/>
        </p:nvGrpSpPr>
        <p:grpSpPr>
          <a:xfrm>
            <a:off x="2719057" y="3663950"/>
            <a:ext cx="988263" cy="563563"/>
            <a:chOff x="0" y="0"/>
            <a:chExt cx="988262" cy="563562"/>
          </a:xfrm>
        </p:grpSpPr>
        <p:sp>
          <p:nvSpPr>
            <p:cNvPr id="10854" name="Shape 10854"/>
            <p:cNvSpPr/>
            <p:nvPr/>
          </p:nvSpPr>
          <p:spPr>
            <a:xfrm>
              <a:off x="0" y="12002"/>
              <a:ext cx="976955" cy="551561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855" name="Shape 10855"/>
            <p:cNvSpPr/>
            <p:nvPr/>
          </p:nvSpPr>
          <p:spPr>
            <a:xfrm>
              <a:off x="4585" y="0"/>
              <a:ext cx="983678" cy="540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lnSpc>
                  <a:spcPts val="1800"/>
                </a:lnSpc>
                <a:defRPr sz="1400"/>
              </a:pPr>
              <a:r>
                <a:t>forwarding</a:t>
              </a:r>
            </a:p>
            <a:p>
              <a:pPr algn="ctr">
                <a:lnSpc>
                  <a:spcPts val="1800"/>
                </a:lnSpc>
                <a:defRPr sz="1400"/>
              </a:pPr>
              <a:r>
                <a:t>manager</a:t>
              </a:r>
            </a:p>
          </p:txBody>
        </p:sp>
      </p:grpSp>
      <p:grpSp>
        <p:nvGrpSpPr>
          <p:cNvPr id="10859" name="Group 10859"/>
          <p:cNvGrpSpPr/>
          <p:nvPr/>
        </p:nvGrpSpPr>
        <p:grpSpPr>
          <a:xfrm>
            <a:off x="3313112" y="3028950"/>
            <a:ext cx="974726" cy="563563"/>
            <a:chOff x="0" y="0"/>
            <a:chExt cx="974725" cy="563562"/>
          </a:xfrm>
        </p:grpSpPr>
        <p:sp>
          <p:nvSpPr>
            <p:cNvPr id="10857" name="Shape 10857"/>
            <p:cNvSpPr/>
            <p:nvPr/>
          </p:nvSpPr>
          <p:spPr>
            <a:xfrm>
              <a:off x="0" y="12002"/>
              <a:ext cx="974725" cy="551561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858" name="Shape 10858"/>
            <p:cNvSpPr/>
            <p:nvPr/>
          </p:nvSpPr>
          <p:spPr>
            <a:xfrm>
              <a:off x="92352" y="0"/>
              <a:ext cx="805878" cy="540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lnSpc>
                  <a:spcPts val="1800"/>
                </a:lnSpc>
                <a:defRPr sz="1400"/>
              </a:pPr>
              <a:r>
                <a:t>switch</a:t>
              </a:r>
            </a:p>
            <a:p>
              <a:pPr algn="ctr">
                <a:lnSpc>
                  <a:spcPts val="1800"/>
                </a:lnSpc>
                <a:defRPr sz="1400"/>
              </a:pPr>
              <a:r>
                <a:t>manager</a:t>
              </a:r>
            </a:p>
          </p:txBody>
        </p:sp>
      </p:grpSp>
      <p:grpSp>
        <p:nvGrpSpPr>
          <p:cNvPr id="10862" name="Group 10862"/>
          <p:cNvGrpSpPr/>
          <p:nvPr/>
        </p:nvGrpSpPr>
        <p:grpSpPr>
          <a:xfrm>
            <a:off x="3913187" y="3651250"/>
            <a:ext cx="976313" cy="563563"/>
            <a:chOff x="0" y="0"/>
            <a:chExt cx="976312" cy="563562"/>
          </a:xfrm>
        </p:grpSpPr>
        <p:sp>
          <p:nvSpPr>
            <p:cNvPr id="10860" name="Shape 10860"/>
            <p:cNvSpPr/>
            <p:nvPr/>
          </p:nvSpPr>
          <p:spPr>
            <a:xfrm>
              <a:off x="0" y="12002"/>
              <a:ext cx="976313" cy="551561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861" name="Shape 10861"/>
            <p:cNvSpPr/>
            <p:nvPr/>
          </p:nvSpPr>
          <p:spPr>
            <a:xfrm>
              <a:off x="93159" y="0"/>
              <a:ext cx="805878" cy="540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lnSpc>
                  <a:spcPts val="1800"/>
                </a:lnSpc>
                <a:defRPr sz="1400"/>
              </a:pPr>
              <a:r>
                <a:t>host</a:t>
              </a:r>
            </a:p>
            <a:p>
              <a:pPr algn="ctr">
                <a:lnSpc>
                  <a:spcPts val="1800"/>
                </a:lnSpc>
                <a:defRPr sz="1400"/>
              </a:pPr>
              <a:r>
                <a:t>manager</a:t>
              </a:r>
            </a:p>
          </p:txBody>
        </p:sp>
      </p:grpSp>
      <p:grpSp>
        <p:nvGrpSpPr>
          <p:cNvPr id="10865" name="Group 10865"/>
          <p:cNvGrpSpPr/>
          <p:nvPr/>
        </p:nvGrpSpPr>
        <p:grpSpPr>
          <a:xfrm>
            <a:off x="4465637" y="3017837"/>
            <a:ext cx="976313" cy="563563"/>
            <a:chOff x="0" y="0"/>
            <a:chExt cx="976312" cy="563562"/>
          </a:xfrm>
        </p:grpSpPr>
        <p:sp>
          <p:nvSpPr>
            <p:cNvPr id="10863" name="Shape 10863"/>
            <p:cNvSpPr/>
            <p:nvPr/>
          </p:nvSpPr>
          <p:spPr>
            <a:xfrm>
              <a:off x="0" y="12002"/>
              <a:ext cx="976313" cy="551561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864" name="Shape 10864"/>
            <p:cNvSpPr/>
            <p:nvPr/>
          </p:nvSpPr>
          <p:spPr>
            <a:xfrm>
              <a:off x="93159" y="0"/>
              <a:ext cx="805878" cy="540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lnSpc>
                  <a:spcPts val="1800"/>
                </a:lnSpc>
                <a:defRPr sz="1400"/>
              </a:pPr>
              <a:r>
                <a:t>stats</a:t>
              </a:r>
            </a:p>
            <a:p>
              <a:pPr algn="ctr">
                <a:lnSpc>
                  <a:spcPts val="1800"/>
                </a:lnSpc>
                <a:defRPr sz="1400"/>
              </a:pPr>
              <a:r>
                <a:t>manager</a:t>
              </a:r>
            </a:p>
          </p:txBody>
        </p:sp>
      </p:grpSp>
      <p:sp>
        <p:nvSpPr>
          <p:cNvPr id="10866" name="Shape 10866"/>
          <p:cNvSpPr/>
          <p:nvPr/>
        </p:nvSpPr>
        <p:spPr>
          <a:xfrm>
            <a:off x="561975" y="2566987"/>
            <a:ext cx="1470025" cy="1765301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12700">
            <a:solidFill>
              <a:srgbClr val="60C99C"/>
            </a:solidFill>
          </a:ln>
          <a:effectLst>
            <a:outerShdw blurRad="50800" dist="38100" dir="2700000" rotWithShape="0">
              <a:srgbClr val="CCFFCC">
                <a:alpha val="42999"/>
              </a:srgbClr>
            </a:outerShdw>
          </a:effectLst>
        </p:spPr>
        <p:txBody>
          <a:bodyPr lIns="45719" rIns="45719"/>
          <a:lstStyle/>
          <a:p>
            <a:pPr>
              <a:defRPr sz="1600"/>
            </a:pPr>
            <a:endParaRPr/>
          </a:p>
        </p:txBody>
      </p:sp>
      <p:sp>
        <p:nvSpPr>
          <p:cNvPr id="10867" name="Shape 10867"/>
          <p:cNvSpPr/>
          <p:nvPr/>
        </p:nvSpPr>
        <p:spPr>
          <a:xfrm>
            <a:off x="604837" y="2578100"/>
            <a:ext cx="1374776" cy="49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r>
              <a:t>Network service apps </a:t>
            </a:r>
          </a:p>
        </p:txBody>
      </p:sp>
      <p:grpSp>
        <p:nvGrpSpPr>
          <p:cNvPr id="10870" name="Group 10870"/>
          <p:cNvGrpSpPr/>
          <p:nvPr/>
        </p:nvGrpSpPr>
        <p:grpSpPr>
          <a:xfrm>
            <a:off x="561975" y="4413250"/>
            <a:ext cx="5013325" cy="403225"/>
            <a:chOff x="0" y="0"/>
            <a:chExt cx="5013325" cy="403225"/>
          </a:xfrm>
        </p:grpSpPr>
        <p:sp>
          <p:nvSpPr>
            <p:cNvPr id="10868" name="Shape 10868"/>
            <p:cNvSpPr/>
            <p:nvPr/>
          </p:nvSpPr>
          <p:spPr>
            <a:xfrm>
              <a:off x="0" y="0"/>
              <a:ext cx="5013325" cy="403225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12700" cap="flat">
              <a:solidFill>
                <a:srgbClr val="60C99C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2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600"/>
              </a:pPr>
              <a:endParaRPr/>
            </a:p>
          </p:txBody>
        </p:sp>
        <p:sp>
          <p:nvSpPr>
            <p:cNvPr id="10869" name="Shape 10869"/>
            <p:cNvSpPr/>
            <p:nvPr/>
          </p:nvSpPr>
          <p:spPr>
            <a:xfrm>
              <a:off x="1082262" y="29427"/>
              <a:ext cx="3083288" cy="3173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ts val="1800"/>
                </a:lnSpc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Service Abstraction Layer (SAL)</a:t>
              </a:r>
            </a:p>
          </p:txBody>
        </p:sp>
      </p:grpSp>
      <p:sp>
        <p:nvSpPr>
          <p:cNvPr id="10871" name="Shape 10871"/>
          <p:cNvSpPr/>
          <p:nvPr/>
        </p:nvSpPr>
        <p:spPr>
          <a:xfrm flipH="1">
            <a:off x="1015999" y="3560762"/>
            <a:ext cx="1" cy="919163"/>
          </a:xfrm>
          <a:prstGeom prst="line">
            <a:avLst/>
          </a:prstGeom>
          <a:ln w="19050">
            <a:solidFill>
              <a:srgbClr val="00664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872" name="Shape 10872"/>
          <p:cNvSpPr/>
          <p:nvPr/>
        </p:nvSpPr>
        <p:spPr>
          <a:xfrm>
            <a:off x="1631950" y="4032250"/>
            <a:ext cx="0" cy="388938"/>
          </a:xfrm>
          <a:prstGeom prst="line">
            <a:avLst/>
          </a:prstGeom>
          <a:ln w="19050">
            <a:solidFill>
              <a:srgbClr val="00664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873" name="Shape 10873"/>
          <p:cNvSpPr/>
          <p:nvPr/>
        </p:nvSpPr>
        <p:spPr>
          <a:xfrm>
            <a:off x="2657475" y="3605212"/>
            <a:ext cx="0" cy="836613"/>
          </a:xfrm>
          <a:prstGeom prst="line">
            <a:avLst/>
          </a:prstGeom>
          <a:ln w="19050">
            <a:solidFill>
              <a:srgbClr val="CCFFC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874" name="Shape 10874"/>
          <p:cNvSpPr/>
          <p:nvPr/>
        </p:nvSpPr>
        <p:spPr>
          <a:xfrm>
            <a:off x="4987925" y="3579812"/>
            <a:ext cx="0" cy="909638"/>
          </a:xfrm>
          <a:prstGeom prst="line">
            <a:avLst/>
          </a:prstGeom>
          <a:ln w="19050">
            <a:solidFill>
              <a:srgbClr val="CCFFC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875" name="Shape 10875"/>
          <p:cNvSpPr/>
          <p:nvPr/>
        </p:nvSpPr>
        <p:spPr>
          <a:xfrm>
            <a:off x="3792537" y="3590925"/>
            <a:ext cx="1" cy="850900"/>
          </a:xfrm>
          <a:prstGeom prst="line">
            <a:avLst/>
          </a:prstGeom>
          <a:ln w="19050">
            <a:solidFill>
              <a:srgbClr val="CCFFC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876" name="Shape 10876"/>
          <p:cNvSpPr/>
          <p:nvPr/>
        </p:nvSpPr>
        <p:spPr>
          <a:xfrm>
            <a:off x="4400549" y="4210050"/>
            <a:ext cx="1" cy="279400"/>
          </a:xfrm>
          <a:prstGeom prst="line">
            <a:avLst/>
          </a:prstGeom>
          <a:ln w="19050">
            <a:solidFill>
              <a:srgbClr val="CCFFC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877" name="Shape 10877"/>
          <p:cNvSpPr/>
          <p:nvPr/>
        </p:nvSpPr>
        <p:spPr>
          <a:xfrm>
            <a:off x="3217862" y="4214812"/>
            <a:ext cx="1" cy="227013"/>
          </a:xfrm>
          <a:prstGeom prst="line">
            <a:avLst/>
          </a:prstGeom>
          <a:ln w="19050">
            <a:solidFill>
              <a:srgbClr val="CCFFC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878" name="Shape 10878"/>
          <p:cNvSpPr/>
          <p:nvPr/>
        </p:nvSpPr>
        <p:spPr>
          <a:xfrm>
            <a:off x="468312" y="5681662"/>
            <a:ext cx="5186363" cy="1"/>
          </a:xfrm>
          <a:prstGeom prst="line">
            <a:avLst/>
          </a:prstGeom>
          <a:ln w="19050"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879" name="Shape 10879"/>
          <p:cNvSpPr/>
          <p:nvPr/>
        </p:nvSpPr>
        <p:spPr>
          <a:xfrm>
            <a:off x="454025" y="1871662"/>
            <a:ext cx="5027613" cy="1"/>
          </a:xfrm>
          <a:prstGeom prst="line">
            <a:avLst/>
          </a:prstGeom>
          <a:ln w="19050"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882" name="Group 10882"/>
          <p:cNvGrpSpPr/>
          <p:nvPr/>
        </p:nvGrpSpPr>
        <p:grpSpPr>
          <a:xfrm>
            <a:off x="628649" y="3141662"/>
            <a:ext cx="1109664" cy="554039"/>
            <a:chOff x="0" y="0"/>
            <a:chExt cx="1109662" cy="554037"/>
          </a:xfrm>
        </p:grpSpPr>
        <p:sp>
          <p:nvSpPr>
            <p:cNvPr id="10880" name="Shape 10880"/>
            <p:cNvSpPr/>
            <p:nvPr/>
          </p:nvSpPr>
          <p:spPr>
            <a:xfrm rot="5400000">
              <a:off x="277812" y="-277813"/>
              <a:ext cx="554038" cy="1109664"/>
            </a:xfrm>
            <a:prstGeom prst="ellipse">
              <a:avLst/>
            </a:prstGeom>
            <a:solidFill>
              <a:srgbClr val="47FFD1"/>
            </a:solidFill>
            <a:ln w="12700" cap="flat">
              <a:noFill/>
              <a:miter lim="400000"/>
              <a:tailEnd type="triangle" w="med" len="med"/>
            </a:ln>
            <a:effectLst>
              <a:outerShdw blurRad="50800" dist="38100" dir="2700000" rotWithShape="0">
                <a:srgbClr val="009973">
                  <a:alpha val="42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881" name="Shape 10881"/>
            <p:cNvSpPr/>
            <p:nvPr/>
          </p:nvSpPr>
          <p:spPr>
            <a:xfrm>
              <a:off x="204119" y="48658"/>
              <a:ext cx="726615" cy="4722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lnSpc>
                  <a:spcPct val="90000"/>
                </a:lnSpc>
                <a:defRPr sz="1400"/>
              </a:pPr>
              <a:r>
                <a:t>Access</a:t>
              </a:r>
            </a:p>
            <a:p>
              <a:pPr algn="ctr">
                <a:lnSpc>
                  <a:spcPct val="90000"/>
                </a:lnSpc>
                <a:defRPr sz="1400"/>
              </a:pPr>
              <a:r>
                <a:t>Control</a:t>
              </a:r>
            </a:p>
          </p:txBody>
        </p:sp>
      </p:grpSp>
      <p:sp>
        <p:nvSpPr>
          <p:cNvPr id="10883" name="Shape 10883"/>
          <p:cNvSpPr/>
          <p:nvPr/>
        </p:nvSpPr>
        <p:spPr>
          <a:xfrm rot="5400000">
            <a:off x="1237456" y="3521868"/>
            <a:ext cx="534988" cy="904876"/>
          </a:xfrm>
          <a:prstGeom prst="ellipse">
            <a:avLst/>
          </a:prstGeom>
          <a:solidFill>
            <a:srgbClr val="47FFD1"/>
          </a:solidFill>
          <a:ln w="12700">
            <a:miter lim="400000"/>
            <a:tailEnd type="triangle"/>
          </a:ln>
          <a:effectLst>
            <a:outerShdw blurRad="50800" dist="38100" dir="2700000" rotWithShape="0">
              <a:srgbClr val="009973">
                <a:alpha val="42999"/>
              </a:srgbClr>
            </a:outerShdw>
          </a:effectLst>
        </p:spPr>
        <p:txBody>
          <a:bodyPr lIns="45719" rIns="45719"/>
          <a:lstStyle/>
          <a:p>
            <a:pPr>
              <a:defRPr sz="1800"/>
            </a:pPr>
            <a:endParaRPr/>
          </a:p>
        </p:txBody>
      </p:sp>
      <p:grpSp>
        <p:nvGrpSpPr>
          <p:cNvPr id="10889" name="Group 10889"/>
          <p:cNvGrpSpPr/>
          <p:nvPr/>
        </p:nvGrpSpPr>
        <p:grpSpPr>
          <a:xfrm>
            <a:off x="1181100" y="1015999"/>
            <a:ext cx="3297238" cy="784227"/>
            <a:chOff x="0" y="0"/>
            <a:chExt cx="3297237" cy="784225"/>
          </a:xfrm>
        </p:grpSpPr>
        <p:grpSp>
          <p:nvGrpSpPr>
            <p:cNvPr id="10886" name="Group 10886"/>
            <p:cNvGrpSpPr/>
            <p:nvPr/>
          </p:nvGrpSpPr>
          <p:grpSpPr>
            <a:xfrm>
              <a:off x="0" y="145641"/>
              <a:ext cx="1457756" cy="635204"/>
              <a:chOff x="0" y="0"/>
              <a:chExt cx="1457755" cy="635203"/>
            </a:xfrm>
          </p:grpSpPr>
          <p:sp>
            <p:nvSpPr>
              <p:cNvPr id="10884" name="Shape 10884"/>
              <p:cNvSpPr/>
              <p:nvPr/>
            </p:nvSpPr>
            <p:spPr>
              <a:xfrm rot="5400000">
                <a:off x="411275" y="-411276"/>
                <a:ext cx="635205" cy="1457756"/>
              </a:xfrm>
              <a:prstGeom prst="ellipse">
                <a:avLst/>
              </a:prstGeom>
              <a:solidFill>
                <a:srgbClr val="47FFD1"/>
              </a:solidFill>
              <a:ln w="12700" cap="flat">
                <a:noFill/>
                <a:miter lim="400000"/>
                <a:tailEnd type="triangle" w="med" len="med"/>
              </a:ln>
              <a:effectLst>
                <a:outerShdw blurRad="50800" dist="38100" dir="2700000" rotWithShape="0">
                  <a:srgbClr val="009973">
                    <a:alpha val="42999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0885" name="Shape 10885"/>
              <p:cNvSpPr/>
              <p:nvPr/>
            </p:nvSpPr>
            <p:spPr>
              <a:xfrm>
                <a:off x="152188" y="77653"/>
                <a:ext cx="1188701" cy="5002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lnSpc>
                    <a:spcPts val="1600"/>
                  </a:lnSpc>
                  <a:defRPr sz="1600"/>
                </a:pPr>
                <a:r>
                  <a:t>Traffic</a:t>
                </a:r>
              </a:p>
              <a:p>
                <a:pPr algn="ctr">
                  <a:lnSpc>
                    <a:spcPts val="1600"/>
                  </a:lnSpc>
                  <a:defRPr sz="1600"/>
                </a:pPr>
                <a:r>
                  <a:t>Engineering</a:t>
                </a:r>
              </a:p>
            </p:txBody>
          </p:sp>
        </p:grpSp>
        <p:sp>
          <p:nvSpPr>
            <p:cNvPr id="10887" name="Shape 10887"/>
            <p:cNvSpPr/>
            <p:nvPr/>
          </p:nvSpPr>
          <p:spPr>
            <a:xfrm>
              <a:off x="1503674" y="-1"/>
              <a:ext cx="736363" cy="5480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200">
                  <a:solidFill>
                    <a:srgbClr val="009973"/>
                  </a:solidFill>
                </a:defRPr>
              </a:lvl1pPr>
            </a:lstStyle>
            <a:p>
              <a:r>
                <a:t>…  </a:t>
              </a:r>
            </a:p>
          </p:txBody>
        </p:sp>
        <p:sp>
          <p:nvSpPr>
            <p:cNvPr id="10888" name="Shape 10888"/>
            <p:cNvSpPr/>
            <p:nvPr/>
          </p:nvSpPr>
          <p:spPr>
            <a:xfrm rot="5400000">
              <a:off x="2383574" y="-129438"/>
              <a:ext cx="635205" cy="1192123"/>
            </a:xfrm>
            <a:prstGeom prst="ellipse">
              <a:avLst/>
            </a:prstGeom>
            <a:solidFill>
              <a:srgbClr val="47FFD1"/>
            </a:solidFill>
            <a:ln w="12700" cap="flat">
              <a:noFill/>
              <a:miter lim="400000"/>
              <a:tailEnd type="triangle" w="med" len="med"/>
            </a:ln>
            <a:effectLst>
              <a:outerShdw blurRad="50800" dist="38100" dir="2700000" rotWithShape="0">
                <a:srgbClr val="009973">
                  <a:alpha val="42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</p:grpSp>
      <p:grpSp>
        <p:nvGrpSpPr>
          <p:cNvPr id="10951" name="Group 10951"/>
          <p:cNvGrpSpPr/>
          <p:nvPr/>
        </p:nvGrpSpPr>
        <p:grpSpPr>
          <a:xfrm>
            <a:off x="1470025" y="5735637"/>
            <a:ext cx="3249613" cy="1028701"/>
            <a:chOff x="0" y="0"/>
            <a:chExt cx="3249612" cy="1028700"/>
          </a:xfrm>
        </p:grpSpPr>
        <p:grpSp>
          <p:nvGrpSpPr>
            <p:cNvPr id="10949" name="Group 10949"/>
            <p:cNvGrpSpPr/>
            <p:nvPr/>
          </p:nvGrpSpPr>
          <p:grpSpPr>
            <a:xfrm>
              <a:off x="125058" y="9261"/>
              <a:ext cx="2979999" cy="973069"/>
              <a:chOff x="0" y="0"/>
              <a:chExt cx="2979998" cy="973067"/>
            </a:xfrm>
          </p:grpSpPr>
          <p:sp>
            <p:nvSpPr>
              <p:cNvPr id="10890" name="Shape 10890"/>
              <p:cNvSpPr/>
              <p:nvPr/>
            </p:nvSpPr>
            <p:spPr>
              <a:xfrm>
                <a:off x="-1" y="0"/>
                <a:ext cx="2980000" cy="9730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5" h="21121" extrusionOk="0">
                    <a:moveTo>
                      <a:pt x="7" y="8425"/>
                    </a:moveTo>
                    <a:cubicBezTo>
                      <a:pt x="-63" y="4737"/>
                      <a:pt x="411" y="4380"/>
                      <a:pt x="1520" y="3327"/>
                    </a:cubicBezTo>
                    <a:cubicBezTo>
                      <a:pt x="2628" y="2272"/>
                      <a:pt x="5141" y="2653"/>
                      <a:pt x="6658" y="2098"/>
                    </a:cubicBezTo>
                    <a:cubicBezTo>
                      <a:pt x="8174" y="1544"/>
                      <a:pt x="9353" y="0"/>
                      <a:pt x="10625" y="0"/>
                    </a:cubicBezTo>
                    <a:cubicBezTo>
                      <a:pt x="11898" y="2"/>
                      <a:pt x="13202" y="1932"/>
                      <a:pt x="14295" y="2105"/>
                    </a:cubicBezTo>
                    <a:cubicBezTo>
                      <a:pt x="15389" y="2278"/>
                      <a:pt x="16031" y="503"/>
                      <a:pt x="17193" y="1037"/>
                    </a:cubicBezTo>
                    <a:cubicBezTo>
                      <a:pt x="18354" y="1577"/>
                      <a:pt x="20963" y="922"/>
                      <a:pt x="21250" y="6235"/>
                    </a:cubicBezTo>
                    <a:cubicBezTo>
                      <a:pt x="21537" y="11548"/>
                      <a:pt x="19354" y="11978"/>
                      <a:pt x="18293" y="14178"/>
                    </a:cubicBezTo>
                    <a:cubicBezTo>
                      <a:pt x="17231" y="16379"/>
                      <a:pt x="16048" y="18734"/>
                      <a:pt x="14880" y="19445"/>
                    </a:cubicBezTo>
                    <a:cubicBezTo>
                      <a:pt x="13712" y="20157"/>
                      <a:pt x="12323" y="18684"/>
                      <a:pt x="11289" y="18446"/>
                    </a:cubicBezTo>
                    <a:cubicBezTo>
                      <a:pt x="10251" y="18202"/>
                      <a:pt x="9845" y="20960"/>
                      <a:pt x="9298" y="20676"/>
                    </a:cubicBezTo>
                    <a:cubicBezTo>
                      <a:pt x="8751" y="20390"/>
                      <a:pt x="7455" y="21600"/>
                      <a:pt x="6679" y="20899"/>
                    </a:cubicBezTo>
                    <a:cubicBezTo>
                      <a:pt x="5900" y="20198"/>
                      <a:pt x="5998" y="16975"/>
                      <a:pt x="4634" y="16469"/>
                    </a:cubicBezTo>
                    <a:cubicBezTo>
                      <a:pt x="3373" y="14184"/>
                      <a:pt x="3294" y="16973"/>
                      <a:pt x="2524" y="15634"/>
                    </a:cubicBezTo>
                    <a:cubicBezTo>
                      <a:pt x="1754" y="14293"/>
                      <a:pt x="-16" y="12843"/>
                      <a:pt x="7" y="8425"/>
                    </a:cubicBezTo>
                    <a:close/>
                  </a:path>
                </a:pathLst>
              </a:custGeom>
              <a:solidFill>
                <a:srgbClr val="66CC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10891" name="Shape 10891"/>
              <p:cNvSpPr/>
              <p:nvPr/>
            </p:nvSpPr>
            <p:spPr>
              <a:xfrm flipV="1">
                <a:off x="495942" y="156146"/>
                <a:ext cx="973824" cy="13642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892" name="Shape 10892"/>
              <p:cNvSpPr/>
              <p:nvPr/>
            </p:nvSpPr>
            <p:spPr>
              <a:xfrm>
                <a:off x="413713" y="350095"/>
                <a:ext cx="1671594" cy="30900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893" name="Shape 10893"/>
              <p:cNvSpPr/>
              <p:nvPr/>
            </p:nvSpPr>
            <p:spPr>
              <a:xfrm>
                <a:off x="423110" y="458576"/>
                <a:ext cx="528615" cy="28599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894" name="Shape 10894"/>
              <p:cNvSpPr/>
              <p:nvPr/>
            </p:nvSpPr>
            <p:spPr>
              <a:xfrm flipV="1">
                <a:off x="1176091" y="659100"/>
                <a:ext cx="923313" cy="8547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895" name="Shape 10895"/>
              <p:cNvSpPr/>
              <p:nvPr/>
            </p:nvSpPr>
            <p:spPr>
              <a:xfrm>
                <a:off x="1664765" y="190662"/>
                <a:ext cx="782349" cy="12820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896" name="Shape 10896"/>
              <p:cNvSpPr/>
              <p:nvPr/>
            </p:nvSpPr>
            <p:spPr>
              <a:xfrm flipV="1">
                <a:off x="1134977" y="350095"/>
                <a:ext cx="1325058" cy="30900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897" name="Shape 10897"/>
              <p:cNvSpPr/>
              <p:nvPr/>
            </p:nvSpPr>
            <p:spPr>
              <a:xfrm flipV="1">
                <a:off x="2117023" y="379681"/>
                <a:ext cx="435813" cy="27942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898" name="Shape 10898"/>
              <p:cNvSpPr/>
              <p:nvPr/>
            </p:nvSpPr>
            <p:spPr>
              <a:xfrm>
                <a:off x="1482687" y="156146"/>
                <a:ext cx="602620" cy="41584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10908" name="Group 10908"/>
              <p:cNvGrpSpPr/>
              <p:nvPr/>
            </p:nvGrpSpPr>
            <p:grpSpPr>
              <a:xfrm>
                <a:off x="2415014" y="201213"/>
                <a:ext cx="435819" cy="251189"/>
                <a:chOff x="0" y="0"/>
                <a:chExt cx="435817" cy="251187"/>
              </a:xfrm>
            </p:grpSpPr>
            <p:sp>
              <p:nvSpPr>
                <p:cNvPr id="10899" name="Shape 10899"/>
                <p:cNvSpPr/>
                <p:nvPr/>
              </p:nvSpPr>
              <p:spPr>
                <a:xfrm rot="10800000" flipH="1">
                  <a:off x="1223" y="67888"/>
                  <a:ext cx="434595" cy="1833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262699"/>
                    </a:gs>
                    <a:gs pos="47000">
                      <a:srgbClr val="8585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0900" name="Shape 10900"/>
                <p:cNvSpPr/>
                <p:nvPr/>
              </p:nvSpPr>
              <p:spPr>
                <a:xfrm>
                  <a:off x="0" y="93686"/>
                  <a:ext cx="435818" cy="665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62699"/>
                    </a:gs>
                    <a:gs pos="47000">
                      <a:srgbClr val="8585E0"/>
                    </a:gs>
                    <a:gs pos="100000">
                      <a:srgbClr val="262699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0901" name="Shape 10901"/>
                <p:cNvSpPr/>
                <p:nvPr/>
              </p:nvSpPr>
              <p:spPr>
                <a:xfrm rot="10800000" flipH="1">
                  <a:off x="-1" y="0"/>
                  <a:ext cx="434595" cy="183299"/>
                </a:xfrm>
                <a:prstGeom prst="ellipse">
                  <a:avLst/>
                </a:prstGeom>
                <a:solidFill>
                  <a:srgbClr val="BFBFBF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0902" name="Shape 10902"/>
                <p:cNvSpPr/>
                <p:nvPr/>
              </p:nvSpPr>
              <p:spPr>
                <a:xfrm>
                  <a:off x="111402" y="55668"/>
                  <a:ext cx="211790" cy="923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8" y="12275"/>
                      </a:moveTo>
                      <a:lnTo>
                        <a:pt x="2205" y="21600"/>
                      </a:lnTo>
                      <a:lnTo>
                        <a:pt x="0" y="20085"/>
                      </a:lnTo>
                      <a:lnTo>
                        <a:pt x="6759" y="13691"/>
                      </a:lnTo>
                      <a:lnTo>
                        <a:pt x="6566" y="7372"/>
                      </a:lnTo>
                      <a:lnTo>
                        <a:pt x="1493" y="1956"/>
                      </a:lnTo>
                      <a:lnTo>
                        <a:pt x="3205" y="827"/>
                      </a:lnTo>
                      <a:lnTo>
                        <a:pt x="10734" y="8200"/>
                      </a:lnTo>
                      <a:lnTo>
                        <a:pt x="18423" y="0"/>
                      </a:lnTo>
                      <a:lnTo>
                        <a:pt x="20556" y="1580"/>
                      </a:lnTo>
                      <a:lnTo>
                        <a:pt x="14966" y="7071"/>
                      </a:lnTo>
                      <a:lnTo>
                        <a:pt x="16097" y="15045"/>
                      </a:lnTo>
                      <a:lnTo>
                        <a:pt x="21600" y="20085"/>
                      </a:lnTo>
                      <a:lnTo>
                        <a:pt x="19719" y="21520"/>
                      </a:lnTo>
                      <a:lnTo>
                        <a:pt x="10798" y="12275"/>
                      </a:lnTo>
                      <a:close/>
                    </a:path>
                  </a:pathLst>
                </a:custGeom>
                <a:solidFill>
                  <a:srgbClr val="8585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0903" name="Shape 10903"/>
                <p:cNvSpPr/>
                <p:nvPr/>
              </p:nvSpPr>
              <p:spPr>
                <a:xfrm>
                  <a:off x="89366" y="32586"/>
                  <a:ext cx="255861" cy="638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284"/>
                      </a:moveTo>
                      <a:lnTo>
                        <a:pt x="3801" y="62"/>
                      </a:lnTo>
                      <a:lnTo>
                        <a:pt x="10765" y="12052"/>
                      </a:lnTo>
                      <a:lnTo>
                        <a:pt x="17410" y="0"/>
                      </a:lnTo>
                      <a:lnTo>
                        <a:pt x="21600" y="4796"/>
                      </a:lnTo>
                      <a:lnTo>
                        <a:pt x="18483" y="10693"/>
                      </a:lnTo>
                      <a:lnTo>
                        <a:pt x="17479" y="9104"/>
                      </a:lnTo>
                      <a:lnTo>
                        <a:pt x="10888" y="21600"/>
                      </a:lnTo>
                      <a:lnTo>
                        <a:pt x="4128" y="9563"/>
                      </a:lnTo>
                      <a:lnTo>
                        <a:pt x="3035" y="10862"/>
                      </a:lnTo>
                      <a:lnTo>
                        <a:pt x="0" y="5284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0904" name="Shape 10904"/>
                <p:cNvSpPr/>
                <p:nvPr/>
              </p:nvSpPr>
              <p:spPr>
                <a:xfrm>
                  <a:off x="257083" y="86897"/>
                  <a:ext cx="94265" cy="556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6" h="21600" extrusionOk="0">
                      <a:moveTo>
                        <a:pt x="0" y="0"/>
                      </a:moveTo>
                      <a:lnTo>
                        <a:pt x="21576" y="16691"/>
                      </a:lnTo>
                      <a:lnTo>
                        <a:pt x="13658" y="21600"/>
                      </a:lnTo>
                      <a:lnTo>
                        <a:pt x="73" y="11414"/>
                      </a:lnTo>
                      <a:cubicBezTo>
                        <a:pt x="-24" y="2823"/>
                        <a:pt x="24" y="3805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0905" name="Shape 10905"/>
                <p:cNvSpPr/>
                <p:nvPr/>
              </p:nvSpPr>
              <p:spPr>
                <a:xfrm>
                  <a:off x="84469" y="88255"/>
                  <a:ext cx="93041" cy="556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05" y="0"/>
                      </a:moveTo>
                      <a:lnTo>
                        <a:pt x="21600" y="10423"/>
                      </a:lnTo>
                      <a:lnTo>
                        <a:pt x="7814" y="21600"/>
                      </a:lnTo>
                      <a:lnTo>
                        <a:pt x="0" y="16702"/>
                      </a:lnTo>
                      <a:lnTo>
                        <a:pt x="21305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0906" name="Shape 10906"/>
                <p:cNvSpPr/>
                <p:nvPr/>
              </p:nvSpPr>
              <p:spPr>
                <a:xfrm flipH="1" flipV="1">
                  <a:off x="-1" y="92328"/>
                  <a:ext cx="1225" cy="70604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000000">
                      <a:alpha val="37998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907" name="Shape 10907"/>
                <p:cNvSpPr/>
                <p:nvPr/>
              </p:nvSpPr>
              <p:spPr>
                <a:xfrm flipH="1" flipV="1">
                  <a:off x="434593" y="90970"/>
                  <a:ext cx="1225" cy="70605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000000">
                      <a:alpha val="37998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0918" name="Group 10918"/>
              <p:cNvGrpSpPr/>
              <p:nvPr/>
            </p:nvGrpSpPr>
            <p:grpSpPr>
              <a:xfrm>
                <a:off x="1319070" y="54091"/>
                <a:ext cx="435819" cy="251189"/>
                <a:chOff x="0" y="0"/>
                <a:chExt cx="435817" cy="251187"/>
              </a:xfrm>
            </p:grpSpPr>
            <p:sp>
              <p:nvSpPr>
                <p:cNvPr id="10909" name="Shape 10909"/>
                <p:cNvSpPr/>
                <p:nvPr/>
              </p:nvSpPr>
              <p:spPr>
                <a:xfrm rot="10800000" flipH="1">
                  <a:off x="1223" y="67888"/>
                  <a:ext cx="434595" cy="1833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262699"/>
                    </a:gs>
                    <a:gs pos="47000">
                      <a:srgbClr val="8585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0910" name="Shape 10910"/>
                <p:cNvSpPr/>
                <p:nvPr/>
              </p:nvSpPr>
              <p:spPr>
                <a:xfrm>
                  <a:off x="0" y="93686"/>
                  <a:ext cx="435818" cy="665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62699"/>
                    </a:gs>
                    <a:gs pos="47000">
                      <a:srgbClr val="8585E0"/>
                    </a:gs>
                    <a:gs pos="100000">
                      <a:srgbClr val="262699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0911" name="Shape 10911"/>
                <p:cNvSpPr/>
                <p:nvPr/>
              </p:nvSpPr>
              <p:spPr>
                <a:xfrm rot="10800000" flipH="1">
                  <a:off x="-1" y="0"/>
                  <a:ext cx="434595" cy="183299"/>
                </a:xfrm>
                <a:prstGeom prst="ellipse">
                  <a:avLst/>
                </a:prstGeom>
                <a:solidFill>
                  <a:srgbClr val="BFBFBF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0912" name="Shape 10912"/>
                <p:cNvSpPr/>
                <p:nvPr/>
              </p:nvSpPr>
              <p:spPr>
                <a:xfrm>
                  <a:off x="111402" y="55668"/>
                  <a:ext cx="211790" cy="923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8" y="12275"/>
                      </a:moveTo>
                      <a:lnTo>
                        <a:pt x="2205" y="21600"/>
                      </a:lnTo>
                      <a:lnTo>
                        <a:pt x="0" y="20085"/>
                      </a:lnTo>
                      <a:lnTo>
                        <a:pt x="6759" y="13691"/>
                      </a:lnTo>
                      <a:lnTo>
                        <a:pt x="6566" y="7372"/>
                      </a:lnTo>
                      <a:lnTo>
                        <a:pt x="1493" y="1956"/>
                      </a:lnTo>
                      <a:lnTo>
                        <a:pt x="3205" y="827"/>
                      </a:lnTo>
                      <a:lnTo>
                        <a:pt x="10734" y="8200"/>
                      </a:lnTo>
                      <a:lnTo>
                        <a:pt x="18423" y="0"/>
                      </a:lnTo>
                      <a:lnTo>
                        <a:pt x="20556" y="1580"/>
                      </a:lnTo>
                      <a:lnTo>
                        <a:pt x="14966" y="7071"/>
                      </a:lnTo>
                      <a:lnTo>
                        <a:pt x="16097" y="15045"/>
                      </a:lnTo>
                      <a:lnTo>
                        <a:pt x="21600" y="20085"/>
                      </a:lnTo>
                      <a:lnTo>
                        <a:pt x="19719" y="21520"/>
                      </a:lnTo>
                      <a:lnTo>
                        <a:pt x="10798" y="12275"/>
                      </a:lnTo>
                      <a:close/>
                    </a:path>
                  </a:pathLst>
                </a:custGeom>
                <a:solidFill>
                  <a:srgbClr val="8585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0913" name="Shape 10913"/>
                <p:cNvSpPr/>
                <p:nvPr/>
              </p:nvSpPr>
              <p:spPr>
                <a:xfrm>
                  <a:off x="89366" y="32586"/>
                  <a:ext cx="255861" cy="638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284"/>
                      </a:moveTo>
                      <a:lnTo>
                        <a:pt x="3801" y="62"/>
                      </a:lnTo>
                      <a:lnTo>
                        <a:pt x="10765" y="12052"/>
                      </a:lnTo>
                      <a:lnTo>
                        <a:pt x="17410" y="0"/>
                      </a:lnTo>
                      <a:lnTo>
                        <a:pt x="21600" y="4796"/>
                      </a:lnTo>
                      <a:lnTo>
                        <a:pt x="18483" y="10693"/>
                      </a:lnTo>
                      <a:lnTo>
                        <a:pt x="17479" y="9104"/>
                      </a:lnTo>
                      <a:lnTo>
                        <a:pt x="10888" y="21600"/>
                      </a:lnTo>
                      <a:lnTo>
                        <a:pt x="4128" y="9563"/>
                      </a:lnTo>
                      <a:lnTo>
                        <a:pt x="3035" y="10862"/>
                      </a:lnTo>
                      <a:lnTo>
                        <a:pt x="0" y="5284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0914" name="Shape 10914"/>
                <p:cNvSpPr/>
                <p:nvPr/>
              </p:nvSpPr>
              <p:spPr>
                <a:xfrm>
                  <a:off x="257083" y="86897"/>
                  <a:ext cx="94265" cy="556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6" h="21600" extrusionOk="0">
                      <a:moveTo>
                        <a:pt x="0" y="0"/>
                      </a:moveTo>
                      <a:lnTo>
                        <a:pt x="21576" y="16691"/>
                      </a:lnTo>
                      <a:lnTo>
                        <a:pt x="13658" y="21600"/>
                      </a:lnTo>
                      <a:lnTo>
                        <a:pt x="73" y="11414"/>
                      </a:lnTo>
                      <a:cubicBezTo>
                        <a:pt x="-24" y="2823"/>
                        <a:pt x="24" y="3805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0915" name="Shape 10915"/>
                <p:cNvSpPr/>
                <p:nvPr/>
              </p:nvSpPr>
              <p:spPr>
                <a:xfrm>
                  <a:off x="84469" y="88255"/>
                  <a:ext cx="93041" cy="556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05" y="0"/>
                      </a:moveTo>
                      <a:lnTo>
                        <a:pt x="21600" y="10423"/>
                      </a:lnTo>
                      <a:lnTo>
                        <a:pt x="7814" y="21600"/>
                      </a:lnTo>
                      <a:lnTo>
                        <a:pt x="0" y="16702"/>
                      </a:lnTo>
                      <a:lnTo>
                        <a:pt x="21305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0916" name="Shape 10916"/>
                <p:cNvSpPr/>
                <p:nvPr/>
              </p:nvSpPr>
              <p:spPr>
                <a:xfrm flipH="1" flipV="1">
                  <a:off x="-1" y="92328"/>
                  <a:ext cx="1225" cy="70604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000000">
                      <a:alpha val="37998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917" name="Shape 10917"/>
                <p:cNvSpPr/>
                <p:nvPr/>
              </p:nvSpPr>
              <p:spPr>
                <a:xfrm flipH="1" flipV="1">
                  <a:off x="434593" y="90970"/>
                  <a:ext cx="1225" cy="70605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000000">
                      <a:alpha val="37998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0928" name="Group 10928"/>
              <p:cNvGrpSpPr/>
              <p:nvPr/>
            </p:nvGrpSpPr>
            <p:grpSpPr>
              <a:xfrm>
                <a:off x="189078" y="254758"/>
                <a:ext cx="435819" cy="251189"/>
                <a:chOff x="0" y="0"/>
                <a:chExt cx="435817" cy="251187"/>
              </a:xfrm>
            </p:grpSpPr>
            <p:sp>
              <p:nvSpPr>
                <p:cNvPr id="10919" name="Shape 10919"/>
                <p:cNvSpPr/>
                <p:nvPr/>
              </p:nvSpPr>
              <p:spPr>
                <a:xfrm rot="10800000" flipH="1">
                  <a:off x="1223" y="67888"/>
                  <a:ext cx="434595" cy="1833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262699"/>
                    </a:gs>
                    <a:gs pos="47000">
                      <a:srgbClr val="8585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0920" name="Shape 10920"/>
                <p:cNvSpPr/>
                <p:nvPr/>
              </p:nvSpPr>
              <p:spPr>
                <a:xfrm>
                  <a:off x="0" y="93686"/>
                  <a:ext cx="435818" cy="665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62699"/>
                    </a:gs>
                    <a:gs pos="47000">
                      <a:srgbClr val="8585E0"/>
                    </a:gs>
                    <a:gs pos="100000">
                      <a:srgbClr val="262699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0921" name="Shape 10921"/>
                <p:cNvSpPr/>
                <p:nvPr/>
              </p:nvSpPr>
              <p:spPr>
                <a:xfrm rot="10800000" flipH="1">
                  <a:off x="-1" y="0"/>
                  <a:ext cx="434595" cy="183299"/>
                </a:xfrm>
                <a:prstGeom prst="ellipse">
                  <a:avLst/>
                </a:prstGeom>
                <a:solidFill>
                  <a:srgbClr val="BFBFBF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0922" name="Shape 10922"/>
                <p:cNvSpPr/>
                <p:nvPr/>
              </p:nvSpPr>
              <p:spPr>
                <a:xfrm>
                  <a:off x="111402" y="55668"/>
                  <a:ext cx="211790" cy="923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8" y="12275"/>
                      </a:moveTo>
                      <a:lnTo>
                        <a:pt x="2205" y="21600"/>
                      </a:lnTo>
                      <a:lnTo>
                        <a:pt x="0" y="20085"/>
                      </a:lnTo>
                      <a:lnTo>
                        <a:pt x="6759" y="13691"/>
                      </a:lnTo>
                      <a:lnTo>
                        <a:pt x="6566" y="7372"/>
                      </a:lnTo>
                      <a:lnTo>
                        <a:pt x="1493" y="1956"/>
                      </a:lnTo>
                      <a:lnTo>
                        <a:pt x="3205" y="827"/>
                      </a:lnTo>
                      <a:lnTo>
                        <a:pt x="10734" y="8200"/>
                      </a:lnTo>
                      <a:lnTo>
                        <a:pt x="18423" y="0"/>
                      </a:lnTo>
                      <a:lnTo>
                        <a:pt x="20556" y="1580"/>
                      </a:lnTo>
                      <a:lnTo>
                        <a:pt x="14966" y="7071"/>
                      </a:lnTo>
                      <a:lnTo>
                        <a:pt x="16097" y="15045"/>
                      </a:lnTo>
                      <a:lnTo>
                        <a:pt x="21600" y="20085"/>
                      </a:lnTo>
                      <a:lnTo>
                        <a:pt x="19719" y="21520"/>
                      </a:lnTo>
                      <a:lnTo>
                        <a:pt x="10798" y="12275"/>
                      </a:lnTo>
                      <a:close/>
                    </a:path>
                  </a:pathLst>
                </a:custGeom>
                <a:solidFill>
                  <a:srgbClr val="8585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0923" name="Shape 10923"/>
                <p:cNvSpPr/>
                <p:nvPr/>
              </p:nvSpPr>
              <p:spPr>
                <a:xfrm>
                  <a:off x="89366" y="32586"/>
                  <a:ext cx="255861" cy="638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284"/>
                      </a:moveTo>
                      <a:lnTo>
                        <a:pt x="3801" y="62"/>
                      </a:lnTo>
                      <a:lnTo>
                        <a:pt x="10765" y="12052"/>
                      </a:lnTo>
                      <a:lnTo>
                        <a:pt x="17410" y="0"/>
                      </a:lnTo>
                      <a:lnTo>
                        <a:pt x="21600" y="4796"/>
                      </a:lnTo>
                      <a:lnTo>
                        <a:pt x="18483" y="10693"/>
                      </a:lnTo>
                      <a:lnTo>
                        <a:pt x="17479" y="9104"/>
                      </a:lnTo>
                      <a:lnTo>
                        <a:pt x="10888" y="21600"/>
                      </a:lnTo>
                      <a:lnTo>
                        <a:pt x="4128" y="9563"/>
                      </a:lnTo>
                      <a:lnTo>
                        <a:pt x="3035" y="10862"/>
                      </a:lnTo>
                      <a:lnTo>
                        <a:pt x="0" y="5284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0924" name="Shape 10924"/>
                <p:cNvSpPr/>
                <p:nvPr/>
              </p:nvSpPr>
              <p:spPr>
                <a:xfrm>
                  <a:off x="257083" y="86897"/>
                  <a:ext cx="94265" cy="556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6" h="21600" extrusionOk="0">
                      <a:moveTo>
                        <a:pt x="0" y="0"/>
                      </a:moveTo>
                      <a:lnTo>
                        <a:pt x="21576" y="16691"/>
                      </a:lnTo>
                      <a:lnTo>
                        <a:pt x="13658" y="21600"/>
                      </a:lnTo>
                      <a:lnTo>
                        <a:pt x="73" y="11414"/>
                      </a:lnTo>
                      <a:cubicBezTo>
                        <a:pt x="-24" y="2823"/>
                        <a:pt x="24" y="3805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0925" name="Shape 10925"/>
                <p:cNvSpPr/>
                <p:nvPr/>
              </p:nvSpPr>
              <p:spPr>
                <a:xfrm>
                  <a:off x="84469" y="88255"/>
                  <a:ext cx="93041" cy="556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05" y="0"/>
                      </a:moveTo>
                      <a:lnTo>
                        <a:pt x="21600" y="10423"/>
                      </a:lnTo>
                      <a:lnTo>
                        <a:pt x="7814" y="21600"/>
                      </a:lnTo>
                      <a:lnTo>
                        <a:pt x="0" y="16702"/>
                      </a:lnTo>
                      <a:lnTo>
                        <a:pt x="21305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0926" name="Shape 10926"/>
                <p:cNvSpPr/>
                <p:nvPr/>
              </p:nvSpPr>
              <p:spPr>
                <a:xfrm flipH="1" flipV="1">
                  <a:off x="-1" y="92328"/>
                  <a:ext cx="1225" cy="70604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000000">
                      <a:alpha val="37998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927" name="Shape 10927"/>
                <p:cNvSpPr/>
                <p:nvPr/>
              </p:nvSpPr>
              <p:spPr>
                <a:xfrm flipH="1" flipV="1">
                  <a:off x="434593" y="90970"/>
                  <a:ext cx="1225" cy="70605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000000">
                      <a:alpha val="37998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0938" name="Group 10938"/>
              <p:cNvGrpSpPr/>
              <p:nvPr/>
            </p:nvGrpSpPr>
            <p:grpSpPr>
              <a:xfrm>
                <a:off x="1904701" y="530516"/>
                <a:ext cx="435819" cy="251189"/>
                <a:chOff x="0" y="0"/>
                <a:chExt cx="435817" cy="251187"/>
              </a:xfrm>
            </p:grpSpPr>
            <p:sp>
              <p:nvSpPr>
                <p:cNvPr id="10929" name="Shape 10929"/>
                <p:cNvSpPr/>
                <p:nvPr/>
              </p:nvSpPr>
              <p:spPr>
                <a:xfrm rot="10800000" flipH="1">
                  <a:off x="1223" y="67888"/>
                  <a:ext cx="434595" cy="1833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262699"/>
                    </a:gs>
                    <a:gs pos="47000">
                      <a:srgbClr val="8585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0930" name="Shape 10930"/>
                <p:cNvSpPr/>
                <p:nvPr/>
              </p:nvSpPr>
              <p:spPr>
                <a:xfrm>
                  <a:off x="0" y="93686"/>
                  <a:ext cx="435818" cy="665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62699"/>
                    </a:gs>
                    <a:gs pos="47000">
                      <a:srgbClr val="8585E0"/>
                    </a:gs>
                    <a:gs pos="100000">
                      <a:srgbClr val="262699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0931" name="Shape 10931"/>
                <p:cNvSpPr/>
                <p:nvPr/>
              </p:nvSpPr>
              <p:spPr>
                <a:xfrm rot="10800000" flipH="1">
                  <a:off x="-1" y="0"/>
                  <a:ext cx="434595" cy="183299"/>
                </a:xfrm>
                <a:prstGeom prst="ellipse">
                  <a:avLst/>
                </a:prstGeom>
                <a:solidFill>
                  <a:srgbClr val="BFBFBF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0932" name="Shape 10932"/>
                <p:cNvSpPr/>
                <p:nvPr/>
              </p:nvSpPr>
              <p:spPr>
                <a:xfrm>
                  <a:off x="111402" y="55668"/>
                  <a:ext cx="211790" cy="923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8" y="12275"/>
                      </a:moveTo>
                      <a:lnTo>
                        <a:pt x="2205" y="21600"/>
                      </a:lnTo>
                      <a:lnTo>
                        <a:pt x="0" y="20085"/>
                      </a:lnTo>
                      <a:lnTo>
                        <a:pt x="6759" y="13691"/>
                      </a:lnTo>
                      <a:lnTo>
                        <a:pt x="6566" y="7372"/>
                      </a:lnTo>
                      <a:lnTo>
                        <a:pt x="1493" y="1956"/>
                      </a:lnTo>
                      <a:lnTo>
                        <a:pt x="3205" y="827"/>
                      </a:lnTo>
                      <a:lnTo>
                        <a:pt x="10734" y="8200"/>
                      </a:lnTo>
                      <a:lnTo>
                        <a:pt x="18423" y="0"/>
                      </a:lnTo>
                      <a:lnTo>
                        <a:pt x="20556" y="1580"/>
                      </a:lnTo>
                      <a:lnTo>
                        <a:pt x="14966" y="7071"/>
                      </a:lnTo>
                      <a:lnTo>
                        <a:pt x="16097" y="15045"/>
                      </a:lnTo>
                      <a:lnTo>
                        <a:pt x="21600" y="20085"/>
                      </a:lnTo>
                      <a:lnTo>
                        <a:pt x="19719" y="21520"/>
                      </a:lnTo>
                      <a:lnTo>
                        <a:pt x="10798" y="12275"/>
                      </a:lnTo>
                      <a:close/>
                    </a:path>
                  </a:pathLst>
                </a:custGeom>
                <a:solidFill>
                  <a:srgbClr val="8585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0933" name="Shape 10933"/>
                <p:cNvSpPr/>
                <p:nvPr/>
              </p:nvSpPr>
              <p:spPr>
                <a:xfrm>
                  <a:off x="89366" y="32586"/>
                  <a:ext cx="255861" cy="638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284"/>
                      </a:moveTo>
                      <a:lnTo>
                        <a:pt x="3801" y="62"/>
                      </a:lnTo>
                      <a:lnTo>
                        <a:pt x="10765" y="12052"/>
                      </a:lnTo>
                      <a:lnTo>
                        <a:pt x="17410" y="0"/>
                      </a:lnTo>
                      <a:lnTo>
                        <a:pt x="21600" y="4796"/>
                      </a:lnTo>
                      <a:lnTo>
                        <a:pt x="18483" y="10693"/>
                      </a:lnTo>
                      <a:lnTo>
                        <a:pt x="17479" y="9104"/>
                      </a:lnTo>
                      <a:lnTo>
                        <a:pt x="10888" y="21600"/>
                      </a:lnTo>
                      <a:lnTo>
                        <a:pt x="4128" y="9563"/>
                      </a:lnTo>
                      <a:lnTo>
                        <a:pt x="3035" y="10862"/>
                      </a:lnTo>
                      <a:lnTo>
                        <a:pt x="0" y="5284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0934" name="Shape 10934"/>
                <p:cNvSpPr/>
                <p:nvPr/>
              </p:nvSpPr>
              <p:spPr>
                <a:xfrm>
                  <a:off x="257083" y="86897"/>
                  <a:ext cx="94265" cy="556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6" h="21600" extrusionOk="0">
                      <a:moveTo>
                        <a:pt x="0" y="0"/>
                      </a:moveTo>
                      <a:lnTo>
                        <a:pt x="21576" y="16691"/>
                      </a:lnTo>
                      <a:lnTo>
                        <a:pt x="13658" y="21600"/>
                      </a:lnTo>
                      <a:lnTo>
                        <a:pt x="73" y="11414"/>
                      </a:lnTo>
                      <a:cubicBezTo>
                        <a:pt x="-24" y="2823"/>
                        <a:pt x="24" y="3805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0935" name="Shape 10935"/>
                <p:cNvSpPr/>
                <p:nvPr/>
              </p:nvSpPr>
              <p:spPr>
                <a:xfrm>
                  <a:off x="84469" y="88255"/>
                  <a:ext cx="93041" cy="556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05" y="0"/>
                      </a:moveTo>
                      <a:lnTo>
                        <a:pt x="21600" y="10423"/>
                      </a:lnTo>
                      <a:lnTo>
                        <a:pt x="7814" y="21600"/>
                      </a:lnTo>
                      <a:lnTo>
                        <a:pt x="0" y="16702"/>
                      </a:lnTo>
                      <a:lnTo>
                        <a:pt x="21305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0936" name="Shape 10936"/>
                <p:cNvSpPr/>
                <p:nvPr/>
              </p:nvSpPr>
              <p:spPr>
                <a:xfrm flipH="1" flipV="1">
                  <a:off x="-1" y="92328"/>
                  <a:ext cx="1225" cy="70604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000000">
                      <a:alpha val="37998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937" name="Shape 10937"/>
                <p:cNvSpPr/>
                <p:nvPr/>
              </p:nvSpPr>
              <p:spPr>
                <a:xfrm flipH="1" flipV="1">
                  <a:off x="434593" y="90970"/>
                  <a:ext cx="1225" cy="70605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000000">
                      <a:alpha val="37998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0948" name="Group 10948"/>
              <p:cNvGrpSpPr/>
              <p:nvPr/>
            </p:nvGrpSpPr>
            <p:grpSpPr>
              <a:xfrm>
                <a:off x="822375" y="626370"/>
                <a:ext cx="435819" cy="251189"/>
                <a:chOff x="0" y="0"/>
                <a:chExt cx="435817" cy="251187"/>
              </a:xfrm>
            </p:grpSpPr>
            <p:sp>
              <p:nvSpPr>
                <p:cNvPr id="10939" name="Shape 10939"/>
                <p:cNvSpPr/>
                <p:nvPr/>
              </p:nvSpPr>
              <p:spPr>
                <a:xfrm rot="10800000" flipH="1">
                  <a:off x="1223" y="67888"/>
                  <a:ext cx="434595" cy="1833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262699"/>
                    </a:gs>
                    <a:gs pos="47000">
                      <a:srgbClr val="8585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0940" name="Shape 10940"/>
                <p:cNvSpPr/>
                <p:nvPr/>
              </p:nvSpPr>
              <p:spPr>
                <a:xfrm>
                  <a:off x="0" y="93686"/>
                  <a:ext cx="435818" cy="665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62699"/>
                    </a:gs>
                    <a:gs pos="47000">
                      <a:srgbClr val="8585E0"/>
                    </a:gs>
                    <a:gs pos="100000">
                      <a:srgbClr val="262699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0941" name="Shape 10941"/>
                <p:cNvSpPr/>
                <p:nvPr/>
              </p:nvSpPr>
              <p:spPr>
                <a:xfrm rot="10800000" flipH="1">
                  <a:off x="-1" y="0"/>
                  <a:ext cx="434595" cy="183299"/>
                </a:xfrm>
                <a:prstGeom prst="ellipse">
                  <a:avLst/>
                </a:prstGeom>
                <a:solidFill>
                  <a:srgbClr val="BFBFBF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0942" name="Shape 10942"/>
                <p:cNvSpPr/>
                <p:nvPr/>
              </p:nvSpPr>
              <p:spPr>
                <a:xfrm>
                  <a:off x="111402" y="55668"/>
                  <a:ext cx="211790" cy="923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8" y="12275"/>
                      </a:moveTo>
                      <a:lnTo>
                        <a:pt x="2205" y="21600"/>
                      </a:lnTo>
                      <a:lnTo>
                        <a:pt x="0" y="20085"/>
                      </a:lnTo>
                      <a:lnTo>
                        <a:pt x="6759" y="13691"/>
                      </a:lnTo>
                      <a:lnTo>
                        <a:pt x="6566" y="7372"/>
                      </a:lnTo>
                      <a:lnTo>
                        <a:pt x="1493" y="1956"/>
                      </a:lnTo>
                      <a:lnTo>
                        <a:pt x="3205" y="827"/>
                      </a:lnTo>
                      <a:lnTo>
                        <a:pt x="10734" y="8200"/>
                      </a:lnTo>
                      <a:lnTo>
                        <a:pt x="18423" y="0"/>
                      </a:lnTo>
                      <a:lnTo>
                        <a:pt x="20556" y="1580"/>
                      </a:lnTo>
                      <a:lnTo>
                        <a:pt x="14966" y="7071"/>
                      </a:lnTo>
                      <a:lnTo>
                        <a:pt x="16097" y="15045"/>
                      </a:lnTo>
                      <a:lnTo>
                        <a:pt x="21600" y="20085"/>
                      </a:lnTo>
                      <a:lnTo>
                        <a:pt x="19719" y="21520"/>
                      </a:lnTo>
                      <a:lnTo>
                        <a:pt x="10798" y="12275"/>
                      </a:lnTo>
                      <a:close/>
                    </a:path>
                  </a:pathLst>
                </a:custGeom>
                <a:solidFill>
                  <a:srgbClr val="8585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0943" name="Shape 10943"/>
                <p:cNvSpPr/>
                <p:nvPr/>
              </p:nvSpPr>
              <p:spPr>
                <a:xfrm>
                  <a:off x="89366" y="32586"/>
                  <a:ext cx="255861" cy="638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284"/>
                      </a:moveTo>
                      <a:lnTo>
                        <a:pt x="3801" y="62"/>
                      </a:lnTo>
                      <a:lnTo>
                        <a:pt x="10765" y="12052"/>
                      </a:lnTo>
                      <a:lnTo>
                        <a:pt x="17410" y="0"/>
                      </a:lnTo>
                      <a:lnTo>
                        <a:pt x="21600" y="4796"/>
                      </a:lnTo>
                      <a:lnTo>
                        <a:pt x="18483" y="10693"/>
                      </a:lnTo>
                      <a:lnTo>
                        <a:pt x="17479" y="9104"/>
                      </a:lnTo>
                      <a:lnTo>
                        <a:pt x="10888" y="21600"/>
                      </a:lnTo>
                      <a:lnTo>
                        <a:pt x="4128" y="9563"/>
                      </a:lnTo>
                      <a:lnTo>
                        <a:pt x="3035" y="10862"/>
                      </a:lnTo>
                      <a:lnTo>
                        <a:pt x="0" y="5284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0944" name="Shape 10944"/>
                <p:cNvSpPr/>
                <p:nvPr/>
              </p:nvSpPr>
              <p:spPr>
                <a:xfrm>
                  <a:off x="257083" y="86897"/>
                  <a:ext cx="94265" cy="556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6" h="21600" extrusionOk="0">
                      <a:moveTo>
                        <a:pt x="0" y="0"/>
                      </a:moveTo>
                      <a:lnTo>
                        <a:pt x="21576" y="16691"/>
                      </a:lnTo>
                      <a:lnTo>
                        <a:pt x="13658" y="21600"/>
                      </a:lnTo>
                      <a:lnTo>
                        <a:pt x="73" y="11414"/>
                      </a:lnTo>
                      <a:cubicBezTo>
                        <a:pt x="-24" y="2823"/>
                        <a:pt x="24" y="3805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0945" name="Shape 10945"/>
                <p:cNvSpPr/>
                <p:nvPr/>
              </p:nvSpPr>
              <p:spPr>
                <a:xfrm>
                  <a:off x="84469" y="88255"/>
                  <a:ext cx="93041" cy="556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05" y="0"/>
                      </a:moveTo>
                      <a:lnTo>
                        <a:pt x="21600" y="10423"/>
                      </a:lnTo>
                      <a:lnTo>
                        <a:pt x="7814" y="21600"/>
                      </a:lnTo>
                      <a:lnTo>
                        <a:pt x="0" y="16702"/>
                      </a:lnTo>
                      <a:lnTo>
                        <a:pt x="21305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0946" name="Shape 10946"/>
                <p:cNvSpPr/>
                <p:nvPr/>
              </p:nvSpPr>
              <p:spPr>
                <a:xfrm flipH="1" flipV="1">
                  <a:off x="-1" y="92328"/>
                  <a:ext cx="1225" cy="70604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000000">
                      <a:alpha val="37998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947" name="Shape 10947"/>
                <p:cNvSpPr/>
                <p:nvPr/>
              </p:nvSpPr>
              <p:spPr>
                <a:xfrm flipH="1" flipV="1">
                  <a:off x="434593" y="90970"/>
                  <a:ext cx="1225" cy="70605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000000">
                      <a:alpha val="37998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10950" name="Shape 10950"/>
            <p:cNvSpPr/>
            <p:nvPr/>
          </p:nvSpPr>
          <p:spPr>
            <a:xfrm>
              <a:off x="0" y="0"/>
              <a:ext cx="3249613" cy="1028700"/>
            </a:xfrm>
            <a:prstGeom prst="rect">
              <a:avLst/>
            </a:prstGeom>
            <a:solidFill>
              <a:srgbClr val="FFFFFF">
                <a:alpha val="768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</p:grpSp>
      <p:pic>
        <p:nvPicPr>
          <p:cNvPr id="10952" name="underline_base.png" descr="underline_bas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050" y="708025"/>
            <a:ext cx="7253288" cy="187325"/>
          </a:xfrm>
          <a:prstGeom prst="rect">
            <a:avLst/>
          </a:prstGeom>
          <a:ln w="12700">
            <a:miter lim="400000"/>
          </a:ln>
        </p:spPr>
      </p:pic>
      <p:sp>
        <p:nvSpPr>
          <p:cNvPr id="10953" name="Shape 10953"/>
          <p:cNvSpPr/>
          <p:nvPr/>
        </p:nvSpPr>
        <p:spPr>
          <a:xfrm>
            <a:off x="400050" y="120650"/>
            <a:ext cx="7772400" cy="701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OpenDaylight (ODL) controller</a:t>
            </a:r>
          </a:p>
        </p:txBody>
      </p:sp>
      <p:sp>
        <p:nvSpPr>
          <p:cNvPr id="10954" name="Shape 10954"/>
          <p:cNvSpPr/>
          <p:nvPr/>
        </p:nvSpPr>
        <p:spPr>
          <a:xfrm>
            <a:off x="5915025" y="1433512"/>
            <a:ext cx="3135313" cy="4049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ts val="500"/>
              </a:spcBef>
              <a:buClr>
                <a:srgbClr val="000099"/>
              </a:buClr>
              <a:buSzPct val="100000"/>
              <a:buFont typeface="Wingdings"/>
              <a:buChar char="▪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ODL Lithium controller</a:t>
            </a:r>
          </a:p>
          <a:p>
            <a:pPr marL="342900" indent="-342900">
              <a:lnSpc>
                <a:spcPct val="85000"/>
              </a:lnSpc>
              <a:spcBef>
                <a:spcPts val="500"/>
              </a:spcBef>
              <a:buClr>
                <a:srgbClr val="000099"/>
              </a:buClr>
              <a:buSzPct val="100000"/>
              <a:buFont typeface="Wingdings"/>
              <a:buChar char="▪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network apps may be contained within, or be external to SDN controller</a:t>
            </a:r>
          </a:p>
          <a:p>
            <a:pPr marL="342900" indent="-342900">
              <a:lnSpc>
                <a:spcPct val="85000"/>
              </a:lnSpc>
              <a:spcBef>
                <a:spcPts val="500"/>
              </a:spcBef>
              <a:buClr>
                <a:srgbClr val="000099"/>
              </a:buClr>
              <a:buSzPct val="100000"/>
              <a:buFont typeface="Wingdings"/>
              <a:buChar char="▪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Service Abstraction Layer: interconnects internal, external applications and services</a:t>
            </a:r>
          </a:p>
        </p:txBody>
      </p:sp>
      <p:sp>
        <p:nvSpPr>
          <p:cNvPr id="10955" name="Shape 10955"/>
          <p:cNvSpPr>
            <a:spLocks noGrp="1"/>
          </p:cNvSpPr>
          <p:nvPr>
            <p:ph type="sldNum" sz="quarter" idx="2"/>
          </p:nvPr>
        </p:nvSpPr>
        <p:spPr>
          <a:xfrm>
            <a:off x="8456612" y="6475412"/>
            <a:ext cx="35372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10956" name="Shape 10956"/>
          <p:cNvSpPr/>
          <p:nvPr/>
        </p:nvSpPr>
        <p:spPr>
          <a:xfrm>
            <a:off x="6375400" y="6475412"/>
            <a:ext cx="21780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Control Plane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8" name="Shape 10958"/>
          <p:cNvSpPr/>
          <p:nvPr/>
        </p:nvSpPr>
        <p:spPr>
          <a:xfrm>
            <a:off x="404812" y="2840037"/>
            <a:ext cx="4899026" cy="1409701"/>
          </a:xfrm>
          <a:prstGeom prst="roundRect">
            <a:avLst>
              <a:gd name="adj" fmla="val 16667"/>
            </a:avLst>
          </a:prstGeom>
          <a:solidFill>
            <a:srgbClr val="60C99C"/>
          </a:solidFill>
          <a:ln w="12700">
            <a:miter lim="400000"/>
            <a:tailEnd type="triangle"/>
          </a:ln>
        </p:spPr>
        <p:txBody>
          <a:bodyPr lIns="45719" rIns="45719"/>
          <a:lstStyle/>
          <a:p>
            <a:pPr>
              <a:defRPr sz="1800"/>
            </a:pPr>
            <a:endParaRPr/>
          </a:p>
        </p:txBody>
      </p:sp>
      <p:sp>
        <p:nvSpPr>
          <p:cNvPr id="10959" name="Shape 10959"/>
          <p:cNvSpPr/>
          <p:nvPr/>
        </p:nvSpPr>
        <p:spPr>
          <a:xfrm>
            <a:off x="387350" y="1301750"/>
            <a:ext cx="1267580" cy="54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t>Network </a:t>
            </a:r>
          </a:p>
          <a:p>
            <a:pPr>
              <a:defRPr sz="1600"/>
            </a:pPr>
            <a:r>
              <a:t>control apps </a:t>
            </a:r>
          </a:p>
        </p:txBody>
      </p:sp>
      <p:sp>
        <p:nvSpPr>
          <p:cNvPr id="10960" name="Shape 10960"/>
          <p:cNvSpPr/>
          <p:nvPr/>
        </p:nvSpPr>
        <p:spPr>
          <a:xfrm rot="5400000">
            <a:off x="2176462" y="841375"/>
            <a:ext cx="631826" cy="1441450"/>
          </a:xfrm>
          <a:prstGeom prst="ellipse">
            <a:avLst/>
          </a:prstGeom>
          <a:solidFill>
            <a:srgbClr val="47FFD1"/>
          </a:solidFill>
          <a:ln w="12700">
            <a:miter lim="400000"/>
            <a:tailEnd type="triangle"/>
          </a:ln>
          <a:effectLst>
            <a:outerShdw blurRad="50800" dist="38100" dir="2700000" rotWithShape="0">
              <a:srgbClr val="009973">
                <a:alpha val="42999"/>
              </a:srgbClr>
            </a:outerShdw>
          </a:effectLst>
        </p:spPr>
        <p:txBody>
          <a:bodyPr lIns="45719" rIns="45719"/>
          <a:lstStyle/>
          <a:p>
            <a:pPr>
              <a:defRPr sz="1800"/>
            </a:pPr>
            <a:endParaRPr/>
          </a:p>
        </p:txBody>
      </p:sp>
      <p:sp>
        <p:nvSpPr>
          <p:cNvPr id="10961" name="Shape 10961"/>
          <p:cNvSpPr/>
          <p:nvPr/>
        </p:nvSpPr>
        <p:spPr>
          <a:xfrm>
            <a:off x="3259137" y="1101725"/>
            <a:ext cx="73636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009973"/>
                </a:solidFill>
              </a:defRPr>
            </a:lvl1pPr>
          </a:lstStyle>
          <a:p>
            <a:r>
              <a:t>…  </a:t>
            </a:r>
          </a:p>
        </p:txBody>
      </p:sp>
      <p:sp>
        <p:nvSpPr>
          <p:cNvPr id="10962" name="Shape 10962"/>
          <p:cNvSpPr/>
          <p:nvPr/>
        </p:nvSpPr>
        <p:spPr>
          <a:xfrm>
            <a:off x="404812" y="2058987"/>
            <a:ext cx="4811713" cy="665163"/>
          </a:xfrm>
          <a:prstGeom prst="roundRect">
            <a:avLst>
              <a:gd name="adj" fmla="val 16667"/>
            </a:avLst>
          </a:prstGeom>
          <a:solidFill>
            <a:srgbClr val="60C99C"/>
          </a:solidFill>
          <a:ln w="12700">
            <a:miter lim="400000"/>
            <a:tailEnd type="triangle"/>
          </a:ln>
        </p:spPr>
        <p:txBody>
          <a:bodyPr lIns="45719" rIns="45719"/>
          <a:lstStyle/>
          <a:p>
            <a:pPr>
              <a:defRPr sz="1800"/>
            </a:pPr>
            <a:endParaRPr/>
          </a:p>
        </p:txBody>
      </p:sp>
      <p:grpSp>
        <p:nvGrpSpPr>
          <p:cNvPr id="10965" name="Group 10965"/>
          <p:cNvGrpSpPr/>
          <p:nvPr/>
        </p:nvGrpSpPr>
        <p:grpSpPr>
          <a:xfrm>
            <a:off x="666749" y="2244725"/>
            <a:ext cx="1503364" cy="374650"/>
            <a:chOff x="0" y="0"/>
            <a:chExt cx="1503362" cy="374650"/>
          </a:xfrm>
        </p:grpSpPr>
        <p:sp>
          <p:nvSpPr>
            <p:cNvPr id="10963" name="Shape 10963"/>
            <p:cNvSpPr/>
            <p:nvPr/>
          </p:nvSpPr>
          <p:spPr>
            <a:xfrm>
              <a:off x="-1" y="0"/>
              <a:ext cx="1362959" cy="37465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12700" cap="flat">
              <a:solidFill>
                <a:srgbClr val="60C99C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2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600"/>
              </a:pPr>
              <a:endParaRPr/>
            </a:p>
          </p:txBody>
        </p:sp>
        <p:sp>
          <p:nvSpPr>
            <p:cNvPr id="10964" name="Shape 10964"/>
            <p:cNvSpPr/>
            <p:nvPr/>
          </p:nvSpPr>
          <p:spPr>
            <a:xfrm>
              <a:off x="43693" y="24114"/>
              <a:ext cx="1459670" cy="3173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ts val="1800"/>
                </a:lnSpc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REST    API</a:t>
              </a:r>
            </a:p>
          </p:txBody>
        </p:sp>
      </p:grpSp>
      <p:sp>
        <p:nvSpPr>
          <p:cNvPr id="10966" name="Shape 10966"/>
          <p:cNvSpPr/>
          <p:nvPr/>
        </p:nvSpPr>
        <p:spPr>
          <a:xfrm>
            <a:off x="384175" y="4578350"/>
            <a:ext cx="5005388" cy="879475"/>
          </a:xfrm>
          <a:prstGeom prst="roundRect">
            <a:avLst>
              <a:gd name="adj" fmla="val 16667"/>
            </a:avLst>
          </a:prstGeom>
          <a:solidFill>
            <a:srgbClr val="60C99C"/>
          </a:solidFill>
          <a:ln w="12700">
            <a:miter lim="400000"/>
            <a:tailEnd type="triangle"/>
          </a:ln>
        </p:spPr>
        <p:txBody>
          <a:bodyPr lIns="45719" rIns="45719"/>
          <a:lstStyle/>
          <a:p>
            <a:pPr>
              <a:defRPr sz="1800"/>
            </a:pPr>
            <a:endParaRPr/>
          </a:p>
        </p:txBody>
      </p:sp>
      <p:sp>
        <p:nvSpPr>
          <p:cNvPr id="10967" name="Shape 10967"/>
          <p:cNvSpPr/>
          <p:nvPr/>
        </p:nvSpPr>
        <p:spPr>
          <a:xfrm>
            <a:off x="506412" y="4402137"/>
            <a:ext cx="4810126" cy="1"/>
          </a:xfrm>
          <a:prstGeom prst="line">
            <a:avLst/>
          </a:prstGeom>
          <a:ln w="19050"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968" name="Shape 10968"/>
          <p:cNvSpPr/>
          <p:nvPr/>
        </p:nvSpPr>
        <p:spPr>
          <a:xfrm>
            <a:off x="404812" y="2001837"/>
            <a:ext cx="4811713" cy="1"/>
          </a:xfrm>
          <a:prstGeom prst="line">
            <a:avLst/>
          </a:prstGeom>
          <a:ln w="19050"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969" name="Shape 10969"/>
          <p:cNvSpPr/>
          <p:nvPr/>
        </p:nvSpPr>
        <p:spPr>
          <a:xfrm rot="5400000">
            <a:off x="4129087" y="976312"/>
            <a:ext cx="630239" cy="1179514"/>
          </a:xfrm>
          <a:prstGeom prst="ellipse">
            <a:avLst/>
          </a:prstGeom>
          <a:solidFill>
            <a:srgbClr val="47FFD1"/>
          </a:solidFill>
          <a:ln w="12700">
            <a:miter lim="400000"/>
            <a:tailEnd type="triangle"/>
          </a:ln>
          <a:effectLst>
            <a:outerShdw blurRad="50800" dist="38100" dir="2700000" rotWithShape="0">
              <a:srgbClr val="009973">
                <a:alpha val="42999"/>
              </a:srgbClr>
            </a:outerShdw>
          </a:effectLst>
        </p:spPr>
        <p:txBody>
          <a:bodyPr lIns="45719" rIns="45719"/>
          <a:lstStyle/>
          <a:p>
            <a:pPr>
              <a:defRPr sz="1800"/>
            </a:pPr>
            <a:endParaRPr/>
          </a:p>
        </p:txBody>
      </p:sp>
      <p:sp>
        <p:nvSpPr>
          <p:cNvPr id="10970" name="Shape 10970"/>
          <p:cNvSpPr/>
          <p:nvPr/>
        </p:nvSpPr>
        <p:spPr>
          <a:xfrm>
            <a:off x="4076700" y="3494087"/>
            <a:ext cx="1355726" cy="726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defRPr sz="1600"/>
            </a:pPr>
            <a:r>
              <a:t>ONOS</a:t>
            </a:r>
          </a:p>
          <a:p>
            <a:pPr>
              <a:lnSpc>
                <a:spcPct val="90000"/>
              </a:lnSpc>
              <a:defRPr sz="1600"/>
            </a:pPr>
            <a:r>
              <a:t>distributed core</a:t>
            </a:r>
          </a:p>
        </p:txBody>
      </p:sp>
      <p:sp>
        <p:nvSpPr>
          <p:cNvPr id="10971" name="Shape 10971"/>
          <p:cNvSpPr/>
          <p:nvPr/>
        </p:nvSpPr>
        <p:spPr>
          <a:xfrm>
            <a:off x="4013200" y="4621212"/>
            <a:ext cx="1609725" cy="726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defRPr sz="1600"/>
            </a:pPr>
            <a:r>
              <a:t>southbound abstractions,</a:t>
            </a:r>
          </a:p>
          <a:p>
            <a:pPr>
              <a:lnSpc>
                <a:spcPct val="90000"/>
              </a:lnSpc>
              <a:defRPr sz="1600"/>
            </a:pPr>
            <a:r>
              <a:t>protocols</a:t>
            </a:r>
          </a:p>
        </p:txBody>
      </p:sp>
      <p:grpSp>
        <p:nvGrpSpPr>
          <p:cNvPr id="10974" name="Group 10974"/>
          <p:cNvGrpSpPr/>
          <p:nvPr/>
        </p:nvGrpSpPr>
        <p:grpSpPr>
          <a:xfrm>
            <a:off x="514349" y="5040312"/>
            <a:ext cx="1084480" cy="322612"/>
            <a:chOff x="0" y="0"/>
            <a:chExt cx="1084479" cy="322610"/>
          </a:xfrm>
        </p:grpSpPr>
        <p:sp>
          <p:nvSpPr>
            <p:cNvPr id="10972" name="Shape 10972"/>
            <p:cNvSpPr/>
            <p:nvPr/>
          </p:nvSpPr>
          <p:spPr>
            <a:xfrm>
              <a:off x="21296" y="24735"/>
              <a:ext cx="1063184" cy="297876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12700" cap="flat">
              <a:solidFill>
                <a:srgbClr val="60C99C"/>
              </a:solidFill>
              <a:prstDash val="solid"/>
              <a:round/>
            </a:ln>
            <a:effectLst>
              <a:outerShdw blurRad="50800" dist="38100" dir="2700000" rotWithShape="0">
                <a:srgbClr val="CCFFCC">
                  <a:alpha val="42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600"/>
              </a:pPr>
              <a:endParaRPr/>
            </a:p>
          </p:txBody>
        </p:sp>
        <p:sp>
          <p:nvSpPr>
            <p:cNvPr id="10973" name="Shape 10973"/>
            <p:cNvSpPr/>
            <p:nvPr/>
          </p:nvSpPr>
          <p:spPr>
            <a:xfrm>
              <a:off x="0" y="0"/>
              <a:ext cx="1030248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OpenFlow</a:t>
              </a:r>
            </a:p>
          </p:txBody>
        </p:sp>
      </p:grpSp>
      <p:grpSp>
        <p:nvGrpSpPr>
          <p:cNvPr id="10977" name="Group 10977"/>
          <p:cNvGrpSpPr/>
          <p:nvPr/>
        </p:nvGrpSpPr>
        <p:grpSpPr>
          <a:xfrm>
            <a:off x="1727200" y="5041899"/>
            <a:ext cx="1062038" cy="328219"/>
            <a:chOff x="0" y="0"/>
            <a:chExt cx="1062037" cy="328217"/>
          </a:xfrm>
        </p:grpSpPr>
        <p:sp>
          <p:nvSpPr>
            <p:cNvPr id="10975" name="Shape 10975"/>
            <p:cNvSpPr/>
            <p:nvPr/>
          </p:nvSpPr>
          <p:spPr>
            <a:xfrm>
              <a:off x="0" y="30342"/>
              <a:ext cx="1062038" cy="297876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12700" cap="flat">
              <a:solidFill>
                <a:srgbClr val="60C99C"/>
              </a:solidFill>
              <a:prstDash val="solid"/>
              <a:round/>
            </a:ln>
            <a:effectLst>
              <a:outerShdw blurRad="50800" dist="38100" dir="2700000" rotWithShape="0">
                <a:srgbClr val="CCFFCC">
                  <a:alpha val="42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600"/>
              </a:pPr>
              <a:endParaRPr/>
            </a:p>
          </p:txBody>
        </p:sp>
        <p:sp>
          <p:nvSpPr>
            <p:cNvPr id="10976" name="Shape 10976"/>
            <p:cNvSpPr/>
            <p:nvPr/>
          </p:nvSpPr>
          <p:spPr>
            <a:xfrm>
              <a:off x="98442" y="0"/>
              <a:ext cx="804427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Netconf</a:t>
              </a:r>
            </a:p>
          </p:txBody>
        </p:sp>
      </p:grpSp>
      <p:grpSp>
        <p:nvGrpSpPr>
          <p:cNvPr id="10980" name="Group 10980"/>
          <p:cNvGrpSpPr/>
          <p:nvPr/>
        </p:nvGrpSpPr>
        <p:grpSpPr>
          <a:xfrm>
            <a:off x="2979737" y="5054599"/>
            <a:ext cx="858838" cy="327886"/>
            <a:chOff x="0" y="0"/>
            <a:chExt cx="858837" cy="327884"/>
          </a:xfrm>
        </p:grpSpPr>
        <p:sp>
          <p:nvSpPr>
            <p:cNvPr id="10978" name="Shape 10978"/>
            <p:cNvSpPr/>
            <p:nvPr/>
          </p:nvSpPr>
          <p:spPr>
            <a:xfrm>
              <a:off x="0" y="30355"/>
              <a:ext cx="858838" cy="29753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12700" cap="flat">
              <a:solidFill>
                <a:srgbClr val="60C99C"/>
              </a:solidFill>
              <a:prstDash val="solid"/>
              <a:round/>
            </a:ln>
            <a:effectLst>
              <a:outerShdw blurRad="50800" dist="38100" dir="2700000" rotWithShape="0">
                <a:srgbClr val="CCFFCC">
                  <a:alpha val="42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600"/>
              </a:pPr>
              <a:endParaRPr/>
            </a:p>
          </p:txBody>
        </p:sp>
        <p:sp>
          <p:nvSpPr>
            <p:cNvPr id="10979" name="Shape 10979"/>
            <p:cNvSpPr/>
            <p:nvPr/>
          </p:nvSpPr>
          <p:spPr>
            <a:xfrm>
              <a:off x="3149" y="0"/>
              <a:ext cx="815539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OVSDB</a:t>
              </a:r>
            </a:p>
          </p:txBody>
        </p:sp>
      </p:grpSp>
      <p:grpSp>
        <p:nvGrpSpPr>
          <p:cNvPr id="10983" name="Group 10983"/>
          <p:cNvGrpSpPr/>
          <p:nvPr/>
        </p:nvGrpSpPr>
        <p:grpSpPr>
          <a:xfrm>
            <a:off x="525462" y="4632324"/>
            <a:ext cx="777876" cy="322612"/>
            <a:chOff x="0" y="0"/>
            <a:chExt cx="777875" cy="322610"/>
          </a:xfrm>
        </p:grpSpPr>
        <p:sp>
          <p:nvSpPr>
            <p:cNvPr id="10981" name="Shape 10981"/>
            <p:cNvSpPr/>
            <p:nvPr/>
          </p:nvSpPr>
          <p:spPr>
            <a:xfrm>
              <a:off x="15275" y="24735"/>
              <a:ext cx="762600" cy="297876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12700" cap="flat">
              <a:solidFill>
                <a:srgbClr val="60C99C"/>
              </a:solidFill>
              <a:prstDash val="solid"/>
              <a:round/>
            </a:ln>
            <a:effectLst>
              <a:outerShdw blurRad="50800" dist="38100" dir="2700000" rotWithShape="0">
                <a:srgbClr val="CCFFCC">
                  <a:alpha val="42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600"/>
              </a:pPr>
              <a:endParaRPr/>
            </a:p>
          </p:txBody>
        </p:sp>
        <p:sp>
          <p:nvSpPr>
            <p:cNvPr id="10982" name="Shape 10982"/>
            <p:cNvSpPr/>
            <p:nvPr/>
          </p:nvSpPr>
          <p:spPr>
            <a:xfrm>
              <a:off x="0" y="0"/>
              <a:ext cx="691515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device</a:t>
              </a:r>
            </a:p>
          </p:txBody>
        </p:sp>
      </p:grpSp>
      <p:grpSp>
        <p:nvGrpSpPr>
          <p:cNvPr id="10986" name="Group 10986"/>
          <p:cNvGrpSpPr/>
          <p:nvPr/>
        </p:nvGrpSpPr>
        <p:grpSpPr>
          <a:xfrm>
            <a:off x="1355725" y="4629149"/>
            <a:ext cx="574675" cy="327667"/>
            <a:chOff x="0" y="0"/>
            <a:chExt cx="574675" cy="327665"/>
          </a:xfrm>
        </p:grpSpPr>
        <p:sp>
          <p:nvSpPr>
            <p:cNvPr id="10984" name="Shape 10984"/>
            <p:cNvSpPr/>
            <p:nvPr/>
          </p:nvSpPr>
          <p:spPr>
            <a:xfrm>
              <a:off x="0" y="28391"/>
              <a:ext cx="574675" cy="299275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12700" cap="flat">
              <a:solidFill>
                <a:srgbClr val="60C99C"/>
              </a:solidFill>
              <a:prstDash val="solid"/>
              <a:round/>
            </a:ln>
            <a:effectLst>
              <a:outerShdw blurRad="50800" dist="38100" dir="2700000" rotWithShape="0">
                <a:srgbClr val="CCFFCC">
                  <a:alpha val="42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600"/>
              </a:pPr>
              <a:endParaRPr/>
            </a:p>
          </p:txBody>
        </p:sp>
        <p:sp>
          <p:nvSpPr>
            <p:cNvPr id="10985" name="Shape 10985"/>
            <p:cNvSpPr/>
            <p:nvPr/>
          </p:nvSpPr>
          <p:spPr>
            <a:xfrm>
              <a:off x="34394" y="0"/>
              <a:ext cx="409040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link</a:t>
              </a:r>
            </a:p>
          </p:txBody>
        </p:sp>
      </p:grpSp>
      <p:grpSp>
        <p:nvGrpSpPr>
          <p:cNvPr id="10989" name="Group 10989"/>
          <p:cNvGrpSpPr/>
          <p:nvPr/>
        </p:nvGrpSpPr>
        <p:grpSpPr>
          <a:xfrm>
            <a:off x="1965324" y="4630737"/>
            <a:ext cx="560389" cy="322612"/>
            <a:chOff x="0" y="0"/>
            <a:chExt cx="560387" cy="322610"/>
          </a:xfrm>
        </p:grpSpPr>
        <p:sp>
          <p:nvSpPr>
            <p:cNvPr id="10987" name="Shape 10987"/>
            <p:cNvSpPr/>
            <p:nvPr/>
          </p:nvSpPr>
          <p:spPr>
            <a:xfrm>
              <a:off x="15271" y="24735"/>
              <a:ext cx="545117" cy="297876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12700" cap="flat">
              <a:solidFill>
                <a:srgbClr val="60C99C"/>
              </a:solidFill>
              <a:prstDash val="solid"/>
              <a:round/>
            </a:ln>
            <a:effectLst>
              <a:outerShdw blurRad="50800" dist="38100" dir="2700000" rotWithShape="0">
                <a:srgbClr val="CCFFCC">
                  <a:alpha val="42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600"/>
              </a:pPr>
              <a:endParaRPr/>
            </a:p>
          </p:txBody>
        </p:sp>
        <p:sp>
          <p:nvSpPr>
            <p:cNvPr id="10988" name="Shape 10988"/>
            <p:cNvSpPr/>
            <p:nvPr/>
          </p:nvSpPr>
          <p:spPr>
            <a:xfrm>
              <a:off x="0" y="0"/>
              <a:ext cx="488216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host</a:t>
              </a:r>
            </a:p>
          </p:txBody>
        </p:sp>
      </p:grpSp>
      <p:grpSp>
        <p:nvGrpSpPr>
          <p:cNvPr id="10992" name="Group 10992"/>
          <p:cNvGrpSpPr/>
          <p:nvPr/>
        </p:nvGrpSpPr>
        <p:grpSpPr>
          <a:xfrm>
            <a:off x="2571749" y="4630737"/>
            <a:ext cx="533402" cy="322612"/>
            <a:chOff x="0" y="0"/>
            <a:chExt cx="533400" cy="322610"/>
          </a:xfrm>
        </p:grpSpPr>
        <p:sp>
          <p:nvSpPr>
            <p:cNvPr id="10990" name="Shape 10990"/>
            <p:cNvSpPr/>
            <p:nvPr/>
          </p:nvSpPr>
          <p:spPr>
            <a:xfrm>
              <a:off x="8664" y="24735"/>
              <a:ext cx="524737" cy="297876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12700" cap="flat">
              <a:solidFill>
                <a:srgbClr val="60C99C"/>
              </a:solidFill>
              <a:prstDash val="solid"/>
              <a:round/>
            </a:ln>
            <a:effectLst>
              <a:outerShdw blurRad="50800" dist="38100" dir="2700000" rotWithShape="0">
                <a:srgbClr val="CCFFCC">
                  <a:alpha val="42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600"/>
              </a:pPr>
              <a:endParaRPr/>
            </a:p>
          </p:txBody>
        </p:sp>
        <p:sp>
          <p:nvSpPr>
            <p:cNvPr id="10991" name="Shape 10991"/>
            <p:cNvSpPr/>
            <p:nvPr/>
          </p:nvSpPr>
          <p:spPr>
            <a:xfrm>
              <a:off x="0" y="0"/>
              <a:ext cx="465495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flow</a:t>
              </a:r>
            </a:p>
          </p:txBody>
        </p:sp>
      </p:grpSp>
      <p:grpSp>
        <p:nvGrpSpPr>
          <p:cNvPr id="10995" name="Group 10995"/>
          <p:cNvGrpSpPr/>
          <p:nvPr/>
        </p:nvGrpSpPr>
        <p:grpSpPr>
          <a:xfrm>
            <a:off x="3122612" y="4614862"/>
            <a:ext cx="768351" cy="342901"/>
            <a:chOff x="0" y="0"/>
            <a:chExt cx="768349" cy="342899"/>
          </a:xfrm>
        </p:grpSpPr>
        <p:sp>
          <p:nvSpPr>
            <p:cNvPr id="10993" name="Shape 10993"/>
            <p:cNvSpPr/>
            <p:nvPr/>
          </p:nvSpPr>
          <p:spPr>
            <a:xfrm>
              <a:off x="30040" y="43842"/>
              <a:ext cx="738310" cy="299058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12700" cap="flat">
              <a:solidFill>
                <a:srgbClr val="60C99C"/>
              </a:solidFill>
              <a:prstDash val="solid"/>
              <a:round/>
            </a:ln>
            <a:effectLst>
              <a:outerShdw blurRad="50800" dist="38100" dir="2700000" rotWithShape="0">
                <a:srgbClr val="CCFFCC">
                  <a:alpha val="42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600"/>
              </a:pPr>
              <a:endParaRPr/>
            </a:p>
          </p:txBody>
        </p:sp>
        <p:sp>
          <p:nvSpPr>
            <p:cNvPr id="10994" name="Shape 10994"/>
            <p:cNvSpPr/>
            <p:nvPr/>
          </p:nvSpPr>
          <p:spPr>
            <a:xfrm>
              <a:off x="0" y="0"/>
              <a:ext cx="702826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packet</a:t>
              </a:r>
            </a:p>
          </p:txBody>
        </p:sp>
      </p:grpSp>
      <p:sp>
        <p:nvSpPr>
          <p:cNvPr id="10996" name="Shape 10996"/>
          <p:cNvSpPr/>
          <p:nvPr/>
        </p:nvSpPr>
        <p:spPr>
          <a:xfrm>
            <a:off x="3905250" y="2006600"/>
            <a:ext cx="1611313" cy="726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defRPr sz="1600"/>
            </a:pPr>
            <a:r>
              <a:t>northbound abstractions,</a:t>
            </a:r>
          </a:p>
          <a:p>
            <a:pPr>
              <a:lnSpc>
                <a:spcPct val="90000"/>
              </a:lnSpc>
              <a:defRPr sz="1600"/>
            </a:pPr>
            <a:r>
              <a:t>protocols</a:t>
            </a:r>
          </a:p>
        </p:txBody>
      </p:sp>
      <p:grpSp>
        <p:nvGrpSpPr>
          <p:cNvPr id="10999" name="Group 10999"/>
          <p:cNvGrpSpPr/>
          <p:nvPr/>
        </p:nvGrpSpPr>
        <p:grpSpPr>
          <a:xfrm>
            <a:off x="2270125" y="2244725"/>
            <a:ext cx="1363663" cy="374650"/>
            <a:chOff x="0" y="0"/>
            <a:chExt cx="1363662" cy="374650"/>
          </a:xfrm>
        </p:grpSpPr>
        <p:sp>
          <p:nvSpPr>
            <p:cNvPr id="10997" name="Shape 10997"/>
            <p:cNvSpPr/>
            <p:nvPr/>
          </p:nvSpPr>
          <p:spPr>
            <a:xfrm>
              <a:off x="0" y="0"/>
              <a:ext cx="1363663" cy="37465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12700" cap="flat">
              <a:solidFill>
                <a:srgbClr val="60C99C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2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600"/>
              </a:pPr>
              <a:endParaRPr/>
            </a:p>
          </p:txBody>
        </p:sp>
        <p:sp>
          <p:nvSpPr>
            <p:cNvPr id="10998" name="Shape 10998"/>
            <p:cNvSpPr/>
            <p:nvPr/>
          </p:nvSpPr>
          <p:spPr>
            <a:xfrm>
              <a:off x="273047" y="24114"/>
              <a:ext cx="837550" cy="3173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ts val="1800"/>
                </a:lnSpc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Intent</a:t>
              </a:r>
            </a:p>
          </p:txBody>
        </p:sp>
      </p:grpSp>
      <p:grpSp>
        <p:nvGrpSpPr>
          <p:cNvPr id="11002" name="Group 11002"/>
          <p:cNvGrpSpPr/>
          <p:nvPr/>
        </p:nvGrpSpPr>
        <p:grpSpPr>
          <a:xfrm>
            <a:off x="2917725" y="3578225"/>
            <a:ext cx="889899" cy="458788"/>
            <a:chOff x="0" y="0"/>
            <a:chExt cx="889898" cy="458787"/>
          </a:xfrm>
        </p:grpSpPr>
        <p:sp>
          <p:nvSpPr>
            <p:cNvPr id="11000" name="Shape 11000"/>
            <p:cNvSpPr/>
            <p:nvPr/>
          </p:nvSpPr>
          <p:spPr>
            <a:xfrm>
              <a:off x="0" y="0"/>
              <a:ext cx="889899" cy="458788"/>
            </a:xfrm>
            <a:prstGeom prst="roundRect">
              <a:avLst>
                <a:gd name="adj" fmla="val 16667"/>
              </a:avLst>
            </a:prstGeom>
            <a:solidFill>
              <a:srgbClr val="47FFD1"/>
            </a:solidFill>
            <a:ln w="12700" cap="flat">
              <a:solidFill>
                <a:srgbClr val="C2FFF0"/>
              </a:solidFill>
              <a:prstDash val="solid"/>
              <a:round/>
            </a:ln>
            <a:effectLst>
              <a:outerShdw blurRad="50800" dist="38100" dir="2700000" rotWithShape="0">
                <a:srgbClr val="009973">
                  <a:alpha val="98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001" name="Shape 11001"/>
            <p:cNvSpPr/>
            <p:nvPr/>
          </p:nvSpPr>
          <p:spPr>
            <a:xfrm>
              <a:off x="6171" y="83664"/>
              <a:ext cx="883207" cy="297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lnSpc>
                  <a:spcPts val="1600"/>
                </a:lnSpc>
                <a:defRPr sz="1600"/>
              </a:lvl1pPr>
            </a:lstStyle>
            <a:p>
              <a:r>
                <a:t>statistics</a:t>
              </a:r>
            </a:p>
          </p:txBody>
        </p:sp>
      </p:grpSp>
      <p:grpSp>
        <p:nvGrpSpPr>
          <p:cNvPr id="11005" name="Group 11005"/>
          <p:cNvGrpSpPr/>
          <p:nvPr/>
        </p:nvGrpSpPr>
        <p:grpSpPr>
          <a:xfrm>
            <a:off x="636587" y="3563937"/>
            <a:ext cx="890588" cy="460376"/>
            <a:chOff x="0" y="0"/>
            <a:chExt cx="890587" cy="460375"/>
          </a:xfrm>
        </p:grpSpPr>
        <p:sp>
          <p:nvSpPr>
            <p:cNvPr id="11003" name="Shape 11003"/>
            <p:cNvSpPr/>
            <p:nvPr/>
          </p:nvSpPr>
          <p:spPr>
            <a:xfrm>
              <a:off x="0" y="0"/>
              <a:ext cx="890588" cy="460375"/>
            </a:xfrm>
            <a:prstGeom prst="roundRect">
              <a:avLst>
                <a:gd name="adj" fmla="val 16667"/>
              </a:avLst>
            </a:prstGeom>
            <a:solidFill>
              <a:srgbClr val="47FFD1"/>
            </a:solidFill>
            <a:ln w="12700" cap="flat">
              <a:solidFill>
                <a:srgbClr val="C2FFF0"/>
              </a:solidFill>
              <a:prstDash val="solid"/>
              <a:round/>
            </a:ln>
            <a:effectLst>
              <a:outerShdw blurRad="50800" dist="38100" dir="2700000" rotWithShape="0">
                <a:srgbClr val="009973">
                  <a:alpha val="98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004" name="Shape 11004"/>
            <p:cNvSpPr/>
            <p:nvPr/>
          </p:nvSpPr>
          <p:spPr>
            <a:xfrm>
              <a:off x="51564" y="83954"/>
              <a:ext cx="793116" cy="297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lnSpc>
                  <a:spcPts val="1600"/>
                </a:lnSpc>
                <a:defRPr sz="1600"/>
              </a:lvl1pPr>
            </a:lstStyle>
            <a:p>
              <a:r>
                <a:t>devices</a:t>
              </a:r>
            </a:p>
          </p:txBody>
        </p:sp>
      </p:grpSp>
      <p:grpSp>
        <p:nvGrpSpPr>
          <p:cNvPr id="11008" name="Group 11008"/>
          <p:cNvGrpSpPr/>
          <p:nvPr/>
        </p:nvGrpSpPr>
        <p:grpSpPr>
          <a:xfrm>
            <a:off x="649287" y="3003550"/>
            <a:ext cx="889001" cy="460375"/>
            <a:chOff x="0" y="0"/>
            <a:chExt cx="889000" cy="460375"/>
          </a:xfrm>
        </p:grpSpPr>
        <p:sp>
          <p:nvSpPr>
            <p:cNvPr id="11006" name="Shape 11006"/>
            <p:cNvSpPr/>
            <p:nvPr/>
          </p:nvSpPr>
          <p:spPr>
            <a:xfrm>
              <a:off x="0" y="0"/>
              <a:ext cx="889000" cy="460375"/>
            </a:xfrm>
            <a:prstGeom prst="roundRect">
              <a:avLst>
                <a:gd name="adj" fmla="val 16667"/>
              </a:avLst>
            </a:prstGeom>
            <a:solidFill>
              <a:srgbClr val="47FFD1"/>
            </a:solidFill>
            <a:ln w="12700" cap="flat">
              <a:solidFill>
                <a:srgbClr val="C2FFF0"/>
              </a:solidFill>
              <a:prstDash val="solid"/>
              <a:round/>
            </a:ln>
            <a:effectLst>
              <a:outerShdw blurRad="50800" dist="38100" dir="2700000" rotWithShape="0">
                <a:srgbClr val="009973">
                  <a:alpha val="98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007" name="Shape 11007"/>
            <p:cNvSpPr/>
            <p:nvPr/>
          </p:nvSpPr>
          <p:spPr>
            <a:xfrm>
              <a:off x="152416" y="83954"/>
              <a:ext cx="589816" cy="297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lnSpc>
                  <a:spcPts val="1600"/>
                </a:lnSpc>
                <a:defRPr sz="1600"/>
              </a:lvl1pPr>
            </a:lstStyle>
            <a:p>
              <a:r>
                <a:t>hosts</a:t>
              </a:r>
            </a:p>
          </p:txBody>
        </p:sp>
      </p:grpSp>
      <p:grpSp>
        <p:nvGrpSpPr>
          <p:cNvPr id="11011" name="Group 11011"/>
          <p:cNvGrpSpPr/>
          <p:nvPr/>
        </p:nvGrpSpPr>
        <p:grpSpPr>
          <a:xfrm>
            <a:off x="1778000" y="3563937"/>
            <a:ext cx="890588" cy="460376"/>
            <a:chOff x="0" y="0"/>
            <a:chExt cx="890587" cy="460375"/>
          </a:xfrm>
        </p:grpSpPr>
        <p:sp>
          <p:nvSpPr>
            <p:cNvPr id="11009" name="Shape 11009"/>
            <p:cNvSpPr/>
            <p:nvPr/>
          </p:nvSpPr>
          <p:spPr>
            <a:xfrm>
              <a:off x="0" y="0"/>
              <a:ext cx="890588" cy="460375"/>
            </a:xfrm>
            <a:prstGeom prst="roundRect">
              <a:avLst>
                <a:gd name="adj" fmla="val 16667"/>
              </a:avLst>
            </a:prstGeom>
            <a:solidFill>
              <a:srgbClr val="47FFD1"/>
            </a:solidFill>
            <a:ln w="12700" cap="flat">
              <a:solidFill>
                <a:srgbClr val="C2FFF0"/>
              </a:solidFill>
              <a:prstDash val="solid"/>
              <a:round/>
            </a:ln>
            <a:effectLst>
              <a:outerShdw blurRad="50800" dist="38100" dir="2700000" rotWithShape="0">
                <a:srgbClr val="009973">
                  <a:alpha val="98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010" name="Shape 11010"/>
            <p:cNvSpPr/>
            <p:nvPr/>
          </p:nvSpPr>
          <p:spPr>
            <a:xfrm>
              <a:off x="192803" y="83954"/>
              <a:ext cx="510640" cy="297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lnSpc>
                  <a:spcPts val="1600"/>
                </a:lnSpc>
                <a:defRPr sz="1600"/>
              </a:lvl1pPr>
            </a:lstStyle>
            <a:p>
              <a:r>
                <a:t>links</a:t>
              </a:r>
            </a:p>
          </p:txBody>
        </p:sp>
      </p:grpSp>
      <p:grpSp>
        <p:nvGrpSpPr>
          <p:cNvPr id="11014" name="Group 11014"/>
          <p:cNvGrpSpPr/>
          <p:nvPr/>
        </p:nvGrpSpPr>
        <p:grpSpPr>
          <a:xfrm>
            <a:off x="1778000" y="3003550"/>
            <a:ext cx="890588" cy="460375"/>
            <a:chOff x="0" y="0"/>
            <a:chExt cx="890587" cy="460375"/>
          </a:xfrm>
        </p:grpSpPr>
        <p:sp>
          <p:nvSpPr>
            <p:cNvPr id="11012" name="Shape 11012"/>
            <p:cNvSpPr/>
            <p:nvPr/>
          </p:nvSpPr>
          <p:spPr>
            <a:xfrm>
              <a:off x="0" y="0"/>
              <a:ext cx="890588" cy="460375"/>
            </a:xfrm>
            <a:prstGeom prst="roundRect">
              <a:avLst>
                <a:gd name="adj" fmla="val 16667"/>
              </a:avLst>
            </a:prstGeom>
            <a:solidFill>
              <a:srgbClr val="47FFD1"/>
            </a:solidFill>
            <a:ln w="12700" cap="flat">
              <a:solidFill>
                <a:srgbClr val="C2FFF0"/>
              </a:solidFill>
              <a:prstDash val="solid"/>
              <a:round/>
            </a:ln>
            <a:effectLst>
              <a:outerShdw blurRad="50800" dist="38100" dir="2700000" rotWithShape="0">
                <a:srgbClr val="009973">
                  <a:alpha val="98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013" name="Shape 11013"/>
            <p:cNvSpPr/>
            <p:nvPr/>
          </p:nvSpPr>
          <p:spPr>
            <a:xfrm>
              <a:off x="147510" y="83954"/>
              <a:ext cx="601227" cy="297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lnSpc>
                  <a:spcPts val="1600"/>
                </a:lnSpc>
                <a:defRPr sz="1600"/>
              </a:lvl1pPr>
            </a:lstStyle>
            <a:p>
              <a:r>
                <a:t>paths</a:t>
              </a:r>
            </a:p>
          </p:txBody>
        </p:sp>
      </p:grpSp>
      <p:grpSp>
        <p:nvGrpSpPr>
          <p:cNvPr id="11017" name="Group 11017"/>
          <p:cNvGrpSpPr/>
          <p:nvPr/>
        </p:nvGrpSpPr>
        <p:grpSpPr>
          <a:xfrm>
            <a:off x="2896287" y="3003550"/>
            <a:ext cx="986131" cy="460375"/>
            <a:chOff x="0" y="0"/>
            <a:chExt cx="986129" cy="460375"/>
          </a:xfrm>
        </p:grpSpPr>
        <p:sp>
          <p:nvSpPr>
            <p:cNvPr id="11015" name="Shape 11015"/>
            <p:cNvSpPr/>
            <p:nvPr/>
          </p:nvSpPr>
          <p:spPr>
            <a:xfrm>
              <a:off x="0" y="0"/>
              <a:ext cx="986130" cy="460375"/>
            </a:xfrm>
            <a:prstGeom prst="roundRect">
              <a:avLst>
                <a:gd name="adj" fmla="val 16667"/>
              </a:avLst>
            </a:prstGeom>
            <a:solidFill>
              <a:srgbClr val="47FFD1"/>
            </a:solidFill>
            <a:ln w="12700" cap="flat">
              <a:solidFill>
                <a:srgbClr val="C2FFF0"/>
              </a:solidFill>
              <a:prstDash val="solid"/>
              <a:round/>
            </a:ln>
            <a:effectLst>
              <a:outerShdw blurRad="50800" dist="38100" dir="2700000" rotWithShape="0">
                <a:srgbClr val="009973">
                  <a:alpha val="98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016" name="Shape 11016"/>
            <p:cNvSpPr/>
            <p:nvPr/>
          </p:nvSpPr>
          <p:spPr>
            <a:xfrm>
              <a:off x="15008" y="83954"/>
              <a:ext cx="962383" cy="297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lnSpc>
                  <a:spcPts val="1600"/>
                </a:lnSpc>
                <a:defRPr sz="1600"/>
              </a:lvl1pPr>
            </a:lstStyle>
            <a:p>
              <a:r>
                <a:t>flow rules</a:t>
              </a:r>
            </a:p>
          </p:txBody>
        </p:sp>
      </p:grpSp>
      <p:grpSp>
        <p:nvGrpSpPr>
          <p:cNvPr id="11020" name="Group 11020"/>
          <p:cNvGrpSpPr/>
          <p:nvPr/>
        </p:nvGrpSpPr>
        <p:grpSpPr>
          <a:xfrm>
            <a:off x="4110037" y="3008312"/>
            <a:ext cx="987426" cy="460376"/>
            <a:chOff x="0" y="0"/>
            <a:chExt cx="987425" cy="460375"/>
          </a:xfrm>
        </p:grpSpPr>
        <p:sp>
          <p:nvSpPr>
            <p:cNvPr id="11018" name="Shape 11018"/>
            <p:cNvSpPr/>
            <p:nvPr/>
          </p:nvSpPr>
          <p:spPr>
            <a:xfrm>
              <a:off x="0" y="0"/>
              <a:ext cx="987425" cy="460375"/>
            </a:xfrm>
            <a:prstGeom prst="roundRect">
              <a:avLst>
                <a:gd name="adj" fmla="val 16667"/>
              </a:avLst>
            </a:prstGeom>
            <a:solidFill>
              <a:srgbClr val="47FFD1"/>
            </a:solidFill>
            <a:ln w="12700" cap="flat">
              <a:solidFill>
                <a:srgbClr val="C2FFF0"/>
              </a:solidFill>
              <a:prstDash val="solid"/>
              <a:round/>
            </a:ln>
            <a:effectLst>
              <a:outerShdw blurRad="50800" dist="38100" dir="2700000" rotWithShape="0">
                <a:srgbClr val="009973">
                  <a:alpha val="98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019" name="Shape 11019"/>
            <p:cNvSpPr/>
            <p:nvPr/>
          </p:nvSpPr>
          <p:spPr>
            <a:xfrm>
              <a:off x="60657" y="83954"/>
              <a:ext cx="872392" cy="297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lnSpc>
                  <a:spcPts val="1600"/>
                </a:lnSpc>
                <a:defRPr sz="1600"/>
              </a:lvl1pPr>
            </a:lstStyle>
            <a:p>
              <a:r>
                <a:t>topology</a:t>
              </a:r>
            </a:p>
          </p:txBody>
        </p:sp>
      </p:grpSp>
      <p:grpSp>
        <p:nvGrpSpPr>
          <p:cNvPr id="11082" name="Group 11082"/>
          <p:cNvGrpSpPr/>
          <p:nvPr/>
        </p:nvGrpSpPr>
        <p:grpSpPr>
          <a:xfrm>
            <a:off x="1470025" y="5575300"/>
            <a:ext cx="3249613" cy="1028700"/>
            <a:chOff x="0" y="0"/>
            <a:chExt cx="3249612" cy="1028700"/>
          </a:xfrm>
        </p:grpSpPr>
        <p:grpSp>
          <p:nvGrpSpPr>
            <p:cNvPr id="11080" name="Group 11080"/>
            <p:cNvGrpSpPr/>
            <p:nvPr/>
          </p:nvGrpSpPr>
          <p:grpSpPr>
            <a:xfrm>
              <a:off x="125058" y="9261"/>
              <a:ext cx="2979999" cy="973069"/>
              <a:chOff x="0" y="0"/>
              <a:chExt cx="2979998" cy="973067"/>
            </a:xfrm>
          </p:grpSpPr>
          <p:sp>
            <p:nvSpPr>
              <p:cNvPr id="11021" name="Shape 11021"/>
              <p:cNvSpPr/>
              <p:nvPr/>
            </p:nvSpPr>
            <p:spPr>
              <a:xfrm>
                <a:off x="-1" y="0"/>
                <a:ext cx="2980000" cy="9730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5" h="21121" extrusionOk="0">
                    <a:moveTo>
                      <a:pt x="7" y="8425"/>
                    </a:moveTo>
                    <a:cubicBezTo>
                      <a:pt x="-63" y="4737"/>
                      <a:pt x="411" y="4380"/>
                      <a:pt x="1520" y="3327"/>
                    </a:cubicBezTo>
                    <a:cubicBezTo>
                      <a:pt x="2628" y="2272"/>
                      <a:pt x="5141" y="2653"/>
                      <a:pt x="6658" y="2098"/>
                    </a:cubicBezTo>
                    <a:cubicBezTo>
                      <a:pt x="8174" y="1544"/>
                      <a:pt x="9353" y="0"/>
                      <a:pt x="10625" y="0"/>
                    </a:cubicBezTo>
                    <a:cubicBezTo>
                      <a:pt x="11898" y="2"/>
                      <a:pt x="13202" y="1932"/>
                      <a:pt x="14295" y="2105"/>
                    </a:cubicBezTo>
                    <a:cubicBezTo>
                      <a:pt x="15389" y="2278"/>
                      <a:pt x="16031" y="503"/>
                      <a:pt x="17193" y="1037"/>
                    </a:cubicBezTo>
                    <a:cubicBezTo>
                      <a:pt x="18354" y="1577"/>
                      <a:pt x="20963" y="922"/>
                      <a:pt x="21250" y="6235"/>
                    </a:cubicBezTo>
                    <a:cubicBezTo>
                      <a:pt x="21537" y="11548"/>
                      <a:pt x="19354" y="11978"/>
                      <a:pt x="18293" y="14178"/>
                    </a:cubicBezTo>
                    <a:cubicBezTo>
                      <a:pt x="17231" y="16379"/>
                      <a:pt x="16048" y="18734"/>
                      <a:pt x="14880" y="19445"/>
                    </a:cubicBezTo>
                    <a:cubicBezTo>
                      <a:pt x="13712" y="20157"/>
                      <a:pt x="12323" y="18684"/>
                      <a:pt x="11289" y="18446"/>
                    </a:cubicBezTo>
                    <a:cubicBezTo>
                      <a:pt x="10251" y="18202"/>
                      <a:pt x="9845" y="20960"/>
                      <a:pt x="9298" y="20676"/>
                    </a:cubicBezTo>
                    <a:cubicBezTo>
                      <a:pt x="8751" y="20390"/>
                      <a:pt x="7455" y="21600"/>
                      <a:pt x="6679" y="20899"/>
                    </a:cubicBezTo>
                    <a:cubicBezTo>
                      <a:pt x="5900" y="20198"/>
                      <a:pt x="5998" y="16975"/>
                      <a:pt x="4634" y="16469"/>
                    </a:cubicBezTo>
                    <a:cubicBezTo>
                      <a:pt x="3373" y="14184"/>
                      <a:pt x="3294" y="16973"/>
                      <a:pt x="2524" y="15634"/>
                    </a:cubicBezTo>
                    <a:cubicBezTo>
                      <a:pt x="1754" y="14293"/>
                      <a:pt x="-16" y="12843"/>
                      <a:pt x="7" y="8425"/>
                    </a:cubicBezTo>
                    <a:close/>
                  </a:path>
                </a:pathLst>
              </a:custGeom>
              <a:solidFill>
                <a:srgbClr val="66CC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11022" name="Shape 11022"/>
              <p:cNvSpPr/>
              <p:nvPr/>
            </p:nvSpPr>
            <p:spPr>
              <a:xfrm flipV="1">
                <a:off x="495942" y="156146"/>
                <a:ext cx="973824" cy="13642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023" name="Shape 11023"/>
              <p:cNvSpPr/>
              <p:nvPr/>
            </p:nvSpPr>
            <p:spPr>
              <a:xfrm>
                <a:off x="413713" y="350095"/>
                <a:ext cx="1671594" cy="30900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024" name="Shape 11024"/>
              <p:cNvSpPr/>
              <p:nvPr/>
            </p:nvSpPr>
            <p:spPr>
              <a:xfrm>
                <a:off x="423110" y="458576"/>
                <a:ext cx="528615" cy="28599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025" name="Shape 11025"/>
              <p:cNvSpPr/>
              <p:nvPr/>
            </p:nvSpPr>
            <p:spPr>
              <a:xfrm flipV="1">
                <a:off x="1176091" y="659100"/>
                <a:ext cx="923313" cy="8547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026" name="Shape 11026"/>
              <p:cNvSpPr/>
              <p:nvPr/>
            </p:nvSpPr>
            <p:spPr>
              <a:xfrm>
                <a:off x="1664765" y="190662"/>
                <a:ext cx="782349" cy="12820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027" name="Shape 11027"/>
              <p:cNvSpPr/>
              <p:nvPr/>
            </p:nvSpPr>
            <p:spPr>
              <a:xfrm flipV="1">
                <a:off x="1134977" y="350095"/>
                <a:ext cx="1325058" cy="30900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028" name="Shape 11028"/>
              <p:cNvSpPr/>
              <p:nvPr/>
            </p:nvSpPr>
            <p:spPr>
              <a:xfrm flipV="1">
                <a:off x="2117023" y="379681"/>
                <a:ext cx="435813" cy="27942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029" name="Shape 11029"/>
              <p:cNvSpPr/>
              <p:nvPr/>
            </p:nvSpPr>
            <p:spPr>
              <a:xfrm>
                <a:off x="1482687" y="156146"/>
                <a:ext cx="602620" cy="41584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11039" name="Group 11039"/>
              <p:cNvGrpSpPr/>
              <p:nvPr/>
            </p:nvGrpSpPr>
            <p:grpSpPr>
              <a:xfrm>
                <a:off x="2415014" y="201213"/>
                <a:ext cx="435819" cy="251189"/>
                <a:chOff x="0" y="0"/>
                <a:chExt cx="435817" cy="251187"/>
              </a:xfrm>
            </p:grpSpPr>
            <p:sp>
              <p:nvSpPr>
                <p:cNvPr id="11030" name="Shape 11030"/>
                <p:cNvSpPr/>
                <p:nvPr/>
              </p:nvSpPr>
              <p:spPr>
                <a:xfrm rot="10800000" flipH="1">
                  <a:off x="1223" y="67888"/>
                  <a:ext cx="434595" cy="1833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262699"/>
                    </a:gs>
                    <a:gs pos="47000">
                      <a:srgbClr val="8585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1031" name="Shape 11031"/>
                <p:cNvSpPr/>
                <p:nvPr/>
              </p:nvSpPr>
              <p:spPr>
                <a:xfrm>
                  <a:off x="0" y="93686"/>
                  <a:ext cx="435818" cy="665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62699"/>
                    </a:gs>
                    <a:gs pos="47000">
                      <a:srgbClr val="8585E0"/>
                    </a:gs>
                    <a:gs pos="100000">
                      <a:srgbClr val="262699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1032" name="Shape 11032"/>
                <p:cNvSpPr/>
                <p:nvPr/>
              </p:nvSpPr>
              <p:spPr>
                <a:xfrm rot="10800000" flipH="1">
                  <a:off x="-1" y="0"/>
                  <a:ext cx="434595" cy="183299"/>
                </a:xfrm>
                <a:prstGeom prst="ellipse">
                  <a:avLst/>
                </a:prstGeom>
                <a:solidFill>
                  <a:srgbClr val="BFBFBF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1033" name="Shape 11033"/>
                <p:cNvSpPr/>
                <p:nvPr/>
              </p:nvSpPr>
              <p:spPr>
                <a:xfrm>
                  <a:off x="111402" y="55668"/>
                  <a:ext cx="211790" cy="923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8" y="12275"/>
                      </a:moveTo>
                      <a:lnTo>
                        <a:pt x="2205" y="21600"/>
                      </a:lnTo>
                      <a:lnTo>
                        <a:pt x="0" y="20085"/>
                      </a:lnTo>
                      <a:lnTo>
                        <a:pt x="6759" y="13691"/>
                      </a:lnTo>
                      <a:lnTo>
                        <a:pt x="6566" y="7372"/>
                      </a:lnTo>
                      <a:lnTo>
                        <a:pt x="1493" y="1956"/>
                      </a:lnTo>
                      <a:lnTo>
                        <a:pt x="3205" y="827"/>
                      </a:lnTo>
                      <a:lnTo>
                        <a:pt x="10734" y="8200"/>
                      </a:lnTo>
                      <a:lnTo>
                        <a:pt x="18423" y="0"/>
                      </a:lnTo>
                      <a:lnTo>
                        <a:pt x="20556" y="1580"/>
                      </a:lnTo>
                      <a:lnTo>
                        <a:pt x="14966" y="7071"/>
                      </a:lnTo>
                      <a:lnTo>
                        <a:pt x="16097" y="15045"/>
                      </a:lnTo>
                      <a:lnTo>
                        <a:pt x="21600" y="20085"/>
                      </a:lnTo>
                      <a:lnTo>
                        <a:pt x="19719" y="21520"/>
                      </a:lnTo>
                      <a:lnTo>
                        <a:pt x="10798" y="12275"/>
                      </a:lnTo>
                      <a:close/>
                    </a:path>
                  </a:pathLst>
                </a:custGeom>
                <a:solidFill>
                  <a:srgbClr val="8585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1034" name="Shape 11034"/>
                <p:cNvSpPr/>
                <p:nvPr/>
              </p:nvSpPr>
              <p:spPr>
                <a:xfrm>
                  <a:off x="89366" y="32586"/>
                  <a:ext cx="255861" cy="638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284"/>
                      </a:moveTo>
                      <a:lnTo>
                        <a:pt x="3801" y="62"/>
                      </a:lnTo>
                      <a:lnTo>
                        <a:pt x="10765" y="12052"/>
                      </a:lnTo>
                      <a:lnTo>
                        <a:pt x="17410" y="0"/>
                      </a:lnTo>
                      <a:lnTo>
                        <a:pt x="21600" y="4796"/>
                      </a:lnTo>
                      <a:lnTo>
                        <a:pt x="18483" y="10693"/>
                      </a:lnTo>
                      <a:lnTo>
                        <a:pt x="17479" y="9104"/>
                      </a:lnTo>
                      <a:lnTo>
                        <a:pt x="10888" y="21600"/>
                      </a:lnTo>
                      <a:lnTo>
                        <a:pt x="4128" y="9563"/>
                      </a:lnTo>
                      <a:lnTo>
                        <a:pt x="3035" y="10862"/>
                      </a:lnTo>
                      <a:lnTo>
                        <a:pt x="0" y="5284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1035" name="Shape 11035"/>
                <p:cNvSpPr/>
                <p:nvPr/>
              </p:nvSpPr>
              <p:spPr>
                <a:xfrm>
                  <a:off x="257083" y="86897"/>
                  <a:ext cx="94265" cy="556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6" h="21600" extrusionOk="0">
                      <a:moveTo>
                        <a:pt x="0" y="0"/>
                      </a:moveTo>
                      <a:lnTo>
                        <a:pt x="21576" y="16691"/>
                      </a:lnTo>
                      <a:lnTo>
                        <a:pt x="13658" y="21600"/>
                      </a:lnTo>
                      <a:lnTo>
                        <a:pt x="73" y="11414"/>
                      </a:lnTo>
                      <a:cubicBezTo>
                        <a:pt x="-24" y="2823"/>
                        <a:pt x="24" y="3805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1036" name="Shape 11036"/>
                <p:cNvSpPr/>
                <p:nvPr/>
              </p:nvSpPr>
              <p:spPr>
                <a:xfrm>
                  <a:off x="84469" y="88255"/>
                  <a:ext cx="93041" cy="556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05" y="0"/>
                      </a:moveTo>
                      <a:lnTo>
                        <a:pt x="21600" y="10423"/>
                      </a:lnTo>
                      <a:lnTo>
                        <a:pt x="7814" y="21600"/>
                      </a:lnTo>
                      <a:lnTo>
                        <a:pt x="0" y="16702"/>
                      </a:lnTo>
                      <a:lnTo>
                        <a:pt x="21305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1037" name="Shape 11037"/>
                <p:cNvSpPr/>
                <p:nvPr/>
              </p:nvSpPr>
              <p:spPr>
                <a:xfrm flipH="1" flipV="1">
                  <a:off x="-1" y="92328"/>
                  <a:ext cx="1225" cy="70604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000000">
                      <a:alpha val="37998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038" name="Shape 11038"/>
                <p:cNvSpPr/>
                <p:nvPr/>
              </p:nvSpPr>
              <p:spPr>
                <a:xfrm flipH="1" flipV="1">
                  <a:off x="434593" y="90970"/>
                  <a:ext cx="1225" cy="70605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000000">
                      <a:alpha val="37998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1049" name="Group 11049"/>
              <p:cNvGrpSpPr/>
              <p:nvPr/>
            </p:nvGrpSpPr>
            <p:grpSpPr>
              <a:xfrm>
                <a:off x="1319070" y="54091"/>
                <a:ext cx="435819" cy="251189"/>
                <a:chOff x="0" y="0"/>
                <a:chExt cx="435817" cy="251187"/>
              </a:xfrm>
            </p:grpSpPr>
            <p:sp>
              <p:nvSpPr>
                <p:cNvPr id="11040" name="Shape 11040"/>
                <p:cNvSpPr/>
                <p:nvPr/>
              </p:nvSpPr>
              <p:spPr>
                <a:xfrm rot="10800000" flipH="1">
                  <a:off x="1223" y="67888"/>
                  <a:ext cx="434595" cy="1833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262699"/>
                    </a:gs>
                    <a:gs pos="47000">
                      <a:srgbClr val="8585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1041" name="Shape 11041"/>
                <p:cNvSpPr/>
                <p:nvPr/>
              </p:nvSpPr>
              <p:spPr>
                <a:xfrm>
                  <a:off x="0" y="93686"/>
                  <a:ext cx="435818" cy="665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62699"/>
                    </a:gs>
                    <a:gs pos="47000">
                      <a:srgbClr val="8585E0"/>
                    </a:gs>
                    <a:gs pos="100000">
                      <a:srgbClr val="262699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1042" name="Shape 11042"/>
                <p:cNvSpPr/>
                <p:nvPr/>
              </p:nvSpPr>
              <p:spPr>
                <a:xfrm rot="10800000" flipH="1">
                  <a:off x="-1" y="0"/>
                  <a:ext cx="434595" cy="183299"/>
                </a:xfrm>
                <a:prstGeom prst="ellipse">
                  <a:avLst/>
                </a:prstGeom>
                <a:solidFill>
                  <a:srgbClr val="BFBFBF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1043" name="Shape 11043"/>
                <p:cNvSpPr/>
                <p:nvPr/>
              </p:nvSpPr>
              <p:spPr>
                <a:xfrm>
                  <a:off x="111402" y="55668"/>
                  <a:ext cx="211790" cy="923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8" y="12275"/>
                      </a:moveTo>
                      <a:lnTo>
                        <a:pt x="2205" y="21600"/>
                      </a:lnTo>
                      <a:lnTo>
                        <a:pt x="0" y="20085"/>
                      </a:lnTo>
                      <a:lnTo>
                        <a:pt x="6759" y="13691"/>
                      </a:lnTo>
                      <a:lnTo>
                        <a:pt x="6566" y="7372"/>
                      </a:lnTo>
                      <a:lnTo>
                        <a:pt x="1493" y="1956"/>
                      </a:lnTo>
                      <a:lnTo>
                        <a:pt x="3205" y="827"/>
                      </a:lnTo>
                      <a:lnTo>
                        <a:pt x="10734" y="8200"/>
                      </a:lnTo>
                      <a:lnTo>
                        <a:pt x="18423" y="0"/>
                      </a:lnTo>
                      <a:lnTo>
                        <a:pt x="20556" y="1580"/>
                      </a:lnTo>
                      <a:lnTo>
                        <a:pt x="14966" y="7071"/>
                      </a:lnTo>
                      <a:lnTo>
                        <a:pt x="16097" y="15045"/>
                      </a:lnTo>
                      <a:lnTo>
                        <a:pt x="21600" y="20085"/>
                      </a:lnTo>
                      <a:lnTo>
                        <a:pt x="19719" y="21520"/>
                      </a:lnTo>
                      <a:lnTo>
                        <a:pt x="10798" y="12275"/>
                      </a:lnTo>
                      <a:close/>
                    </a:path>
                  </a:pathLst>
                </a:custGeom>
                <a:solidFill>
                  <a:srgbClr val="8585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1044" name="Shape 11044"/>
                <p:cNvSpPr/>
                <p:nvPr/>
              </p:nvSpPr>
              <p:spPr>
                <a:xfrm>
                  <a:off x="89366" y="32586"/>
                  <a:ext cx="255861" cy="638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284"/>
                      </a:moveTo>
                      <a:lnTo>
                        <a:pt x="3801" y="62"/>
                      </a:lnTo>
                      <a:lnTo>
                        <a:pt x="10765" y="12052"/>
                      </a:lnTo>
                      <a:lnTo>
                        <a:pt x="17410" y="0"/>
                      </a:lnTo>
                      <a:lnTo>
                        <a:pt x="21600" y="4796"/>
                      </a:lnTo>
                      <a:lnTo>
                        <a:pt x="18483" y="10693"/>
                      </a:lnTo>
                      <a:lnTo>
                        <a:pt x="17479" y="9104"/>
                      </a:lnTo>
                      <a:lnTo>
                        <a:pt x="10888" y="21600"/>
                      </a:lnTo>
                      <a:lnTo>
                        <a:pt x="4128" y="9563"/>
                      </a:lnTo>
                      <a:lnTo>
                        <a:pt x="3035" y="10862"/>
                      </a:lnTo>
                      <a:lnTo>
                        <a:pt x="0" y="5284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1045" name="Shape 11045"/>
                <p:cNvSpPr/>
                <p:nvPr/>
              </p:nvSpPr>
              <p:spPr>
                <a:xfrm>
                  <a:off x="257083" y="86897"/>
                  <a:ext cx="94265" cy="556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6" h="21600" extrusionOk="0">
                      <a:moveTo>
                        <a:pt x="0" y="0"/>
                      </a:moveTo>
                      <a:lnTo>
                        <a:pt x="21576" y="16691"/>
                      </a:lnTo>
                      <a:lnTo>
                        <a:pt x="13658" y="21600"/>
                      </a:lnTo>
                      <a:lnTo>
                        <a:pt x="73" y="11414"/>
                      </a:lnTo>
                      <a:cubicBezTo>
                        <a:pt x="-24" y="2823"/>
                        <a:pt x="24" y="3805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1046" name="Shape 11046"/>
                <p:cNvSpPr/>
                <p:nvPr/>
              </p:nvSpPr>
              <p:spPr>
                <a:xfrm>
                  <a:off x="84469" y="88255"/>
                  <a:ext cx="93041" cy="556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05" y="0"/>
                      </a:moveTo>
                      <a:lnTo>
                        <a:pt x="21600" y="10423"/>
                      </a:lnTo>
                      <a:lnTo>
                        <a:pt x="7814" y="21600"/>
                      </a:lnTo>
                      <a:lnTo>
                        <a:pt x="0" y="16702"/>
                      </a:lnTo>
                      <a:lnTo>
                        <a:pt x="21305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1047" name="Shape 11047"/>
                <p:cNvSpPr/>
                <p:nvPr/>
              </p:nvSpPr>
              <p:spPr>
                <a:xfrm flipH="1" flipV="1">
                  <a:off x="-1" y="92328"/>
                  <a:ext cx="1225" cy="70604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000000">
                      <a:alpha val="37998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048" name="Shape 11048"/>
                <p:cNvSpPr/>
                <p:nvPr/>
              </p:nvSpPr>
              <p:spPr>
                <a:xfrm flipH="1" flipV="1">
                  <a:off x="434593" y="90970"/>
                  <a:ext cx="1225" cy="70605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000000">
                      <a:alpha val="37998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1059" name="Group 11059"/>
              <p:cNvGrpSpPr/>
              <p:nvPr/>
            </p:nvGrpSpPr>
            <p:grpSpPr>
              <a:xfrm>
                <a:off x="189078" y="254758"/>
                <a:ext cx="435819" cy="251189"/>
                <a:chOff x="0" y="0"/>
                <a:chExt cx="435817" cy="251187"/>
              </a:xfrm>
            </p:grpSpPr>
            <p:sp>
              <p:nvSpPr>
                <p:cNvPr id="11050" name="Shape 11050"/>
                <p:cNvSpPr/>
                <p:nvPr/>
              </p:nvSpPr>
              <p:spPr>
                <a:xfrm rot="10800000" flipH="1">
                  <a:off x="1223" y="67888"/>
                  <a:ext cx="434595" cy="1833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262699"/>
                    </a:gs>
                    <a:gs pos="47000">
                      <a:srgbClr val="8585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1051" name="Shape 11051"/>
                <p:cNvSpPr/>
                <p:nvPr/>
              </p:nvSpPr>
              <p:spPr>
                <a:xfrm>
                  <a:off x="0" y="93686"/>
                  <a:ext cx="435818" cy="665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62699"/>
                    </a:gs>
                    <a:gs pos="47000">
                      <a:srgbClr val="8585E0"/>
                    </a:gs>
                    <a:gs pos="100000">
                      <a:srgbClr val="262699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1052" name="Shape 11052"/>
                <p:cNvSpPr/>
                <p:nvPr/>
              </p:nvSpPr>
              <p:spPr>
                <a:xfrm rot="10800000" flipH="1">
                  <a:off x="-1" y="0"/>
                  <a:ext cx="434595" cy="183299"/>
                </a:xfrm>
                <a:prstGeom prst="ellipse">
                  <a:avLst/>
                </a:prstGeom>
                <a:solidFill>
                  <a:srgbClr val="BFBFBF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1053" name="Shape 11053"/>
                <p:cNvSpPr/>
                <p:nvPr/>
              </p:nvSpPr>
              <p:spPr>
                <a:xfrm>
                  <a:off x="111402" y="55668"/>
                  <a:ext cx="211790" cy="923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8" y="12275"/>
                      </a:moveTo>
                      <a:lnTo>
                        <a:pt x="2205" y="21600"/>
                      </a:lnTo>
                      <a:lnTo>
                        <a:pt x="0" y="20085"/>
                      </a:lnTo>
                      <a:lnTo>
                        <a:pt x="6759" y="13691"/>
                      </a:lnTo>
                      <a:lnTo>
                        <a:pt x="6566" y="7372"/>
                      </a:lnTo>
                      <a:lnTo>
                        <a:pt x="1493" y="1956"/>
                      </a:lnTo>
                      <a:lnTo>
                        <a:pt x="3205" y="827"/>
                      </a:lnTo>
                      <a:lnTo>
                        <a:pt x="10734" y="8200"/>
                      </a:lnTo>
                      <a:lnTo>
                        <a:pt x="18423" y="0"/>
                      </a:lnTo>
                      <a:lnTo>
                        <a:pt x="20556" y="1580"/>
                      </a:lnTo>
                      <a:lnTo>
                        <a:pt x="14966" y="7071"/>
                      </a:lnTo>
                      <a:lnTo>
                        <a:pt x="16097" y="15045"/>
                      </a:lnTo>
                      <a:lnTo>
                        <a:pt x="21600" y="20085"/>
                      </a:lnTo>
                      <a:lnTo>
                        <a:pt x="19719" y="21520"/>
                      </a:lnTo>
                      <a:lnTo>
                        <a:pt x="10798" y="12275"/>
                      </a:lnTo>
                      <a:close/>
                    </a:path>
                  </a:pathLst>
                </a:custGeom>
                <a:solidFill>
                  <a:srgbClr val="8585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1054" name="Shape 11054"/>
                <p:cNvSpPr/>
                <p:nvPr/>
              </p:nvSpPr>
              <p:spPr>
                <a:xfrm>
                  <a:off x="89366" y="32586"/>
                  <a:ext cx="255861" cy="638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284"/>
                      </a:moveTo>
                      <a:lnTo>
                        <a:pt x="3801" y="62"/>
                      </a:lnTo>
                      <a:lnTo>
                        <a:pt x="10765" y="12052"/>
                      </a:lnTo>
                      <a:lnTo>
                        <a:pt x="17410" y="0"/>
                      </a:lnTo>
                      <a:lnTo>
                        <a:pt x="21600" y="4796"/>
                      </a:lnTo>
                      <a:lnTo>
                        <a:pt x="18483" y="10693"/>
                      </a:lnTo>
                      <a:lnTo>
                        <a:pt x="17479" y="9104"/>
                      </a:lnTo>
                      <a:lnTo>
                        <a:pt x="10888" y="21600"/>
                      </a:lnTo>
                      <a:lnTo>
                        <a:pt x="4128" y="9563"/>
                      </a:lnTo>
                      <a:lnTo>
                        <a:pt x="3035" y="10862"/>
                      </a:lnTo>
                      <a:lnTo>
                        <a:pt x="0" y="5284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1055" name="Shape 11055"/>
                <p:cNvSpPr/>
                <p:nvPr/>
              </p:nvSpPr>
              <p:spPr>
                <a:xfrm>
                  <a:off x="257083" y="86897"/>
                  <a:ext cx="94265" cy="556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6" h="21600" extrusionOk="0">
                      <a:moveTo>
                        <a:pt x="0" y="0"/>
                      </a:moveTo>
                      <a:lnTo>
                        <a:pt x="21576" y="16691"/>
                      </a:lnTo>
                      <a:lnTo>
                        <a:pt x="13658" y="21600"/>
                      </a:lnTo>
                      <a:lnTo>
                        <a:pt x="73" y="11414"/>
                      </a:lnTo>
                      <a:cubicBezTo>
                        <a:pt x="-24" y="2823"/>
                        <a:pt x="24" y="3805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1056" name="Shape 11056"/>
                <p:cNvSpPr/>
                <p:nvPr/>
              </p:nvSpPr>
              <p:spPr>
                <a:xfrm>
                  <a:off x="84469" y="88255"/>
                  <a:ext cx="93041" cy="556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05" y="0"/>
                      </a:moveTo>
                      <a:lnTo>
                        <a:pt x="21600" y="10423"/>
                      </a:lnTo>
                      <a:lnTo>
                        <a:pt x="7814" y="21600"/>
                      </a:lnTo>
                      <a:lnTo>
                        <a:pt x="0" y="16702"/>
                      </a:lnTo>
                      <a:lnTo>
                        <a:pt x="21305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1057" name="Shape 11057"/>
                <p:cNvSpPr/>
                <p:nvPr/>
              </p:nvSpPr>
              <p:spPr>
                <a:xfrm flipH="1" flipV="1">
                  <a:off x="-1" y="92328"/>
                  <a:ext cx="1225" cy="70604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000000">
                      <a:alpha val="37998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058" name="Shape 11058"/>
                <p:cNvSpPr/>
                <p:nvPr/>
              </p:nvSpPr>
              <p:spPr>
                <a:xfrm flipH="1" flipV="1">
                  <a:off x="434593" y="90970"/>
                  <a:ext cx="1225" cy="70605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000000">
                      <a:alpha val="37998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1069" name="Group 11069"/>
              <p:cNvGrpSpPr/>
              <p:nvPr/>
            </p:nvGrpSpPr>
            <p:grpSpPr>
              <a:xfrm>
                <a:off x="1904701" y="530516"/>
                <a:ext cx="435819" cy="251189"/>
                <a:chOff x="0" y="0"/>
                <a:chExt cx="435817" cy="251187"/>
              </a:xfrm>
            </p:grpSpPr>
            <p:sp>
              <p:nvSpPr>
                <p:cNvPr id="11060" name="Shape 11060"/>
                <p:cNvSpPr/>
                <p:nvPr/>
              </p:nvSpPr>
              <p:spPr>
                <a:xfrm rot="10800000" flipH="1">
                  <a:off x="1223" y="67888"/>
                  <a:ext cx="434595" cy="1833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262699"/>
                    </a:gs>
                    <a:gs pos="47000">
                      <a:srgbClr val="8585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1061" name="Shape 11061"/>
                <p:cNvSpPr/>
                <p:nvPr/>
              </p:nvSpPr>
              <p:spPr>
                <a:xfrm>
                  <a:off x="0" y="93686"/>
                  <a:ext cx="435818" cy="665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62699"/>
                    </a:gs>
                    <a:gs pos="47000">
                      <a:srgbClr val="8585E0"/>
                    </a:gs>
                    <a:gs pos="100000">
                      <a:srgbClr val="262699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1062" name="Shape 11062"/>
                <p:cNvSpPr/>
                <p:nvPr/>
              </p:nvSpPr>
              <p:spPr>
                <a:xfrm rot="10800000" flipH="1">
                  <a:off x="-1" y="0"/>
                  <a:ext cx="434595" cy="183299"/>
                </a:xfrm>
                <a:prstGeom prst="ellipse">
                  <a:avLst/>
                </a:prstGeom>
                <a:solidFill>
                  <a:srgbClr val="BFBFBF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1063" name="Shape 11063"/>
                <p:cNvSpPr/>
                <p:nvPr/>
              </p:nvSpPr>
              <p:spPr>
                <a:xfrm>
                  <a:off x="111402" y="55668"/>
                  <a:ext cx="211790" cy="923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8" y="12275"/>
                      </a:moveTo>
                      <a:lnTo>
                        <a:pt x="2205" y="21600"/>
                      </a:lnTo>
                      <a:lnTo>
                        <a:pt x="0" y="20085"/>
                      </a:lnTo>
                      <a:lnTo>
                        <a:pt x="6759" y="13691"/>
                      </a:lnTo>
                      <a:lnTo>
                        <a:pt x="6566" y="7372"/>
                      </a:lnTo>
                      <a:lnTo>
                        <a:pt x="1493" y="1956"/>
                      </a:lnTo>
                      <a:lnTo>
                        <a:pt x="3205" y="827"/>
                      </a:lnTo>
                      <a:lnTo>
                        <a:pt x="10734" y="8200"/>
                      </a:lnTo>
                      <a:lnTo>
                        <a:pt x="18423" y="0"/>
                      </a:lnTo>
                      <a:lnTo>
                        <a:pt x="20556" y="1580"/>
                      </a:lnTo>
                      <a:lnTo>
                        <a:pt x="14966" y="7071"/>
                      </a:lnTo>
                      <a:lnTo>
                        <a:pt x="16097" y="15045"/>
                      </a:lnTo>
                      <a:lnTo>
                        <a:pt x="21600" y="20085"/>
                      </a:lnTo>
                      <a:lnTo>
                        <a:pt x="19719" y="21520"/>
                      </a:lnTo>
                      <a:lnTo>
                        <a:pt x="10798" y="12275"/>
                      </a:lnTo>
                      <a:close/>
                    </a:path>
                  </a:pathLst>
                </a:custGeom>
                <a:solidFill>
                  <a:srgbClr val="8585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1064" name="Shape 11064"/>
                <p:cNvSpPr/>
                <p:nvPr/>
              </p:nvSpPr>
              <p:spPr>
                <a:xfrm>
                  <a:off x="89366" y="32586"/>
                  <a:ext cx="255861" cy="638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284"/>
                      </a:moveTo>
                      <a:lnTo>
                        <a:pt x="3801" y="62"/>
                      </a:lnTo>
                      <a:lnTo>
                        <a:pt x="10765" y="12052"/>
                      </a:lnTo>
                      <a:lnTo>
                        <a:pt x="17410" y="0"/>
                      </a:lnTo>
                      <a:lnTo>
                        <a:pt x="21600" y="4796"/>
                      </a:lnTo>
                      <a:lnTo>
                        <a:pt x="18483" y="10693"/>
                      </a:lnTo>
                      <a:lnTo>
                        <a:pt x="17479" y="9104"/>
                      </a:lnTo>
                      <a:lnTo>
                        <a:pt x="10888" y="21600"/>
                      </a:lnTo>
                      <a:lnTo>
                        <a:pt x="4128" y="9563"/>
                      </a:lnTo>
                      <a:lnTo>
                        <a:pt x="3035" y="10862"/>
                      </a:lnTo>
                      <a:lnTo>
                        <a:pt x="0" y="5284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1065" name="Shape 11065"/>
                <p:cNvSpPr/>
                <p:nvPr/>
              </p:nvSpPr>
              <p:spPr>
                <a:xfrm>
                  <a:off x="257083" y="86897"/>
                  <a:ext cx="94265" cy="556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6" h="21600" extrusionOk="0">
                      <a:moveTo>
                        <a:pt x="0" y="0"/>
                      </a:moveTo>
                      <a:lnTo>
                        <a:pt x="21576" y="16691"/>
                      </a:lnTo>
                      <a:lnTo>
                        <a:pt x="13658" y="21600"/>
                      </a:lnTo>
                      <a:lnTo>
                        <a:pt x="73" y="11414"/>
                      </a:lnTo>
                      <a:cubicBezTo>
                        <a:pt x="-24" y="2823"/>
                        <a:pt x="24" y="3805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1066" name="Shape 11066"/>
                <p:cNvSpPr/>
                <p:nvPr/>
              </p:nvSpPr>
              <p:spPr>
                <a:xfrm>
                  <a:off x="84469" y="88255"/>
                  <a:ext cx="93041" cy="556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05" y="0"/>
                      </a:moveTo>
                      <a:lnTo>
                        <a:pt x="21600" y="10423"/>
                      </a:lnTo>
                      <a:lnTo>
                        <a:pt x="7814" y="21600"/>
                      </a:lnTo>
                      <a:lnTo>
                        <a:pt x="0" y="16702"/>
                      </a:lnTo>
                      <a:lnTo>
                        <a:pt x="21305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1067" name="Shape 11067"/>
                <p:cNvSpPr/>
                <p:nvPr/>
              </p:nvSpPr>
              <p:spPr>
                <a:xfrm flipH="1" flipV="1">
                  <a:off x="-1" y="92328"/>
                  <a:ext cx="1225" cy="70604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000000">
                      <a:alpha val="37998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068" name="Shape 11068"/>
                <p:cNvSpPr/>
                <p:nvPr/>
              </p:nvSpPr>
              <p:spPr>
                <a:xfrm flipH="1" flipV="1">
                  <a:off x="434593" y="90970"/>
                  <a:ext cx="1225" cy="70605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000000">
                      <a:alpha val="37998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1079" name="Group 11079"/>
              <p:cNvGrpSpPr/>
              <p:nvPr/>
            </p:nvGrpSpPr>
            <p:grpSpPr>
              <a:xfrm>
                <a:off x="822375" y="626370"/>
                <a:ext cx="435819" cy="251189"/>
                <a:chOff x="0" y="0"/>
                <a:chExt cx="435817" cy="251187"/>
              </a:xfrm>
            </p:grpSpPr>
            <p:sp>
              <p:nvSpPr>
                <p:cNvPr id="11070" name="Shape 11070"/>
                <p:cNvSpPr/>
                <p:nvPr/>
              </p:nvSpPr>
              <p:spPr>
                <a:xfrm rot="10800000" flipH="1">
                  <a:off x="1223" y="67888"/>
                  <a:ext cx="434595" cy="1833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262699"/>
                    </a:gs>
                    <a:gs pos="47000">
                      <a:srgbClr val="8585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1071" name="Shape 11071"/>
                <p:cNvSpPr/>
                <p:nvPr/>
              </p:nvSpPr>
              <p:spPr>
                <a:xfrm>
                  <a:off x="0" y="93686"/>
                  <a:ext cx="435818" cy="665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62699"/>
                    </a:gs>
                    <a:gs pos="47000">
                      <a:srgbClr val="8585E0"/>
                    </a:gs>
                    <a:gs pos="100000">
                      <a:srgbClr val="262699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1072" name="Shape 11072"/>
                <p:cNvSpPr/>
                <p:nvPr/>
              </p:nvSpPr>
              <p:spPr>
                <a:xfrm rot="10800000" flipH="1">
                  <a:off x="-1" y="0"/>
                  <a:ext cx="434595" cy="183299"/>
                </a:xfrm>
                <a:prstGeom prst="ellipse">
                  <a:avLst/>
                </a:prstGeom>
                <a:solidFill>
                  <a:srgbClr val="BFBFBF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1073" name="Shape 11073"/>
                <p:cNvSpPr/>
                <p:nvPr/>
              </p:nvSpPr>
              <p:spPr>
                <a:xfrm>
                  <a:off x="111402" y="55668"/>
                  <a:ext cx="211790" cy="923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8" y="12275"/>
                      </a:moveTo>
                      <a:lnTo>
                        <a:pt x="2205" y="21600"/>
                      </a:lnTo>
                      <a:lnTo>
                        <a:pt x="0" y="20085"/>
                      </a:lnTo>
                      <a:lnTo>
                        <a:pt x="6759" y="13691"/>
                      </a:lnTo>
                      <a:lnTo>
                        <a:pt x="6566" y="7372"/>
                      </a:lnTo>
                      <a:lnTo>
                        <a:pt x="1493" y="1956"/>
                      </a:lnTo>
                      <a:lnTo>
                        <a:pt x="3205" y="827"/>
                      </a:lnTo>
                      <a:lnTo>
                        <a:pt x="10734" y="8200"/>
                      </a:lnTo>
                      <a:lnTo>
                        <a:pt x="18423" y="0"/>
                      </a:lnTo>
                      <a:lnTo>
                        <a:pt x="20556" y="1580"/>
                      </a:lnTo>
                      <a:lnTo>
                        <a:pt x="14966" y="7071"/>
                      </a:lnTo>
                      <a:lnTo>
                        <a:pt x="16097" y="15045"/>
                      </a:lnTo>
                      <a:lnTo>
                        <a:pt x="21600" y="20085"/>
                      </a:lnTo>
                      <a:lnTo>
                        <a:pt x="19719" y="21520"/>
                      </a:lnTo>
                      <a:lnTo>
                        <a:pt x="10798" y="12275"/>
                      </a:lnTo>
                      <a:close/>
                    </a:path>
                  </a:pathLst>
                </a:custGeom>
                <a:solidFill>
                  <a:srgbClr val="8585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1074" name="Shape 11074"/>
                <p:cNvSpPr/>
                <p:nvPr/>
              </p:nvSpPr>
              <p:spPr>
                <a:xfrm>
                  <a:off x="89366" y="32586"/>
                  <a:ext cx="255861" cy="638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284"/>
                      </a:moveTo>
                      <a:lnTo>
                        <a:pt x="3801" y="62"/>
                      </a:lnTo>
                      <a:lnTo>
                        <a:pt x="10765" y="12052"/>
                      </a:lnTo>
                      <a:lnTo>
                        <a:pt x="17410" y="0"/>
                      </a:lnTo>
                      <a:lnTo>
                        <a:pt x="21600" y="4796"/>
                      </a:lnTo>
                      <a:lnTo>
                        <a:pt x="18483" y="10693"/>
                      </a:lnTo>
                      <a:lnTo>
                        <a:pt x="17479" y="9104"/>
                      </a:lnTo>
                      <a:lnTo>
                        <a:pt x="10888" y="21600"/>
                      </a:lnTo>
                      <a:lnTo>
                        <a:pt x="4128" y="9563"/>
                      </a:lnTo>
                      <a:lnTo>
                        <a:pt x="3035" y="10862"/>
                      </a:lnTo>
                      <a:lnTo>
                        <a:pt x="0" y="5284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1075" name="Shape 11075"/>
                <p:cNvSpPr/>
                <p:nvPr/>
              </p:nvSpPr>
              <p:spPr>
                <a:xfrm>
                  <a:off x="257083" y="86897"/>
                  <a:ext cx="94265" cy="556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6" h="21600" extrusionOk="0">
                      <a:moveTo>
                        <a:pt x="0" y="0"/>
                      </a:moveTo>
                      <a:lnTo>
                        <a:pt x="21576" y="16691"/>
                      </a:lnTo>
                      <a:lnTo>
                        <a:pt x="13658" y="21600"/>
                      </a:lnTo>
                      <a:lnTo>
                        <a:pt x="73" y="11414"/>
                      </a:lnTo>
                      <a:cubicBezTo>
                        <a:pt x="-24" y="2823"/>
                        <a:pt x="24" y="3805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1076" name="Shape 11076"/>
                <p:cNvSpPr/>
                <p:nvPr/>
              </p:nvSpPr>
              <p:spPr>
                <a:xfrm>
                  <a:off x="84469" y="88255"/>
                  <a:ext cx="93041" cy="556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05" y="0"/>
                      </a:moveTo>
                      <a:lnTo>
                        <a:pt x="21600" y="10423"/>
                      </a:lnTo>
                      <a:lnTo>
                        <a:pt x="7814" y="21600"/>
                      </a:lnTo>
                      <a:lnTo>
                        <a:pt x="0" y="16702"/>
                      </a:lnTo>
                      <a:lnTo>
                        <a:pt x="21305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1077" name="Shape 11077"/>
                <p:cNvSpPr/>
                <p:nvPr/>
              </p:nvSpPr>
              <p:spPr>
                <a:xfrm flipH="1" flipV="1">
                  <a:off x="-1" y="92328"/>
                  <a:ext cx="1225" cy="70604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000000">
                      <a:alpha val="37998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078" name="Shape 11078"/>
                <p:cNvSpPr/>
                <p:nvPr/>
              </p:nvSpPr>
              <p:spPr>
                <a:xfrm flipH="1" flipV="1">
                  <a:off x="434593" y="90970"/>
                  <a:ext cx="1225" cy="70605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000000">
                      <a:alpha val="37998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11081" name="Shape 11081"/>
            <p:cNvSpPr/>
            <p:nvPr/>
          </p:nvSpPr>
          <p:spPr>
            <a:xfrm>
              <a:off x="0" y="0"/>
              <a:ext cx="3249613" cy="1028700"/>
            </a:xfrm>
            <a:prstGeom prst="rect">
              <a:avLst/>
            </a:prstGeom>
            <a:solidFill>
              <a:srgbClr val="FFFFFF">
                <a:alpha val="768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</p:grpSp>
      <p:pic>
        <p:nvPicPr>
          <p:cNvPr id="11083" name="underline_base.png" descr="underline_bas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362" y="720725"/>
            <a:ext cx="4579938" cy="188913"/>
          </a:xfrm>
          <a:prstGeom prst="rect">
            <a:avLst/>
          </a:prstGeom>
          <a:ln w="12700">
            <a:miter lim="400000"/>
          </a:ln>
        </p:spPr>
      </p:pic>
      <p:sp>
        <p:nvSpPr>
          <p:cNvPr id="11084" name="Shape 11084"/>
          <p:cNvSpPr/>
          <p:nvPr/>
        </p:nvSpPr>
        <p:spPr>
          <a:xfrm>
            <a:off x="400050" y="120650"/>
            <a:ext cx="7772400" cy="701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ONOS controller</a:t>
            </a:r>
          </a:p>
        </p:txBody>
      </p:sp>
      <p:sp>
        <p:nvSpPr>
          <p:cNvPr id="11085" name="Shape 11085"/>
          <p:cNvSpPr/>
          <p:nvPr/>
        </p:nvSpPr>
        <p:spPr>
          <a:xfrm>
            <a:off x="5767387" y="1647825"/>
            <a:ext cx="3135313" cy="4988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ts val="500"/>
              </a:spcBef>
              <a:buClr>
                <a:srgbClr val="000099"/>
              </a:buClr>
              <a:buSzPct val="100000"/>
              <a:buFont typeface="Wingdings"/>
              <a:buChar char="▪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control apps separate from controller</a:t>
            </a:r>
          </a:p>
          <a:p>
            <a:pPr marL="342900" indent="-342900">
              <a:lnSpc>
                <a:spcPct val="85000"/>
              </a:lnSpc>
              <a:spcBef>
                <a:spcPts val="500"/>
              </a:spcBef>
              <a:buClr>
                <a:srgbClr val="000099"/>
              </a:buClr>
              <a:buSzPct val="100000"/>
              <a:buFont typeface="Wingdings"/>
              <a:buChar char="▪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intent framework: high-level specification of service: what rather than how</a:t>
            </a:r>
          </a:p>
          <a:p>
            <a:pPr marL="342900" indent="-342900">
              <a:lnSpc>
                <a:spcPct val="85000"/>
              </a:lnSpc>
              <a:spcBef>
                <a:spcPts val="500"/>
              </a:spcBef>
              <a:buClr>
                <a:srgbClr val="000099"/>
              </a:buClr>
              <a:buSzPct val="100000"/>
              <a:buFont typeface="Wingdings"/>
              <a:buChar char="▪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considerable emphasis on distributed core: service reliability, replication performance scaling</a:t>
            </a:r>
          </a:p>
        </p:txBody>
      </p:sp>
      <p:sp>
        <p:nvSpPr>
          <p:cNvPr id="11086" name="Shape 11086"/>
          <p:cNvSpPr>
            <a:spLocks noGrp="1"/>
          </p:cNvSpPr>
          <p:nvPr>
            <p:ph type="sldNum" sz="quarter" idx="2"/>
          </p:nvPr>
        </p:nvSpPr>
        <p:spPr>
          <a:xfrm>
            <a:off x="8456612" y="6475412"/>
            <a:ext cx="35372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11087" name="Shape 11087"/>
          <p:cNvSpPr/>
          <p:nvPr/>
        </p:nvSpPr>
        <p:spPr>
          <a:xfrm>
            <a:off x="6375400" y="6475412"/>
            <a:ext cx="21780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Control Plane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" name="Shape 11089"/>
          <p:cNvSpPr/>
          <p:nvPr/>
        </p:nvSpPr>
        <p:spPr>
          <a:xfrm>
            <a:off x="371475" y="179387"/>
            <a:ext cx="8229600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400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SDN:  selected challenges</a:t>
            </a:r>
          </a:p>
        </p:txBody>
      </p:sp>
      <p:pic>
        <p:nvPicPr>
          <p:cNvPr id="11090" name="underline_base.png" descr="underline_bas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037" y="836612"/>
            <a:ext cx="5845176" cy="187326"/>
          </a:xfrm>
          <a:prstGeom prst="rect">
            <a:avLst/>
          </a:prstGeom>
          <a:ln w="12700">
            <a:miter lim="400000"/>
          </a:ln>
        </p:spPr>
      </p:pic>
      <p:sp>
        <p:nvSpPr>
          <p:cNvPr id="11091" name="Shape 11091"/>
          <p:cNvSpPr>
            <a:spLocks noGrp="1"/>
          </p:cNvSpPr>
          <p:nvPr>
            <p:ph type="body" idx="4294967295"/>
          </p:nvPr>
        </p:nvSpPr>
        <p:spPr>
          <a:xfrm>
            <a:off x="533400" y="1287462"/>
            <a:ext cx="7772400" cy="46482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000099"/>
              </a:buClr>
              <a:buSzPct val="100000"/>
              <a:buFont typeface="Wingdings"/>
              <a:buChar char="▪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hardening the control plane: dependable, reliable, performance-scalable, secure distributed system</a:t>
            </a:r>
          </a:p>
          <a:p>
            <a:pPr marL="742950" lvl="1" indent="-285750">
              <a:spcBef>
                <a:spcPts val="0"/>
              </a:spcBef>
              <a:buClr>
                <a:srgbClr val="000099"/>
              </a:buClr>
              <a:buSzPct val="100000"/>
              <a:buFont typeface="Arial"/>
              <a:buChar char="•"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robustness to failures: leverage strong theory of reliable distributed system for control plane</a:t>
            </a:r>
          </a:p>
          <a:p>
            <a:pPr marL="742950" lvl="1" indent="-285750">
              <a:spcBef>
                <a:spcPts val="0"/>
              </a:spcBef>
              <a:buClr>
                <a:srgbClr val="000099"/>
              </a:buClr>
              <a:buSzPct val="100000"/>
              <a:buFont typeface="Arial"/>
              <a:buChar char="•"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dependability, security: “baked in” from day one? </a:t>
            </a:r>
          </a:p>
          <a:p>
            <a:pPr>
              <a:buClr>
                <a:srgbClr val="000099"/>
              </a:buClr>
              <a:buSzPct val="100000"/>
              <a:buFont typeface="Wingdings"/>
              <a:buChar char="▪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networks, protocols meeting mission-specific requirements</a:t>
            </a:r>
          </a:p>
          <a:p>
            <a:pPr marL="742950" lvl="1" indent="-285750">
              <a:spcBef>
                <a:spcPts val="0"/>
              </a:spcBef>
              <a:buClr>
                <a:srgbClr val="000099"/>
              </a:buClr>
              <a:buSzPct val="100000"/>
              <a:buFont typeface="Arial"/>
              <a:buChar char="•"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e.g., real-time, ultra-reliable, ultra-secure</a:t>
            </a:r>
          </a:p>
          <a:p>
            <a:pPr>
              <a:buClr>
                <a:srgbClr val="000099"/>
              </a:buClr>
              <a:buSzPct val="100000"/>
              <a:buFont typeface="Wingdings"/>
              <a:buChar char="▪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Internet-scaling </a:t>
            </a:r>
          </a:p>
        </p:txBody>
      </p:sp>
      <p:sp>
        <p:nvSpPr>
          <p:cNvPr id="11092" name="Shape 11092"/>
          <p:cNvSpPr>
            <a:spLocks noGrp="1"/>
          </p:cNvSpPr>
          <p:nvPr>
            <p:ph type="sldNum" sz="quarter" idx="2"/>
          </p:nvPr>
        </p:nvSpPr>
        <p:spPr>
          <a:xfrm>
            <a:off x="8456612" y="6475412"/>
            <a:ext cx="35372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11093" name="Shape 11093"/>
          <p:cNvSpPr/>
          <p:nvPr/>
        </p:nvSpPr>
        <p:spPr>
          <a:xfrm>
            <a:off x="6375400" y="6475412"/>
            <a:ext cx="21780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Control Plane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92" name="underline_base.png" descr="underline_bas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225" y="869950"/>
            <a:ext cx="7313613" cy="173038"/>
          </a:xfrm>
          <a:prstGeom prst="rect">
            <a:avLst/>
          </a:prstGeom>
          <a:ln w="12700">
            <a:miter lim="400000"/>
          </a:ln>
        </p:spPr>
      </p:pic>
      <p:sp>
        <p:nvSpPr>
          <p:cNvPr id="11193" name="Shape 11193"/>
          <p:cNvSpPr>
            <a:spLocks noGrp="1"/>
          </p:cNvSpPr>
          <p:nvPr>
            <p:ph type="title" idx="4294967295"/>
          </p:nvPr>
        </p:nvSpPr>
        <p:spPr>
          <a:xfrm>
            <a:off x="533400" y="41274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05255">
              <a:defRPr sz="4356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What is network management?</a:t>
            </a:r>
          </a:p>
        </p:txBody>
      </p:sp>
      <p:sp>
        <p:nvSpPr>
          <p:cNvPr id="11194" name="Shape 11194"/>
          <p:cNvSpPr>
            <a:spLocks noGrp="1"/>
          </p:cNvSpPr>
          <p:nvPr>
            <p:ph type="body" idx="4294967295"/>
          </p:nvPr>
        </p:nvSpPr>
        <p:spPr>
          <a:xfrm>
            <a:off x="533400" y="1252537"/>
            <a:ext cx="8191500" cy="30670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ts val="500"/>
              </a:spcBef>
              <a:buClr>
                <a:srgbClr val="000099"/>
              </a:buClr>
              <a:buSzPct val="100000"/>
              <a:buFont typeface="Wingdings"/>
              <a:buChar char="▪"/>
              <a:defRPr sz="2400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autonomous systems (aka </a:t>
            </a:r>
            <a:r>
              <a:rPr>
                <a:latin typeface="Arial"/>
                <a:ea typeface="Arial"/>
                <a:cs typeface="Arial"/>
                <a:sym typeface="Arial"/>
              </a:rPr>
              <a:t>“</a:t>
            </a:r>
            <a:r>
              <a:t>network</a:t>
            </a:r>
            <a:r>
              <a:rPr>
                <a:latin typeface="Arial"/>
                <a:ea typeface="Arial"/>
                <a:cs typeface="Arial"/>
                <a:sym typeface="Arial"/>
              </a:rPr>
              <a:t>”</a:t>
            </a:r>
            <a:r>
              <a:t>): </a:t>
            </a:r>
            <a:r>
              <a:rPr>
                <a:solidFill>
                  <a:srgbClr val="000000"/>
                </a:solidFill>
              </a:rPr>
              <a:t>1000s of interacting hardware/software components</a:t>
            </a:r>
          </a:p>
          <a:p>
            <a:pPr>
              <a:lnSpc>
                <a:spcPct val="85000"/>
              </a:lnSpc>
              <a:spcBef>
                <a:spcPts val="500"/>
              </a:spcBef>
              <a:buClr>
                <a:srgbClr val="000099"/>
              </a:buClr>
              <a:buSzPct val="100000"/>
              <a:buFont typeface="Wingdings"/>
              <a:buChar char="▪"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other complex systems requiring monitoring, control:</a:t>
            </a:r>
          </a:p>
          <a:p>
            <a:pPr marL="742950" lvl="1" indent="-285750">
              <a:spcBef>
                <a:spcPts val="0"/>
              </a:spcBef>
              <a:buClr>
                <a:srgbClr val="000099"/>
              </a:buClr>
              <a:buSzPct val="100000"/>
              <a:buFont typeface="Arial"/>
              <a:buChar char="•"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jet airplane</a:t>
            </a:r>
          </a:p>
          <a:p>
            <a:pPr marL="742950" lvl="1" indent="-285750">
              <a:spcBef>
                <a:spcPts val="0"/>
              </a:spcBef>
              <a:buClr>
                <a:srgbClr val="000099"/>
              </a:buClr>
              <a:buSzPct val="100000"/>
              <a:buFont typeface="Arial"/>
              <a:buChar char="•"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nuclear power plant</a:t>
            </a:r>
          </a:p>
          <a:p>
            <a:pPr marL="742950" lvl="1" indent="-285750">
              <a:spcBef>
                <a:spcPts val="0"/>
              </a:spcBef>
              <a:buClr>
                <a:srgbClr val="000099"/>
              </a:buClr>
              <a:buSzPct val="100000"/>
              <a:buFont typeface="Arial"/>
              <a:buChar char="•"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others?</a:t>
            </a:r>
          </a:p>
        </p:txBody>
      </p:sp>
      <p:sp>
        <p:nvSpPr>
          <p:cNvPr id="11195" name="Shape 11195"/>
          <p:cNvSpPr/>
          <p:nvPr/>
        </p:nvSpPr>
        <p:spPr>
          <a:xfrm>
            <a:off x="1522412" y="3844925"/>
            <a:ext cx="6957304" cy="1835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"</a:t>
            </a:r>
            <a:r>
              <a:rPr>
                <a:solidFill>
                  <a:srgbClr val="000099"/>
                </a:solidFill>
              </a:rPr>
              <a:t>Network management</a:t>
            </a:r>
            <a:r>
              <a:t> includes the deployment, integration </a:t>
            </a:r>
          </a:p>
          <a:p>
            <a:pPr>
              <a:defRPr sz="2000"/>
            </a:pPr>
            <a:r>
              <a:t>and coordination of the hardware, software, and human </a:t>
            </a:r>
          </a:p>
          <a:p>
            <a:pPr>
              <a:defRPr sz="2000"/>
            </a:pPr>
            <a:r>
              <a:t>elements to monitor, test, poll, configure, analyze, evaluate, </a:t>
            </a:r>
          </a:p>
          <a:p>
            <a:pPr>
              <a:defRPr sz="2000"/>
            </a:pPr>
            <a:r>
              <a:t>and control the network and element resources to meet the </a:t>
            </a:r>
          </a:p>
          <a:p>
            <a:pPr>
              <a:defRPr sz="2000"/>
            </a:pPr>
            <a:r>
              <a:t>real-time, operational performance, and Quality of Service </a:t>
            </a:r>
          </a:p>
          <a:p>
            <a:pPr>
              <a:defRPr sz="2000"/>
            </a:pPr>
            <a:r>
              <a:t>requirements at a reasonable cost."</a:t>
            </a:r>
            <a:r>
              <a:rPr sz="1800"/>
              <a:t> </a:t>
            </a:r>
          </a:p>
        </p:txBody>
      </p:sp>
      <p:sp>
        <p:nvSpPr>
          <p:cNvPr id="11196" name="Shape 11196"/>
          <p:cNvSpPr/>
          <p:nvPr/>
        </p:nvSpPr>
        <p:spPr>
          <a:xfrm>
            <a:off x="1427162" y="3814762"/>
            <a:ext cx="7148513" cy="2093913"/>
          </a:xfrm>
          <a:prstGeom prst="rect">
            <a:avLst/>
          </a:prstGeom>
          <a:ln w="28575">
            <a:solidFill>
              <a:srgbClr val="CC0000"/>
            </a:solidFill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pic>
        <p:nvPicPr>
          <p:cNvPr id="11197" name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" y="4008437"/>
            <a:ext cx="1123950" cy="1600201"/>
          </a:xfrm>
          <a:prstGeom prst="rect">
            <a:avLst/>
          </a:prstGeom>
          <a:ln w="12700">
            <a:miter lim="400000"/>
          </a:ln>
        </p:spPr>
      </p:pic>
      <p:sp>
        <p:nvSpPr>
          <p:cNvPr id="11198" name="Shape 11198"/>
          <p:cNvSpPr>
            <a:spLocks noGrp="1"/>
          </p:cNvSpPr>
          <p:nvPr>
            <p:ph type="sldNum" sz="quarter" idx="2"/>
          </p:nvPr>
        </p:nvSpPr>
        <p:spPr>
          <a:xfrm>
            <a:off x="8456612" y="6475412"/>
            <a:ext cx="35372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44</a:t>
            </a:fld>
            <a:endParaRPr/>
          </a:p>
        </p:txBody>
      </p:sp>
      <p:sp>
        <p:nvSpPr>
          <p:cNvPr id="11199" name="Shape 11199"/>
          <p:cNvSpPr/>
          <p:nvPr/>
        </p:nvSpPr>
        <p:spPr>
          <a:xfrm>
            <a:off x="6375400" y="6475412"/>
            <a:ext cx="21780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Control Plane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1" name="Shape 11201"/>
          <p:cNvSpPr/>
          <p:nvPr/>
        </p:nvSpPr>
        <p:spPr>
          <a:xfrm rot="16383367">
            <a:off x="1341468" y="2656525"/>
            <a:ext cx="3921916" cy="2381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77" h="20976" extrusionOk="0">
                <a:moveTo>
                  <a:pt x="13" y="10650"/>
                </a:moveTo>
                <a:cubicBezTo>
                  <a:pt x="-59" y="7918"/>
                  <a:pt x="134" y="3844"/>
                  <a:pt x="1241" y="2362"/>
                </a:cubicBezTo>
                <a:cubicBezTo>
                  <a:pt x="2349" y="880"/>
                  <a:pt x="4625" y="2154"/>
                  <a:pt x="6671" y="1783"/>
                </a:cubicBezTo>
                <a:cubicBezTo>
                  <a:pt x="8718" y="1413"/>
                  <a:pt x="11199" y="-532"/>
                  <a:pt x="13522" y="139"/>
                </a:cubicBezTo>
                <a:cubicBezTo>
                  <a:pt x="15846" y="811"/>
                  <a:pt x="19663" y="2755"/>
                  <a:pt x="20602" y="5835"/>
                </a:cubicBezTo>
                <a:cubicBezTo>
                  <a:pt x="21541" y="8914"/>
                  <a:pt x="19831" y="16160"/>
                  <a:pt x="19157" y="18614"/>
                </a:cubicBezTo>
                <a:cubicBezTo>
                  <a:pt x="18483" y="21068"/>
                  <a:pt x="18073" y="20165"/>
                  <a:pt x="16556" y="20559"/>
                </a:cubicBezTo>
                <a:cubicBezTo>
                  <a:pt x="15039" y="20952"/>
                  <a:pt x="11993" y="20975"/>
                  <a:pt x="10055" y="20975"/>
                </a:cubicBezTo>
                <a:cubicBezTo>
                  <a:pt x="8116" y="20975"/>
                  <a:pt x="6322" y="20929"/>
                  <a:pt x="4926" y="20559"/>
                </a:cubicBezTo>
                <a:cubicBezTo>
                  <a:pt x="3529" y="20188"/>
                  <a:pt x="2481" y="20373"/>
                  <a:pt x="1663" y="18730"/>
                </a:cubicBezTo>
                <a:cubicBezTo>
                  <a:pt x="844" y="17086"/>
                  <a:pt x="-11" y="13914"/>
                  <a:pt x="13" y="10650"/>
                </a:cubicBezTo>
                <a:close/>
              </a:path>
            </a:pathLst>
          </a:custGeom>
          <a:solidFill>
            <a:srgbClr val="66CC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endParaRPr/>
          </a:p>
        </p:txBody>
      </p:sp>
      <p:pic>
        <p:nvPicPr>
          <p:cNvPr id="11202" name="underline_base.png" descr="underline_bas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3225" y="898525"/>
            <a:ext cx="8228013" cy="173038"/>
          </a:xfrm>
          <a:prstGeom prst="rect">
            <a:avLst/>
          </a:prstGeom>
          <a:ln w="12700">
            <a:miter lim="400000"/>
          </a:ln>
        </p:spPr>
      </p:pic>
      <p:sp>
        <p:nvSpPr>
          <p:cNvPr id="11203" name="Shape 11203"/>
          <p:cNvSpPr>
            <a:spLocks noGrp="1"/>
          </p:cNvSpPr>
          <p:nvPr>
            <p:ph type="title" idx="4294967295"/>
          </p:nvPr>
        </p:nvSpPr>
        <p:spPr>
          <a:xfrm>
            <a:off x="304800" y="188912"/>
            <a:ext cx="8631238" cy="9477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86968">
              <a:defRPr sz="388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Infrastructure for network management</a:t>
            </a:r>
          </a:p>
        </p:txBody>
      </p:sp>
      <p:sp>
        <p:nvSpPr>
          <p:cNvPr id="11204" name="Shape 11204"/>
          <p:cNvSpPr/>
          <p:nvPr/>
        </p:nvSpPr>
        <p:spPr>
          <a:xfrm flipV="1">
            <a:off x="3308350" y="2808287"/>
            <a:ext cx="338138" cy="1042989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205" name="Shape 11205"/>
          <p:cNvSpPr/>
          <p:nvPr/>
        </p:nvSpPr>
        <p:spPr>
          <a:xfrm flipV="1">
            <a:off x="3641725" y="3762374"/>
            <a:ext cx="187326" cy="211139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206" name="Shape 11206"/>
          <p:cNvSpPr/>
          <p:nvPr/>
        </p:nvSpPr>
        <p:spPr>
          <a:xfrm flipV="1">
            <a:off x="3117850" y="5441949"/>
            <a:ext cx="350838" cy="3177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207" name="Shape 11207"/>
          <p:cNvSpPr/>
          <p:nvPr/>
        </p:nvSpPr>
        <p:spPr>
          <a:xfrm>
            <a:off x="3541712" y="4252912"/>
            <a:ext cx="373063" cy="554039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208" name="Shape 11208"/>
          <p:cNvSpPr/>
          <p:nvPr/>
        </p:nvSpPr>
        <p:spPr>
          <a:xfrm>
            <a:off x="2014537" y="5565775"/>
            <a:ext cx="1595300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managed device</a:t>
            </a:r>
          </a:p>
        </p:txBody>
      </p:sp>
      <p:sp>
        <p:nvSpPr>
          <p:cNvPr id="11209" name="Shape 11209"/>
          <p:cNvSpPr/>
          <p:nvPr/>
        </p:nvSpPr>
        <p:spPr>
          <a:xfrm>
            <a:off x="3860800" y="5299075"/>
            <a:ext cx="1595299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managed device</a:t>
            </a:r>
          </a:p>
        </p:txBody>
      </p:sp>
      <p:sp>
        <p:nvSpPr>
          <p:cNvPr id="11210" name="Shape 11210"/>
          <p:cNvSpPr/>
          <p:nvPr/>
        </p:nvSpPr>
        <p:spPr>
          <a:xfrm>
            <a:off x="4079875" y="2506662"/>
            <a:ext cx="1595299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managed device</a:t>
            </a:r>
          </a:p>
        </p:txBody>
      </p:sp>
      <p:sp>
        <p:nvSpPr>
          <p:cNvPr id="11211" name="Shape 11211"/>
          <p:cNvSpPr/>
          <p:nvPr/>
        </p:nvSpPr>
        <p:spPr>
          <a:xfrm>
            <a:off x="4033837" y="3765550"/>
            <a:ext cx="1595300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managed device</a:t>
            </a:r>
          </a:p>
        </p:txBody>
      </p:sp>
      <p:sp>
        <p:nvSpPr>
          <p:cNvPr id="11212" name="Shape 11212"/>
          <p:cNvSpPr/>
          <p:nvPr/>
        </p:nvSpPr>
        <p:spPr>
          <a:xfrm>
            <a:off x="436562" y="1217612"/>
            <a:ext cx="1663537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definitions:</a:t>
            </a:r>
          </a:p>
        </p:txBody>
      </p:sp>
      <p:sp>
        <p:nvSpPr>
          <p:cNvPr id="11213" name="Shape 11213"/>
          <p:cNvSpPr/>
          <p:nvPr/>
        </p:nvSpPr>
        <p:spPr>
          <a:xfrm>
            <a:off x="5997575" y="2282825"/>
            <a:ext cx="2973388" cy="1399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800" i="1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managed devices</a:t>
            </a:r>
            <a:r>
              <a:rPr i="0">
                <a:solidFill>
                  <a:srgbClr val="000000"/>
                </a:solidFill>
              </a:rPr>
              <a:t> contain </a:t>
            </a:r>
            <a:r>
              <a:t>managed objects</a:t>
            </a:r>
            <a:r>
              <a:rPr i="0">
                <a:solidFill>
                  <a:srgbClr val="000000"/>
                </a:solidFill>
              </a:rPr>
              <a:t> whose  data is gathered into a </a:t>
            </a:r>
            <a:r>
              <a:t>Management Information Base (MIB)</a:t>
            </a:r>
            <a:r>
              <a:rPr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11219" name="Group 11219"/>
          <p:cNvGrpSpPr/>
          <p:nvPr/>
        </p:nvGrpSpPr>
        <p:grpSpPr>
          <a:xfrm>
            <a:off x="428625" y="1933574"/>
            <a:ext cx="2047875" cy="1133476"/>
            <a:chOff x="0" y="0"/>
            <a:chExt cx="2047875" cy="1133475"/>
          </a:xfrm>
        </p:grpSpPr>
        <p:grpSp>
          <p:nvGrpSpPr>
            <p:cNvPr id="11217" name="Group 11217"/>
            <p:cNvGrpSpPr/>
            <p:nvPr/>
          </p:nvGrpSpPr>
          <p:grpSpPr>
            <a:xfrm>
              <a:off x="0" y="361674"/>
              <a:ext cx="2047875" cy="771801"/>
              <a:chOff x="0" y="0"/>
              <a:chExt cx="2047875" cy="771800"/>
            </a:xfrm>
          </p:grpSpPr>
          <p:sp>
            <p:nvSpPr>
              <p:cNvPr id="11214" name="Shape 11214"/>
              <p:cNvSpPr/>
              <p:nvPr/>
            </p:nvSpPr>
            <p:spPr>
              <a:xfrm>
                <a:off x="0" y="0"/>
                <a:ext cx="2047875" cy="771801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600"/>
                </a:pPr>
                <a:endParaRPr/>
              </a:p>
            </p:txBody>
          </p:sp>
          <p:sp>
            <p:nvSpPr>
              <p:cNvPr id="11215" name="Shape 11215"/>
              <p:cNvSpPr/>
              <p:nvPr/>
            </p:nvSpPr>
            <p:spPr>
              <a:xfrm>
                <a:off x="77787" y="41289"/>
                <a:ext cx="1053069" cy="5419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600"/>
                </a:pPr>
                <a:r>
                  <a:t>managing</a:t>
                </a:r>
              </a:p>
              <a:p>
                <a:pPr>
                  <a:defRPr sz="1600"/>
                </a:pPr>
                <a:r>
                  <a:t>entity</a:t>
                </a:r>
              </a:p>
            </p:txBody>
          </p:sp>
          <p:sp>
            <p:nvSpPr>
              <p:cNvPr id="11216" name="Shape 11216"/>
              <p:cNvSpPr/>
              <p:nvPr/>
            </p:nvSpPr>
            <p:spPr>
              <a:xfrm>
                <a:off x="1212850" y="231857"/>
                <a:ext cx="499626" cy="313394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r>
                  <a:t>data</a:t>
                </a:r>
              </a:p>
            </p:txBody>
          </p:sp>
        </p:grpSp>
        <p:sp>
          <p:nvSpPr>
            <p:cNvPr id="11218" name="Shape 11218"/>
            <p:cNvSpPr/>
            <p:nvPr/>
          </p:nvSpPr>
          <p:spPr>
            <a:xfrm>
              <a:off x="26987" y="-1"/>
              <a:ext cx="1538745" cy="313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 i="1">
                  <a:solidFill>
                    <a:srgbClr val="000099"/>
                  </a:solidFill>
                </a:defRPr>
              </a:lvl1pPr>
            </a:lstStyle>
            <a:p>
              <a:r>
                <a:t>managing entity</a:t>
              </a:r>
            </a:p>
          </p:txBody>
        </p:sp>
      </p:grpSp>
      <p:pic>
        <p:nvPicPr>
          <p:cNvPr id="11220" name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24162" y="3857625"/>
            <a:ext cx="876301" cy="3889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253" name="Group 11253"/>
          <p:cNvGrpSpPr/>
          <p:nvPr/>
        </p:nvGrpSpPr>
        <p:grpSpPr>
          <a:xfrm>
            <a:off x="3786187" y="4800599"/>
            <a:ext cx="366759" cy="579439"/>
            <a:chOff x="0" y="0"/>
            <a:chExt cx="366757" cy="579437"/>
          </a:xfrm>
        </p:grpSpPr>
        <p:sp>
          <p:nvSpPr>
            <p:cNvPr id="11221" name="Shape 11221"/>
            <p:cNvSpPr/>
            <p:nvPr/>
          </p:nvSpPr>
          <p:spPr>
            <a:xfrm>
              <a:off x="290281" y="967"/>
              <a:ext cx="72829" cy="552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1222" name="Shape 11222"/>
            <p:cNvSpPr/>
            <p:nvPr/>
          </p:nvSpPr>
          <p:spPr>
            <a:xfrm>
              <a:off x="17499" y="-1"/>
              <a:ext cx="268409" cy="552353"/>
            </a:xfrm>
            <a:prstGeom prst="rect">
              <a:avLst/>
            </a:prstGeom>
            <a:gradFill flip="none" rotWithShape="1"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/>
              </a:pPr>
              <a:endParaRPr/>
            </a:p>
          </p:txBody>
        </p:sp>
        <p:sp>
          <p:nvSpPr>
            <p:cNvPr id="11223" name="Shape 11223"/>
            <p:cNvSpPr/>
            <p:nvPr/>
          </p:nvSpPr>
          <p:spPr>
            <a:xfrm>
              <a:off x="305363" y="34098"/>
              <a:ext cx="42049" cy="504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1224" name="Shape 11224"/>
            <p:cNvSpPr/>
            <p:nvPr/>
          </p:nvSpPr>
          <p:spPr>
            <a:xfrm>
              <a:off x="294399" y="292862"/>
              <a:ext cx="67682" cy="45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1225" name="Shape 11225"/>
            <p:cNvSpPr/>
            <p:nvPr/>
          </p:nvSpPr>
          <p:spPr>
            <a:xfrm>
              <a:off x="19043" y="62814"/>
              <a:ext cx="152347" cy="12701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/>
              </a:pPr>
              <a:endParaRPr/>
            </a:p>
          </p:txBody>
        </p:sp>
        <p:grpSp>
          <p:nvGrpSpPr>
            <p:cNvPr id="11228" name="Group 11228"/>
            <p:cNvGrpSpPr/>
            <p:nvPr/>
          </p:nvGrpSpPr>
          <p:grpSpPr>
            <a:xfrm>
              <a:off x="157133" y="57041"/>
              <a:ext cx="149311" cy="31788"/>
              <a:chOff x="0" y="0"/>
              <a:chExt cx="149309" cy="31786"/>
            </a:xfrm>
          </p:grpSpPr>
          <p:sp>
            <p:nvSpPr>
              <p:cNvPr id="11226" name="Shape 11226"/>
              <p:cNvSpPr/>
              <p:nvPr/>
            </p:nvSpPr>
            <p:spPr>
              <a:xfrm>
                <a:off x="0" y="0"/>
                <a:ext cx="149310" cy="3178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600"/>
                </a:pPr>
                <a:endParaRPr/>
              </a:p>
            </p:txBody>
          </p:sp>
          <p:sp>
            <p:nvSpPr>
              <p:cNvPr id="11227" name="Shape 11227"/>
              <p:cNvSpPr/>
              <p:nvPr/>
            </p:nvSpPr>
            <p:spPr>
              <a:xfrm>
                <a:off x="3299" y="4793"/>
                <a:ext cx="142918" cy="254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600"/>
                </a:pPr>
                <a:endParaRPr/>
              </a:p>
            </p:txBody>
          </p:sp>
        </p:grpSp>
        <p:sp>
          <p:nvSpPr>
            <p:cNvPr id="11229" name="Shape 11229"/>
            <p:cNvSpPr/>
            <p:nvPr/>
          </p:nvSpPr>
          <p:spPr>
            <a:xfrm>
              <a:off x="22131" y="142136"/>
              <a:ext cx="152347" cy="12701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/>
              </a:pPr>
              <a:endParaRPr/>
            </a:p>
          </p:txBody>
        </p:sp>
        <p:grpSp>
          <p:nvGrpSpPr>
            <p:cNvPr id="11232" name="Group 11232"/>
            <p:cNvGrpSpPr/>
            <p:nvPr/>
          </p:nvGrpSpPr>
          <p:grpSpPr>
            <a:xfrm>
              <a:off x="155587" y="136636"/>
              <a:ext cx="150755" cy="31708"/>
              <a:chOff x="0" y="0"/>
              <a:chExt cx="150753" cy="31706"/>
            </a:xfrm>
          </p:grpSpPr>
          <p:sp>
            <p:nvSpPr>
              <p:cNvPr id="11230" name="Shape 11230"/>
              <p:cNvSpPr/>
              <p:nvPr/>
            </p:nvSpPr>
            <p:spPr>
              <a:xfrm>
                <a:off x="0" y="0"/>
                <a:ext cx="150754" cy="3170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600"/>
                </a:pPr>
                <a:endParaRPr/>
              </a:p>
            </p:txBody>
          </p:sp>
          <p:sp>
            <p:nvSpPr>
              <p:cNvPr id="11231" name="Shape 11231"/>
              <p:cNvSpPr/>
              <p:nvPr/>
            </p:nvSpPr>
            <p:spPr>
              <a:xfrm>
                <a:off x="3093" y="3030"/>
                <a:ext cx="144361" cy="2541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600"/>
                </a:pPr>
                <a:endParaRPr/>
              </a:p>
            </p:txBody>
          </p:sp>
        </p:grpSp>
        <p:sp>
          <p:nvSpPr>
            <p:cNvPr id="11233" name="Shape 11233"/>
            <p:cNvSpPr/>
            <p:nvPr/>
          </p:nvSpPr>
          <p:spPr>
            <a:xfrm>
              <a:off x="19043" y="224602"/>
              <a:ext cx="153891" cy="12701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/>
              </a:pPr>
              <a:endParaRPr/>
            </a:p>
          </p:txBody>
        </p:sp>
        <p:sp>
          <p:nvSpPr>
            <p:cNvPr id="11234" name="Shape 11234"/>
            <p:cNvSpPr/>
            <p:nvPr/>
          </p:nvSpPr>
          <p:spPr>
            <a:xfrm>
              <a:off x="22131" y="296186"/>
              <a:ext cx="153892" cy="12701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/>
              </a:pPr>
              <a:endParaRPr/>
            </a:p>
          </p:txBody>
        </p:sp>
        <p:grpSp>
          <p:nvGrpSpPr>
            <p:cNvPr id="11237" name="Group 11237"/>
            <p:cNvGrpSpPr/>
            <p:nvPr/>
          </p:nvGrpSpPr>
          <p:grpSpPr>
            <a:xfrm>
              <a:off x="152498" y="290506"/>
              <a:ext cx="150807" cy="36519"/>
              <a:chOff x="0" y="0"/>
              <a:chExt cx="150806" cy="36517"/>
            </a:xfrm>
          </p:grpSpPr>
          <p:sp>
            <p:nvSpPr>
              <p:cNvPr id="11235" name="Shape 11235"/>
              <p:cNvSpPr/>
              <p:nvPr/>
            </p:nvSpPr>
            <p:spPr>
              <a:xfrm>
                <a:off x="0" y="0"/>
                <a:ext cx="150807" cy="3651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600"/>
                </a:pPr>
                <a:endParaRPr/>
              </a:p>
            </p:txBody>
          </p:sp>
          <p:sp>
            <p:nvSpPr>
              <p:cNvPr id="11236" name="Shape 11236"/>
              <p:cNvSpPr/>
              <p:nvPr/>
            </p:nvSpPr>
            <p:spPr>
              <a:xfrm>
                <a:off x="3098" y="4728"/>
                <a:ext cx="144403" cy="3021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600"/>
                </a:pPr>
                <a:endParaRPr/>
              </a:p>
            </p:txBody>
          </p:sp>
        </p:grpSp>
        <p:sp>
          <p:nvSpPr>
            <p:cNvPr id="11238" name="Shape 11238"/>
            <p:cNvSpPr/>
            <p:nvPr/>
          </p:nvSpPr>
          <p:spPr>
            <a:xfrm>
              <a:off x="295428" y="223697"/>
              <a:ext cx="67682" cy="45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grpSp>
          <p:nvGrpSpPr>
            <p:cNvPr id="11241" name="Group 11241"/>
            <p:cNvGrpSpPr/>
            <p:nvPr/>
          </p:nvGrpSpPr>
          <p:grpSpPr>
            <a:xfrm>
              <a:off x="153941" y="217409"/>
              <a:ext cx="147708" cy="33375"/>
              <a:chOff x="0" y="0"/>
              <a:chExt cx="147707" cy="33373"/>
            </a:xfrm>
          </p:grpSpPr>
          <p:sp>
            <p:nvSpPr>
              <p:cNvPr id="11239" name="Shape 11239"/>
              <p:cNvSpPr/>
              <p:nvPr/>
            </p:nvSpPr>
            <p:spPr>
              <a:xfrm>
                <a:off x="0" y="0"/>
                <a:ext cx="147708" cy="3337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600"/>
                </a:pPr>
                <a:endParaRPr/>
              </a:p>
            </p:txBody>
          </p:sp>
          <p:sp>
            <p:nvSpPr>
              <p:cNvPr id="11240" name="Shape 11240"/>
              <p:cNvSpPr/>
              <p:nvPr/>
            </p:nvSpPr>
            <p:spPr>
              <a:xfrm>
                <a:off x="3305" y="3143"/>
                <a:ext cx="142957" cy="2539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600"/>
                </a:pPr>
                <a:endParaRPr/>
              </a:p>
            </p:txBody>
          </p:sp>
        </p:grpSp>
        <p:sp>
          <p:nvSpPr>
            <p:cNvPr id="11242" name="Shape 11242"/>
            <p:cNvSpPr/>
            <p:nvPr/>
          </p:nvSpPr>
          <p:spPr>
            <a:xfrm>
              <a:off x="285649" y="0"/>
              <a:ext cx="17501" cy="554045"/>
            </a:xfrm>
            <a:prstGeom prst="rect">
              <a:avLst/>
            </a:prstGeom>
            <a:gradFill flip="none"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/>
              </a:pPr>
              <a:endParaRPr/>
            </a:p>
          </p:txBody>
        </p:sp>
        <p:sp>
          <p:nvSpPr>
            <p:cNvPr id="11243" name="Shape 11243"/>
            <p:cNvSpPr/>
            <p:nvPr/>
          </p:nvSpPr>
          <p:spPr>
            <a:xfrm>
              <a:off x="301604" y="139780"/>
              <a:ext cx="60992" cy="51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" y="0"/>
                  </a:moveTo>
                  <a:cubicBezTo>
                    <a:pt x="4014" y="844"/>
                    <a:pt x="10508" y="5737"/>
                    <a:pt x="21308" y="12150"/>
                  </a:cubicBezTo>
                  <a:cubicBezTo>
                    <a:pt x="21162" y="15019"/>
                    <a:pt x="21600" y="15862"/>
                    <a:pt x="21600" y="21600"/>
                  </a:cubicBezTo>
                  <a:cubicBezTo>
                    <a:pt x="21600" y="21600"/>
                    <a:pt x="11676" y="14850"/>
                    <a:pt x="0" y="8437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1244" name="Shape 11244"/>
            <p:cNvSpPr/>
            <p:nvPr/>
          </p:nvSpPr>
          <p:spPr>
            <a:xfrm>
              <a:off x="302376" y="60700"/>
              <a:ext cx="62793" cy="58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1245" name="Shape 11245"/>
            <p:cNvSpPr/>
            <p:nvPr/>
          </p:nvSpPr>
          <p:spPr>
            <a:xfrm>
              <a:off x="354057" y="526959"/>
              <a:ext cx="12701" cy="23701"/>
            </a:xfrm>
            <a:prstGeom prst="ellipse">
              <a:avLst/>
            </a:prstGeom>
            <a:solidFill>
              <a:srgbClr val="3333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/>
              </a:pPr>
              <a:endParaRPr/>
            </a:p>
          </p:txBody>
        </p:sp>
        <p:sp>
          <p:nvSpPr>
            <p:cNvPr id="11246" name="Shape 11246"/>
            <p:cNvSpPr/>
            <p:nvPr/>
          </p:nvSpPr>
          <p:spPr>
            <a:xfrm>
              <a:off x="299031" y="528410"/>
              <a:ext cx="63050" cy="48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3333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1247" name="Shape 11247"/>
            <p:cNvSpPr/>
            <p:nvPr/>
          </p:nvSpPr>
          <p:spPr>
            <a:xfrm>
              <a:off x="0" y="544613"/>
              <a:ext cx="308039" cy="3482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/>
              </a:pPr>
              <a:endParaRPr/>
            </a:p>
          </p:txBody>
        </p:sp>
        <p:sp>
          <p:nvSpPr>
            <p:cNvPr id="11248" name="Shape 11248"/>
            <p:cNvSpPr/>
            <p:nvPr/>
          </p:nvSpPr>
          <p:spPr>
            <a:xfrm>
              <a:off x="17499" y="552351"/>
              <a:ext cx="274585" cy="1910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808080"/>
                </a:gs>
                <a:gs pos="100000">
                  <a:srgbClr val="000000"/>
                </a:gs>
              </a:gsLst>
              <a:lin ang="108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/>
              </a:pPr>
              <a:endParaRPr/>
            </a:p>
          </p:txBody>
        </p:sp>
        <p:sp>
          <p:nvSpPr>
            <p:cNvPr id="11249" name="Shape 11249"/>
            <p:cNvSpPr/>
            <p:nvPr/>
          </p:nvSpPr>
          <p:spPr>
            <a:xfrm>
              <a:off x="42976" y="473029"/>
              <a:ext cx="41175" cy="33375"/>
            </a:xfrm>
            <a:prstGeom prst="ellipse">
              <a:avLst/>
            </a:prstGeom>
            <a:solidFill>
              <a:srgbClr val="33CC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/>
              </a:pPr>
              <a:endParaRPr/>
            </a:p>
          </p:txBody>
        </p:sp>
        <p:sp>
          <p:nvSpPr>
            <p:cNvPr id="11250" name="Shape 11250"/>
            <p:cNvSpPr/>
            <p:nvPr/>
          </p:nvSpPr>
          <p:spPr>
            <a:xfrm>
              <a:off x="88783" y="473029"/>
              <a:ext cx="41175" cy="34826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11251" name="Shape 11251"/>
            <p:cNvSpPr/>
            <p:nvPr/>
          </p:nvSpPr>
          <p:spPr>
            <a:xfrm>
              <a:off x="134847" y="471578"/>
              <a:ext cx="39631" cy="34826"/>
            </a:xfrm>
            <a:prstGeom prst="ellipse">
              <a:avLst/>
            </a:prstGeom>
            <a:solidFill>
              <a:srgbClr val="33CC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/>
              </a:pPr>
              <a:endParaRPr/>
            </a:p>
          </p:txBody>
        </p:sp>
        <p:sp>
          <p:nvSpPr>
            <p:cNvPr id="11252" name="Shape 11252"/>
            <p:cNvSpPr/>
            <p:nvPr/>
          </p:nvSpPr>
          <p:spPr>
            <a:xfrm>
              <a:off x="236497" y="339778"/>
              <a:ext cx="22132" cy="184038"/>
            </a:xfrm>
            <a:prstGeom prst="rect">
              <a:avLst/>
            </a:prstGeom>
            <a:solidFill>
              <a:srgbClr val="29292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/>
              </a:pPr>
              <a:endParaRPr/>
            </a:p>
          </p:txBody>
        </p:sp>
      </p:grpSp>
      <p:grpSp>
        <p:nvGrpSpPr>
          <p:cNvPr id="11256" name="Group 11256"/>
          <p:cNvGrpSpPr/>
          <p:nvPr/>
        </p:nvGrpSpPr>
        <p:grpSpPr>
          <a:xfrm>
            <a:off x="3251200" y="2220912"/>
            <a:ext cx="903288" cy="727076"/>
            <a:chOff x="0" y="0"/>
            <a:chExt cx="903287" cy="727075"/>
          </a:xfrm>
        </p:grpSpPr>
        <p:pic>
          <p:nvPicPr>
            <p:cNvPr id="11254" name="desktop_computer_stylized_medium.png" descr="desktop_computer_stylized_medium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flipH="1">
              <a:off x="0" y="0"/>
              <a:ext cx="903288" cy="72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255" name="Shape 11255"/>
            <p:cNvSpPr/>
            <p:nvPr/>
          </p:nvSpPr>
          <p:spPr>
            <a:xfrm flipH="1">
              <a:off x="384887" y="69746"/>
              <a:ext cx="439214" cy="332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202" y="822"/>
                  </a:lnTo>
                  <a:lnTo>
                    <a:pt x="21600" y="17257"/>
                  </a:lnTo>
                  <a:lnTo>
                    <a:pt x="4733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000099"/>
                </a:gs>
              </a:gsLst>
              <a:lin ang="135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</p:grpSp>
      <p:grpSp>
        <p:nvGrpSpPr>
          <p:cNvPr id="11259" name="Group 11259"/>
          <p:cNvGrpSpPr/>
          <p:nvPr/>
        </p:nvGrpSpPr>
        <p:grpSpPr>
          <a:xfrm>
            <a:off x="2055812" y="2655887"/>
            <a:ext cx="903288" cy="727076"/>
            <a:chOff x="0" y="0"/>
            <a:chExt cx="903287" cy="727075"/>
          </a:xfrm>
        </p:grpSpPr>
        <p:pic>
          <p:nvPicPr>
            <p:cNvPr id="11257" name="desktop_computer_stylized_medium.png" descr="desktop_computer_stylized_medium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flipH="1">
              <a:off x="0" y="0"/>
              <a:ext cx="903288" cy="72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258" name="Shape 11258"/>
            <p:cNvSpPr/>
            <p:nvPr/>
          </p:nvSpPr>
          <p:spPr>
            <a:xfrm flipH="1">
              <a:off x="384887" y="69746"/>
              <a:ext cx="439214" cy="332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202" y="822"/>
                  </a:lnTo>
                  <a:lnTo>
                    <a:pt x="21600" y="17257"/>
                  </a:lnTo>
                  <a:lnTo>
                    <a:pt x="4733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000099"/>
                </a:gs>
              </a:gsLst>
              <a:lin ang="135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</p:grpSp>
      <p:sp>
        <p:nvSpPr>
          <p:cNvPr id="11260" name="Shape 11260"/>
          <p:cNvSpPr/>
          <p:nvPr/>
        </p:nvSpPr>
        <p:spPr>
          <a:xfrm>
            <a:off x="2733675" y="3303587"/>
            <a:ext cx="371476" cy="554039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261" name="Shape 11261"/>
          <p:cNvSpPr/>
          <p:nvPr/>
        </p:nvSpPr>
        <p:spPr>
          <a:xfrm flipH="1">
            <a:off x="2947987" y="4241799"/>
            <a:ext cx="309564" cy="1023939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267" name="Group 11267"/>
          <p:cNvGrpSpPr/>
          <p:nvPr/>
        </p:nvGrpSpPr>
        <p:grpSpPr>
          <a:xfrm>
            <a:off x="4006850" y="4752975"/>
            <a:ext cx="1293813" cy="615950"/>
            <a:chOff x="0" y="0"/>
            <a:chExt cx="1293812" cy="615950"/>
          </a:xfrm>
        </p:grpSpPr>
        <p:sp>
          <p:nvSpPr>
            <p:cNvPr id="11262" name="Shape 11262"/>
            <p:cNvSpPr/>
            <p:nvPr/>
          </p:nvSpPr>
          <p:spPr>
            <a:xfrm>
              <a:off x="0" y="0"/>
              <a:ext cx="1293813" cy="615950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/>
              </a:pPr>
              <a:endParaRPr/>
            </a:p>
          </p:txBody>
        </p:sp>
        <p:sp>
          <p:nvSpPr>
            <p:cNvPr id="11263" name="Shape 11263"/>
            <p:cNvSpPr/>
            <p:nvPr/>
          </p:nvSpPr>
          <p:spPr>
            <a:xfrm>
              <a:off x="44450" y="119063"/>
              <a:ext cx="549075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r>
                <a:t>agent</a:t>
              </a:r>
            </a:p>
          </p:txBody>
        </p:sp>
        <p:grpSp>
          <p:nvGrpSpPr>
            <p:cNvPr id="11266" name="Group 11266"/>
            <p:cNvGrpSpPr/>
            <p:nvPr/>
          </p:nvGrpSpPr>
          <p:grpSpPr>
            <a:xfrm>
              <a:off x="549241" y="118444"/>
              <a:ext cx="568117" cy="371150"/>
              <a:chOff x="0" y="0"/>
              <a:chExt cx="568116" cy="371148"/>
            </a:xfrm>
          </p:grpSpPr>
          <p:sp>
            <p:nvSpPr>
              <p:cNvPr id="11264" name="Shape 11264"/>
              <p:cNvSpPr/>
              <p:nvPr/>
            </p:nvSpPr>
            <p:spPr>
              <a:xfrm>
                <a:off x="54028" y="33894"/>
                <a:ext cx="514089" cy="337255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600"/>
                </a:pPr>
                <a:endParaRPr/>
              </a:p>
            </p:txBody>
          </p:sp>
          <p:sp>
            <p:nvSpPr>
              <p:cNvPr id="11265" name="Shape 11265"/>
              <p:cNvSpPr/>
              <p:nvPr/>
            </p:nvSpPr>
            <p:spPr>
              <a:xfrm>
                <a:off x="0" y="-1"/>
                <a:ext cx="450191" cy="2888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data</a:t>
                </a:r>
              </a:p>
            </p:txBody>
          </p:sp>
        </p:grpSp>
      </p:grpSp>
      <p:grpSp>
        <p:nvGrpSpPr>
          <p:cNvPr id="11273" name="Group 11273"/>
          <p:cNvGrpSpPr/>
          <p:nvPr/>
        </p:nvGrpSpPr>
        <p:grpSpPr>
          <a:xfrm>
            <a:off x="3856037" y="1949450"/>
            <a:ext cx="1293813" cy="614363"/>
            <a:chOff x="0" y="0"/>
            <a:chExt cx="1293812" cy="614362"/>
          </a:xfrm>
        </p:grpSpPr>
        <p:sp>
          <p:nvSpPr>
            <p:cNvPr id="11268" name="Shape 11268"/>
            <p:cNvSpPr/>
            <p:nvPr/>
          </p:nvSpPr>
          <p:spPr>
            <a:xfrm>
              <a:off x="0" y="0"/>
              <a:ext cx="1293813" cy="614363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/>
              </a:pPr>
              <a:endParaRPr/>
            </a:p>
          </p:txBody>
        </p:sp>
        <p:sp>
          <p:nvSpPr>
            <p:cNvPr id="11269" name="Shape 11269"/>
            <p:cNvSpPr/>
            <p:nvPr/>
          </p:nvSpPr>
          <p:spPr>
            <a:xfrm>
              <a:off x="44450" y="119062"/>
              <a:ext cx="549075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r>
                <a:t>agent</a:t>
              </a:r>
            </a:p>
          </p:txBody>
        </p:sp>
        <p:grpSp>
          <p:nvGrpSpPr>
            <p:cNvPr id="11272" name="Group 11272"/>
            <p:cNvGrpSpPr/>
            <p:nvPr/>
          </p:nvGrpSpPr>
          <p:grpSpPr>
            <a:xfrm>
              <a:off x="549241" y="118139"/>
              <a:ext cx="568117" cy="370193"/>
              <a:chOff x="0" y="0"/>
              <a:chExt cx="568116" cy="370192"/>
            </a:xfrm>
          </p:grpSpPr>
          <p:sp>
            <p:nvSpPr>
              <p:cNvPr id="11270" name="Shape 11270"/>
              <p:cNvSpPr/>
              <p:nvPr/>
            </p:nvSpPr>
            <p:spPr>
              <a:xfrm>
                <a:off x="54028" y="32117"/>
                <a:ext cx="514089" cy="33807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600"/>
                </a:pPr>
                <a:endParaRPr/>
              </a:p>
            </p:txBody>
          </p:sp>
          <p:sp>
            <p:nvSpPr>
              <p:cNvPr id="11271" name="Shape 11271"/>
              <p:cNvSpPr/>
              <p:nvPr/>
            </p:nvSpPr>
            <p:spPr>
              <a:xfrm>
                <a:off x="0" y="0"/>
                <a:ext cx="450191" cy="2888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data</a:t>
                </a:r>
              </a:p>
            </p:txBody>
          </p:sp>
        </p:grpSp>
      </p:grpSp>
      <p:grpSp>
        <p:nvGrpSpPr>
          <p:cNvPr id="11280" name="Group 11280"/>
          <p:cNvGrpSpPr/>
          <p:nvPr/>
        </p:nvGrpSpPr>
        <p:grpSpPr>
          <a:xfrm>
            <a:off x="348503" y="2262187"/>
            <a:ext cx="3747247" cy="2670176"/>
            <a:chOff x="0" y="0"/>
            <a:chExt cx="3747246" cy="2670175"/>
          </a:xfrm>
        </p:grpSpPr>
        <p:sp>
          <p:nvSpPr>
            <p:cNvPr id="11274" name="Shape 11274"/>
            <p:cNvSpPr/>
            <p:nvPr/>
          </p:nvSpPr>
          <p:spPr>
            <a:xfrm>
              <a:off x="0" y="1133475"/>
              <a:ext cx="1346657" cy="7705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r">
                <a:defRPr sz="1600" i="1">
                  <a:solidFill>
                    <a:srgbClr val="000099"/>
                  </a:solidFill>
                </a:defRPr>
              </a:pPr>
              <a:r>
                <a:t>network</a:t>
              </a:r>
            </a:p>
            <a:p>
              <a:pPr algn="r">
                <a:defRPr sz="1600" i="1">
                  <a:solidFill>
                    <a:srgbClr val="000099"/>
                  </a:solidFill>
                </a:defRPr>
              </a:pPr>
              <a:r>
                <a:t>management</a:t>
              </a:r>
            </a:p>
            <a:p>
              <a:pPr algn="r">
                <a:defRPr sz="1600" i="1">
                  <a:solidFill>
                    <a:srgbClr val="000099"/>
                  </a:solidFill>
                </a:defRPr>
              </a:pPr>
              <a:r>
                <a:t>protocol</a:t>
              </a:r>
            </a:p>
          </p:txBody>
        </p:sp>
        <p:sp>
          <p:nvSpPr>
            <p:cNvPr id="11275" name="Shape 11275"/>
            <p:cNvSpPr/>
            <p:nvPr/>
          </p:nvSpPr>
          <p:spPr>
            <a:xfrm>
              <a:off x="1861068" y="671511"/>
              <a:ext cx="1886179" cy="1657351"/>
            </a:xfrm>
            <a:prstGeom prst="line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276" name="Shape 11276"/>
            <p:cNvSpPr/>
            <p:nvPr/>
          </p:nvSpPr>
          <p:spPr>
            <a:xfrm flipV="1">
              <a:off x="2061117" y="0"/>
              <a:ext cx="1432099" cy="242888"/>
            </a:xfrm>
            <a:prstGeom prst="line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277" name="Shape 11277"/>
            <p:cNvSpPr/>
            <p:nvPr/>
          </p:nvSpPr>
          <p:spPr>
            <a:xfrm>
              <a:off x="2080169" y="500061"/>
              <a:ext cx="1667078" cy="638176"/>
            </a:xfrm>
            <a:prstGeom prst="line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278" name="Shape 11278"/>
            <p:cNvSpPr/>
            <p:nvPr/>
          </p:nvSpPr>
          <p:spPr>
            <a:xfrm>
              <a:off x="1137080" y="788987"/>
              <a:ext cx="369933" cy="1881189"/>
            </a:xfrm>
            <a:prstGeom prst="line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279" name="Shape 11279"/>
            <p:cNvSpPr/>
            <p:nvPr/>
          </p:nvSpPr>
          <p:spPr>
            <a:xfrm>
              <a:off x="1451443" y="782636"/>
              <a:ext cx="479484" cy="763589"/>
            </a:xfrm>
            <a:prstGeom prst="line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281" name="Shape 11281"/>
          <p:cNvSpPr/>
          <p:nvPr/>
        </p:nvSpPr>
        <p:spPr>
          <a:xfrm>
            <a:off x="1476375" y="4333875"/>
            <a:ext cx="1595299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managed device</a:t>
            </a:r>
          </a:p>
        </p:txBody>
      </p:sp>
      <p:grpSp>
        <p:nvGrpSpPr>
          <p:cNvPr id="11287" name="Group 11287"/>
          <p:cNvGrpSpPr/>
          <p:nvPr/>
        </p:nvGrpSpPr>
        <p:grpSpPr>
          <a:xfrm>
            <a:off x="1858962" y="3810000"/>
            <a:ext cx="1293813" cy="615950"/>
            <a:chOff x="0" y="0"/>
            <a:chExt cx="1293812" cy="615950"/>
          </a:xfrm>
        </p:grpSpPr>
        <p:sp>
          <p:nvSpPr>
            <p:cNvPr id="11282" name="Shape 11282"/>
            <p:cNvSpPr/>
            <p:nvPr/>
          </p:nvSpPr>
          <p:spPr>
            <a:xfrm>
              <a:off x="0" y="0"/>
              <a:ext cx="1293813" cy="615950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/>
              </a:pPr>
              <a:endParaRPr/>
            </a:p>
          </p:txBody>
        </p:sp>
        <p:sp>
          <p:nvSpPr>
            <p:cNvPr id="11283" name="Shape 11283"/>
            <p:cNvSpPr/>
            <p:nvPr/>
          </p:nvSpPr>
          <p:spPr>
            <a:xfrm>
              <a:off x="44450" y="119063"/>
              <a:ext cx="549075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r>
                <a:t>agent</a:t>
              </a:r>
            </a:p>
          </p:txBody>
        </p:sp>
        <p:grpSp>
          <p:nvGrpSpPr>
            <p:cNvPr id="11286" name="Group 11286"/>
            <p:cNvGrpSpPr/>
            <p:nvPr/>
          </p:nvGrpSpPr>
          <p:grpSpPr>
            <a:xfrm>
              <a:off x="549241" y="118444"/>
              <a:ext cx="568117" cy="371150"/>
              <a:chOff x="0" y="0"/>
              <a:chExt cx="568116" cy="371148"/>
            </a:xfrm>
          </p:grpSpPr>
          <p:sp>
            <p:nvSpPr>
              <p:cNvPr id="11284" name="Shape 11284"/>
              <p:cNvSpPr/>
              <p:nvPr/>
            </p:nvSpPr>
            <p:spPr>
              <a:xfrm>
                <a:off x="54028" y="33894"/>
                <a:ext cx="514089" cy="337255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600"/>
                </a:pPr>
                <a:endParaRPr/>
              </a:p>
            </p:txBody>
          </p:sp>
          <p:sp>
            <p:nvSpPr>
              <p:cNvPr id="11285" name="Shape 11285"/>
              <p:cNvSpPr/>
              <p:nvPr/>
            </p:nvSpPr>
            <p:spPr>
              <a:xfrm>
                <a:off x="0" y="-1"/>
                <a:ext cx="450191" cy="2888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data</a:t>
                </a:r>
              </a:p>
            </p:txBody>
          </p:sp>
        </p:grpSp>
      </p:grpSp>
      <p:grpSp>
        <p:nvGrpSpPr>
          <p:cNvPr id="11297" name="Group 11297"/>
          <p:cNvGrpSpPr/>
          <p:nvPr/>
        </p:nvGrpSpPr>
        <p:grpSpPr>
          <a:xfrm>
            <a:off x="2525712" y="5189537"/>
            <a:ext cx="687389" cy="403226"/>
            <a:chOff x="0" y="0"/>
            <a:chExt cx="687387" cy="403225"/>
          </a:xfrm>
        </p:grpSpPr>
        <p:sp>
          <p:nvSpPr>
            <p:cNvPr id="11288" name="Shape 11288"/>
            <p:cNvSpPr/>
            <p:nvPr/>
          </p:nvSpPr>
          <p:spPr>
            <a:xfrm rot="10800000" flipH="1">
              <a:off x="1930" y="107381"/>
              <a:ext cx="685458" cy="295845"/>
            </a:xfrm>
            <a:prstGeom prst="ellipse">
              <a:avLst/>
            </a:prstGeom>
            <a:gradFill flip="none" rotWithShape="1">
              <a:gsLst>
                <a:gs pos="0">
                  <a:srgbClr val="262699"/>
                </a:gs>
                <a:gs pos="47000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1289" name="Shape 11289"/>
            <p:cNvSpPr/>
            <p:nvPr/>
          </p:nvSpPr>
          <p:spPr>
            <a:xfrm>
              <a:off x="0" y="151210"/>
              <a:ext cx="687388" cy="105190"/>
            </a:xfrm>
            <a:prstGeom prst="rect">
              <a:avLst/>
            </a:prstGeom>
            <a:gradFill flip="none" rotWithShape="1">
              <a:gsLst>
                <a:gs pos="0">
                  <a:srgbClr val="262699"/>
                </a:gs>
                <a:gs pos="47000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1290" name="Shape 11290"/>
            <p:cNvSpPr/>
            <p:nvPr/>
          </p:nvSpPr>
          <p:spPr>
            <a:xfrm rot="10800000" flipH="1">
              <a:off x="-1" y="-1"/>
              <a:ext cx="685457" cy="295846"/>
            </a:xfrm>
            <a:prstGeom prst="ellipse">
              <a:avLst/>
            </a:prstGeom>
            <a:solidFill>
              <a:srgbClr val="BFBFBF"/>
            </a:soli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1291" name="Shape 11291"/>
            <p:cNvSpPr/>
            <p:nvPr/>
          </p:nvSpPr>
          <p:spPr>
            <a:xfrm>
              <a:off x="175708" y="89850"/>
              <a:ext cx="334041" cy="146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12275"/>
                  </a:moveTo>
                  <a:lnTo>
                    <a:pt x="2205" y="21600"/>
                  </a:lnTo>
                  <a:lnTo>
                    <a:pt x="0" y="20085"/>
                  </a:lnTo>
                  <a:lnTo>
                    <a:pt x="6759" y="13691"/>
                  </a:lnTo>
                  <a:lnTo>
                    <a:pt x="6566" y="7372"/>
                  </a:lnTo>
                  <a:lnTo>
                    <a:pt x="1493" y="1956"/>
                  </a:lnTo>
                  <a:lnTo>
                    <a:pt x="3205" y="827"/>
                  </a:lnTo>
                  <a:lnTo>
                    <a:pt x="10734" y="8200"/>
                  </a:lnTo>
                  <a:lnTo>
                    <a:pt x="18423" y="0"/>
                  </a:lnTo>
                  <a:lnTo>
                    <a:pt x="20556" y="1580"/>
                  </a:lnTo>
                  <a:lnTo>
                    <a:pt x="14966" y="7071"/>
                  </a:lnTo>
                  <a:lnTo>
                    <a:pt x="16097" y="15045"/>
                  </a:lnTo>
                  <a:lnTo>
                    <a:pt x="21600" y="20085"/>
                  </a:lnTo>
                  <a:lnTo>
                    <a:pt x="19719" y="21520"/>
                  </a:lnTo>
                  <a:lnTo>
                    <a:pt x="10798" y="12275"/>
                  </a:lnTo>
                  <a:close/>
                </a:path>
              </a:pathLst>
            </a:custGeom>
            <a:solidFill>
              <a:srgbClr val="8585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1292" name="Shape 11292"/>
            <p:cNvSpPr/>
            <p:nvPr/>
          </p:nvSpPr>
          <p:spPr>
            <a:xfrm>
              <a:off x="140952" y="52594"/>
              <a:ext cx="403552" cy="10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84"/>
                  </a:moveTo>
                  <a:lnTo>
                    <a:pt x="3801" y="62"/>
                  </a:lnTo>
                  <a:lnTo>
                    <a:pt x="10765" y="12052"/>
                  </a:lnTo>
                  <a:lnTo>
                    <a:pt x="17410" y="0"/>
                  </a:lnTo>
                  <a:lnTo>
                    <a:pt x="21600" y="4796"/>
                  </a:lnTo>
                  <a:lnTo>
                    <a:pt x="18483" y="10693"/>
                  </a:lnTo>
                  <a:lnTo>
                    <a:pt x="17479" y="9104"/>
                  </a:lnTo>
                  <a:lnTo>
                    <a:pt x="10888" y="21600"/>
                  </a:lnTo>
                  <a:lnTo>
                    <a:pt x="4128" y="9563"/>
                  </a:lnTo>
                  <a:lnTo>
                    <a:pt x="3035" y="10862"/>
                  </a:lnTo>
                  <a:lnTo>
                    <a:pt x="0" y="5284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1293" name="Shape 11293"/>
            <p:cNvSpPr/>
            <p:nvPr/>
          </p:nvSpPr>
          <p:spPr>
            <a:xfrm>
              <a:off x="405481" y="140251"/>
              <a:ext cx="148677" cy="8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600" extrusionOk="0">
                  <a:moveTo>
                    <a:pt x="0" y="0"/>
                  </a:moveTo>
                  <a:lnTo>
                    <a:pt x="21576" y="16691"/>
                  </a:lnTo>
                  <a:lnTo>
                    <a:pt x="13658" y="21600"/>
                  </a:lnTo>
                  <a:lnTo>
                    <a:pt x="73" y="11414"/>
                  </a:lnTo>
                  <a:cubicBezTo>
                    <a:pt x="-24" y="2823"/>
                    <a:pt x="24" y="3805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1294" name="Shape 11294"/>
            <p:cNvSpPr/>
            <p:nvPr/>
          </p:nvSpPr>
          <p:spPr>
            <a:xfrm>
              <a:off x="133228" y="142444"/>
              <a:ext cx="146747" cy="87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05" y="0"/>
                  </a:moveTo>
                  <a:lnTo>
                    <a:pt x="21600" y="10423"/>
                  </a:lnTo>
                  <a:lnTo>
                    <a:pt x="7814" y="21600"/>
                  </a:lnTo>
                  <a:lnTo>
                    <a:pt x="0" y="16702"/>
                  </a:lnTo>
                  <a:lnTo>
                    <a:pt x="21305" y="0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1295" name="Shape 11295"/>
            <p:cNvSpPr/>
            <p:nvPr/>
          </p:nvSpPr>
          <p:spPr>
            <a:xfrm flipH="1" flipV="1">
              <a:off x="-1" y="146826"/>
              <a:ext cx="1932" cy="113956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296" name="Shape 11296"/>
            <p:cNvSpPr/>
            <p:nvPr/>
          </p:nvSpPr>
          <p:spPr>
            <a:xfrm flipH="1" flipV="1">
              <a:off x="685455" y="144635"/>
              <a:ext cx="1933" cy="113955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298" name="Shape 11298"/>
          <p:cNvSpPr/>
          <p:nvPr/>
        </p:nvSpPr>
        <p:spPr>
          <a:xfrm flipV="1">
            <a:off x="2201862" y="5435600"/>
            <a:ext cx="350839" cy="4763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304" name="Group 11304"/>
          <p:cNvGrpSpPr/>
          <p:nvPr/>
        </p:nvGrpSpPr>
        <p:grpSpPr>
          <a:xfrm>
            <a:off x="1458912" y="4940300"/>
            <a:ext cx="1292226" cy="614363"/>
            <a:chOff x="0" y="0"/>
            <a:chExt cx="1292225" cy="614362"/>
          </a:xfrm>
        </p:grpSpPr>
        <p:sp>
          <p:nvSpPr>
            <p:cNvPr id="11299" name="Shape 11299"/>
            <p:cNvSpPr/>
            <p:nvPr/>
          </p:nvSpPr>
          <p:spPr>
            <a:xfrm>
              <a:off x="0" y="0"/>
              <a:ext cx="1292225" cy="614363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/>
              </a:pPr>
              <a:endParaRPr/>
            </a:p>
          </p:txBody>
        </p:sp>
        <p:sp>
          <p:nvSpPr>
            <p:cNvPr id="11300" name="Shape 11300"/>
            <p:cNvSpPr/>
            <p:nvPr/>
          </p:nvSpPr>
          <p:spPr>
            <a:xfrm>
              <a:off x="44449" y="119062"/>
              <a:ext cx="549075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r>
                <a:t>agent</a:t>
              </a:r>
            </a:p>
          </p:txBody>
        </p:sp>
        <p:grpSp>
          <p:nvGrpSpPr>
            <p:cNvPr id="11303" name="Group 11303"/>
            <p:cNvGrpSpPr/>
            <p:nvPr/>
          </p:nvGrpSpPr>
          <p:grpSpPr>
            <a:xfrm>
              <a:off x="548567" y="118139"/>
              <a:ext cx="567421" cy="370193"/>
              <a:chOff x="0" y="0"/>
              <a:chExt cx="567419" cy="370192"/>
            </a:xfrm>
          </p:grpSpPr>
          <p:sp>
            <p:nvSpPr>
              <p:cNvPr id="11301" name="Shape 11301"/>
              <p:cNvSpPr/>
              <p:nvPr/>
            </p:nvSpPr>
            <p:spPr>
              <a:xfrm>
                <a:off x="53962" y="32117"/>
                <a:ext cx="513458" cy="33807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600"/>
                </a:pPr>
                <a:endParaRPr/>
              </a:p>
            </p:txBody>
          </p:sp>
          <p:sp>
            <p:nvSpPr>
              <p:cNvPr id="11302" name="Shape 11302"/>
              <p:cNvSpPr/>
              <p:nvPr/>
            </p:nvSpPr>
            <p:spPr>
              <a:xfrm>
                <a:off x="-1" y="0"/>
                <a:ext cx="450192" cy="2888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data</a:t>
                </a:r>
              </a:p>
            </p:txBody>
          </p:sp>
        </p:grpSp>
      </p:grpSp>
      <p:grpSp>
        <p:nvGrpSpPr>
          <p:cNvPr id="11314" name="Group 11314"/>
          <p:cNvGrpSpPr/>
          <p:nvPr/>
        </p:nvGrpSpPr>
        <p:grpSpPr>
          <a:xfrm>
            <a:off x="3716337" y="3463924"/>
            <a:ext cx="687389" cy="404814"/>
            <a:chOff x="0" y="0"/>
            <a:chExt cx="687387" cy="404812"/>
          </a:xfrm>
        </p:grpSpPr>
        <p:sp>
          <p:nvSpPr>
            <p:cNvPr id="11305" name="Shape 11305"/>
            <p:cNvSpPr/>
            <p:nvPr/>
          </p:nvSpPr>
          <p:spPr>
            <a:xfrm rot="10800000" flipH="1">
              <a:off x="1930" y="107803"/>
              <a:ext cx="685458" cy="297010"/>
            </a:xfrm>
            <a:prstGeom prst="ellipse">
              <a:avLst/>
            </a:prstGeom>
            <a:gradFill flip="none" rotWithShape="1">
              <a:gsLst>
                <a:gs pos="0">
                  <a:srgbClr val="262699"/>
                </a:gs>
                <a:gs pos="47000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1306" name="Shape 11306"/>
            <p:cNvSpPr/>
            <p:nvPr/>
          </p:nvSpPr>
          <p:spPr>
            <a:xfrm>
              <a:off x="0" y="151805"/>
              <a:ext cx="687388" cy="105605"/>
            </a:xfrm>
            <a:prstGeom prst="rect">
              <a:avLst/>
            </a:prstGeom>
            <a:gradFill flip="none" rotWithShape="1">
              <a:gsLst>
                <a:gs pos="0">
                  <a:srgbClr val="262699"/>
                </a:gs>
                <a:gs pos="47000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1307" name="Shape 11307"/>
            <p:cNvSpPr/>
            <p:nvPr/>
          </p:nvSpPr>
          <p:spPr>
            <a:xfrm rot="10800000" flipH="1">
              <a:off x="-1" y="-1"/>
              <a:ext cx="685457" cy="297011"/>
            </a:xfrm>
            <a:prstGeom prst="ellipse">
              <a:avLst/>
            </a:prstGeom>
            <a:solidFill>
              <a:srgbClr val="BFBFBF"/>
            </a:soli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1308" name="Shape 11308"/>
            <p:cNvSpPr/>
            <p:nvPr/>
          </p:nvSpPr>
          <p:spPr>
            <a:xfrm>
              <a:off x="175708" y="90203"/>
              <a:ext cx="334041" cy="147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12275"/>
                  </a:moveTo>
                  <a:lnTo>
                    <a:pt x="2205" y="21600"/>
                  </a:lnTo>
                  <a:lnTo>
                    <a:pt x="0" y="20085"/>
                  </a:lnTo>
                  <a:lnTo>
                    <a:pt x="6759" y="13691"/>
                  </a:lnTo>
                  <a:lnTo>
                    <a:pt x="6566" y="7372"/>
                  </a:lnTo>
                  <a:lnTo>
                    <a:pt x="1493" y="1956"/>
                  </a:lnTo>
                  <a:lnTo>
                    <a:pt x="3205" y="827"/>
                  </a:lnTo>
                  <a:lnTo>
                    <a:pt x="10734" y="8200"/>
                  </a:lnTo>
                  <a:lnTo>
                    <a:pt x="18423" y="0"/>
                  </a:lnTo>
                  <a:lnTo>
                    <a:pt x="20556" y="1580"/>
                  </a:lnTo>
                  <a:lnTo>
                    <a:pt x="14966" y="7071"/>
                  </a:lnTo>
                  <a:lnTo>
                    <a:pt x="16097" y="15045"/>
                  </a:lnTo>
                  <a:lnTo>
                    <a:pt x="21600" y="20085"/>
                  </a:lnTo>
                  <a:lnTo>
                    <a:pt x="19719" y="21520"/>
                  </a:lnTo>
                  <a:lnTo>
                    <a:pt x="10798" y="12275"/>
                  </a:lnTo>
                  <a:close/>
                </a:path>
              </a:pathLst>
            </a:custGeom>
            <a:solidFill>
              <a:srgbClr val="8585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1309" name="Shape 11309"/>
            <p:cNvSpPr/>
            <p:nvPr/>
          </p:nvSpPr>
          <p:spPr>
            <a:xfrm>
              <a:off x="140952" y="52801"/>
              <a:ext cx="403552" cy="103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84"/>
                  </a:moveTo>
                  <a:lnTo>
                    <a:pt x="3801" y="62"/>
                  </a:lnTo>
                  <a:lnTo>
                    <a:pt x="10765" y="12052"/>
                  </a:lnTo>
                  <a:lnTo>
                    <a:pt x="17410" y="0"/>
                  </a:lnTo>
                  <a:lnTo>
                    <a:pt x="21600" y="4796"/>
                  </a:lnTo>
                  <a:lnTo>
                    <a:pt x="18483" y="10693"/>
                  </a:lnTo>
                  <a:lnTo>
                    <a:pt x="17479" y="9104"/>
                  </a:lnTo>
                  <a:lnTo>
                    <a:pt x="10888" y="21600"/>
                  </a:lnTo>
                  <a:lnTo>
                    <a:pt x="4128" y="9563"/>
                  </a:lnTo>
                  <a:lnTo>
                    <a:pt x="3035" y="10862"/>
                  </a:lnTo>
                  <a:lnTo>
                    <a:pt x="0" y="5284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1310" name="Shape 11310"/>
            <p:cNvSpPr/>
            <p:nvPr/>
          </p:nvSpPr>
          <p:spPr>
            <a:xfrm>
              <a:off x="405481" y="140803"/>
              <a:ext cx="148677" cy="90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600" extrusionOk="0">
                  <a:moveTo>
                    <a:pt x="0" y="0"/>
                  </a:moveTo>
                  <a:lnTo>
                    <a:pt x="21576" y="16691"/>
                  </a:lnTo>
                  <a:lnTo>
                    <a:pt x="13658" y="21600"/>
                  </a:lnTo>
                  <a:lnTo>
                    <a:pt x="73" y="11414"/>
                  </a:lnTo>
                  <a:cubicBezTo>
                    <a:pt x="-24" y="2823"/>
                    <a:pt x="24" y="3805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1311" name="Shape 11311"/>
            <p:cNvSpPr/>
            <p:nvPr/>
          </p:nvSpPr>
          <p:spPr>
            <a:xfrm>
              <a:off x="133228" y="143005"/>
              <a:ext cx="146747" cy="8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05" y="0"/>
                  </a:moveTo>
                  <a:lnTo>
                    <a:pt x="21600" y="10423"/>
                  </a:lnTo>
                  <a:lnTo>
                    <a:pt x="7814" y="21600"/>
                  </a:lnTo>
                  <a:lnTo>
                    <a:pt x="0" y="16702"/>
                  </a:lnTo>
                  <a:lnTo>
                    <a:pt x="21305" y="0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1312" name="Shape 11312"/>
            <p:cNvSpPr/>
            <p:nvPr/>
          </p:nvSpPr>
          <p:spPr>
            <a:xfrm flipH="1" flipV="1">
              <a:off x="0" y="147405"/>
              <a:ext cx="1931" cy="114404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313" name="Shape 11313"/>
            <p:cNvSpPr/>
            <p:nvPr/>
          </p:nvSpPr>
          <p:spPr>
            <a:xfrm flipH="1" flipV="1">
              <a:off x="685455" y="145204"/>
              <a:ext cx="1933" cy="114404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315" name="Shape 11315"/>
          <p:cNvSpPr/>
          <p:nvPr/>
        </p:nvSpPr>
        <p:spPr>
          <a:xfrm flipV="1">
            <a:off x="4410074" y="3738562"/>
            <a:ext cx="350839" cy="3176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321" name="Group 11321"/>
          <p:cNvGrpSpPr/>
          <p:nvPr/>
        </p:nvGrpSpPr>
        <p:grpSpPr>
          <a:xfrm>
            <a:off x="4013200" y="3148012"/>
            <a:ext cx="1292225" cy="614363"/>
            <a:chOff x="0" y="0"/>
            <a:chExt cx="1292225" cy="614362"/>
          </a:xfrm>
        </p:grpSpPr>
        <p:sp>
          <p:nvSpPr>
            <p:cNvPr id="11316" name="Shape 11316"/>
            <p:cNvSpPr/>
            <p:nvPr/>
          </p:nvSpPr>
          <p:spPr>
            <a:xfrm>
              <a:off x="0" y="0"/>
              <a:ext cx="1292225" cy="614363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/>
              </a:pPr>
              <a:endParaRPr/>
            </a:p>
          </p:txBody>
        </p:sp>
        <p:sp>
          <p:nvSpPr>
            <p:cNvPr id="11317" name="Shape 11317"/>
            <p:cNvSpPr/>
            <p:nvPr/>
          </p:nvSpPr>
          <p:spPr>
            <a:xfrm>
              <a:off x="44449" y="119061"/>
              <a:ext cx="549075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r>
                <a:t>agent</a:t>
              </a:r>
            </a:p>
          </p:txBody>
        </p:sp>
        <p:grpSp>
          <p:nvGrpSpPr>
            <p:cNvPr id="11320" name="Group 11320"/>
            <p:cNvGrpSpPr/>
            <p:nvPr/>
          </p:nvGrpSpPr>
          <p:grpSpPr>
            <a:xfrm>
              <a:off x="548567" y="118139"/>
              <a:ext cx="567421" cy="370193"/>
              <a:chOff x="0" y="0"/>
              <a:chExt cx="567419" cy="370192"/>
            </a:xfrm>
          </p:grpSpPr>
          <p:sp>
            <p:nvSpPr>
              <p:cNvPr id="11318" name="Shape 11318"/>
              <p:cNvSpPr/>
              <p:nvPr/>
            </p:nvSpPr>
            <p:spPr>
              <a:xfrm>
                <a:off x="53962" y="32117"/>
                <a:ext cx="513458" cy="33807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600"/>
                </a:pPr>
                <a:endParaRPr/>
              </a:p>
            </p:txBody>
          </p:sp>
          <p:sp>
            <p:nvSpPr>
              <p:cNvPr id="11319" name="Shape 11319"/>
              <p:cNvSpPr/>
              <p:nvPr/>
            </p:nvSpPr>
            <p:spPr>
              <a:xfrm>
                <a:off x="-1" y="0"/>
                <a:ext cx="450192" cy="2888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data</a:t>
                </a:r>
              </a:p>
            </p:txBody>
          </p:sp>
        </p:grpSp>
      </p:grpSp>
      <p:sp>
        <p:nvSpPr>
          <p:cNvPr id="11322" name="Shape 11322"/>
          <p:cNvSpPr>
            <a:spLocks noGrp="1"/>
          </p:cNvSpPr>
          <p:nvPr>
            <p:ph type="sldNum" sz="quarter" idx="2"/>
          </p:nvPr>
        </p:nvSpPr>
        <p:spPr>
          <a:xfrm>
            <a:off x="8456612" y="6475412"/>
            <a:ext cx="35372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45</a:t>
            </a:fld>
            <a:endParaRPr/>
          </a:p>
        </p:txBody>
      </p:sp>
      <p:sp>
        <p:nvSpPr>
          <p:cNvPr id="11323" name="Shape 11323"/>
          <p:cNvSpPr/>
          <p:nvPr/>
        </p:nvSpPr>
        <p:spPr>
          <a:xfrm>
            <a:off x="6375400" y="6475412"/>
            <a:ext cx="21780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Control Plane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19" grpId="6" animBg="1" advAuto="0"/>
      <p:bldP spid="11267" grpId="1" animBg="1" advAuto="0"/>
      <p:bldP spid="11273" grpId="3" animBg="1" advAuto="0"/>
      <p:bldP spid="11280" grpId="7" animBg="1" advAuto="0"/>
      <p:bldP spid="11287" grpId="4" animBg="1" advAuto="0"/>
      <p:bldP spid="11304" grpId="5" animBg="1" advAuto="0"/>
      <p:bldP spid="11321" grpId="2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" name="Shape 11325"/>
          <p:cNvSpPr/>
          <p:nvPr/>
        </p:nvSpPr>
        <p:spPr>
          <a:xfrm rot="16383367">
            <a:off x="5325283" y="2563632"/>
            <a:ext cx="3921917" cy="2380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77" h="20976" extrusionOk="0">
                <a:moveTo>
                  <a:pt x="13" y="10650"/>
                </a:moveTo>
                <a:cubicBezTo>
                  <a:pt x="-59" y="7918"/>
                  <a:pt x="134" y="3844"/>
                  <a:pt x="1241" y="2362"/>
                </a:cubicBezTo>
                <a:cubicBezTo>
                  <a:pt x="2349" y="880"/>
                  <a:pt x="4625" y="2154"/>
                  <a:pt x="6671" y="1783"/>
                </a:cubicBezTo>
                <a:cubicBezTo>
                  <a:pt x="8718" y="1413"/>
                  <a:pt x="11199" y="-532"/>
                  <a:pt x="13522" y="139"/>
                </a:cubicBezTo>
                <a:cubicBezTo>
                  <a:pt x="15846" y="811"/>
                  <a:pt x="19663" y="2755"/>
                  <a:pt x="20602" y="5835"/>
                </a:cubicBezTo>
                <a:cubicBezTo>
                  <a:pt x="21541" y="8914"/>
                  <a:pt x="19831" y="16160"/>
                  <a:pt x="19157" y="18614"/>
                </a:cubicBezTo>
                <a:cubicBezTo>
                  <a:pt x="18483" y="21068"/>
                  <a:pt x="18073" y="20165"/>
                  <a:pt x="16556" y="20559"/>
                </a:cubicBezTo>
                <a:cubicBezTo>
                  <a:pt x="15039" y="20952"/>
                  <a:pt x="11993" y="20975"/>
                  <a:pt x="10055" y="20975"/>
                </a:cubicBezTo>
                <a:cubicBezTo>
                  <a:pt x="8116" y="20975"/>
                  <a:pt x="6322" y="20929"/>
                  <a:pt x="4926" y="20559"/>
                </a:cubicBezTo>
                <a:cubicBezTo>
                  <a:pt x="3529" y="20188"/>
                  <a:pt x="2481" y="20373"/>
                  <a:pt x="1663" y="18730"/>
                </a:cubicBezTo>
                <a:cubicBezTo>
                  <a:pt x="844" y="17086"/>
                  <a:pt x="-11" y="13914"/>
                  <a:pt x="13" y="10650"/>
                </a:cubicBezTo>
                <a:close/>
              </a:path>
            </a:pathLst>
          </a:custGeom>
          <a:solidFill>
            <a:srgbClr val="66CC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endParaRPr/>
          </a:p>
        </p:txBody>
      </p:sp>
      <p:sp>
        <p:nvSpPr>
          <p:cNvPr id="11326" name="Shape 11326"/>
          <p:cNvSpPr/>
          <p:nvPr/>
        </p:nvSpPr>
        <p:spPr>
          <a:xfrm rot="16383367">
            <a:off x="1100945" y="2657295"/>
            <a:ext cx="3921917" cy="2380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77" h="20976" extrusionOk="0">
                <a:moveTo>
                  <a:pt x="13" y="10650"/>
                </a:moveTo>
                <a:cubicBezTo>
                  <a:pt x="-59" y="7918"/>
                  <a:pt x="134" y="3844"/>
                  <a:pt x="1241" y="2362"/>
                </a:cubicBezTo>
                <a:cubicBezTo>
                  <a:pt x="2349" y="880"/>
                  <a:pt x="4625" y="2154"/>
                  <a:pt x="6671" y="1783"/>
                </a:cubicBezTo>
                <a:cubicBezTo>
                  <a:pt x="8718" y="1413"/>
                  <a:pt x="11199" y="-532"/>
                  <a:pt x="13522" y="139"/>
                </a:cubicBezTo>
                <a:cubicBezTo>
                  <a:pt x="15846" y="811"/>
                  <a:pt x="19663" y="2755"/>
                  <a:pt x="20602" y="5835"/>
                </a:cubicBezTo>
                <a:cubicBezTo>
                  <a:pt x="21541" y="8914"/>
                  <a:pt x="19831" y="16160"/>
                  <a:pt x="19157" y="18614"/>
                </a:cubicBezTo>
                <a:cubicBezTo>
                  <a:pt x="18483" y="21068"/>
                  <a:pt x="18073" y="20165"/>
                  <a:pt x="16556" y="20559"/>
                </a:cubicBezTo>
                <a:cubicBezTo>
                  <a:pt x="15039" y="20952"/>
                  <a:pt x="11993" y="20975"/>
                  <a:pt x="10055" y="20975"/>
                </a:cubicBezTo>
                <a:cubicBezTo>
                  <a:pt x="8116" y="20975"/>
                  <a:pt x="6322" y="20929"/>
                  <a:pt x="4926" y="20559"/>
                </a:cubicBezTo>
                <a:cubicBezTo>
                  <a:pt x="3529" y="20188"/>
                  <a:pt x="2481" y="20373"/>
                  <a:pt x="1663" y="18730"/>
                </a:cubicBezTo>
                <a:cubicBezTo>
                  <a:pt x="844" y="17086"/>
                  <a:pt x="-11" y="13914"/>
                  <a:pt x="13" y="10650"/>
                </a:cubicBezTo>
                <a:close/>
              </a:path>
            </a:pathLst>
          </a:custGeom>
          <a:solidFill>
            <a:srgbClr val="66CC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endParaRPr/>
          </a:p>
        </p:txBody>
      </p:sp>
      <p:sp>
        <p:nvSpPr>
          <p:cNvPr id="11327" name="Shape 11327"/>
          <p:cNvSpPr/>
          <p:nvPr/>
        </p:nvSpPr>
        <p:spPr>
          <a:xfrm flipV="1">
            <a:off x="7246937" y="2713037"/>
            <a:ext cx="327026" cy="962026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328" name="Shape 11328"/>
          <p:cNvSpPr/>
          <p:nvPr/>
        </p:nvSpPr>
        <p:spPr>
          <a:xfrm flipV="1">
            <a:off x="7567612" y="3592512"/>
            <a:ext cx="182563" cy="195263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329" name="Shape 11329"/>
          <p:cNvSpPr/>
          <p:nvPr/>
        </p:nvSpPr>
        <p:spPr>
          <a:xfrm flipV="1">
            <a:off x="8388350" y="3576637"/>
            <a:ext cx="339726" cy="1589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330" name="Shape 11330"/>
          <p:cNvSpPr/>
          <p:nvPr/>
        </p:nvSpPr>
        <p:spPr>
          <a:xfrm flipV="1">
            <a:off x="7061199" y="5143499"/>
            <a:ext cx="339726" cy="3177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331" name="Shape 11331"/>
          <p:cNvSpPr/>
          <p:nvPr/>
        </p:nvSpPr>
        <p:spPr>
          <a:xfrm flipV="1">
            <a:off x="6175375" y="5138737"/>
            <a:ext cx="339726" cy="3176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332" name="Shape 11332"/>
          <p:cNvSpPr/>
          <p:nvPr/>
        </p:nvSpPr>
        <p:spPr>
          <a:xfrm>
            <a:off x="7364412" y="3983037"/>
            <a:ext cx="468314" cy="574676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1333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94512" y="3681412"/>
            <a:ext cx="712788" cy="3032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366" name="Group 11366"/>
          <p:cNvGrpSpPr/>
          <p:nvPr/>
        </p:nvGrpSpPr>
        <p:grpSpPr>
          <a:xfrm>
            <a:off x="7707312" y="4550916"/>
            <a:ext cx="356350" cy="534988"/>
            <a:chOff x="0" y="0"/>
            <a:chExt cx="356348" cy="534987"/>
          </a:xfrm>
        </p:grpSpPr>
        <p:sp>
          <p:nvSpPr>
            <p:cNvPr id="11334" name="Shape 11334"/>
            <p:cNvSpPr/>
            <p:nvPr/>
          </p:nvSpPr>
          <p:spPr>
            <a:xfrm>
              <a:off x="281485" y="1339"/>
              <a:ext cx="70622" cy="510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1335" name="Shape 11335"/>
            <p:cNvSpPr/>
            <p:nvPr/>
          </p:nvSpPr>
          <p:spPr>
            <a:xfrm>
              <a:off x="17468" y="0"/>
              <a:ext cx="261023" cy="509757"/>
            </a:xfrm>
            <a:prstGeom prst="rect">
              <a:avLst/>
            </a:prstGeom>
            <a:gradFill flip="none" rotWithShape="1"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336" name="Shape 11336"/>
            <p:cNvSpPr/>
            <p:nvPr/>
          </p:nvSpPr>
          <p:spPr>
            <a:xfrm>
              <a:off x="296110" y="31929"/>
              <a:ext cx="40775" cy="465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1337" name="Shape 11337"/>
            <p:cNvSpPr/>
            <p:nvPr/>
          </p:nvSpPr>
          <p:spPr>
            <a:xfrm>
              <a:off x="285478" y="270843"/>
              <a:ext cx="65631" cy="42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1338" name="Shape 11338"/>
            <p:cNvSpPr/>
            <p:nvPr/>
          </p:nvSpPr>
          <p:spPr>
            <a:xfrm>
              <a:off x="18965" y="57174"/>
              <a:ext cx="147980" cy="12701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grpSp>
          <p:nvGrpSpPr>
            <p:cNvPr id="11341" name="Group 11341"/>
            <p:cNvGrpSpPr/>
            <p:nvPr/>
          </p:nvGrpSpPr>
          <p:grpSpPr>
            <a:xfrm>
              <a:off x="152772" y="54044"/>
              <a:ext cx="144786" cy="30281"/>
              <a:chOff x="0" y="0"/>
              <a:chExt cx="144784" cy="30279"/>
            </a:xfrm>
          </p:grpSpPr>
          <p:sp>
            <p:nvSpPr>
              <p:cNvPr id="11339" name="Shape 11339"/>
              <p:cNvSpPr/>
              <p:nvPr/>
            </p:nvSpPr>
            <p:spPr>
              <a:xfrm>
                <a:off x="0" y="0"/>
                <a:ext cx="144785" cy="3028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1340" name="Shape 11340"/>
              <p:cNvSpPr/>
              <p:nvPr/>
            </p:nvSpPr>
            <p:spPr>
              <a:xfrm>
                <a:off x="2999" y="3027"/>
                <a:ext cx="138387" cy="2376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</p:grpSp>
        <p:sp>
          <p:nvSpPr>
            <p:cNvPr id="11342" name="Shape 11342"/>
            <p:cNvSpPr/>
            <p:nvPr/>
          </p:nvSpPr>
          <p:spPr>
            <a:xfrm>
              <a:off x="22209" y="130969"/>
              <a:ext cx="147980" cy="12701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grpSp>
          <p:nvGrpSpPr>
            <p:cNvPr id="11345" name="Group 11345"/>
            <p:cNvGrpSpPr/>
            <p:nvPr/>
          </p:nvGrpSpPr>
          <p:grpSpPr>
            <a:xfrm>
              <a:off x="151073" y="125310"/>
              <a:ext cx="146385" cy="30136"/>
              <a:chOff x="0" y="0"/>
              <a:chExt cx="146384" cy="30135"/>
            </a:xfrm>
          </p:grpSpPr>
          <p:sp>
            <p:nvSpPr>
              <p:cNvPr id="11343" name="Shape 11343"/>
              <p:cNvSpPr/>
              <p:nvPr/>
            </p:nvSpPr>
            <p:spPr>
              <a:xfrm>
                <a:off x="0" y="0"/>
                <a:ext cx="146385" cy="30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1344" name="Shape 11344"/>
              <p:cNvSpPr/>
              <p:nvPr/>
            </p:nvSpPr>
            <p:spPr>
              <a:xfrm>
                <a:off x="3199" y="3228"/>
                <a:ext cx="139987" cy="2389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</p:grpSp>
        <p:sp>
          <p:nvSpPr>
            <p:cNvPr id="11346" name="Shape 11346"/>
            <p:cNvSpPr/>
            <p:nvPr/>
          </p:nvSpPr>
          <p:spPr>
            <a:xfrm>
              <a:off x="18965" y="207109"/>
              <a:ext cx="149478" cy="12701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347" name="Shape 11347"/>
            <p:cNvSpPr/>
            <p:nvPr/>
          </p:nvSpPr>
          <p:spPr>
            <a:xfrm>
              <a:off x="22209" y="273089"/>
              <a:ext cx="149478" cy="12701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grpSp>
          <p:nvGrpSpPr>
            <p:cNvPr id="11350" name="Group 11350"/>
            <p:cNvGrpSpPr/>
            <p:nvPr/>
          </p:nvGrpSpPr>
          <p:grpSpPr>
            <a:xfrm>
              <a:off x="149480" y="268182"/>
              <a:ext cx="144835" cy="33232"/>
              <a:chOff x="0" y="0"/>
              <a:chExt cx="144833" cy="33230"/>
            </a:xfrm>
          </p:grpSpPr>
          <p:sp>
            <p:nvSpPr>
              <p:cNvPr id="11348" name="Shape 11348"/>
              <p:cNvSpPr/>
              <p:nvPr/>
            </p:nvSpPr>
            <p:spPr>
              <a:xfrm>
                <a:off x="0" y="0"/>
                <a:ext cx="144834" cy="332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1349" name="Shape 11349"/>
              <p:cNvSpPr/>
              <p:nvPr/>
            </p:nvSpPr>
            <p:spPr>
              <a:xfrm>
                <a:off x="3205" y="4851"/>
                <a:ext cx="138424" cy="2692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</p:grpSp>
        <p:sp>
          <p:nvSpPr>
            <p:cNvPr id="11351" name="Shape 11351"/>
            <p:cNvSpPr/>
            <p:nvPr/>
          </p:nvSpPr>
          <p:spPr>
            <a:xfrm>
              <a:off x="286476" y="206983"/>
              <a:ext cx="65631" cy="41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grpSp>
          <p:nvGrpSpPr>
            <p:cNvPr id="11354" name="Group 11354"/>
            <p:cNvGrpSpPr/>
            <p:nvPr/>
          </p:nvGrpSpPr>
          <p:grpSpPr>
            <a:xfrm>
              <a:off x="149476" y="200062"/>
              <a:ext cx="144835" cy="31707"/>
              <a:chOff x="0" y="0"/>
              <a:chExt cx="144833" cy="31706"/>
            </a:xfrm>
          </p:grpSpPr>
          <p:sp>
            <p:nvSpPr>
              <p:cNvPr id="11352" name="Shape 11352"/>
              <p:cNvSpPr/>
              <p:nvPr/>
            </p:nvSpPr>
            <p:spPr>
              <a:xfrm>
                <a:off x="0" y="0"/>
                <a:ext cx="144834" cy="3170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1353" name="Shape 11353"/>
              <p:cNvSpPr/>
              <p:nvPr/>
            </p:nvSpPr>
            <p:spPr>
              <a:xfrm>
                <a:off x="3205" y="3125"/>
                <a:ext cx="140027" cy="2389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</p:grpSp>
        <p:sp>
          <p:nvSpPr>
            <p:cNvPr id="11355" name="Shape 11355"/>
            <p:cNvSpPr/>
            <p:nvPr/>
          </p:nvSpPr>
          <p:spPr>
            <a:xfrm>
              <a:off x="276744" y="0"/>
              <a:ext cx="17469" cy="511320"/>
            </a:xfrm>
            <a:prstGeom prst="rect">
              <a:avLst/>
            </a:prstGeom>
            <a:gradFill flip="none"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356" name="Shape 11356"/>
            <p:cNvSpPr/>
            <p:nvPr/>
          </p:nvSpPr>
          <p:spPr>
            <a:xfrm>
              <a:off x="292465" y="129504"/>
              <a:ext cx="59143" cy="47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" y="0"/>
                  </a:moveTo>
                  <a:cubicBezTo>
                    <a:pt x="4014" y="844"/>
                    <a:pt x="10508" y="5737"/>
                    <a:pt x="21308" y="12150"/>
                  </a:cubicBezTo>
                  <a:cubicBezTo>
                    <a:pt x="21162" y="15019"/>
                    <a:pt x="21600" y="15863"/>
                    <a:pt x="21600" y="21600"/>
                  </a:cubicBezTo>
                  <a:cubicBezTo>
                    <a:pt x="21600" y="21600"/>
                    <a:pt x="11676" y="14850"/>
                    <a:pt x="0" y="8438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1357" name="Shape 11357"/>
            <p:cNvSpPr/>
            <p:nvPr/>
          </p:nvSpPr>
          <p:spPr>
            <a:xfrm>
              <a:off x="293214" y="56490"/>
              <a:ext cx="60889" cy="53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1358" name="Shape 11358"/>
            <p:cNvSpPr/>
            <p:nvPr/>
          </p:nvSpPr>
          <p:spPr>
            <a:xfrm>
              <a:off x="343621" y="485865"/>
              <a:ext cx="12728" cy="22329"/>
            </a:xfrm>
            <a:prstGeom prst="ellipse">
              <a:avLst/>
            </a:prstGeom>
            <a:solidFill>
              <a:srgbClr val="3333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359" name="Shape 11359"/>
            <p:cNvSpPr/>
            <p:nvPr/>
          </p:nvSpPr>
          <p:spPr>
            <a:xfrm>
              <a:off x="289969" y="488321"/>
              <a:ext cx="61140" cy="44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3333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1360" name="Shape 11360"/>
            <p:cNvSpPr/>
            <p:nvPr/>
          </p:nvSpPr>
          <p:spPr>
            <a:xfrm>
              <a:off x="0" y="503281"/>
              <a:ext cx="299204" cy="3170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361" name="Shape 11361"/>
            <p:cNvSpPr/>
            <p:nvPr/>
          </p:nvSpPr>
          <p:spPr>
            <a:xfrm>
              <a:off x="17468" y="509756"/>
              <a:ext cx="265765" cy="1741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808080"/>
                </a:gs>
                <a:gs pos="100000">
                  <a:srgbClr val="000000"/>
                </a:gs>
              </a:gsLst>
              <a:lin ang="108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362" name="Shape 11362"/>
            <p:cNvSpPr/>
            <p:nvPr/>
          </p:nvSpPr>
          <p:spPr>
            <a:xfrm>
              <a:off x="41174" y="436519"/>
              <a:ext cx="39679" cy="31707"/>
            </a:xfrm>
            <a:prstGeom prst="ellipse">
              <a:avLst/>
            </a:prstGeom>
            <a:solidFill>
              <a:srgbClr val="33CC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363" name="Shape 11363"/>
            <p:cNvSpPr/>
            <p:nvPr/>
          </p:nvSpPr>
          <p:spPr>
            <a:xfrm>
              <a:off x="85843" y="436519"/>
              <a:ext cx="39678" cy="31707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11364" name="Shape 11364"/>
            <p:cNvSpPr/>
            <p:nvPr/>
          </p:nvSpPr>
          <p:spPr>
            <a:xfrm>
              <a:off x="130511" y="434956"/>
              <a:ext cx="39678" cy="33270"/>
            </a:xfrm>
            <a:prstGeom prst="ellipse">
              <a:avLst/>
            </a:prstGeom>
            <a:solidFill>
              <a:srgbClr val="33CC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365" name="Shape 11365"/>
            <p:cNvSpPr/>
            <p:nvPr/>
          </p:nvSpPr>
          <p:spPr>
            <a:xfrm>
              <a:off x="229081" y="314383"/>
              <a:ext cx="22210" cy="169920"/>
            </a:xfrm>
            <a:prstGeom prst="rect">
              <a:avLst/>
            </a:prstGeom>
            <a:solidFill>
              <a:srgbClr val="29292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</p:grpSp>
      <p:grpSp>
        <p:nvGrpSpPr>
          <p:cNvPr id="11369" name="Group 11369"/>
          <p:cNvGrpSpPr/>
          <p:nvPr/>
        </p:nvGrpSpPr>
        <p:grpSpPr>
          <a:xfrm>
            <a:off x="7191375" y="2171700"/>
            <a:ext cx="873125" cy="669925"/>
            <a:chOff x="0" y="0"/>
            <a:chExt cx="873125" cy="669925"/>
          </a:xfrm>
        </p:grpSpPr>
        <p:pic>
          <p:nvPicPr>
            <p:cNvPr id="11367" name="desktop_computer_stylized_medium.png" descr="desktop_computer_stylized_medium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flipH="1">
              <a:off x="0" y="0"/>
              <a:ext cx="873125" cy="6699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368" name="Shape 11368"/>
            <p:cNvSpPr/>
            <p:nvPr/>
          </p:nvSpPr>
          <p:spPr>
            <a:xfrm flipH="1">
              <a:off x="372034" y="64264"/>
              <a:ext cx="424548" cy="30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202" y="822"/>
                  </a:lnTo>
                  <a:lnTo>
                    <a:pt x="21600" y="17257"/>
                  </a:lnTo>
                  <a:lnTo>
                    <a:pt x="4733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000099"/>
                </a:gs>
              </a:gsLst>
              <a:lin ang="135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</p:grpSp>
      <p:grpSp>
        <p:nvGrpSpPr>
          <p:cNvPr id="11372" name="Group 11372"/>
          <p:cNvGrpSpPr/>
          <p:nvPr/>
        </p:nvGrpSpPr>
        <p:grpSpPr>
          <a:xfrm>
            <a:off x="6034087" y="2571750"/>
            <a:ext cx="873126" cy="671513"/>
            <a:chOff x="0" y="0"/>
            <a:chExt cx="873125" cy="671512"/>
          </a:xfrm>
        </p:grpSpPr>
        <p:pic>
          <p:nvPicPr>
            <p:cNvPr id="11370" name="desktop_computer_stylized_medium.png" descr="desktop_computer_stylized_medium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flipH="1">
              <a:off x="0" y="0"/>
              <a:ext cx="873125" cy="6715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371" name="Shape 11371"/>
            <p:cNvSpPr/>
            <p:nvPr/>
          </p:nvSpPr>
          <p:spPr>
            <a:xfrm flipH="1">
              <a:off x="372034" y="64416"/>
              <a:ext cx="424548" cy="307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202" y="822"/>
                  </a:lnTo>
                  <a:lnTo>
                    <a:pt x="21600" y="17257"/>
                  </a:lnTo>
                  <a:lnTo>
                    <a:pt x="4733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000099"/>
                </a:gs>
              </a:gsLst>
              <a:lin ang="135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</p:grpSp>
      <p:sp>
        <p:nvSpPr>
          <p:cNvPr id="11373" name="Shape 11373"/>
          <p:cNvSpPr/>
          <p:nvPr/>
        </p:nvSpPr>
        <p:spPr>
          <a:xfrm>
            <a:off x="6689725" y="3170237"/>
            <a:ext cx="360363" cy="511176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374" name="Shape 11374"/>
          <p:cNvSpPr/>
          <p:nvPr/>
        </p:nvSpPr>
        <p:spPr>
          <a:xfrm flipH="1">
            <a:off x="6897687" y="3975100"/>
            <a:ext cx="257176" cy="1006475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375" name="Shape 11375"/>
          <p:cNvSpPr/>
          <p:nvPr/>
        </p:nvSpPr>
        <p:spPr>
          <a:xfrm flipV="1">
            <a:off x="3033712" y="2732087"/>
            <a:ext cx="327026" cy="962026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376" name="Shape 11376"/>
          <p:cNvSpPr/>
          <p:nvPr/>
        </p:nvSpPr>
        <p:spPr>
          <a:xfrm flipV="1">
            <a:off x="3354387" y="3611562"/>
            <a:ext cx="182564" cy="195263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377" name="Shape 11377"/>
          <p:cNvSpPr/>
          <p:nvPr/>
        </p:nvSpPr>
        <p:spPr>
          <a:xfrm flipV="1">
            <a:off x="4175124" y="3595687"/>
            <a:ext cx="339726" cy="1589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378" name="Shape 11378"/>
          <p:cNvSpPr/>
          <p:nvPr/>
        </p:nvSpPr>
        <p:spPr>
          <a:xfrm flipV="1">
            <a:off x="2847975" y="5162549"/>
            <a:ext cx="339726" cy="3177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379" name="Shape 11379"/>
          <p:cNvSpPr/>
          <p:nvPr/>
        </p:nvSpPr>
        <p:spPr>
          <a:xfrm flipV="1">
            <a:off x="2055812" y="5170487"/>
            <a:ext cx="339726" cy="3176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380" name="Shape 11380"/>
          <p:cNvSpPr/>
          <p:nvPr/>
        </p:nvSpPr>
        <p:spPr>
          <a:xfrm>
            <a:off x="3151187" y="4002087"/>
            <a:ext cx="468314" cy="574676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1381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81287" y="3700462"/>
            <a:ext cx="712788" cy="3032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414" name="Group 11414"/>
          <p:cNvGrpSpPr/>
          <p:nvPr/>
        </p:nvGrpSpPr>
        <p:grpSpPr>
          <a:xfrm>
            <a:off x="3494087" y="4569966"/>
            <a:ext cx="356350" cy="534988"/>
            <a:chOff x="0" y="0"/>
            <a:chExt cx="356348" cy="534987"/>
          </a:xfrm>
        </p:grpSpPr>
        <p:sp>
          <p:nvSpPr>
            <p:cNvPr id="11382" name="Shape 11382"/>
            <p:cNvSpPr/>
            <p:nvPr/>
          </p:nvSpPr>
          <p:spPr>
            <a:xfrm>
              <a:off x="281485" y="1339"/>
              <a:ext cx="70622" cy="510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1383" name="Shape 11383"/>
            <p:cNvSpPr/>
            <p:nvPr/>
          </p:nvSpPr>
          <p:spPr>
            <a:xfrm>
              <a:off x="17468" y="0"/>
              <a:ext cx="261023" cy="509757"/>
            </a:xfrm>
            <a:prstGeom prst="rect">
              <a:avLst/>
            </a:prstGeom>
            <a:gradFill flip="none" rotWithShape="1"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384" name="Shape 11384"/>
            <p:cNvSpPr/>
            <p:nvPr/>
          </p:nvSpPr>
          <p:spPr>
            <a:xfrm>
              <a:off x="296110" y="31929"/>
              <a:ext cx="40775" cy="465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1385" name="Shape 11385"/>
            <p:cNvSpPr/>
            <p:nvPr/>
          </p:nvSpPr>
          <p:spPr>
            <a:xfrm>
              <a:off x="285478" y="270843"/>
              <a:ext cx="65631" cy="42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1386" name="Shape 11386"/>
            <p:cNvSpPr/>
            <p:nvPr/>
          </p:nvSpPr>
          <p:spPr>
            <a:xfrm>
              <a:off x="18965" y="57174"/>
              <a:ext cx="147980" cy="12701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grpSp>
          <p:nvGrpSpPr>
            <p:cNvPr id="11389" name="Group 11389"/>
            <p:cNvGrpSpPr/>
            <p:nvPr/>
          </p:nvGrpSpPr>
          <p:grpSpPr>
            <a:xfrm>
              <a:off x="152772" y="54044"/>
              <a:ext cx="144786" cy="30281"/>
              <a:chOff x="0" y="0"/>
              <a:chExt cx="144784" cy="30279"/>
            </a:xfrm>
          </p:grpSpPr>
          <p:sp>
            <p:nvSpPr>
              <p:cNvPr id="11387" name="Shape 11387"/>
              <p:cNvSpPr/>
              <p:nvPr/>
            </p:nvSpPr>
            <p:spPr>
              <a:xfrm>
                <a:off x="0" y="0"/>
                <a:ext cx="144785" cy="3028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1388" name="Shape 11388"/>
              <p:cNvSpPr/>
              <p:nvPr/>
            </p:nvSpPr>
            <p:spPr>
              <a:xfrm>
                <a:off x="2999" y="3027"/>
                <a:ext cx="138387" cy="2376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</p:grpSp>
        <p:sp>
          <p:nvSpPr>
            <p:cNvPr id="11390" name="Shape 11390"/>
            <p:cNvSpPr/>
            <p:nvPr/>
          </p:nvSpPr>
          <p:spPr>
            <a:xfrm>
              <a:off x="22209" y="130969"/>
              <a:ext cx="147980" cy="12701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grpSp>
          <p:nvGrpSpPr>
            <p:cNvPr id="11393" name="Group 11393"/>
            <p:cNvGrpSpPr/>
            <p:nvPr/>
          </p:nvGrpSpPr>
          <p:grpSpPr>
            <a:xfrm>
              <a:off x="151073" y="125310"/>
              <a:ext cx="146385" cy="30136"/>
              <a:chOff x="0" y="0"/>
              <a:chExt cx="146384" cy="30135"/>
            </a:xfrm>
          </p:grpSpPr>
          <p:sp>
            <p:nvSpPr>
              <p:cNvPr id="11391" name="Shape 11391"/>
              <p:cNvSpPr/>
              <p:nvPr/>
            </p:nvSpPr>
            <p:spPr>
              <a:xfrm>
                <a:off x="0" y="0"/>
                <a:ext cx="146385" cy="30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1392" name="Shape 11392"/>
              <p:cNvSpPr/>
              <p:nvPr/>
            </p:nvSpPr>
            <p:spPr>
              <a:xfrm>
                <a:off x="3199" y="3228"/>
                <a:ext cx="139987" cy="2389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</p:grpSp>
        <p:sp>
          <p:nvSpPr>
            <p:cNvPr id="11394" name="Shape 11394"/>
            <p:cNvSpPr/>
            <p:nvPr/>
          </p:nvSpPr>
          <p:spPr>
            <a:xfrm>
              <a:off x="18965" y="207109"/>
              <a:ext cx="149478" cy="12701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395" name="Shape 11395"/>
            <p:cNvSpPr/>
            <p:nvPr/>
          </p:nvSpPr>
          <p:spPr>
            <a:xfrm>
              <a:off x="22209" y="273089"/>
              <a:ext cx="149478" cy="12701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grpSp>
          <p:nvGrpSpPr>
            <p:cNvPr id="11398" name="Group 11398"/>
            <p:cNvGrpSpPr/>
            <p:nvPr/>
          </p:nvGrpSpPr>
          <p:grpSpPr>
            <a:xfrm>
              <a:off x="149480" y="268182"/>
              <a:ext cx="144835" cy="33232"/>
              <a:chOff x="0" y="0"/>
              <a:chExt cx="144833" cy="33230"/>
            </a:xfrm>
          </p:grpSpPr>
          <p:sp>
            <p:nvSpPr>
              <p:cNvPr id="11396" name="Shape 11396"/>
              <p:cNvSpPr/>
              <p:nvPr/>
            </p:nvSpPr>
            <p:spPr>
              <a:xfrm>
                <a:off x="0" y="0"/>
                <a:ext cx="144834" cy="332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1397" name="Shape 11397"/>
              <p:cNvSpPr/>
              <p:nvPr/>
            </p:nvSpPr>
            <p:spPr>
              <a:xfrm>
                <a:off x="3205" y="4851"/>
                <a:ext cx="138424" cy="2692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</p:grpSp>
        <p:sp>
          <p:nvSpPr>
            <p:cNvPr id="11399" name="Shape 11399"/>
            <p:cNvSpPr/>
            <p:nvPr/>
          </p:nvSpPr>
          <p:spPr>
            <a:xfrm>
              <a:off x="286476" y="206983"/>
              <a:ext cx="65631" cy="41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grpSp>
          <p:nvGrpSpPr>
            <p:cNvPr id="11402" name="Group 11402"/>
            <p:cNvGrpSpPr/>
            <p:nvPr/>
          </p:nvGrpSpPr>
          <p:grpSpPr>
            <a:xfrm>
              <a:off x="149476" y="200062"/>
              <a:ext cx="144835" cy="31707"/>
              <a:chOff x="0" y="0"/>
              <a:chExt cx="144833" cy="31706"/>
            </a:xfrm>
          </p:grpSpPr>
          <p:sp>
            <p:nvSpPr>
              <p:cNvPr id="11400" name="Shape 11400"/>
              <p:cNvSpPr/>
              <p:nvPr/>
            </p:nvSpPr>
            <p:spPr>
              <a:xfrm>
                <a:off x="0" y="0"/>
                <a:ext cx="144834" cy="3170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1401" name="Shape 11401"/>
              <p:cNvSpPr/>
              <p:nvPr/>
            </p:nvSpPr>
            <p:spPr>
              <a:xfrm>
                <a:off x="3205" y="3125"/>
                <a:ext cx="140027" cy="2389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</p:grpSp>
        <p:sp>
          <p:nvSpPr>
            <p:cNvPr id="11403" name="Shape 11403"/>
            <p:cNvSpPr/>
            <p:nvPr/>
          </p:nvSpPr>
          <p:spPr>
            <a:xfrm>
              <a:off x="276744" y="0"/>
              <a:ext cx="17469" cy="511320"/>
            </a:xfrm>
            <a:prstGeom prst="rect">
              <a:avLst/>
            </a:prstGeom>
            <a:gradFill flip="none"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404" name="Shape 11404"/>
            <p:cNvSpPr/>
            <p:nvPr/>
          </p:nvSpPr>
          <p:spPr>
            <a:xfrm>
              <a:off x="292465" y="129504"/>
              <a:ext cx="59143" cy="47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" y="0"/>
                  </a:moveTo>
                  <a:cubicBezTo>
                    <a:pt x="4014" y="844"/>
                    <a:pt x="10508" y="5737"/>
                    <a:pt x="21308" y="12150"/>
                  </a:cubicBezTo>
                  <a:cubicBezTo>
                    <a:pt x="21162" y="15019"/>
                    <a:pt x="21600" y="15863"/>
                    <a:pt x="21600" y="21600"/>
                  </a:cubicBezTo>
                  <a:cubicBezTo>
                    <a:pt x="21600" y="21600"/>
                    <a:pt x="11676" y="14850"/>
                    <a:pt x="0" y="8438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1405" name="Shape 11405"/>
            <p:cNvSpPr/>
            <p:nvPr/>
          </p:nvSpPr>
          <p:spPr>
            <a:xfrm>
              <a:off x="293214" y="56490"/>
              <a:ext cx="60889" cy="53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1406" name="Shape 11406"/>
            <p:cNvSpPr/>
            <p:nvPr/>
          </p:nvSpPr>
          <p:spPr>
            <a:xfrm>
              <a:off x="343621" y="485865"/>
              <a:ext cx="12728" cy="22329"/>
            </a:xfrm>
            <a:prstGeom prst="ellipse">
              <a:avLst/>
            </a:prstGeom>
            <a:solidFill>
              <a:srgbClr val="3333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407" name="Shape 11407"/>
            <p:cNvSpPr/>
            <p:nvPr/>
          </p:nvSpPr>
          <p:spPr>
            <a:xfrm>
              <a:off x="289969" y="488321"/>
              <a:ext cx="61140" cy="44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3333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1408" name="Shape 11408"/>
            <p:cNvSpPr/>
            <p:nvPr/>
          </p:nvSpPr>
          <p:spPr>
            <a:xfrm>
              <a:off x="0" y="503281"/>
              <a:ext cx="299204" cy="3170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409" name="Shape 11409"/>
            <p:cNvSpPr/>
            <p:nvPr/>
          </p:nvSpPr>
          <p:spPr>
            <a:xfrm>
              <a:off x="17468" y="509756"/>
              <a:ext cx="265765" cy="1741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808080"/>
                </a:gs>
                <a:gs pos="100000">
                  <a:srgbClr val="000000"/>
                </a:gs>
              </a:gsLst>
              <a:lin ang="108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410" name="Shape 11410"/>
            <p:cNvSpPr/>
            <p:nvPr/>
          </p:nvSpPr>
          <p:spPr>
            <a:xfrm>
              <a:off x="41174" y="436519"/>
              <a:ext cx="39679" cy="31707"/>
            </a:xfrm>
            <a:prstGeom prst="ellipse">
              <a:avLst/>
            </a:prstGeom>
            <a:solidFill>
              <a:srgbClr val="33CC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411" name="Shape 11411"/>
            <p:cNvSpPr/>
            <p:nvPr/>
          </p:nvSpPr>
          <p:spPr>
            <a:xfrm>
              <a:off x="85843" y="436519"/>
              <a:ext cx="39678" cy="31707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11412" name="Shape 11412"/>
            <p:cNvSpPr/>
            <p:nvPr/>
          </p:nvSpPr>
          <p:spPr>
            <a:xfrm>
              <a:off x="130511" y="434956"/>
              <a:ext cx="39678" cy="33270"/>
            </a:xfrm>
            <a:prstGeom prst="ellipse">
              <a:avLst/>
            </a:prstGeom>
            <a:solidFill>
              <a:srgbClr val="33CC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413" name="Shape 11413"/>
            <p:cNvSpPr/>
            <p:nvPr/>
          </p:nvSpPr>
          <p:spPr>
            <a:xfrm>
              <a:off x="229081" y="314383"/>
              <a:ext cx="22210" cy="169920"/>
            </a:xfrm>
            <a:prstGeom prst="rect">
              <a:avLst/>
            </a:prstGeom>
            <a:solidFill>
              <a:srgbClr val="29292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</p:grpSp>
      <p:grpSp>
        <p:nvGrpSpPr>
          <p:cNvPr id="11417" name="Group 11417"/>
          <p:cNvGrpSpPr/>
          <p:nvPr/>
        </p:nvGrpSpPr>
        <p:grpSpPr>
          <a:xfrm>
            <a:off x="2978150" y="2190750"/>
            <a:ext cx="873125" cy="669925"/>
            <a:chOff x="0" y="0"/>
            <a:chExt cx="873125" cy="669925"/>
          </a:xfrm>
        </p:grpSpPr>
        <p:pic>
          <p:nvPicPr>
            <p:cNvPr id="11415" name="desktop_computer_stylized_medium.png" descr="desktop_computer_stylized_medium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flipH="1">
              <a:off x="0" y="0"/>
              <a:ext cx="873125" cy="6699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416" name="Shape 11416"/>
            <p:cNvSpPr/>
            <p:nvPr/>
          </p:nvSpPr>
          <p:spPr>
            <a:xfrm flipH="1">
              <a:off x="372034" y="64264"/>
              <a:ext cx="424548" cy="30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202" y="822"/>
                  </a:lnTo>
                  <a:lnTo>
                    <a:pt x="21600" y="17257"/>
                  </a:lnTo>
                  <a:lnTo>
                    <a:pt x="4733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000099"/>
                </a:gs>
              </a:gsLst>
              <a:lin ang="135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</p:grpSp>
      <p:grpSp>
        <p:nvGrpSpPr>
          <p:cNvPr id="11420" name="Group 11420"/>
          <p:cNvGrpSpPr/>
          <p:nvPr/>
        </p:nvGrpSpPr>
        <p:grpSpPr>
          <a:xfrm>
            <a:off x="1820862" y="2590800"/>
            <a:ext cx="873126" cy="671513"/>
            <a:chOff x="0" y="0"/>
            <a:chExt cx="873125" cy="671512"/>
          </a:xfrm>
        </p:grpSpPr>
        <p:pic>
          <p:nvPicPr>
            <p:cNvPr id="11418" name="desktop_computer_stylized_medium.png" descr="desktop_computer_stylized_medium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flipH="1">
              <a:off x="0" y="0"/>
              <a:ext cx="873125" cy="6715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419" name="Shape 11419"/>
            <p:cNvSpPr/>
            <p:nvPr/>
          </p:nvSpPr>
          <p:spPr>
            <a:xfrm flipH="1">
              <a:off x="372034" y="64416"/>
              <a:ext cx="424548" cy="307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202" y="822"/>
                  </a:lnTo>
                  <a:lnTo>
                    <a:pt x="21600" y="17257"/>
                  </a:lnTo>
                  <a:lnTo>
                    <a:pt x="4733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000099"/>
                </a:gs>
              </a:gsLst>
              <a:lin ang="135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</p:grpSp>
      <p:sp>
        <p:nvSpPr>
          <p:cNvPr id="11421" name="Shape 11421"/>
          <p:cNvSpPr/>
          <p:nvPr/>
        </p:nvSpPr>
        <p:spPr>
          <a:xfrm>
            <a:off x="2476500" y="3189287"/>
            <a:ext cx="360363" cy="511176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422" name="Shape 11422"/>
          <p:cNvSpPr/>
          <p:nvPr/>
        </p:nvSpPr>
        <p:spPr>
          <a:xfrm flipH="1">
            <a:off x="2684462" y="3994150"/>
            <a:ext cx="257176" cy="1006475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1423" name="underline_base.png" descr="underline_bas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6900" y="766762"/>
            <a:ext cx="3656013" cy="173038"/>
          </a:xfrm>
          <a:prstGeom prst="rect">
            <a:avLst/>
          </a:prstGeom>
          <a:ln w="12700">
            <a:miter lim="400000"/>
          </a:ln>
        </p:spPr>
      </p:pic>
      <p:sp>
        <p:nvSpPr>
          <p:cNvPr id="11424" name="Shape 11424"/>
          <p:cNvSpPr>
            <a:spLocks noGrp="1"/>
          </p:cNvSpPr>
          <p:nvPr>
            <p:ph type="title" idx="4294967295"/>
          </p:nvPr>
        </p:nvSpPr>
        <p:spPr>
          <a:xfrm>
            <a:off x="533400" y="82550"/>
            <a:ext cx="4827588" cy="9017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SNMP protocol</a:t>
            </a:r>
          </a:p>
        </p:txBody>
      </p:sp>
      <p:sp>
        <p:nvSpPr>
          <p:cNvPr id="11425" name="Shape 11425"/>
          <p:cNvSpPr>
            <a:spLocks noGrp="1"/>
          </p:cNvSpPr>
          <p:nvPr>
            <p:ph type="body" sz="quarter" idx="4294967295"/>
          </p:nvPr>
        </p:nvSpPr>
        <p:spPr>
          <a:xfrm>
            <a:off x="596900" y="1155700"/>
            <a:ext cx="7772400" cy="603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5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Two ways to convey MIB info, commands:</a:t>
            </a:r>
          </a:p>
        </p:txBody>
      </p:sp>
      <p:grpSp>
        <p:nvGrpSpPr>
          <p:cNvPr id="11431" name="Group 11431"/>
          <p:cNvGrpSpPr/>
          <p:nvPr/>
        </p:nvGrpSpPr>
        <p:grpSpPr>
          <a:xfrm>
            <a:off x="925512" y="4475162"/>
            <a:ext cx="1704976" cy="627063"/>
            <a:chOff x="0" y="0"/>
            <a:chExt cx="1704975" cy="627062"/>
          </a:xfrm>
        </p:grpSpPr>
        <p:sp>
          <p:nvSpPr>
            <p:cNvPr id="11426" name="Shape 11426"/>
            <p:cNvSpPr/>
            <p:nvPr/>
          </p:nvSpPr>
          <p:spPr>
            <a:xfrm>
              <a:off x="0" y="0"/>
              <a:ext cx="1704975" cy="627063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427" name="Shape 11427"/>
            <p:cNvSpPr/>
            <p:nvPr/>
          </p:nvSpPr>
          <p:spPr>
            <a:xfrm>
              <a:off x="42862" y="107950"/>
              <a:ext cx="676199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/>
              </a:lvl1pPr>
            </a:lstStyle>
            <a:p>
              <a:r>
                <a:t>agent</a:t>
              </a:r>
            </a:p>
          </p:txBody>
        </p:sp>
        <p:grpSp>
          <p:nvGrpSpPr>
            <p:cNvPr id="11430" name="Group 11430"/>
            <p:cNvGrpSpPr/>
            <p:nvPr/>
          </p:nvGrpSpPr>
          <p:grpSpPr>
            <a:xfrm>
              <a:off x="812799" y="111124"/>
              <a:ext cx="615951" cy="387351"/>
              <a:chOff x="0" y="0"/>
              <a:chExt cx="615950" cy="387350"/>
            </a:xfrm>
          </p:grpSpPr>
          <p:sp>
            <p:nvSpPr>
              <p:cNvPr id="11428" name="Shape 11428"/>
              <p:cNvSpPr/>
              <p:nvPr/>
            </p:nvSpPr>
            <p:spPr>
              <a:xfrm>
                <a:off x="25400" y="15875"/>
                <a:ext cx="590550" cy="371475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1429" name="Shape 11429"/>
              <p:cNvSpPr/>
              <p:nvPr/>
            </p:nvSpPr>
            <p:spPr>
              <a:xfrm>
                <a:off x="0" y="0"/>
                <a:ext cx="549062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r>
                  <a:t>data</a:t>
                </a:r>
              </a:p>
            </p:txBody>
          </p:sp>
        </p:grpSp>
      </p:grpSp>
      <p:sp>
        <p:nvSpPr>
          <p:cNvPr id="11432" name="Shape 11432"/>
          <p:cNvSpPr/>
          <p:nvPr/>
        </p:nvSpPr>
        <p:spPr>
          <a:xfrm>
            <a:off x="1322387" y="5259387"/>
            <a:ext cx="178169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r>
              <a:t>managed device</a:t>
            </a:r>
          </a:p>
        </p:txBody>
      </p:sp>
      <p:grpSp>
        <p:nvGrpSpPr>
          <p:cNvPr id="11435" name="Group 11435"/>
          <p:cNvGrpSpPr/>
          <p:nvPr/>
        </p:nvGrpSpPr>
        <p:grpSpPr>
          <a:xfrm>
            <a:off x="839787" y="2232024"/>
            <a:ext cx="1941513" cy="636589"/>
            <a:chOff x="0" y="0"/>
            <a:chExt cx="1941512" cy="636587"/>
          </a:xfrm>
        </p:grpSpPr>
        <p:sp>
          <p:nvSpPr>
            <p:cNvPr id="11433" name="Shape 11433"/>
            <p:cNvSpPr/>
            <p:nvPr/>
          </p:nvSpPr>
          <p:spPr>
            <a:xfrm>
              <a:off x="0" y="41274"/>
              <a:ext cx="1941513" cy="595314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434" name="Shape 11434"/>
            <p:cNvSpPr/>
            <p:nvPr/>
          </p:nvSpPr>
          <p:spPr>
            <a:xfrm>
              <a:off x="342900" y="0"/>
              <a:ext cx="1171685" cy="617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800"/>
              </a:pPr>
              <a:r>
                <a:t>managing</a:t>
              </a:r>
            </a:p>
            <a:p>
              <a:pPr>
                <a:defRPr sz="1800"/>
              </a:pPr>
              <a:r>
                <a:t>entity</a:t>
              </a:r>
            </a:p>
          </p:txBody>
        </p:sp>
      </p:grpSp>
      <p:grpSp>
        <p:nvGrpSpPr>
          <p:cNvPr id="11441" name="Group 11441"/>
          <p:cNvGrpSpPr/>
          <p:nvPr/>
        </p:nvGrpSpPr>
        <p:grpSpPr>
          <a:xfrm>
            <a:off x="5064125" y="4448175"/>
            <a:ext cx="1704975" cy="627063"/>
            <a:chOff x="0" y="0"/>
            <a:chExt cx="1704975" cy="627062"/>
          </a:xfrm>
        </p:grpSpPr>
        <p:sp>
          <p:nvSpPr>
            <p:cNvPr id="11436" name="Shape 11436"/>
            <p:cNvSpPr/>
            <p:nvPr/>
          </p:nvSpPr>
          <p:spPr>
            <a:xfrm>
              <a:off x="0" y="0"/>
              <a:ext cx="1704975" cy="627063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437" name="Shape 11437"/>
            <p:cNvSpPr/>
            <p:nvPr/>
          </p:nvSpPr>
          <p:spPr>
            <a:xfrm>
              <a:off x="42862" y="107950"/>
              <a:ext cx="676199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/>
              </a:lvl1pPr>
            </a:lstStyle>
            <a:p>
              <a:r>
                <a:t>agent</a:t>
              </a:r>
            </a:p>
          </p:txBody>
        </p:sp>
        <p:grpSp>
          <p:nvGrpSpPr>
            <p:cNvPr id="11440" name="Group 11440"/>
            <p:cNvGrpSpPr/>
            <p:nvPr/>
          </p:nvGrpSpPr>
          <p:grpSpPr>
            <a:xfrm>
              <a:off x="812799" y="111124"/>
              <a:ext cx="615951" cy="387351"/>
              <a:chOff x="0" y="0"/>
              <a:chExt cx="615950" cy="387350"/>
            </a:xfrm>
          </p:grpSpPr>
          <p:sp>
            <p:nvSpPr>
              <p:cNvPr id="11438" name="Shape 11438"/>
              <p:cNvSpPr/>
              <p:nvPr/>
            </p:nvSpPr>
            <p:spPr>
              <a:xfrm>
                <a:off x="25400" y="15875"/>
                <a:ext cx="590550" cy="371475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1439" name="Shape 11439"/>
              <p:cNvSpPr/>
              <p:nvPr/>
            </p:nvSpPr>
            <p:spPr>
              <a:xfrm>
                <a:off x="0" y="0"/>
                <a:ext cx="549062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r>
                  <a:t>data</a:t>
                </a:r>
              </a:p>
            </p:txBody>
          </p:sp>
        </p:grpSp>
      </p:grpSp>
      <p:sp>
        <p:nvSpPr>
          <p:cNvPr id="11442" name="Shape 11442"/>
          <p:cNvSpPr/>
          <p:nvPr/>
        </p:nvSpPr>
        <p:spPr>
          <a:xfrm>
            <a:off x="5461000" y="5232400"/>
            <a:ext cx="178169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r>
              <a:t>managed device</a:t>
            </a:r>
          </a:p>
        </p:txBody>
      </p:sp>
      <p:grpSp>
        <p:nvGrpSpPr>
          <p:cNvPr id="11445" name="Group 11445"/>
          <p:cNvGrpSpPr/>
          <p:nvPr/>
        </p:nvGrpSpPr>
        <p:grpSpPr>
          <a:xfrm>
            <a:off x="4978400" y="2205037"/>
            <a:ext cx="1941513" cy="636589"/>
            <a:chOff x="0" y="0"/>
            <a:chExt cx="1941512" cy="636587"/>
          </a:xfrm>
        </p:grpSpPr>
        <p:sp>
          <p:nvSpPr>
            <p:cNvPr id="11443" name="Shape 11443"/>
            <p:cNvSpPr/>
            <p:nvPr/>
          </p:nvSpPr>
          <p:spPr>
            <a:xfrm>
              <a:off x="0" y="41274"/>
              <a:ext cx="1941513" cy="595314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444" name="Shape 11444"/>
            <p:cNvSpPr/>
            <p:nvPr/>
          </p:nvSpPr>
          <p:spPr>
            <a:xfrm>
              <a:off x="342900" y="0"/>
              <a:ext cx="1171685" cy="617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800"/>
              </a:pPr>
              <a:r>
                <a:t>managing</a:t>
              </a:r>
            </a:p>
            <a:p>
              <a:pPr>
                <a:defRPr sz="1800"/>
              </a:pPr>
              <a:r>
                <a:t>entity</a:t>
              </a:r>
            </a:p>
          </p:txBody>
        </p:sp>
      </p:grpSp>
      <p:grpSp>
        <p:nvGrpSpPr>
          <p:cNvPr id="11449" name="Group 11449"/>
          <p:cNvGrpSpPr/>
          <p:nvPr/>
        </p:nvGrpSpPr>
        <p:grpSpPr>
          <a:xfrm>
            <a:off x="5186362" y="2870200"/>
            <a:ext cx="2455864" cy="1538288"/>
            <a:chOff x="0" y="0"/>
            <a:chExt cx="2455862" cy="1538287"/>
          </a:xfrm>
        </p:grpSpPr>
        <p:sp>
          <p:nvSpPr>
            <p:cNvPr id="11446" name="Shape 11446"/>
            <p:cNvSpPr/>
            <p:nvPr/>
          </p:nvSpPr>
          <p:spPr>
            <a:xfrm flipH="1">
              <a:off x="598531" y="0"/>
              <a:ext cx="1" cy="1538288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447" name="Shape 11447"/>
            <p:cNvSpPr/>
            <p:nvPr/>
          </p:nvSpPr>
          <p:spPr>
            <a:xfrm>
              <a:off x="-1" y="633412"/>
              <a:ext cx="1693989" cy="387351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448" name="Shape 11448"/>
            <p:cNvSpPr/>
            <p:nvPr/>
          </p:nvSpPr>
          <p:spPr>
            <a:xfrm>
              <a:off x="198270" y="596648"/>
              <a:ext cx="2257593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000"/>
                </a:spcBef>
                <a:defRPr sz="1800">
                  <a:solidFill>
                    <a:srgbClr val="CC0000"/>
                  </a:solidFill>
                </a:defRPr>
              </a:lvl1pPr>
            </a:lstStyle>
            <a:p>
              <a:r>
                <a:t>trap msg</a:t>
              </a:r>
            </a:p>
          </p:txBody>
        </p:sp>
      </p:grpSp>
      <p:grpSp>
        <p:nvGrpSpPr>
          <p:cNvPr id="11454" name="Group 11454"/>
          <p:cNvGrpSpPr/>
          <p:nvPr/>
        </p:nvGrpSpPr>
        <p:grpSpPr>
          <a:xfrm>
            <a:off x="261937" y="2786062"/>
            <a:ext cx="1601788" cy="1657351"/>
            <a:chOff x="0" y="0"/>
            <a:chExt cx="1601787" cy="1657350"/>
          </a:xfrm>
        </p:grpSpPr>
        <p:sp>
          <p:nvSpPr>
            <p:cNvPr id="11450" name="Shape 11450"/>
            <p:cNvSpPr/>
            <p:nvPr/>
          </p:nvSpPr>
          <p:spPr>
            <a:xfrm flipH="1">
              <a:off x="723898" y="0"/>
              <a:ext cx="1" cy="1657350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453" name="Group 11453"/>
            <p:cNvGrpSpPr/>
            <p:nvPr/>
          </p:nvGrpSpPr>
          <p:grpSpPr>
            <a:xfrm>
              <a:off x="0" y="411162"/>
              <a:ext cx="1601788" cy="398463"/>
              <a:chOff x="0" y="0"/>
              <a:chExt cx="1601787" cy="398462"/>
            </a:xfrm>
          </p:grpSpPr>
          <p:sp>
            <p:nvSpPr>
              <p:cNvPr id="11451" name="Shape 11451"/>
              <p:cNvSpPr/>
              <p:nvPr/>
            </p:nvSpPr>
            <p:spPr>
              <a:xfrm>
                <a:off x="0" y="11112"/>
                <a:ext cx="1339850" cy="387351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1452" name="Shape 11452"/>
              <p:cNvSpPr/>
              <p:nvPr/>
            </p:nvSpPr>
            <p:spPr>
              <a:xfrm>
                <a:off x="147637" y="0"/>
                <a:ext cx="1454151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spcBef>
                    <a:spcPts val="1000"/>
                  </a:spcBef>
                  <a:defRPr sz="1800">
                    <a:solidFill>
                      <a:srgbClr val="CC0000"/>
                    </a:solidFill>
                  </a:defRPr>
                </a:lvl1pPr>
              </a:lstStyle>
              <a:p>
                <a:r>
                  <a:t>request</a:t>
                </a:r>
              </a:p>
            </p:txBody>
          </p:sp>
        </p:grpSp>
      </p:grpSp>
      <p:sp>
        <p:nvSpPr>
          <p:cNvPr id="11455" name="Shape 11455"/>
          <p:cNvSpPr/>
          <p:nvPr/>
        </p:nvSpPr>
        <p:spPr>
          <a:xfrm>
            <a:off x="1687512" y="6046787"/>
            <a:ext cx="250589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000099"/>
                </a:solidFill>
              </a:defRPr>
            </a:lvl1pPr>
          </a:lstStyle>
          <a:p>
            <a:r>
              <a:t>request/response mode</a:t>
            </a:r>
          </a:p>
        </p:txBody>
      </p:sp>
      <p:sp>
        <p:nvSpPr>
          <p:cNvPr id="11456" name="Shape 11456"/>
          <p:cNvSpPr/>
          <p:nvPr/>
        </p:nvSpPr>
        <p:spPr>
          <a:xfrm>
            <a:off x="6735762" y="6035675"/>
            <a:ext cx="113339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000099"/>
                </a:solidFill>
              </a:defRPr>
            </a:lvl1pPr>
          </a:lstStyle>
          <a:p>
            <a:r>
              <a:t>trap mode</a:t>
            </a:r>
          </a:p>
        </p:txBody>
      </p:sp>
      <p:grpSp>
        <p:nvGrpSpPr>
          <p:cNvPr id="11460" name="Group 11460"/>
          <p:cNvGrpSpPr/>
          <p:nvPr/>
        </p:nvGrpSpPr>
        <p:grpSpPr>
          <a:xfrm>
            <a:off x="1084262" y="2936875"/>
            <a:ext cx="2382838" cy="1466850"/>
            <a:chOff x="0" y="0"/>
            <a:chExt cx="2382837" cy="1466850"/>
          </a:xfrm>
        </p:grpSpPr>
        <p:sp>
          <p:nvSpPr>
            <p:cNvPr id="11457" name="Shape 11457"/>
            <p:cNvSpPr/>
            <p:nvPr/>
          </p:nvSpPr>
          <p:spPr>
            <a:xfrm flipH="1">
              <a:off x="755523" y="0"/>
              <a:ext cx="1" cy="1466850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458" name="Shape 11458"/>
            <p:cNvSpPr/>
            <p:nvPr/>
          </p:nvSpPr>
          <p:spPr>
            <a:xfrm>
              <a:off x="0" y="801687"/>
              <a:ext cx="1422161" cy="387351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459" name="Shape 11459"/>
            <p:cNvSpPr/>
            <p:nvPr/>
          </p:nvSpPr>
          <p:spPr>
            <a:xfrm>
              <a:off x="125791" y="798677"/>
              <a:ext cx="2257047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000"/>
                </a:spcBef>
                <a:defRPr sz="1800">
                  <a:solidFill>
                    <a:srgbClr val="CC0000"/>
                  </a:solidFill>
                </a:defRPr>
              </a:lvl1pPr>
            </a:lstStyle>
            <a:p>
              <a:r>
                <a:t>response</a:t>
              </a:r>
            </a:p>
          </p:txBody>
        </p:sp>
      </p:grpSp>
      <p:grpSp>
        <p:nvGrpSpPr>
          <p:cNvPr id="11470" name="Group 11470"/>
          <p:cNvGrpSpPr/>
          <p:nvPr/>
        </p:nvGrpSpPr>
        <p:grpSpPr>
          <a:xfrm>
            <a:off x="2365374" y="4960937"/>
            <a:ext cx="687389" cy="404814"/>
            <a:chOff x="0" y="0"/>
            <a:chExt cx="687387" cy="404812"/>
          </a:xfrm>
        </p:grpSpPr>
        <p:sp>
          <p:nvSpPr>
            <p:cNvPr id="11461" name="Shape 11461"/>
            <p:cNvSpPr/>
            <p:nvPr/>
          </p:nvSpPr>
          <p:spPr>
            <a:xfrm rot="10800000" flipH="1">
              <a:off x="1930" y="107803"/>
              <a:ext cx="685458" cy="297010"/>
            </a:xfrm>
            <a:prstGeom prst="ellipse">
              <a:avLst/>
            </a:prstGeom>
            <a:gradFill flip="none" rotWithShape="1">
              <a:gsLst>
                <a:gs pos="0">
                  <a:srgbClr val="262699"/>
                </a:gs>
                <a:gs pos="47000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1462" name="Shape 11462"/>
            <p:cNvSpPr/>
            <p:nvPr/>
          </p:nvSpPr>
          <p:spPr>
            <a:xfrm>
              <a:off x="0" y="151805"/>
              <a:ext cx="687388" cy="105605"/>
            </a:xfrm>
            <a:prstGeom prst="rect">
              <a:avLst/>
            </a:prstGeom>
            <a:gradFill flip="none" rotWithShape="1">
              <a:gsLst>
                <a:gs pos="0">
                  <a:srgbClr val="262699"/>
                </a:gs>
                <a:gs pos="47000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1463" name="Shape 11463"/>
            <p:cNvSpPr/>
            <p:nvPr/>
          </p:nvSpPr>
          <p:spPr>
            <a:xfrm rot="10800000" flipH="1">
              <a:off x="-1" y="-1"/>
              <a:ext cx="685457" cy="297011"/>
            </a:xfrm>
            <a:prstGeom prst="ellipse">
              <a:avLst/>
            </a:prstGeom>
            <a:solidFill>
              <a:srgbClr val="BFBFBF"/>
            </a:soli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1464" name="Shape 11464"/>
            <p:cNvSpPr/>
            <p:nvPr/>
          </p:nvSpPr>
          <p:spPr>
            <a:xfrm>
              <a:off x="175708" y="90203"/>
              <a:ext cx="334041" cy="147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12275"/>
                  </a:moveTo>
                  <a:lnTo>
                    <a:pt x="2205" y="21600"/>
                  </a:lnTo>
                  <a:lnTo>
                    <a:pt x="0" y="20085"/>
                  </a:lnTo>
                  <a:lnTo>
                    <a:pt x="6759" y="13691"/>
                  </a:lnTo>
                  <a:lnTo>
                    <a:pt x="6566" y="7372"/>
                  </a:lnTo>
                  <a:lnTo>
                    <a:pt x="1493" y="1956"/>
                  </a:lnTo>
                  <a:lnTo>
                    <a:pt x="3205" y="827"/>
                  </a:lnTo>
                  <a:lnTo>
                    <a:pt x="10734" y="8200"/>
                  </a:lnTo>
                  <a:lnTo>
                    <a:pt x="18423" y="0"/>
                  </a:lnTo>
                  <a:lnTo>
                    <a:pt x="20556" y="1580"/>
                  </a:lnTo>
                  <a:lnTo>
                    <a:pt x="14966" y="7071"/>
                  </a:lnTo>
                  <a:lnTo>
                    <a:pt x="16097" y="15045"/>
                  </a:lnTo>
                  <a:lnTo>
                    <a:pt x="21600" y="20085"/>
                  </a:lnTo>
                  <a:lnTo>
                    <a:pt x="19719" y="21520"/>
                  </a:lnTo>
                  <a:lnTo>
                    <a:pt x="10798" y="12275"/>
                  </a:lnTo>
                  <a:close/>
                </a:path>
              </a:pathLst>
            </a:custGeom>
            <a:solidFill>
              <a:srgbClr val="8585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1465" name="Shape 11465"/>
            <p:cNvSpPr/>
            <p:nvPr/>
          </p:nvSpPr>
          <p:spPr>
            <a:xfrm>
              <a:off x="140952" y="52801"/>
              <a:ext cx="403552" cy="103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84"/>
                  </a:moveTo>
                  <a:lnTo>
                    <a:pt x="3801" y="62"/>
                  </a:lnTo>
                  <a:lnTo>
                    <a:pt x="10765" y="12052"/>
                  </a:lnTo>
                  <a:lnTo>
                    <a:pt x="17410" y="0"/>
                  </a:lnTo>
                  <a:lnTo>
                    <a:pt x="21600" y="4796"/>
                  </a:lnTo>
                  <a:lnTo>
                    <a:pt x="18483" y="10693"/>
                  </a:lnTo>
                  <a:lnTo>
                    <a:pt x="17479" y="9104"/>
                  </a:lnTo>
                  <a:lnTo>
                    <a:pt x="10888" y="21600"/>
                  </a:lnTo>
                  <a:lnTo>
                    <a:pt x="4128" y="9563"/>
                  </a:lnTo>
                  <a:lnTo>
                    <a:pt x="3035" y="10862"/>
                  </a:lnTo>
                  <a:lnTo>
                    <a:pt x="0" y="5284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1466" name="Shape 11466"/>
            <p:cNvSpPr/>
            <p:nvPr/>
          </p:nvSpPr>
          <p:spPr>
            <a:xfrm>
              <a:off x="405481" y="140803"/>
              <a:ext cx="148677" cy="90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600" extrusionOk="0">
                  <a:moveTo>
                    <a:pt x="0" y="0"/>
                  </a:moveTo>
                  <a:lnTo>
                    <a:pt x="21576" y="16691"/>
                  </a:lnTo>
                  <a:lnTo>
                    <a:pt x="13658" y="21600"/>
                  </a:lnTo>
                  <a:lnTo>
                    <a:pt x="73" y="11414"/>
                  </a:lnTo>
                  <a:cubicBezTo>
                    <a:pt x="-24" y="2823"/>
                    <a:pt x="24" y="3805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1467" name="Shape 11467"/>
            <p:cNvSpPr/>
            <p:nvPr/>
          </p:nvSpPr>
          <p:spPr>
            <a:xfrm>
              <a:off x="133228" y="143005"/>
              <a:ext cx="146747" cy="8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05" y="0"/>
                  </a:moveTo>
                  <a:lnTo>
                    <a:pt x="21600" y="10423"/>
                  </a:lnTo>
                  <a:lnTo>
                    <a:pt x="7814" y="21600"/>
                  </a:lnTo>
                  <a:lnTo>
                    <a:pt x="0" y="16702"/>
                  </a:lnTo>
                  <a:lnTo>
                    <a:pt x="21305" y="0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1468" name="Shape 11468"/>
            <p:cNvSpPr/>
            <p:nvPr/>
          </p:nvSpPr>
          <p:spPr>
            <a:xfrm flipH="1" flipV="1">
              <a:off x="0" y="147405"/>
              <a:ext cx="1931" cy="114404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469" name="Shape 11469"/>
            <p:cNvSpPr/>
            <p:nvPr/>
          </p:nvSpPr>
          <p:spPr>
            <a:xfrm flipH="1" flipV="1">
              <a:off x="685455" y="145204"/>
              <a:ext cx="1933" cy="114404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1480" name="Group 11480"/>
          <p:cNvGrpSpPr/>
          <p:nvPr/>
        </p:nvGrpSpPr>
        <p:grpSpPr>
          <a:xfrm>
            <a:off x="3533774" y="3389312"/>
            <a:ext cx="687389" cy="404814"/>
            <a:chOff x="0" y="0"/>
            <a:chExt cx="687387" cy="404812"/>
          </a:xfrm>
        </p:grpSpPr>
        <p:sp>
          <p:nvSpPr>
            <p:cNvPr id="11471" name="Shape 11471"/>
            <p:cNvSpPr/>
            <p:nvPr/>
          </p:nvSpPr>
          <p:spPr>
            <a:xfrm rot="10800000" flipH="1">
              <a:off x="1930" y="107803"/>
              <a:ext cx="685458" cy="297010"/>
            </a:xfrm>
            <a:prstGeom prst="ellipse">
              <a:avLst/>
            </a:prstGeom>
            <a:gradFill flip="none" rotWithShape="1">
              <a:gsLst>
                <a:gs pos="0">
                  <a:srgbClr val="262699"/>
                </a:gs>
                <a:gs pos="47000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1472" name="Shape 11472"/>
            <p:cNvSpPr/>
            <p:nvPr/>
          </p:nvSpPr>
          <p:spPr>
            <a:xfrm>
              <a:off x="0" y="151805"/>
              <a:ext cx="687388" cy="105605"/>
            </a:xfrm>
            <a:prstGeom prst="rect">
              <a:avLst/>
            </a:prstGeom>
            <a:gradFill flip="none" rotWithShape="1">
              <a:gsLst>
                <a:gs pos="0">
                  <a:srgbClr val="262699"/>
                </a:gs>
                <a:gs pos="47000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1473" name="Shape 11473"/>
            <p:cNvSpPr/>
            <p:nvPr/>
          </p:nvSpPr>
          <p:spPr>
            <a:xfrm rot="10800000" flipH="1">
              <a:off x="-1" y="-1"/>
              <a:ext cx="685457" cy="297011"/>
            </a:xfrm>
            <a:prstGeom prst="ellipse">
              <a:avLst/>
            </a:prstGeom>
            <a:solidFill>
              <a:srgbClr val="BFBFBF"/>
            </a:soli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1474" name="Shape 11474"/>
            <p:cNvSpPr/>
            <p:nvPr/>
          </p:nvSpPr>
          <p:spPr>
            <a:xfrm>
              <a:off x="175708" y="90203"/>
              <a:ext cx="334041" cy="147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12275"/>
                  </a:moveTo>
                  <a:lnTo>
                    <a:pt x="2205" y="21600"/>
                  </a:lnTo>
                  <a:lnTo>
                    <a:pt x="0" y="20085"/>
                  </a:lnTo>
                  <a:lnTo>
                    <a:pt x="6759" y="13691"/>
                  </a:lnTo>
                  <a:lnTo>
                    <a:pt x="6566" y="7372"/>
                  </a:lnTo>
                  <a:lnTo>
                    <a:pt x="1493" y="1956"/>
                  </a:lnTo>
                  <a:lnTo>
                    <a:pt x="3205" y="827"/>
                  </a:lnTo>
                  <a:lnTo>
                    <a:pt x="10734" y="8200"/>
                  </a:lnTo>
                  <a:lnTo>
                    <a:pt x="18423" y="0"/>
                  </a:lnTo>
                  <a:lnTo>
                    <a:pt x="20556" y="1580"/>
                  </a:lnTo>
                  <a:lnTo>
                    <a:pt x="14966" y="7071"/>
                  </a:lnTo>
                  <a:lnTo>
                    <a:pt x="16097" y="15045"/>
                  </a:lnTo>
                  <a:lnTo>
                    <a:pt x="21600" y="20085"/>
                  </a:lnTo>
                  <a:lnTo>
                    <a:pt x="19719" y="21520"/>
                  </a:lnTo>
                  <a:lnTo>
                    <a:pt x="10798" y="12275"/>
                  </a:lnTo>
                  <a:close/>
                </a:path>
              </a:pathLst>
            </a:custGeom>
            <a:solidFill>
              <a:srgbClr val="8585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1475" name="Shape 11475"/>
            <p:cNvSpPr/>
            <p:nvPr/>
          </p:nvSpPr>
          <p:spPr>
            <a:xfrm>
              <a:off x="140952" y="52801"/>
              <a:ext cx="403552" cy="103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84"/>
                  </a:moveTo>
                  <a:lnTo>
                    <a:pt x="3801" y="62"/>
                  </a:lnTo>
                  <a:lnTo>
                    <a:pt x="10765" y="12052"/>
                  </a:lnTo>
                  <a:lnTo>
                    <a:pt x="17410" y="0"/>
                  </a:lnTo>
                  <a:lnTo>
                    <a:pt x="21600" y="4796"/>
                  </a:lnTo>
                  <a:lnTo>
                    <a:pt x="18483" y="10693"/>
                  </a:lnTo>
                  <a:lnTo>
                    <a:pt x="17479" y="9104"/>
                  </a:lnTo>
                  <a:lnTo>
                    <a:pt x="10888" y="21600"/>
                  </a:lnTo>
                  <a:lnTo>
                    <a:pt x="4128" y="9563"/>
                  </a:lnTo>
                  <a:lnTo>
                    <a:pt x="3035" y="10862"/>
                  </a:lnTo>
                  <a:lnTo>
                    <a:pt x="0" y="5284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1476" name="Shape 11476"/>
            <p:cNvSpPr/>
            <p:nvPr/>
          </p:nvSpPr>
          <p:spPr>
            <a:xfrm>
              <a:off x="405481" y="140803"/>
              <a:ext cx="148677" cy="90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600" extrusionOk="0">
                  <a:moveTo>
                    <a:pt x="0" y="0"/>
                  </a:moveTo>
                  <a:lnTo>
                    <a:pt x="21576" y="16691"/>
                  </a:lnTo>
                  <a:lnTo>
                    <a:pt x="13658" y="21600"/>
                  </a:lnTo>
                  <a:lnTo>
                    <a:pt x="73" y="11414"/>
                  </a:lnTo>
                  <a:cubicBezTo>
                    <a:pt x="-24" y="2823"/>
                    <a:pt x="24" y="3805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1477" name="Shape 11477"/>
            <p:cNvSpPr/>
            <p:nvPr/>
          </p:nvSpPr>
          <p:spPr>
            <a:xfrm>
              <a:off x="133228" y="143005"/>
              <a:ext cx="146747" cy="8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05" y="0"/>
                  </a:moveTo>
                  <a:lnTo>
                    <a:pt x="21600" y="10423"/>
                  </a:lnTo>
                  <a:lnTo>
                    <a:pt x="7814" y="21600"/>
                  </a:lnTo>
                  <a:lnTo>
                    <a:pt x="0" y="16702"/>
                  </a:lnTo>
                  <a:lnTo>
                    <a:pt x="21305" y="0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1478" name="Shape 11478"/>
            <p:cNvSpPr/>
            <p:nvPr/>
          </p:nvSpPr>
          <p:spPr>
            <a:xfrm flipH="1" flipV="1">
              <a:off x="0" y="147405"/>
              <a:ext cx="1931" cy="114404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479" name="Shape 11479"/>
            <p:cNvSpPr/>
            <p:nvPr/>
          </p:nvSpPr>
          <p:spPr>
            <a:xfrm flipH="1" flipV="1">
              <a:off x="685455" y="145204"/>
              <a:ext cx="1933" cy="114404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1490" name="Group 11490"/>
          <p:cNvGrpSpPr/>
          <p:nvPr/>
        </p:nvGrpSpPr>
        <p:grpSpPr>
          <a:xfrm>
            <a:off x="7670799" y="3395662"/>
            <a:ext cx="687389" cy="403226"/>
            <a:chOff x="0" y="0"/>
            <a:chExt cx="687387" cy="403225"/>
          </a:xfrm>
        </p:grpSpPr>
        <p:sp>
          <p:nvSpPr>
            <p:cNvPr id="11481" name="Shape 11481"/>
            <p:cNvSpPr/>
            <p:nvPr/>
          </p:nvSpPr>
          <p:spPr>
            <a:xfrm rot="10800000" flipH="1">
              <a:off x="1930" y="107381"/>
              <a:ext cx="685458" cy="295845"/>
            </a:xfrm>
            <a:prstGeom prst="ellipse">
              <a:avLst/>
            </a:prstGeom>
            <a:gradFill flip="none" rotWithShape="1">
              <a:gsLst>
                <a:gs pos="0">
                  <a:srgbClr val="262699"/>
                </a:gs>
                <a:gs pos="47000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1482" name="Shape 11482"/>
            <p:cNvSpPr/>
            <p:nvPr/>
          </p:nvSpPr>
          <p:spPr>
            <a:xfrm>
              <a:off x="0" y="151210"/>
              <a:ext cx="687388" cy="105190"/>
            </a:xfrm>
            <a:prstGeom prst="rect">
              <a:avLst/>
            </a:prstGeom>
            <a:gradFill flip="none" rotWithShape="1">
              <a:gsLst>
                <a:gs pos="0">
                  <a:srgbClr val="262699"/>
                </a:gs>
                <a:gs pos="47000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1483" name="Shape 11483"/>
            <p:cNvSpPr/>
            <p:nvPr/>
          </p:nvSpPr>
          <p:spPr>
            <a:xfrm rot="10800000" flipH="1">
              <a:off x="-1" y="-1"/>
              <a:ext cx="685457" cy="295846"/>
            </a:xfrm>
            <a:prstGeom prst="ellipse">
              <a:avLst/>
            </a:prstGeom>
            <a:solidFill>
              <a:srgbClr val="BFBFBF"/>
            </a:soli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1484" name="Shape 11484"/>
            <p:cNvSpPr/>
            <p:nvPr/>
          </p:nvSpPr>
          <p:spPr>
            <a:xfrm>
              <a:off x="175708" y="89850"/>
              <a:ext cx="334041" cy="146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12275"/>
                  </a:moveTo>
                  <a:lnTo>
                    <a:pt x="2205" y="21600"/>
                  </a:lnTo>
                  <a:lnTo>
                    <a:pt x="0" y="20085"/>
                  </a:lnTo>
                  <a:lnTo>
                    <a:pt x="6759" y="13691"/>
                  </a:lnTo>
                  <a:lnTo>
                    <a:pt x="6566" y="7372"/>
                  </a:lnTo>
                  <a:lnTo>
                    <a:pt x="1493" y="1956"/>
                  </a:lnTo>
                  <a:lnTo>
                    <a:pt x="3205" y="827"/>
                  </a:lnTo>
                  <a:lnTo>
                    <a:pt x="10734" y="8200"/>
                  </a:lnTo>
                  <a:lnTo>
                    <a:pt x="18423" y="0"/>
                  </a:lnTo>
                  <a:lnTo>
                    <a:pt x="20556" y="1580"/>
                  </a:lnTo>
                  <a:lnTo>
                    <a:pt x="14966" y="7071"/>
                  </a:lnTo>
                  <a:lnTo>
                    <a:pt x="16097" y="15045"/>
                  </a:lnTo>
                  <a:lnTo>
                    <a:pt x="21600" y="20085"/>
                  </a:lnTo>
                  <a:lnTo>
                    <a:pt x="19719" y="21520"/>
                  </a:lnTo>
                  <a:lnTo>
                    <a:pt x="10798" y="12275"/>
                  </a:lnTo>
                  <a:close/>
                </a:path>
              </a:pathLst>
            </a:custGeom>
            <a:solidFill>
              <a:srgbClr val="8585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1485" name="Shape 11485"/>
            <p:cNvSpPr/>
            <p:nvPr/>
          </p:nvSpPr>
          <p:spPr>
            <a:xfrm>
              <a:off x="140952" y="52594"/>
              <a:ext cx="403552" cy="10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84"/>
                  </a:moveTo>
                  <a:lnTo>
                    <a:pt x="3801" y="62"/>
                  </a:lnTo>
                  <a:lnTo>
                    <a:pt x="10765" y="12052"/>
                  </a:lnTo>
                  <a:lnTo>
                    <a:pt x="17410" y="0"/>
                  </a:lnTo>
                  <a:lnTo>
                    <a:pt x="21600" y="4796"/>
                  </a:lnTo>
                  <a:lnTo>
                    <a:pt x="18483" y="10693"/>
                  </a:lnTo>
                  <a:lnTo>
                    <a:pt x="17479" y="9104"/>
                  </a:lnTo>
                  <a:lnTo>
                    <a:pt x="10888" y="21600"/>
                  </a:lnTo>
                  <a:lnTo>
                    <a:pt x="4128" y="9563"/>
                  </a:lnTo>
                  <a:lnTo>
                    <a:pt x="3035" y="10862"/>
                  </a:lnTo>
                  <a:lnTo>
                    <a:pt x="0" y="5284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1486" name="Shape 11486"/>
            <p:cNvSpPr/>
            <p:nvPr/>
          </p:nvSpPr>
          <p:spPr>
            <a:xfrm>
              <a:off x="405481" y="140251"/>
              <a:ext cx="148677" cy="8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600" extrusionOk="0">
                  <a:moveTo>
                    <a:pt x="0" y="0"/>
                  </a:moveTo>
                  <a:lnTo>
                    <a:pt x="21576" y="16691"/>
                  </a:lnTo>
                  <a:lnTo>
                    <a:pt x="13658" y="21600"/>
                  </a:lnTo>
                  <a:lnTo>
                    <a:pt x="73" y="11414"/>
                  </a:lnTo>
                  <a:cubicBezTo>
                    <a:pt x="-24" y="2823"/>
                    <a:pt x="24" y="3805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1487" name="Shape 11487"/>
            <p:cNvSpPr/>
            <p:nvPr/>
          </p:nvSpPr>
          <p:spPr>
            <a:xfrm>
              <a:off x="133228" y="142444"/>
              <a:ext cx="146747" cy="87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05" y="0"/>
                  </a:moveTo>
                  <a:lnTo>
                    <a:pt x="21600" y="10423"/>
                  </a:lnTo>
                  <a:lnTo>
                    <a:pt x="7814" y="21600"/>
                  </a:lnTo>
                  <a:lnTo>
                    <a:pt x="0" y="16702"/>
                  </a:lnTo>
                  <a:lnTo>
                    <a:pt x="21305" y="0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1488" name="Shape 11488"/>
            <p:cNvSpPr/>
            <p:nvPr/>
          </p:nvSpPr>
          <p:spPr>
            <a:xfrm flipH="1" flipV="1">
              <a:off x="-1" y="146826"/>
              <a:ext cx="1932" cy="113956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489" name="Shape 11489"/>
            <p:cNvSpPr/>
            <p:nvPr/>
          </p:nvSpPr>
          <p:spPr>
            <a:xfrm flipH="1" flipV="1">
              <a:off x="685455" y="144635"/>
              <a:ext cx="1933" cy="113955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1500" name="Group 11500"/>
          <p:cNvGrpSpPr/>
          <p:nvPr/>
        </p:nvGrpSpPr>
        <p:grpSpPr>
          <a:xfrm>
            <a:off x="6526212" y="4937124"/>
            <a:ext cx="687389" cy="404814"/>
            <a:chOff x="0" y="0"/>
            <a:chExt cx="687387" cy="404812"/>
          </a:xfrm>
        </p:grpSpPr>
        <p:sp>
          <p:nvSpPr>
            <p:cNvPr id="11491" name="Shape 11491"/>
            <p:cNvSpPr/>
            <p:nvPr/>
          </p:nvSpPr>
          <p:spPr>
            <a:xfrm rot="10800000" flipH="1">
              <a:off x="1930" y="107803"/>
              <a:ext cx="685458" cy="297010"/>
            </a:xfrm>
            <a:prstGeom prst="ellipse">
              <a:avLst/>
            </a:prstGeom>
            <a:gradFill flip="none" rotWithShape="1">
              <a:gsLst>
                <a:gs pos="0">
                  <a:srgbClr val="262699"/>
                </a:gs>
                <a:gs pos="47000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1492" name="Shape 11492"/>
            <p:cNvSpPr/>
            <p:nvPr/>
          </p:nvSpPr>
          <p:spPr>
            <a:xfrm>
              <a:off x="0" y="151805"/>
              <a:ext cx="687388" cy="105605"/>
            </a:xfrm>
            <a:prstGeom prst="rect">
              <a:avLst/>
            </a:prstGeom>
            <a:gradFill flip="none" rotWithShape="1">
              <a:gsLst>
                <a:gs pos="0">
                  <a:srgbClr val="262699"/>
                </a:gs>
                <a:gs pos="47000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1493" name="Shape 11493"/>
            <p:cNvSpPr/>
            <p:nvPr/>
          </p:nvSpPr>
          <p:spPr>
            <a:xfrm rot="10800000" flipH="1">
              <a:off x="-1" y="-1"/>
              <a:ext cx="685457" cy="297011"/>
            </a:xfrm>
            <a:prstGeom prst="ellipse">
              <a:avLst/>
            </a:prstGeom>
            <a:solidFill>
              <a:srgbClr val="BFBFBF"/>
            </a:soli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1494" name="Shape 11494"/>
            <p:cNvSpPr/>
            <p:nvPr/>
          </p:nvSpPr>
          <p:spPr>
            <a:xfrm>
              <a:off x="175708" y="90203"/>
              <a:ext cx="334041" cy="147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12275"/>
                  </a:moveTo>
                  <a:lnTo>
                    <a:pt x="2205" y="21600"/>
                  </a:lnTo>
                  <a:lnTo>
                    <a:pt x="0" y="20085"/>
                  </a:lnTo>
                  <a:lnTo>
                    <a:pt x="6759" y="13691"/>
                  </a:lnTo>
                  <a:lnTo>
                    <a:pt x="6566" y="7372"/>
                  </a:lnTo>
                  <a:lnTo>
                    <a:pt x="1493" y="1956"/>
                  </a:lnTo>
                  <a:lnTo>
                    <a:pt x="3205" y="827"/>
                  </a:lnTo>
                  <a:lnTo>
                    <a:pt x="10734" y="8200"/>
                  </a:lnTo>
                  <a:lnTo>
                    <a:pt x="18423" y="0"/>
                  </a:lnTo>
                  <a:lnTo>
                    <a:pt x="20556" y="1580"/>
                  </a:lnTo>
                  <a:lnTo>
                    <a:pt x="14966" y="7071"/>
                  </a:lnTo>
                  <a:lnTo>
                    <a:pt x="16097" y="15045"/>
                  </a:lnTo>
                  <a:lnTo>
                    <a:pt x="21600" y="20085"/>
                  </a:lnTo>
                  <a:lnTo>
                    <a:pt x="19719" y="21520"/>
                  </a:lnTo>
                  <a:lnTo>
                    <a:pt x="10798" y="12275"/>
                  </a:lnTo>
                  <a:close/>
                </a:path>
              </a:pathLst>
            </a:custGeom>
            <a:solidFill>
              <a:srgbClr val="8585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1495" name="Shape 11495"/>
            <p:cNvSpPr/>
            <p:nvPr/>
          </p:nvSpPr>
          <p:spPr>
            <a:xfrm>
              <a:off x="140952" y="52801"/>
              <a:ext cx="403552" cy="103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84"/>
                  </a:moveTo>
                  <a:lnTo>
                    <a:pt x="3801" y="62"/>
                  </a:lnTo>
                  <a:lnTo>
                    <a:pt x="10765" y="12052"/>
                  </a:lnTo>
                  <a:lnTo>
                    <a:pt x="17410" y="0"/>
                  </a:lnTo>
                  <a:lnTo>
                    <a:pt x="21600" y="4796"/>
                  </a:lnTo>
                  <a:lnTo>
                    <a:pt x="18483" y="10693"/>
                  </a:lnTo>
                  <a:lnTo>
                    <a:pt x="17479" y="9104"/>
                  </a:lnTo>
                  <a:lnTo>
                    <a:pt x="10888" y="21600"/>
                  </a:lnTo>
                  <a:lnTo>
                    <a:pt x="4128" y="9563"/>
                  </a:lnTo>
                  <a:lnTo>
                    <a:pt x="3035" y="10862"/>
                  </a:lnTo>
                  <a:lnTo>
                    <a:pt x="0" y="5284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1496" name="Shape 11496"/>
            <p:cNvSpPr/>
            <p:nvPr/>
          </p:nvSpPr>
          <p:spPr>
            <a:xfrm>
              <a:off x="405481" y="140803"/>
              <a:ext cx="148677" cy="90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600" extrusionOk="0">
                  <a:moveTo>
                    <a:pt x="0" y="0"/>
                  </a:moveTo>
                  <a:lnTo>
                    <a:pt x="21576" y="16691"/>
                  </a:lnTo>
                  <a:lnTo>
                    <a:pt x="13658" y="21600"/>
                  </a:lnTo>
                  <a:lnTo>
                    <a:pt x="73" y="11414"/>
                  </a:lnTo>
                  <a:cubicBezTo>
                    <a:pt x="-24" y="2823"/>
                    <a:pt x="24" y="3805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1497" name="Shape 11497"/>
            <p:cNvSpPr/>
            <p:nvPr/>
          </p:nvSpPr>
          <p:spPr>
            <a:xfrm>
              <a:off x="133228" y="143005"/>
              <a:ext cx="146747" cy="8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05" y="0"/>
                  </a:moveTo>
                  <a:lnTo>
                    <a:pt x="21600" y="10423"/>
                  </a:lnTo>
                  <a:lnTo>
                    <a:pt x="7814" y="21600"/>
                  </a:lnTo>
                  <a:lnTo>
                    <a:pt x="0" y="16702"/>
                  </a:lnTo>
                  <a:lnTo>
                    <a:pt x="21305" y="0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1498" name="Shape 11498"/>
            <p:cNvSpPr/>
            <p:nvPr/>
          </p:nvSpPr>
          <p:spPr>
            <a:xfrm flipH="1" flipV="1">
              <a:off x="0" y="147405"/>
              <a:ext cx="1931" cy="114404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499" name="Shape 11499"/>
            <p:cNvSpPr/>
            <p:nvPr/>
          </p:nvSpPr>
          <p:spPr>
            <a:xfrm flipH="1" flipV="1">
              <a:off x="685455" y="145204"/>
              <a:ext cx="1933" cy="114404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501" name="Shape 11501"/>
          <p:cNvSpPr>
            <a:spLocks noGrp="1"/>
          </p:cNvSpPr>
          <p:nvPr>
            <p:ph type="sldNum" sz="quarter" idx="2"/>
          </p:nvPr>
        </p:nvSpPr>
        <p:spPr>
          <a:xfrm>
            <a:off x="8456612" y="6475412"/>
            <a:ext cx="35372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46</a:t>
            </a:fld>
            <a:endParaRPr/>
          </a:p>
        </p:txBody>
      </p:sp>
      <p:sp>
        <p:nvSpPr>
          <p:cNvPr id="11502" name="Shape 11502"/>
          <p:cNvSpPr/>
          <p:nvPr/>
        </p:nvSpPr>
        <p:spPr>
          <a:xfrm>
            <a:off x="6375400" y="6475412"/>
            <a:ext cx="21780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Control Plane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49" grpId="3" animBg="1" advAuto="0"/>
      <p:bldP spid="11454" grpId="1" animBg="1" advAuto="0"/>
      <p:bldP spid="11460" grpId="2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04" name="underline_base.png" descr="underline_bas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3725" y="822325"/>
            <a:ext cx="7313613" cy="173038"/>
          </a:xfrm>
          <a:prstGeom prst="rect">
            <a:avLst/>
          </a:prstGeom>
          <a:ln w="12700">
            <a:miter lim="400000"/>
          </a:ln>
        </p:spPr>
      </p:pic>
      <p:sp>
        <p:nvSpPr>
          <p:cNvPr id="11505" name="Shape 11505"/>
          <p:cNvSpPr>
            <a:spLocks noGrp="1"/>
          </p:cNvSpPr>
          <p:nvPr>
            <p:ph type="title" idx="4294967295"/>
          </p:nvPr>
        </p:nvSpPr>
        <p:spPr>
          <a:xfrm>
            <a:off x="533400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96111">
              <a:defRPr sz="4312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SNMP protocol: message types</a:t>
            </a:r>
          </a:p>
        </p:txBody>
      </p:sp>
      <p:sp>
        <p:nvSpPr>
          <p:cNvPr id="11506" name="Shape 11506"/>
          <p:cNvSpPr/>
          <p:nvPr/>
        </p:nvSpPr>
        <p:spPr>
          <a:xfrm>
            <a:off x="1117379" y="1806575"/>
            <a:ext cx="1857596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800"/>
            </a:pPr>
            <a:r>
              <a:t>GetRequest</a:t>
            </a:r>
          </a:p>
          <a:p>
            <a:pPr algn="r">
              <a:defRPr sz="1800"/>
            </a:pPr>
            <a:r>
              <a:t>GetNextRequest</a:t>
            </a:r>
          </a:p>
          <a:p>
            <a:pPr algn="r">
              <a:defRPr sz="1800"/>
            </a:pPr>
            <a:r>
              <a:t>GetBulkRequest</a:t>
            </a:r>
          </a:p>
        </p:txBody>
      </p:sp>
      <p:sp>
        <p:nvSpPr>
          <p:cNvPr id="11507" name="Shape 11507"/>
          <p:cNvSpPr/>
          <p:nvPr/>
        </p:nvSpPr>
        <p:spPr>
          <a:xfrm>
            <a:off x="3454400" y="1971675"/>
            <a:ext cx="4691433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/>
            </a:pPr>
            <a:r>
              <a:t>manager-to-agent: “get me data”</a:t>
            </a:r>
          </a:p>
          <a:p>
            <a:pPr>
              <a:defRPr sz="1800"/>
            </a:pPr>
            <a:r>
              <a:t>(data instance, next data in list, block of data)</a:t>
            </a:r>
          </a:p>
        </p:txBody>
      </p:sp>
      <p:sp>
        <p:nvSpPr>
          <p:cNvPr id="11508" name="Shape 11508"/>
          <p:cNvSpPr/>
          <p:nvPr/>
        </p:nvSpPr>
        <p:spPr>
          <a:xfrm>
            <a:off x="669716" y="1265237"/>
            <a:ext cx="2317959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2800" u="sng">
                <a:solidFill>
                  <a:srgbClr val="CC0000"/>
                </a:solidFill>
              </a:defRPr>
            </a:lvl1pPr>
          </a:lstStyle>
          <a:p>
            <a:r>
              <a:t>Message type</a:t>
            </a:r>
          </a:p>
        </p:txBody>
      </p:sp>
      <p:sp>
        <p:nvSpPr>
          <p:cNvPr id="11509" name="Shape 11509"/>
          <p:cNvSpPr/>
          <p:nvPr/>
        </p:nvSpPr>
        <p:spPr>
          <a:xfrm>
            <a:off x="3614737" y="1263650"/>
            <a:ext cx="1468027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u="sng">
                <a:solidFill>
                  <a:srgbClr val="CC0000"/>
                </a:solidFill>
              </a:defRPr>
            </a:lvl1pPr>
          </a:lstStyle>
          <a:p>
            <a:r>
              <a:t>Function</a:t>
            </a:r>
          </a:p>
        </p:txBody>
      </p:sp>
      <p:sp>
        <p:nvSpPr>
          <p:cNvPr id="11510" name="Shape 11510"/>
          <p:cNvSpPr/>
          <p:nvPr/>
        </p:nvSpPr>
        <p:spPr>
          <a:xfrm>
            <a:off x="1330325" y="3081337"/>
            <a:ext cx="5373688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11" name="Shape 11511"/>
          <p:cNvSpPr/>
          <p:nvPr/>
        </p:nvSpPr>
        <p:spPr>
          <a:xfrm>
            <a:off x="361950" y="3225800"/>
            <a:ext cx="257810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800"/>
            </a:lvl1pPr>
          </a:lstStyle>
          <a:p>
            <a:r>
              <a:t>InformRequest</a:t>
            </a:r>
          </a:p>
        </p:txBody>
      </p:sp>
      <p:sp>
        <p:nvSpPr>
          <p:cNvPr id="11512" name="Shape 11512"/>
          <p:cNvSpPr/>
          <p:nvPr/>
        </p:nvSpPr>
        <p:spPr>
          <a:xfrm>
            <a:off x="3538537" y="3240087"/>
            <a:ext cx="450850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/>
            </a:pPr>
            <a:r>
              <a:t>manager-to-manager: here’s MIB value</a:t>
            </a:r>
          </a:p>
        </p:txBody>
      </p:sp>
      <p:sp>
        <p:nvSpPr>
          <p:cNvPr id="11513" name="Shape 11513"/>
          <p:cNvSpPr/>
          <p:nvPr/>
        </p:nvSpPr>
        <p:spPr>
          <a:xfrm>
            <a:off x="1363662" y="3797300"/>
            <a:ext cx="537368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14" name="Shape 11514"/>
          <p:cNvSpPr/>
          <p:nvPr/>
        </p:nvSpPr>
        <p:spPr>
          <a:xfrm>
            <a:off x="417512" y="3886200"/>
            <a:ext cx="257810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800"/>
            </a:lvl1pPr>
          </a:lstStyle>
          <a:p>
            <a:r>
              <a:t>SetRequest</a:t>
            </a:r>
          </a:p>
        </p:txBody>
      </p:sp>
      <p:sp>
        <p:nvSpPr>
          <p:cNvPr id="11515" name="Shape 11515"/>
          <p:cNvSpPr/>
          <p:nvPr/>
        </p:nvSpPr>
        <p:spPr>
          <a:xfrm>
            <a:off x="3557587" y="3921125"/>
            <a:ext cx="427355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/>
            </a:lvl1pPr>
          </a:lstStyle>
          <a:p>
            <a:r>
              <a:t>manager-to-agent: set MIB value</a:t>
            </a:r>
          </a:p>
        </p:txBody>
      </p:sp>
      <p:sp>
        <p:nvSpPr>
          <p:cNvPr id="11516" name="Shape 11516"/>
          <p:cNvSpPr/>
          <p:nvPr/>
        </p:nvSpPr>
        <p:spPr>
          <a:xfrm>
            <a:off x="1327150" y="4491037"/>
            <a:ext cx="5373688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17" name="Shape 11517"/>
          <p:cNvSpPr/>
          <p:nvPr/>
        </p:nvSpPr>
        <p:spPr>
          <a:xfrm>
            <a:off x="395287" y="4675187"/>
            <a:ext cx="257810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800"/>
            </a:lvl1pPr>
          </a:lstStyle>
          <a:p>
            <a:r>
              <a:t>Response</a:t>
            </a:r>
          </a:p>
        </p:txBody>
      </p:sp>
      <p:sp>
        <p:nvSpPr>
          <p:cNvPr id="11518" name="Shape 11518"/>
          <p:cNvSpPr/>
          <p:nvPr/>
        </p:nvSpPr>
        <p:spPr>
          <a:xfrm>
            <a:off x="3516312" y="4578350"/>
            <a:ext cx="4237038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/>
            </a:pPr>
            <a:r>
              <a:t>Agent-to-manager: value, response to </a:t>
            </a:r>
          </a:p>
          <a:p>
            <a:pPr>
              <a:defRPr sz="1800"/>
            </a:pPr>
            <a:r>
              <a:t>Request</a:t>
            </a:r>
          </a:p>
        </p:txBody>
      </p:sp>
      <p:sp>
        <p:nvSpPr>
          <p:cNvPr id="11519" name="Shape 11519"/>
          <p:cNvSpPr/>
          <p:nvPr/>
        </p:nvSpPr>
        <p:spPr>
          <a:xfrm>
            <a:off x="1387475" y="5407025"/>
            <a:ext cx="537368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20" name="Shape 11520"/>
          <p:cNvSpPr/>
          <p:nvPr/>
        </p:nvSpPr>
        <p:spPr>
          <a:xfrm>
            <a:off x="411162" y="5553075"/>
            <a:ext cx="257810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800"/>
            </a:lvl1pPr>
          </a:lstStyle>
          <a:p>
            <a:r>
              <a:t>Trap</a:t>
            </a:r>
          </a:p>
        </p:txBody>
      </p:sp>
      <p:sp>
        <p:nvSpPr>
          <p:cNvPr id="11521" name="Shape 11521"/>
          <p:cNvSpPr/>
          <p:nvPr/>
        </p:nvSpPr>
        <p:spPr>
          <a:xfrm flipH="1">
            <a:off x="3279774" y="1352550"/>
            <a:ext cx="1" cy="4964113"/>
          </a:xfrm>
          <a:prstGeom prst="line">
            <a:avLst/>
          </a:prstGeom>
          <a:ln w="25400">
            <a:solidFill>
              <a:srgbClr val="CC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22" name="Shape 11522"/>
          <p:cNvSpPr/>
          <p:nvPr/>
        </p:nvSpPr>
        <p:spPr>
          <a:xfrm>
            <a:off x="3505200" y="5541962"/>
            <a:ext cx="4792663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/>
            </a:pPr>
            <a:r>
              <a:t>Agent-to-manager: inform manager</a:t>
            </a:r>
          </a:p>
          <a:p>
            <a:pPr>
              <a:defRPr sz="1800"/>
            </a:pPr>
            <a:r>
              <a:t>of exceptional event</a:t>
            </a:r>
          </a:p>
        </p:txBody>
      </p:sp>
      <p:sp>
        <p:nvSpPr>
          <p:cNvPr id="11523" name="Shape 11523"/>
          <p:cNvSpPr>
            <a:spLocks noGrp="1"/>
          </p:cNvSpPr>
          <p:nvPr>
            <p:ph type="sldNum" sz="quarter" idx="2"/>
          </p:nvPr>
        </p:nvSpPr>
        <p:spPr>
          <a:xfrm>
            <a:off x="8456612" y="6475412"/>
            <a:ext cx="35372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47</a:t>
            </a:fld>
            <a:endParaRPr/>
          </a:p>
        </p:txBody>
      </p:sp>
      <p:sp>
        <p:nvSpPr>
          <p:cNvPr id="11524" name="Shape 11524"/>
          <p:cNvSpPr/>
          <p:nvPr/>
        </p:nvSpPr>
        <p:spPr>
          <a:xfrm>
            <a:off x="6375400" y="6475412"/>
            <a:ext cx="21780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Control Plane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26" name="underline_base.png" descr="underline_bas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8475" y="889000"/>
            <a:ext cx="7769225" cy="173038"/>
          </a:xfrm>
          <a:prstGeom prst="rect">
            <a:avLst/>
          </a:prstGeom>
          <a:ln w="12700">
            <a:miter lim="400000"/>
          </a:ln>
        </p:spPr>
      </p:pic>
      <p:sp>
        <p:nvSpPr>
          <p:cNvPr id="11527" name="Shape 11527"/>
          <p:cNvSpPr>
            <a:spLocks noGrp="1"/>
          </p:cNvSpPr>
          <p:nvPr>
            <p:ph type="title" idx="4294967295"/>
          </p:nvPr>
        </p:nvSpPr>
        <p:spPr>
          <a:xfrm>
            <a:off x="415925" y="219075"/>
            <a:ext cx="7772400" cy="8350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1247">
              <a:defRPr sz="4048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SNMP protocol: message formats</a:t>
            </a:r>
          </a:p>
        </p:txBody>
      </p:sp>
      <p:sp>
        <p:nvSpPr>
          <p:cNvPr id="11528" name="Shape 11528"/>
          <p:cNvSpPr/>
          <p:nvPr/>
        </p:nvSpPr>
        <p:spPr>
          <a:xfrm>
            <a:off x="939800" y="1751012"/>
            <a:ext cx="6943725" cy="1004888"/>
          </a:xfrm>
          <a:prstGeom prst="rect">
            <a:avLst/>
          </a:prstGeom>
          <a:solidFill>
            <a:srgbClr val="006633"/>
          </a:solidFill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 sz="1800"/>
            </a:pPr>
            <a:endParaRPr/>
          </a:p>
        </p:txBody>
      </p:sp>
      <p:sp>
        <p:nvSpPr>
          <p:cNvPr id="11529" name="Shape 11529"/>
          <p:cNvSpPr/>
          <p:nvPr/>
        </p:nvSpPr>
        <p:spPr>
          <a:xfrm flipH="1">
            <a:off x="1857374" y="1755775"/>
            <a:ext cx="1" cy="1020763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30" name="Shape 11530"/>
          <p:cNvSpPr/>
          <p:nvPr/>
        </p:nvSpPr>
        <p:spPr>
          <a:xfrm>
            <a:off x="7386637" y="2109787"/>
            <a:ext cx="363796" cy="256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1200"/>
              </a:lnSpc>
              <a:defRPr sz="1600" i="1">
                <a:solidFill>
                  <a:srgbClr val="FFFFFF"/>
                </a:solidFill>
              </a:defRPr>
            </a:lvl1pPr>
          </a:lstStyle>
          <a:p>
            <a:r>
              <a:t>….</a:t>
            </a:r>
          </a:p>
        </p:txBody>
      </p:sp>
      <p:sp>
        <p:nvSpPr>
          <p:cNvPr id="11531" name="Shape 11531"/>
          <p:cNvSpPr/>
          <p:nvPr/>
        </p:nvSpPr>
        <p:spPr>
          <a:xfrm>
            <a:off x="1152525" y="1778000"/>
            <a:ext cx="650303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PDU</a:t>
            </a:r>
          </a:p>
          <a:p>
            <a:pPr>
              <a:defRPr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type</a:t>
            </a:r>
          </a:p>
          <a:p>
            <a:pPr>
              <a:defRPr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(0-3)</a:t>
            </a:r>
          </a:p>
        </p:txBody>
      </p:sp>
      <p:sp>
        <p:nvSpPr>
          <p:cNvPr id="11532" name="Shape 11532"/>
          <p:cNvSpPr/>
          <p:nvPr/>
        </p:nvSpPr>
        <p:spPr>
          <a:xfrm flipH="1">
            <a:off x="2751137" y="1743075"/>
            <a:ext cx="1" cy="1019175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33" name="Shape 11533"/>
          <p:cNvSpPr/>
          <p:nvPr/>
        </p:nvSpPr>
        <p:spPr>
          <a:xfrm>
            <a:off x="3644900" y="1735137"/>
            <a:ext cx="0" cy="1019176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34" name="Shape 11534"/>
          <p:cNvSpPr/>
          <p:nvPr/>
        </p:nvSpPr>
        <p:spPr>
          <a:xfrm>
            <a:off x="4546600" y="1757362"/>
            <a:ext cx="0" cy="1019176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35" name="Shape 11535"/>
          <p:cNvSpPr/>
          <p:nvPr/>
        </p:nvSpPr>
        <p:spPr>
          <a:xfrm>
            <a:off x="5256212" y="1749425"/>
            <a:ext cx="1" cy="1019175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36" name="Shape 11536"/>
          <p:cNvSpPr/>
          <p:nvPr/>
        </p:nvSpPr>
        <p:spPr>
          <a:xfrm>
            <a:off x="5978525" y="1741487"/>
            <a:ext cx="0" cy="1019176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37" name="Shape 11537"/>
          <p:cNvSpPr/>
          <p:nvPr/>
        </p:nvSpPr>
        <p:spPr>
          <a:xfrm>
            <a:off x="6681787" y="1733550"/>
            <a:ext cx="1" cy="1019175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38" name="Shape 11538"/>
          <p:cNvSpPr/>
          <p:nvPr/>
        </p:nvSpPr>
        <p:spPr>
          <a:xfrm>
            <a:off x="7404100" y="1760537"/>
            <a:ext cx="0" cy="1019176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39" name="Shape 11539"/>
          <p:cNvSpPr/>
          <p:nvPr/>
        </p:nvSpPr>
        <p:spPr>
          <a:xfrm>
            <a:off x="1858962" y="1925637"/>
            <a:ext cx="1019099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Request</a:t>
            </a:r>
          </a:p>
          <a:p>
            <a:pPr>
              <a:defRPr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ID</a:t>
            </a:r>
          </a:p>
        </p:txBody>
      </p:sp>
      <p:sp>
        <p:nvSpPr>
          <p:cNvPr id="11540" name="Shape 11540"/>
          <p:cNvSpPr/>
          <p:nvPr/>
        </p:nvSpPr>
        <p:spPr>
          <a:xfrm>
            <a:off x="2843212" y="1781175"/>
            <a:ext cx="815725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Error</a:t>
            </a:r>
          </a:p>
          <a:p>
            <a:pPr>
              <a:defRPr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Status</a:t>
            </a:r>
          </a:p>
          <a:p>
            <a:pPr>
              <a:defRPr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(0-5)</a:t>
            </a:r>
          </a:p>
        </p:txBody>
      </p:sp>
      <p:sp>
        <p:nvSpPr>
          <p:cNvPr id="11541" name="Shape 11541"/>
          <p:cNvSpPr/>
          <p:nvPr/>
        </p:nvSpPr>
        <p:spPr>
          <a:xfrm>
            <a:off x="3775075" y="1928812"/>
            <a:ext cx="675640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Error</a:t>
            </a:r>
          </a:p>
          <a:p>
            <a:pPr>
              <a:defRPr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Index</a:t>
            </a:r>
          </a:p>
        </p:txBody>
      </p:sp>
      <p:sp>
        <p:nvSpPr>
          <p:cNvPr id="11542" name="Shape 11542"/>
          <p:cNvSpPr/>
          <p:nvPr/>
        </p:nvSpPr>
        <p:spPr>
          <a:xfrm>
            <a:off x="4549775" y="2063750"/>
            <a:ext cx="71392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Name</a:t>
            </a:r>
          </a:p>
        </p:txBody>
      </p:sp>
      <p:sp>
        <p:nvSpPr>
          <p:cNvPr id="11543" name="Shape 11543"/>
          <p:cNvSpPr/>
          <p:nvPr/>
        </p:nvSpPr>
        <p:spPr>
          <a:xfrm>
            <a:off x="5289550" y="2073275"/>
            <a:ext cx="67184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Value</a:t>
            </a:r>
          </a:p>
        </p:txBody>
      </p:sp>
      <p:sp>
        <p:nvSpPr>
          <p:cNvPr id="11544" name="Shape 11544"/>
          <p:cNvSpPr/>
          <p:nvPr/>
        </p:nvSpPr>
        <p:spPr>
          <a:xfrm>
            <a:off x="5984875" y="2073275"/>
            <a:ext cx="71392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Name</a:t>
            </a:r>
          </a:p>
        </p:txBody>
      </p:sp>
      <p:sp>
        <p:nvSpPr>
          <p:cNvPr id="11545" name="Shape 11545"/>
          <p:cNvSpPr/>
          <p:nvPr/>
        </p:nvSpPr>
        <p:spPr>
          <a:xfrm>
            <a:off x="6718300" y="2082800"/>
            <a:ext cx="67184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Value</a:t>
            </a:r>
          </a:p>
        </p:txBody>
      </p:sp>
      <p:sp>
        <p:nvSpPr>
          <p:cNvPr id="11546" name="Shape 11546"/>
          <p:cNvSpPr/>
          <p:nvPr/>
        </p:nvSpPr>
        <p:spPr>
          <a:xfrm>
            <a:off x="903287" y="3267075"/>
            <a:ext cx="6943726" cy="1004888"/>
          </a:xfrm>
          <a:prstGeom prst="rect">
            <a:avLst/>
          </a:prstGeom>
          <a:solidFill>
            <a:srgbClr val="006633"/>
          </a:solidFill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 sz="1800"/>
            </a:pPr>
            <a:endParaRPr/>
          </a:p>
        </p:txBody>
      </p:sp>
      <p:sp>
        <p:nvSpPr>
          <p:cNvPr id="11547" name="Shape 11547"/>
          <p:cNvSpPr/>
          <p:nvPr/>
        </p:nvSpPr>
        <p:spPr>
          <a:xfrm flipH="1">
            <a:off x="1820862" y="3273425"/>
            <a:ext cx="1" cy="1019175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48" name="Shape 11548"/>
          <p:cNvSpPr/>
          <p:nvPr/>
        </p:nvSpPr>
        <p:spPr>
          <a:xfrm>
            <a:off x="7350125" y="3627437"/>
            <a:ext cx="363796" cy="256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1200"/>
              </a:lnSpc>
              <a:defRPr sz="1600" i="1">
                <a:solidFill>
                  <a:srgbClr val="FFFFFF"/>
                </a:solidFill>
              </a:defRPr>
            </a:lvl1pPr>
          </a:lstStyle>
          <a:p>
            <a:r>
              <a:t>….</a:t>
            </a:r>
          </a:p>
        </p:txBody>
      </p:sp>
      <p:sp>
        <p:nvSpPr>
          <p:cNvPr id="11549" name="Shape 11549"/>
          <p:cNvSpPr/>
          <p:nvPr/>
        </p:nvSpPr>
        <p:spPr>
          <a:xfrm>
            <a:off x="1116012" y="3295650"/>
            <a:ext cx="650303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PDU</a:t>
            </a:r>
          </a:p>
          <a:p>
            <a:pPr>
              <a:defRPr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type</a:t>
            </a:r>
          </a:p>
          <a:p>
            <a:pPr>
              <a:defRPr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4</a:t>
            </a:r>
          </a:p>
        </p:txBody>
      </p:sp>
      <p:sp>
        <p:nvSpPr>
          <p:cNvPr id="11550" name="Shape 11550"/>
          <p:cNvSpPr/>
          <p:nvPr/>
        </p:nvSpPr>
        <p:spPr>
          <a:xfrm flipH="1">
            <a:off x="2714624" y="3259137"/>
            <a:ext cx="1" cy="1019176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51" name="Shape 11551"/>
          <p:cNvSpPr/>
          <p:nvPr/>
        </p:nvSpPr>
        <p:spPr>
          <a:xfrm>
            <a:off x="3433762" y="3257550"/>
            <a:ext cx="1" cy="1020763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52" name="Shape 11552"/>
          <p:cNvSpPr/>
          <p:nvPr/>
        </p:nvSpPr>
        <p:spPr>
          <a:xfrm>
            <a:off x="4327525" y="3267075"/>
            <a:ext cx="0" cy="1019175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53" name="Shape 11553"/>
          <p:cNvSpPr/>
          <p:nvPr/>
        </p:nvSpPr>
        <p:spPr>
          <a:xfrm>
            <a:off x="5180012" y="3265487"/>
            <a:ext cx="1" cy="1019176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54" name="Shape 11554"/>
          <p:cNvSpPr/>
          <p:nvPr/>
        </p:nvSpPr>
        <p:spPr>
          <a:xfrm>
            <a:off x="6013450" y="3257550"/>
            <a:ext cx="0" cy="1019175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55" name="Shape 11555"/>
          <p:cNvSpPr/>
          <p:nvPr/>
        </p:nvSpPr>
        <p:spPr>
          <a:xfrm>
            <a:off x="6723062" y="3243262"/>
            <a:ext cx="1" cy="1019176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56" name="Shape 11556"/>
          <p:cNvSpPr/>
          <p:nvPr/>
        </p:nvSpPr>
        <p:spPr>
          <a:xfrm>
            <a:off x="7373937" y="3271837"/>
            <a:ext cx="1" cy="1019176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57" name="Shape 11557"/>
          <p:cNvSpPr/>
          <p:nvPr/>
        </p:nvSpPr>
        <p:spPr>
          <a:xfrm>
            <a:off x="1789112" y="3578225"/>
            <a:ext cx="1030249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Enterprise</a:t>
            </a:r>
          </a:p>
        </p:txBody>
      </p:sp>
      <p:sp>
        <p:nvSpPr>
          <p:cNvPr id="11558" name="Shape 11558"/>
          <p:cNvSpPr/>
          <p:nvPr/>
        </p:nvSpPr>
        <p:spPr>
          <a:xfrm>
            <a:off x="2749550" y="3452812"/>
            <a:ext cx="765049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Agent</a:t>
            </a:r>
          </a:p>
          <a:p>
            <a:pPr>
              <a:defRPr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Addr</a:t>
            </a:r>
          </a:p>
        </p:txBody>
      </p:sp>
      <p:sp>
        <p:nvSpPr>
          <p:cNvPr id="11559" name="Shape 11559"/>
          <p:cNvSpPr/>
          <p:nvPr/>
        </p:nvSpPr>
        <p:spPr>
          <a:xfrm>
            <a:off x="3563937" y="3316287"/>
            <a:ext cx="663251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Trap</a:t>
            </a:r>
          </a:p>
          <a:p>
            <a:pPr>
              <a:defRPr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Type</a:t>
            </a:r>
          </a:p>
          <a:p>
            <a:pPr>
              <a:defRPr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(0-7)</a:t>
            </a:r>
          </a:p>
        </p:txBody>
      </p:sp>
      <p:sp>
        <p:nvSpPr>
          <p:cNvPr id="11560" name="Shape 11560"/>
          <p:cNvSpPr/>
          <p:nvPr/>
        </p:nvSpPr>
        <p:spPr>
          <a:xfrm>
            <a:off x="4330700" y="3457575"/>
            <a:ext cx="968088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Specific</a:t>
            </a:r>
          </a:p>
          <a:p>
            <a:pPr>
              <a:defRPr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code</a:t>
            </a:r>
          </a:p>
        </p:txBody>
      </p:sp>
      <p:sp>
        <p:nvSpPr>
          <p:cNvPr id="11561" name="Shape 11561"/>
          <p:cNvSpPr/>
          <p:nvPr/>
        </p:nvSpPr>
        <p:spPr>
          <a:xfrm>
            <a:off x="5249862" y="3467100"/>
            <a:ext cx="726652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Time</a:t>
            </a:r>
          </a:p>
          <a:p>
            <a:pPr>
              <a:defRPr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stamp</a:t>
            </a:r>
          </a:p>
        </p:txBody>
      </p:sp>
      <p:sp>
        <p:nvSpPr>
          <p:cNvPr id="11562" name="Shape 11562"/>
          <p:cNvSpPr/>
          <p:nvPr/>
        </p:nvSpPr>
        <p:spPr>
          <a:xfrm>
            <a:off x="6032500" y="3590925"/>
            <a:ext cx="71392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Name</a:t>
            </a:r>
          </a:p>
        </p:txBody>
      </p:sp>
      <p:sp>
        <p:nvSpPr>
          <p:cNvPr id="11563" name="Shape 11563"/>
          <p:cNvSpPr/>
          <p:nvPr/>
        </p:nvSpPr>
        <p:spPr>
          <a:xfrm>
            <a:off x="6713537" y="3600450"/>
            <a:ext cx="67184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Value</a:t>
            </a:r>
          </a:p>
        </p:txBody>
      </p:sp>
      <p:sp>
        <p:nvSpPr>
          <p:cNvPr id="11564" name="Shape 11564"/>
          <p:cNvSpPr/>
          <p:nvPr/>
        </p:nvSpPr>
        <p:spPr>
          <a:xfrm>
            <a:off x="1836737" y="4483100"/>
            <a:ext cx="4170363" cy="0"/>
          </a:xfrm>
          <a:prstGeom prst="line">
            <a:avLst/>
          </a:prstGeom>
          <a:ln w="31750">
            <a:solidFill>
              <a:srgbClr val="CC0000"/>
            </a:solidFill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65" name="Shape 11565"/>
          <p:cNvSpPr/>
          <p:nvPr/>
        </p:nvSpPr>
        <p:spPr>
          <a:xfrm>
            <a:off x="6016625" y="4479925"/>
            <a:ext cx="1817688" cy="0"/>
          </a:xfrm>
          <a:prstGeom prst="line">
            <a:avLst/>
          </a:prstGeom>
          <a:ln w="31750">
            <a:solidFill>
              <a:srgbClr val="CC0000"/>
            </a:solidFill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66" name="Shape 11566"/>
          <p:cNvSpPr/>
          <p:nvPr/>
        </p:nvSpPr>
        <p:spPr>
          <a:xfrm>
            <a:off x="1831975" y="1536700"/>
            <a:ext cx="2709863" cy="0"/>
          </a:xfrm>
          <a:prstGeom prst="line">
            <a:avLst/>
          </a:prstGeom>
          <a:ln w="31750">
            <a:solidFill>
              <a:srgbClr val="CC0000"/>
            </a:solidFill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67" name="Shape 11567"/>
          <p:cNvSpPr/>
          <p:nvPr/>
        </p:nvSpPr>
        <p:spPr>
          <a:xfrm>
            <a:off x="4533900" y="1552575"/>
            <a:ext cx="3309938" cy="0"/>
          </a:xfrm>
          <a:prstGeom prst="line">
            <a:avLst/>
          </a:prstGeom>
          <a:ln w="31750">
            <a:solidFill>
              <a:srgbClr val="CC0000"/>
            </a:solidFill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68" name="Shape 11568"/>
          <p:cNvSpPr/>
          <p:nvPr/>
        </p:nvSpPr>
        <p:spPr>
          <a:xfrm>
            <a:off x="2401887" y="1344612"/>
            <a:ext cx="1616384" cy="350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r>
              <a:t>Get/set header</a:t>
            </a:r>
          </a:p>
        </p:txBody>
      </p:sp>
      <p:sp>
        <p:nvSpPr>
          <p:cNvPr id="11569" name="Shape 11569"/>
          <p:cNvSpPr/>
          <p:nvPr/>
        </p:nvSpPr>
        <p:spPr>
          <a:xfrm>
            <a:off x="5105400" y="1341437"/>
            <a:ext cx="2044115" cy="350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r>
              <a:t>Variables to get/set</a:t>
            </a:r>
          </a:p>
        </p:txBody>
      </p:sp>
      <p:sp>
        <p:nvSpPr>
          <p:cNvPr id="11570" name="Shape 11570"/>
          <p:cNvSpPr/>
          <p:nvPr/>
        </p:nvSpPr>
        <p:spPr>
          <a:xfrm>
            <a:off x="3246437" y="4291012"/>
            <a:ext cx="1341014" cy="350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r>
              <a:t>Trap header</a:t>
            </a:r>
          </a:p>
        </p:txBody>
      </p:sp>
      <p:sp>
        <p:nvSpPr>
          <p:cNvPr id="11571" name="Shape 11571"/>
          <p:cNvSpPr/>
          <p:nvPr/>
        </p:nvSpPr>
        <p:spPr>
          <a:xfrm>
            <a:off x="6283325" y="4279900"/>
            <a:ext cx="997779" cy="350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r>
              <a:t>Trap info</a:t>
            </a:r>
          </a:p>
        </p:txBody>
      </p:sp>
      <p:sp>
        <p:nvSpPr>
          <p:cNvPr id="11572" name="Shape 11572"/>
          <p:cNvSpPr/>
          <p:nvPr/>
        </p:nvSpPr>
        <p:spPr>
          <a:xfrm>
            <a:off x="914400" y="5083175"/>
            <a:ext cx="6932613" cy="0"/>
          </a:xfrm>
          <a:prstGeom prst="line">
            <a:avLst/>
          </a:prstGeom>
          <a:ln w="31750">
            <a:solidFill>
              <a:srgbClr val="CC0000"/>
            </a:solidFill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73" name="Shape 11573"/>
          <p:cNvSpPr/>
          <p:nvPr/>
        </p:nvSpPr>
        <p:spPr>
          <a:xfrm>
            <a:off x="3641725" y="4895850"/>
            <a:ext cx="1306635" cy="350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r>
              <a:t>SNMP PDU</a:t>
            </a:r>
          </a:p>
        </p:txBody>
      </p:sp>
      <p:sp>
        <p:nvSpPr>
          <p:cNvPr id="11574" name="Shape 11574"/>
          <p:cNvSpPr>
            <a:spLocks noGrp="1"/>
          </p:cNvSpPr>
          <p:nvPr>
            <p:ph type="sldNum" sz="quarter" idx="2"/>
          </p:nvPr>
        </p:nvSpPr>
        <p:spPr>
          <a:xfrm>
            <a:off x="8456612" y="6475412"/>
            <a:ext cx="35372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48</a:t>
            </a:fld>
            <a:endParaRPr/>
          </a:p>
        </p:txBody>
      </p:sp>
      <p:sp>
        <p:nvSpPr>
          <p:cNvPr id="11575" name="Shape 11575"/>
          <p:cNvSpPr/>
          <p:nvPr/>
        </p:nvSpPr>
        <p:spPr>
          <a:xfrm>
            <a:off x="6375400" y="6475412"/>
            <a:ext cx="21780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Control Plane</a:t>
            </a:r>
          </a:p>
        </p:txBody>
      </p:sp>
      <p:sp>
        <p:nvSpPr>
          <p:cNvPr id="11576" name="Shape 11576"/>
          <p:cNvSpPr/>
          <p:nvPr/>
        </p:nvSpPr>
        <p:spPr>
          <a:xfrm>
            <a:off x="655637" y="5708650"/>
            <a:ext cx="599996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 i="1"/>
            </a:pPr>
            <a:r>
              <a:t>More on network management: </a:t>
            </a:r>
            <a:r>
              <a:rPr i="0"/>
              <a:t>see earlier editions of text!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/>
          <p:nvPr/>
        </p:nvSpPr>
        <p:spPr>
          <a:xfrm>
            <a:off x="628650" y="1611629"/>
            <a:ext cx="5317069" cy="413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 algn="just">
              <a:defRPr sz="1800" b="1"/>
            </a:pPr>
            <a:r>
              <a:t>Destination Address Range</a:t>
            </a:r>
          </a:p>
          <a:p>
            <a:pPr algn="just">
              <a:defRPr sz="1800" b="1"/>
            </a:pPr>
            <a:endParaRPr/>
          </a:p>
          <a:p>
            <a:pPr algn="just"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11001000 00010111 00010000 00000000</a:t>
            </a:r>
            <a:endParaRPr sz="2000"/>
          </a:p>
          <a:p>
            <a:pPr algn="just">
              <a:defRPr sz="1800"/>
            </a:pPr>
            <a:r>
              <a:t>through</a:t>
            </a:r>
            <a:r>
              <a:rPr>
                <a:latin typeface="Comic Sans MS"/>
                <a:ea typeface="Comic Sans MS"/>
                <a:cs typeface="Comic Sans MS"/>
                <a:sym typeface="Comic Sans MS"/>
              </a:rPr>
              <a:t>                                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algn="just"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11001000 00010111 00010111 11111111</a:t>
            </a:r>
          </a:p>
          <a:p>
            <a:pPr algn="just"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just"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11001000 00010111 00011000 00000000</a:t>
            </a:r>
            <a:endParaRPr sz="2000"/>
          </a:p>
          <a:p>
            <a:pPr algn="just">
              <a:defRPr sz="1800"/>
            </a:pPr>
            <a:r>
              <a:t>through</a:t>
            </a:r>
            <a:endParaRPr sz="2000"/>
          </a:p>
          <a:p>
            <a:pPr algn="just"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11001000 00010111 00011000 11111111  </a:t>
            </a:r>
          </a:p>
          <a:p>
            <a:pPr algn="just"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just"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11001000 00010111 00011001 00000000</a:t>
            </a:r>
            <a:endParaRPr sz="2000"/>
          </a:p>
          <a:p>
            <a:pPr algn="just">
              <a:defRPr sz="1800"/>
            </a:pPr>
            <a:r>
              <a:t>through</a:t>
            </a:r>
            <a:endParaRPr sz="2000"/>
          </a:p>
          <a:p>
            <a:pPr algn="just"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11001000 00010111 00011111 11111111  </a:t>
            </a:r>
          </a:p>
          <a:p>
            <a:pPr algn="just">
              <a:defRPr sz="1800"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  <a:p>
            <a:pPr algn="just">
              <a:defRPr sz="1800"/>
            </a:pPr>
            <a:r>
              <a:t>otherwise</a:t>
            </a:r>
          </a:p>
        </p:txBody>
      </p:sp>
      <p:sp>
        <p:nvSpPr>
          <p:cNvPr id="936" name="Shape 936"/>
          <p:cNvSpPr/>
          <p:nvPr/>
        </p:nvSpPr>
        <p:spPr>
          <a:xfrm>
            <a:off x="6053137" y="1612609"/>
            <a:ext cx="1540035" cy="4375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 algn="just">
              <a:defRPr sz="1800"/>
            </a:pPr>
            <a:r>
              <a:t>Link Interface</a:t>
            </a:r>
          </a:p>
          <a:p>
            <a:pPr algn="just">
              <a:defRPr sz="1800"/>
            </a:pPr>
            <a:endParaRPr/>
          </a:p>
          <a:p>
            <a:pPr algn="just">
              <a:defRPr sz="1800" u="sng"/>
            </a:pPr>
            <a:endParaRPr/>
          </a:p>
          <a:p>
            <a:pPr algn="just">
              <a:defRPr sz="1800"/>
            </a:pPr>
            <a:r>
              <a:t>0</a:t>
            </a:r>
          </a:p>
          <a:p>
            <a:pPr algn="just">
              <a:defRPr sz="1800"/>
            </a:pPr>
            <a:endParaRPr/>
          </a:p>
          <a:p>
            <a:pPr algn="just">
              <a:defRPr sz="1800"/>
            </a:pPr>
            <a:endParaRPr/>
          </a:p>
          <a:p>
            <a:pPr algn="just">
              <a:defRPr sz="1800"/>
            </a:pPr>
            <a:endParaRPr/>
          </a:p>
          <a:p>
            <a:pPr algn="just">
              <a:defRPr sz="1800"/>
            </a:pPr>
            <a:r>
              <a:t>1</a:t>
            </a:r>
          </a:p>
          <a:p>
            <a:pPr algn="just">
              <a:defRPr sz="1800"/>
            </a:pPr>
            <a:endParaRPr/>
          </a:p>
          <a:p>
            <a:pPr algn="just">
              <a:defRPr sz="1800"/>
            </a:pPr>
            <a:endParaRPr/>
          </a:p>
          <a:p>
            <a:pPr algn="just">
              <a:defRPr sz="1800"/>
            </a:pPr>
            <a:endParaRPr/>
          </a:p>
          <a:p>
            <a:pPr algn="just">
              <a:defRPr sz="1800"/>
            </a:pPr>
            <a:r>
              <a:t>2</a:t>
            </a:r>
          </a:p>
          <a:p>
            <a:pPr algn="just">
              <a:defRPr sz="1800"/>
            </a:pPr>
            <a:endParaRPr/>
          </a:p>
          <a:p>
            <a:pPr algn="just">
              <a:defRPr sz="1800"/>
            </a:pPr>
            <a:endParaRPr/>
          </a:p>
          <a:p>
            <a:pPr algn="just">
              <a:defRPr sz="1800"/>
            </a:pPr>
            <a:r>
              <a:t>3  </a:t>
            </a:r>
            <a:endParaRPr sz="2000"/>
          </a:p>
        </p:txBody>
      </p:sp>
      <p:sp>
        <p:nvSpPr>
          <p:cNvPr id="937" name="Shape 937"/>
          <p:cNvSpPr/>
          <p:nvPr/>
        </p:nvSpPr>
        <p:spPr>
          <a:xfrm>
            <a:off x="636587" y="1266825"/>
            <a:ext cx="7223126" cy="4525963"/>
          </a:xfrm>
          <a:prstGeom prst="rect">
            <a:avLst/>
          </a:prstGeom>
          <a:ln w="19050">
            <a:solidFill>
              <a:srgbClr val="000099"/>
            </a:solidFill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938" name="Shape 938"/>
          <p:cNvSpPr/>
          <p:nvPr/>
        </p:nvSpPr>
        <p:spPr>
          <a:xfrm>
            <a:off x="625475" y="2084387"/>
            <a:ext cx="7223125" cy="1"/>
          </a:xfrm>
          <a:prstGeom prst="line">
            <a:avLst/>
          </a:prstGeom>
          <a:ln w="19050">
            <a:solidFill>
              <a:srgbClr val="00009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39" name="Shape 939"/>
          <p:cNvSpPr/>
          <p:nvPr/>
        </p:nvSpPr>
        <p:spPr>
          <a:xfrm>
            <a:off x="652462" y="3119437"/>
            <a:ext cx="7223126" cy="1"/>
          </a:xfrm>
          <a:prstGeom prst="line">
            <a:avLst/>
          </a:prstGeom>
          <a:ln w="19050">
            <a:solidFill>
              <a:srgbClr val="00009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40" name="Shape 940"/>
          <p:cNvSpPr/>
          <p:nvPr/>
        </p:nvSpPr>
        <p:spPr>
          <a:xfrm>
            <a:off x="646112" y="4241800"/>
            <a:ext cx="7223126" cy="0"/>
          </a:xfrm>
          <a:prstGeom prst="line">
            <a:avLst/>
          </a:prstGeom>
          <a:ln w="19050">
            <a:solidFill>
              <a:srgbClr val="00009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41" name="Shape 941"/>
          <p:cNvSpPr/>
          <p:nvPr/>
        </p:nvSpPr>
        <p:spPr>
          <a:xfrm>
            <a:off x="639762" y="5343525"/>
            <a:ext cx="7223126" cy="0"/>
          </a:xfrm>
          <a:prstGeom prst="line">
            <a:avLst/>
          </a:prstGeom>
          <a:ln w="19050">
            <a:solidFill>
              <a:srgbClr val="00009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42" name="Shape 942"/>
          <p:cNvSpPr/>
          <p:nvPr/>
        </p:nvSpPr>
        <p:spPr>
          <a:xfrm flipH="1">
            <a:off x="5929312" y="1277937"/>
            <a:ext cx="1" cy="4514851"/>
          </a:xfrm>
          <a:prstGeom prst="line">
            <a:avLst/>
          </a:prstGeom>
          <a:ln w="12700">
            <a:solidFill>
              <a:srgbClr val="00009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43" name="Shape 943"/>
          <p:cNvSpPr/>
          <p:nvPr/>
        </p:nvSpPr>
        <p:spPr>
          <a:xfrm>
            <a:off x="565150" y="6007100"/>
            <a:ext cx="7745869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Q:</a:t>
            </a:r>
            <a:r>
              <a:rPr i="0">
                <a:solidFill>
                  <a:srgbClr val="000000"/>
                </a:solidFill>
              </a:rPr>
              <a:t> but what happens if ranges don’t divide up so nicely? </a:t>
            </a:r>
          </a:p>
        </p:txBody>
      </p:sp>
      <p:pic>
        <p:nvPicPr>
          <p:cNvPr id="944" name="underline_base.png" descr="underline_bas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837" y="771525"/>
            <a:ext cx="5942013" cy="173038"/>
          </a:xfrm>
          <a:prstGeom prst="rect">
            <a:avLst/>
          </a:prstGeom>
          <a:ln w="12700">
            <a:miter lim="400000"/>
          </a:ln>
        </p:spPr>
      </p:pic>
      <p:sp>
        <p:nvSpPr>
          <p:cNvPr id="945" name="Shape 945"/>
          <p:cNvSpPr>
            <a:spLocks noGrp="1"/>
          </p:cNvSpPr>
          <p:nvPr>
            <p:ph type="title" idx="4294967295"/>
          </p:nvPr>
        </p:nvSpPr>
        <p:spPr>
          <a:xfrm>
            <a:off x="533400" y="107950"/>
            <a:ext cx="6378575" cy="863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68680">
              <a:defRPr sz="38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Destination-based forwarding</a:t>
            </a:r>
          </a:p>
        </p:txBody>
      </p:sp>
      <p:sp>
        <p:nvSpPr>
          <p:cNvPr id="946" name="Shape 946"/>
          <p:cNvSpPr/>
          <p:nvPr/>
        </p:nvSpPr>
        <p:spPr>
          <a:xfrm>
            <a:off x="3405187" y="1036637"/>
            <a:ext cx="1911411" cy="3752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i="1">
                <a:solidFill>
                  <a:srgbClr val="CC0000"/>
                </a:solidFill>
              </a:defRPr>
            </a:lvl1pPr>
          </a:lstStyle>
          <a:p>
            <a:r>
              <a:t>forwarding table</a:t>
            </a:r>
          </a:p>
        </p:txBody>
      </p:sp>
      <p:sp>
        <p:nvSpPr>
          <p:cNvPr id="947" name="Shape 947"/>
          <p:cNvSpPr>
            <a:spLocks noGrp="1"/>
          </p:cNvSpPr>
          <p:nvPr>
            <p:ph type="sldNum" sz="quarter" idx="2"/>
          </p:nvPr>
        </p:nvSpPr>
        <p:spPr>
          <a:xfrm>
            <a:off x="8456612" y="6475412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948" name="Shape 948"/>
          <p:cNvSpPr/>
          <p:nvPr/>
        </p:nvSpPr>
        <p:spPr>
          <a:xfrm>
            <a:off x="6375400" y="6475412"/>
            <a:ext cx="21780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Data Plane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0" name="underline_base.png" descr="underline_bas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075" y="777875"/>
            <a:ext cx="5484813" cy="173038"/>
          </a:xfrm>
          <a:prstGeom prst="rect">
            <a:avLst/>
          </a:prstGeom>
          <a:ln w="12700">
            <a:miter lim="400000"/>
          </a:ln>
        </p:spPr>
      </p:pic>
      <p:sp>
        <p:nvSpPr>
          <p:cNvPr id="951" name="Shape 951"/>
          <p:cNvSpPr/>
          <p:nvPr/>
        </p:nvSpPr>
        <p:spPr>
          <a:xfrm>
            <a:off x="434975" y="1335087"/>
            <a:ext cx="8001000" cy="1371601"/>
          </a:xfrm>
          <a:prstGeom prst="rect">
            <a:avLst/>
          </a:prstGeom>
          <a:solidFill>
            <a:srgbClr val="FFFFFF"/>
          </a:solidFill>
          <a:ln w="19050">
            <a:solidFill>
              <a:srgbClr val="CC0000"/>
            </a:solidFill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952" name="Shape 952"/>
          <p:cNvSpPr/>
          <p:nvPr/>
        </p:nvSpPr>
        <p:spPr>
          <a:xfrm>
            <a:off x="4276725" y="5673725"/>
            <a:ext cx="1636713" cy="269875"/>
          </a:xfrm>
          <a:prstGeom prst="rect">
            <a:avLst/>
          </a:prstGeom>
          <a:solidFill>
            <a:srgbClr val="33CC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953" name="Shape 953"/>
          <p:cNvSpPr/>
          <p:nvPr/>
        </p:nvSpPr>
        <p:spPr>
          <a:xfrm>
            <a:off x="4283075" y="6069012"/>
            <a:ext cx="1636713" cy="269876"/>
          </a:xfrm>
          <a:prstGeom prst="rect">
            <a:avLst/>
          </a:prstGeom>
          <a:solidFill>
            <a:srgbClr val="33CC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954" name="Shape 954"/>
          <p:cNvSpPr>
            <a:spLocks noGrp="1"/>
          </p:cNvSpPr>
          <p:nvPr>
            <p:ph type="title" idx="4294967295"/>
          </p:nvPr>
        </p:nvSpPr>
        <p:spPr>
          <a:xfrm>
            <a:off x="355600" y="95250"/>
            <a:ext cx="7772400" cy="90963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Longest prefix matching</a:t>
            </a:r>
          </a:p>
        </p:txBody>
      </p:sp>
      <p:sp>
        <p:nvSpPr>
          <p:cNvPr id="955" name="Shape 955"/>
          <p:cNvSpPr/>
          <p:nvPr/>
        </p:nvSpPr>
        <p:spPr>
          <a:xfrm>
            <a:off x="1065212" y="3121686"/>
            <a:ext cx="5332312" cy="1890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 algn="just">
              <a:lnSpc>
                <a:spcPct val="150000"/>
              </a:lnSpc>
              <a:defRPr sz="1800"/>
            </a:pPr>
            <a:r>
              <a:t>Destination Address Range                        </a:t>
            </a:r>
          </a:p>
          <a:p>
            <a:pPr algn="just">
              <a:lnSpc>
                <a:spcPct val="150000"/>
              </a:lnSpc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11001000 00010111 00010*** ********* </a:t>
            </a:r>
            <a:endParaRPr sz="2000"/>
          </a:p>
          <a:p>
            <a:pPr algn="just">
              <a:lnSpc>
                <a:spcPct val="150000"/>
              </a:lnSpc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11001000 00010111 00011000 *********</a:t>
            </a:r>
            <a:endParaRPr sz="2000"/>
          </a:p>
          <a:p>
            <a:pPr algn="just">
              <a:lnSpc>
                <a:spcPct val="150000"/>
              </a:lnSpc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11001000 00010111 00011*** *********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algn="just">
              <a:lnSpc>
                <a:spcPct val="150000"/>
              </a:lnSpc>
              <a:defRPr sz="1800"/>
            </a:pPr>
            <a:r>
              <a:t>otherwise  </a:t>
            </a:r>
            <a:r>
              <a:rPr>
                <a:latin typeface="+mn-lt"/>
                <a:ea typeface="+mn-ea"/>
                <a:cs typeface="+mn-cs"/>
                <a:sym typeface="Times New Roman"/>
              </a:rPr>
              <a:t>           </a:t>
            </a:r>
          </a:p>
        </p:txBody>
      </p:sp>
      <p:sp>
        <p:nvSpPr>
          <p:cNvPr id="956" name="Shape 956"/>
          <p:cNvSpPr/>
          <p:nvPr/>
        </p:nvSpPr>
        <p:spPr>
          <a:xfrm>
            <a:off x="958850" y="6005036"/>
            <a:ext cx="499861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sz="1800"/>
            </a:pPr>
            <a:r>
              <a:t>DA: 11001000  00010111  00011000  10101010</a:t>
            </a:r>
            <a:r>
              <a:rPr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</p:txBody>
      </p:sp>
      <p:sp>
        <p:nvSpPr>
          <p:cNvPr id="957" name="Shape 957"/>
          <p:cNvSpPr/>
          <p:nvPr/>
        </p:nvSpPr>
        <p:spPr>
          <a:xfrm>
            <a:off x="280987" y="5272087"/>
            <a:ext cx="1261776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</a:lstStyle>
          <a:p>
            <a:r>
              <a:t>examples:</a:t>
            </a:r>
          </a:p>
        </p:txBody>
      </p:sp>
      <p:sp>
        <p:nvSpPr>
          <p:cNvPr id="958" name="Shape 958"/>
          <p:cNvSpPr/>
          <p:nvPr/>
        </p:nvSpPr>
        <p:spPr>
          <a:xfrm>
            <a:off x="944562" y="5641975"/>
            <a:ext cx="499381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r>
              <a:t>DA: 11001000  00010111  00010110  10100001 </a:t>
            </a:r>
          </a:p>
        </p:txBody>
      </p:sp>
      <p:sp>
        <p:nvSpPr>
          <p:cNvPr id="959" name="Shape 959"/>
          <p:cNvSpPr/>
          <p:nvPr/>
        </p:nvSpPr>
        <p:spPr>
          <a:xfrm>
            <a:off x="6262687" y="5640387"/>
            <a:ext cx="193956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which interface?</a:t>
            </a:r>
          </a:p>
        </p:txBody>
      </p:sp>
      <p:sp>
        <p:nvSpPr>
          <p:cNvPr id="960" name="Shape 960"/>
          <p:cNvSpPr/>
          <p:nvPr/>
        </p:nvSpPr>
        <p:spPr>
          <a:xfrm>
            <a:off x="6310312" y="5991225"/>
            <a:ext cx="1939564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which interface?</a:t>
            </a:r>
          </a:p>
        </p:txBody>
      </p:sp>
      <p:sp>
        <p:nvSpPr>
          <p:cNvPr id="961" name="Shape 961"/>
          <p:cNvSpPr/>
          <p:nvPr/>
        </p:nvSpPr>
        <p:spPr>
          <a:xfrm>
            <a:off x="571500" y="1490662"/>
            <a:ext cx="7799388" cy="1214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80000"/>
              </a:lnSpc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when looking for forwarding table entry for given destination address, use </a:t>
            </a:r>
            <a:r>
              <a:rPr i="1">
                <a:solidFill>
                  <a:srgbClr val="000099"/>
                </a:solidFill>
              </a:rPr>
              <a:t>longest</a:t>
            </a:r>
            <a:r>
              <a:t> address prefix that matches destination address.</a:t>
            </a:r>
          </a:p>
        </p:txBody>
      </p:sp>
      <p:sp>
        <p:nvSpPr>
          <p:cNvPr id="962" name="Shape 962"/>
          <p:cNvSpPr/>
          <p:nvPr/>
        </p:nvSpPr>
        <p:spPr>
          <a:xfrm>
            <a:off x="558800" y="1036637"/>
            <a:ext cx="3760848" cy="523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i="1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longest prefix matching</a:t>
            </a:r>
          </a:p>
        </p:txBody>
      </p:sp>
      <p:sp>
        <p:nvSpPr>
          <p:cNvPr id="963" name="Shape 963"/>
          <p:cNvSpPr/>
          <p:nvPr/>
        </p:nvSpPr>
        <p:spPr>
          <a:xfrm>
            <a:off x="992187" y="3022600"/>
            <a:ext cx="7459663" cy="2106613"/>
          </a:xfrm>
          <a:prstGeom prst="rect">
            <a:avLst/>
          </a:prstGeom>
          <a:ln w="19050">
            <a:solidFill>
              <a:srgbClr val="000099"/>
            </a:solidFill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964" name="Shape 964"/>
          <p:cNvSpPr/>
          <p:nvPr/>
        </p:nvSpPr>
        <p:spPr>
          <a:xfrm>
            <a:off x="992187" y="3457575"/>
            <a:ext cx="7448551" cy="0"/>
          </a:xfrm>
          <a:prstGeom prst="line">
            <a:avLst/>
          </a:prstGeom>
          <a:ln w="19050">
            <a:solidFill>
              <a:srgbClr val="00009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5" name="Shape 965"/>
          <p:cNvSpPr/>
          <p:nvPr/>
        </p:nvSpPr>
        <p:spPr>
          <a:xfrm>
            <a:off x="1022350" y="3887787"/>
            <a:ext cx="7448550" cy="1"/>
          </a:xfrm>
          <a:prstGeom prst="line">
            <a:avLst/>
          </a:prstGeom>
          <a:ln w="19050">
            <a:solidFill>
              <a:srgbClr val="00009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6" name="Shape 966"/>
          <p:cNvSpPr/>
          <p:nvPr/>
        </p:nvSpPr>
        <p:spPr>
          <a:xfrm>
            <a:off x="996950" y="4306887"/>
            <a:ext cx="7448550" cy="1"/>
          </a:xfrm>
          <a:prstGeom prst="line">
            <a:avLst/>
          </a:prstGeom>
          <a:ln w="19050">
            <a:solidFill>
              <a:srgbClr val="00009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7" name="Shape 967"/>
          <p:cNvSpPr/>
          <p:nvPr/>
        </p:nvSpPr>
        <p:spPr>
          <a:xfrm>
            <a:off x="993775" y="4737100"/>
            <a:ext cx="7448550" cy="0"/>
          </a:xfrm>
          <a:prstGeom prst="line">
            <a:avLst/>
          </a:prstGeom>
          <a:ln w="19050">
            <a:solidFill>
              <a:srgbClr val="00009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8" name="Shape 968"/>
          <p:cNvSpPr/>
          <p:nvPr/>
        </p:nvSpPr>
        <p:spPr>
          <a:xfrm flipH="1">
            <a:off x="6176962" y="3022600"/>
            <a:ext cx="1" cy="2117725"/>
          </a:xfrm>
          <a:prstGeom prst="line">
            <a:avLst/>
          </a:prstGeom>
          <a:ln w="19050">
            <a:solidFill>
              <a:srgbClr val="00009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9" name="Shape 969"/>
          <p:cNvSpPr/>
          <p:nvPr/>
        </p:nvSpPr>
        <p:spPr>
          <a:xfrm>
            <a:off x="6475412" y="2965450"/>
            <a:ext cx="1527310" cy="1935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defRPr sz="1800"/>
            </a:pPr>
            <a:r>
              <a:t>Link interface</a:t>
            </a:r>
          </a:p>
          <a:p>
            <a:pPr>
              <a:lnSpc>
                <a:spcPct val="150000"/>
              </a:lnSpc>
              <a:defRPr sz="1800"/>
            </a:pPr>
            <a:r>
              <a:t>0</a:t>
            </a:r>
          </a:p>
          <a:p>
            <a:pPr>
              <a:lnSpc>
                <a:spcPct val="150000"/>
              </a:lnSpc>
              <a:defRPr sz="1800"/>
            </a:pPr>
            <a:r>
              <a:t>1</a:t>
            </a:r>
          </a:p>
          <a:p>
            <a:pPr>
              <a:lnSpc>
                <a:spcPct val="150000"/>
              </a:lnSpc>
              <a:defRPr sz="1800"/>
            </a:pPr>
            <a:r>
              <a:t>2</a:t>
            </a:r>
          </a:p>
          <a:p>
            <a:pPr>
              <a:lnSpc>
                <a:spcPct val="150000"/>
              </a:lnSpc>
              <a:defRPr sz="1800"/>
            </a:pPr>
            <a:r>
              <a:t>3</a:t>
            </a:r>
          </a:p>
        </p:txBody>
      </p:sp>
      <p:sp>
        <p:nvSpPr>
          <p:cNvPr id="970" name="Shape 970"/>
          <p:cNvSpPr>
            <a:spLocks noGrp="1"/>
          </p:cNvSpPr>
          <p:nvPr>
            <p:ph type="sldNum" sz="quarter" idx="2"/>
          </p:nvPr>
        </p:nvSpPr>
        <p:spPr>
          <a:xfrm>
            <a:off x="8456612" y="6475412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971" name="Shape 971"/>
          <p:cNvSpPr/>
          <p:nvPr/>
        </p:nvSpPr>
        <p:spPr>
          <a:xfrm>
            <a:off x="6375400" y="6475412"/>
            <a:ext cx="21780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Data Plane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Shape 973"/>
          <p:cNvSpPr>
            <a:spLocks noGrp="1"/>
          </p:cNvSpPr>
          <p:nvPr>
            <p:ph type="title" idx="4294967295"/>
          </p:nvPr>
        </p:nvSpPr>
        <p:spPr>
          <a:xfrm>
            <a:off x="469900" y="-68263"/>
            <a:ext cx="7772400" cy="11430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Longest prefix matching</a:t>
            </a:r>
          </a:p>
        </p:txBody>
      </p:sp>
      <p:sp>
        <p:nvSpPr>
          <p:cNvPr id="974" name="Shape 974"/>
          <p:cNvSpPr>
            <a:spLocks noGrp="1"/>
          </p:cNvSpPr>
          <p:nvPr>
            <p:ph type="body" idx="4294967295"/>
          </p:nvPr>
        </p:nvSpPr>
        <p:spPr>
          <a:xfrm>
            <a:off x="512762" y="1366837"/>
            <a:ext cx="7772401" cy="46482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▪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we’ll see</a:t>
            </a:r>
            <a:r>
              <a:rPr i="1">
                <a:solidFill>
                  <a:srgbClr val="000090"/>
                </a:solidFill>
              </a:rPr>
              <a:t> why </a:t>
            </a:r>
            <a:r>
              <a:t>longest prefix matching is used shortly, when we study addressing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▪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longest prefix matching: often performed using ternary content addressable memories (TCAMs)</a:t>
            </a:r>
          </a:p>
          <a:p>
            <a:pPr marL="688975" lvl="1" indent="-231775">
              <a:spcBef>
                <a:spcPts val="0"/>
              </a:spcBef>
              <a:buClr>
                <a:srgbClr val="000099"/>
              </a:buClr>
              <a:buSzPct val="100000"/>
              <a:buFont typeface="Arial"/>
              <a:buChar char="•"/>
              <a:defRPr sz="2400" i="1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content addressable: </a:t>
            </a:r>
            <a:r>
              <a:rPr i="0">
                <a:solidFill>
                  <a:srgbClr val="000000"/>
                </a:solidFill>
              </a:rPr>
              <a:t>present address to TCAM: retrieve address in one clock cycle, regardless of table size</a:t>
            </a:r>
          </a:p>
          <a:p>
            <a:pPr marL="688975" lvl="1" indent="-231775">
              <a:spcBef>
                <a:spcPts val="0"/>
              </a:spcBef>
              <a:buClr>
                <a:srgbClr val="000099"/>
              </a:buClr>
              <a:buSzPct val="100000"/>
              <a:buFont typeface="Arial"/>
              <a:buChar char="•"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Cisco Catalyst: can up ~1M routing table entries in TCAM</a:t>
            </a:r>
          </a:p>
        </p:txBody>
      </p:sp>
      <p:pic>
        <p:nvPicPr>
          <p:cNvPr id="975" name="underline_base.png" descr="underline_bas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075" y="777875"/>
            <a:ext cx="5484813" cy="173038"/>
          </a:xfrm>
          <a:prstGeom prst="rect">
            <a:avLst/>
          </a:prstGeom>
          <a:ln w="12700">
            <a:miter lim="400000"/>
          </a:ln>
        </p:spPr>
      </p:pic>
      <p:sp>
        <p:nvSpPr>
          <p:cNvPr id="976" name="Shape 976"/>
          <p:cNvSpPr>
            <a:spLocks noGrp="1"/>
          </p:cNvSpPr>
          <p:nvPr>
            <p:ph type="sldNum" sz="quarter" idx="2"/>
          </p:nvPr>
        </p:nvSpPr>
        <p:spPr>
          <a:xfrm>
            <a:off x="8456612" y="6475412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977" name="Shape 977"/>
          <p:cNvSpPr/>
          <p:nvPr/>
        </p:nvSpPr>
        <p:spPr>
          <a:xfrm>
            <a:off x="6375400" y="6475412"/>
            <a:ext cx="21780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Data Plane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9" name="underline_base.png" descr="underline_bas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0062" y="800100"/>
            <a:ext cx="3656013" cy="173038"/>
          </a:xfrm>
          <a:prstGeom prst="rect">
            <a:avLst/>
          </a:prstGeom>
          <a:ln w="12700">
            <a:miter lim="400000"/>
          </a:ln>
        </p:spPr>
      </p:pic>
      <p:sp>
        <p:nvSpPr>
          <p:cNvPr id="980" name="Shape 980"/>
          <p:cNvSpPr>
            <a:spLocks noGrp="1"/>
          </p:cNvSpPr>
          <p:nvPr>
            <p:ph type="title" idx="4294967295"/>
          </p:nvPr>
        </p:nvSpPr>
        <p:spPr>
          <a:xfrm>
            <a:off x="441325" y="247650"/>
            <a:ext cx="7772400" cy="6858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05255">
              <a:defRPr sz="3959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Switching fabrics</a:t>
            </a:r>
          </a:p>
        </p:txBody>
      </p:sp>
      <p:sp>
        <p:nvSpPr>
          <p:cNvPr id="981" name="Shape 981"/>
          <p:cNvSpPr>
            <a:spLocks noGrp="1"/>
          </p:cNvSpPr>
          <p:nvPr>
            <p:ph type="body" idx="4294967295"/>
          </p:nvPr>
        </p:nvSpPr>
        <p:spPr>
          <a:xfrm>
            <a:off x="701675" y="1177925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▪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transfer packet from input buffer to appropriate output buffer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▪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switching rate: rate at which packets can be transfer from inputs to outputs</a:t>
            </a:r>
          </a:p>
          <a:p>
            <a:pPr marL="688975" lvl="1" indent="-231775">
              <a:spcBef>
                <a:spcPts val="0"/>
              </a:spcBef>
              <a:buClr>
                <a:srgbClr val="000099"/>
              </a:buClr>
              <a:buSzPct val="100000"/>
              <a:buFont typeface="Arial"/>
              <a:buChar char="•"/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often measured as multiple of input/output line rate</a:t>
            </a:r>
          </a:p>
          <a:p>
            <a:pPr marL="688975" lvl="1" indent="-231775">
              <a:spcBef>
                <a:spcPts val="0"/>
              </a:spcBef>
              <a:buClr>
                <a:srgbClr val="000099"/>
              </a:buClr>
              <a:buSzPct val="100000"/>
              <a:buFont typeface="Arial"/>
              <a:buChar char="•"/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 inputs: switching rate N times line rate desirable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/>
              <a:buChar char="▪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three types of switching fabrics</a:t>
            </a:r>
          </a:p>
        </p:txBody>
      </p:sp>
      <p:grpSp>
        <p:nvGrpSpPr>
          <p:cNvPr id="987" name="Group 987"/>
          <p:cNvGrpSpPr/>
          <p:nvPr/>
        </p:nvGrpSpPr>
        <p:grpSpPr>
          <a:xfrm>
            <a:off x="742949" y="4283075"/>
            <a:ext cx="890589" cy="215900"/>
            <a:chOff x="0" y="0"/>
            <a:chExt cx="890587" cy="215900"/>
          </a:xfrm>
        </p:grpSpPr>
        <p:sp>
          <p:nvSpPr>
            <p:cNvPr id="982" name="Shape 982"/>
            <p:cNvSpPr/>
            <p:nvPr/>
          </p:nvSpPr>
          <p:spPr>
            <a:xfrm>
              <a:off x="67973" y="0"/>
              <a:ext cx="672797" cy="21590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5F5F5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95717" y="60451"/>
              <a:ext cx="209469" cy="96231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00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334317" y="22206"/>
              <a:ext cx="172014" cy="165319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536849" y="18505"/>
              <a:ext cx="173402" cy="166553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 flipV="1">
              <a:off x="0" y="101164"/>
              <a:ext cx="890588" cy="617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993" name="Group 993"/>
          <p:cNvGrpSpPr/>
          <p:nvPr/>
        </p:nvGrpSpPr>
        <p:grpSpPr>
          <a:xfrm>
            <a:off x="719137" y="4678362"/>
            <a:ext cx="890589" cy="215901"/>
            <a:chOff x="0" y="0"/>
            <a:chExt cx="890587" cy="215900"/>
          </a:xfrm>
        </p:grpSpPr>
        <p:sp>
          <p:nvSpPr>
            <p:cNvPr id="988" name="Shape 988"/>
            <p:cNvSpPr/>
            <p:nvPr/>
          </p:nvSpPr>
          <p:spPr>
            <a:xfrm>
              <a:off x="67973" y="0"/>
              <a:ext cx="672797" cy="21590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5F5F5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95717" y="60451"/>
              <a:ext cx="209469" cy="96231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00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334317" y="22206"/>
              <a:ext cx="172014" cy="165319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536849" y="18505"/>
              <a:ext cx="173402" cy="166553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 flipV="1">
              <a:off x="0" y="101164"/>
              <a:ext cx="890588" cy="617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999" name="Group 999"/>
          <p:cNvGrpSpPr/>
          <p:nvPr/>
        </p:nvGrpSpPr>
        <p:grpSpPr>
          <a:xfrm>
            <a:off x="714374" y="5105400"/>
            <a:ext cx="890589" cy="215900"/>
            <a:chOff x="0" y="0"/>
            <a:chExt cx="890587" cy="215900"/>
          </a:xfrm>
        </p:grpSpPr>
        <p:sp>
          <p:nvSpPr>
            <p:cNvPr id="994" name="Shape 994"/>
            <p:cNvSpPr/>
            <p:nvPr/>
          </p:nvSpPr>
          <p:spPr>
            <a:xfrm>
              <a:off x="67973" y="0"/>
              <a:ext cx="672797" cy="21590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5F5F5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95717" y="60451"/>
              <a:ext cx="209469" cy="96231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00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334317" y="22206"/>
              <a:ext cx="172014" cy="165319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536849" y="18505"/>
              <a:ext cx="173402" cy="166553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 flipV="1">
              <a:off x="0" y="101164"/>
              <a:ext cx="890588" cy="617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00" name="Shape 1000"/>
          <p:cNvSpPr/>
          <p:nvPr/>
        </p:nvSpPr>
        <p:spPr>
          <a:xfrm>
            <a:off x="1601787" y="4200525"/>
            <a:ext cx="704851" cy="1176338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grpSp>
        <p:nvGrpSpPr>
          <p:cNvPr id="1006" name="Group 1006"/>
          <p:cNvGrpSpPr/>
          <p:nvPr/>
        </p:nvGrpSpPr>
        <p:grpSpPr>
          <a:xfrm>
            <a:off x="2311400" y="4281487"/>
            <a:ext cx="890588" cy="215901"/>
            <a:chOff x="0" y="0"/>
            <a:chExt cx="890587" cy="215900"/>
          </a:xfrm>
        </p:grpSpPr>
        <p:sp>
          <p:nvSpPr>
            <p:cNvPr id="1001" name="Shape 1001"/>
            <p:cNvSpPr/>
            <p:nvPr/>
          </p:nvSpPr>
          <p:spPr>
            <a:xfrm>
              <a:off x="68262" y="0"/>
              <a:ext cx="673101" cy="21590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5F5F5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501650" y="58737"/>
              <a:ext cx="209550" cy="96838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00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300037" y="22225"/>
              <a:ext cx="171451" cy="16510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98425" y="26987"/>
              <a:ext cx="171450" cy="166688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 flipV="1">
              <a:off x="0" y="101599"/>
              <a:ext cx="890588" cy="6352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012" name="Group 1012"/>
          <p:cNvGrpSpPr/>
          <p:nvPr/>
        </p:nvGrpSpPr>
        <p:grpSpPr>
          <a:xfrm>
            <a:off x="2316162" y="4673600"/>
            <a:ext cx="890589" cy="215900"/>
            <a:chOff x="0" y="0"/>
            <a:chExt cx="890587" cy="215900"/>
          </a:xfrm>
        </p:grpSpPr>
        <p:sp>
          <p:nvSpPr>
            <p:cNvPr id="1007" name="Shape 1007"/>
            <p:cNvSpPr/>
            <p:nvPr/>
          </p:nvSpPr>
          <p:spPr>
            <a:xfrm>
              <a:off x="68262" y="0"/>
              <a:ext cx="673101" cy="21590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5F5F5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501650" y="58737"/>
              <a:ext cx="209550" cy="96838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00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300037" y="22225"/>
              <a:ext cx="171451" cy="16510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98425" y="26987"/>
              <a:ext cx="171450" cy="166688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 flipV="1">
              <a:off x="0" y="101599"/>
              <a:ext cx="890588" cy="6352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018" name="Group 1018"/>
          <p:cNvGrpSpPr/>
          <p:nvPr/>
        </p:nvGrpSpPr>
        <p:grpSpPr>
          <a:xfrm>
            <a:off x="2311400" y="5100637"/>
            <a:ext cx="890588" cy="215901"/>
            <a:chOff x="0" y="0"/>
            <a:chExt cx="890587" cy="215900"/>
          </a:xfrm>
        </p:grpSpPr>
        <p:sp>
          <p:nvSpPr>
            <p:cNvPr id="1013" name="Shape 1013"/>
            <p:cNvSpPr/>
            <p:nvPr/>
          </p:nvSpPr>
          <p:spPr>
            <a:xfrm>
              <a:off x="68262" y="0"/>
              <a:ext cx="673101" cy="21590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5F5F5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501650" y="58737"/>
              <a:ext cx="209550" cy="96838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00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300037" y="22225"/>
              <a:ext cx="171451" cy="16510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98425" y="26987"/>
              <a:ext cx="171450" cy="166688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 flipV="1">
              <a:off x="0" y="101599"/>
              <a:ext cx="890588" cy="6352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19" name="Shape 1019"/>
          <p:cNvSpPr/>
          <p:nvPr/>
        </p:nvSpPr>
        <p:spPr>
          <a:xfrm>
            <a:off x="1435100" y="5586412"/>
            <a:ext cx="92969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r>
              <a:t>memory</a:t>
            </a:r>
          </a:p>
        </p:txBody>
      </p:sp>
      <p:sp>
        <p:nvSpPr>
          <p:cNvPr id="1020" name="Shape 1020"/>
          <p:cNvSpPr/>
          <p:nvPr/>
        </p:nvSpPr>
        <p:spPr>
          <a:xfrm>
            <a:off x="1533525" y="4518025"/>
            <a:ext cx="74623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memory</a:t>
            </a:r>
          </a:p>
        </p:txBody>
      </p:sp>
      <p:grpSp>
        <p:nvGrpSpPr>
          <p:cNvPr id="1026" name="Group 1026"/>
          <p:cNvGrpSpPr/>
          <p:nvPr/>
        </p:nvGrpSpPr>
        <p:grpSpPr>
          <a:xfrm>
            <a:off x="3648074" y="4267200"/>
            <a:ext cx="890589" cy="215900"/>
            <a:chOff x="0" y="0"/>
            <a:chExt cx="890587" cy="215900"/>
          </a:xfrm>
        </p:grpSpPr>
        <p:sp>
          <p:nvSpPr>
            <p:cNvPr id="1021" name="Shape 1021"/>
            <p:cNvSpPr/>
            <p:nvPr/>
          </p:nvSpPr>
          <p:spPr>
            <a:xfrm>
              <a:off x="67973" y="0"/>
              <a:ext cx="672797" cy="21590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5F5F5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95717" y="60451"/>
              <a:ext cx="209469" cy="96231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00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334317" y="22206"/>
              <a:ext cx="172014" cy="165319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536849" y="18505"/>
              <a:ext cx="173402" cy="166553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 flipV="1">
              <a:off x="0" y="101164"/>
              <a:ext cx="890588" cy="617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032" name="Group 1032"/>
          <p:cNvGrpSpPr/>
          <p:nvPr/>
        </p:nvGrpSpPr>
        <p:grpSpPr>
          <a:xfrm>
            <a:off x="3646487" y="4662487"/>
            <a:ext cx="890589" cy="215901"/>
            <a:chOff x="0" y="0"/>
            <a:chExt cx="890587" cy="215900"/>
          </a:xfrm>
        </p:grpSpPr>
        <p:sp>
          <p:nvSpPr>
            <p:cNvPr id="1027" name="Shape 1027"/>
            <p:cNvSpPr/>
            <p:nvPr/>
          </p:nvSpPr>
          <p:spPr>
            <a:xfrm>
              <a:off x="67973" y="0"/>
              <a:ext cx="672797" cy="21590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5F5F5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95717" y="60451"/>
              <a:ext cx="209469" cy="96231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00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334317" y="22206"/>
              <a:ext cx="172014" cy="165319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536849" y="18505"/>
              <a:ext cx="173402" cy="166553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 flipV="1">
              <a:off x="0" y="101164"/>
              <a:ext cx="890588" cy="617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038" name="Group 1038"/>
          <p:cNvGrpSpPr/>
          <p:nvPr/>
        </p:nvGrpSpPr>
        <p:grpSpPr>
          <a:xfrm>
            <a:off x="3641724" y="5089525"/>
            <a:ext cx="890589" cy="215900"/>
            <a:chOff x="0" y="0"/>
            <a:chExt cx="890587" cy="215900"/>
          </a:xfrm>
        </p:grpSpPr>
        <p:sp>
          <p:nvSpPr>
            <p:cNvPr id="1033" name="Shape 1033"/>
            <p:cNvSpPr/>
            <p:nvPr/>
          </p:nvSpPr>
          <p:spPr>
            <a:xfrm>
              <a:off x="67973" y="0"/>
              <a:ext cx="672797" cy="21590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5F5F5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95717" y="60451"/>
              <a:ext cx="209469" cy="96231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00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334317" y="22206"/>
              <a:ext cx="172014" cy="165319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536849" y="18505"/>
              <a:ext cx="173402" cy="166553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 flipV="1">
              <a:off x="0" y="101164"/>
              <a:ext cx="890588" cy="617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39" name="Shape 1039"/>
          <p:cNvSpPr/>
          <p:nvPr/>
        </p:nvSpPr>
        <p:spPr>
          <a:xfrm>
            <a:off x="4549775" y="4270375"/>
            <a:ext cx="0" cy="1003300"/>
          </a:xfrm>
          <a:prstGeom prst="line">
            <a:avLst/>
          </a:prstGeom>
          <a:ln w="762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45" name="Group 1045"/>
          <p:cNvGrpSpPr/>
          <p:nvPr/>
        </p:nvGrpSpPr>
        <p:grpSpPr>
          <a:xfrm>
            <a:off x="4603750" y="4254500"/>
            <a:ext cx="890588" cy="215900"/>
            <a:chOff x="0" y="0"/>
            <a:chExt cx="890587" cy="215900"/>
          </a:xfrm>
        </p:grpSpPr>
        <p:sp>
          <p:nvSpPr>
            <p:cNvPr id="1040" name="Shape 1040"/>
            <p:cNvSpPr/>
            <p:nvPr/>
          </p:nvSpPr>
          <p:spPr>
            <a:xfrm>
              <a:off x="68262" y="0"/>
              <a:ext cx="673101" cy="21590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5F5F5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501650" y="58737"/>
              <a:ext cx="209550" cy="96838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00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300037" y="22225"/>
              <a:ext cx="171451" cy="16510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98425" y="26987"/>
              <a:ext cx="171450" cy="166688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 flipV="1">
              <a:off x="0" y="101599"/>
              <a:ext cx="890588" cy="6352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051" name="Group 1051"/>
          <p:cNvGrpSpPr/>
          <p:nvPr/>
        </p:nvGrpSpPr>
        <p:grpSpPr>
          <a:xfrm>
            <a:off x="4608512" y="4646612"/>
            <a:ext cx="890589" cy="215901"/>
            <a:chOff x="0" y="0"/>
            <a:chExt cx="890587" cy="215900"/>
          </a:xfrm>
        </p:grpSpPr>
        <p:sp>
          <p:nvSpPr>
            <p:cNvPr id="1046" name="Shape 1046"/>
            <p:cNvSpPr/>
            <p:nvPr/>
          </p:nvSpPr>
          <p:spPr>
            <a:xfrm>
              <a:off x="68262" y="0"/>
              <a:ext cx="673101" cy="21590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5F5F5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47" name="Shape 1047"/>
            <p:cNvSpPr/>
            <p:nvPr/>
          </p:nvSpPr>
          <p:spPr>
            <a:xfrm>
              <a:off x="501650" y="58737"/>
              <a:ext cx="209550" cy="96838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00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300037" y="22225"/>
              <a:ext cx="171451" cy="16510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98425" y="26987"/>
              <a:ext cx="171450" cy="166688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 flipV="1">
              <a:off x="0" y="101599"/>
              <a:ext cx="890588" cy="6352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057" name="Group 1057"/>
          <p:cNvGrpSpPr/>
          <p:nvPr/>
        </p:nvGrpSpPr>
        <p:grpSpPr>
          <a:xfrm>
            <a:off x="4603750" y="5073650"/>
            <a:ext cx="890588" cy="215900"/>
            <a:chOff x="0" y="0"/>
            <a:chExt cx="890587" cy="215900"/>
          </a:xfrm>
        </p:grpSpPr>
        <p:sp>
          <p:nvSpPr>
            <p:cNvPr id="1052" name="Shape 1052"/>
            <p:cNvSpPr/>
            <p:nvPr/>
          </p:nvSpPr>
          <p:spPr>
            <a:xfrm>
              <a:off x="68262" y="0"/>
              <a:ext cx="673101" cy="21590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5F5F5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501650" y="58737"/>
              <a:ext cx="209550" cy="96838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00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300037" y="22225"/>
              <a:ext cx="171451" cy="16510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98425" y="26987"/>
              <a:ext cx="171450" cy="166688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 flipV="1">
              <a:off x="0" y="101599"/>
              <a:ext cx="890588" cy="6352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58" name="Shape 1058"/>
          <p:cNvSpPr/>
          <p:nvPr/>
        </p:nvSpPr>
        <p:spPr>
          <a:xfrm>
            <a:off x="4286250" y="5583237"/>
            <a:ext cx="47271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r>
              <a:t>bus</a:t>
            </a:r>
          </a:p>
        </p:txBody>
      </p:sp>
      <p:grpSp>
        <p:nvGrpSpPr>
          <p:cNvPr id="1064" name="Group 1064"/>
          <p:cNvGrpSpPr/>
          <p:nvPr/>
        </p:nvGrpSpPr>
        <p:grpSpPr>
          <a:xfrm>
            <a:off x="6091237" y="4233862"/>
            <a:ext cx="890589" cy="215901"/>
            <a:chOff x="0" y="0"/>
            <a:chExt cx="890587" cy="215900"/>
          </a:xfrm>
        </p:grpSpPr>
        <p:sp>
          <p:nvSpPr>
            <p:cNvPr id="1059" name="Shape 1059"/>
            <p:cNvSpPr/>
            <p:nvPr/>
          </p:nvSpPr>
          <p:spPr>
            <a:xfrm>
              <a:off x="67973" y="0"/>
              <a:ext cx="672797" cy="21590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5F5F5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95717" y="60451"/>
              <a:ext cx="209469" cy="96231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00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334317" y="22206"/>
              <a:ext cx="172014" cy="165319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536849" y="18505"/>
              <a:ext cx="173402" cy="166553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 flipV="1">
              <a:off x="0" y="101164"/>
              <a:ext cx="890588" cy="617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070" name="Group 1070"/>
          <p:cNvGrpSpPr/>
          <p:nvPr/>
        </p:nvGrpSpPr>
        <p:grpSpPr>
          <a:xfrm>
            <a:off x="6067424" y="4629150"/>
            <a:ext cx="890589" cy="215900"/>
            <a:chOff x="0" y="0"/>
            <a:chExt cx="890587" cy="215900"/>
          </a:xfrm>
        </p:grpSpPr>
        <p:sp>
          <p:nvSpPr>
            <p:cNvPr id="1065" name="Shape 1065"/>
            <p:cNvSpPr/>
            <p:nvPr/>
          </p:nvSpPr>
          <p:spPr>
            <a:xfrm>
              <a:off x="67973" y="0"/>
              <a:ext cx="672797" cy="21590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5F5F5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95717" y="60451"/>
              <a:ext cx="209469" cy="96231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00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334317" y="22206"/>
              <a:ext cx="172014" cy="165319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536849" y="18505"/>
              <a:ext cx="173402" cy="166553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 flipV="1">
              <a:off x="0" y="101164"/>
              <a:ext cx="890588" cy="617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076" name="Group 1076"/>
          <p:cNvGrpSpPr/>
          <p:nvPr/>
        </p:nvGrpSpPr>
        <p:grpSpPr>
          <a:xfrm>
            <a:off x="6062662" y="5056187"/>
            <a:ext cx="890589" cy="215901"/>
            <a:chOff x="0" y="0"/>
            <a:chExt cx="890587" cy="215900"/>
          </a:xfrm>
        </p:grpSpPr>
        <p:sp>
          <p:nvSpPr>
            <p:cNvPr id="1071" name="Shape 1071"/>
            <p:cNvSpPr/>
            <p:nvPr/>
          </p:nvSpPr>
          <p:spPr>
            <a:xfrm>
              <a:off x="67973" y="0"/>
              <a:ext cx="672797" cy="21590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5F5F5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95717" y="60451"/>
              <a:ext cx="209469" cy="96231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00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334317" y="22206"/>
              <a:ext cx="172014" cy="165319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536849" y="18505"/>
              <a:ext cx="173402" cy="166553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 flipV="1">
              <a:off x="0" y="101164"/>
              <a:ext cx="890588" cy="617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095" name="Group 1095"/>
          <p:cNvGrpSpPr/>
          <p:nvPr/>
        </p:nvGrpSpPr>
        <p:grpSpPr>
          <a:xfrm>
            <a:off x="7113587" y="5319712"/>
            <a:ext cx="1035051" cy="895351"/>
            <a:chOff x="0" y="0"/>
            <a:chExt cx="1035050" cy="895350"/>
          </a:xfrm>
        </p:grpSpPr>
        <p:grpSp>
          <p:nvGrpSpPr>
            <p:cNvPr id="1082" name="Group 1082"/>
            <p:cNvGrpSpPr/>
            <p:nvPr/>
          </p:nvGrpSpPr>
          <p:grpSpPr>
            <a:xfrm>
              <a:off x="819149" y="0"/>
              <a:ext cx="215902" cy="890588"/>
              <a:chOff x="0" y="0"/>
              <a:chExt cx="215900" cy="890587"/>
            </a:xfrm>
          </p:grpSpPr>
          <p:sp>
            <p:nvSpPr>
              <p:cNvPr id="1077" name="Shape 1077"/>
              <p:cNvSpPr/>
              <p:nvPr/>
            </p:nvSpPr>
            <p:spPr>
              <a:xfrm rot="5400000">
                <a:off x="-228600" y="296862"/>
                <a:ext cx="673100" cy="215901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5F5F5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078" name="Shape 1078"/>
              <p:cNvSpPr/>
              <p:nvPr/>
            </p:nvSpPr>
            <p:spPr>
              <a:xfrm rot="5400000">
                <a:off x="793" y="558006"/>
                <a:ext cx="209551" cy="96838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0066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079" name="Shape 1079"/>
              <p:cNvSpPr/>
              <p:nvPr/>
            </p:nvSpPr>
            <p:spPr>
              <a:xfrm rot="5400000">
                <a:off x="25400" y="303212"/>
                <a:ext cx="171450" cy="165101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080" name="Shape 1080"/>
              <p:cNvSpPr/>
              <p:nvPr/>
            </p:nvSpPr>
            <p:spPr>
              <a:xfrm rot="5400000">
                <a:off x="16668" y="100806"/>
                <a:ext cx="171451" cy="166688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081" name="Shape 1081"/>
              <p:cNvSpPr/>
              <p:nvPr/>
            </p:nvSpPr>
            <p:spPr>
              <a:xfrm>
                <a:off x="107950" y="-1"/>
                <a:ext cx="6350" cy="890589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088" name="Group 1088"/>
            <p:cNvGrpSpPr/>
            <p:nvPr/>
          </p:nvGrpSpPr>
          <p:grpSpPr>
            <a:xfrm>
              <a:off x="427037" y="4762"/>
              <a:ext cx="215901" cy="890588"/>
              <a:chOff x="0" y="0"/>
              <a:chExt cx="215900" cy="890587"/>
            </a:xfrm>
          </p:grpSpPr>
          <p:sp>
            <p:nvSpPr>
              <p:cNvPr id="1083" name="Shape 1083"/>
              <p:cNvSpPr/>
              <p:nvPr/>
            </p:nvSpPr>
            <p:spPr>
              <a:xfrm rot="5400000">
                <a:off x="-228600" y="296862"/>
                <a:ext cx="673100" cy="215901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5F5F5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084" name="Shape 1084"/>
              <p:cNvSpPr/>
              <p:nvPr/>
            </p:nvSpPr>
            <p:spPr>
              <a:xfrm rot="5400000">
                <a:off x="793" y="558006"/>
                <a:ext cx="209551" cy="96838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0066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085" name="Shape 1085"/>
              <p:cNvSpPr/>
              <p:nvPr/>
            </p:nvSpPr>
            <p:spPr>
              <a:xfrm rot="5400000">
                <a:off x="25400" y="303212"/>
                <a:ext cx="171450" cy="165101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086" name="Shape 1086"/>
              <p:cNvSpPr/>
              <p:nvPr/>
            </p:nvSpPr>
            <p:spPr>
              <a:xfrm rot="5400000">
                <a:off x="16668" y="100806"/>
                <a:ext cx="171451" cy="166688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087" name="Shape 1087"/>
              <p:cNvSpPr/>
              <p:nvPr/>
            </p:nvSpPr>
            <p:spPr>
              <a:xfrm>
                <a:off x="107950" y="-1"/>
                <a:ext cx="6350" cy="890589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094" name="Group 1094"/>
            <p:cNvGrpSpPr/>
            <p:nvPr/>
          </p:nvGrpSpPr>
          <p:grpSpPr>
            <a:xfrm>
              <a:off x="-1" y="0"/>
              <a:ext cx="215902" cy="890588"/>
              <a:chOff x="0" y="0"/>
              <a:chExt cx="215900" cy="890587"/>
            </a:xfrm>
          </p:grpSpPr>
          <p:sp>
            <p:nvSpPr>
              <p:cNvPr id="1089" name="Shape 1089"/>
              <p:cNvSpPr/>
              <p:nvPr/>
            </p:nvSpPr>
            <p:spPr>
              <a:xfrm rot="5400000">
                <a:off x="-228600" y="296862"/>
                <a:ext cx="673100" cy="215901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5F5F5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090" name="Shape 1090"/>
              <p:cNvSpPr/>
              <p:nvPr/>
            </p:nvSpPr>
            <p:spPr>
              <a:xfrm rot="5400000">
                <a:off x="793" y="558006"/>
                <a:ext cx="209551" cy="96838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0066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091" name="Shape 1091"/>
              <p:cNvSpPr/>
              <p:nvPr/>
            </p:nvSpPr>
            <p:spPr>
              <a:xfrm rot="5400000">
                <a:off x="25400" y="303212"/>
                <a:ext cx="171450" cy="165101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092" name="Shape 1092"/>
              <p:cNvSpPr/>
              <p:nvPr/>
            </p:nvSpPr>
            <p:spPr>
              <a:xfrm rot="5400000">
                <a:off x="16668" y="100806"/>
                <a:ext cx="171451" cy="166688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/>
                </a:pPr>
                <a:endParaRPr/>
              </a:p>
            </p:txBody>
          </p:sp>
          <p:sp>
            <p:nvSpPr>
              <p:cNvPr id="1093" name="Shape 1093"/>
              <p:cNvSpPr/>
              <p:nvPr/>
            </p:nvSpPr>
            <p:spPr>
              <a:xfrm>
                <a:off x="107950" y="-1"/>
                <a:ext cx="6350" cy="890589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096" name="Shape 1096"/>
          <p:cNvSpPr/>
          <p:nvPr/>
        </p:nvSpPr>
        <p:spPr>
          <a:xfrm>
            <a:off x="6981825" y="4340225"/>
            <a:ext cx="10636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97" name="Shape 1097"/>
          <p:cNvSpPr/>
          <p:nvPr/>
        </p:nvSpPr>
        <p:spPr>
          <a:xfrm flipV="1">
            <a:off x="6943724" y="4727574"/>
            <a:ext cx="1111251" cy="3177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98" name="Shape 1098"/>
          <p:cNvSpPr/>
          <p:nvPr/>
        </p:nvSpPr>
        <p:spPr>
          <a:xfrm>
            <a:off x="6943725" y="5159375"/>
            <a:ext cx="11017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99" name="Shape 1099"/>
          <p:cNvSpPr/>
          <p:nvPr/>
        </p:nvSpPr>
        <p:spPr>
          <a:xfrm flipV="1">
            <a:off x="7226300" y="4340225"/>
            <a:ext cx="0" cy="977900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00" name="Shape 1100"/>
          <p:cNvSpPr/>
          <p:nvPr/>
        </p:nvSpPr>
        <p:spPr>
          <a:xfrm flipV="1">
            <a:off x="7648575" y="4340225"/>
            <a:ext cx="0" cy="977900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01" name="Shape 1101"/>
          <p:cNvSpPr/>
          <p:nvPr/>
        </p:nvSpPr>
        <p:spPr>
          <a:xfrm flipV="1">
            <a:off x="8045450" y="4330700"/>
            <a:ext cx="0" cy="977900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02" name="Shape 1102"/>
          <p:cNvSpPr/>
          <p:nvPr/>
        </p:nvSpPr>
        <p:spPr>
          <a:xfrm>
            <a:off x="7185025" y="4302125"/>
            <a:ext cx="88900" cy="88900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1103" name="Shape 1103"/>
          <p:cNvSpPr/>
          <p:nvPr/>
        </p:nvSpPr>
        <p:spPr>
          <a:xfrm>
            <a:off x="7185025" y="4686300"/>
            <a:ext cx="88900" cy="88900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1104" name="Shape 1104"/>
          <p:cNvSpPr/>
          <p:nvPr/>
        </p:nvSpPr>
        <p:spPr>
          <a:xfrm>
            <a:off x="7178675" y="5111750"/>
            <a:ext cx="88900" cy="88900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1105" name="Shape 1105"/>
          <p:cNvSpPr/>
          <p:nvPr/>
        </p:nvSpPr>
        <p:spPr>
          <a:xfrm>
            <a:off x="7610475" y="4302125"/>
            <a:ext cx="88900" cy="88900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1106" name="Shape 1106"/>
          <p:cNvSpPr/>
          <p:nvPr/>
        </p:nvSpPr>
        <p:spPr>
          <a:xfrm>
            <a:off x="7610475" y="4686300"/>
            <a:ext cx="88900" cy="88900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1107" name="Shape 1107"/>
          <p:cNvSpPr/>
          <p:nvPr/>
        </p:nvSpPr>
        <p:spPr>
          <a:xfrm>
            <a:off x="7604125" y="5111750"/>
            <a:ext cx="88900" cy="88900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1108" name="Shape 1108"/>
          <p:cNvSpPr/>
          <p:nvPr/>
        </p:nvSpPr>
        <p:spPr>
          <a:xfrm>
            <a:off x="8001000" y="4302125"/>
            <a:ext cx="88900" cy="88900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1109" name="Shape 1109"/>
          <p:cNvSpPr/>
          <p:nvPr/>
        </p:nvSpPr>
        <p:spPr>
          <a:xfrm>
            <a:off x="8001000" y="4686300"/>
            <a:ext cx="88900" cy="88900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1110" name="Shape 1110"/>
          <p:cNvSpPr/>
          <p:nvPr/>
        </p:nvSpPr>
        <p:spPr>
          <a:xfrm>
            <a:off x="7994650" y="5111750"/>
            <a:ext cx="88900" cy="88900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1111" name="Shape 1111"/>
          <p:cNvSpPr/>
          <p:nvPr/>
        </p:nvSpPr>
        <p:spPr>
          <a:xfrm>
            <a:off x="5899150" y="5589587"/>
            <a:ext cx="98070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r>
              <a:t>crossbar</a:t>
            </a:r>
          </a:p>
        </p:txBody>
      </p:sp>
      <p:sp>
        <p:nvSpPr>
          <p:cNvPr id="1112" name="Shape 1112"/>
          <p:cNvSpPr/>
          <p:nvPr/>
        </p:nvSpPr>
        <p:spPr>
          <a:xfrm>
            <a:off x="590550" y="4325937"/>
            <a:ext cx="2798763" cy="412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8442" y="0"/>
                </a:lnTo>
                <a:lnTo>
                  <a:pt x="12913" y="21600"/>
                </a:lnTo>
                <a:lnTo>
                  <a:pt x="21600" y="21600"/>
                </a:ln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endParaRPr/>
          </a:p>
        </p:txBody>
      </p:sp>
      <p:sp>
        <p:nvSpPr>
          <p:cNvPr id="1113" name="Shape 1113"/>
          <p:cNvSpPr/>
          <p:nvPr/>
        </p:nvSpPr>
        <p:spPr>
          <a:xfrm>
            <a:off x="3641725" y="4295775"/>
            <a:ext cx="2006600" cy="40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71"/>
                </a:moveTo>
                <a:lnTo>
                  <a:pt x="10629" y="0"/>
                </a:lnTo>
                <a:lnTo>
                  <a:pt x="10527" y="21086"/>
                </a:lnTo>
                <a:lnTo>
                  <a:pt x="21600" y="21600"/>
                </a:ln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endParaRPr/>
          </a:p>
        </p:txBody>
      </p:sp>
      <p:sp>
        <p:nvSpPr>
          <p:cNvPr id="1114" name="Shape 1114"/>
          <p:cNvSpPr/>
          <p:nvPr/>
        </p:nvSpPr>
        <p:spPr>
          <a:xfrm>
            <a:off x="6038850" y="4286250"/>
            <a:ext cx="1543050" cy="2014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1"/>
                </a:moveTo>
                <a:lnTo>
                  <a:pt x="21533" y="0"/>
                </a:lnTo>
                <a:lnTo>
                  <a:pt x="21600" y="21600"/>
                </a:ln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endParaRPr/>
          </a:p>
        </p:txBody>
      </p:sp>
      <p:sp>
        <p:nvSpPr>
          <p:cNvPr id="1115" name="Shape 1115"/>
          <p:cNvSpPr>
            <a:spLocks noGrp="1"/>
          </p:cNvSpPr>
          <p:nvPr>
            <p:ph type="sldNum" sz="quarter" idx="2"/>
          </p:nvPr>
        </p:nvSpPr>
        <p:spPr>
          <a:xfrm>
            <a:off x="8456612" y="6475412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116" name="Shape 1116"/>
          <p:cNvSpPr/>
          <p:nvPr/>
        </p:nvSpPr>
        <p:spPr>
          <a:xfrm>
            <a:off x="6375400" y="6475412"/>
            <a:ext cx="21780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Data Plane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8" name="underline_base.png" descr="underline_bas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1825" y="781050"/>
            <a:ext cx="4570413" cy="173038"/>
          </a:xfrm>
          <a:prstGeom prst="rect">
            <a:avLst/>
          </a:prstGeom>
          <a:ln w="12700">
            <a:miter lim="400000"/>
          </a:ln>
        </p:spPr>
      </p:pic>
      <p:sp>
        <p:nvSpPr>
          <p:cNvPr id="1119" name="Shape 1119"/>
          <p:cNvSpPr>
            <a:spLocks noGrp="1"/>
          </p:cNvSpPr>
          <p:nvPr>
            <p:ph type="title" idx="4294967295"/>
          </p:nvPr>
        </p:nvSpPr>
        <p:spPr>
          <a:xfrm>
            <a:off x="652462" y="263525"/>
            <a:ext cx="7772401" cy="6096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786384">
              <a:defRPr sz="3440" u="none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Switching via memory</a:t>
            </a:r>
          </a:p>
        </p:txBody>
      </p:sp>
      <p:sp>
        <p:nvSpPr>
          <p:cNvPr id="1120" name="Shape 1120"/>
          <p:cNvSpPr>
            <a:spLocks noGrp="1"/>
          </p:cNvSpPr>
          <p:nvPr>
            <p:ph type="body" sz="quarter" idx="4294967295"/>
          </p:nvPr>
        </p:nvSpPr>
        <p:spPr>
          <a:xfrm>
            <a:off x="685800" y="1177925"/>
            <a:ext cx="7848600" cy="106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45669" indent="-145669" defTabSz="566927">
              <a:lnSpc>
                <a:spcPct val="85000"/>
              </a:lnSpc>
              <a:spcBef>
                <a:spcPts val="400"/>
              </a:spcBef>
              <a:buSzTx/>
              <a:buNone/>
              <a:defRPr sz="1736" i="1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first generation routers:</a:t>
            </a:r>
          </a:p>
          <a:p>
            <a:pPr marL="145669" indent="-145669" defTabSz="566927">
              <a:lnSpc>
                <a:spcPct val="85000"/>
              </a:lnSpc>
              <a:spcBef>
                <a:spcPts val="300"/>
              </a:spcBef>
              <a:buClr>
                <a:srgbClr val="000099"/>
              </a:buClr>
              <a:buSzPct val="100000"/>
              <a:buFont typeface="Wingdings"/>
              <a:buChar char="▪"/>
              <a:defRPr sz="1488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traditional computers with switching under direct control of CPU</a:t>
            </a:r>
          </a:p>
          <a:p>
            <a:pPr marL="145669" indent="-145669" defTabSz="566927">
              <a:lnSpc>
                <a:spcPct val="85000"/>
              </a:lnSpc>
              <a:spcBef>
                <a:spcPts val="300"/>
              </a:spcBef>
              <a:buClr>
                <a:srgbClr val="000099"/>
              </a:buClr>
              <a:buSzPct val="100000"/>
              <a:buFont typeface="Wingdings"/>
              <a:buChar char="▪"/>
              <a:defRPr sz="1488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packet copied to system’s memory</a:t>
            </a:r>
          </a:p>
          <a:p>
            <a:pPr marL="145669" indent="-145669" defTabSz="566927">
              <a:lnSpc>
                <a:spcPct val="85000"/>
              </a:lnSpc>
              <a:spcBef>
                <a:spcPts val="300"/>
              </a:spcBef>
              <a:buClr>
                <a:srgbClr val="000099"/>
              </a:buClr>
              <a:buSzPct val="100000"/>
              <a:buFont typeface="Wingdings"/>
              <a:buChar char="▪"/>
              <a:defRPr sz="1488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speed limited by memory bandwidth (2 bus crossings per datagram)</a:t>
            </a:r>
          </a:p>
        </p:txBody>
      </p:sp>
      <p:grpSp>
        <p:nvGrpSpPr>
          <p:cNvPr id="1132" name="Group 1132"/>
          <p:cNvGrpSpPr/>
          <p:nvPr/>
        </p:nvGrpSpPr>
        <p:grpSpPr>
          <a:xfrm>
            <a:off x="1560512" y="4032250"/>
            <a:ext cx="6532288" cy="1771474"/>
            <a:chOff x="0" y="0"/>
            <a:chExt cx="6532287" cy="1771473"/>
          </a:xfrm>
        </p:grpSpPr>
        <p:sp>
          <p:nvSpPr>
            <p:cNvPr id="1121" name="Shape 1121"/>
            <p:cNvSpPr/>
            <p:nvPr/>
          </p:nvSpPr>
          <p:spPr>
            <a:xfrm>
              <a:off x="0" y="3175"/>
              <a:ext cx="1216025" cy="1114425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52456" y="26987"/>
              <a:ext cx="1044438" cy="1072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lnSpc>
                  <a:spcPct val="90000"/>
                </a:lnSpc>
                <a:defRPr sz="1800"/>
              </a:pPr>
              <a:r>
                <a:t>input</a:t>
              </a:r>
            </a:p>
            <a:p>
              <a:pPr algn="ctr">
                <a:lnSpc>
                  <a:spcPct val="90000"/>
                </a:lnSpc>
                <a:defRPr sz="1800"/>
              </a:pPr>
              <a:r>
                <a:t>port</a:t>
              </a:r>
            </a:p>
            <a:p>
              <a:pPr algn="ctr">
                <a:lnSpc>
                  <a:spcPct val="90000"/>
                </a:lnSpc>
                <a:defRPr sz="1800"/>
              </a:pPr>
              <a:r>
                <a:t>(e.g.,</a:t>
              </a:r>
            </a:p>
            <a:p>
              <a:pPr algn="ctr">
                <a:lnSpc>
                  <a:spcPct val="90000"/>
                </a:lnSpc>
                <a:defRPr sz="1800"/>
              </a:pPr>
              <a:r>
                <a:t>Ethernet)</a:t>
              </a:r>
            </a:p>
          </p:txBody>
        </p:sp>
        <p:sp>
          <p:nvSpPr>
            <p:cNvPr id="1123" name="Shape 1123"/>
            <p:cNvSpPr/>
            <p:nvPr/>
          </p:nvSpPr>
          <p:spPr>
            <a:xfrm>
              <a:off x="2168817" y="369887"/>
              <a:ext cx="92969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lnSpc>
                  <a:spcPct val="90000"/>
                </a:lnSpc>
                <a:defRPr sz="1800"/>
              </a:lvl1pPr>
            </a:lstStyle>
            <a:p>
              <a:r>
                <a:t>memory</a:t>
              </a:r>
            </a:p>
          </p:txBody>
        </p:sp>
        <p:sp>
          <p:nvSpPr>
            <p:cNvPr id="1124" name="Shape 1124"/>
            <p:cNvSpPr/>
            <p:nvPr/>
          </p:nvSpPr>
          <p:spPr>
            <a:xfrm>
              <a:off x="1728787" y="3175"/>
              <a:ext cx="1862138" cy="1092200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4086225" y="0"/>
              <a:ext cx="1216025" cy="1114425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4138681" y="23812"/>
              <a:ext cx="1044438" cy="1072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lnSpc>
                  <a:spcPct val="90000"/>
                </a:lnSpc>
                <a:defRPr sz="1800"/>
              </a:pPr>
              <a:r>
                <a:t>output</a:t>
              </a:r>
            </a:p>
            <a:p>
              <a:pPr algn="ctr">
                <a:lnSpc>
                  <a:spcPct val="90000"/>
                </a:lnSpc>
                <a:defRPr sz="1800"/>
              </a:pPr>
              <a:r>
                <a:t>port</a:t>
              </a:r>
            </a:p>
            <a:p>
              <a:pPr algn="ctr">
                <a:lnSpc>
                  <a:spcPct val="90000"/>
                </a:lnSpc>
                <a:defRPr sz="1800"/>
              </a:pPr>
              <a:r>
                <a:t>(e.g.,</a:t>
              </a:r>
            </a:p>
            <a:p>
              <a:pPr algn="ctr">
                <a:lnSpc>
                  <a:spcPct val="90000"/>
                </a:lnSpc>
                <a:defRPr sz="1800"/>
              </a:pPr>
              <a:r>
                <a:t>Ethernet)</a:t>
              </a:r>
            </a:p>
          </p:txBody>
        </p:sp>
        <p:sp>
          <p:nvSpPr>
            <p:cNvPr id="1127" name="Shape 1127"/>
            <p:cNvSpPr/>
            <p:nvPr/>
          </p:nvSpPr>
          <p:spPr>
            <a:xfrm>
              <a:off x="0" y="1620837"/>
              <a:ext cx="5297488" cy="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28" name="Shape 1128"/>
            <p:cNvSpPr/>
            <p:nvPr/>
          </p:nvSpPr>
          <p:spPr>
            <a:xfrm flipH="1">
              <a:off x="614362" y="1130300"/>
              <a:ext cx="1" cy="501650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29" name="Shape 1129"/>
            <p:cNvSpPr/>
            <p:nvPr/>
          </p:nvSpPr>
          <p:spPr>
            <a:xfrm>
              <a:off x="4692650" y="1114425"/>
              <a:ext cx="0" cy="501650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2670175" y="1111250"/>
              <a:ext cx="0" cy="501650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5272087" y="1420812"/>
              <a:ext cx="126020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/>
              </a:lvl1pPr>
            </a:lstStyle>
            <a:p>
              <a:r>
                <a:t>system bus</a:t>
              </a:r>
            </a:p>
          </p:txBody>
        </p:sp>
      </p:grpSp>
      <p:pic>
        <p:nvPicPr>
          <p:cNvPr id="1133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5537" y="4225925"/>
            <a:ext cx="533401" cy="684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4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64337" y="4189412"/>
            <a:ext cx="533401" cy="684213"/>
          </a:xfrm>
          <a:prstGeom prst="rect">
            <a:avLst/>
          </a:prstGeom>
          <a:ln w="12700">
            <a:miter lim="400000"/>
          </a:ln>
        </p:spPr>
      </p:pic>
      <p:sp>
        <p:nvSpPr>
          <p:cNvPr id="1135" name="Shape 1135"/>
          <p:cNvSpPr/>
          <p:nvPr/>
        </p:nvSpPr>
        <p:spPr>
          <a:xfrm>
            <a:off x="377825" y="4460875"/>
            <a:ext cx="434975" cy="222250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1136" name="Shape 1136"/>
          <p:cNvSpPr/>
          <p:nvPr/>
        </p:nvSpPr>
        <p:spPr>
          <a:xfrm>
            <a:off x="390525" y="4470400"/>
            <a:ext cx="446088" cy="212725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1137" name="Shape 1137"/>
          <p:cNvSpPr>
            <a:spLocks noGrp="1"/>
          </p:cNvSpPr>
          <p:nvPr>
            <p:ph type="sldNum" sz="quarter" idx="2"/>
          </p:nvPr>
        </p:nvSpPr>
        <p:spPr>
          <a:xfrm>
            <a:off x="8456612" y="6475412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138" name="Shape 1138"/>
          <p:cNvSpPr/>
          <p:nvPr/>
        </p:nvSpPr>
        <p:spPr>
          <a:xfrm>
            <a:off x="6375400" y="6475412"/>
            <a:ext cx="21780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Data Plane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64764 0.000000 L 0.169624 0.134947 L 0.390984 0.134947 L 0.390984 0.040737" pathEditMode="relative">
                                      <p:cBhvr>
                                        <p:cTn id="6" dur="2000" fill="hold"/>
                                        <p:tgtEl>
                                          <p:spTgt spid="1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-1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62329 0.000000 L 0.165969 0.138201 L 0.339059 0.135881 L 0.337849 0.038431" pathEditMode="relative">
                                      <p:cBhvr>
                                        <p:cTn id="13" dur="2000" fill="hold"/>
                                        <p:tgtEl>
                                          <p:spTgt spid="1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0984 0.040737 L 0.408004 0.040737 L 0.408004 0.128467 L 0.619114 0.123607 L 0.620324 -0.001623 L 0.790984 -0.001623" pathEditMode="relative">
                                      <p:cBhvr>
                                        <p:cTn id="17" dur="2000" fill="hold"/>
                                        <p:tgtEl>
                                          <p:spTgt spid="1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xit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0" dur="500" fill="hold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" grpId="5" animBg="1" advAuto="0"/>
      <p:bldP spid="1136" grpId="2" animBg="1" advAuto="0"/>
    </p:bldLst>
  </p:timing>
</p:sld>
</file>

<file path=ppt/theme/theme1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3872</Words>
  <Application>Microsoft Office PowerPoint</Application>
  <PresentationFormat>On-screen Show (4:3)</PresentationFormat>
  <Paragraphs>1138</Paragraphs>
  <Slides>48</Slides>
  <Notes>15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Arial</vt:lpstr>
      <vt:lpstr>Arial Narrow</vt:lpstr>
      <vt:lpstr>Calibri</vt:lpstr>
      <vt:lpstr>Comic Sans MS</vt:lpstr>
      <vt:lpstr>Courier New</vt:lpstr>
      <vt:lpstr>Gill Sans</vt:lpstr>
      <vt:lpstr>Gill Sans MT</vt:lpstr>
      <vt:lpstr>Tahoma</vt:lpstr>
      <vt:lpstr>Times New Roman</vt:lpstr>
      <vt:lpstr>Wingdings</vt:lpstr>
      <vt:lpstr>Zapf Dingbats</vt:lpstr>
      <vt:lpstr>Default Design</vt:lpstr>
      <vt:lpstr>PowerPoint Presentation</vt:lpstr>
      <vt:lpstr>Router architecture overview</vt:lpstr>
      <vt:lpstr>Input port functions</vt:lpstr>
      <vt:lpstr>Input port functions</vt:lpstr>
      <vt:lpstr>Destination-based forwarding</vt:lpstr>
      <vt:lpstr>Longest prefix matching</vt:lpstr>
      <vt:lpstr>Longest prefix matching</vt:lpstr>
      <vt:lpstr>Switching fabrics</vt:lpstr>
      <vt:lpstr>Switching via memory</vt:lpstr>
      <vt:lpstr>Switching via a bus</vt:lpstr>
      <vt:lpstr>Switching via interconnection network</vt:lpstr>
      <vt:lpstr>Input port queuing</vt:lpstr>
      <vt:lpstr>Output ports</vt:lpstr>
      <vt:lpstr>Output port queueing</vt:lpstr>
      <vt:lpstr>How much buffering?</vt:lpstr>
      <vt:lpstr>Scheduling mechanisms</vt:lpstr>
      <vt:lpstr>Scheduling policies: priority</vt:lpstr>
      <vt:lpstr>Scheduling policies: still more</vt:lpstr>
      <vt:lpstr>Scheduling policies: still more</vt:lpstr>
      <vt:lpstr>IPv6: motivation</vt:lpstr>
      <vt:lpstr>IPv6 datagram format</vt:lpstr>
      <vt:lpstr>Other changes from IPv4</vt:lpstr>
      <vt:lpstr>Transition from IPv4 to IPv6</vt:lpstr>
      <vt:lpstr>Tunneling</vt:lpstr>
      <vt:lpstr>Tunneling</vt:lpstr>
      <vt:lpstr>IPv6: adoption</vt:lpstr>
      <vt:lpstr>PowerPoint Presentation</vt:lpstr>
      <vt:lpstr>OpenFlow data plane abstraction</vt:lpstr>
      <vt:lpstr>OpenFlow data plane abstraction</vt:lpstr>
      <vt:lpstr>OpenFlow: Flow Table Entries</vt:lpstr>
      <vt:lpstr>PowerPoint Presentation</vt:lpstr>
      <vt:lpstr>PowerPoint Presentation</vt:lpstr>
      <vt:lpstr>OpenFlow abstraction</vt:lpstr>
      <vt:lpstr>OpenFlow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network management?</vt:lpstr>
      <vt:lpstr>Infrastructure for network management</vt:lpstr>
      <vt:lpstr>SNMP protocol</vt:lpstr>
      <vt:lpstr>SNMP protocol: message types</vt:lpstr>
      <vt:lpstr>SNMP protocol: message formats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Heller, Rachelle S.</dc:creator>
  <cp:lastModifiedBy>Heller, Rachelle S.</cp:lastModifiedBy>
  <cp:revision>6</cp:revision>
  <cp:lastPrinted>2018-11-12T16:36:51Z</cp:lastPrinted>
  <dcterms:modified xsi:type="dcterms:W3CDTF">2018-11-12T21:34:25Z</dcterms:modified>
</cp:coreProperties>
</file>