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01DD1-F231-4E00-9349-95D98F324B9D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B271-B23C-4AB4-9AA4-74779FF87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64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9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8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98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97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45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20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7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33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17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95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43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A4C393-E737-BC43-97C2-03F614D801C4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851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84B22-79F1-5A4C-ADC0-95054349920C}" type="slidenum">
              <a:rPr lang="en-US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325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D16E53-AA3A-1B40-8834-C507253CDA79}" type="slidenum">
              <a:rPr lang="en-US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543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7A7DFF-E366-894D-AE11-E372FC777130}" type="slidenum">
              <a:rPr 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984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64779-EDBD-A947-A945-45F2979F167B}" type="slidenum">
              <a:rPr lang="en-US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672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7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0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9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677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6600853" indent="-36159694" defTabSz="923677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4115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8823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23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76463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E294AAA-E8DC-2445-B69E-0E43F432FDC4}" type="slidenum">
              <a:rPr lang="en-US" sz="1300" b="0">
                <a:solidFill>
                  <a:prstClr val="black"/>
                </a:solidFill>
                <a:latin typeface="Arial" charset="0"/>
              </a:rPr>
              <a:pPr eaLnBrk="1" hangingPunct="1"/>
              <a:t>7</a:t>
            </a:fld>
            <a:endParaRPr lang="en-US" sz="1300" b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6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1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6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0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743F53F6-B523-C44E-B4C1-FCBC5EB649F5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6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38D61CF4-3907-BD48-A0AD-B97C00B711EA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5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4E5268B6-BFED-754B-A245-6D16E75F0749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6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EC0F1923-A596-1A47-A249-877B26CCB952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9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AC5F-6A0A-45D2-A114-DE597A95592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84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EB1DB-F801-472F-A4D5-A13C93030AB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0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C7DEA-A621-4A9F-AB9C-579A3589B37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1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232B2-46E4-4CB6-92F2-A4AE68A2F1E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1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DC9AA-2910-4978-BBA2-9B4360CBA25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15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8F979-AAFF-4C17-A949-2270364B12C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70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31079-D577-4D92-942A-42D2B6F28E5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5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D498B073-F070-8F40-A264-45FE158B6770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74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FF7D4-4D46-41AC-8B64-9EEE0C65E1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77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F451C-EA19-476A-9D9D-B61B77173C6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09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D733B-4BE8-45BF-994C-E2EAC28626F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0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1E47A-62DD-4B89-97F1-F67F6D7750A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A5E2E980-7D79-7040-B5D8-18DB884801CE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1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F735F25A-B97A-024B-B408-E1A4C1DF4143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0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DD8B96B1-2EDF-B64A-A4F1-BB54A74ACDCF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9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0DCF9BDD-CFA9-4940-A134-4E3EBF4AC9F4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7EFC9773-7379-5049-A6C9-0C8EEEC5C544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5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A514D338-4107-944C-9C9F-B78F8039FA74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t>4-</a:t>
            </a:r>
            <a:fld id="{EFD97474-BCA4-8B48-AA21-40B47D81E853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74400" y="6400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D27BF6-30B3-4F55-831D-1ED0E30DA34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ＭＳ Ｐゴシック" charset="0"/>
            </a:endParaRPr>
          </a:p>
        </p:txBody>
      </p:sp>
      <p:sp>
        <p:nvSpPr>
          <p:cNvPr id="1029" name="AutoShape 7"/>
          <p:cNvSpPr>
            <a:spLocks noChangeArrowheads="1"/>
          </p:cNvSpPr>
          <p:nvPr userDrawn="1"/>
        </p:nvSpPr>
        <p:spPr bwMode="auto">
          <a:xfrm>
            <a:off x="287867" y="266700"/>
            <a:ext cx="11684000" cy="61214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3166533" y="63501"/>
            <a:ext cx="5740400" cy="415925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ea typeface="ＭＳ Ｐゴシック" charset="0"/>
              </a:rPr>
              <a:t>CS4431W – et al</a:t>
            </a:r>
            <a:endParaRPr lang="en-US" altLang="en-US" sz="180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1031" name="Picture 11" descr="C:\shelly's files\courses\network\seas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30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1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u="sng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046CC513-D376-4272-A96B-479EB3D6D172}" type="slidenum">
              <a:rPr lang="en-US" altLang="en-US" sz="1400">
                <a:solidFill>
                  <a:srgbClr val="000000"/>
                </a:solidFill>
              </a:rPr>
              <a:pPr algn="r"/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1524853" y="1111250"/>
            <a:ext cx="91486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3333CC"/>
                </a:solidFill>
                <a:ea typeface="ＭＳ Ｐゴシック" charset="0"/>
              </a:rPr>
              <a:t>Network Services, </a:t>
            </a:r>
            <a:r>
              <a:rPr lang="en-US" altLang="en-US" sz="3600" dirty="0" smtClean="0">
                <a:solidFill>
                  <a:srgbClr val="3333CC"/>
                </a:solidFill>
                <a:ea typeface="ＭＳ Ｐゴシック" charset="0"/>
              </a:rPr>
              <a:t>Software Designed Networks</a:t>
            </a:r>
            <a:endParaRPr lang="en-US" alt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00" name="Text Box 11"/>
          <p:cNvSpPr txBox="1">
            <a:spLocks noChangeArrowheads="1"/>
          </p:cNvSpPr>
          <p:nvPr/>
        </p:nvSpPr>
        <p:spPr bwMode="auto">
          <a:xfrm>
            <a:off x="4083050" y="1797050"/>
            <a:ext cx="3386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>
              <a:solidFill>
                <a:srgbClr val="3333CC"/>
              </a:solidFill>
              <a:ea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3333CC"/>
                </a:solidFill>
                <a:ea typeface="ＭＳ Ｐゴシック" charset="0"/>
              </a:rPr>
              <a:t>Dr. Shelly Heller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3333CC"/>
                </a:solidFill>
                <a:ea typeface="ＭＳ Ｐゴシック" charset="0"/>
              </a:rPr>
              <a:t>sheller@gwu.edu</a:t>
            </a:r>
          </a:p>
        </p:txBody>
      </p:sp>
      <p:pic>
        <p:nvPicPr>
          <p:cNvPr id="4101" name="Picture 12" descr="C:\shelly's files\courses\network\heller lectures\doonesbury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4" y="3473450"/>
            <a:ext cx="727868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4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2467465" y="2441245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Freeform 3"/>
          <p:cNvSpPr>
            <a:spLocks/>
          </p:cNvSpPr>
          <p:nvPr/>
        </p:nvSpPr>
        <p:spPr bwMode="auto">
          <a:xfrm>
            <a:off x="3590228" y="1330694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4358105" y="2267386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47" name="Oval 10"/>
          <p:cNvSpPr>
            <a:spLocks noChangeArrowheads="1"/>
          </p:cNvSpPr>
          <p:nvPr/>
        </p:nvSpPr>
        <p:spPr bwMode="auto">
          <a:xfrm>
            <a:off x="4847171" y="3340569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48" name="Line 11"/>
          <p:cNvSpPr>
            <a:spLocks noChangeShapeType="1"/>
          </p:cNvSpPr>
          <p:nvPr/>
        </p:nvSpPr>
        <p:spPr bwMode="auto">
          <a:xfrm>
            <a:off x="4847170" y="3328627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49" name="Line 12"/>
          <p:cNvSpPr>
            <a:spLocks noChangeShapeType="1"/>
          </p:cNvSpPr>
          <p:nvPr/>
        </p:nvSpPr>
        <p:spPr bwMode="auto">
          <a:xfrm>
            <a:off x="5562485" y="3328627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0" name="Rectangle 13"/>
          <p:cNvSpPr>
            <a:spLocks noChangeArrowheads="1"/>
          </p:cNvSpPr>
          <p:nvPr/>
        </p:nvSpPr>
        <p:spPr bwMode="auto">
          <a:xfrm>
            <a:off x="4847171" y="3328627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1" name="Oval 14"/>
          <p:cNvSpPr>
            <a:spLocks noChangeArrowheads="1"/>
          </p:cNvSpPr>
          <p:nvPr/>
        </p:nvSpPr>
        <p:spPr bwMode="auto">
          <a:xfrm>
            <a:off x="4840315" y="3227963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2" name="Oval 15"/>
          <p:cNvSpPr>
            <a:spLocks noChangeArrowheads="1"/>
          </p:cNvSpPr>
          <p:nvPr/>
        </p:nvSpPr>
        <p:spPr bwMode="auto">
          <a:xfrm>
            <a:off x="4838030" y="2163308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3" name="Line 16"/>
          <p:cNvSpPr>
            <a:spLocks noChangeShapeType="1"/>
          </p:cNvSpPr>
          <p:nvPr/>
        </p:nvSpPr>
        <p:spPr bwMode="auto">
          <a:xfrm>
            <a:off x="4838029" y="215136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4" name="Line 17"/>
          <p:cNvSpPr>
            <a:spLocks noChangeShapeType="1"/>
          </p:cNvSpPr>
          <p:nvPr/>
        </p:nvSpPr>
        <p:spPr bwMode="auto">
          <a:xfrm>
            <a:off x="5553344" y="215136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5" name="Rectangle 18"/>
          <p:cNvSpPr>
            <a:spLocks noChangeArrowheads="1"/>
          </p:cNvSpPr>
          <p:nvPr/>
        </p:nvSpPr>
        <p:spPr bwMode="auto">
          <a:xfrm>
            <a:off x="4838030" y="2151366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6" name="Oval 19"/>
          <p:cNvSpPr>
            <a:spLocks noChangeArrowheads="1"/>
          </p:cNvSpPr>
          <p:nvPr/>
        </p:nvSpPr>
        <p:spPr bwMode="auto">
          <a:xfrm>
            <a:off x="4831174" y="2050701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7" name="Oval 20"/>
          <p:cNvSpPr>
            <a:spLocks noChangeArrowheads="1"/>
          </p:cNvSpPr>
          <p:nvPr/>
        </p:nvSpPr>
        <p:spPr bwMode="auto">
          <a:xfrm>
            <a:off x="6398924" y="2156483"/>
            <a:ext cx="713030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8" name="Line 21"/>
          <p:cNvSpPr>
            <a:spLocks noChangeShapeType="1"/>
          </p:cNvSpPr>
          <p:nvPr/>
        </p:nvSpPr>
        <p:spPr bwMode="auto">
          <a:xfrm>
            <a:off x="6398924" y="2144541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59" name="Line 22"/>
          <p:cNvSpPr>
            <a:spLocks noChangeShapeType="1"/>
          </p:cNvSpPr>
          <p:nvPr/>
        </p:nvSpPr>
        <p:spPr bwMode="auto">
          <a:xfrm>
            <a:off x="7111954" y="2144541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0" name="Rectangle 23"/>
          <p:cNvSpPr>
            <a:spLocks noChangeArrowheads="1"/>
          </p:cNvSpPr>
          <p:nvPr/>
        </p:nvSpPr>
        <p:spPr bwMode="auto">
          <a:xfrm>
            <a:off x="6398924" y="2144541"/>
            <a:ext cx="706174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1" name="Oval 24"/>
          <p:cNvSpPr>
            <a:spLocks noChangeArrowheads="1"/>
          </p:cNvSpPr>
          <p:nvPr/>
        </p:nvSpPr>
        <p:spPr bwMode="auto">
          <a:xfrm>
            <a:off x="6405780" y="2048995"/>
            <a:ext cx="713030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2" name="Oval 25"/>
          <p:cNvSpPr>
            <a:spLocks noChangeArrowheads="1"/>
          </p:cNvSpPr>
          <p:nvPr/>
        </p:nvSpPr>
        <p:spPr bwMode="auto">
          <a:xfrm>
            <a:off x="6421779" y="3335451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3" name="Line 26"/>
          <p:cNvSpPr>
            <a:spLocks noChangeShapeType="1"/>
          </p:cNvSpPr>
          <p:nvPr/>
        </p:nvSpPr>
        <p:spPr bwMode="auto">
          <a:xfrm>
            <a:off x="6421778" y="3323509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4" name="Line 27"/>
          <p:cNvSpPr>
            <a:spLocks noChangeShapeType="1"/>
          </p:cNvSpPr>
          <p:nvPr/>
        </p:nvSpPr>
        <p:spPr bwMode="auto">
          <a:xfrm>
            <a:off x="7137093" y="3323509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5" name="Rectangle 28"/>
          <p:cNvSpPr>
            <a:spLocks noChangeArrowheads="1"/>
          </p:cNvSpPr>
          <p:nvPr/>
        </p:nvSpPr>
        <p:spPr bwMode="auto">
          <a:xfrm>
            <a:off x="6421779" y="3323509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6" name="Oval 29"/>
          <p:cNvSpPr>
            <a:spLocks noChangeArrowheads="1"/>
          </p:cNvSpPr>
          <p:nvPr/>
        </p:nvSpPr>
        <p:spPr bwMode="auto">
          <a:xfrm>
            <a:off x="6414923" y="3222844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7" name="Oval 30"/>
          <p:cNvSpPr>
            <a:spLocks noChangeArrowheads="1"/>
          </p:cNvSpPr>
          <p:nvPr/>
        </p:nvSpPr>
        <p:spPr bwMode="auto">
          <a:xfrm>
            <a:off x="7713002" y="2753645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8" name="Line 31"/>
          <p:cNvSpPr>
            <a:spLocks noChangeShapeType="1"/>
          </p:cNvSpPr>
          <p:nvPr/>
        </p:nvSpPr>
        <p:spPr bwMode="auto">
          <a:xfrm>
            <a:off x="7713001" y="2741703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69" name="Line 32"/>
          <p:cNvSpPr>
            <a:spLocks noChangeShapeType="1"/>
          </p:cNvSpPr>
          <p:nvPr/>
        </p:nvSpPr>
        <p:spPr bwMode="auto">
          <a:xfrm>
            <a:off x="8428316" y="2741703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0" name="Rectangle 33"/>
          <p:cNvSpPr>
            <a:spLocks noChangeArrowheads="1"/>
          </p:cNvSpPr>
          <p:nvPr/>
        </p:nvSpPr>
        <p:spPr bwMode="auto">
          <a:xfrm>
            <a:off x="7713002" y="2741703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1" name="Oval 34"/>
          <p:cNvSpPr>
            <a:spLocks noChangeArrowheads="1"/>
          </p:cNvSpPr>
          <p:nvPr/>
        </p:nvSpPr>
        <p:spPr bwMode="auto">
          <a:xfrm>
            <a:off x="7706146" y="2641038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6778293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5194545" y="2323689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5571628" y="2298096"/>
            <a:ext cx="1151817" cy="1023706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7141664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>
            <a:off x="5585340" y="3372987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4234697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5571628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7114240" y="2190608"/>
            <a:ext cx="904999" cy="45554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4104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0882" name="Group 47"/>
          <p:cNvGrpSpPr>
            <a:grpSpLocks/>
          </p:cNvGrpSpPr>
          <p:nvPr/>
        </p:nvGrpSpPr>
        <p:grpSpPr bwMode="auto">
          <a:xfrm>
            <a:off x="6612912" y="3134119"/>
            <a:ext cx="326380" cy="400951"/>
            <a:chOff x="2982" y="2425"/>
            <a:chExt cx="145" cy="235"/>
          </a:xfrm>
        </p:grpSpPr>
        <p:sp>
          <p:nvSpPr>
            <p:cNvPr id="120905" name="Rectangle 48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906" name="Text Box 49"/>
            <p:cNvSpPr txBox="1">
              <a:spLocks noChangeArrowheads="1"/>
            </p:cNvSpPr>
            <p:nvPr/>
          </p:nvSpPr>
          <p:spPr bwMode="auto">
            <a:xfrm>
              <a:off x="2988" y="2425"/>
              <a:ext cx="1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0883" name="Group 50"/>
          <p:cNvGrpSpPr>
            <a:grpSpLocks/>
          </p:cNvGrpSpPr>
          <p:nvPr/>
        </p:nvGrpSpPr>
        <p:grpSpPr bwMode="auto">
          <a:xfrm>
            <a:off x="5054811" y="3077818"/>
            <a:ext cx="341194" cy="462374"/>
            <a:chOff x="2982" y="2395"/>
            <a:chExt cx="150" cy="271"/>
          </a:xfrm>
        </p:grpSpPr>
        <p:sp>
          <p:nvSpPr>
            <p:cNvPr id="120903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904" name="Text Box 52"/>
            <p:cNvSpPr txBox="1">
              <a:spLocks noChangeArrowheads="1"/>
            </p:cNvSpPr>
            <p:nvPr/>
          </p:nvSpPr>
          <p:spPr bwMode="auto">
            <a:xfrm>
              <a:off x="2983" y="2395"/>
              <a:ext cx="1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120884" name="Group 53"/>
          <p:cNvGrpSpPr>
            <a:grpSpLocks/>
          </p:cNvGrpSpPr>
          <p:nvPr/>
        </p:nvGrpSpPr>
        <p:grpSpPr bwMode="auto">
          <a:xfrm>
            <a:off x="6585298" y="1956858"/>
            <a:ext cx="370013" cy="400951"/>
            <a:chOff x="2976" y="2425"/>
            <a:chExt cx="164" cy="235"/>
          </a:xfrm>
        </p:grpSpPr>
        <p:sp>
          <p:nvSpPr>
            <p:cNvPr id="120901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6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902" name="Text Box 55"/>
            <p:cNvSpPr txBox="1">
              <a:spLocks noChangeArrowheads="1"/>
            </p:cNvSpPr>
            <p:nvPr/>
          </p:nvSpPr>
          <p:spPr bwMode="auto">
            <a:xfrm>
              <a:off x="2976" y="2425"/>
              <a:ext cx="16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0885" name="Group 56"/>
          <p:cNvGrpSpPr>
            <a:grpSpLocks/>
          </p:cNvGrpSpPr>
          <p:nvPr/>
        </p:nvGrpSpPr>
        <p:grpSpPr bwMode="auto">
          <a:xfrm>
            <a:off x="5036019" y="1956858"/>
            <a:ext cx="326380" cy="400951"/>
            <a:chOff x="2982" y="2425"/>
            <a:chExt cx="145" cy="235"/>
          </a:xfrm>
        </p:grpSpPr>
        <p:sp>
          <p:nvSpPr>
            <p:cNvPr id="1208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900" name="Text Box 58"/>
            <p:cNvSpPr txBox="1">
              <a:spLocks noChangeArrowheads="1"/>
            </p:cNvSpPr>
            <p:nvPr/>
          </p:nvSpPr>
          <p:spPr bwMode="auto">
            <a:xfrm>
              <a:off x="2988" y="2425"/>
              <a:ext cx="13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</a:rPr>
                <a:t>v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0886" name="Group 59"/>
          <p:cNvGrpSpPr>
            <a:grpSpLocks/>
          </p:cNvGrpSpPr>
          <p:nvPr/>
        </p:nvGrpSpPr>
        <p:grpSpPr bwMode="auto">
          <a:xfrm>
            <a:off x="7920280" y="2499425"/>
            <a:ext cx="339599" cy="462374"/>
            <a:chOff x="2981" y="2395"/>
            <a:chExt cx="150" cy="271"/>
          </a:xfrm>
        </p:grpSpPr>
        <p:sp>
          <p:nvSpPr>
            <p:cNvPr id="1208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0898" name="Text Box 61"/>
            <p:cNvSpPr txBox="1">
              <a:spLocks noChangeArrowheads="1"/>
            </p:cNvSpPr>
            <p:nvPr/>
          </p:nvSpPr>
          <p:spPr bwMode="auto">
            <a:xfrm>
              <a:off x="2981" y="2395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</a:rPr>
                <a:t>z</a:t>
              </a:r>
            </a:p>
          </p:txBody>
        </p:sp>
      </p:grp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4414189" y="21786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5209492" y="25523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4215364" y="291573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6087067" y="271099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5943090" y="3314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6765816" y="258302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7588543" y="303345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7526838" y="211724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5847105" y="186131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5044946" y="14057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4774" y="17027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20465" y="2397247"/>
            <a:ext cx="978441" cy="597428"/>
            <a:chOff x="4034923" y="3926353"/>
            <a:chExt cx="978441" cy="597428"/>
          </a:xfrm>
        </p:grpSpPr>
        <p:pic>
          <p:nvPicPr>
            <p:cNvPr id="3" name="Picture 2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4339956" y="41368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</a:rPr>
                <a:t>u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725387" y="1897890"/>
            <a:ext cx="978441" cy="597428"/>
            <a:chOff x="4034923" y="3926353"/>
            <a:chExt cx="978441" cy="597428"/>
          </a:xfrm>
        </p:grpSpPr>
        <p:pic>
          <p:nvPicPr>
            <p:cNvPr id="103" name="Picture 102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</a:rPr>
                <a:t>v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752456" y="3027916"/>
            <a:ext cx="978441" cy="597428"/>
            <a:chOff x="4034923" y="3926353"/>
            <a:chExt cx="978441" cy="597428"/>
          </a:xfrm>
        </p:grpSpPr>
        <p:pic>
          <p:nvPicPr>
            <p:cNvPr id="106" name="Picture 105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</a:rPr>
                <a:t>x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283506" y="1885171"/>
            <a:ext cx="978441" cy="597428"/>
            <a:chOff x="4034923" y="3926353"/>
            <a:chExt cx="978441" cy="597428"/>
          </a:xfrm>
        </p:grpSpPr>
        <p:pic>
          <p:nvPicPr>
            <p:cNvPr id="109" name="Picture 108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4320789" y="4136876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</a:rPr>
                <a:t>w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310574" y="3031908"/>
            <a:ext cx="978441" cy="597428"/>
            <a:chOff x="4034923" y="3926353"/>
            <a:chExt cx="978441" cy="597428"/>
          </a:xfrm>
        </p:grpSpPr>
        <p:pic>
          <p:nvPicPr>
            <p:cNvPr id="112" name="Picture 111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</a:rPr>
                <a:t>y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82605" y="2465712"/>
            <a:ext cx="978441" cy="597428"/>
            <a:chOff x="4034923" y="3926353"/>
            <a:chExt cx="978441" cy="597428"/>
          </a:xfrm>
        </p:grpSpPr>
        <p:pic>
          <p:nvPicPr>
            <p:cNvPr id="115" name="Picture 114" descr="router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solidFill>
                    <a:srgbClr val="000000"/>
                  </a:solidFill>
                </a:rPr>
                <a:t>z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8915175" y="2426605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3206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8419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241423" y="4173425"/>
            <a:ext cx="7945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u="sng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Q: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if w wants to route blue and red traffic differently?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u="sng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A: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can’t do it (with destination based forwarding, and LS, DV routing)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1246" y="0"/>
            <a:ext cx="196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Networking 401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305883" y="2123279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CC0000"/>
            </a:solidFill>
            <a:tailEnd type="triangle"/>
          </a:ln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4" name="Freeform 153"/>
          <p:cNvSpPr/>
          <p:nvPr/>
        </p:nvSpPr>
        <p:spPr>
          <a:xfrm flipV="1">
            <a:off x="5334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chemeClr val="accent2"/>
            </a:solidFill>
            <a:tailEnd type="triangle"/>
          </a:ln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076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977485" y="1872856"/>
            <a:ext cx="7050773" cy="4668701"/>
            <a:chOff x="1453484" y="1555350"/>
            <a:chExt cx="7050773" cy="4668701"/>
          </a:xfrm>
        </p:grpSpPr>
        <p:grpSp>
          <p:nvGrpSpPr>
            <p:cNvPr id="25" name="Group 24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388" name="Rectangle 387"/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Freeform 395"/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8316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48350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51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52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53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54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55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80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81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56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57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78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79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5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59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60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76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77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61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62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74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75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64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65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66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67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68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69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70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71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FF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72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8317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48318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19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20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21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22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23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48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49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24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25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46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47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26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27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28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44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45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29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8330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42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343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48331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2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3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4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5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6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7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8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39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FF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40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41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8129" name="Freeform 2"/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61" name="Group 48260"/>
            <p:cNvGrpSpPr/>
            <p:nvPr/>
          </p:nvGrpSpPr>
          <p:grpSpPr>
            <a:xfrm>
              <a:off x="1526216" y="2537824"/>
              <a:ext cx="6978041" cy="1102529"/>
              <a:chOff x="1526216" y="3003498"/>
              <a:chExt cx="6978041" cy="1102529"/>
            </a:xfrm>
          </p:grpSpPr>
          <p:sp>
            <p:nvSpPr>
              <p:cNvPr id="48156" name="TextBox 399"/>
              <p:cNvSpPr txBox="1">
                <a:spLocks noChangeArrowheads="1"/>
              </p:cNvSpPr>
              <p:nvPr/>
            </p:nvSpPr>
            <p:spPr bwMode="auto">
              <a:xfrm>
                <a:off x="7700805" y="3628973"/>
                <a:ext cx="622286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000000"/>
                    </a:solidFill>
                  </a:rPr>
                  <a:t>data</a:t>
                </a:r>
              </a:p>
              <a:p>
                <a:pPr algn="ctr" eaLnBrk="0" fontAlgn="base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000000"/>
                    </a:solidFill>
                  </a:rPr>
                  <a:t>plane</a:t>
                </a:r>
              </a:p>
            </p:txBody>
          </p:sp>
          <p:sp>
            <p:nvSpPr>
              <p:cNvPr id="48157" name="TextBox 400"/>
              <p:cNvSpPr txBox="1">
                <a:spLocks noChangeArrowheads="1"/>
              </p:cNvSpPr>
              <p:nvPr/>
            </p:nvSpPr>
            <p:spPr bwMode="auto">
              <a:xfrm>
                <a:off x="7722549" y="3003498"/>
                <a:ext cx="721672" cy="477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000000"/>
                    </a:solidFill>
                  </a:rPr>
                  <a:t>control</a:t>
                </a:r>
              </a:p>
              <a:p>
                <a:pPr algn="ctr" eaLnBrk="0" fontAlgn="base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000000"/>
                    </a:solidFill>
                  </a:rPr>
                  <a:t>plane</a:t>
                </a: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48311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stCxn id="403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2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3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4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8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5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2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60" name="Group 48259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96" name="Rectangle 495"/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48285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0" name="Rectangle 499"/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02" name="Straight Connector 501"/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90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06" name="Oval 505"/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09" name="Freeform 508"/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0" name="Freeform 509"/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1" name="Freeform 510"/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12" name="Freeform 511"/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13" name="Straight Connector 512"/>
                  <p:cNvCxnSpPr>
                    <a:endCxn id="508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49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71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63" name="Rectangle 562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4" name="Rectangle 553"/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57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3" name="Freeform 542"/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4" name="Freeform 543"/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5" name="Freeform 544"/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46" name="Freeform 545"/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47" name="Straight Connector 546"/>
                  <p:cNvCxnSpPr>
                    <a:endCxn id="542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79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43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9" name="Oval 588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0" name="Rectangle 589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2" name="Rectangle 581"/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29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0" name="Oval 569"/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1" name="Rectangle 570"/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3" name="Freeform 572"/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4" name="Freeform 573"/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5" name="Freeform 574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76" name="Freeform 575"/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77" name="Straight Connector 576"/>
                  <p:cNvCxnSpPr>
                    <a:endCxn id="572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8" name="Group 48257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606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15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616" name="Oval 615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9" name="Rectangle 608"/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01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97" name="Oval 596"/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599" name="Oval 598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0" name="Freeform 599"/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1" name="Freeform 600"/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2" name="Freeform 601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03" name="Freeform 602"/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04" name="Straight Connector 603"/>
                  <p:cNvCxnSpPr>
                    <a:endCxn id="599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9" name="Group 48258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633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34" name="Straight Connector 633"/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87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6" name="Rectangle 635"/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38" name="Straight Connector 637"/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7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624" name="Oval 623"/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5" name="Rectangle 624"/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7" name="Freeform 626"/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8" name="Freeform 627"/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29" name="Freeform 628"/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30" name="Freeform 629"/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631" name="Straight Connector 630"/>
                  <p:cNvCxnSpPr>
                    <a:endCxn id="626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/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391" name="Freeform 390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93" name="Straight Arrow Connector 392"/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47"/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363" name="Oval 3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Freeform 3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Freeform 3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Freeform 3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70" name="Straight Connector 369"/>
              <p:cNvCxnSpPr>
                <a:endCxn id="3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47"/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373" name="Oval 37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Freeform 37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Freeform 3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Freeform 3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Freeform 3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0" name="Straight Connector 379"/>
              <p:cNvCxnSpPr>
                <a:endCxn id="3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47"/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383" name="Oval 3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5" name="Oval 3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Freeform 3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7" name="Freeform 3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Freeform 3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9" name="Straight Connector 398"/>
              <p:cNvCxnSpPr>
                <a:endCxn id="3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347"/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02" name="Oval 40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Oval 4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Freeform 421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7" name="Freeform 42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8" name="Freeform 42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29" name="Straight Connector 428"/>
              <p:cNvCxnSpPr>
                <a:endCxn id="4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347"/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32" name="Oval 43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4" name="Oval 43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435" name="Freeform 43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6" name="Freeform 43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8" name="Freeform 43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9" name="Straight Connector 438"/>
              <p:cNvCxnSpPr>
                <a:endCxn id="43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342" name="Oval 341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9" name="Oval 388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0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53027" y="2127167"/>
                  <a:ext cx="2056973" cy="284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800" dirty="0">
                      <a:solidFill>
                        <a:srgbClr val="FFFFFF"/>
                      </a:solidFill>
                    </a:rPr>
                    <a:t>Remote Controller</a:t>
                  </a: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3" name="Oval 442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4" name="Oval 443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5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97415" y="2127166"/>
                  <a:ext cx="1968204" cy="3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800" dirty="0">
                      <a:solidFill>
                        <a:srgbClr val="FFFFFF"/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49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4" name="Oval 45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5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56" name="Group 455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9" name="Oval 458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5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64" name="Oval 46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46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FFFFFF"/>
                      </a:solidFill>
                    </a:rPr>
                    <a:t>CA</a:t>
                  </a:r>
                  <a:endParaRPr lang="en-US" sz="18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48273" name="Group 554"/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554"/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554"/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554"/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554"/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1672170" y="4974168"/>
            <a:ext cx="2561167" cy="1458683"/>
            <a:chOff x="148169" y="4974167"/>
            <a:chExt cx="2561167" cy="1458683"/>
          </a:xfrm>
        </p:grpSpPr>
        <p:sp>
          <p:nvSpPr>
            <p:cNvPr id="4" name="TextBox 3"/>
            <p:cNvSpPr txBox="1"/>
            <p:nvPr/>
          </p:nvSpPr>
          <p:spPr>
            <a:xfrm>
              <a:off x="148169" y="558800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1: </a:t>
              </a:r>
              <a:r>
                <a:rPr lang="en-US" i="1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generalized“ flow-based” forwarding (e.g., OpenFlow)</a:t>
              </a:r>
              <a:endParaRPr lang="en-US" i="1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V="1">
              <a:off x="1428753" y="4974167"/>
              <a:ext cx="730247" cy="613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2" name="Group 471"/>
          <p:cNvGrpSpPr/>
          <p:nvPr/>
        </p:nvGrpSpPr>
        <p:grpSpPr>
          <a:xfrm>
            <a:off x="9114197" y="3506319"/>
            <a:ext cx="1667931" cy="1399445"/>
            <a:chOff x="69488" y="5026085"/>
            <a:chExt cx="2561167" cy="1399445"/>
          </a:xfrm>
        </p:grpSpPr>
        <p:sp>
          <p:nvSpPr>
            <p:cNvPr id="473" name="TextBox 472"/>
            <p:cNvSpPr txBox="1"/>
            <p:nvPr/>
          </p:nvSpPr>
          <p:spPr>
            <a:xfrm>
              <a:off x="69488" y="558068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2. </a:t>
              </a:r>
              <a:r>
                <a:rPr lang="en-US" i="1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control, data plane separation</a:t>
              </a:r>
              <a:endParaRPr lang="en-US" i="1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74" name="Straight Connector 473"/>
            <p:cNvCxnSpPr>
              <a:stCxn id="473" idx="0"/>
            </p:cNvCxnSpPr>
            <p:nvPr/>
          </p:nvCxnSpPr>
          <p:spPr bwMode="auto">
            <a:xfrm flipV="1">
              <a:off x="1350072" y="5026085"/>
              <a:ext cx="1703" cy="554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6" name="TextBox 475"/>
          <p:cNvSpPr txBox="1"/>
          <p:nvPr/>
        </p:nvSpPr>
        <p:spPr>
          <a:xfrm>
            <a:off x="8581798" y="1089172"/>
            <a:ext cx="208620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b="1" i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.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control plane functions external to data-plane switches</a:t>
            </a:r>
            <a:endParaRPr lang="en-US" i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77" name="Straight Connector 476"/>
          <p:cNvCxnSpPr/>
          <p:nvPr/>
        </p:nvCxnSpPr>
        <p:spPr bwMode="auto">
          <a:xfrm flipV="1">
            <a:off x="8196037" y="1468339"/>
            <a:ext cx="618473" cy="645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3539762" y="1310125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8" name="Oval 477"/>
          <p:cNvSpPr/>
          <p:nvPr/>
        </p:nvSpPr>
        <p:spPr bwMode="auto">
          <a:xfrm>
            <a:off x="4538783" y="1301278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79" name="Oval 478"/>
          <p:cNvSpPr/>
          <p:nvPr/>
        </p:nvSpPr>
        <p:spPr bwMode="auto">
          <a:xfrm>
            <a:off x="7351987" y="1292433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7212" y="106553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…</a:t>
            </a:r>
            <a:endParaRPr lang="en-US" sz="3200" dirty="0">
              <a:solidFill>
                <a:srgbClr val="008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635999" y="1037742"/>
            <a:ext cx="2273067" cy="844847"/>
            <a:chOff x="111998" y="1037741"/>
            <a:chExt cx="2273067" cy="844847"/>
          </a:xfrm>
        </p:grpSpPr>
        <p:sp>
          <p:nvSpPr>
            <p:cNvPr id="481" name="TextBox 480"/>
            <p:cNvSpPr txBox="1"/>
            <p:nvPr/>
          </p:nvSpPr>
          <p:spPr>
            <a:xfrm>
              <a:off x="111998" y="1037741"/>
              <a:ext cx="22730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i="1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4. </a:t>
              </a:r>
              <a:r>
                <a:rPr lang="en-US" i="1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programmable control applications</a:t>
              </a:r>
              <a:endParaRPr lang="en-US" i="1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82" name="Straight Connector 481"/>
            <p:cNvCxnSpPr/>
            <p:nvPr/>
          </p:nvCxnSpPr>
          <p:spPr bwMode="auto">
            <a:xfrm flipV="1">
              <a:off x="1182107" y="1458376"/>
              <a:ext cx="652881" cy="11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3" name="Straight Connector 482"/>
          <p:cNvCxnSpPr/>
          <p:nvPr/>
        </p:nvCxnSpPr>
        <p:spPr bwMode="auto">
          <a:xfrm flipV="1">
            <a:off x="8149010" y="1469572"/>
            <a:ext cx="663883" cy="1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537725" y="1306406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routing</a:t>
            </a:r>
            <a:endParaRPr lang="en-US" sz="1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4565162" y="126814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access control</a:t>
            </a:r>
            <a:endParaRPr lang="en-US" sz="12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7308612" y="125371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load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balance</a:t>
            </a:r>
            <a:endParaRPr lang="en-US" sz="12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11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5349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6" y="236539"/>
            <a:ext cx="7162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data plane switches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776287"/>
            <a:ext cx="7078870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18684" y="1256540"/>
            <a:ext cx="4571424" cy="501089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CC0000"/>
                </a:solidFill>
              </a:rPr>
              <a:t>Data plane switches</a:t>
            </a:r>
          </a:p>
          <a:p>
            <a:r>
              <a:rPr lang="en-US" sz="2400" dirty="0"/>
              <a:t>fast, simple, commodity switches implementing generalized data-plane forwarding (Section 4.4) in hardware</a:t>
            </a:r>
          </a:p>
          <a:p>
            <a:r>
              <a:rPr lang="en-US" sz="2400" dirty="0"/>
              <a:t>switch flow table computed, installed by controller</a:t>
            </a:r>
          </a:p>
          <a:p>
            <a:r>
              <a:rPr lang="en-US" sz="2400" dirty="0"/>
              <a:t>API for table-based switch control (e.g., OpenFlow)</a:t>
            </a:r>
          </a:p>
          <a:p>
            <a:pPr lvl="1"/>
            <a:r>
              <a:rPr lang="en-US" sz="2000" dirty="0"/>
              <a:t>defines what is controllable and what is not</a:t>
            </a:r>
          </a:p>
          <a:p>
            <a:r>
              <a:rPr lang="en-US" sz="2400" dirty="0"/>
              <a:t>protocol for communicating with controller (e.g., OpenFlow)</a:t>
            </a:r>
          </a:p>
          <a:p>
            <a:endParaRPr lang="en-US" dirty="0"/>
          </a:p>
        </p:txBody>
      </p:sp>
      <p:grpSp>
        <p:nvGrpSpPr>
          <p:cNvPr id="1053" name="Group 1052"/>
          <p:cNvGrpSpPr/>
          <p:nvPr/>
        </p:nvGrpSpPr>
        <p:grpSpPr>
          <a:xfrm>
            <a:off x="6514228" y="1414364"/>
            <a:ext cx="4036591" cy="5169840"/>
            <a:chOff x="4990227" y="910464"/>
            <a:chExt cx="4036591" cy="5169840"/>
          </a:xfrm>
        </p:grpSpPr>
        <p:sp>
          <p:nvSpPr>
            <p:cNvPr id="1054" name="TextBox 399"/>
            <p:cNvSpPr txBox="1">
              <a:spLocks noChangeArrowheads="1"/>
            </p:cNvSpPr>
            <p:nvPr/>
          </p:nvSpPr>
          <p:spPr bwMode="auto">
            <a:xfrm>
              <a:off x="8350812" y="4936685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data</a:t>
              </a:r>
            </a:p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plane</a:t>
              </a:r>
            </a:p>
          </p:txBody>
        </p:sp>
        <p:sp>
          <p:nvSpPr>
            <p:cNvPr id="1055" name="TextBox 400"/>
            <p:cNvSpPr txBox="1">
              <a:spLocks noChangeArrowheads="1"/>
            </p:cNvSpPr>
            <p:nvPr/>
          </p:nvSpPr>
          <p:spPr bwMode="auto">
            <a:xfrm>
              <a:off x="8305146" y="2474327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control</a:t>
              </a:r>
            </a:p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plane</a:t>
              </a:r>
            </a:p>
          </p:txBody>
        </p:sp>
        <p:cxnSp>
          <p:nvCxnSpPr>
            <p:cNvPr id="1056" name="Straight Connector 1055"/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 1057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14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115" name="Straight Connector 1114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3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64" name="Oval 1163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5" name="Rectangle 1164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6" name="Oval 11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7" name="Freeform 11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8" name="Freeform 11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9" name="Freeform 11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70" name="Freeform 11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171" name="Straight Connector 1170"/>
                <p:cNvCxnSpPr>
                  <a:endCxn id="11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55" name="Oval 1154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6" name="Rectangle 1155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7" name="Oval 1156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8" name="Freeform 1157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9" name="Freeform 1158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0" name="Freeform 1159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61" name="Freeform 1160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162" name="Straight Connector 1161"/>
                <p:cNvCxnSpPr>
                  <a:endCxn id="115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46" name="Oval 114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7" name="Rectangle 114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8" name="Oval 114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9" name="Freeform 114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0" name="Freeform 114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1" name="Freeform 115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2" name="Freeform 115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153" name="Straight Connector 1152"/>
                <p:cNvCxnSpPr>
                  <a:endCxn id="114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7" name="Oval 113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8" name="Rectangle 113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9" name="Oval 113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0" name="Freeform 113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1" name="Freeform 114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2" name="Freeform 114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3" name="Freeform 114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144" name="Straight Connector 1143"/>
                <p:cNvCxnSpPr>
                  <a:endCxn id="113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7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8" name="Oval 112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" name="Rectangle 112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" name="Oval 112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1" name="Freeform 113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" name="Freeform 113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3" name="Freeform 113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4" name="Freeform 113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135" name="Straight Connector 1134"/>
                <p:cNvCxnSpPr>
                  <a:endCxn id="113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9" name="Group 1058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078" name="Rectangle 1077"/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9" name="Freeform 1078"/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80" name="Group 950"/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082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83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84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85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86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087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12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13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088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089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10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11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090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91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092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8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09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093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094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06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07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095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96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97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98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99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0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1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2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3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FF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4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5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81" name="TextBox 1080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SDN Controller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(network operating system)</a:t>
                </a:r>
                <a:endPara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60" name="TextBox 1059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8000"/>
                  </a:solidFill>
                  <a:latin typeface="Arial" charset="0"/>
                  <a:ea typeface="ＭＳ Ｐゴシック" charset="0"/>
                </a:rPr>
                <a:t>…</a:t>
              </a:r>
              <a:endParaRPr lang="en-US" sz="3200" dirty="0">
                <a:solidFill>
                  <a:srgbClr val="008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61" name="Group 1060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076" name="Oval 1075"/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7" name="TextBox 1076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routing</a:t>
                </a: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074" name="Oval 1073"/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5" name="TextBox 1074"/>
              <p:cNvSpPr txBox="1"/>
              <p:nvPr/>
            </p:nvSpPr>
            <p:spPr>
              <a:xfrm>
                <a:off x="6145507" y="1997637"/>
                <a:ext cx="966932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access </a:t>
                </a:r>
              </a:p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control</a:t>
                </a: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072" name="Oval 1071"/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3" name="TextBox 1072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load</a:t>
                </a:r>
              </a:p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balance</a:t>
                </a: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064" name="Straight Arrow Connector 1063"/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Arrow Connector 1064"/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6" name="Straight Arrow Connector 1065"/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Arrow Connector 1066"/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8" name="TextBox 399"/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southbound API</a:t>
              </a:r>
            </a:p>
          </p:txBody>
        </p:sp>
        <p:sp>
          <p:nvSpPr>
            <p:cNvPr id="1069" name="TextBox 399"/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northbound API</a:t>
              </a:r>
            </a:p>
          </p:txBody>
        </p:sp>
        <p:sp>
          <p:nvSpPr>
            <p:cNvPr id="1070" name="TextBox 399"/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SDN-controlled switches</a:t>
              </a:r>
            </a:p>
          </p:txBody>
        </p:sp>
        <p:sp>
          <p:nvSpPr>
            <p:cNvPr id="1071" name="TextBox 399"/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000000"/>
                  </a:solidFill>
                </a:rPr>
                <a:t>network-control applications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6309895" y="1147463"/>
            <a:ext cx="4134334" cy="394727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0471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69813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6839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6" y="236539"/>
            <a:ext cx="64703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SDN controller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8"/>
            <a:ext cx="6494299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2048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SDN controller (network OS):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maintain network state information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interacts with network control applications “above” via northbound API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interacts with network switches “below” via southbound API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implemented as distributed system for performance, scalability, fault-tolerance, robustness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9874812" y="5440585"/>
            <a:ext cx="6222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data</a:t>
            </a:r>
          </a:p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9829146" y="2978227"/>
            <a:ext cx="7216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control</a:t>
            </a:r>
          </a:p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96719" y="5033567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6716283" y="3213236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688667" y="5329901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514227" y="3550653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SDN Controller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(network operating system)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61709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…</a:t>
            </a:r>
            <a:endParaRPr lang="en-US" sz="3200" dirty="0">
              <a:solidFill>
                <a:srgbClr val="008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89915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routing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629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5507" y="1997637"/>
              <a:ext cx="96693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access 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control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54838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load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balance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10151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0176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0185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0177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8174716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8170779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7031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7231908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098869" y="1147463"/>
            <a:ext cx="3794540" cy="1851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082963" y="1315163"/>
            <a:ext cx="3794540" cy="18512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111026" y="5099337"/>
            <a:ext cx="3794540" cy="159233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0471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69813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31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6" y="236539"/>
            <a:ext cx="7220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control applications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9"/>
            <a:ext cx="7159501" cy="19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2048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network-control apps: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“brains” of control:  implement control functions using lower-level services, API provided by SND controller</a:t>
            </a:r>
          </a:p>
          <a:p>
            <a:r>
              <a:rPr lang="en-US" sz="2400" i="1" dirty="0">
                <a:solidFill>
                  <a:srgbClr val="000000"/>
                </a:solidFill>
              </a:rPr>
              <a:t>unbundled: </a:t>
            </a:r>
            <a:r>
              <a:rPr lang="en-US" sz="2400" dirty="0">
                <a:solidFill>
                  <a:srgbClr val="000000"/>
                </a:solidFill>
              </a:rPr>
              <a:t>can be provided by 3</a:t>
            </a:r>
            <a:r>
              <a:rPr lang="en-US" sz="2400" baseline="30000" dirty="0">
                <a:solidFill>
                  <a:srgbClr val="000000"/>
                </a:solidFill>
              </a:rPr>
              <a:t>rd</a:t>
            </a:r>
            <a:r>
              <a:rPr lang="en-US" sz="2400" dirty="0">
                <a:solidFill>
                  <a:srgbClr val="000000"/>
                </a:solidFill>
              </a:rPr>
              <a:t> party: distinct from routing vendor, or SDN controller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9874812" y="5440585"/>
            <a:ext cx="6222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data</a:t>
            </a:r>
          </a:p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9829146" y="2978227"/>
            <a:ext cx="72167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control</a:t>
            </a:r>
          </a:p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6796719" y="5033567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6716283" y="3213236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688667" y="5329901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6514227" y="3550653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SDN Controller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(network operating system)</a:t>
              </a:r>
              <a:endPara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61709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…</a:t>
            </a:r>
            <a:endParaRPr lang="en-US" sz="3200" dirty="0">
              <a:solidFill>
                <a:srgbClr val="008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689915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routing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629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5507" y="1997637"/>
              <a:ext cx="96693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access 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control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754838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load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balance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10151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0176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0185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0177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8174716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8170779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7031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7231908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ts val="1463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</a:rPr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21274" y="3090499"/>
            <a:ext cx="3549731" cy="344238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0471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69813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2940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3865231" y="2082089"/>
            <a:ext cx="5228030" cy="3568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38" name="Straight Connector 437"/>
          <p:cNvCxnSpPr>
            <a:endCxn id="217" idx="4"/>
          </p:cNvCxnSpPr>
          <p:nvPr/>
        </p:nvCxnSpPr>
        <p:spPr bwMode="auto">
          <a:xfrm flipH="1" flipV="1">
            <a:off x="7301282" y="1910775"/>
            <a:ext cx="605" cy="407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Rounded Rectangle 374"/>
          <p:cNvSpPr/>
          <p:nvPr/>
        </p:nvSpPr>
        <p:spPr>
          <a:xfrm>
            <a:off x="4003739" y="3165861"/>
            <a:ext cx="4945030" cy="15537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003739" y="4779179"/>
            <a:ext cx="4959028" cy="7379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4088746" y="5687428"/>
            <a:ext cx="48600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TextBox 388"/>
          <p:cNvSpPr txBox="1"/>
          <p:nvPr/>
        </p:nvSpPr>
        <p:spPr>
          <a:xfrm>
            <a:off x="4020430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Network-wide distributed, robust  state management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4408907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Communication to/from controlled devices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4299733" y="4140643"/>
            <a:ext cx="1298753" cy="459826"/>
            <a:chOff x="3102287" y="457817"/>
            <a:chExt cx="1494587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2287" y="541671"/>
              <a:ext cx="1494587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Link-state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7406441" y="4140643"/>
            <a:ext cx="1022824" cy="459826"/>
            <a:chOff x="3086839" y="457817"/>
            <a:chExt cx="1525489" cy="459826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switch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5714970" y="4140643"/>
            <a:ext cx="960359" cy="459826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host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171075" y="3277496"/>
            <a:ext cx="889706" cy="459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47390" y="541671"/>
              <a:ext cx="1404393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statistics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6969050" y="3289355"/>
            <a:ext cx="1032905" cy="459826"/>
            <a:chOff x="3079326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flow tables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6191424" y="3073207"/>
            <a:ext cx="57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6737946" y="397942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4924736" y="4871858"/>
            <a:ext cx="1257452" cy="297517"/>
            <a:chOff x="3128876" y="457775"/>
            <a:chExt cx="1432326" cy="477012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9705" y="457775"/>
              <a:ext cx="1139747" cy="477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OpenFlow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6793968" y="4876640"/>
            <a:ext cx="1244650" cy="315520"/>
            <a:chOff x="3128876" y="457817"/>
            <a:chExt cx="1432326" cy="471957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4483" y="484746"/>
              <a:ext cx="810198" cy="44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SNMP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6176726" y="4585148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436" name="Straight Connector 435"/>
          <p:cNvCxnSpPr>
            <a:endCxn id="211" idx="4"/>
          </p:cNvCxnSpPr>
          <p:nvPr/>
        </p:nvCxnSpPr>
        <p:spPr bwMode="auto">
          <a:xfrm flipV="1">
            <a:off x="4892750" y="1866354"/>
            <a:ext cx="4943" cy="38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Straight Connector 436"/>
          <p:cNvCxnSpPr>
            <a:endCxn id="215" idx="2"/>
          </p:cNvCxnSpPr>
          <p:nvPr/>
        </p:nvCxnSpPr>
        <p:spPr bwMode="auto">
          <a:xfrm flipH="1" flipV="1">
            <a:off x="6122166" y="1867090"/>
            <a:ext cx="5610" cy="3116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4130438" y="2342893"/>
            <a:ext cx="48183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ounded Rectangle 145"/>
          <p:cNvSpPr/>
          <p:nvPr/>
        </p:nvSpPr>
        <p:spPr>
          <a:xfrm>
            <a:off x="4003740" y="2182259"/>
            <a:ext cx="4951677" cy="9329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4493133" y="2550631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network graph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7460687" y="2596585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intent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5684760" y="2549087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RESTful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API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6806723" y="239963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4234619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Interface, abstractions for network control apps</a:t>
            </a: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4085183" y="2010842"/>
            <a:ext cx="4753400" cy="19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9017875" y="3521590"/>
            <a:ext cx="146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SDN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995457" y="5780475"/>
            <a:ext cx="2979208" cy="973667"/>
            <a:chOff x="2592388" y="5601756"/>
            <a:chExt cx="4027487" cy="939800"/>
          </a:xfrm>
        </p:grpSpPr>
        <p:sp>
          <p:nvSpPr>
            <p:cNvPr id="14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200" name="Oval 19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4" name="Freeform 20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Freeform 20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7" name="Straight Connector 206"/>
              <p:cNvCxnSpPr>
                <a:endCxn id="2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91" name="Oval 19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98" name="Straight Connector 197"/>
              <p:cNvCxnSpPr>
                <a:endCxn id="1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82" name="Oval 18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6" name="Freeform 18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8" name="Freeform 18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9" name="Straight Connector 188"/>
              <p:cNvCxnSpPr>
                <a:endCxn id="1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172" name="Oval 17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8" name="Freeform 1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Freeform 1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0" name="Straight Connector 179"/>
              <p:cNvCxnSpPr>
                <a:endCxn id="17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163" name="Oval 1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0" name="Straight Connector 169"/>
              <p:cNvCxnSpPr>
                <a:endCxn id="1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1" name="Rectangle 630"/>
          <p:cNvSpPr/>
          <p:nvPr/>
        </p:nvSpPr>
        <p:spPr>
          <a:xfrm>
            <a:off x="4130860" y="5724972"/>
            <a:ext cx="5334198" cy="113302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4385957" y="1276178"/>
            <a:ext cx="1023471" cy="590176"/>
            <a:chOff x="4721412" y="1277470"/>
            <a:chExt cx="1023471" cy="590176"/>
          </a:xfrm>
        </p:grpSpPr>
        <p:sp>
          <p:nvSpPr>
            <p:cNvPr id="211" name="Oval 21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routing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5599653" y="1301675"/>
            <a:ext cx="1023471" cy="590176"/>
            <a:chOff x="6106459" y="1967753"/>
            <a:chExt cx="1023471" cy="590176"/>
          </a:xfrm>
        </p:grpSpPr>
        <p:sp>
          <p:nvSpPr>
            <p:cNvPr id="214" name="Oval 213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145507" y="1997637"/>
              <a:ext cx="96693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access 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control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789546" y="1320598"/>
            <a:ext cx="1023471" cy="590176"/>
            <a:chOff x="6938682" y="977153"/>
            <a:chExt cx="1023471" cy="590176"/>
          </a:xfrm>
        </p:grpSpPr>
        <p:sp>
          <p:nvSpPr>
            <p:cNvPr id="217" name="Oval 21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load</a:t>
              </a:r>
            </a:p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balance</a:t>
              </a: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67683" y="1143000"/>
            <a:ext cx="4965002" cy="78359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 rot="10800000">
            <a:off x="9086569" y="4626243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24" name="Group 950"/>
          <p:cNvGrpSpPr>
            <a:grpSpLocks/>
          </p:cNvGrpSpPr>
          <p:nvPr/>
        </p:nvGrpSpPr>
        <p:grpSpPr bwMode="auto">
          <a:xfrm>
            <a:off x="9287078" y="5170005"/>
            <a:ext cx="251561" cy="564103"/>
            <a:chOff x="4140" y="429"/>
            <a:chExt cx="1425" cy="2396"/>
          </a:xfrm>
        </p:grpSpPr>
        <p:sp>
          <p:nvSpPr>
            <p:cNvPr id="226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7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1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6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7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2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3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4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5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4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5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6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2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3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7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8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0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1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9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76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6168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Components of SDN controller</a:t>
            </a:r>
          </a:p>
        </p:txBody>
      </p:sp>
      <p:pic>
        <p:nvPicPr>
          <p:cNvPr id="20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9"/>
            <a:ext cx="6181825" cy="15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3508" y="4804222"/>
            <a:ext cx="1989074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communication layer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: communicate between SDN controller and controlled switches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37602" y="3120682"/>
            <a:ext cx="212738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N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etwork-wide state management layer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: state of networks links, switches, services: a </a:t>
            </a:r>
            <a:r>
              <a:rPr lang="en-US" i="1" dirty="0">
                <a:solidFill>
                  <a:srgbClr val="000099"/>
                </a:solidFill>
                <a:ea typeface="ＭＳ Ｐゴシック" charset="0"/>
              </a:rPr>
              <a:t>distributed database</a:t>
            </a:r>
            <a:endParaRPr lang="en-US" i="1" dirty="0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791459" y="1957325"/>
            <a:ext cx="2127384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Interface layer to network control apps: 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abstractions API</a:t>
            </a:r>
            <a:endParaRPr lang="en-US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15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8484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9" grpId="0"/>
      <p:bldP spid="2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59" y="854422"/>
            <a:ext cx="462676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6916"/>
            <a:ext cx="7772400" cy="1143000"/>
          </a:xfrm>
        </p:spPr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800" y="1350693"/>
            <a:ext cx="3810000" cy="4648200"/>
          </a:xfrm>
        </p:spPr>
        <p:txBody>
          <a:bodyPr/>
          <a:lstStyle/>
          <a:p>
            <a:r>
              <a:rPr lang="en-US" dirty="0" smtClean="0"/>
              <a:t>operates between controller, switch</a:t>
            </a:r>
          </a:p>
          <a:p>
            <a:r>
              <a:rPr lang="en-US" dirty="0" smtClean="0"/>
              <a:t>TCP used to exchange messages</a:t>
            </a:r>
          </a:p>
          <a:p>
            <a:pPr lvl="1"/>
            <a:r>
              <a:rPr lang="en-US" dirty="0" smtClean="0"/>
              <a:t>optional encryption</a:t>
            </a:r>
          </a:p>
          <a:p>
            <a:r>
              <a:rPr lang="en-US" dirty="0" smtClean="0"/>
              <a:t>three classes of  OpenFlow messages:</a:t>
            </a:r>
          </a:p>
          <a:p>
            <a:pPr lvl="1"/>
            <a:r>
              <a:rPr lang="en-US" dirty="0" smtClean="0"/>
              <a:t>controller-to-switch</a:t>
            </a:r>
          </a:p>
          <a:p>
            <a:pPr lvl="1"/>
            <a:r>
              <a:rPr lang="en-US" dirty="0" smtClean="0"/>
              <a:t>asynchronous (switch to controller)</a:t>
            </a:r>
          </a:p>
          <a:p>
            <a:pPr lvl="1"/>
            <a:r>
              <a:rPr lang="en-US" dirty="0" smtClean="0"/>
              <a:t>symmetric (</a:t>
            </a:r>
            <a:r>
              <a:rPr lang="en-US" dirty="0" err="1" smtClean="0"/>
              <a:t>misc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4629" y="1850016"/>
            <a:ext cx="3899341" cy="4512949"/>
            <a:chOff x="460628" y="1850015"/>
            <a:chExt cx="3899341" cy="4512949"/>
          </a:xfrm>
        </p:grpSpPr>
        <p:sp>
          <p:nvSpPr>
            <p:cNvPr id="9" name="Cloud 8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22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4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389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880" y="2227106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994856" y="1850015"/>
              <a:ext cx="2537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CC0000"/>
                  </a:solidFill>
                  <a:latin typeface="Arial" charset="0"/>
                  <a:ea typeface="ＭＳ Ｐゴシック" charset="0"/>
                </a:rPr>
                <a:t>OpenFlow Controller</a:t>
              </a:r>
              <a:endParaRPr lang="en-US" sz="2000" dirty="0">
                <a:solidFill>
                  <a:srgbClr val="CC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8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62" name="Oval 6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endCxn id="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72" name="Oval 7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endCxn id="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82" name="Oval 8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89" name="Straight Connector 88"/>
              <p:cNvCxnSpPr>
                <a:endCxn id="8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Up-Down Arrow 394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Up-Down Arrow 391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Up-Down Arrow 392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Up-Down Arrow 393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16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1978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772" y="16916"/>
            <a:ext cx="8220982" cy="1143000"/>
          </a:xfrm>
        </p:spPr>
        <p:txBody>
          <a:bodyPr/>
          <a:lstStyle/>
          <a:p>
            <a:r>
              <a:rPr lang="en-US" sz="4000" dirty="0"/>
              <a:t>OpenFlow: </a:t>
            </a:r>
            <a:r>
              <a:rPr lang="en-US" sz="3600" dirty="0"/>
              <a:t>controller-to-switch messages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929" y="1527156"/>
            <a:ext cx="5124230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Key controller-to-switch messages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features: </a:t>
            </a:r>
            <a:r>
              <a:rPr lang="en-US" dirty="0" smtClean="0"/>
              <a:t>controller queries switch features, switch replies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configure: </a:t>
            </a:r>
            <a:r>
              <a:rPr lang="en-US" dirty="0"/>
              <a:t>controller </a:t>
            </a:r>
            <a:r>
              <a:rPr lang="en-US" dirty="0" smtClean="0"/>
              <a:t>queries/sets </a:t>
            </a:r>
            <a:r>
              <a:rPr lang="en-US" dirty="0"/>
              <a:t>switch </a:t>
            </a:r>
            <a:r>
              <a:rPr lang="en-US" dirty="0" smtClean="0"/>
              <a:t>configuration parameters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modify-state: </a:t>
            </a:r>
            <a:r>
              <a:rPr lang="en-US" dirty="0"/>
              <a:t>add, </a:t>
            </a:r>
            <a:r>
              <a:rPr lang="en-US" dirty="0" smtClean="0"/>
              <a:t>delete, modify flow entries </a:t>
            </a:r>
            <a:r>
              <a:rPr lang="en-US" dirty="0"/>
              <a:t>in the </a:t>
            </a:r>
            <a:r>
              <a:rPr lang="en-US" dirty="0" smtClean="0"/>
              <a:t>OpenFlow tables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packet-out: </a:t>
            </a:r>
            <a:r>
              <a:rPr lang="en-US" dirty="0" smtClean="0"/>
              <a:t>controller can send this packet out of specific switch port</a:t>
            </a:r>
          </a:p>
          <a:p>
            <a:endParaRPr lang="en-US" dirty="0"/>
          </a:p>
        </p:txBody>
      </p:sp>
      <p:pic>
        <p:nvPicPr>
          <p:cNvPr id="57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59" y="854422"/>
            <a:ext cx="7651267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365999" y="1871579"/>
            <a:ext cx="2924584" cy="3194648"/>
            <a:chOff x="5841999" y="1871579"/>
            <a:chExt cx="2924584" cy="3194648"/>
          </a:xfrm>
        </p:grpSpPr>
        <p:sp>
          <p:nvSpPr>
            <p:cNvPr id="56" name="Oval 55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41999" y="1871579"/>
              <a:ext cx="2924584" cy="3194648"/>
              <a:chOff x="460628" y="1850015"/>
              <a:chExt cx="4040228" cy="4512949"/>
            </a:xfrm>
          </p:grpSpPr>
          <p:sp>
            <p:nvSpPr>
              <p:cNvPr id="73" name="Cloud 72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27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8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9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0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1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32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57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58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3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34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55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56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5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37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53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54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8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39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51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52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40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3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6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7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8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FF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9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50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80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4857" y="1850015"/>
                <a:ext cx="3505999" cy="56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C0000"/>
                    </a:solidFill>
                    <a:latin typeface="Arial" charset="0"/>
                    <a:ea typeface="ＭＳ Ｐゴシック" charset="0"/>
                  </a:rPr>
                  <a:t>OpenFlow Controller</a:t>
                </a:r>
                <a:endParaRPr lang="en-US" sz="2000" dirty="0">
                  <a:solidFill>
                    <a:srgbClr val="CC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2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" name="Freeform 12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4" name="Freeform 12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25" name="Straight Connector 124"/>
                <p:cNvCxnSpPr>
                  <a:endCxn id="12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" name="Freeform 11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16" name="Straight Connector 115"/>
                <p:cNvCxnSpPr>
                  <a:endCxn id="11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Freeform 1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07" name="Straight Connector 106"/>
                <p:cNvCxnSpPr>
                  <a:endCxn id="1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8" name="Straight Connector 97"/>
                <p:cNvCxnSpPr>
                  <a:endCxn id="9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Up-Down Arrow 85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" name="Up-Down Arrow 86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" name="Up-Down Arrow 87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" name="Up-Down Arrow 88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17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930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74" y="795640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146" y="16916"/>
            <a:ext cx="8220982" cy="1143000"/>
          </a:xfrm>
        </p:spPr>
        <p:txBody>
          <a:bodyPr/>
          <a:lstStyle/>
          <a:p>
            <a:r>
              <a:rPr lang="en-US" sz="4000" dirty="0"/>
              <a:t>OpenFlow: </a:t>
            </a:r>
            <a:r>
              <a:rPr lang="en-US" sz="3600" dirty="0"/>
              <a:t>switch-to-controller messages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929" y="1299900"/>
            <a:ext cx="5732959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</a:rPr>
              <a:t>Key switch-to-controller messages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packet-in: </a:t>
            </a:r>
            <a:r>
              <a:rPr lang="en-US" dirty="0" smtClean="0"/>
              <a:t>transfer packet (and its control) to controller.  See packet-out message from controller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flow-removed: </a:t>
            </a:r>
            <a:r>
              <a:rPr lang="en-US" dirty="0" smtClean="0"/>
              <a:t>flow table entry deleted at switch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port status: </a:t>
            </a:r>
            <a:r>
              <a:rPr lang="en-US" dirty="0" smtClean="0"/>
              <a:t>inform controller of a change on a port.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3538" y="5108719"/>
            <a:ext cx="78762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90"/>
                </a:solidFill>
                <a:ea typeface="ＭＳ Ｐゴシック" charset="0"/>
              </a:rPr>
              <a:t>Fortunately, network operators don’t “program” switches by creating/sending OpenFlow messages directly.  Instead use higher-level abstraction at controller</a:t>
            </a:r>
            <a:endParaRPr lang="en-US" sz="2400" dirty="0">
              <a:solidFill>
                <a:srgbClr val="000090"/>
              </a:solidFill>
              <a:ea typeface="ＭＳ Ｐゴシック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365999" y="1644323"/>
            <a:ext cx="2924584" cy="3194648"/>
            <a:chOff x="5841999" y="1871579"/>
            <a:chExt cx="2924584" cy="3194648"/>
          </a:xfrm>
        </p:grpSpPr>
        <p:sp>
          <p:nvSpPr>
            <p:cNvPr id="59" name="Oval 58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841999" y="1871579"/>
              <a:ext cx="2924584" cy="3194648"/>
              <a:chOff x="460628" y="1850015"/>
              <a:chExt cx="4040228" cy="4512949"/>
            </a:xfrm>
          </p:grpSpPr>
          <p:sp>
            <p:nvSpPr>
              <p:cNvPr id="62" name="Cloud 61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16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7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9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0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21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46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7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22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23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44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5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24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5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26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42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3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27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28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40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29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0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1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2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3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5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7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FF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8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pic>
            <p:nvPicPr>
              <p:cNvPr id="69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94857" y="1850015"/>
                <a:ext cx="3505999" cy="56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CC0000"/>
                    </a:solidFill>
                    <a:latin typeface="Arial" charset="0"/>
                    <a:ea typeface="ＭＳ Ｐゴシック" charset="0"/>
                  </a:rPr>
                  <a:t>OpenFlow Controller</a:t>
                </a:r>
                <a:endParaRPr lang="en-US" sz="2000" dirty="0">
                  <a:solidFill>
                    <a:srgbClr val="CC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1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7" name="Oval 10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11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14" name="Straight Connector 113"/>
                <p:cNvCxnSpPr>
                  <a:endCxn id="10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05" name="Straight Connector 104"/>
                <p:cNvCxnSpPr>
                  <a:endCxn id="10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88" name="Oval 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6" name="Straight Connector 95"/>
                <p:cNvCxnSpPr>
                  <a:endCxn id="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Oval 8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8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8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86" name="Straight Connector 85"/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Up-Down Arrow 74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" name="Up-Down Arrow 75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" name="Up-Down Arrow 76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Up-Down Arrow 77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18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0010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1965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991904" y="3990525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032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2073984" y="3368824"/>
            <a:ext cx="1298753" cy="411995"/>
            <a:chOff x="3082668" y="457817"/>
            <a:chExt cx="1494587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082668" y="541672"/>
              <a:ext cx="1494587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Link-state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055954" y="3382192"/>
            <a:ext cx="1021433" cy="398626"/>
            <a:chOff x="3128715" y="534843"/>
            <a:chExt cx="1336766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128715" y="593020"/>
              <a:ext cx="1336766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switch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506269" y="3368824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7416" y="541672"/>
              <a:ext cx="1284336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host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2045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47390" y="509557"/>
              <a:ext cx="1404393" cy="35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statistics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4774644" y="2860822"/>
            <a:ext cx="1031051" cy="404965"/>
            <a:chOff x="3100647" y="457817"/>
            <a:chExt cx="1537760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100647" y="526493"/>
              <a:ext cx="1537760" cy="337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flow tables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3982723" y="2496237"/>
            <a:ext cx="57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529245" y="313303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2600595" y="4121692"/>
            <a:ext cx="1257452" cy="297517"/>
            <a:chOff x="3128876" y="457775"/>
            <a:chExt cx="1432326" cy="477012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9705" y="457775"/>
              <a:ext cx="1139747" cy="477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OpenFlow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469827" y="4126474"/>
            <a:ext cx="1244650" cy="315520"/>
            <a:chOff x="3128876" y="457817"/>
            <a:chExt cx="1432326" cy="471957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4483" y="484746"/>
              <a:ext cx="810198" cy="44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SNMP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3852585" y="379649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965168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059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network graph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032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intent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3476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RESTful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API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4531182" y="195796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2045378" y="1925057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2033075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3116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3105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3116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4417995" y="5449381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3895573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2973443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196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1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289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2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09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3159543" y="1382173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3030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4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3819800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3858048" y="4796374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3154958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3713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6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654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5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3494417" y="419580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32633" y="1336100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Dijkstra’s link-state </a:t>
            </a:r>
          </a:p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Routing</a:t>
            </a:r>
            <a:endParaRPr lang="en-US" sz="16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2445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s1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3730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s2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3434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s3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4601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s4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3999946" y="4898483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1878146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/>
              <a:t>SDN: control/data plane interaction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837965" y="1234280"/>
            <a:ext cx="3388879" cy="858751"/>
            <a:chOff x="5313964" y="1301119"/>
            <a:chExt cx="3388879" cy="858751"/>
          </a:xfrm>
        </p:grpSpPr>
        <p:sp>
          <p:nvSpPr>
            <p:cNvPr id="9" name="TextBox 8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</a:rPr>
                <a:t>S1, experiencing link failure using OpenFlow port status message to notify controller</a:t>
              </a: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5313964" y="1301119"/>
              <a:ext cx="312905" cy="369332"/>
              <a:chOff x="418816" y="1964112"/>
              <a:chExt cx="289577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18816" y="1964112"/>
                <a:ext cx="289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1</a:t>
                </a:r>
                <a:endPara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382" name="Group 381"/>
          <p:cNvGrpSpPr/>
          <p:nvPr/>
        </p:nvGrpSpPr>
        <p:grpSpPr>
          <a:xfrm>
            <a:off x="6883418" y="2228891"/>
            <a:ext cx="3388878" cy="858751"/>
            <a:chOff x="5313965" y="1301119"/>
            <a:chExt cx="3388878" cy="858751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</a:rPr>
                <a:t>SDN controller receives OpenFlow message, updates link status info</a:t>
              </a: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2</a:t>
                </a:r>
                <a:endPara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388" name="Group 387"/>
          <p:cNvGrpSpPr/>
          <p:nvPr/>
        </p:nvGrpSpPr>
        <p:grpSpPr>
          <a:xfrm>
            <a:off x="6888768" y="3156659"/>
            <a:ext cx="3388878" cy="1357349"/>
            <a:chOff x="5313965" y="1301119"/>
            <a:chExt cx="3388878" cy="1357349"/>
          </a:xfrm>
        </p:grpSpPr>
        <p:sp>
          <p:nvSpPr>
            <p:cNvPr id="389" name="TextBox 388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</a:rPr>
                <a:t>Dijkstra’s routing algorithm application has previously registered to be called when ever link status changes.  It is called.</a:t>
              </a: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3</a:t>
                </a:r>
                <a:endPara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6880749" y="4538949"/>
            <a:ext cx="3388878" cy="1108050"/>
            <a:chOff x="5313965" y="1301119"/>
            <a:chExt cx="3388878" cy="1108050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1094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</a:rPr>
                <a:t>Dijkstra’s routing algorithm access network graph info, link state info in controller,  computes new routes</a:t>
              </a: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4</a:t>
                </a:r>
                <a:endPara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3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19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9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1103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</a:t>
            </a:r>
            <a:r>
              <a:rPr lang="en-US" sz="2400" dirty="0">
                <a:latin typeface="Gill Sans MT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</a:t>
            </a:r>
            <a:r>
              <a:rPr lang="en-US" sz="2400" dirty="0"/>
              <a:t>-AS </a:t>
            </a:r>
            <a:r>
              <a:rPr lang="en-US" sz="2400" dirty="0"/>
              <a:t>routing </a:t>
            </a:r>
            <a:r>
              <a:rPr lang="en-US" sz="2400" dirty="0"/>
              <a:t>in the Internet: </a:t>
            </a:r>
            <a:r>
              <a:rPr lang="en-US" sz="2400" dirty="0"/>
              <a:t>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</a:t>
            </a:r>
            <a:r>
              <a:rPr lang="en-US" sz="2400" dirty="0"/>
              <a:t>the ISPs: B</a:t>
            </a:r>
            <a:r>
              <a:rPr lang="en-US" sz="2400" dirty="0"/>
              <a:t>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5.5 The SDN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c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ontrol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p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</a:t>
            </a:r>
            <a:r>
              <a:rPr lang="en-US" sz="2400" dirty="0"/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</a:t>
            </a:r>
            <a:r>
              <a:rPr lang="en-US" sz="2400" dirty="0"/>
              <a:t>management </a:t>
            </a:r>
            <a:r>
              <a:rPr lang="en-US" sz="2400" dirty="0"/>
              <a:t>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99"/>
                </a:solidFill>
                <a:ea typeface="ＭＳ Ｐゴシック" charset="0"/>
              </a:rPr>
              <a:t>Chapter </a:t>
            </a:r>
            <a:r>
              <a:rPr lang="en-US" sz="4400" dirty="0">
                <a:solidFill>
                  <a:srgbClr val="000099"/>
                </a:solidFill>
                <a:ea typeface="ＭＳ Ｐゴシック" charset="0"/>
              </a:rPr>
              <a:t>5: </a:t>
            </a:r>
            <a:r>
              <a:rPr lang="en-US" sz="4400" dirty="0">
                <a:solidFill>
                  <a:srgbClr val="000099"/>
                </a:solidFill>
                <a:ea typeface="ＭＳ Ｐゴシック" charset="0"/>
              </a:rPr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733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1965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1991904" y="3990525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032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2073984" y="3368824"/>
            <a:ext cx="1298753" cy="411995"/>
            <a:chOff x="3082668" y="457817"/>
            <a:chExt cx="1494587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082668" y="541672"/>
              <a:ext cx="1494587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Link-state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055954" y="3382192"/>
            <a:ext cx="1021433" cy="398626"/>
            <a:chOff x="3128715" y="534843"/>
            <a:chExt cx="1336766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128715" y="593020"/>
              <a:ext cx="1336766" cy="285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switch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3506269" y="3368824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7416" y="541672"/>
              <a:ext cx="1284336" cy="33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host info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2045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47390" y="509557"/>
              <a:ext cx="1404393" cy="35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statistics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4774644" y="2860822"/>
            <a:ext cx="1031051" cy="404965"/>
            <a:chOff x="3100647" y="457817"/>
            <a:chExt cx="1537760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100647" y="526493"/>
              <a:ext cx="1537760" cy="337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flow tables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3982723" y="2496237"/>
            <a:ext cx="570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4529245" y="313303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18" name="Group 417"/>
          <p:cNvGrpSpPr/>
          <p:nvPr/>
        </p:nvGrpSpPr>
        <p:grpSpPr>
          <a:xfrm>
            <a:off x="2600595" y="4121692"/>
            <a:ext cx="1257452" cy="297517"/>
            <a:chOff x="3128876" y="457775"/>
            <a:chExt cx="1432326" cy="477012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9705" y="457775"/>
              <a:ext cx="1139747" cy="477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OpenFlow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469827" y="4126474"/>
            <a:ext cx="1244650" cy="315520"/>
            <a:chOff x="3128876" y="457817"/>
            <a:chExt cx="1432326" cy="471957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4483" y="484746"/>
              <a:ext cx="810198" cy="445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SNMP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3852585" y="379649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1965168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059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network graph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032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intent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3476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RESTful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API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4531182" y="195796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60000"/>
                  <a:lumOff val="40000"/>
                </a:srgbClr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2045378" y="1925057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2033075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3116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3105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3116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4417995" y="5449381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3895573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2973443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3196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1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289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2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2809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3159543" y="1382173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3030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4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3819800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3858048" y="4796374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3154958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3713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6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654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5</a:t>
              </a:r>
              <a:endPara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3494417" y="419580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32633" y="1336100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Dijkstra’s link-state </a:t>
            </a:r>
          </a:p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Routing</a:t>
            </a:r>
            <a:endParaRPr lang="en-US" sz="16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319" name="Group 318"/>
          <p:cNvGrpSpPr/>
          <p:nvPr/>
        </p:nvGrpSpPr>
        <p:grpSpPr>
          <a:xfrm>
            <a:off x="2445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s1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3730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s2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3434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s3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4601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s4</a:t>
                </a:r>
                <a:endParaRPr lang="en-US" sz="20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3999946" y="4898483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1878146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/>
              <a:t>SDN: control/data plane interaction example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6883418" y="2228891"/>
            <a:ext cx="3388878" cy="1357349"/>
            <a:chOff x="5313965" y="1301119"/>
            <a:chExt cx="3388878" cy="1357349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</a:rPr>
                <a:t>link state routing app interacts with flow-table-computation component in SDN controller, which computes new flow tables needed</a:t>
              </a: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5</a:t>
                </a:r>
                <a:endPara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6974329" y="3736845"/>
            <a:ext cx="3388878" cy="858751"/>
            <a:chOff x="5313965" y="1301119"/>
            <a:chExt cx="3388878" cy="858751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ea typeface="ＭＳ Ｐゴシック" charset="0"/>
                </a:rPr>
                <a:t>Controller uses OpenFlow to install new tables in switches that need updating</a:t>
              </a: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6</a:t>
                </a:r>
                <a:endParaRPr lang="en-US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20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01740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965165" y="2526628"/>
            <a:ext cx="5253789" cy="23929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23837" y="2566733"/>
            <a:ext cx="3421328" cy="1774553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687981" y="3041095"/>
            <a:ext cx="975975" cy="563864"/>
            <a:chOff x="-2789389" y="3644860"/>
            <a:chExt cx="975975" cy="563864"/>
          </a:xfrm>
        </p:grpSpPr>
        <p:sp>
          <p:nvSpPr>
            <p:cNvPr id="4" name="Rounded Rectangle 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-2738457" y="3644860"/>
              <a:ext cx="889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topology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4025202" y="2675114"/>
            <a:ext cx="2846484" cy="27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rPr>
              <a:t>Basic Network Service Functions</a:t>
            </a:r>
            <a:endParaRPr lang="en-US" sz="1400" dirty="0">
              <a:solidFill>
                <a:srgbClr val="FFFFFF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65164" y="1938421"/>
            <a:ext cx="5160211" cy="646265"/>
            <a:chOff x="1045007" y="1459973"/>
            <a:chExt cx="6401028" cy="695669"/>
          </a:xfrm>
        </p:grpSpPr>
        <p:sp>
          <p:nvSpPr>
            <p:cNvPr id="99" name="Rounded Rectangle 98"/>
            <p:cNvSpPr/>
            <p:nvPr/>
          </p:nvSpPr>
          <p:spPr>
            <a:xfrm>
              <a:off x="1045007" y="1459973"/>
              <a:ext cx="6401028" cy="55453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  <a:tailEnd type="arrow"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827550" y="1535145"/>
              <a:ext cx="2597382" cy="620497"/>
              <a:chOff x="2793561" y="3559145"/>
              <a:chExt cx="2597382" cy="620497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2793561" y="3559145"/>
                <a:ext cx="2597382" cy="375164"/>
              </a:xfrm>
              <a:prstGeom prst="roundRect">
                <a:avLst/>
              </a:prstGeom>
              <a:solidFill>
                <a:srgbClr val="008000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410430" y="3583293"/>
                <a:ext cx="1560720" cy="59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lnSpc>
                    <a:spcPts val="18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REST    API</a:t>
                </a:r>
                <a:endPara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100" name="Rounded Rectangle 99"/>
          <p:cNvSpPr/>
          <p:nvPr/>
        </p:nvSpPr>
        <p:spPr>
          <a:xfrm>
            <a:off x="1951797" y="4998554"/>
            <a:ext cx="5293895" cy="6273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21733" y="5114776"/>
            <a:ext cx="1460656" cy="456940"/>
            <a:chOff x="2740484" y="4054371"/>
            <a:chExt cx="1630456" cy="373904"/>
          </a:xfrm>
        </p:grpSpPr>
        <p:sp>
          <p:nvSpPr>
            <p:cNvPr id="6" name="Rectangle 5"/>
            <p:cNvSpPr/>
            <p:nvPr/>
          </p:nvSpPr>
          <p:spPr>
            <a:xfrm>
              <a:off x="2785250" y="4054371"/>
              <a:ext cx="1530197" cy="37390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0484" y="4076248"/>
              <a:ext cx="1630456" cy="27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OpenFlow 1.0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07285" y="482572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8000"/>
                </a:solidFill>
                <a:latin typeface="Arial"/>
                <a:ea typeface="ＭＳ Ｐゴシック" charset="0"/>
                <a:cs typeface="Arial"/>
              </a:rPr>
              <a:t>…</a:t>
            </a:r>
            <a:endParaRPr lang="en-US" sz="3200" dirty="0">
              <a:solidFill>
                <a:srgbClr val="008000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4954772" y="5114777"/>
            <a:ext cx="811437" cy="433015"/>
            <a:chOff x="5082411" y="4394035"/>
            <a:chExt cx="905766" cy="354327"/>
          </a:xfrm>
        </p:grpSpPr>
        <p:sp>
          <p:nvSpPr>
            <p:cNvPr id="256" name="Rectangle 255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21486" y="4394035"/>
              <a:ext cx="866405" cy="27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SNMP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5813994" y="5109666"/>
            <a:ext cx="901209" cy="433016"/>
            <a:chOff x="5023318" y="4394035"/>
            <a:chExt cx="1005974" cy="354327"/>
          </a:xfrm>
        </p:grpSpPr>
        <p:sp>
          <p:nvSpPr>
            <p:cNvPr id="264" name="Rectangle 263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023318" y="4437791"/>
              <a:ext cx="1005974" cy="27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OVSDB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28255" y="3663505"/>
            <a:ext cx="1022911" cy="563864"/>
            <a:chOff x="-2804918" y="3644860"/>
            <a:chExt cx="1022911" cy="563864"/>
          </a:xfrm>
        </p:grpSpPr>
        <p:sp>
          <p:nvSpPr>
            <p:cNvPr id="115" name="Rounded Rectangle 114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804918" y="3644860"/>
              <a:ext cx="10229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forwarding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36542" y="3029086"/>
            <a:ext cx="975975" cy="563864"/>
            <a:chOff x="-2789389" y="3644860"/>
            <a:chExt cx="975975" cy="563864"/>
          </a:xfrm>
        </p:grpSpPr>
        <p:sp>
          <p:nvSpPr>
            <p:cNvPr id="118" name="Rounded Rectangle 117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switch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437382" y="3651496"/>
            <a:ext cx="975975" cy="563864"/>
            <a:chOff x="-2789389" y="3644860"/>
            <a:chExt cx="975975" cy="563864"/>
          </a:xfrm>
        </p:grpSpPr>
        <p:sp>
          <p:nvSpPr>
            <p:cNvPr id="121" name="Rounded Rectangle 120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host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990159" y="3017077"/>
            <a:ext cx="975975" cy="563864"/>
            <a:chOff x="-2789389" y="3644860"/>
            <a:chExt cx="975975" cy="563864"/>
          </a:xfrm>
        </p:grpSpPr>
        <p:sp>
          <p:nvSpPr>
            <p:cNvPr id="124" name="Rounded Rectangle 12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stats</a:t>
              </a: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manager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42" name="Rounded Rectangle 141"/>
          <p:cNvSpPr/>
          <p:nvPr/>
        </p:nvSpPr>
        <p:spPr>
          <a:xfrm>
            <a:off x="2085484" y="2566733"/>
            <a:ext cx="1470518" cy="1766072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128416" y="2578421"/>
            <a:ext cx="137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rPr>
              <a:t>Network service apps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085480" y="4412544"/>
            <a:ext cx="5013159" cy="404700"/>
            <a:chOff x="1092699" y="3559145"/>
            <a:chExt cx="6178678" cy="404700"/>
          </a:xfrm>
        </p:grpSpPr>
        <p:sp>
          <p:nvSpPr>
            <p:cNvPr id="20" name="Rounded Rectangle 19"/>
            <p:cNvSpPr/>
            <p:nvPr/>
          </p:nvSpPr>
          <p:spPr>
            <a:xfrm>
              <a:off x="1092699" y="3559145"/>
              <a:ext cx="6178678" cy="404700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26534" y="3588680"/>
              <a:ext cx="3800001" cy="32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Service Abstraction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 </a:t>
              </a: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Layer (SAL)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2540318" y="3561284"/>
            <a:ext cx="0" cy="919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3156306" y="4032909"/>
            <a:ext cx="0" cy="388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>
            <a:off x="4182231" y="3604959"/>
            <a:ext cx="0" cy="8371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/>
          <p:cNvCxnSpPr/>
          <p:nvPr/>
        </p:nvCxnSpPr>
        <p:spPr bwMode="auto">
          <a:xfrm>
            <a:off x="6512035" y="3580520"/>
            <a:ext cx="0" cy="908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5316442" y="3590225"/>
            <a:ext cx="0" cy="851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>
            <a:off x="5924399" y="4209886"/>
            <a:ext cx="0" cy="2787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>
            <a:off x="4742224" y="4215361"/>
            <a:ext cx="0" cy="226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1991902" y="5681579"/>
            <a:ext cx="51869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1978533" y="1871579"/>
            <a:ext cx="50265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2153185" y="3141576"/>
            <a:ext cx="1108720" cy="553739"/>
            <a:chOff x="-1602715" y="2206422"/>
            <a:chExt cx="1179425" cy="631007"/>
          </a:xfrm>
        </p:grpSpPr>
        <p:sp>
          <p:nvSpPr>
            <p:cNvPr id="214" name="Oval 213"/>
            <p:cNvSpPr/>
            <p:nvPr/>
          </p:nvSpPr>
          <p:spPr>
            <a:xfrm rot="5400000">
              <a:off x="-1328506" y="1932213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-1405631" y="2261840"/>
              <a:ext cx="812031" cy="547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Access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C</a:t>
              </a: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ontrol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15" name="Oval 214"/>
          <p:cNvSpPr/>
          <p:nvPr/>
        </p:nvSpPr>
        <p:spPr>
          <a:xfrm rot="5400000">
            <a:off x="2761809" y="3522133"/>
            <a:ext cx="534744" cy="905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705540" y="1016000"/>
            <a:ext cx="3296896" cy="785006"/>
            <a:chOff x="2625315" y="928382"/>
            <a:chExt cx="3262119" cy="779044"/>
          </a:xfrm>
        </p:grpSpPr>
        <p:grpSp>
          <p:nvGrpSpPr>
            <p:cNvPr id="17" name="Group 16"/>
            <p:cNvGrpSpPr/>
            <p:nvPr/>
          </p:nvGrpSpPr>
          <p:grpSpPr>
            <a:xfrm>
              <a:off x="2625315" y="1073061"/>
              <a:ext cx="1442229" cy="631007"/>
              <a:chOff x="9766434" y="1112781"/>
              <a:chExt cx="1442229" cy="631007"/>
            </a:xfrm>
          </p:grpSpPr>
          <p:sp>
            <p:nvSpPr>
              <p:cNvPr id="217" name="Oval 216"/>
              <p:cNvSpPr/>
              <p:nvPr/>
            </p:nvSpPr>
            <p:spPr>
              <a:xfrm rot="5400000">
                <a:off x="10172045" y="707170"/>
                <a:ext cx="631007" cy="14422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  <a:tailEnd type="arrow"/>
              </a:ln>
              <a:effectLst>
                <a:outerShdw blurRad="50800" dist="38100" dir="2700000" algn="tl" rotWithShape="0">
                  <a:schemeClr val="accent1">
                    <a:lumMod val="75000"/>
                    <a:alpha val="43000"/>
                  </a:scheme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9865113" y="1189921"/>
                <a:ext cx="1279817" cy="509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0" fontAlgn="base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Traffic</a:t>
                </a:r>
              </a:p>
              <a:p>
                <a:pPr algn="ctr" eaLnBrk="0" fontAlgn="base" hangingPunct="0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Engineering</a:t>
                </a:r>
                <a:endPara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12974" y="928382"/>
              <a:ext cx="813983" cy="580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CC99">
                      <a:lumMod val="75000"/>
                    </a:srgbClr>
                  </a:solidFill>
                  <a:latin typeface="Arial" charset="0"/>
                  <a:ea typeface="ＭＳ Ｐゴシック" charset="0"/>
                </a:rPr>
                <a:t>…  </a:t>
              </a:r>
              <a:endParaRPr lang="en-US" sz="3200" dirty="0">
                <a:solidFill>
                  <a:srgbClr val="00CC99">
                    <a:lumMod val="75000"/>
                  </a:srgbClr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4982218" y="802210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94534" y="5735053"/>
            <a:ext cx="3248526" cy="1029368"/>
            <a:chOff x="-1550737" y="5173579"/>
            <a:chExt cx="3248526" cy="1029368"/>
          </a:xfrm>
        </p:grpSpPr>
        <p:grpSp>
          <p:nvGrpSpPr>
            <p:cNvPr id="221" name="Group 220"/>
            <p:cNvGrpSpPr/>
            <p:nvPr/>
          </p:nvGrpSpPr>
          <p:grpSpPr>
            <a:xfrm>
              <a:off x="-1425965" y="5182847"/>
              <a:ext cx="2979208" cy="973667"/>
              <a:chOff x="2592388" y="5601756"/>
              <a:chExt cx="4027487" cy="939800"/>
            </a:xfrm>
          </p:grpSpPr>
          <p:sp>
            <p:nvSpPr>
              <p:cNvPr id="222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2" name="Oval 281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5" name="Freeform 284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6" name="Freeform 285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7" name="Freeform 286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8" name="Freeform 28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89" name="Straight Connector 288"/>
                <p:cNvCxnSpPr>
                  <a:endCxn id="28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273" name="Oval 272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6" name="Freeform 275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7" name="Freeform 276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8" name="Freeform 277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9" name="Freeform 278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80" name="Straight Connector 279"/>
                <p:cNvCxnSpPr>
                  <a:endCxn id="27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261" name="Oval 260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6" name="Oval 2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9" name="Freeform 2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70" name="Freeform 2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71" name="Straight Connector 270"/>
                <p:cNvCxnSpPr>
                  <a:endCxn id="2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48" name="Oval 24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Oval 24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1" name="Freeform 25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59" name="Straight Connector 258"/>
                <p:cNvCxnSpPr>
                  <a:endCxn id="25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5" name="Rectangle 294"/>
            <p:cNvSpPr/>
            <p:nvPr/>
          </p:nvSpPr>
          <p:spPr bwMode="auto">
            <a:xfrm>
              <a:off x="-1550737" y="5173579"/>
              <a:ext cx="3248526" cy="102936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9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19" y="707374"/>
            <a:ext cx="7253205" cy="18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itle 1"/>
          <p:cNvSpPr txBox="1">
            <a:spLocks/>
          </p:cNvSpPr>
          <p:nvPr/>
        </p:nvSpPr>
        <p:spPr>
          <a:xfrm>
            <a:off x="1923720" y="120318"/>
            <a:ext cx="7772400" cy="9727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4000" dirty="0"/>
              <a:t>OpenDaylight (ODL) controller</a:t>
            </a:r>
          </a:p>
        </p:txBody>
      </p:sp>
      <p:sp>
        <p:nvSpPr>
          <p:cNvPr id="298" name="Content Placeholder 3"/>
          <p:cNvSpPr txBox="1">
            <a:spLocks/>
          </p:cNvSpPr>
          <p:nvPr/>
        </p:nvSpPr>
        <p:spPr>
          <a:xfrm>
            <a:off x="7439061" y="1433585"/>
            <a:ext cx="313536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ODL Lithium controller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network apps may be contained within, or be external to SDN controller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 Abstraction Layer: interconnects internal, external applications and services</a:t>
            </a:r>
          </a:p>
        </p:txBody>
      </p:sp>
      <p:sp>
        <p:nvSpPr>
          <p:cNvPr id="2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21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0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5264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928939" y="2840593"/>
            <a:ext cx="4898361" cy="140872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0925" y="1301693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Network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control apps </a:t>
            </a:r>
          </a:p>
        </p:txBody>
      </p:sp>
      <p:sp>
        <p:nvSpPr>
          <p:cNvPr id="217" name="Oval 216"/>
          <p:cNvSpPr/>
          <p:nvPr/>
        </p:nvSpPr>
        <p:spPr>
          <a:xfrm rot="5400000">
            <a:off x="3701011" y="841272"/>
            <a:ext cx="631007" cy="14422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83059" y="110220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75000"/>
                  </a:srgbClr>
                </a:solidFill>
                <a:latin typeface="Arial" charset="0"/>
                <a:ea typeface="ＭＳ Ｐゴシック" charset="0"/>
              </a:rPr>
              <a:t>…  </a:t>
            </a:r>
            <a:endParaRPr lang="en-US" sz="3200" dirty="0">
              <a:solidFill>
                <a:srgbClr val="00CC99">
                  <a:lumMod val="75000"/>
                </a:srgb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928938" y="2058743"/>
            <a:ext cx="4811594" cy="6653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2190771" y="2244682"/>
            <a:ext cx="1503376" cy="375164"/>
            <a:chOff x="2793562" y="3559145"/>
            <a:chExt cx="1607438" cy="375164"/>
          </a:xfrm>
        </p:grpSpPr>
        <p:sp>
          <p:nvSpPr>
            <p:cNvPr id="225" name="Rounded Rectangle 224"/>
            <p:cNvSpPr/>
            <p:nvPr/>
          </p:nvSpPr>
          <p:spPr>
            <a:xfrm>
              <a:off x="2793562" y="3559145"/>
              <a:ext cx="1457313" cy="375164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840280" y="3583293"/>
              <a:ext cx="1560720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REST    API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1907727" y="4578312"/>
            <a:ext cx="5005602" cy="8800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>
            <a:off x="2029728" y="4402051"/>
            <a:ext cx="48115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1928938" y="2002183"/>
            <a:ext cx="48115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" name="Oval 215"/>
          <p:cNvSpPr/>
          <p:nvPr/>
        </p:nvSpPr>
        <p:spPr>
          <a:xfrm rot="5400000">
            <a:off x="5652303" y="976032"/>
            <a:ext cx="631007" cy="11794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600819" y="3493314"/>
            <a:ext cx="1356273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ONOS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distributed core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536782" y="4621982"/>
            <a:ext cx="1610917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southbound abstractions,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protocols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38814" y="5040198"/>
            <a:ext cx="1119818" cy="338554"/>
            <a:chOff x="1929852" y="4542126"/>
            <a:chExt cx="1119818" cy="338554"/>
          </a:xfrm>
        </p:grpSpPr>
        <p:sp>
          <p:nvSpPr>
            <p:cNvPr id="220" name="Rounded Rectangle 219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9852" y="4542126"/>
              <a:ext cx="111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OpenFlow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50607" y="5041658"/>
            <a:ext cx="1062275" cy="338554"/>
            <a:chOff x="2774641" y="4248836"/>
            <a:chExt cx="1062275" cy="338554"/>
          </a:xfrm>
        </p:grpSpPr>
        <p:sp>
          <p:nvSpPr>
            <p:cNvPr id="223" name="Rounded Rectangle 222"/>
            <p:cNvSpPr/>
            <p:nvPr/>
          </p:nvSpPr>
          <p:spPr>
            <a:xfrm>
              <a:off x="2774641" y="4279216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873106" y="4248836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Netconf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03323" y="5053826"/>
            <a:ext cx="904359" cy="338554"/>
            <a:chOff x="4304185" y="4617263"/>
            <a:chExt cx="904359" cy="338554"/>
          </a:xfrm>
        </p:grpSpPr>
        <p:sp>
          <p:nvSpPr>
            <p:cNvPr id="222" name="Rounded Rectangle 221"/>
            <p:cNvSpPr/>
            <p:nvPr/>
          </p:nvSpPr>
          <p:spPr>
            <a:xfrm>
              <a:off x="4304185" y="4647691"/>
              <a:ext cx="858974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307335" y="4617263"/>
              <a:ext cx="9012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OVSDB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2048834" y="4631710"/>
            <a:ext cx="777777" cy="338554"/>
            <a:chOff x="1929852" y="4542126"/>
            <a:chExt cx="1083553" cy="338554"/>
          </a:xfrm>
        </p:grpSpPr>
        <p:sp>
          <p:nvSpPr>
            <p:cNvPr id="228" name="Rounded Rectangle 227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929852" y="4542126"/>
              <a:ext cx="1081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device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2880004" y="4629752"/>
            <a:ext cx="573691" cy="338554"/>
            <a:chOff x="1951130" y="4538598"/>
            <a:chExt cx="1062275" cy="338554"/>
          </a:xfrm>
        </p:grpSpPr>
        <p:sp>
          <p:nvSpPr>
            <p:cNvPr id="231" name="Rounded Rectangle 230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2014708" y="4538598"/>
              <a:ext cx="9088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link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488567" y="4630736"/>
            <a:ext cx="572593" cy="338554"/>
            <a:chOff x="1921370" y="4542126"/>
            <a:chExt cx="1113960" cy="338554"/>
          </a:xfrm>
        </p:grpSpPr>
        <p:sp>
          <p:nvSpPr>
            <p:cNvPr id="234" name="Rounded Rectangle 233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921370" y="4542126"/>
              <a:ext cx="1113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host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095425" y="4630736"/>
            <a:ext cx="548548" cy="338554"/>
            <a:chOff x="1933590" y="4542126"/>
            <a:chExt cx="1111272" cy="338554"/>
          </a:xfrm>
        </p:grpSpPr>
        <p:sp>
          <p:nvSpPr>
            <p:cNvPr id="237" name="Rounded Rectangle 236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933590" y="4542126"/>
              <a:ext cx="11112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flow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4646582" y="4615305"/>
            <a:ext cx="788999" cy="341965"/>
            <a:chOff x="1907908" y="4523169"/>
            <a:chExt cx="1134892" cy="341965"/>
          </a:xfrm>
        </p:grpSpPr>
        <p:sp>
          <p:nvSpPr>
            <p:cNvPr id="240" name="Rounded Rectangle 239"/>
            <p:cNvSpPr/>
            <p:nvPr/>
          </p:nvSpPr>
          <p:spPr>
            <a:xfrm>
              <a:off x="1951130" y="4566892"/>
              <a:ext cx="1062275" cy="298242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srgbClr val="CCFFCC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907908" y="4523169"/>
              <a:ext cx="113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packet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5429770" y="2005996"/>
            <a:ext cx="1610917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northbound abstractions,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protocols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3794558" y="2244682"/>
            <a:ext cx="1362970" cy="375164"/>
            <a:chOff x="2793562" y="3559145"/>
            <a:chExt cx="1457313" cy="375164"/>
          </a:xfrm>
        </p:grpSpPr>
        <p:sp>
          <p:nvSpPr>
            <p:cNvPr id="246" name="Rounded Rectangle 245"/>
            <p:cNvSpPr/>
            <p:nvPr/>
          </p:nvSpPr>
          <p:spPr>
            <a:xfrm>
              <a:off x="2793562" y="3559145"/>
              <a:ext cx="1457313" cy="375164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085361" y="3583293"/>
              <a:ext cx="895069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Arial"/>
                  <a:ea typeface="ＭＳ Ｐゴシック" charset="0"/>
                  <a:cs typeface="Arial"/>
                </a:rPr>
                <a:t>Intent</a:t>
              </a:r>
              <a:endParaRPr lang="en-US" sz="1600" dirty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4403342" y="3577951"/>
            <a:ext cx="971340" cy="459826"/>
            <a:chOff x="3067713" y="457817"/>
            <a:chExt cx="1563748" cy="459826"/>
          </a:xfrm>
        </p:grpSpPr>
        <p:sp>
          <p:nvSpPr>
            <p:cNvPr id="249" name="Rounded Rectangle 24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067713" y="541671"/>
              <a:ext cx="1563748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statistics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2161141" y="3564396"/>
            <a:ext cx="889706" cy="459826"/>
            <a:chOff x="3128876" y="457817"/>
            <a:chExt cx="1432326" cy="459826"/>
          </a:xfrm>
        </p:grpSpPr>
        <p:sp>
          <p:nvSpPr>
            <p:cNvPr id="252" name="Rounded Rectangle 25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3140940" y="541671"/>
              <a:ext cx="1417294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devices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172682" y="3004281"/>
            <a:ext cx="889706" cy="459826"/>
            <a:chOff x="3128876" y="457817"/>
            <a:chExt cx="1432326" cy="459826"/>
          </a:xfrm>
        </p:grpSpPr>
        <p:sp>
          <p:nvSpPr>
            <p:cNvPr id="260" name="Rounded Rectangle 25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306184" y="541671"/>
              <a:ext cx="108681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hosts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3302595" y="3564396"/>
            <a:ext cx="889706" cy="459826"/>
            <a:chOff x="3128876" y="457817"/>
            <a:chExt cx="1432326" cy="459826"/>
          </a:xfrm>
        </p:grpSpPr>
        <p:sp>
          <p:nvSpPr>
            <p:cNvPr id="267" name="Rounded Rectangle 266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370539" y="541671"/>
              <a:ext cx="95810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links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3302595" y="3004281"/>
            <a:ext cx="889706" cy="459826"/>
            <a:chOff x="3128876" y="457817"/>
            <a:chExt cx="1432326" cy="459826"/>
          </a:xfrm>
        </p:grpSpPr>
        <p:sp>
          <p:nvSpPr>
            <p:cNvPr id="270" name="Rounded Rectangle 269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296911" y="541671"/>
              <a:ext cx="1105358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paths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391317" y="3004281"/>
            <a:ext cx="1050288" cy="459826"/>
            <a:chOff x="3087486" y="457817"/>
            <a:chExt cx="1524211" cy="459826"/>
          </a:xfrm>
        </p:grpSpPr>
        <p:sp>
          <p:nvSpPr>
            <p:cNvPr id="273" name="Rounded Rectangle 272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087486" y="541671"/>
              <a:ext cx="1524211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flow rules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634125" y="3008876"/>
            <a:ext cx="986973" cy="459826"/>
            <a:chOff x="3128876" y="457817"/>
            <a:chExt cx="1432326" cy="459826"/>
          </a:xfrm>
        </p:grpSpPr>
        <p:sp>
          <p:nvSpPr>
            <p:cNvPr id="276" name="Rounded Rectangle 27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152699" y="541671"/>
              <a:ext cx="1393790" cy="304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topology</a:t>
              </a:r>
              <a:endParaRPr lang="en-US" sz="14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994534" y="5574637"/>
            <a:ext cx="3248526" cy="1029368"/>
            <a:chOff x="-1550737" y="5173579"/>
            <a:chExt cx="3248526" cy="1029368"/>
          </a:xfrm>
        </p:grpSpPr>
        <p:grpSp>
          <p:nvGrpSpPr>
            <p:cNvPr id="196" name="Group 195"/>
            <p:cNvGrpSpPr/>
            <p:nvPr/>
          </p:nvGrpSpPr>
          <p:grpSpPr>
            <a:xfrm>
              <a:off x="-1425965" y="5182847"/>
              <a:ext cx="2979208" cy="973667"/>
              <a:chOff x="2592388" y="5601756"/>
              <a:chExt cx="4027487" cy="939800"/>
            </a:xfrm>
          </p:grpSpPr>
          <p:sp>
            <p:nvSpPr>
              <p:cNvPr id="215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18" name="Straight Connector 217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2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316" name="Oval 31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7" name="Rectangle 31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8" name="Oval 31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9" name="Freeform 31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0" name="Freeform 31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1" name="Freeform 32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2" name="Freeform 32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23" name="Straight Connector 322"/>
                <p:cNvCxnSpPr>
                  <a:endCxn id="31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307" name="Oval 30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8" name="Rectangle 30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9" name="Oval 30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0" name="Freeform 30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1" name="Freeform 31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2" name="Freeform 31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3" name="Freeform 31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4" name="Straight Connector 313"/>
                <p:cNvCxnSpPr>
                  <a:endCxn id="30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298" name="Oval 29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9" name="Rectangle 29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0" name="Oval 29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1" name="Freeform 30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2" name="Freeform 30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3" name="Freeform 30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4" name="Freeform 30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05" name="Straight Connector 304"/>
                <p:cNvCxnSpPr>
                  <a:endCxn id="30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9" name="Oval 288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1" name="Oval 290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2" name="Freeform 29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3" name="Freeform 29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4" name="Freeform 293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5" name="Freeform 29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96" name="Straight Connector 295"/>
                <p:cNvCxnSpPr>
                  <a:endCxn id="29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0" name="Oval 279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1" name="Rectangle 280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3" name="Freeform 282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4" name="Freeform 283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5" name="Freeform 284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6" name="Freeform 285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87" name="Straight Connector 286"/>
                <p:cNvCxnSpPr>
                  <a:endCxn id="282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4" name="Rectangle 213"/>
            <p:cNvSpPr/>
            <p:nvPr/>
          </p:nvSpPr>
          <p:spPr bwMode="auto">
            <a:xfrm>
              <a:off x="-1550737" y="5173579"/>
              <a:ext cx="3248526" cy="102936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25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15" y="720742"/>
            <a:ext cx="4579519" cy="1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6" name="Title 1"/>
          <p:cNvSpPr txBox="1">
            <a:spLocks/>
          </p:cNvSpPr>
          <p:nvPr/>
        </p:nvSpPr>
        <p:spPr>
          <a:xfrm>
            <a:off x="1923720" y="120318"/>
            <a:ext cx="7772400" cy="9727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4000" dirty="0"/>
              <a:t>ONOS controller</a:t>
            </a:r>
          </a:p>
        </p:txBody>
      </p:sp>
      <p:sp>
        <p:nvSpPr>
          <p:cNvPr id="327" name="Content Placeholder 3"/>
          <p:cNvSpPr txBox="1">
            <a:spLocks/>
          </p:cNvSpPr>
          <p:nvPr/>
        </p:nvSpPr>
        <p:spPr>
          <a:xfrm>
            <a:off x="7292007" y="1647479"/>
            <a:ext cx="313536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control apps separate from controller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intent framework: high-level specification of service: what rather than how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considerable emphasis on distributed core: service reliability, replication performance scaling</a:t>
            </a: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22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3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901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1895475" y="179919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en-US" dirty="0"/>
              <a:t>SDN:  selected challenges</a:t>
            </a:r>
          </a:p>
        </p:txBody>
      </p:sp>
      <p:pic>
        <p:nvPicPr>
          <p:cNvPr id="42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41" y="836759"/>
            <a:ext cx="5845283" cy="18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87364"/>
            <a:ext cx="7772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hardening the control plane: dependable, reliable, performance-scalable, secure distributed system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robustness to failures: leverage strong theory of reliable distributed system for control plane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dependability, security: “baked in” from day one? 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networks, protocols meeting </a:t>
            </a:r>
            <a:r>
              <a:rPr lang="en-US" dirty="0" smtClean="0"/>
              <a:t>mission-</a:t>
            </a:r>
            <a:r>
              <a:rPr lang="en-US" dirty="0"/>
              <a:t>specific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real</a:t>
            </a:r>
            <a:r>
              <a:rPr lang="en-US" dirty="0"/>
              <a:t>-time, ultra-reliable, ultra-secure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Internet</a:t>
            </a:r>
            <a:r>
              <a:rPr lang="en-US" dirty="0"/>
              <a:t>-scaling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23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2077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870123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144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network management?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52632"/>
            <a:ext cx="8191500" cy="306705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autonomous systems (aka </a:t>
            </a:r>
            <a:r>
              <a:rPr lang="ja-JP" altLang="en-US" sz="2400" dirty="0">
                <a:solidFill>
                  <a:srgbClr val="CC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CC0000"/>
                </a:solidFill>
              </a:rPr>
              <a:t>network</a:t>
            </a:r>
            <a:r>
              <a:rPr lang="ja-JP" altLang="en-US" sz="2400" dirty="0">
                <a:solidFill>
                  <a:srgbClr val="CC0000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CC0000"/>
                </a:solidFill>
              </a:rPr>
              <a:t>): </a:t>
            </a:r>
            <a:r>
              <a:rPr lang="en-US" sz="2400" dirty="0"/>
              <a:t>1000s of interacting hardware/software components</a:t>
            </a:r>
          </a:p>
          <a:p>
            <a:pPr>
              <a:defRPr/>
            </a:pPr>
            <a:r>
              <a:rPr lang="en-US" sz="2400" dirty="0"/>
              <a:t>other complex systems requiring monitoring, control:</a:t>
            </a:r>
          </a:p>
          <a:p>
            <a:pPr lvl="1">
              <a:defRPr/>
            </a:pPr>
            <a:r>
              <a:rPr lang="en-US" dirty="0" smtClean="0"/>
              <a:t>jet airplane</a:t>
            </a:r>
          </a:p>
          <a:p>
            <a:pPr lvl="1">
              <a:defRPr/>
            </a:pPr>
            <a:r>
              <a:rPr lang="en-US" dirty="0" smtClean="0"/>
              <a:t>nuclear power plant</a:t>
            </a:r>
          </a:p>
          <a:p>
            <a:pPr lvl="1">
              <a:defRPr/>
            </a:pPr>
            <a:r>
              <a:rPr lang="en-US" dirty="0" smtClean="0"/>
              <a:t>others?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046414" y="3845193"/>
            <a:ext cx="6962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"</a:t>
            </a:r>
            <a:r>
              <a:rPr lang="en-US" sz="2000" dirty="0">
                <a:solidFill>
                  <a:srgbClr val="000099"/>
                </a:solidFill>
                <a:latin typeface="Arial"/>
                <a:ea typeface="ＭＳ Ｐゴシック" charset="0"/>
                <a:cs typeface="Arial"/>
              </a:rPr>
              <a:t>Network management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includes the deployment, integration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and coordination of the hardware, software, and human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elements to monitor, test, poll, configure, analyze, evaluate,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and control the network and element resources to meet the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real-time, operational performance, and Quality of Service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requirements at a reasonable cost."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951163" y="3815031"/>
            <a:ext cx="7148512" cy="20939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/>
          </p:nvPr>
        </p:nvGraphicFramePr>
        <p:xfrm>
          <a:off x="1866900" y="4008705"/>
          <a:ext cx="1123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5" imgW="2870200" imgH="4089400" progId="MS_ClipArt_Gallery.2">
                  <p:embed/>
                </p:oleObj>
              </mc:Choice>
              <mc:Fallback>
                <p:oleObj name="Clip" r:id="rId5" imgW="2870200" imgH="408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008705"/>
                        <a:ext cx="1123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24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468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2"/>
          <p:cNvSpPr>
            <a:spLocks/>
          </p:cNvSpPr>
          <p:nvPr/>
        </p:nvSpPr>
        <p:spPr bwMode="auto">
          <a:xfrm rot="16383367">
            <a:off x="2775821" y="2563336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1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8985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8914"/>
            <a:ext cx="8631238" cy="94773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Infrastructure for network management</a:t>
            </a:r>
          </a:p>
        </p:txBody>
      </p:sp>
      <p:sp>
        <p:nvSpPr>
          <p:cNvPr id="35068" name="Line 252"/>
          <p:cNvSpPr>
            <a:spLocks noChangeShapeType="1"/>
          </p:cNvSpPr>
          <p:nvPr/>
        </p:nvSpPr>
        <p:spPr bwMode="auto">
          <a:xfrm flipV="1">
            <a:off x="4832350" y="2808289"/>
            <a:ext cx="338138" cy="1042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5070" name="Line 254"/>
          <p:cNvSpPr>
            <a:spLocks noChangeShapeType="1"/>
          </p:cNvSpPr>
          <p:nvPr/>
        </p:nvSpPr>
        <p:spPr bwMode="auto">
          <a:xfrm flipV="1">
            <a:off x="5165726" y="3762375"/>
            <a:ext cx="187325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5072" name="Line 256"/>
          <p:cNvSpPr>
            <a:spLocks noChangeShapeType="1"/>
          </p:cNvSpPr>
          <p:nvPr/>
        </p:nvSpPr>
        <p:spPr bwMode="auto">
          <a:xfrm flipV="1">
            <a:off x="4641850" y="5441951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5088" name="Line 272"/>
          <p:cNvSpPr>
            <a:spLocks noChangeShapeType="1"/>
          </p:cNvSpPr>
          <p:nvPr/>
        </p:nvSpPr>
        <p:spPr bwMode="auto">
          <a:xfrm>
            <a:off x="5065713" y="4252914"/>
            <a:ext cx="373062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5149" name="Text Box 333"/>
          <p:cNvSpPr txBox="1">
            <a:spLocks noChangeArrowheads="1"/>
          </p:cNvSpPr>
          <p:nvPr/>
        </p:nvSpPr>
        <p:spPr bwMode="auto">
          <a:xfrm>
            <a:off x="3538539" y="55657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managed device</a:t>
            </a:r>
          </a:p>
        </p:txBody>
      </p:sp>
      <p:sp>
        <p:nvSpPr>
          <p:cNvPr id="35154" name="Text Box 338"/>
          <p:cNvSpPr txBox="1">
            <a:spLocks noChangeArrowheads="1"/>
          </p:cNvSpPr>
          <p:nvPr/>
        </p:nvSpPr>
        <p:spPr bwMode="auto">
          <a:xfrm>
            <a:off x="5384801" y="52990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managed device</a:t>
            </a:r>
          </a:p>
        </p:txBody>
      </p:sp>
      <p:sp>
        <p:nvSpPr>
          <p:cNvPr id="35155" name="Text Box 339"/>
          <p:cNvSpPr txBox="1">
            <a:spLocks noChangeArrowheads="1"/>
          </p:cNvSpPr>
          <p:nvPr/>
        </p:nvSpPr>
        <p:spPr bwMode="auto">
          <a:xfrm>
            <a:off x="5603793" y="250624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managed device</a:t>
            </a:r>
          </a:p>
        </p:txBody>
      </p:sp>
      <p:sp>
        <p:nvSpPr>
          <p:cNvPr id="35156" name="Text Box 340"/>
          <p:cNvSpPr txBox="1">
            <a:spLocks noChangeArrowheads="1"/>
          </p:cNvSpPr>
          <p:nvPr/>
        </p:nvSpPr>
        <p:spPr bwMode="auto">
          <a:xfrm>
            <a:off x="5557839" y="3765550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managed device</a:t>
            </a:r>
          </a:p>
        </p:txBody>
      </p:sp>
      <p:sp>
        <p:nvSpPr>
          <p:cNvPr id="35163" name="Text Box 347"/>
          <p:cNvSpPr txBox="1">
            <a:spLocks noChangeArrowheads="1"/>
          </p:cNvSpPr>
          <p:nvPr/>
        </p:nvSpPr>
        <p:spPr bwMode="auto">
          <a:xfrm>
            <a:off x="1960564" y="1217613"/>
            <a:ext cx="1904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definitions:</a:t>
            </a:r>
          </a:p>
        </p:txBody>
      </p:sp>
      <p:sp>
        <p:nvSpPr>
          <p:cNvPr id="35164" name="Text Box 348"/>
          <p:cNvSpPr txBox="1">
            <a:spLocks noChangeArrowheads="1"/>
          </p:cNvSpPr>
          <p:nvPr/>
        </p:nvSpPr>
        <p:spPr bwMode="auto">
          <a:xfrm>
            <a:off x="7520822" y="2283243"/>
            <a:ext cx="297338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srgbClr val="000099"/>
                </a:solidFill>
                <a:latin typeface="Gill Sans"/>
                <a:ea typeface="ＭＳ Ｐゴシック" charset="0"/>
                <a:cs typeface="Gill Sans"/>
              </a:rPr>
              <a:t>managed </a:t>
            </a:r>
            <a:r>
              <a:rPr lang="en-US" sz="2400" i="1" dirty="0">
                <a:solidFill>
                  <a:srgbClr val="000099"/>
                </a:solidFill>
                <a:latin typeface="Gill Sans"/>
                <a:ea typeface="ＭＳ Ｐゴシック" charset="0"/>
                <a:cs typeface="Gill Sans"/>
              </a:rPr>
              <a:t>devices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contain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Gill Sans"/>
                <a:ea typeface="ＭＳ Ｐゴシック" charset="0"/>
                <a:cs typeface="Gill Sans"/>
              </a:rPr>
              <a:t>managed </a:t>
            </a:r>
            <a:r>
              <a:rPr lang="en-US" sz="2400" i="1" dirty="0">
                <a:solidFill>
                  <a:srgbClr val="000099"/>
                </a:solidFill>
                <a:latin typeface="Gill Sans"/>
                <a:ea typeface="ＭＳ Ｐゴシック" charset="0"/>
                <a:cs typeface="Gill Sans"/>
              </a:rPr>
              <a:t>objects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 whose 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 data 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is gathered into </a:t>
            </a:r>
            <a:r>
              <a:rPr lang="en-US" sz="2400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a </a:t>
            </a:r>
            <a:r>
              <a:rPr lang="en-US" sz="2400" i="1" dirty="0">
                <a:solidFill>
                  <a:srgbClr val="000099"/>
                </a:solidFill>
                <a:latin typeface="Gill Sans"/>
                <a:ea typeface="ＭＳ Ｐゴシック" charset="0"/>
                <a:cs typeface="Gill Sans"/>
              </a:rPr>
              <a:t>Management Information Base </a:t>
            </a:r>
            <a:r>
              <a:rPr lang="en-US" sz="2400" i="1" dirty="0">
                <a:solidFill>
                  <a:srgbClr val="000099"/>
                </a:solidFill>
                <a:latin typeface="Gill Sans"/>
                <a:ea typeface="ＭＳ Ｐゴシック" charset="0"/>
                <a:cs typeface="Gill Sans"/>
              </a:rPr>
              <a:t>(MIB)</a:t>
            </a:r>
            <a:r>
              <a:rPr lang="en-US" sz="2400" i="1" dirty="0">
                <a:solidFill>
                  <a:srgbClr val="000000"/>
                </a:solidFill>
                <a:latin typeface="Gill Sans"/>
                <a:ea typeface="ＭＳ Ｐゴシック" charset="0"/>
                <a:cs typeface="Gill Sans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52626" y="1933576"/>
            <a:ext cx="2047875" cy="1133475"/>
            <a:chOff x="428625" y="1933980"/>
            <a:chExt cx="2047875" cy="1133070"/>
          </a:xfrm>
        </p:grpSpPr>
        <p:grpSp>
          <p:nvGrpSpPr>
            <p:cNvPr id="35941" name="Group 345"/>
            <p:cNvGrpSpPr>
              <a:grpSpLocks/>
            </p:cNvGrpSpPr>
            <p:nvPr/>
          </p:nvGrpSpPr>
          <p:grpSpPr bwMode="auto">
            <a:xfrm>
              <a:off x="428625" y="2295525"/>
              <a:ext cx="2047875" cy="771525"/>
              <a:chOff x="396" y="1116"/>
              <a:chExt cx="1290" cy="486"/>
            </a:xfrm>
          </p:grpSpPr>
          <p:sp>
            <p:nvSpPr>
              <p:cNvPr id="35096" name="Oval 280"/>
              <p:cNvSpPr>
                <a:spLocks noChangeArrowheads="1"/>
              </p:cNvSpPr>
              <p:nvPr/>
            </p:nvSpPr>
            <p:spPr bwMode="auto">
              <a:xfrm>
                <a:off x="396" y="1116"/>
                <a:ext cx="1290" cy="4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5092" name="Text Box 276"/>
              <p:cNvSpPr txBox="1">
                <a:spLocks noChangeArrowheads="1"/>
              </p:cNvSpPr>
              <p:nvPr/>
            </p:nvSpPr>
            <p:spPr bwMode="auto">
              <a:xfrm>
                <a:off x="445" y="1142"/>
                <a:ext cx="68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managing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entity</a:t>
                </a:r>
              </a:p>
            </p:txBody>
          </p:sp>
          <p:sp>
            <p:nvSpPr>
              <p:cNvPr id="35093" name="Text Box 277"/>
              <p:cNvSpPr txBox="1">
                <a:spLocks noChangeArrowheads="1"/>
              </p:cNvSpPr>
              <p:nvPr/>
            </p:nvSpPr>
            <p:spPr bwMode="auto">
              <a:xfrm>
                <a:off x="1160" y="1262"/>
                <a:ext cx="368" cy="2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5165" name="Text Box 349"/>
            <p:cNvSpPr txBox="1">
              <a:spLocks noChangeArrowheads="1"/>
            </p:cNvSpPr>
            <p:nvPr/>
          </p:nvSpPr>
          <p:spPr bwMode="auto">
            <a:xfrm>
              <a:off x="455613" y="1933980"/>
              <a:ext cx="1657486" cy="338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managing entity</a:t>
              </a:r>
              <a:endParaRPr lang="en-US" sz="1600" dirty="0">
                <a:solidFill>
                  <a:srgbClr val="000099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3" y="3857625"/>
            <a:ext cx="876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5862" name="Group 906"/>
          <p:cNvGrpSpPr>
            <a:grpSpLocks/>
          </p:cNvGrpSpPr>
          <p:nvPr/>
        </p:nvGrpSpPr>
        <p:grpSpPr bwMode="auto">
          <a:xfrm>
            <a:off x="5310188" y="4800600"/>
            <a:ext cx="366712" cy="579438"/>
            <a:chOff x="4140" y="429"/>
            <a:chExt cx="1425" cy="2396"/>
          </a:xfrm>
        </p:grpSpPr>
        <p:sp>
          <p:nvSpPr>
            <p:cNvPr id="3590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91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1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3591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2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0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3591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2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0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0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35919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2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3592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92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2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1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92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2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92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1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1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1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1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2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2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35863" name="Group 44"/>
          <p:cNvGrpSpPr>
            <a:grpSpLocks/>
          </p:cNvGrpSpPr>
          <p:nvPr/>
        </p:nvGrpSpPr>
        <p:grpSpPr bwMode="auto">
          <a:xfrm>
            <a:off x="4775200" y="2220914"/>
            <a:ext cx="903288" cy="727075"/>
            <a:chOff x="-44" y="1473"/>
            <a:chExt cx="981" cy="1105"/>
          </a:xfrm>
        </p:grpSpPr>
        <p:pic>
          <p:nvPicPr>
            <p:cNvPr id="3590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864" name="Group 44"/>
          <p:cNvGrpSpPr>
            <a:grpSpLocks/>
          </p:cNvGrpSpPr>
          <p:nvPr/>
        </p:nvGrpSpPr>
        <p:grpSpPr bwMode="auto">
          <a:xfrm>
            <a:off x="3579814" y="2655889"/>
            <a:ext cx="903287" cy="727075"/>
            <a:chOff x="-44" y="1473"/>
            <a:chExt cx="981" cy="1105"/>
          </a:xfrm>
        </p:grpSpPr>
        <p:pic>
          <p:nvPicPr>
            <p:cNvPr id="3590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6" name="Line 272"/>
          <p:cNvSpPr>
            <a:spLocks noChangeShapeType="1"/>
          </p:cNvSpPr>
          <p:nvPr/>
        </p:nvSpPr>
        <p:spPr bwMode="auto">
          <a:xfrm>
            <a:off x="4257676" y="3303589"/>
            <a:ext cx="371475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37" name="Line 272"/>
          <p:cNvSpPr>
            <a:spLocks noChangeShapeType="1"/>
          </p:cNvSpPr>
          <p:nvPr/>
        </p:nvSpPr>
        <p:spPr bwMode="auto">
          <a:xfrm flipH="1">
            <a:off x="4471988" y="4241800"/>
            <a:ext cx="309562" cy="1023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530851" y="4752975"/>
            <a:ext cx="1293813" cy="615950"/>
            <a:chOff x="6563312" y="4346525"/>
            <a:chExt cx="1292995" cy="615298"/>
          </a:xfrm>
        </p:grpSpPr>
        <p:sp>
          <p:nvSpPr>
            <p:cNvPr id="3512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118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4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3590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35120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5121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5380038" y="1949451"/>
            <a:ext cx="1293812" cy="614363"/>
            <a:chOff x="6563312" y="4346525"/>
            <a:chExt cx="1292995" cy="615298"/>
          </a:xfrm>
        </p:grpSpPr>
        <p:sp>
          <p:nvSpPr>
            <p:cNvPr id="146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47" name="Text Box 302"/>
            <p:cNvSpPr txBox="1">
              <a:spLocks noChangeArrowheads="1"/>
            </p:cNvSpPr>
            <p:nvPr/>
          </p:nvSpPr>
          <p:spPr bwMode="auto">
            <a:xfrm>
              <a:off x="6607734" y="4465769"/>
              <a:ext cx="633545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3589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9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50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37342" y="2262189"/>
            <a:ext cx="3782409" cy="2670175"/>
            <a:chOff x="313767" y="2262935"/>
            <a:chExt cx="3781983" cy="2669941"/>
          </a:xfrm>
        </p:grpSpPr>
        <p:sp>
          <p:nvSpPr>
            <p:cNvPr id="35162" name="Text Box 346"/>
            <p:cNvSpPr txBox="1">
              <a:spLocks noChangeArrowheads="1"/>
            </p:cNvSpPr>
            <p:nvPr/>
          </p:nvSpPr>
          <p:spPr bwMode="auto">
            <a:xfrm>
              <a:off x="313767" y="3396311"/>
              <a:ext cx="1381953" cy="830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network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management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protocol</a:t>
              </a:r>
              <a:endParaRPr lang="en-US" sz="1600" dirty="0">
                <a:solidFill>
                  <a:srgbClr val="000099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159" name="Line 343"/>
            <p:cNvSpPr>
              <a:spLocks noChangeShapeType="1"/>
            </p:cNvSpPr>
            <p:nvPr/>
          </p:nvSpPr>
          <p:spPr bwMode="auto">
            <a:xfrm>
              <a:off x="2210012" y="2934388"/>
              <a:ext cx="1885738" cy="1657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157" name="Line 341"/>
            <p:cNvSpPr>
              <a:spLocks noChangeShapeType="1"/>
            </p:cNvSpPr>
            <p:nvPr/>
          </p:nvSpPr>
          <p:spPr bwMode="auto">
            <a:xfrm flipV="1">
              <a:off x="2410014" y="2262935"/>
              <a:ext cx="1431764" cy="242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158" name="Line 342"/>
            <p:cNvSpPr>
              <a:spLocks noChangeShapeType="1"/>
            </p:cNvSpPr>
            <p:nvPr/>
          </p:nvSpPr>
          <p:spPr bwMode="auto">
            <a:xfrm>
              <a:off x="2429062" y="2762953"/>
              <a:ext cx="1666688" cy="638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5160" name="Line 344"/>
            <p:cNvSpPr>
              <a:spLocks noChangeShapeType="1"/>
            </p:cNvSpPr>
            <p:nvPr/>
          </p:nvSpPr>
          <p:spPr bwMode="auto">
            <a:xfrm>
              <a:off x="1486193" y="3051853"/>
              <a:ext cx="369846" cy="188102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3" name="Line 342"/>
            <p:cNvSpPr>
              <a:spLocks noChangeShapeType="1"/>
            </p:cNvSpPr>
            <p:nvPr/>
          </p:nvSpPr>
          <p:spPr bwMode="auto">
            <a:xfrm>
              <a:off x="1800483" y="3045503"/>
              <a:ext cx="479371" cy="7635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67" name="Text Box 338"/>
          <p:cNvSpPr txBox="1">
            <a:spLocks noChangeArrowheads="1"/>
          </p:cNvSpPr>
          <p:nvPr/>
        </p:nvSpPr>
        <p:spPr bwMode="auto">
          <a:xfrm>
            <a:off x="2999708" y="4334377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managed device</a:t>
            </a:r>
          </a:p>
        </p:txBody>
      </p:sp>
      <p:grpSp>
        <p:nvGrpSpPr>
          <p:cNvPr id="151" name="Group 150"/>
          <p:cNvGrpSpPr>
            <a:grpSpLocks/>
          </p:cNvGrpSpPr>
          <p:nvPr/>
        </p:nvGrpSpPr>
        <p:grpSpPr bwMode="auto">
          <a:xfrm>
            <a:off x="3382963" y="3810000"/>
            <a:ext cx="1293812" cy="615950"/>
            <a:chOff x="6563312" y="4346525"/>
            <a:chExt cx="1292995" cy="615298"/>
          </a:xfrm>
        </p:grpSpPr>
        <p:sp>
          <p:nvSpPr>
            <p:cNvPr id="15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5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35876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56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35" name="Group 327"/>
          <p:cNvGrpSpPr>
            <a:grpSpLocks/>
          </p:cNvGrpSpPr>
          <p:nvPr/>
        </p:nvGrpSpPr>
        <p:grpSpPr bwMode="auto">
          <a:xfrm>
            <a:off x="4050083" y="5188911"/>
            <a:ext cx="687402" cy="404026"/>
            <a:chOff x="1871277" y="1576300"/>
            <a:chExt cx="1128371" cy="437861"/>
          </a:xfrm>
        </p:grpSpPr>
        <p:sp>
          <p:nvSpPr>
            <p:cNvPr id="154" name="Oval 153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65" name="Freeform 16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70" name="Straight Connector 169"/>
            <p:cNvCxnSpPr>
              <a:endCxn id="16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87" name="Line 271"/>
          <p:cNvSpPr>
            <a:spLocks noChangeShapeType="1"/>
          </p:cNvSpPr>
          <p:nvPr/>
        </p:nvSpPr>
        <p:spPr bwMode="auto">
          <a:xfrm flipV="1">
            <a:off x="3725864" y="5435601"/>
            <a:ext cx="3508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2982914" y="4940301"/>
            <a:ext cx="1292225" cy="614363"/>
            <a:chOff x="6563312" y="4346525"/>
            <a:chExt cx="1292995" cy="615298"/>
          </a:xfrm>
        </p:grpSpPr>
        <p:sp>
          <p:nvSpPr>
            <p:cNvPr id="158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9" name="Text Box 302"/>
            <p:cNvSpPr txBox="1">
              <a:spLocks noChangeArrowheads="1"/>
            </p:cNvSpPr>
            <p:nvPr/>
          </p:nvSpPr>
          <p:spPr bwMode="auto">
            <a:xfrm>
              <a:off x="6607788" y="4465769"/>
              <a:ext cx="634323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3588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61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62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74" name="Group 327"/>
          <p:cNvGrpSpPr>
            <a:grpSpLocks/>
          </p:cNvGrpSpPr>
          <p:nvPr/>
        </p:nvGrpSpPr>
        <p:grpSpPr bwMode="auto">
          <a:xfrm>
            <a:off x="5239872" y="3464386"/>
            <a:ext cx="687402" cy="404025"/>
            <a:chOff x="1871277" y="1576300"/>
            <a:chExt cx="1128371" cy="437861"/>
          </a:xfrm>
        </p:grpSpPr>
        <p:sp>
          <p:nvSpPr>
            <p:cNvPr id="178" name="Oval 177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181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85" name="Straight Connector 184"/>
            <p:cNvCxnSpPr>
              <a:endCxn id="18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71" name="Line 255"/>
          <p:cNvSpPr>
            <a:spLocks noChangeShapeType="1"/>
          </p:cNvSpPr>
          <p:nvPr/>
        </p:nvSpPr>
        <p:spPr bwMode="auto">
          <a:xfrm flipV="1">
            <a:off x="5934075" y="3738564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5537201" y="3148013"/>
            <a:ext cx="1292225" cy="614362"/>
            <a:chOff x="6563312" y="4346525"/>
            <a:chExt cx="1292995" cy="615298"/>
          </a:xfrm>
        </p:grpSpPr>
        <p:sp>
          <p:nvSpPr>
            <p:cNvPr id="140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41" name="Text Box 302"/>
            <p:cNvSpPr txBox="1">
              <a:spLocks noChangeArrowheads="1"/>
            </p:cNvSpPr>
            <p:nvPr/>
          </p:nvSpPr>
          <p:spPr bwMode="auto">
            <a:xfrm>
              <a:off x="6607788" y="4465768"/>
              <a:ext cx="634323" cy="30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3589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3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44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25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8923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"/>
          <p:cNvSpPr>
            <a:spLocks/>
          </p:cNvSpPr>
          <p:nvPr/>
        </p:nvSpPr>
        <p:spPr bwMode="auto">
          <a:xfrm rot="16383367">
            <a:off x="6759612" y="2469757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Freeform 2"/>
          <p:cNvSpPr>
            <a:spLocks/>
          </p:cNvSpPr>
          <p:nvPr/>
        </p:nvSpPr>
        <p:spPr bwMode="auto">
          <a:xfrm rot="16383367">
            <a:off x="2535197" y="2563336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3" name="Line 252"/>
          <p:cNvSpPr>
            <a:spLocks noChangeShapeType="1"/>
          </p:cNvSpPr>
          <p:nvPr/>
        </p:nvSpPr>
        <p:spPr bwMode="auto">
          <a:xfrm flipV="1">
            <a:off x="8770939" y="2713039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4" name="Line 254"/>
          <p:cNvSpPr>
            <a:spLocks noChangeShapeType="1"/>
          </p:cNvSpPr>
          <p:nvPr/>
        </p:nvSpPr>
        <p:spPr bwMode="auto">
          <a:xfrm flipV="1">
            <a:off x="9091613" y="359251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5" name="Line 255"/>
          <p:cNvSpPr>
            <a:spLocks noChangeShapeType="1"/>
          </p:cNvSpPr>
          <p:nvPr/>
        </p:nvSpPr>
        <p:spPr bwMode="auto">
          <a:xfrm flipV="1">
            <a:off x="9912351" y="3576639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6" name="Line 256"/>
          <p:cNvSpPr>
            <a:spLocks noChangeShapeType="1"/>
          </p:cNvSpPr>
          <p:nvPr/>
        </p:nvSpPr>
        <p:spPr bwMode="auto">
          <a:xfrm flipV="1">
            <a:off x="8585201" y="5143501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7" name="Line 271"/>
          <p:cNvSpPr>
            <a:spLocks noChangeShapeType="1"/>
          </p:cNvSpPr>
          <p:nvPr/>
        </p:nvSpPr>
        <p:spPr bwMode="auto">
          <a:xfrm flipV="1">
            <a:off x="7699376" y="5138739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08" name="Line 272"/>
          <p:cNvSpPr>
            <a:spLocks noChangeShapeType="1"/>
          </p:cNvSpPr>
          <p:nvPr/>
        </p:nvSpPr>
        <p:spPr bwMode="auto">
          <a:xfrm>
            <a:off x="8888413" y="3983039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14" y="368141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449" name="Group 906"/>
          <p:cNvGrpSpPr>
            <a:grpSpLocks/>
          </p:cNvGrpSpPr>
          <p:nvPr/>
        </p:nvGrpSpPr>
        <p:grpSpPr bwMode="auto">
          <a:xfrm>
            <a:off x="9231395" y="4551855"/>
            <a:ext cx="354740" cy="534865"/>
            <a:chOff x="4140" y="429"/>
            <a:chExt cx="1425" cy="2396"/>
          </a:xfrm>
        </p:grpSpPr>
        <p:sp>
          <p:nvSpPr>
            <p:cNvPr id="5647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4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5647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47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5647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4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39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5647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2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1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2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56482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0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5648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48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58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6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5648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48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5648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2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3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4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5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6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56450" name="Group 44"/>
          <p:cNvGrpSpPr>
            <a:grpSpLocks/>
          </p:cNvGrpSpPr>
          <p:nvPr/>
        </p:nvGrpSpPr>
        <p:grpSpPr bwMode="auto">
          <a:xfrm>
            <a:off x="8714929" y="2171181"/>
            <a:ext cx="873545" cy="670537"/>
            <a:chOff x="-44" y="1473"/>
            <a:chExt cx="981" cy="1105"/>
          </a:xfrm>
        </p:grpSpPr>
        <p:pic>
          <p:nvPicPr>
            <p:cNvPr id="564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51" name="Group 44"/>
          <p:cNvGrpSpPr>
            <a:grpSpLocks/>
          </p:cNvGrpSpPr>
          <p:nvPr/>
        </p:nvGrpSpPr>
        <p:grpSpPr bwMode="auto">
          <a:xfrm>
            <a:off x="7558089" y="2572385"/>
            <a:ext cx="873545" cy="670537"/>
            <a:chOff x="-44" y="1473"/>
            <a:chExt cx="981" cy="1105"/>
          </a:xfrm>
        </p:grpSpPr>
        <p:pic>
          <p:nvPicPr>
            <p:cNvPr id="564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3" name="Line 272"/>
          <p:cNvSpPr>
            <a:spLocks noChangeShapeType="1"/>
          </p:cNvSpPr>
          <p:nvPr/>
        </p:nvSpPr>
        <p:spPr bwMode="auto">
          <a:xfrm>
            <a:off x="8213726" y="3170239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14" name="Line 272"/>
          <p:cNvSpPr>
            <a:spLocks noChangeShapeType="1"/>
          </p:cNvSpPr>
          <p:nvPr/>
        </p:nvSpPr>
        <p:spPr bwMode="auto">
          <a:xfrm flipH="1">
            <a:off x="8421689" y="3975101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1" name="Line 252"/>
          <p:cNvSpPr>
            <a:spLocks noChangeShapeType="1"/>
          </p:cNvSpPr>
          <p:nvPr/>
        </p:nvSpPr>
        <p:spPr bwMode="auto">
          <a:xfrm flipV="1">
            <a:off x="4557714" y="2732089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2" name="Line 254"/>
          <p:cNvSpPr>
            <a:spLocks noChangeShapeType="1"/>
          </p:cNvSpPr>
          <p:nvPr/>
        </p:nvSpPr>
        <p:spPr bwMode="auto">
          <a:xfrm flipV="1">
            <a:off x="4878388" y="361156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3" name="Line 255"/>
          <p:cNvSpPr>
            <a:spLocks noChangeShapeType="1"/>
          </p:cNvSpPr>
          <p:nvPr/>
        </p:nvSpPr>
        <p:spPr bwMode="auto">
          <a:xfrm flipV="1">
            <a:off x="5699126" y="3595689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4" name="Line 256"/>
          <p:cNvSpPr>
            <a:spLocks noChangeShapeType="1"/>
          </p:cNvSpPr>
          <p:nvPr/>
        </p:nvSpPr>
        <p:spPr bwMode="auto">
          <a:xfrm flipV="1">
            <a:off x="4371976" y="5162551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5" name="Line 271"/>
          <p:cNvSpPr>
            <a:spLocks noChangeShapeType="1"/>
          </p:cNvSpPr>
          <p:nvPr/>
        </p:nvSpPr>
        <p:spPr bwMode="auto">
          <a:xfrm flipV="1">
            <a:off x="3579727" y="5171157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6" name="Line 272"/>
          <p:cNvSpPr>
            <a:spLocks noChangeShapeType="1"/>
          </p:cNvSpPr>
          <p:nvPr/>
        </p:nvSpPr>
        <p:spPr bwMode="auto">
          <a:xfrm>
            <a:off x="4675188" y="4002089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9" y="370046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372" name="Group 906"/>
          <p:cNvGrpSpPr>
            <a:grpSpLocks/>
          </p:cNvGrpSpPr>
          <p:nvPr/>
        </p:nvGrpSpPr>
        <p:grpSpPr bwMode="auto">
          <a:xfrm>
            <a:off x="5018170" y="4570905"/>
            <a:ext cx="354740" cy="534865"/>
            <a:chOff x="4140" y="429"/>
            <a:chExt cx="1425" cy="2396"/>
          </a:xfrm>
        </p:grpSpPr>
        <p:sp>
          <p:nvSpPr>
            <p:cNvPr id="5639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2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5639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39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5640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2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7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5640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0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9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0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5640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78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5640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40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76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64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5640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41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5641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70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71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72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73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74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56373" name="Group 44"/>
          <p:cNvGrpSpPr>
            <a:grpSpLocks/>
          </p:cNvGrpSpPr>
          <p:nvPr/>
        </p:nvGrpSpPr>
        <p:grpSpPr bwMode="auto">
          <a:xfrm>
            <a:off x="4501704" y="2190231"/>
            <a:ext cx="873545" cy="670537"/>
            <a:chOff x="-44" y="1473"/>
            <a:chExt cx="981" cy="1105"/>
          </a:xfrm>
        </p:grpSpPr>
        <p:pic>
          <p:nvPicPr>
            <p:cNvPr id="56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374" name="Group 44"/>
          <p:cNvGrpSpPr>
            <a:grpSpLocks/>
          </p:cNvGrpSpPr>
          <p:nvPr/>
        </p:nvGrpSpPr>
        <p:grpSpPr bwMode="auto">
          <a:xfrm>
            <a:off x="3344864" y="2591435"/>
            <a:ext cx="873545" cy="670537"/>
            <a:chOff x="-44" y="1473"/>
            <a:chExt cx="981" cy="1105"/>
          </a:xfrm>
        </p:grpSpPr>
        <p:pic>
          <p:nvPicPr>
            <p:cNvPr id="56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1" name="Line 272"/>
          <p:cNvSpPr>
            <a:spLocks noChangeShapeType="1"/>
          </p:cNvSpPr>
          <p:nvPr/>
        </p:nvSpPr>
        <p:spPr bwMode="auto">
          <a:xfrm>
            <a:off x="4000501" y="3189289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32" name="Line 272"/>
          <p:cNvSpPr>
            <a:spLocks noChangeShapeType="1"/>
          </p:cNvSpPr>
          <p:nvPr/>
        </p:nvSpPr>
        <p:spPr bwMode="auto">
          <a:xfrm flipH="1">
            <a:off x="4208464" y="3994151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pic>
        <p:nvPicPr>
          <p:cNvPr id="56323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767102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2888"/>
            <a:ext cx="4827588" cy="901700"/>
          </a:xfrm>
        </p:spPr>
        <p:txBody>
          <a:bodyPr/>
          <a:lstStyle/>
          <a:p>
            <a:pPr>
              <a:defRPr/>
            </a:pPr>
            <a:r>
              <a:rPr lang="en-US" dirty="0"/>
              <a:t>SNMP protocol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1067" y="1156453"/>
            <a:ext cx="7772400" cy="6032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Two ways to convey MIB info, commands:</a:t>
            </a:r>
            <a:endParaRPr lang="en-US" dirty="0" smtClean="0"/>
          </a:p>
        </p:txBody>
      </p:sp>
      <p:grpSp>
        <p:nvGrpSpPr>
          <p:cNvPr id="56328" name="Group 84"/>
          <p:cNvGrpSpPr>
            <a:grpSpLocks/>
          </p:cNvGrpSpPr>
          <p:nvPr/>
        </p:nvGrpSpPr>
        <p:grpSpPr bwMode="auto">
          <a:xfrm>
            <a:off x="2449514" y="4475163"/>
            <a:ext cx="1704975" cy="627062"/>
            <a:chOff x="1189" y="3477"/>
            <a:chExt cx="1074" cy="395"/>
          </a:xfrm>
        </p:grpSpPr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56360" name="Group 47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08" name="Rectangle 48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6609" name="Text Box 49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2846388" y="5259388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managed device</a:t>
            </a:r>
          </a:p>
        </p:txBody>
      </p:sp>
      <p:grpSp>
        <p:nvGrpSpPr>
          <p:cNvPr id="56330" name="Group 83"/>
          <p:cNvGrpSpPr>
            <a:grpSpLocks/>
          </p:cNvGrpSpPr>
          <p:nvPr/>
        </p:nvGrpSpPr>
        <p:grpSpPr bwMode="auto">
          <a:xfrm>
            <a:off x="2363788" y="2232026"/>
            <a:ext cx="1941512" cy="646113"/>
            <a:chOff x="728" y="1420"/>
            <a:chExt cx="1223" cy="407"/>
          </a:xfrm>
        </p:grpSpPr>
        <p:sp>
          <p:nvSpPr>
            <p:cNvPr id="66637" name="Oval 77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638" name="Text Box 78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managing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entity</a:t>
              </a:r>
            </a:p>
          </p:txBody>
        </p:sp>
      </p:grpSp>
      <p:grpSp>
        <p:nvGrpSpPr>
          <p:cNvPr id="56331" name="Group 119"/>
          <p:cNvGrpSpPr>
            <a:grpSpLocks/>
          </p:cNvGrpSpPr>
          <p:nvPr/>
        </p:nvGrpSpPr>
        <p:grpSpPr bwMode="auto">
          <a:xfrm>
            <a:off x="6588126" y="4448176"/>
            <a:ext cx="1704975" cy="627063"/>
            <a:chOff x="1189" y="3477"/>
            <a:chExt cx="1074" cy="395"/>
          </a:xfrm>
        </p:grpSpPr>
        <p:sp>
          <p:nvSpPr>
            <p:cNvPr id="66680" name="Oval 120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681" name="Text Box 121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56353" name="Group 122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83" name="Rectangle 123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6684" name="Text Box 124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FFFFFF"/>
                    </a:solidFill>
                    <a:latin typeface="Arial"/>
                    <a:ea typeface="ＭＳ Ｐゴシック" charset="0"/>
                    <a:cs typeface="Arial"/>
                  </a:rPr>
                  <a:t>data</a:t>
                </a: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66685" name="Text Box 125"/>
          <p:cNvSpPr txBox="1">
            <a:spLocks noChangeArrowheads="1"/>
          </p:cNvSpPr>
          <p:nvPr/>
        </p:nvSpPr>
        <p:spPr bwMode="auto">
          <a:xfrm>
            <a:off x="6985001" y="5232400"/>
            <a:ext cx="18780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managed device</a:t>
            </a:r>
          </a:p>
        </p:txBody>
      </p:sp>
      <p:grpSp>
        <p:nvGrpSpPr>
          <p:cNvPr id="56333" name="Group 127"/>
          <p:cNvGrpSpPr>
            <a:grpSpLocks/>
          </p:cNvGrpSpPr>
          <p:nvPr/>
        </p:nvGrpSpPr>
        <p:grpSpPr bwMode="auto">
          <a:xfrm>
            <a:off x="6502401" y="2205038"/>
            <a:ext cx="1941513" cy="646112"/>
            <a:chOff x="728" y="1420"/>
            <a:chExt cx="1223" cy="407"/>
          </a:xfrm>
        </p:grpSpPr>
        <p:sp>
          <p:nvSpPr>
            <p:cNvPr id="66688" name="Oval 128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689" name="Text Box 129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managing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entity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710364" y="2870200"/>
            <a:ext cx="2455681" cy="1538288"/>
            <a:chOff x="5186363" y="2870200"/>
            <a:chExt cx="2455681" cy="1538288"/>
          </a:xfrm>
        </p:grpSpPr>
        <p:sp>
          <p:nvSpPr>
            <p:cNvPr id="66705" name="Freeform 145"/>
            <p:cNvSpPr>
              <a:spLocks/>
            </p:cNvSpPr>
            <p:nvPr/>
          </p:nvSpPr>
          <p:spPr bwMode="auto">
            <a:xfrm>
              <a:off x="5784850" y="2870200"/>
              <a:ext cx="74613" cy="1538288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706" name="Rectangle 146"/>
            <p:cNvSpPr>
              <a:spLocks noChangeArrowheads="1"/>
            </p:cNvSpPr>
            <p:nvPr/>
          </p:nvSpPr>
          <p:spPr bwMode="auto">
            <a:xfrm>
              <a:off x="5186363" y="3503613"/>
              <a:ext cx="1693862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707" name="Text Box 147"/>
            <p:cNvSpPr txBox="1">
              <a:spLocks noChangeArrowheads="1"/>
            </p:cNvSpPr>
            <p:nvPr/>
          </p:nvSpPr>
          <p:spPr bwMode="auto">
            <a:xfrm>
              <a:off x="5384619" y="3466849"/>
              <a:ext cx="2257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ea typeface="ＭＳ Ｐゴシック" charset="0"/>
                  <a:cs typeface="Arial"/>
                </a:rPr>
                <a:t>trap </a:t>
              </a:r>
              <a:r>
                <a:rPr lang="en-US" dirty="0" err="1">
                  <a:solidFill>
                    <a:srgbClr val="CC0000"/>
                  </a:solidFill>
                  <a:latin typeface="Arial"/>
                  <a:ea typeface="ＭＳ Ｐゴシック" charset="0"/>
                  <a:cs typeface="Arial"/>
                </a:rPr>
                <a:t>msg</a:t>
              </a:r>
              <a:endParaRPr lang="en-US" dirty="0">
                <a:solidFill>
                  <a:srgbClr val="CC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85939" y="2786063"/>
            <a:ext cx="1601788" cy="1657350"/>
            <a:chOff x="419102" y="2801938"/>
            <a:chExt cx="1601788" cy="1657350"/>
          </a:xfrm>
        </p:grpSpPr>
        <p:sp>
          <p:nvSpPr>
            <p:cNvPr id="66635" name="Freeform 75"/>
            <p:cNvSpPr>
              <a:spLocks/>
            </p:cNvSpPr>
            <p:nvPr/>
          </p:nvSpPr>
          <p:spPr bwMode="auto">
            <a:xfrm>
              <a:off x="1143001" y="2801938"/>
              <a:ext cx="1587" cy="16573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56343" name="Group 148"/>
            <p:cNvGrpSpPr>
              <a:grpSpLocks/>
            </p:cNvGrpSpPr>
            <p:nvPr/>
          </p:nvGrpSpPr>
          <p:grpSpPr bwMode="auto">
            <a:xfrm>
              <a:off x="419102" y="3213101"/>
              <a:ext cx="1601788" cy="398463"/>
              <a:chOff x="3657" y="439"/>
              <a:chExt cx="1009" cy="251"/>
            </a:xfrm>
          </p:grpSpPr>
          <p:sp>
            <p:nvSpPr>
              <p:cNvPr id="66647" name="Rectangle 87"/>
              <p:cNvSpPr>
                <a:spLocks noChangeArrowheads="1"/>
              </p:cNvSpPr>
              <p:nvPr/>
            </p:nvSpPr>
            <p:spPr bwMode="auto">
              <a:xfrm>
                <a:off x="3657" y="446"/>
                <a:ext cx="844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6646" name="Text Box 86"/>
              <p:cNvSpPr txBox="1">
                <a:spLocks noChangeArrowheads="1"/>
              </p:cNvSpPr>
              <p:nvPr/>
            </p:nvSpPr>
            <p:spPr bwMode="auto">
              <a:xfrm>
                <a:off x="3750" y="439"/>
                <a:ext cx="9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Arial"/>
                    <a:ea typeface="ＭＳ Ｐゴシック" charset="0"/>
                    <a:cs typeface="Arial"/>
                  </a:rPr>
                  <a:t>request</a:t>
                </a:r>
              </a:p>
            </p:txBody>
          </p:sp>
        </p:grpSp>
      </p:grpSp>
      <p:sp>
        <p:nvSpPr>
          <p:cNvPr id="66709" name="Text Box 149"/>
          <p:cNvSpPr txBox="1">
            <a:spLocks noChangeArrowheads="1"/>
          </p:cNvSpPr>
          <p:nvPr/>
        </p:nvSpPr>
        <p:spPr bwMode="auto">
          <a:xfrm>
            <a:off x="3211596" y="6047457"/>
            <a:ext cx="2609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ea typeface="ＭＳ Ｐゴシック" charset="0"/>
                <a:cs typeface="Arial"/>
              </a:rPr>
              <a:t>request/response mode</a:t>
            </a:r>
          </a:p>
        </p:txBody>
      </p:sp>
      <p:sp>
        <p:nvSpPr>
          <p:cNvPr id="66710" name="Text Box 150"/>
          <p:cNvSpPr txBox="1">
            <a:spLocks noChangeArrowheads="1"/>
          </p:cNvSpPr>
          <p:nvPr/>
        </p:nvSpPr>
        <p:spPr bwMode="auto">
          <a:xfrm>
            <a:off x="8259513" y="6035674"/>
            <a:ext cx="1223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ea typeface="ＭＳ Ｐゴシック" charset="0"/>
                <a:cs typeface="Arial"/>
              </a:rPr>
              <a:t>trap mode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608263" y="2936875"/>
            <a:ext cx="2383238" cy="1466850"/>
            <a:chOff x="9064738" y="1353594"/>
            <a:chExt cx="2383238" cy="1466850"/>
          </a:xfrm>
        </p:grpSpPr>
        <p:sp>
          <p:nvSpPr>
            <p:cNvPr id="66649" name="Freeform 89"/>
            <p:cNvSpPr>
              <a:spLocks/>
            </p:cNvSpPr>
            <p:nvPr/>
          </p:nvSpPr>
          <p:spPr bwMode="auto">
            <a:xfrm>
              <a:off x="9820388" y="1353594"/>
              <a:ext cx="74612" cy="14668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651" name="Rectangle 91"/>
            <p:cNvSpPr>
              <a:spLocks noChangeArrowheads="1"/>
            </p:cNvSpPr>
            <p:nvPr/>
          </p:nvSpPr>
          <p:spPr bwMode="auto">
            <a:xfrm>
              <a:off x="9064738" y="2155282"/>
              <a:ext cx="1422400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6652" name="Text Box 92"/>
            <p:cNvSpPr txBox="1">
              <a:spLocks noChangeArrowheads="1"/>
            </p:cNvSpPr>
            <p:nvPr/>
          </p:nvSpPr>
          <p:spPr bwMode="auto">
            <a:xfrm>
              <a:off x="9190551" y="2152272"/>
              <a:ext cx="2257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ea typeface="ＭＳ Ｐゴシック" charset="0"/>
                  <a:cs typeface="Arial"/>
                </a:rPr>
                <a:t>response</a:t>
              </a: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3889660" y="4961650"/>
            <a:ext cx="687402" cy="404025"/>
            <a:chOff x="1871277" y="1576300"/>
            <a:chExt cx="1128371" cy="437861"/>
          </a:xfrm>
        </p:grpSpPr>
        <p:sp>
          <p:nvSpPr>
            <p:cNvPr id="199" name="Oval 19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21" name="Straight Connector 220"/>
            <p:cNvCxnSpPr>
              <a:endCxn id="20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327"/>
          <p:cNvGrpSpPr>
            <a:grpSpLocks/>
          </p:cNvGrpSpPr>
          <p:nvPr/>
        </p:nvGrpSpPr>
        <p:grpSpPr bwMode="auto">
          <a:xfrm>
            <a:off x="5058062" y="3389523"/>
            <a:ext cx="687402" cy="404025"/>
            <a:chOff x="1871277" y="1576300"/>
            <a:chExt cx="1128371" cy="437861"/>
          </a:xfrm>
        </p:grpSpPr>
        <p:sp>
          <p:nvSpPr>
            <p:cNvPr id="230" name="Oval 229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33" name="Freeform 232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234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235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23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40" name="Straight Connector 239"/>
            <p:cNvCxnSpPr>
              <a:endCxn id="23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327"/>
          <p:cNvGrpSpPr>
            <a:grpSpLocks/>
          </p:cNvGrpSpPr>
          <p:nvPr/>
        </p:nvGrpSpPr>
        <p:grpSpPr bwMode="auto">
          <a:xfrm>
            <a:off x="9194251" y="3394870"/>
            <a:ext cx="687402" cy="404025"/>
            <a:chOff x="1871277" y="1576300"/>
            <a:chExt cx="1128371" cy="437861"/>
          </a:xfrm>
        </p:grpSpPr>
        <p:sp>
          <p:nvSpPr>
            <p:cNvPr id="245" name="Oval 244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50" name="Freeform 24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0" name="Freeform 269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1" name="Freeform 270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8" name="Freeform 27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79" name="Straight Connector 278"/>
            <p:cNvCxnSpPr>
              <a:endCxn id="248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327"/>
          <p:cNvGrpSpPr>
            <a:grpSpLocks/>
          </p:cNvGrpSpPr>
          <p:nvPr/>
        </p:nvGrpSpPr>
        <p:grpSpPr bwMode="auto">
          <a:xfrm>
            <a:off x="8049914" y="4937585"/>
            <a:ext cx="687402" cy="404025"/>
            <a:chOff x="1871277" y="1576300"/>
            <a:chExt cx="1128371" cy="437861"/>
          </a:xfrm>
        </p:grpSpPr>
        <p:sp>
          <p:nvSpPr>
            <p:cNvPr id="282" name="Oval 281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85" name="Freeform 28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6" name="Freeform 28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7" name="Freeform 286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8" name="Freeform 28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89" name="Straight Connector 288"/>
            <p:cNvCxnSpPr>
              <a:endCxn id="28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26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035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6" y="8223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SNMP protocol: message types</a:t>
            </a:r>
          </a:p>
        </p:txBody>
      </p:sp>
      <p:sp>
        <p:nvSpPr>
          <p:cNvPr id="67699" name="Text Box 115"/>
          <p:cNvSpPr txBox="1">
            <a:spLocks noChangeArrowheads="1"/>
          </p:cNvSpPr>
          <p:nvPr/>
        </p:nvSpPr>
        <p:spPr bwMode="auto">
          <a:xfrm>
            <a:off x="2608715" y="1806575"/>
            <a:ext cx="18902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GetRequest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GetNextRequest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GetBulkRequest</a:t>
            </a:r>
          </a:p>
        </p:txBody>
      </p:sp>
      <p:sp>
        <p:nvSpPr>
          <p:cNvPr id="67700" name="Text Box 116"/>
          <p:cNvSpPr txBox="1">
            <a:spLocks noChangeArrowheads="1"/>
          </p:cNvSpPr>
          <p:nvPr/>
        </p:nvSpPr>
        <p:spPr bwMode="auto">
          <a:xfrm>
            <a:off x="4977732" y="1971676"/>
            <a:ext cx="4816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manager-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to-agent: </a:t>
            </a:r>
            <a:r>
              <a:rPr lang="ja-JP" alt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“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get me data</a:t>
            </a:r>
            <a:r>
              <a:rPr lang="ja-JP" alt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”</a:t>
            </a:r>
            <a:endParaRPr lang="en-US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(data instance, next data in 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list, 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block of data)</a:t>
            </a:r>
            <a:endParaRPr lang="en-US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02" name="Text Box 118"/>
          <p:cNvSpPr txBox="1">
            <a:spLocks noChangeArrowheads="1"/>
          </p:cNvSpPr>
          <p:nvPr/>
        </p:nvSpPr>
        <p:spPr bwMode="auto">
          <a:xfrm>
            <a:off x="2092325" y="1265239"/>
            <a:ext cx="2419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ea typeface="ＭＳ Ｐゴシック" charset="0"/>
                <a:cs typeface="Arial"/>
              </a:rPr>
              <a:t>Message type</a:t>
            </a:r>
            <a:endParaRPr lang="en-US" sz="2800" dirty="0">
              <a:solidFill>
                <a:srgbClr val="CC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03" name="Text Box 119"/>
          <p:cNvSpPr txBox="1">
            <a:spLocks noChangeArrowheads="1"/>
          </p:cNvSpPr>
          <p:nvPr/>
        </p:nvSpPr>
        <p:spPr bwMode="auto">
          <a:xfrm>
            <a:off x="5138738" y="1263651"/>
            <a:ext cx="1562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ea typeface="ＭＳ Ｐゴシック" charset="0"/>
                <a:cs typeface="Arial"/>
              </a:rPr>
              <a:t>Function</a:t>
            </a:r>
            <a:endParaRPr lang="en-US" sz="2800" dirty="0">
              <a:solidFill>
                <a:srgbClr val="CC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04" name="Line 120"/>
          <p:cNvSpPr>
            <a:spLocks noChangeShapeType="1"/>
          </p:cNvSpPr>
          <p:nvPr/>
        </p:nvSpPr>
        <p:spPr bwMode="auto">
          <a:xfrm>
            <a:off x="2854325" y="3081338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885950" y="3225800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InformRequest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5061786" y="3240088"/>
            <a:ext cx="4508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manager-to-manager: 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here</a:t>
            </a:r>
            <a:r>
              <a:rPr lang="ja-JP" alt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’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 MIB value</a:t>
            </a:r>
          </a:p>
        </p:txBody>
      </p:sp>
      <p:sp>
        <p:nvSpPr>
          <p:cNvPr id="67707" name="Line 123"/>
          <p:cNvSpPr>
            <a:spLocks noChangeShapeType="1"/>
          </p:cNvSpPr>
          <p:nvPr/>
        </p:nvSpPr>
        <p:spPr bwMode="auto">
          <a:xfrm>
            <a:off x="2887664" y="3797300"/>
            <a:ext cx="53736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941513" y="3886200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SetRequest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5081923" y="3921794"/>
            <a:ext cx="4273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manager-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to-agent: set MIB value</a:t>
            </a:r>
          </a:p>
        </p:txBody>
      </p:sp>
      <p:sp>
        <p:nvSpPr>
          <p:cNvPr id="67710" name="Line 126"/>
          <p:cNvSpPr>
            <a:spLocks noChangeShapeType="1"/>
          </p:cNvSpPr>
          <p:nvPr/>
        </p:nvSpPr>
        <p:spPr bwMode="auto">
          <a:xfrm>
            <a:off x="2851150" y="4491038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11" name="Text Box 127"/>
          <p:cNvSpPr txBox="1">
            <a:spLocks noChangeArrowheads="1"/>
          </p:cNvSpPr>
          <p:nvPr/>
        </p:nvSpPr>
        <p:spPr bwMode="auto">
          <a:xfrm>
            <a:off x="1919288" y="4675188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Response</a:t>
            </a:r>
          </a:p>
        </p:txBody>
      </p:sp>
      <p:sp>
        <p:nvSpPr>
          <p:cNvPr id="67712" name="Text Box 128"/>
          <p:cNvSpPr txBox="1">
            <a:spLocks noChangeArrowheads="1"/>
          </p:cNvSpPr>
          <p:nvPr/>
        </p:nvSpPr>
        <p:spPr bwMode="auto">
          <a:xfrm>
            <a:off x="5040314" y="4578351"/>
            <a:ext cx="42373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Agent-to-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manager: 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value, response to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Request</a:t>
            </a:r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2911475" y="5407025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14" name="Text Box 130"/>
          <p:cNvSpPr txBox="1">
            <a:spLocks noChangeArrowheads="1"/>
          </p:cNvSpPr>
          <p:nvPr/>
        </p:nvSpPr>
        <p:spPr bwMode="auto">
          <a:xfrm>
            <a:off x="1935163" y="5553075"/>
            <a:ext cx="257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Trap</a:t>
            </a:r>
          </a:p>
        </p:txBody>
      </p:sp>
      <p:sp>
        <p:nvSpPr>
          <p:cNvPr id="67715" name="Line 131"/>
          <p:cNvSpPr>
            <a:spLocks noChangeShapeType="1"/>
          </p:cNvSpPr>
          <p:nvPr/>
        </p:nvSpPr>
        <p:spPr bwMode="auto">
          <a:xfrm>
            <a:off x="4803775" y="1352551"/>
            <a:ext cx="0" cy="49641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7716" name="Text Box 132"/>
          <p:cNvSpPr txBox="1">
            <a:spLocks noChangeArrowheads="1"/>
          </p:cNvSpPr>
          <p:nvPr/>
        </p:nvSpPr>
        <p:spPr bwMode="auto">
          <a:xfrm>
            <a:off x="5029201" y="5541964"/>
            <a:ext cx="4792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Agent-to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-manager: 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inform manager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of exceptional event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27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6239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8890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219076"/>
            <a:ext cx="7772400" cy="835025"/>
          </a:xfrm>
        </p:spPr>
        <p:txBody>
          <a:bodyPr/>
          <a:lstStyle/>
          <a:p>
            <a:pPr>
              <a:defRPr/>
            </a:pPr>
            <a:r>
              <a:rPr lang="en-US" dirty="0"/>
              <a:t>SNMP protocol: message formats</a:t>
            </a:r>
          </a:p>
        </p:txBody>
      </p:sp>
      <p:sp>
        <p:nvSpPr>
          <p:cNvPr id="60421" name="Rectangle 1"/>
          <p:cNvSpPr>
            <a:spLocks noChangeArrowheads="1"/>
          </p:cNvSpPr>
          <p:nvPr/>
        </p:nvSpPr>
        <p:spPr bwMode="auto">
          <a:xfrm>
            <a:off x="2463393" y="1751775"/>
            <a:ext cx="6943725" cy="1004888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Connector 3"/>
          <p:cNvCxnSpPr>
            <a:cxnSpLocks noChangeShapeType="1"/>
          </p:cNvCxnSpPr>
          <p:nvPr/>
        </p:nvCxnSpPr>
        <p:spPr bwMode="auto">
          <a:xfrm>
            <a:off x="3380967" y="1756538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23" name="TextBox 39"/>
          <p:cNvSpPr txBox="1">
            <a:spLocks noChangeArrowheads="1"/>
          </p:cNvSpPr>
          <p:nvPr/>
        </p:nvSpPr>
        <p:spPr bwMode="auto">
          <a:xfrm>
            <a:off x="8910229" y="2110551"/>
            <a:ext cx="4475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FFFF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24" name="TextBox 40"/>
          <p:cNvSpPr txBox="1">
            <a:spLocks noChangeArrowheads="1"/>
          </p:cNvSpPr>
          <p:nvPr/>
        </p:nvSpPr>
        <p:spPr bwMode="auto">
          <a:xfrm>
            <a:off x="2676117" y="1778764"/>
            <a:ext cx="58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PDU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(0-3)</a:t>
            </a:r>
          </a:p>
        </p:txBody>
      </p:sp>
      <p:cxnSp>
        <p:nvCxnSpPr>
          <p:cNvPr id="20" name="Straight Connector 3"/>
          <p:cNvCxnSpPr>
            <a:cxnSpLocks noChangeShapeType="1"/>
          </p:cNvCxnSpPr>
          <p:nvPr/>
        </p:nvCxnSpPr>
        <p:spPr bwMode="auto">
          <a:xfrm>
            <a:off x="4274729" y="174383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3"/>
          <p:cNvCxnSpPr>
            <a:cxnSpLocks noChangeShapeType="1"/>
          </p:cNvCxnSpPr>
          <p:nvPr/>
        </p:nvCxnSpPr>
        <p:spPr bwMode="auto">
          <a:xfrm>
            <a:off x="5168492" y="17359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3"/>
          <p:cNvCxnSpPr>
            <a:cxnSpLocks noChangeShapeType="1"/>
          </p:cNvCxnSpPr>
          <p:nvPr/>
        </p:nvCxnSpPr>
        <p:spPr bwMode="auto">
          <a:xfrm>
            <a:off x="6070192" y="1758126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3"/>
          <p:cNvCxnSpPr>
            <a:cxnSpLocks noChangeShapeType="1"/>
          </p:cNvCxnSpPr>
          <p:nvPr/>
        </p:nvCxnSpPr>
        <p:spPr bwMode="auto">
          <a:xfrm>
            <a:off x="6779804" y="175018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3"/>
          <p:cNvCxnSpPr>
            <a:cxnSpLocks noChangeShapeType="1"/>
          </p:cNvCxnSpPr>
          <p:nvPr/>
        </p:nvCxnSpPr>
        <p:spPr bwMode="auto">
          <a:xfrm>
            <a:off x="7502117" y="174225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3"/>
          <p:cNvCxnSpPr>
            <a:cxnSpLocks noChangeShapeType="1"/>
          </p:cNvCxnSpPr>
          <p:nvPr/>
        </p:nvCxnSpPr>
        <p:spPr bwMode="auto">
          <a:xfrm>
            <a:off x="8205379" y="173431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3"/>
          <p:cNvCxnSpPr>
            <a:cxnSpLocks noChangeShapeType="1"/>
          </p:cNvCxnSpPr>
          <p:nvPr/>
        </p:nvCxnSpPr>
        <p:spPr bwMode="auto">
          <a:xfrm>
            <a:off x="8927692" y="17613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32" name="TextBox 40"/>
          <p:cNvSpPr txBox="1">
            <a:spLocks noChangeArrowheads="1"/>
          </p:cNvSpPr>
          <p:nvPr/>
        </p:nvSpPr>
        <p:spPr bwMode="auto">
          <a:xfrm>
            <a:off x="3382554" y="1926401"/>
            <a:ext cx="88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Request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ID</a:t>
            </a:r>
          </a:p>
        </p:txBody>
      </p:sp>
      <p:sp>
        <p:nvSpPr>
          <p:cNvPr id="60433" name="TextBox 40"/>
          <p:cNvSpPr txBox="1">
            <a:spLocks noChangeArrowheads="1"/>
          </p:cNvSpPr>
          <p:nvPr/>
        </p:nvSpPr>
        <p:spPr bwMode="auto">
          <a:xfrm>
            <a:off x="4366805" y="1781939"/>
            <a:ext cx="7207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Error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Status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(0-5)</a:t>
            </a:r>
          </a:p>
        </p:txBody>
      </p:sp>
      <p:sp>
        <p:nvSpPr>
          <p:cNvPr id="60434" name="TextBox 40"/>
          <p:cNvSpPr txBox="1">
            <a:spLocks noChangeArrowheads="1"/>
          </p:cNvSpPr>
          <p:nvPr/>
        </p:nvSpPr>
        <p:spPr bwMode="auto">
          <a:xfrm>
            <a:off x="5298667" y="1929576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Error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Index</a:t>
            </a:r>
          </a:p>
        </p:txBody>
      </p:sp>
      <p:sp>
        <p:nvSpPr>
          <p:cNvPr id="60435" name="TextBox 40"/>
          <p:cNvSpPr txBox="1">
            <a:spLocks noChangeArrowheads="1"/>
          </p:cNvSpPr>
          <p:nvPr/>
        </p:nvSpPr>
        <p:spPr bwMode="auto">
          <a:xfrm>
            <a:off x="6073367" y="206451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6" name="TextBox 40"/>
          <p:cNvSpPr txBox="1">
            <a:spLocks noChangeArrowheads="1"/>
          </p:cNvSpPr>
          <p:nvPr/>
        </p:nvSpPr>
        <p:spPr bwMode="auto">
          <a:xfrm>
            <a:off x="6813143" y="2074039"/>
            <a:ext cx="65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7" name="TextBox 40"/>
          <p:cNvSpPr txBox="1">
            <a:spLocks noChangeArrowheads="1"/>
          </p:cNvSpPr>
          <p:nvPr/>
        </p:nvSpPr>
        <p:spPr bwMode="auto">
          <a:xfrm>
            <a:off x="7508468" y="2074039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8" name="TextBox 40"/>
          <p:cNvSpPr txBox="1">
            <a:spLocks noChangeArrowheads="1"/>
          </p:cNvSpPr>
          <p:nvPr/>
        </p:nvSpPr>
        <p:spPr bwMode="auto">
          <a:xfrm>
            <a:off x="8241892" y="2083564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9" name="Rectangle 1"/>
          <p:cNvSpPr>
            <a:spLocks noChangeArrowheads="1"/>
          </p:cNvSpPr>
          <p:nvPr/>
        </p:nvSpPr>
        <p:spPr bwMode="auto">
          <a:xfrm>
            <a:off x="2426880" y="3267839"/>
            <a:ext cx="6943725" cy="1004887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59" name="Straight Connector 3"/>
          <p:cNvCxnSpPr>
            <a:cxnSpLocks noChangeShapeType="1"/>
          </p:cNvCxnSpPr>
          <p:nvPr/>
        </p:nvCxnSpPr>
        <p:spPr bwMode="auto">
          <a:xfrm>
            <a:off x="3344454" y="327418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41" name="TextBox 39"/>
          <p:cNvSpPr txBox="1">
            <a:spLocks noChangeArrowheads="1"/>
          </p:cNvSpPr>
          <p:nvPr/>
        </p:nvSpPr>
        <p:spPr bwMode="auto">
          <a:xfrm>
            <a:off x="8873717" y="3628201"/>
            <a:ext cx="4475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FFFFFF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42" name="TextBox 40"/>
          <p:cNvSpPr txBox="1">
            <a:spLocks noChangeArrowheads="1"/>
          </p:cNvSpPr>
          <p:nvPr/>
        </p:nvSpPr>
        <p:spPr bwMode="auto">
          <a:xfrm>
            <a:off x="2639604" y="3296414"/>
            <a:ext cx="5842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PDU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4</a:t>
            </a:r>
          </a:p>
        </p:txBody>
      </p:sp>
      <p:cxnSp>
        <p:nvCxnSpPr>
          <p:cNvPr id="62" name="Straight Connector 3"/>
          <p:cNvCxnSpPr>
            <a:cxnSpLocks noChangeShapeType="1"/>
          </p:cNvCxnSpPr>
          <p:nvPr/>
        </p:nvCxnSpPr>
        <p:spPr bwMode="auto">
          <a:xfrm>
            <a:off x="4238217" y="32599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Connector 3"/>
          <p:cNvCxnSpPr>
            <a:cxnSpLocks noChangeShapeType="1"/>
          </p:cNvCxnSpPr>
          <p:nvPr/>
        </p:nvCxnSpPr>
        <p:spPr bwMode="auto">
          <a:xfrm>
            <a:off x="4957354" y="3258313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Connector 3"/>
          <p:cNvCxnSpPr>
            <a:cxnSpLocks noChangeShapeType="1"/>
          </p:cNvCxnSpPr>
          <p:nvPr/>
        </p:nvCxnSpPr>
        <p:spPr bwMode="auto">
          <a:xfrm>
            <a:off x="5851117" y="326783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3"/>
          <p:cNvCxnSpPr>
            <a:cxnSpLocks noChangeShapeType="1"/>
          </p:cNvCxnSpPr>
          <p:nvPr/>
        </p:nvCxnSpPr>
        <p:spPr bwMode="auto">
          <a:xfrm>
            <a:off x="6703604" y="326625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Connector 3"/>
          <p:cNvCxnSpPr>
            <a:cxnSpLocks noChangeShapeType="1"/>
          </p:cNvCxnSpPr>
          <p:nvPr/>
        </p:nvCxnSpPr>
        <p:spPr bwMode="auto">
          <a:xfrm>
            <a:off x="7537042" y="325831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Connector 3"/>
          <p:cNvCxnSpPr>
            <a:cxnSpLocks noChangeShapeType="1"/>
          </p:cNvCxnSpPr>
          <p:nvPr/>
        </p:nvCxnSpPr>
        <p:spPr bwMode="auto">
          <a:xfrm>
            <a:off x="8246654" y="3244026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3"/>
          <p:cNvCxnSpPr>
            <a:cxnSpLocks noChangeShapeType="1"/>
          </p:cNvCxnSpPr>
          <p:nvPr/>
        </p:nvCxnSpPr>
        <p:spPr bwMode="auto">
          <a:xfrm>
            <a:off x="8897529" y="3272601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50" name="TextBox 40"/>
          <p:cNvSpPr txBox="1">
            <a:spLocks noChangeArrowheads="1"/>
          </p:cNvSpPr>
          <p:nvPr/>
        </p:nvSpPr>
        <p:spPr bwMode="auto">
          <a:xfrm>
            <a:off x="3312704" y="3578989"/>
            <a:ext cx="954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FFFFFF"/>
                </a:solidFill>
                <a:latin typeface="Arial Narrow" charset="0"/>
                <a:cs typeface="Arial Narrow" charset="0"/>
              </a:rPr>
              <a:t>Enterprise</a:t>
            </a:r>
          </a:p>
        </p:txBody>
      </p:sp>
      <p:sp>
        <p:nvSpPr>
          <p:cNvPr id="60451" name="TextBox 40"/>
          <p:cNvSpPr txBox="1">
            <a:spLocks noChangeArrowheads="1"/>
          </p:cNvSpPr>
          <p:nvPr/>
        </p:nvSpPr>
        <p:spPr bwMode="auto">
          <a:xfrm>
            <a:off x="4273142" y="3453576"/>
            <a:ext cx="679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Agent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Addr</a:t>
            </a:r>
          </a:p>
        </p:txBody>
      </p:sp>
      <p:sp>
        <p:nvSpPr>
          <p:cNvPr id="60452" name="TextBox 40"/>
          <p:cNvSpPr txBox="1">
            <a:spLocks noChangeArrowheads="1"/>
          </p:cNvSpPr>
          <p:nvPr/>
        </p:nvSpPr>
        <p:spPr bwMode="auto">
          <a:xfrm>
            <a:off x="5087530" y="3317050"/>
            <a:ext cx="5953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Trap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(0-7)</a:t>
            </a:r>
          </a:p>
        </p:txBody>
      </p:sp>
      <p:sp>
        <p:nvSpPr>
          <p:cNvPr id="60453" name="TextBox 40"/>
          <p:cNvSpPr txBox="1">
            <a:spLocks noChangeArrowheads="1"/>
          </p:cNvSpPr>
          <p:nvPr/>
        </p:nvSpPr>
        <p:spPr bwMode="auto">
          <a:xfrm>
            <a:off x="5854293" y="3458338"/>
            <a:ext cx="847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Specific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code</a:t>
            </a:r>
          </a:p>
        </p:txBody>
      </p:sp>
      <p:sp>
        <p:nvSpPr>
          <p:cNvPr id="60454" name="TextBox 40"/>
          <p:cNvSpPr txBox="1">
            <a:spLocks noChangeArrowheads="1"/>
          </p:cNvSpPr>
          <p:nvPr/>
        </p:nvSpPr>
        <p:spPr bwMode="auto">
          <a:xfrm>
            <a:off x="6773454" y="3467863"/>
            <a:ext cx="70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stamp</a:t>
            </a:r>
          </a:p>
        </p:txBody>
      </p:sp>
      <p:sp>
        <p:nvSpPr>
          <p:cNvPr id="60455" name="TextBox 40"/>
          <p:cNvSpPr txBox="1">
            <a:spLocks noChangeArrowheads="1"/>
          </p:cNvSpPr>
          <p:nvPr/>
        </p:nvSpPr>
        <p:spPr bwMode="auto">
          <a:xfrm>
            <a:off x="7556093" y="3591688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56" name="TextBox 40"/>
          <p:cNvSpPr txBox="1">
            <a:spLocks noChangeArrowheads="1"/>
          </p:cNvSpPr>
          <p:nvPr/>
        </p:nvSpPr>
        <p:spPr bwMode="auto">
          <a:xfrm>
            <a:off x="8237129" y="3601214"/>
            <a:ext cx="65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FFFFFF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3360330" y="4482692"/>
            <a:ext cx="4170363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7540218" y="4479517"/>
            <a:ext cx="181768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3355567" y="1537463"/>
            <a:ext cx="270986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057493" y="1553338"/>
            <a:ext cx="330993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1" name="TextBox 68612"/>
          <p:cNvSpPr txBox="1">
            <a:spLocks noChangeArrowheads="1"/>
          </p:cNvSpPr>
          <p:nvPr/>
        </p:nvSpPr>
        <p:spPr bwMode="auto">
          <a:xfrm>
            <a:off x="3925480" y="1345375"/>
            <a:ext cx="1711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Get/set header</a:t>
            </a:r>
          </a:p>
        </p:txBody>
      </p:sp>
      <p:sp>
        <p:nvSpPr>
          <p:cNvPr id="60462" name="TextBox 85"/>
          <p:cNvSpPr txBox="1">
            <a:spLocks noChangeArrowheads="1"/>
          </p:cNvSpPr>
          <p:nvPr/>
        </p:nvSpPr>
        <p:spPr bwMode="auto">
          <a:xfrm>
            <a:off x="6628992" y="1342200"/>
            <a:ext cx="2157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Variables to get/set</a:t>
            </a:r>
          </a:p>
        </p:txBody>
      </p:sp>
      <p:sp>
        <p:nvSpPr>
          <p:cNvPr id="60463" name="TextBox 87"/>
          <p:cNvSpPr txBox="1">
            <a:spLocks noChangeArrowheads="1"/>
          </p:cNvSpPr>
          <p:nvPr/>
        </p:nvSpPr>
        <p:spPr bwMode="auto">
          <a:xfrm>
            <a:off x="4770030" y="4290604"/>
            <a:ext cx="143351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Trap header</a:t>
            </a:r>
          </a:p>
        </p:txBody>
      </p:sp>
      <p:sp>
        <p:nvSpPr>
          <p:cNvPr id="60464" name="TextBox 88"/>
          <p:cNvSpPr txBox="1">
            <a:spLocks noChangeArrowheads="1"/>
          </p:cNvSpPr>
          <p:nvPr/>
        </p:nvSpPr>
        <p:spPr bwMode="auto">
          <a:xfrm>
            <a:off x="7806918" y="4279493"/>
            <a:ext cx="10874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Trap info</a:t>
            </a: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2437992" y="5083938"/>
            <a:ext cx="69326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6" name="TextBox 91"/>
          <p:cNvSpPr txBox="1">
            <a:spLocks noChangeArrowheads="1"/>
          </p:cNvSpPr>
          <p:nvPr/>
        </p:nvSpPr>
        <p:spPr bwMode="auto">
          <a:xfrm>
            <a:off x="5165318" y="4896614"/>
            <a:ext cx="13985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SNMP PDU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28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9052" y="5708316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More on network management: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see earlier editions of text!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866697"/>
            <a:ext cx="4165600" cy="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818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Review of all the topics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4348" y="1199153"/>
            <a:ext cx="8503653" cy="368032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we’ve learned a lot!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Issues in the d</a:t>
            </a:r>
            <a:r>
              <a:rPr lang="en-US" dirty="0" smtClean="0">
                <a:cs typeface="+mn-cs"/>
              </a:rPr>
              <a:t>ata plane –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approaches </a:t>
            </a:r>
            <a:r>
              <a:rPr lang="en-US" dirty="0" smtClean="0">
                <a:cs typeface="+mn-cs"/>
              </a:rPr>
              <a:t>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</a:t>
            </a:r>
            <a:r>
              <a:rPr lang="en-US" dirty="0" smtClean="0">
                <a:cs typeface="Gill Sans MT"/>
              </a:rPr>
              <a:t>)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traditional routing algorithms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implementation in Internet: OSPF, BGP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SDN controllers</a:t>
            </a:r>
          </a:p>
          <a:p>
            <a:pPr lvl="1">
              <a:defRPr/>
            </a:pPr>
            <a:r>
              <a:rPr lang="en-US" dirty="0" smtClean="0">
                <a:cs typeface="+mn-cs"/>
              </a:rPr>
              <a:t>implementation in practice: ODL, ONOS</a:t>
            </a:r>
          </a:p>
          <a:p>
            <a:pPr>
              <a:defRPr/>
            </a:pPr>
            <a:r>
              <a:rPr lang="en-US" dirty="0"/>
              <a:t>Internet Control Message </a:t>
            </a:r>
            <a:r>
              <a:rPr lang="en-US" dirty="0" smtClean="0"/>
              <a:t>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 smtClean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2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next stop:  link layer!</a:t>
            </a:r>
            <a:endParaRPr lang="en-US" sz="2800" i="1" dirty="0">
              <a:solidFill>
                <a:srgbClr val="0000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29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422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25427" y="128267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Internet network layer: historically has been implemented via distributed, per-router approach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000090"/>
                </a:solidFill>
              </a:rPr>
              <a:t>monolithic</a:t>
            </a:r>
            <a:r>
              <a:rPr lang="en-US" dirty="0" smtClean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different “middleboxes” for different network layer functions: firewalls, load balancers, NAT boxes, ..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 smtClean="0"/>
              <a:t>~2005: renewed interest in rethinking network control plane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157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63" y="819150"/>
            <a:ext cx="5858352" cy="1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2087563" y="277814"/>
            <a:ext cx="6030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Recall: 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Routing</a:t>
              </a:r>
            </a:p>
            <a:p>
              <a:pPr algn="ctr" eaLnBrk="0" fontAlgn="base" hangingPunct="0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Algorithm</a:t>
              </a:r>
              <a:endPara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Individual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routing algorithm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components </a:t>
            </a:r>
            <a:r>
              <a:rPr lang="en-US" sz="2400" i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in each and every router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interact with each other in control plane to compute forwarding tables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data</a:t>
              </a:r>
            </a:p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control</a:t>
              </a:r>
            </a:p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4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2924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77485" y="2021025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4116389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86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5817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88517" y="61928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0610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6505" y="59340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50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77692" y="6116639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20441" y="5900739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3050217" y="3003499"/>
            <a:ext cx="6978041" cy="1102529"/>
            <a:chOff x="1526216" y="3003498"/>
            <a:chExt cx="6978041" cy="1102529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00805" y="3628973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data</a:t>
              </a:r>
            </a:p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2549" y="300349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control</a:t>
              </a:r>
            </a:p>
            <a:p>
              <a:pPr algn="ctr" eaLnBrk="0" fontAlgn="base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960115" y="2735109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3380417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3905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6" y="236539"/>
            <a:ext cx="7821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Recall: 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9"/>
            <a:ext cx="7604777" cy="17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1918448" y="1039915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79911" y="4687855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7380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5899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4372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6690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5228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49876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3027" y="2127167"/>
                <a:ext cx="2056973" cy="284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dirty="0">
                    <a:solidFill>
                      <a:srgbClr val="FFFFFF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497415" y="2127166"/>
                <a:ext cx="1968204" cy="346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dirty="0">
                    <a:solidFill>
                      <a:srgbClr val="FFFFFF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CA</a:t>
                </a:r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CA</a:t>
                </a:r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CA</a:t>
                </a:r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FFFFFF"/>
                    </a:solidFill>
                  </a:rPr>
                  <a:t>CA</a:t>
                </a:r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687845" cy="27118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75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3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25427" y="1282678"/>
            <a:ext cx="8148587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CC0000"/>
                </a:solidFill>
              </a:rPr>
              <a:t>W</a:t>
            </a:r>
            <a:r>
              <a:rPr lang="en-US" i="1" dirty="0" smtClean="0">
                <a:solidFill>
                  <a:srgbClr val="CC0000"/>
                </a:solidFill>
              </a:rPr>
              <a:t>hy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a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logically centralized </a:t>
            </a:r>
            <a:r>
              <a:rPr lang="en-US" dirty="0" smtClean="0">
                <a:solidFill>
                  <a:srgbClr val="000000"/>
                </a:solidFill>
              </a:rPr>
              <a:t>control plane?</a:t>
            </a:r>
            <a:endParaRPr lang="en-US" dirty="0">
              <a:solidFill>
                <a:srgbClr val="000000"/>
              </a:solidFill>
            </a:endParaRPr>
          </a:p>
          <a:p>
            <a:pPr marL="635000" indent="-400050"/>
            <a:r>
              <a:rPr lang="en-US" dirty="0" smtClean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 smtClean="0"/>
              <a:t>table-based forwarding (recall OpenFlow API) allows “programming” routers</a:t>
            </a:r>
          </a:p>
          <a:p>
            <a:pPr marL="1035050" lvl="1" indent="-400050"/>
            <a:r>
              <a:rPr lang="en-US" dirty="0" smtClean="0"/>
              <a:t>centralized “programming” easier: compute tables centrally and distribute</a:t>
            </a:r>
          </a:p>
          <a:p>
            <a:pPr marL="1035050" lvl="1" indent="-400050"/>
            <a:r>
              <a:rPr lang="en-US" dirty="0" smtClean="0"/>
              <a:t>distributed “programming: more difficult: compute tables as result of distributed algorithm (protocol) implemented in each and every router </a:t>
            </a:r>
          </a:p>
          <a:p>
            <a:pPr marL="635000" indent="-400050"/>
            <a:r>
              <a:rPr lang="en-US" dirty="0" smtClean="0"/>
              <a:t>open (non-proprietary) implementation of control plane</a:t>
            </a:r>
          </a:p>
          <a:p>
            <a:pPr marL="635000" indent="-40005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622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43" y="773798"/>
            <a:ext cx="759542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76400" y="4859886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Vertically integrated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Closed, proprietary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Slow innovation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Small industry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1891764" y="1300457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133600" y="2496799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33600" y="3538199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964815" y="1480745"/>
            <a:ext cx="3048000" cy="417900"/>
            <a:chOff x="5334000" y="1371600"/>
            <a:chExt cx="3657600" cy="685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133600" y="1658599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34200" y="487562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Horizontal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Open interfaces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Rapid innovation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Gill Sans MT"/>
              </a:rPr>
              <a:t>Huge industry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5257800" y="2437515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261720" y="3484471"/>
            <a:ext cx="2721609" cy="1396073"/>
            <a:chOff x="5105400" y="3212068"/>
            <a:chExt cx="3451510" cy="18171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pic>
          <p:nvPicPr>
            <p:cNvPr id="45094" name="Picture 33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51732"/>
              <a:ext cx="1202196" cy="107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95" name="Group 51"/>
            <p:cNvGrpSpPr>
              <a:grpSpLocks/>
            </p:cNvGrpSpPr>
            <p:nvPr/>
          </p:nvGrpSpPr>
          <p:grpSpPr bwMode="auto">
            <a:xfrm>
              <a:off x="5435270" y="3212068"/>
              <a:ext cx="3121640" cy="440663"/>
              <a:chOff x="5511470" y="3200400"/>
              <a:chExt cx="3121640" cy="44066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51147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7" name="TextBox 23"/>
              <p:cNvSpPr txBox="1">
                <a:spLocks noChangeArrowheads="1"/>
              </p:cNvSpPr>
              <p:nvPr/>
            </p:nvSpPr>
            <p:spPr bwMode="auto">
              <a:xfrm>
                <a:off x="5841339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6707490" y="2081201"/>
            <a:ext cx="3575710" cy="1234932"/>
            <a:chOff x="5263490" y="1889268"/>
            <a:chExt cx="3575710" cy="123493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Linux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Mac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OS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63490" y="2286000"/>
              <a:ext cx="128971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</a:rPr>
                <a:t>Windows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FFFFFF"/>
                  </a:solidFill>
                  <a:latin typeface="Calibri"/>
                </a:rPr>
                <a:t>(OS)</a:t>
              </a:r>
            </a:p>
          </p:txBody>
        </p:sp>
        <p:sp>
          <p:nvSpPr>
            <p:cNvPr id="45086" name="TextBox 23"/>
            <p:cNvSpPr txBox="1">
              <a:spLocks noChangeArrowheads="1"/>
            </p:cNvSpPr>
            <p:nvPr/>
          </p:nvSpPr>
          <p:spPr bwMode="auto">
            <a:xfrm>
              <a:off x="6527583" y="2526268"/>
              <a:ext cx="4411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sp>
          <p:nvSpPr>
            <p:cNvPr id="45087" name="TextBox 24"/>
            <p:cNvSpPr txBox="1">
              <a:spLocks noChangeArrowheads="1"/>
            </p:cNvSpPr>
            <p:nvPr/>
          </p:nvSpPr>
          <p:spPr bwMode="auto">
            <a:xfrm>
              <a:off x="7670583" y="2514600"/>
              <a:ext cx="4411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5943600" y="1889268"/>
              <a:ext cx="2590800" cy="338554"/>
              <a:chOff x="6019800" y="3260868"/>
              <a:chExt cx="2590800" cy="3385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0" name="TextBox 23"/>
              <p:cNvSpPr txBox="1">
                <a:spLocks noChangeArrowheads="1"/>
              </p:cNvSpPr>
              <p:nvPr/>
            </p:nvSpPr>
            <p:spPr bwMode="auto">
              <a:xfrm>
                <a:off x="6450385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5392480" y="5210723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076" name="Title 47"/>
          <p:cNvSpPr>
            <a:spLocks noGrp="1"/>
          </p:cNvSpPr>
          <p:nvPr>
            <p:ph type="title"/>
          </p:nvPr>
        </p:nvSpPr>
        <p:spPr>
          <a:xfrm>
            <a:off x="2059402" y="0"/>
            <a:ext cx="8534400" cy="1143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Calibri" charset="0"/>
              </a:rPr>
              <a:t>Analogy: mainframe to PC evolution</a:t>
            </a:r>
            <a:r>
              <a:rPr lang="en-US" sz="2400" baseline="30000" dirty="0">
                <a:solidFill>
                  <a:schemeClr val="tx1"/>
                </a:solidFill>
                <a:latin typeface="Calibri" charset="0"/>
              </a:rPr>
              <a:t>*</a:t>
            </a:r>
            <a:endParaRPr lang="en-US" sz="4000" baseline="300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871" y="6550400"/>
            <a:ext cx="22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* Slide  courtesy: N. McKeown</a:t>
            </a:r>
            <a:endParaRPr lang="en-US" sz="12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37092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36278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078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7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85" y="824212"/>
            <a:ext cx="8551394" cy="2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1735698" y="170273"/>
            <a:ext cx="8679450" cy="79692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3600" dirty="0">
                <a:cs typeface="+mj-cs"/>
              </a:rPr>
              <a:t>Traffic engineering: difficult traditional routing</a:t>
            </a:r>
            <a:endParaRPr lang="en-US" sz="3600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9390" y="4128445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u="sng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Q: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if network operator wants u-to-z traffic to flow along </a:t>
            </a:r>
            <a:r>
              <a:rPr lang="en-US" sz="2400" i="1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uvw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z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x-to-z traffic to flow </a:t>
            </a:r>
            <a:r>
              <a:rPr lang="en-US" sz="2400" i="1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xwyz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?</a:t>
            </a:r>
          </a:p>
          <a:p>
            <a:pPr algn="ctr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400" i="1" u="sng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A: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need to define link weights so traffic routing algorithm computes routes accordingly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3948" y="6025756"/>
            <a:ext cx="635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Link weights are only control “knobs”: wrong!</a:t>
            </a:r>
            <a:endParaRPr lang="en-US" sz="2400" i="1" dirty="0">
              <a:solidFill>
                <a:srgbClr val="CC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37092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36278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2467465" y="2441245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0840" name="Freeform 3"/>
          <p:cNvSpPr>
            <a:spLocks/>
          </p:cNvSpPr>
          <p:nvPr/>
        </p:nvSpPr>
        <p:spPr bwMode="auto">
          <a:xfrm>
            <a:off x="3583748" y="1363093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4358105" y="2267386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6778293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5194545" y="2323689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5541206" y="2298096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7141664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5546465" y="3327269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4234697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5571628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7096253" y="2248472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4104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4414189" y="21786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5209492" y="25523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4215364" y="291573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6087067" y="271099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5943090" y="3314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6765816" y="258302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7588543" y="303345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7526838" y="211724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5847105" y="186131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5044946" y="14057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0000"/>
                </a:solidFill>
              </a:rPr>
              <a:t>5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8915175" y="2426605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3206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8419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4938626" y="1982943"/>
            <a:ext cx="687402" cy="480963"/>
            <a:chOff x="1736090" y="2893762"/>
            <a:chExt cx="565150" cy="347726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v</a:t>
                </a: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6412811" y="1979831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61531" cy="333774"/>
              <a:chOff x="741398" y="1743005"/>
              <a:chExt cx="361531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35014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w</a:t>
                </a: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3730359" y="2517648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u</a:t>
                </a: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7809253" y="2579332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z</a:t>
                </a: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6451962" y="3152914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y</a:t>
                </a: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4861414" y="3136842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x</a:t>
                </a:r>
                <a:endParaRPr lang="en-US" sz="240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4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4774" y="17027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Traffic engineering: difficult</a:t>
            </a:r>
            <a:endParaRPr lang="en-US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8899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u="sng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Q: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if network operator wants to split  u-to-z traffic along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uvwz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Arial" charset="0"/>
                <a:ea typeface="ＭＳ Ｐゴシック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uxyz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(load balancing)?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u="sng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A: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can’t do it (or need a new routing algorithm)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687845" cy="38210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solidFill>
                  <a:srgbClr val="000000"/>
                </a:solidFill>
                <a:latin typeface="Tahoma" charset="0"/>
              </a:rPr>
              <a:t>5-</a:t>
            </a:r>
            <a:fld id="{8E8C6E93-DF5B-BC4B-80F9-500DED1EEDCC}" type="slidenum">
              <a:rPr lang="en-US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47508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2467465" y="1363093"/>
            <a:ext cx="6875191" cy="2404002"/>
            <a:chOff x="943464" y="1363093"/>
            <a:chExt cx="6875191" cy="2404002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62" name="Freeform 3"/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90189" y="217866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85492" y="255231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91364" y="291573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563067" y="271099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419090" y="331497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241816" y="258302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6064543" y="30334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6002838" y="211724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323105" y="186131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520946" y="140576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2"/>
              <a:ext cx="687402" cy="480963"/>
              <a:chOff x="1736090" y="2893762"/>
              <a:chExt cx="565150" cy="347726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rPr>
                    <a:t>v</a:t>
                  </a: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61531" cy="333774"/>
                <a:chOff x="741398" y="1743005"/>
                <a:chExt cx="361531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35014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rPr>
                    <a:t>w</a:t>
                  </a: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rPr>
                    <a:t>u</a:t>
                  </a: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rPr>
                    <a:t>z</a:t>
                  </a: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rPr>
                    <a:t>y</a:t>
                  </a: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rPr>
                    <a:t>x</a:t>
                  </a:r>
                  <a:endParaRPr lang="en-US" sz="240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3348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0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2004</Words>
  <Application>Microsoft Office PowerPoint</Application>
  <PresentationFormat>Widescreen</PresentationFormat>
  <Paragraphs>631</Paragraphs>
  <Slides>29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MS PGothic</vt:lpstr>
      <vt:lpstr>Arial</vt:lpstr>
      <vt:lpstr>Arial Narrow</vt:lpstr>
      <vt:lpstr>Calibri</vt:lpstr>
      <vt:lpstr>Comic Sans MS</vt:lpstr>
      <vt:lpstr>Gill Sans</vt:lpstr>
      <vt:lpstr>Gill Sans MT</vt:lpstr>
      <vt:lpstr>Tahoma</vt:lpstr>
      <vt:lpstr>Times New Roman</vt:lpstr>
      <vt:lpstr>Wingdings</vt:lpstr>
      <vt:lpstr>ZapfDingbats</vt:lpstr>
      <vt:lpstr>Default Design</vt:lpstr>
      <vt:lpstr>1_Default Design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Analogy: mainframe to PC evolution*</vt:lpstr>
      <vt:lpstr>Traffic engineering: difficult traditional routing</vt:lpstr>
      <vt:lpstr>Traffic engineering: difficult</vt:lpstr>
      <vt:lpstr>Traffic engineering: difficult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OpenFlow protocol</vt:lpstr>
      <vt:lpstr>OpenFlow: controller-to-switch messages</vt:lpstr>
      <vt:lpstr>OpenFlow: switch-to-controller messages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network management?</vt:lpstr>
      <vt:lpstr>Infrastructure for network management</vt:lpstr>
      <vt:lpstr>SNMP protocol</vt:lpstr>
      <vt:lpstr>SNMP protocol: message types</vt:lpstr>
      <vt:lpstr>SNMP protocol: message formats</vt:lpstr>
      <vt:lpstr>Review of all the topics</vt:lpstr>
    </vt:vector>
  </TitlesOfParts>
  <Company>GWU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Heller</dc:creator>
  <cp:lastModifiedBy>Rachelle Heller</cp:lastModifiedBy>
  <cp:revision>3</cp:revision>
  <dcterms:created xsi:type="dcterms:W3CDTF">2017-10-30T14:33:25Z</dcterms:created>
  <dcterms:modified xsi:type="dcterms:W3CDTF">2017-10-30T14:56:18Z</dcterms:modified>
</cp:coreProperties>
</file>