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AC8-0F16-468B-810C-9854CEC48D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5D7-FB33-40F5-9067-A8553ED4DA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AC8-0F16-468B-810C-9854CEC48D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5D7-FB33-40F5-9067-A8553ED4DA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AC8-0F16-468B-810C-9854CEC48D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5D7-FB33-40F5-9067-A8553ED4DA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AC8-0F16-468B-810C-9854CEC48D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5D7-FB33-40F5-9067-A8553ED4DA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AC8-0F16-468B-810C-9854CEC48D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5D7-FB33-40F5-9067-A8553ED4DA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AC8-0F16-468B-810C-9854CEC48D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5D7-FB33-40F5-9067-A8553ED4DA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AC8-0F16-468B-810C-9854CEC48D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5D7-FB33-40F5-9067-A8553ED4DA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AC8-0F16-468B-810C-9854CEC48D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5D7-FB33-40F5-9067-A8553ED4DA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AC8-0F16-468B-810C-9854CEC48D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5D7-FB33-40F5-9067-A8553ED4DA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AC8-0F16-468B-810C-9854CEC48D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5D7-FB33-40F5-9067-A8553ED4DA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7AC8-0F16-468B-810C-9854CEC48D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65D7-FB33-40F5-9067-A8553ED4DA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7AC8-0F16-468B-810C-9854CEC48DF0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65D7-FB33-40F5-9067-A8553ED4DA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sym typeface="华文宋体" pitchFamily="2" charset="-122"/>
              </a:rPr>
              <a:t/>
            </a:r>
            <a:br>
              <a:rPr lang="zh-CN" altLang="en-US" smtClean="0">
                <a:sym typeface="华文宋体" pitchFamily="2" charset="-122"/>
              </a:rPr>
            </a:b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292080" y="4797152"/>
            <a:ext cx="2952328" cy="813676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通信</a:t>
            </a:r>
            <a:r>
              <a:rPr lang="en-US" altLang="zh-CN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160108</a:t>
            </a:r>
            <a:r>
              <a:rPr lang="zh-CN" altLang="en-US" sz="28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赵琴</a:t>
            </a:r>
            <a:endParaRPr lang="zh-CN" altLang="en-US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268760"/>
            <a:ext cx="8568952" cy="29546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黑体" pitchFamily="49" charset="-122"/>
                <a:sym typeface="华文宋体" pitchFamily="2" charset="-122"/>
              </a:rPr>
              <a:t>窗口、控件及基本绘图</a:t>
            </a:r>
            <a:endParaRPr lang="en-US" altLang="zh-CN" sz="60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黑体" pitchFamily="49" charset="-122"/>
              <a:sym typeface="华文宋体" pitchFamily="2" charset="-122"/>
            </a:endParaRPr>
          </a:p>
          <a:p>
            <a:pPr algn="ctr"/>
            <a:r>
              <a:rPr lang="zh-CN" altLang="en-US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黑体" pitchFamily="49" charset="-122"/>
                <a:sym typeface="华文宋体" pitchFamily="2" charset="-122"/>
              </a:rPr>
              <a:t>实验</a:t>
            </a:r>
            <a:r>
              <a:rPr lang="zh-CN" altLang="en-US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  <a:sym typeface="华文宋体" pitchFamily="2" charset="-122"/>
              </a:rPr>
              <a:t/>
            </a:r>
            <a:br>
              <a:rPr lang="zh-CN" altLang="en-US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ea"/>
                <a:ea typeface="+mj-ea"/>
                <a:sym typeface="华文宋体" pitchFamily="2" charset="-122"/>
              </a:rPr>
            </a:br>
            <a:endParaRPr lang="zh-CN" altLang="en-US" sz="6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47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cap="none" spc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SimSun-ExtB" pitchFamily="49" charset="-122"/>
                <a:ea typeface="SimSun-ExtB" pitchFamily="49" charset="-122"/>
              </a:rPr>
              <a:t>2.mainwindow</a:t>
            </a:r>
            <a:r>
              <a:rPr lang="en-US" altLang="zh-CN" cap="none" spc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SimSun-ExtB" pitchFamily="49" charset="-122"/>
                <a:ea typeface="SimSun-ExtB" pitchFamily="49" charset="-122"/>
              </a:rPr>
              <a:t>:</a:t>
            </a:r>
            <a:endParaRPr lang="zh-CN" altLang="en-US" cap="none" spc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SimSun-ExtB" pitchFamily="49" charset="-122"/>
              <a:ea typeface="SimSun-ExtB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1" y="1556792"/>
            <a:ext cx="8020725" cy="4724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设置主窗体界面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</a:rPr>
              <a:t>：</a:t>
            </a: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添加主窗体按钮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</a:rPr>
              <a:t>：</a:t>
            </a: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设置菜单栏内容：</a:t>
            </a: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69298"/>
            <a:ext cx="5168023" cy="6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11" y="3356992"/>
            <a:ext cx="757113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54" y="4581128"/>
            <a:ext cx="715564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52928" cy="2016224"/>
          </a:xfrm>
        </p:spPr>
        <p:txBody>
          <a:bodyPr/>
          <a:lstStyle/>
          <a:p>
            <a:pPr algn="l"/>
            <a:r>
              <a:rPr lang="zh-CN" altLang="en-US" sz="3200" b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主窗口</a:t>
            </a:r>
            <a:r>
              <a:rPr lang="zh-CN" altLang="en-US" sz="32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负责提供用户</a:t>
            </a:r>
            <a:r>
              <a:rPr lang="zh-CN" altLang="en-US" sz="3200" b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所需的</a:t>
            </a:r>
            <a:r>
              <a:rPr lang="zh-CN" altLang="en-US" sz="32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线条宽度、颜色、形状，</a:t>
            </a:r>
            <a:r>
              <a:rPr lang="zh-CN" altLang="en-US" sz="3200" b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画面清除按钮的设计以及这些信号与槽函数的连接。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pic>
        <p:nvPicPr>
          <p:cNvPr id="2052" name="Picture 4" descr="C:\Users\Administrator\Desktop\TIM截图20181103211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14" y="1844824"/>
            <a:ext cx="7810110" cy="487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TIM截图201811032116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12" y="404664"/>
            <a:ext cx="6984776" cy="602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cap="none" spc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SimSun-ExtB" pitchFamily="49" charset="-122"/>
                <a:ea typeface="SimSun-ExtB" pitchFamily="49" charset="-122"/>
              </a:rPr>
              <a:t>3.drawwidget</a:t>
            </a:r>
            <a:r>
              <a:rPr lang="zh-CN" altLang="en-US" cap="none" spc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SimSun-ExtB" pitchFamily="49" charset="-122"/>
                <a:ea typeface="SimSun-ExtB" pitchFamily="49" charset="-122"/>
              </a:rPr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创建绘图窗口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</a:rPr>
              <a:t>：</a:t>
            </a: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设置窗口属性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</a:rPr>
              <a:t>：</a:t>
            </a: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图片加载与清除按钮函数：</a:t>
            </a:r>
          </a:p>
          <a:p>
            <a:pPr marL="0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276872"/>
            <a:ext cx="8136903" cy="42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"/>
          <a:stretch/>
        </p:blipFill>
        <p:spPr bwMode="auto">
          <a:xfrm>
            <a:off x="611560" y="3349950"/>
            <a:ext cx="4580056" cy="108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29200"/>
            <a:ext cx="52457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5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435280" cy="59199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SimSun-ExtB" pitchFamily="49" charset="-122"/>
                <a:ea typeface="SimSun-ExtB" pitchFamily="49" charset="-122"/>
              </a:rPr>
              <a:t>清除键的实现</a:t>
            </a: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SimSun-ExtB" pitchFamily="49" charset="-122"/>
                <a:ea typeface="SimSun-ExtB" pitchFamily="49" charset="-122"/>
              </a:rPr>
              <a:t>绘制图形的实现</a:t>
            </a: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zh-CN" altLang="en-US" b="1" dirty="0">
              <a:latin typeface="SimSun-ExtB" pitchFamily="49" charset="-122"/>
              <a:ea typeface="SimSun-ExtB" pitchFamily="49" charset="-122"/>
            </a:endParaRPr>
          </a:p>
        </p:txBody>
      </p:sp>
      <p:pic>
        <p:nvPicPr>
          <p:cNvPr id="4098" name="Picture 2" descr="C:\Users\Administrator\Desktop\TIM截图201811032124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041857"/>
            <a:ext cx="5616625" cy="168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TIM截图201811032128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429000"/>
            <a:ext cx="757344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6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919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SimSun-ExtB" pitchFamily="49" charset="-122"/>
                <a:ea typeface="SimSun-ExtB" pitchFamily="49" charset="-122"/>
              </a:rPr>
              <a:t>坐标处理</a:t>
            </a: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SimSun-ExtB" pitchFamily="49" charset="-122"/>
                <a:ea typeface="SimSun-ExtB" pitchFamily="49" charset="-122"/>
              </a:rPr>
              <a:t>抗锯齿处理</a:t>
            </a:r>
            <a:endParaRPr lang="zh-CN" altLang="en-US" b="1" dirty="0">
              <a:latin typeface="SimSun-ExtB" pitchFamily="49" charset="-122"/>
              <a:ea typeface="SimSun-ExtB" pitchFamily="49" charset="-122"/>
            </a:endParaRPr>
          </a:p>
        </p:txBody>
      </p:sp>
      <p:pic>
        <p:nvPicPr>
          <p:cNvPr id="5122" name="Picture 2" descr="C:\Users\Administrator\Desktop\TIM截图201811032134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3" y="908720"/>
            <a:ext cx="716260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Desktop\TIM截图201811032136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3" y="5148262"/>
            <a:ext cx="6767111" cy="94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1197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1500" b="1" dirty="0" smtClean="0"/>
              <a:t>Thanks</a:t>
            </a:r>
            <a:endParaRPr lang="zh-CN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2688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一</a:t>
            </a:r>
            <a:r>
              <a:rPr lang="en-US" altLang="zh-CN" sz="44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.</a:t>
            </a:r>
            <a:r>
              <a:rPr lang="zh-CN" altLang="en-US" sz="44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实验目的</a:t>
            </a:r>
            <a:endParaRPr lang="zh-CN" altLang="en-US" sz="4400" cap="none" spc="0" dirty="0">
              <a:ln>
                <a:noFill/>
              </a:ln>
              <a:solidFill>
                <a:schemeClr val="tx1"/>
              </a:solidFill>
              <a:effectLst/>
              <a:latin typeface="SimSun-ExtB" pitchFamily="49" charset="-122"/>
              <a:ea typeface="SimSun-ExtB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a.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通过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本实验，了解使用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QtCreator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进行程序开发和调试的基本方法，初步掌握窗口组件的创建、布局方法；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b.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理解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Qt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的绘图系统和坐标系统；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SimSun-ExtB" pitchFamily="49" charset="-122"/>
              <a:ea typeface="SimSun-ExtB" pitchFamily="49" charset="-122"/>
            </a:endParaRPr>
          </a:p>
          <a:p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c.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能够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正确处理鼠标事件，并掌握使用</a:t>
            </a:r>
            <a:r>
              <a:rPr lang="en-US" altLang="zh-CN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QPainter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</a:rPr>
              <a:t>实现二维图形绘制的基本过程和基本方法。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01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994122"/>
          </a:xfrm>
        </p:spPr>
        <p:txBody>
          <a:bodyPr/>
          <a:lstStyle/>
          <a:p>
            <a:pPr algn="l"/>
            <a:r>
              <a:rPr lang="zh-CN" altLang="en-US" sz="44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二</a:t>
            </a:r>
            <a:r>
              <a:rPr lang="en-US" altLang="zh-CN" sz="44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.</a:t>
            </a:r>
            <a:r>
              <a:rPr lang="zh-CN" altLang="en-US" sz="44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实验任务</a:t>
            </a:r>
            <a:endParaRPr lang="zh-CN" altLang="en-US" sz="4400" cap="none" spc="0" dirty="0">
              <a:ln>
                <a:noFill/>
              </a:ln>
              <a:solidFill>
                <a:schemeClr val="tx1"/>
              </a:solidFill>
              <a:effectLst/>
              <a:latin typeface="SimSun-ExtB" pitchFamily="49" charset="-122"/>
              <a:ea typeface="SimSun-ExtB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556792"/>
            <a:ext cx="2746648" cy="434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b="1" dirty="0">
                <a:latin typeface="SimSun-ExtB" pitchFamily="49" charset="-122"/>
                <a:ea typeface="SimSun-ExtB" pitchFamily="49" charset="-122"/>
              </a:rPr>
              <a:t>编写一个具备基本绘图功能的简单绘图程序，用户可以选择不同的画笔进行绘制，也可以选择不同的形状绘制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9217" y="5949281"/>
            <a:ext cx="25567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000000"/>
                </a:solidFill>
                <a:latin typeface="Century Gothic" pitchFamily="34" charset="0"/>
                <a:ea typeface="华文宋体" pitchFamily="2" charset="-122"/>
                <a:sym typeface="华文宋体" pitchFamily="2" charset="-122"/>
              </a:rPr>
              <a:t>Mainwindow</a:t>
            </a:r>
            <a:r>
              <a:rPr lang="zh-CN" altLang="en-US" sz="2000" b="1" dirty="0" smtClean="0">
                <a:solidFill>
                  <a:srgbClr val="000000"/>
                </a:solidFill>
                <a:latin typeface="Century Gothic" pitchFamily="34" charset="0"/>
                <a:ea typeface="华文宋体" pitchFamily="2" charset="-122"/>
                <a:sym typeface="华文宋体" pitchFamily="2" charset="-122"/>
              </a:rPr>
              <a:t>中定义的工具栏选项内容</a:t>
            </a:r>
            <a:endParaRPr lang="en-US" altLang="zh-CN" sz="2000" dirty="0" smtClean="0">
              <a:solidFill>
                <a:srgbClr val="000000"/>
              </a:solidFill>
              <a:latin typeface="Century Gothic" pitchFamily="34" charset="0"/>
              <a:ea typeface="华文宋体" pitchFamily="2" charset="-122"/>
              <a:sym typeface="华文宋体" pitchFamily="2" charset="-122"/>
            </a:endParaRPr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71628" y="1029506"/>
            <a:ext cx="20044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mainwindow</a:t>
            </a:r>
            <a:r>
              <a:rPr lang="zh-CN" altLang="en-US" sz="2000" b="1" dirty="0" smtClean="0">
                <a:solidFill>
                  <a:srgbClr val="000000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中定义的工具栏</a:t>
            </a:r>
            <a:endParaRPr lang="en-US" altLang="zh-CN" sz="2000" dirty="0" smtClean="0">
              <a:solidFill>
                <a:srgbClr val="00000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  <a:p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23681" y="844840"/>
            <a:ext cx="184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000000"/>
                </a:solidFill>
                <a:latin typeface="Candara" pitchFamily="34" charset="0"/>
                <a:ea typeface="华文宋体" pitchFamily="2" charset="-122"/>
                <a:sym typeface="华文宋体" pitchFamily="2" charset="-122"/>
              </a:rPr>
              <a:t>Centerframe</a:t>
            </a:r>
            <a:r>
              <a:rPr lang="zh-CN" altLang="en-US" sz="2000" b="1" dirty="0" smtClean="0">
                <a:solidFill>
                  <a:srgbClr val="000000"/>
                </a:solidFill>
                <a:latin typeface="Candara" pitchFamily="34" charset="0"/>
                <a:ea typeface="华文宋体" pitchFamily="2" charset="-122"/>
                <a:sym typeface="华文宋体" pitchFamily="2" charset="-122"/>
              </a:rPr>
              <a:t>中</a:t>
            </a:r>
            <a:endParaRPr lang="en-US" altLang="zh-CN" sz="2000" b="1" dirty="0" smtClean="0">
              <a:solidFill>
                <a:srgbClr val="000000"/>
              </a:solidFill>
              <a:latin typeface="Candara" pitchFamily="34" charset="0"/>
              <a:ea typeface="华文宋体" pitchFamily="2" charset="-122"/>
              <a:sym typeface="华文宋体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rgbClr val="000000"/>
                </a:solidFill>
                <a:latin typeface="Candara" pitchFamily="34" charset="0"/>
                <a:ea typeface="华文宋体" pitchFamily="2" charset="-122"/>
                <a:sym typeface="华文宋体" pitchFamily="2" charset="-122"/>
              </a:rPr>
              <a:t>定义的功能</a:t>
            </a:r>
            <a:endParaRPr lang="en-US" altLang="zh-CN" sz="2000" dirty="0">
              <a:solidFill>
                <a:srgbClr val="000000"/>
              </a:solidFill>
              <a:latin typeface="Candara" pitchFamily="34" charset="0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2849" y="5999419"/>
            <a:ext cx="178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文本框按钮</a:t>
            </a:r>
            <a:endParaRPr lang="en-US" altLang="zh-CN" sz="2000" b="1" dirty="0">
              <a:solidFill>
                <a:srgbClr val="000000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pic>
        <p:nvPicPr>
          <p:cNvPr id="6146" name="Picture 2" descr="C:\Users\Administrator\Desktop\TIM截图201811032140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69" y="1700808"/>
            <a:ext cx="6133671" cy="40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0" name="直接箭头连接符 6149"/>
          <p:cNvCxnSpPr>
            <a:endCxn id="26" idx="0"/>
          </p:cNvCxnSpPr>
          <p:nvPr/>
        </p:nvCxnSpPr>
        <p:spPr>
          <a:xfrm flipH="1">
            <a:off x="7985419" y="3429000"/>
            <a:ext cx="680434" cy="25704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3" name="直接箭头连接符 6152"/>
          <p:cNvCxnSpPr/>
          <p:nvPr/>
        </p:nvCxnSpPr>
        <p:spPr>
          <a:xfrm flipH="1">
            <a:off x="3203848" y="2204864"/>
            <a:ext cx="2304256" cy="3744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6" name="直接箭头连接符 6155"/>
          <p:cNvCxnSpPr/>
          <p:nvPr/>
        </p:nvCxnSpPr>
        <p:spPr>
          <a:xfrm flipV="1">
            <a:off x="4355976" y="1521948"/>
            <a:ext cx="360040" cy="4924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9" name="直接箭头连接符 6158"/>
          <p:cNvCxnSpPr>
            <a:endCxn id="22" idx="2"/>
          </p:cNvCxnSpPr>
          <p:nvPr/>
        </p:nvCxnSpPr>
        <p:spPr>
          <a:xfrm flipH="1" flipV="1">
            <a:off x="7744767" y="1552726"/>
            <a:ext cx="660386" cy="130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1" name="TextBox 6160"/>
          <p:cNvSpPr txBox="1"/>
          <p:nvPr/>
        </p:nvSpPr>
        <p:spPr>
          <a:xfrm>
            <a:off x="5061524" y="5999419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SimSun-ExtB" pitchFamily="49" charset="-122"/>
                <a:ea typeface="SimSun-ExtB" pitchFamily="49" charset="-122"/>
              </a:rPr>
              <a:t>图片选择按钮</a:t>
            </a:r>
            <a:endParaRPr lang="zh-CN" altLang="en-US" sz="2000" b="1" dirty="0">
              <a:latin typeface="SimSun-ExtB" pitchFamily="49" charset="-122"/>
              <a:ea typeface="SimSun-ExtB" pitchFamily="49" charset="-122"/>
            </a:endParaRPr>
          </a:p>
        </p:txBody>
      </p:sp>
      <p:cxnSp>
        <p:nvCxnSpPr>
          <p:cNvPr id="6167" name="直接箭头连接符 6166"/>
          <p:cNvCxnSpPr/>
          <p:nvPr/>
        </p:nvCxnSpPr>
        <p:spPr>
          <a:xfrm flipH="1">
            <a:off x="6300192" y="3706408"/>
            <a:ext cx="1944216" cy="22930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4474840" cy="1080120"/>
          </a:xfrm>
        </p:spPr>
        <p:txBody>
          <a:bodyPr/>
          <a:lstStyle/>
          <a:p>
            <a:pPr algn="l"/>
            <a:r>
              <a:rPr lang="zh-CN" altLang="en-US" sz="4400" b="0" cap="none" spc="0" dirty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rPr>
              <a:t>二</a:t>
            </a:r>
            <a:r>
              <a:rPr lang="en-US" altLang="zh-CN" sz="44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rPr>
              <a:t>.</a:t>
            </a:r>
            <a:r>
              <a:rPr lang="zh-CN" altLang="en-US" sz="44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rPr>
              <a:t>整体思路</a:t>
            </a:r>
            <a:endParaRPr lang="zh-CN" altLang="en-US" sz="4400" b="0" cap="none" spc="0" dirty="0">
              <a:ln>
                <a:noFill/>
              </a:ln>
              <a:solidFill>
                <a:schemeClr val="tx1"/>
              </a:solidFill>
              <a:effectLst/>
              <a:ea typeface="黑体" pitchFamily="49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838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chemeClr val="bg2">
                    <a:lumMod val="2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1.</a:t>
            </a: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创建按钮</a:t>
            </a:r>
            <a:endParaRPr lang="en-US" altLang="zh-CN" sz="4000" b="1" dirty="0" smtClean="0">
              <a:solidFill>
                <a:schemeClr val="bg2">
                  <a:lumMod val="25000"/>
                </a:schemeClr>
              </a:solidFill>
              <a:latin typeface="SimSun-ExtB" pitchFamily="49" charset="-122"/>
              <a:ea typeface="SimSun-ExtB" pitchFamily="49" charset="-122"/>
              <a:sym typeface="方正姚体" pitchFamily="2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Step1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：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在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头文件中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定义按钮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以及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对应的指针函数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SimSun-ExtB" pitchFamily="49" charset="-122"/>
              <a:ea typeface="SimSun-ExtB" pitchFamily="49" charset="-122"/>
              <a:sym typeface="方正姚体" pitchFamily="2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Step2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：利用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已定义的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指针在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源文件中绘制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按钮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形状以及按钮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显示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SimSun-ExtB" pitchFamily="49" charset="-122"/>
              <a:ea typeface="SimSun-ExtB" pitchFamily="49" charset="-122"/>
              <a:sym typeface="方正姚体" pitchFamily="2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Step3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：写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一个槽函数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用于与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给定信号相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连接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SimSun-ExtB" pitchFamily="49" charset="-122"/>
              <a:ea typeface="SimSun-ExtB" pitchFamily="49" charset="-122"/>
              <a:sym typeface="华文宋体" pitchFamily="2" charset="-122"/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Step4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：选择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connect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连接信号与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槽实现相应功能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SimSun-ExtB" pitchFamily="49" charset="-122"/>
              <a:ea typeface="SimSun-ExtB" pitchFamily="49" charset="-122"/>
              <a:sym typeface="华文宋体" pitchFamily="2" charset="-122"/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SimSun-ExtB" pitchFamily="49" charset="-122"/>
              <a:ea typeface="SimSun-ExtB" pitchFamily="49" charset="-122"/>
              <a:sym typeface="华文宋体" pitchFamily="2" charset="-122"/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SimSun-ExtB" pitchFamily="49" charset="-122"/>
              <a:ea typeface="SimSun-ExtB" pitchFamily="49" charset="-122"/>
              <a:sym typeface="华文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58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solidFill>
                  <a:schemeClr val="bg2">
                    <a:lumMod val="25000"/>
                  </a:schemeClr>
                </a:solidFill>
                <a:latin typeface="SimSun-ExtB" pitchFamily="49" charset="-122"/>
                <a:ea typeface="SimSun-ExtB" pitchFamily="49" charset="-122"/>
              </a:rPr>
              <a:t>2.</a:t>
            </a: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latin typeface="SimSun-ExtB" pitchFamily="49" charset="-122"/>
                <a:ea typeface="SimSun-ExtB" pitchFamily="49" charset="-122"/>
                <a:cs typeface="Calibri" pitchFamily="34" charset="0"/>
                <a:sym typeface="Calibri" pitchFamily="34" charset="0"/>
              </a:rPr>
              <a:t>文本框的</a:t>
            </a:r>
            <a:r>
              <a:rPr lang="zh-CN" altLang="en-US" sz="4000" b="1" dirty="0" smtClean="0">
                <a:solidFill>
                  <a:schemeClr val="bg2">
                    <a:lumMod val="25000"/>
                  </a:schemeClr>
                </a:solidFill>
                <a:latin typeface="SimSun-ExtB" pitchFamily="49" charset="-122"/>
                <a:ea typeface="SimSun-ExtB" pitchFamily="49" charset="-122"/>
                <a:cs typeface="Calibri" pitchFamily="34" charset="0"/>
                <a:sym typeface="Calibri" pitchFamily="34" charset="0"/>
              </a:rPr>
              <a:t>实现</a:t>
            </a:r>
            <a:endParaRPr lang="en-US" altLang="zh-CN" sz="4000" b="1" dirty="0" smtClean="0">
              <a:solidFill>
                <a:schemeClr val="bg2">
                  <a:lumMod val="25000"/>
                </a:schemeClr>
              </a:solidFill>
              <a:latin typeface="SimSun-ExtB" pitchFamily="49" charset="-122"/>
              <a:ea typeface="SimSun-ExtB" pitchFamily="49" charset="-122"/>
              <a:cs typeface="Calibri" pitchFamily="34" charset="0"/>
              <a:sym typeface="Calibri" pitchFamily="34" charset="0"/>
            </a:endParaRPr>
          </a:p>
          <a:p>
            <a:pPr>
              <a:buNone/>
            </a:pPr>
            <a:r>
              <a:rPr lang="en-US" altLang="zh-CN" b="1" dirty="0" smtClean="0">
                <a:latin typeface="SimSun-ExtB" pitchFamily="49" charset="-122"/>
                <a:ea typeface="SimSun-ExtB" pitchFamily="49" charset="-122"/>
                <a:cs typeface="Calibri" pitchFamily="34" charset="0"/>
                <a:sym typeface="Calibri" pitchFamily="34" charset="0"/>
              </a:rPr>
              <a:t>Step1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cs typeface="Calibri" pitchFamily="34" charset="0"/>
                <a:sym typeface="Calibri" pitchFamily="34" charset="0"/>
              </a:rPr>
              <a:t>：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在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头文件中定义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按钮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和文本框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以及其相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  <a:sym typeface="方正姚体" pitchFamily="2" charset="-122"/>
              </a:rPr>
              <a:t>对应的指针函数</a:t>
            </a:r>
            <a:endParaRPr lang="zh-CN" altLang="en-US" b="1" dirty="0">
              <a:latin typeface="SimSun-ExtB" pitchFamily="49" charset="-122"/>
              <a:ea typeface="SimSun-ExtB" pitchFamily="49" charset="-122"/>
              <a:sym typeface="华文宋体" pitchFamily="2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SimSun-ExtB" pitchFamily="49" charset="-122"/>
                <a:ea typeface="SimSun-ExtB" pitchFamily="49" charset="-122"/>
                <a:cs typeface="Calibri" pitchFamily="34" charset="0"/>
                <a:sym typeface="Calibri" pitchFamily="34" charset="0"/>
              </a:rPr>
              <a:t>Step2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cs typeface="Calibri" pitchFamily="34" charset="0"/>
                <a:sym typeface="Calibri" pitchFamily="34" charset="0"/>
              </a:rPr>
              <a:t>：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在源文件中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写按钮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和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文本框的形状以及相应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的参数</a:t>
            </a:r>
            <a:endParaRPr lang="zh-CN" altLang="en-US" b="1" dirty="0">
              <a:latin typeface="SimSun-ExtB" pitchFamily="49" charset="-122"/>
              <a:ea typeface="SimSun-ExtB" pitchFamily="49" charset="-122"/>
              <a:sym typeface="Calibri" pitchFamily="34" charset="0"/>
            </a:endParaRPr>
          </a:p>
          <a:p>
            <a:pPr>
              <a:buNone/>
            </a:pPr>
            <a:r>
              <a:rPr lang="en-US" altLang="zh-CN" b="1" dirty="0" smtClean="0">
                <a:latin typeface="SimSun-ExtB" pitchFamily="49" charset="-122"/>
                <a:ea typeface="SimSun-ExtB" pitchFamily="49" charset="-122"/>
                <a:cs typeface="Calibri" pitchFamily="34" charset="0"/>
                <a:sym typeface="Calibri" pitchFamily="34" charset="0"/>
              </a:rPr>
              <a:t>Step3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cs typeface="Calibri" pitchFamily="34" charset="0"/>
                <a:sym typeface="Calibri" pitchFamily="34" charset="0"/>
              </a:rPr>
              <a:t>：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构造两个相对应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的可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响应相对信号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的</a:t>
            </a:r>
            <a:endParaRPr lang="en-US" altLang="zh-CN" b="1" dirty="0" smtClean="0">
              <a:latin typeface="SimSun-ExtB" pitchFamily="49" charset="-122"/>
              <a:ea typeface="SimSun-ExtB" pitchFamily="49" charset="-122"/>
              <a:sym typeface="华文宋体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  槽函数</a:t>
            </a:r>
            <a:endParaRPr lang="en-US" altLang="zh-CN" b="1" dirty="0" smtClean="0">
              <a:latin typeface="SimSun-ExtB" pitchFamily="49" charset="-122"/>
              <a:ea typeface="SimSun-ExtB" pitchFamily="49" charset="-122"/>
              <a:sym typeface="华文宋体" pitchFamily="2" charset="-122"/>
            </a:endParaRPr>
          </a:p>
          <a:p>
            <a:pPr>
              <a:buNone/>
            </a:pPr>
            <a:r>
              <a:rPr lang="en-US" altLang="zh-CN" b="1" dirty="0" smtClean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Step4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：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写相应事件触发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的绘图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功能并执行</a:t>
            </a:r>
            <a:endParaRPr lang="en-US" altLang="zh-CN" b="1" dirty="0">
              <a:latin typeface="SimSun-ExtB" pitchFamily="49" charset="-122"/>
              <a:ea typeface="SimSun-ExtB" pitchFamily="49" charset="-122"/>
              <a:sym typeface="华文宋体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  具体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绘图工作</a:t>
            </a:r>
            <a:endParaRPr lang="zh-CN" altLang="en-US" b="1" dirty="0">
              <a:latin typeface="SimSun-ExtB" pitchFamily="49" charset="-122"/>
              <a:ea typeface="SimSun-ExtB" pitchFamily="49" charset="-122"/>
              <a:sym typeface="Calibri" pitchFamily="34" charset="0"/>
            </a:endParaRPr>
          </a:p>
          <a:p>
            <a:pPr>
              <a:buNone/>
            </a:pPr>
            <a:r>
              <a:rPr lang="en-US" altLang="zh-CN" b="1" dirty="0" smtClean="0">
                <a:latin typeface="SimSun-ExtB" pitchFamily="49" charset="-122"/>
                <a:ea typeface="SimSun-ExtB" pitchFamily="49" charset="-122"/>
                <a:sym typeface="Calibri" pitchFamily="34" charset="0"/>
              </a:rPr>
              <a:t>Step5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Calibri" pitchFamily="34" charset="0"/>
              </a:rPr>
              <a:t>：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将信号与槽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函数相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连接实现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  <a:sym typeface="华文宋体" pitchFamily="2" charset="-122"/>
              </a:rPr>
              <a:t>相应功能</a:t>
            </a:r>
            <a:endParaRPr lang="zh-CN" altLang="en-US" b="1" dirty="0">
              <a:latin typeface="SimSun-ExtB" pitchFamily="49" charset="-122"/>
              <a:ea typeface="SimSun-ExtB" pitchFamily="49" charset="-122"/>
              <a:sym typeface="Calibri" pitchFamily="34" charset="0"/>
            </a:endParaRPr>
          </a:p>
          <a:p>
            <a:pPr>
              <a:buNone/>
            </a:pPr>
            <a:endParaRPr lang="zh-CN" altLang="en-US" b="1" dirty="0">
              <a:latin typeface="SimSun-ExtB" pitchFamily="49" charset="-122"/>
              <a:ea typeface="SimSun-ExtB" pitchFamily="49" charset="-122"/>
              <a:sym typeface="Calibri" pitchFamily="34" charset="0"/>
            </a:endParaRPr>
          </a:p>
          <a:p>
            <a:pPr marL="0" indent="0">
              <a:buNone/>
            </a:pPr>
            <a:endParaRPr lang="en-US" altLang="zh-CN" b="1" dirty="0" smtClean="0">
              <a:latin typeface="SimSun-ExtB" pitchFamily="49" charset="-122"/>
              <a:ea typeface="SimSun-ExtB" pitchFamily="49" charset="-122"/>
              <a:cs typeface="Calibri" pitchFamily="34" charset="0"/>
              <a:sym typeface="Calibri" pitchFamily="34" charset="0"/>
            </a:endParaRPr>
          </a:p>
          <a:p>
            <a:pPr marL="0" indent="0">
              <a:buNone/>
            </a:pP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SimSun-ExtB" pitchFamily="49" charset="-122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4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94920" cy="850106"/>
          </a:xfrm>
        </p:spPr>
        <p:txBody>
          <a:bodyPr/>
          <a:lstStyle/>
          <a:p>
            <a:r>
              <a:rPr lang="zh-CN" altLang="en-US" sz="440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三</a:t>
            </a:r>
            <a:r>
              <a:rPr lang="en-US" altLang="zh-CN" sz="44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.</a:t>
            </a:r>
            <a:r>
              <a:rPr lang="zh-CN" altLang="en-US" sz="44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-ExtB" pitchFamily="49" charset="-122"/>
                <a:ea typeface="SimSun-ExtB" pitchFamily="49" charset="-122"/>
              </a:rPr>
              <a:t>实现过程及结果</a:t>
            </a:r>
            <a:endParaRPr lang="zh-CN" altLang="en-US" sz="4400" cap="none" spc="0" dirty="0">
              <a:ln>
                <a:noFill/>
              </a:ln>
              <a:solidFill>
                <a:schemeClr val="tx1"/>
              </a:solidFill>
              <a:effectLst/>
              <a:latin typeface="SimSun-ExtB" pitchFamily="49" charset="-122"/>
              <a:ea typeface="SimSun-ExtB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按照窗口分为四部分：</a:t>
            </a:r>
            <a:r>
              <a:rPr lang="en-US" altLang="zh-CN" b="1" dirty="0" err="1">
                <a:latin typeface="SimSun-ExtB" pitchFamily="49" charset="-122"/>
                <a:ea typeface="SimSun-ExtB" pitchFamily="49" charset="-122"/>
              </a:rPr>
              <a:t>CenterFrame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（容器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</a:rPr>
              <a:t>窗 口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）、</a:t>
            </a:r>
            <a:r>
              <a:rPr lang="en-US" altLang="zh-CN" b="1" dirty="0" err="1">
                <a:latin typeface="SimSun-ExtB" pitchFamily="49" charset="-122"/>
                <a:ea typeface="SimSun-ExtB" pitchFamily="49" charset="-122"/>
              </a:rPr>
              <a:t>MainWindow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（主窗口）、</a:t>
            </a:r>
            <a:r>
              <a:rPr lang="en-US" altLang="zh-CN" b="1" dirty="0" err="1" smtClean="0">
                <a:latin typeface="SimSun-ExtB" pitchFamily="49" charset="-122"/>
                <a:ea typeface="SimSun-ExtB" pitchFamily="49" charset="-122"/>
              </a:rPr>
              <a:t>DrawWidget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</a:rPr>
              <a:t>（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绘图区）、</a:t>
            </a:r>
            <a:r>
              <a:rPr lang="en-US" altLang="zh-CN" b="1" dirty="0">
                <a:latin typeface="SimSun-ExtB" pitchFamily="49" charset="-122"/>
                <a:ea typeface="SimSun-ExtB" pitchFamily="49" charset="-122"/>
              </a:rPr>
              <a:t>main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（主函数</a:t>
            </a:r>
            <a:r>
              <a:rPr lang="zh-CN" altLang="en-US" b="1" dirty="0" smtClean="0">
                <a:latin typeface="SimSun-ExtB" pitchFamily="49" charset="-122"/>
                <a:ea typeface="SimSun-ExtB" pitchFamily="49" charset="-122"/>
              </a:rPr>
              <a:t>）</a:t>
            </a: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SimSun-ExtB" pitchFamily="49" charset="-122"/>
              <a:ea typeface="SimSun-ExtB" pitchFamily="49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SimSun-ExtB" pitchFamily="49" charset="-122"/>
                <a:ea typeface="SimSun-ExtB" pitchFamily="49" charset="-122"/>
              </a:rPr>
              <a:t>主要</a:t>
            </a: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包含的功能：控件的合理空间分布、形状以及图片的绘制、线宽及颜色的选择、清除功能</a:t>
            </a:r>
          </a:p>
          <a:p>
            <a:pPr marL="0" indent="0">
              <a:buNone/>
            </a:pPr>
            <a:endParaRPr lang="zh-CN" altLang="en-US" dirty="0">
              <a:latin typeface="SimSun-ExtB" pitchFamily="49" charset="-122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9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922114"/>
          </a:xfrm>
        </p:spPr>
        <p:txBody>
          <a:bodyPr/>
          <a:lstStyle/>
          <a:p>
            <a:pPr algn="l"/>
            <a:r>
              <a:rPr lang="en-US" altLang="zh-CN" b="0" cap="none" spc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1.centerframe</a:t>
            </a:r>
            <a:r>
              <a:rPr lang="en-US" altLang="zh-CN" b="0" cap="none" spc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b="0" cap="none" spc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创建用户界面：</a:t>
            </a: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定义图形按钮：用于图片、形状及文本文件结构</a:t>
            </a: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>
                <a:latin typeface="SimSun-ExtB" pitchFamily="49" charset="-122"/>
                <a:ea typeface="SimSun-ExtB" pitchFamily="49" charset="-122"/>
              </a:rPr>
              <a:t>构建窗口布局：包括垂直布局、绘图区与水平布局</a:t>
            </a:r>
            <a:endParaRPr lang="en-US" altLang="zh-CN" b="1" dirty="0">
              <a:latin typeface="SimSun-ExtB" pitchFamily="49" charset="-122"/>
              <a:ea typeface="SimSun-ExtB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40863"/>
            <a:ext cx="7862524" cy="47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37" y="3835982"/>
            <a:ext cx="7061107" cy="53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2" y="5589240"/>
            <a:ext cx="6567536" cy="45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0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b="0" cap="none" spc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SimSun-ExtB" pitchFamily="49" charset="-122"/>
                <a:ea typeface="SimSun-ExtB" pitchFamily="49" charset="-122"/>
              </a:rPr>
              <a:t>窗口布局</a:t>
            </a:r>
            <a:endParaRPr lang="zh-CN" altLang="en-US" sz="3600" b="0" cap="none" spc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SimSun-ExtB" pitchFamily="49" charset="-122"/>
              <a:ea typeface="SimSun-ExtB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04" y="1196752"/>
            <a:ext cx="777686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SimSun-ExtB" pitchFamily="49" charset="-122"/>
                <a:ea typeface="SimSun-ExtB" pitchFamily="49" charset="-122"/>
              </a:rPr>
              <a:t>QHBoxLayout</a:t>
            </a:r>
            <a:r>
              <a:rPr lang="en-US" altLang="zh-CN" sz="2800" b="1" dirty="0" smtClean="0">
                <a:latin typeface="SimSun-ExtB" pitchFamily="49" charset="-122"/>
                <a:ea typeface="SimSun-ExtB" pitchFamily="49" charset="-122"/>
              </a:rPr>
              <a:t>:</a:t>
            </a:r>
            <a:r>
              <a:rPr lang="zh-CN" altLang="en-US" sz="2800" b="1" dirty="0" smtClean="0">
                <a:latin typeface="SimSun-ExtB" pitchFamily="49" charset="-122"/>
                <a:ea typeface="SimSun-ExtB" pitchFamily="49" charset="-122"/>
              </a:rPr>
              <a:t>水平显示布局</a:t>
            </a:r>
            <a:r>
              <a:rPr lang="zh-CN" altLang="en-US" sz="2800" b="1" dirty="0">
                <a:latin typeface="SimSun-ExtB" pitchFamily="49" charset="-122"/>
                <a:ea typeface="SimSun-ExtB" pitchFamily="49" charset="-122"/>
              </a:rPr>
              <a:t>，</a:t>
            </a:r>
            <a:r>
              <a:rPr lang="en-US" altLang="zh-CN" sz="2800" b="1" dirty="0" err="1" smtClean="0">
                <a:latin typeface="SimSun-ExtB" pitchFamily="49" charset="-122"/>
                <a:ea typeface="SimSun-ExtB" pitchFamily="49" charset="-122"/>
              </a:rPr>
              <a:t>QVBoxLayout</a:t>
            </a:r>
            <a:r>
              <a:rPr lang="en-US" altLang="zh-CN" sz="2800" b="1" dirty="0" smtClean="0">
                <a:latin typeface="SimSun-ExtB" pitchFamily="49" charset="-122"/>
                <a:ea typeface="SimSun-ExtB" pitchFamily="49" charset="-122"/>
              </a:rPr>
              <a:t>:</a:t>
            </a:r>
            <a:r>
              <a:rPr lang="zh-CN" altLang="en-US" sz="2800" b="1" dirty="0" smtClean="0">
                <a:latin typeface="SimSun-ExtB" pitchFamily="49" charset="-122"/>
                <a:ea typeface="SimSun-ExtB" pitchFamily="49" charset="-122"/>
              </a:rPr>
              <a:t>垂直显示布局一般先水平或垂直布局再网格布局，可实现多个布局框镶嵌。</a:t>
            </a:r>
            <a:endParaRPr lang="en-US" altLang="zh-CN" sz="2800" b="1" dirty="0" smtClean="0">
              <a:latin typeface="SimSun-ExtB" pitchFamily="49" charset="-122"/>
              <a:ea typeface="SimSun-ExtB" pitchFamily="49" charset="-122"/>
            </a:endParaRPr>
          </a:p>
          <a:p>
            <a:endParaRPr lang="zh-CN" altLang="en-US" sz="1600" b="1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zh-CN" altLang="en-US" dirty="0"/>
          </a:p>
        </p:txBody>
      </p:sp>
      <p:pic>
        <p:nvPicPr>
          <p:cNvPr id="1026" name="Picture 2" descr="C:\Users\Administrator\Desktop\TIM截图201811032103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04" y="2636912"/>
            <a:ext cx="8023144" cy="391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6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SimSun-ExtB" pitchFamily="49" charset="-122"/>
                <a:ea typeface="SimSun-ExtB" pitchFamily="49" charset="-122"/>
              </a:rPr>
              <a:t>图片选择图标实现</a:t>
            </a:r>
            <a:endParaRPr lang="zh-CN" altLang="en-US" b="1" dirty="0">
              <a:latin typeface="SimSun-ExtB" pitchFamily="49" charset="-122"/>
              <a:ea typeface="SimSun-ExtB" pitchFamily="49" charset="-122"/>
            </a:endParaRPr>
          </a:p>
        </p:txBody>
      </p:sp>
      <p:pic>
        <p:nvPicPr>
          <p:cNvPr id="7170" name="Picture 2" descr="C:\Users\Administrator\Desktop\TIM截图201811032146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68" y="1532720"/>
            <a:ext cx="7593277" cy="42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375</TotalTime>
  <Words>474</Words>
  <Application>Microsoft Office PowerPoint</Application>
  <PresentationFormat>全屏显示(4:3)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行云流水</vt:lpstr>
      <vt:lpstr> </vt:lpstr>
      <vt:lpstr>一.实验目的</vt:lpstr>
      <vt:lpstr>二.实验任务</vt:lpstr>
      <vt:lpstr>二.整体思路</vt:lpstr>
      <vt:lpstr>PowerPoint 演示文稿</vt:lpstr>
      <vt:lpstr>三.实现过程及结果</vt:lpstr>
      <vt:lpstr>1.centerframe:</vt:lpstr>
      <vt:lpstr>窗口布局</vt:lpstr>
      <vt:lpstr>PowerPoint 演示文稿</vt:lpstr>
      <vt:lpstr>2.mainwindow:</vt:lpstr>
      <vt:lpstr>主窗口负责提供用户所需的线条宽度、颜色、形状，画面清除按钮的设计以及这些信号与槽函数的连接。 </vt:lpstr>
      <vt:lpstr>PowerPoint 演示文稿</vt:lpstr>
      <vt:lpstr>3.drawwidget：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19</cp:revision>
  <dcterms:created xsi:type="dcterms:W3CDTF">2018-11-03T07:36:53Z</dcterms:created>
  <dcterms:modified xsi:type="dcterms:W3CDTF">2018-11-03T13:52:29Z</dcterms:modified>
</cp:coreProperties>
</file>