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7" r:id="rId13"/>
    <p:sldId id="266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31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7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79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52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7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5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63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05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7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0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1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8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9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5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AA19F8-4D05-4E54-966E-A04248279DC3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8B82-891A-4502-B83F-BB509FE09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6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000B8-51CD-4061-9EE0-0F34D7DB5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位运算与状压</a:t>
            </a:r>
            <a:r>
              <a:rPr lang="en-US" altLang="zh-CN" dirty="0"/>
              <a:t>DP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E9305D-9170-4905-B6DE-F503C15D6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74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7BDA1-E74B-4BF8-9460-0D084897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5F8E8-70BF-4C6C-8F57-3139C6A6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1.   &lt;&lt;1</a:t>
            </a:r>
            <a:r>
              <a:rPr lang="zh-CN" altLang="en-US" sz="2800" dirty="0"/>
              <a:t>相当于</a:t>
            </a:r>
            <a:r>
              <a:rPr lang="en-US" altLang="zh-CN" sz="2800" dirty="0"/>
              <a:t>X2  &gt;&gt;1</a:t>
            </a:r>
            <a:r>
              <a:rPr lang="zh-CN" altLang="en-US" sz="2800" dirty="0"/>
              <a:t>相当于</a:t>
            </a:r>
            <a:r>
              <a:rPr lang="en-US" altLang="zh-CN" sz="2800" dirty="0"/>
              <a:t>/2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判断奇数还是偶数：</a:t>
            </a:r>
            <a:r>
              <a:rPr lang="en-US" altLang="zh-CN" sz="2800" dirty="0"/>
              <a:t>&amp;1=1</a:t>
            </a:r>
            <a:r>
              <a:rPr lang="zh-CN" altLang="en-US" sz="2800" dirty="0"/>
              <a:t>为奇数，</a:t>
            </a:r>
            <a:r>
              <a:rPr lang="en-US" altLang="zh-CN" sz="2800" dirty="0"/>
              <a:t>&amp;1=0</a:t>
            </a:r>
            <a:r>
              <a:rPr lang="zh-CN" altLang="en-US" sz="2800" dirty="0"/>
              <a:t>为偶数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只保留最低位的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en-US" altLang="zh-CN" sz="2800" dirty="0"/>
              <a:t>x&amp;(-x)</a:t>
            </a:r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去除最右侧的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en-US" altLang="zh-CN" sz="2800" dirty="0"/>
              <a:t>x&amp;</a:t>
            </a:r>
            <a:r>
              <a:rPr lang="zh-CN" altLang="en-US" sz="2800" dirty="0"/>
              <a:t>（</a:t>
            </a:r>
            <a:r>
              <a:rPr lang="en-US" altLang="zh-CN" sz="2800" dirty="0"/>
              <a:t>x-1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可以利用</a:t>
            </a:r>
            <a:r>
              <a:rPr lang="en-US" altLang="zh-CN" sz="2800" dirty="0"/>
              <a:t>3</a:t>
            </a:r>
            <a:r>
              <a:rPr lang="zh-CN" altLang="en-US" sz="2800" dirty="0"/>
              <a:t>或</a:t>
            </a:r>
            <a:r>
              <a:rPr lang="en-US" altLang="zh-CN" sz="2800" dirty="0"/>
              <a:t>4</a:t>
            </a:r>
            <a:r>
              <a:rPr lang="zh-CN" altLang="en-US" sz="2800" dirty="0"/>
              <a:t>判断有多少个</a:t>
            </a:r>
            <a:r>
              <a:rPr lang="en-US" altLang="zh-CN" sz="2800" dirty="0"/>
              <a:t>1</a:t>
            </a:r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两个数字交换</a:t>
            </a:r>
            <a:r>
              <a:rPr lang="pt-BR" altLang="zh-CN" dirty="0"/>
              <a:t>a=a^b;</a:t>
            </a:r>
          </a:p>
          <a:p>
            <a:r>
              <a:rPr lang="pt-BR" altLang="zh-CN" dirty="0"/>
              <a:t>                                   b=b^a;</a:t>
            </a:r>
          </a:p>
          <a:p>
            <a:r>
              <a:rPr lang="pt-BR" altLang="zh-CN" dirty="0"/>
              <a:t>                                   a=b^a;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09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A18C0-71A4-49B2-A3D3-4C47DD72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位运算应用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3BFACA-F59C-44A7-B8DB-C9A522AC6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27" y="1371600"/>
            <a:ext cx="7822715" cy="4890247"/>
          </a:xfrm>
        </p:spPr>
      </p:pic>
    </p:spTree>
    <p:extLst>
      <p:ext uri="{BB962C8B-B14F-4D97-AF65-F5344CB8AC3E}">
        <p14:creationId xmlns:p14="http://schemas.microsoft.com/office/powerpoint/2010/main" val="322158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000B8-51CD-4061-9EE0-0F34D7DB5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状压</a:t>
            </a:r>
            <a:r>
              <a:rPr lang="en-US" altLang="zh-CN" dirty="0"/>
              <a:t>DP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E9305D-9170-4905-B6DE-F503C15D6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18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80D5D-8DB6-48BB-B641-E21CF4F8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状压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61F0B-D288-4448-B936-C073F3FD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状态压缩动态规划</a:t>
            </a:r>
            <a:endParaRPr lang="en-US" altLang="zh-CN" sz="2800" dirty="0"/>
          </a:p>
          <a:p>
            <a:r>
              <a:rPr lang="zh-CN" altLang="en-US" sz="2800" dirty="0"/>
              <a:t>将一个状态压缩为一个二进制数</a:t>
            </a:r>
            <a:endParaRPr lang="en-US" altLang="zh-CN" sz="2800" dirty="0"/>
          </a:p>
          <a:p>
            <a:r>
              <a:rPr lang="zh-CN" altLang="en-US" sz="2800" dirty="0"/>
              <a:t>其余与正常</a:t>
            </a:r>
            <a:r>
              <a:rPr lang="en-US" altLang="zh-CN" sz="2800" dirty="0"/>
              <a:t>DP</a:t>
            </a:r>
            <a:r>
              <a:rPr lang="zh-CN" altLang="en-US" sz="2800" dirty="0"/>
              <a:t>相同</a:t>
            </a:r>
            <a:endParaRPr lang="en-US" altLang="zh-CN" sz="2800" dirty="0"/>
          </a:p>
          <a:p>
            <a:r>
              <a:rPr lang="zh-CN" altLang="en-US" sz="2800" dirty="0"/>
              <a:t>复杂度一般为</a:t>
            </a:r>
            <a:r>
              <a:rPr lang="en-US" altLang="zh-CN" sz="2800" dirty="0"/>
              <a:t>O</a:t>
            </a:r>
            <a:r>
              <a:rPr lang="zh-CN" altLang="en-US" sz="2800" dirty="0"/>
              <a:t>（</a:t>
            </a:r>
            <a:r>
              <a:rPr lang="en-US" altLang="zh-CN" sz="2800" dirty="0"/>
              <a:t>2^n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适用于数据范围较小的题目（一般为个位数或十几，</a:t>
            </a:r>
            <a:r>
              <a:rPr lang="en-US" altLang="zh-CN" sz="2800" dirty="0"/>
              <a:t>20</a:t>
            </a:r>
            <a:r>
              <a:rPr lang="zh-CN" altLang="en-US" sz="2800" dirty="0"/>
              <a:t>几乎就是极限）</a:t>
            </a:r>
            <a:endParaRPr lang="en-US" altLang="zh-CN" sz="2800" dirty="0"/>
          </a:p>
          <a:p>
            <a:r>
              <a:rPr lang="zh-CN" altLang="en-US" sz="2800" dirty="0"/>
              <a:t>也可以通过预先筛去不符合条件的情况降低复杂度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9693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D612A-9EB1-44B5-8A9A-F9BAB73B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：洛谷</a:t>
            </a:r>
            <a:r>
              <a:rPr lang="en-US" altLang="zh-CN" dirty="0"/>
              <a:t>p1879</a:t>
            </a:r>
            <a:r>
              <a:rPr lang="zh-CN" altLang="en-US" dirty="0"/>
              <a:t>玉米田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874B23-6613-4543-AEE8-6B54A4D0B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04" y="1517715"/>
            <a:ext cx="7552519" cy="4721258"/>
          </a:xfrm>
        </p:spPr>
      </p:pic>
    </p:spTree>
    <p:extLst>
      <p:ext uri="{BB962C8B-B14F-4D97-AF65-F5344CB8AC3E}">
        <p14:creationId xmlns:p14="http://schemas.microsoft.com/office/powerpoint/2010/main" val="71546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4B761-A75A-4A05-BC6D-D0E5A44D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玉米田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04E11-E2DB-42F5-BAE7-F98DE37C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数据范围小，考虑状压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每一块田只有是否能种草两种情况，可以用二进制</a:t>
            </a:r>
            <a:r>
              <a:rPr lang="en-US" altLang="zh-CN" sz="2800" dirty="0"/>
              <a:t>01</a:t>
            </a:r>
            <a:r>
              <a:rPr lang="zh-CN" altLang="en-US" sz="2800" dirty="0"/>
              <a:t>来表示，可以用二进制储存每一排的状态</a:t>
            </a:r>
            <a:endParaRPr lang="en-US" altLang="zh-CN" sz="2800" dirty="0"/>
          </a:p>
          <a:p>
            <a:r>
              <a:rPr lang="zh-CN" altLang="en-US" sz="2800" dirty="0"/>
              <a:t>下一排如何选择只与当前排和下一排的土地情况有关</a:t>
            </a:r>
            <a:endParaRPr lang="en-US" altLang="zh-CN" sz="2800" dirty="0"/>
          </a:p>
          <a:p>
            <a:r>
              <a:rPr lang="zh-CN" altLang="en-US" sz="2800" dirty="0"/>
              <a:t>满足无后效性</a:t>
            </a:r>
            <a:endParaRPr lang="en-US" altLang="zh-CN" sz="2800" dirty="0"/>
          </a:p>
          <a:p>
            <a:r>
              <a:rPr lang="zh-CN" altLang="en-US" sz="2800" dirty="0"/>
              <a:t>可以使用状压</a:t>
            </a:r>
            <a:r>
              <a:rPr lang="en-US" altLang="zh-CN" sz="2800" dirty="0"/>
              <a:t>DP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950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CFDFB-AC75-4281-8147-263FAE82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玉米田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55B5F-8479-46FD-BE27-2DE86DCB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先记录草地情况</a:t>
            </a:r>
            <a:endParaRPr lang="en-US" altLang="zh-CN" sz="2800" dirty="0"/>
          </a:p>
          <a:p>
            <a:r>
              <a:rPr lang="zh-CN" altLang="en-US" sz="2800" dirty="0"/>
              <a:t>因为判断当前状</a:t>
            </a:r>
            <a:endParaRPr lang="en-US" altLang="zh-CN" sz="2800" dirty="0"/>
          </a:p>
          <a:p>
            <a:r>
              <a:rPr lang="zh-CN" altLang="en-US" sz="2800" dirty="0"/>
              <a:t>态是否和土地情</a:t>
            </a:r>
            <a:endParaRPr lang="en-US" altLang="zh-CN" sz="2800" dirty="0"/>
          </a:p>
          <a:p>
            <a:r>
              <a:rPr lang="zh-CN" altLang="en-US" sz="2800" dirty="0"/>
              <a:t>况匹配与判断是</a:t>
            </a:r>
            <a:endParaRPr lang="en-US" altLang="zh-CN" sz="2800" dirty="0"/>
          </a:p>
          <a:p>
            <a:r>
              <a:rPr lang="zh-CN" altLang="en-US" sz="2800" dirty="0"/>
              <a:t>否和上一排冲突</a:t>
            </a:r>
            <a:endParaRPr lang="en-US" altLang="zh-CN" sz="2800" dirty="0"/>
          </a:p>
          <a:p>
            <a:r>
              <a:rPr lang="zh-CN" altLang="en-US" sz="2800" dirty="0"/>
              <a:t>使用的是同一个</a:t>
            </a:r>
            <a:endParaRPr lang="en-US" altLang="zh-CN" sz="2800" dirty="0"/>
          </a:p>
          <a:p>
            <a:r>
              <a:rPr lang="zh-CN" altLang="en-US" sz="2800" dirty="0"/>
              <a:t>函数（均为</a:t>
            </a:r>
            <a:r>
              <a:rPr lang="en-US" altLang="zh-CN" sz="2800" dirty="0"/>
              <a:t>1</a:t>
            </a:r>
            <a:r>
              <a:rPr lang="zh-CN" altLang="en-US" sz="2800" dirty="0"/>
              <a:t>说明冲突），所以</a:t>
            </a:r>
            <a:r>
              <a:rPr lang="en-US" altLang="zh-CN" sz="2800" dirty="0"/>
              <a:t>1</a:t>
            </a:r>
            <a:r>
              <a:rPr lang="zh-CN" altLang="en-US" sz="2800" dirty="0"/>
              <a:t>代表贫瘠，</a:t>
            </a:r>
            <a:r>
              <a:rPr lang="en-US" altLang="zh-CN" sz="2800" dirty="0"/>
              <a:t>0</a:t>
            </a:r>
            <a:r>
              <a:rPr lang="zh-CN" altLang="en-US" sz="2800" dirty="0"/>
              <a:t>代表肥沃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414EA8-7AF7-4CDE-B0A8-848923450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63" y="2311698"/>
            <a:ext cx="4161307" cy="28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6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8E81-3508-451B-86F1-7F79D3A3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玉米田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E7350-2296-4414-8B05-994C4633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草地不能有相邻的（上下左右），所以可以先将左右相邻的情况提前筛去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A924A1-2338-46F9-B6F6-E5657CCC1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429000"/>
            <a:ext cx="4777524" cy="20329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F873D4-2B39-4AA8-98EE-F8999ED9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23" y="3717745"/>
            <a:ext cx="5044480" cy="128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4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4B4EC-CDC3-4E0B-83C9-4AF41269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玉米田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84806-AEC8-4BC9-B5A1-F38FAF7F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DP</a:t>
            </a:r>
            <a:r>
              <a:rPr lang="zh-CN" altLang="en-US" sz="2800" dirty="0"/>
              <a:t>部分我采用记忆化搜索实现，可以尝试改为递推</a:t>
            </a:r>
            <a:endParaRPr lang="en-US" altLang="zh-CN" sz="2800" dirty="0"/>
          </a:p>
          <a:p>
            <a:r>
              <a:rPr lang="zh-CN" altLang="en-US" sz="2800" dirty="0"/>
              <a:t>最终结果就是</a:t>
            </a:r>
            <a:r>
              <a:rPr lang="en-US" altLang="zh-CN" sz="2800" dirty="0"/>
              <a:t>f[1][0]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070C4F-4B4C-4EA3-91D4-D6EBA1A9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19" y="3131368"/>
            <a:ext cx="56483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35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EA971-CF48-4E56-99A0-94E24D74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：洛谷</a:t>
            </a:r>
            <a:r>
              <a:rPr lang="en-US" altLang="zh-CN" dirty="0"/>
              <a:t>p1171</a:t>
            </a:r>
            <a:r>
              <a:rPr lang="zh-CN" altLang="en-US" dirty="0"/>
              <a:t>售货员的难题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430361-7FDA-416F-A3D9-17843557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598E3D-8357-457B-9722-44BF4468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07" y="1381124"/>
            <a:ext cx="96583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000B8-51CD-4061-9EE0-0F34D7DB5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位运算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E9305D-9170-4905-B6DE-F503C15D6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914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03C2C-9584-4F2B-8F88-FEC0244A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售货员的难题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7596F-52CF-434E-87D5-C6EA9419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n&lt;=20 </a:t>
            </a:r>
            <a:r>
              <a:rPr lang="zh-CN" altLang="en-US" sz="2800" dirty="0"/>
              <a:t>状压的极限情况，可以考虑</a:t>
            </a:r>
            <a:endParaRPr lang="en-US" altLang="zh-CN" sz="2800" dirty="0"/>
          </a:p>
          <a:p>
            <a:r>
              <a:rPr lang="zh-CN" altLang="en-US" sz="2800" dirty="0"/>
              <a:t>需要记录的状态有已经经过了那些村庄和当前在哪个村庄，村庄只有经过和没经过两种情况，可以用二进制表示</a:t>
            </a:r>
            <a:endParaRPr lang="en-US" altLang="zh-CN" sz="2800" dirty="0"/>
          </a:p>
          <a:p>
            <a:r>
              <a:rPr lang="zh-CN" altLang="en-US" sz="2800" dirty="0"/>
              <a:t>村庄数量较少，之间的距离使用邻接矩阵储存即可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891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A0D4-6CEE-48A7-A83A-626BC941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售货员的难题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2E109-55B9-48D9-9455-DD2467E9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因为求最小值</a:t>
            </a:r>
            <a:endParaRPr lang="en-US" altLang="zh-CN" sz="2800" dirty="0"/>
          </a:p>
          <a:p>
            <a:r>
              <a:rPr lang="zh-CN" altLang="en-US" sz="2800" dirty="0"/>
              <a:t>先将</a:t>
            </a:r>
            <a:r>
              <a:rPr lang="en-US" altLang="zh-CN" sz="2800" dirty="0"/>
              <a:t>DP</a:t>
            </a:r>
            <a:r>
              <a:rPr lang="zh-CN" altLang="en-US" sz="2800" dirty="0"/>
              <a:t>数组初</a:t>
            </a:r>
            <a:endParaRPr lang="en-US" altLang="zh-CN" sz="2800" dirty="0"/>
          </a:p>
          <a:p>
            <a:r>
              <a:rPr lang="zh-CN" altLang="en-US" sz="2800" dirty="0"/>
              <a:t>始化为极大值</a:t>
            </a:r>
            <a:endParaRPr lang="en-US" altLang="zh-CN" sz="2800" dirty="0"/>
          </a:p>
          <a:p>
            <a:r>
              <a:rPr lang="zh-CN" altLang="en-US" sz="2800" dirty="0"/>
              <a:t>数组第一维表</a:t>
            </a:r>
            <a:endParaRPr lang="en-US" altLang="zh-CN" sz="2800" dirty="0"/>
          </a:p>
          <a:p>
            <a:r>
              <a:rPr lang="zh-CN" altLang="en-US" sz="2800" dirty="0"/>
              <a:t>示经过村庄的</a:t>
            </a:r>
            <a:endParaRPr lang="en-US" altLang="zh-CN" sz="2800" dirty="0"/>
          </a:p>
          <a:p>
            <a:r>
              <a:rPr lang="zh-CN" altLang="en-US" sz="2800" dirty="0"/>
              <a:t>情况，第二维</a:t>
            </a:r>
            <a:endParaRPr lang="en-US" altLang="zh-CN" sz="2800" dirty="0"/>
          </a:p>
          <a:p>
            <a:r>
              <a:rPr lang="zh-CN" altLang="en-US" sz="2800" dirty="0"/>
              <a:t>表示当前在哪个村庄，转移类似于最短路的松弛操作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806CD1-E9D9-4F57-8691-B826596D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95" y="2052918"/>
            <a:ext cx="78390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9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A5503-AD80-44B3-9B4E-4EE4D8F4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售货员的难题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A3EEA-1BDA-454B-9902-BA4D99F3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因为还要返回，所以有如下操作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需要注意的地方：数据很极限，如果代码写的丑，常数大跑不过去吸口氧即可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B8261C-B634-4092-8DD4-6191E6BE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14" y="2693758"/>
            <a:ext cx="40386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4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B3BB9-815C-45CC-B20D-FC33A471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售货员的难题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BB7BF-127D-4053-BBA3-1EBD7B86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还有一种递归实现的方法，更好理解，但常数更大，吸氧也跑不过去</a:t>
            </a:r>
            <a:r>
              <a:rPr lang="en-US" altLang="zh-CN" sz="2800" dirty="0"/>
              <a:t>,</a:t>
            </a:r>
            <a:r>
              <a:rPr lang="zh-CN" altLang="en-US" sz="2800" dirty="0"/>
              <a:t>放在这里仅供参考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B9255D-FBBA-4FFB-A74A-05875D83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61" y="3216405"/>
            <a:ext cx="4705350" cy="2838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0855EB-2DF8-4EF2-BBEC-2E8B80F80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48301"/>
            <a:ext cx="3981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39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81959-2D67-4882-BDFB-AF186419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P2831</a:t>
            </a:r>
            <a:r>
              <a:rPr lang="zh-CN" altLang="en-US" dirty="0"/>
              <a:t>愤怒的小鸟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0BE9FF5-63C0-485F-AEBA-7B9AC03BC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971" y="1152983"/>
            <a:ext cx="6814298" cy="53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5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DBC29-F216-4F2E-B7D1-5D941CFA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愤怒的小鸟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3AE479-306B-4CF0-9039-149F90D34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979" y="1282045"/>
            <a:ext cx="7136662" cy="52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55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9CB48-EA1B-4623-83BD-6C25E9CC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愤怒的小鸟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303E9-1A30-44C2-B82D-315085A21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题干极长，堪比阅读题</a:t>
            </a:r>
            <a:endParaRPr lang="en-US" altLang="zh-CN" sz="2800" dirty="0"/>
          </a:p>
          <a:p>
            <a:r>
              <a:rPr lang="zh-CN" altLang="en-US" sz="2800" dirty="0"/>
              <a:t>一眼看上去没什么思路</a:t>
            </a:r>
            <a:endParaRPr lang="en-US" altLang="zh-CN" sz="2800" dirty="0"/>
          </a:p>
          <a:p>
            <a:r>
              <a:rPr lang="zh-CN" altLang="en-US" sz="2800" dirty="0"/>
              <a:t>给的几个特殊约束到现在我也不知道该怎么用</a:t>
            </a:r>
            <a:endParaRPr lang="en-US" altLang="zh-CN" sz="2800" dirty="0"/>
          </a:p>
          <a:p>
            <a:r>
              <a:rPr lang="zh-CN" altLang="en-US" sz="2800" dirty="0"/>
              <a:t>个人感觉是藏得比较深的一道状压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但是题目是给了提示的</a:t>
            </a:r>
            <a:endParaRPr lang="en-US" altLang="zh-CN" sz="2800" dirty="0"/>
          </a:p>
          <a:p>
            <a:r>
              <a:rPr lang="zh-CN" altLang="en-US" sz="2800" dirty="0"/>
              <a:t>就是数据范围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732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B5561-6D02-4A6A-8D51-BC638C98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愤怒的小鸟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F991527-53A1-419C-9AF8-80DF53AC6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43" y="1159939"/>
            <a:ext cx="6060154" cy="5245343"/>
          </a:xfrm>
        </p:spPr>
      </p:pic>
    </p:spTree>
    <p:extLst>
      <p:ext uri="{BB962C8B-B14F-4D97-AF65-F5344CB8AC3E}">
        <p14:creationId xmlns:p14="http://schemas.microsoft.com/office/powerpoint/2010/main" val="805063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F16F4-41D1-431F-8F6E-D777A25A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愤怒的小鸟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E3DE0-26D3-4A54-B529-94E8EB66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能够发现</a:t>
            </a:r>
            <a:r>
              <a:rPr lang="en-US" altLang="zh-CN" sz="2800" dirty="0"/>
              <a:t>n</a:t>
            </a:r>
            <a:r>
              <a:rPr lang="zh-CN" altLang="en-US" sz="2800" dirty="0"/>
              <a:t>最大为</a:t>
            </a:r>
            <a:r>
              <a:rPr lang="en-US" altLang="zh-CN" sz="2800" dirty="0"/>
              <a:t>18</a:t>
            </a:r>
            <a:r>
              <a:rPr lang="zh-CN" altLang="en-US" sz="2800" dirty="0"/>
              <a:t>，数据较小，可以考虑状压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利用二进制数记录猪的死活</a:t>
            </a:r>
            <a:endParaRPr lang="en-US" altLang="zh-CN" sz="2800" dirty="0"/>
          </a:p>
          <a:p>
            <a:r>
              <a:rPr lang="zh-CN" altLang="en-US" sz="2800" dirty="0"/>
              <a:t>小鸟飞的抛物线，而三个点可以唯一确定一条抛物线</a:t>
            </a:r>
            <a:endParaRPr lang="en-US" altLang="zh-CN" sz="2800" dirty="0"/>
          </a:p>
          <a:p>
            <a:r>
              <a:rPr lang="zh-CN" altLang="en-US" sz="2800" dirty="0"/>
              <a:t>所以我们可以用出发点（原点）和任意两头猪确定一条抛物线，同时判断有多少猪在这条抛物线上</a:t>
            </a:r>
            <a:endParaRPr lang="en-US" altLang="zh-CN" sz="2800" dirty="0"/>
          </a:p>
          <a:p>
            <a:r>
              <a:rPr lang="zh-CN" altLang="en-US" sz="2800" dirty="0"/>
              <a:t>利用二进制记录下这条抛物线可以打死哪些猪</a:t>
            </a:r>
            <a:endParaRPr lang="en-US" altLang="zh-CN" sz="2800" dirty="0"/>
          </a:p>
          <a:p>
            <a:r>
              <a:rPr lang="zh-CN" altLang="en-US" sz="2800" dirty="0"/>
              <a:t>再使用</a:t>
            </a:r>
            <a:r>
              <a:rPr lang="en-US" altLang="zh-CN" sz="2800" dirty="0"/>
              <a:t>DP</a:t>
            </a:r>
            <a:r>
              <a:rPr lang="zh-CN" altLang="en-US" sz="2800" dirty="0"/>
              <a:t>求出最优解</a:t>
            </a:r>
          </a:p>
        </p:txBody>
      </p:sp>
    </p:spTree>
    <p:extLst>
      <p:ext uri="{BB962C8B-B14F-4D97-AF65-F5344CB8AC3E}">
        <p14:creationId xmlns:p14="http://schemas.microsoft.com/office/powerpoint/2010/main" val="3451981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7A7B7-7D0F-4DB7-86DF-4A53857E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愤怒的小鸟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3D24B-E4BE-4A5A-A744-3B75CE20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但是抛物线必须</a:t>
            </a:r>
            <a:endParaRPr lang="en-US" altLang="zh-CN" sz="2800" dirty="0"/>
          </a:p>
          <a:p>
            <a:r>
              <a:rPr lang="zh-CN" altLang="en-US" sz="2800" dirty="0"/>
              <a:t>是开口向下的，</a:t>
            </a:r>
            <a:endParaRPr lang="en-US" altLang="zh-CN" sz="2800" dirty="0"/>
          </a:p>
          <a:p>
            <a:r>
              <a:rPr lang="zh-CN" altLang="en-US" sz="2800" dirty="0"/>
              <a:t>所以会出现一次</a:t>
            </a:r>
            <a:endParaRPr lang="en-US" altLang="zh-CN" sz="2800" dirty="0"/>
          </a:p>
          <a:p>
            <a:r>
              <a:rPr lang="zh-CN" altLang="en-US" sz="2800" dirty="0"/>
              <a:t>发射只能杀死一</a:t>
            </a:r>
            <a:endParaRPr lang="en-US" altLang="zh-CN" sz="2800" dirty="0"/>
          </a:p>
          <a:p>
            <a:r>
              <a:rPr lang="zh-CN" altLang="en-US" sz="2800" dirty="0"/>
              <a:t>头猪的情况，这</a:t>
            </a:r>
            <a:endParaRPr lang="en-US" altLang="zh-CN" sz="2800" dirty="0"/>
          </a:p>
          <a:p>
            <a:r>
              <a:rPr lang="zh-CN" altLang="en-US" sz="2800" dirty="0"/>
              <a:t>种情况也需要记</a:t>
            </a:r>
            <a:endParaRPr lang="en-US" altLang="zh-CN" sz="2800" dirty="0"/>
          </a:p>
          <a:p>
            <a:r>
              <a:rPr lang="zh-CN" altLang="en-US" sz="2800" dirty="0"/>
              <a:t>录下来。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21F8D5-C725-41D5-958D-8657AE32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806" y="1152983"/>
            <a:ext cx="72771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7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5F709-0E2E-4420-8ABB-41FB887E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5930D-4B4D-4F0F-BAE2-907FD754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正数的补码与原码相同</a:t>
            </a:r>
            <a:endParaRPr lang="en-US" altLang="zh-CN" sz="2800" dirty="0"/>
          </a:p>
          <a:p>
            <a:r>
              <a:rPr lang="zh-CN" altLang="en-US" sz="2800" dirty="0"/>
              <a:t>负数的补码为源码除符号位外取反然后加一</a:t>
            </a:r>
            <a:endParaRPr lang="en-US" altLang="zh-CN" sz="2800" dirty="0"/>
          </a:p>
          <a:p>
            <a:r>
              <a:rPr lang="zh-CN" altLang="en-US" sz="2800" dirty="0"/>
              <a:t>如</a:t>
            </a:r>
            <a:r>
              <a:rPr lang="en-US" altLang="zh-CN" sz="2800" dirty="0"/>
              <a:t>-5</a:t>
            </a:r>
            <a:r>
              <a:rPr lang="zh-CN" altLang="en-US" sz="2800" dirty="0"/>
              <a:t>的源码（八位二进制）为</a:t>
            </a:r>
            <a:r>
              <a:rPr lang="en-US" altLang="zh-CN" sz="2800" dirty="0"/>
              <a:t>1000 0101</a:t>
            </a:r>
          </a:p>
          <a:p>
            <a:r>
              <a:rPr lang="zh-CN" altLang="en-US" sz="2800" dirty="0"/>
              <a:t>除符号位外取反：</a:t>
            </a:r>
            <a:r>
              <a:rPr lang="en-US" altLang="zh-CN" sz="2800" dirty="0"/>
              <a:t>1111 1010</a:t>
            </a:r>
          </a:p>
          <a:p>
            <a:r>
              <a:rPr lang="zh-CN" altLang="en-US" sz="2800" dirty="0"/>
              <a:t>加一：</a:t>
            </a:r>
            <a:r>
              <a:rPr lang="en-US" altLang="zh-CN" sz="2800" dirty="0"/>
              <a:t>1111 1011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7657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8C457-0DD8-4FF5-A04B-CF31C8E5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愤怒的小鸟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8D2C09B-B194-4737-8C2F-CA3349840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877" y="2592372"/>
            <a:ext cx="6495113" cy="35181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B67E1B-C3BE-4876-B150-2113BA1B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213" y="1509635"/>
            <a:ext cx="4241837" cy="6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0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BDB0-F9B7-4588-A22D-5DE03E8B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愤怒的小鸟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9DECD-6084-482E-9DF3-E507A06A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DP</a:t>
            </a:r>
            <a:r>
              <a:rPr lang="zh-CN" altLang="en-US" sz="2800" dirty="0"/>
              <a:t>部分很简单</a:t>
            </a:r>
            <a:endParaRPr lang="en-US" altLang="zh-CN" sz="2800" dirty="0"/>
          </a:p>
          <a:p>
            <a:r>
              <a:rPr lang="zh-CN" altLang="en-US" sz="2800" dirty="0"/>
              <a:t>从下一状态已</a:t>
            </a:r>
            <a:endParaRPr lang="en-US" altLang="zh-CN" sz="2800" dirty="0"/>
          </a:p>
          <a:p>
            <a:r>
              <a:rPr lang="zh-CN" altLang="en-US" sz="2800" dirty="0"/>
              <a:t>发现的最有情</a:t>
            </a:r>
            <a:endParaRPr lang="en-US" altLang="zh-CN" sz="2800" dirty="0"/>
          </a:p>
          <a:p>
            <a:r>
              <a:rPr lang="zh-CN" altLang="en-US" sz="2800" dirty="0"/>
              <a:t>况和当前状态</a:t>
            </a:r>
            <a:endParaRPr lang="en-US" altLang="zh-CN" sz="2800" dirty="0"/>
          </a:p>
          <a:p>
            <a:r>
              <a:rPr lang="zh-CN" altLang="en-US" sz="2800" dirty="0"/>
              <a:t>发射小鸟转移</a:t>
            </a:r>
            <a:endParaRPr lang="en-US" altLang="zh-CN" sz="2800" dirty="0"/>
          </a:p>
          <a:p>
            <a:r>
              <a:rPr lang="zh-CN" altLang="en-US" sz="2800" dirty="0"/>
              <a:t>过去中选一个</a:t>
            </a:r>
            <a:endParaRPr lang="en-US" altLang="zh-CN" sz="2800" dirty="0"/>
          </a:p>
          <a:p>
            <a:r>
              <a:rPr lang="zh-CN" altLang="en-US" sz="2800" dirty="0"/>
              <a:t>更优的。</a:t>
            </a:r>
            <a:endParaRPr lang="en-US" altLang="zh-CN" sz="2800" dirty="0"/>
          </a:p>
          <a:p>
            <a:r>
              <a:rPr lang="zh-CN" altLang="en-US" sz="2800" dirty="0"/>
              <a:t>需要注意的是这道题是多组数据，不要忘记初始化</a:t>
            </a:r>
            <a:endParaRPr lang="en-US" altLang="zh-CN" sz="2800" dirty="0"/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01C28EF-3B3E-46D4-9862-084E271843F7}"/>
              </a:ext>
            </a:extLst>
          </p:cNvPr>
          <p:cNvGrpSpPr/>
          <p:nvPr/>
        </p:nvGrpSpPr>
        <p:grpSpPr>
          <a:xfrm>
            <a:off x="3942353" y="2137645"/>
            <a:ext cx="5861523" cy="3499584"/>
            <a:chOff x="2782856" y="2759814"/>
            <a:chExt cx="4429743" cy="22863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AD9228A-E627-4931-AC48-A10D52DE9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2955" y="3255183"/>
              <a:ext cx="4420217" cy="17909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D5FD645-3FC5-499E-9F15-A99C98D6E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2856" y="2759814"/>
              <a:ext cx="4429743" cy="495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496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767A9-0C6C-4825-A51A-1FAC3745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B5D1C-BD6F-4622-988C-48AB6443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简单题：</a:t>
            </a:r>
            <a:r>
              <a:rPr lang="en-US" altLang="zh-CN" sz="2800" dirty="0"/>
              <a:t>p1896  p2704</a:t>
            </a:r>
          </a:p>
          <a:p>
            <a:r>
              <a:rPr lang="zh-CN" altLang="en-US" sz="2800" dirty="0"/>
              <a:t>稍微难一点的：</a:t>
            </a:r>
            <a:r>
              <a:rPr lang="en-US" altLang="zh-CN" sz="2800" dirty="0"/>
              <a:t>p2915</a:t>
            </a:r>
          </a:p>
          <a:p>
            <a:r>
              <a:rPr lang="zh-CN" altLang="en-US" sz="2800" dirty="0"/>
              <a:t>难题：</a:t>
            </a:r>
            <a:r>
              <a:rPr lang="en-US" altLang="zh-CN" sz="2800" dirty="0"/>
              <a:t>p3959</a:t>
            </a:r>
          </a:p>
        </p:txBody>
      </p:sp>
    </p:spTree>
    <p:extLst>
      <p:ext uri="{BB962C8B-B14F-4D97-AF65-F5344CB8AC3E}">
        <p14:creationId xmlns:p14="http://schemas.microsoft.com/office/powerpoint/2010/main" val="145114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760D3-A7B5-4CDB-9893-3A93885F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按位与（</a:t>
            </a:r>
            <a:r>
              <a:rPr lang="en-US" altLang="zh-CN" dirty="0"/>
              <a:t>&amp;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E82CE-054C-4AC3-999D-25917AF3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参加运算的两个数，换算为二进制后，只有当相应位上的数都是</a:t>
            </a:r>
            <a:r>
              <a:rPr lang="en-US" altLang="zh-CN" sz="2800" dirty="0"/>
              <a:t>1</a:t>
            </a:r>
            <a:r>
              <a:rPr lang="zh-CN" altLang="en-US" sz="2800" dirty="0"/>
              <a:t>时，该位才取</a:t>
            </a:r>
            <a:r>
              <a:rPr lang="en-US" altLang="zh-CN" sz="2800" dirty="0"/>
              <a:t>1</a:t>
            </a:r>
            <a:r>
              <a:rPr lang="zh-CN" altLang="en-US" sz="2800" dirty="0"/>
              <a:t>，否则该为为</a:t>
            </a:r>
            <a:r>
              <a:rPr lang="en-US" altLang="zh-CN" sz="2800" dirty="0"/>
              <a:t>0</a:t>
            </a:r>
          </a:p>
          <a:p>
            <a:r>
              <a:rPr lang="zh-CN" altLang="en-US" sz="2800" dirty="0"/>
              <a:t>例：</a:t>
            </a:r>
            <a:r>
              <a:rPr lang="en-US" altLang="zh-CN" sz="2800" dirty="0"/>
              <a:t>10&amp;6=2</a:t>
            </a:r>
          </a:p>
          <a:p>
            <a:r>
              <a:rPr lang="en-US" altLang="zh-CN" sz="2800" dirty="0"/>
              <a:t>10</a:t>
            </a:r>
            <a:r>
              <a:rPr lang="zh-CN" altLang="en-US" sz="2800" dirty="0"/>
              <a:t>：   </a:t>
            </a:r>
            <a:r>
              <a:rPr lang="en-US" altLang="zh-CN" sz="2800" dirty="0"/>
              <a:t>1010</a:t>
            </a:r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：     </a:t>
            </a:r>
            <a:r>
              <a:rPr lang="en-US" altLang="zh-CN" sz="2800" dirty="0"/>
              <a:t>0110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：     </a:t>
            </a:r>
            <a:r>
              <a:rPr lang="en-US" altLang="zh-CN" sz="2800" dirty="0"/>
              <a:t>0010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433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84BA9-E1FE-4181-83DC-31A51433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按位或（</a:t>
            </a:r>
            <a:r>
              <a:rPr lang="en-US" altLang="zh-CN" dirty="0"/>
              <a:t>|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994BC-B94B-4920-8895-2156FE04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参加运算的两个数，换算为二进制后，只要相应位上存在</a:t>
            </a:r>
            <a:r>
              <a:rPr lang="en-US" altLang="zh-CN" sz="2800" dirty="0"/>
              <a:t>1</a:t>
            </a:r>
            <a:r>
              <a:rPr lang="zh-CN" altLang="en-US" sz="2800" dirty="0"/>
              <a:t>，那么该位就取</a:t>
            </a:r>
            <a:r>
              <a:rPr lang="en-US" altLang="zh-CN" sz="2800" dirty="0"/>
              <a:t>1</a:t>
            </a:r>
            <a:r>
              <a:rPr lang="zh-CN" altLang="en-US" sz="2800" dirty="0"/>
              <a:t>，均不为</a:t>
            </a:r>
            <a:r>
              <a:rPr lang="en-US" altLang="zh-CN" sz="2800" dirty="0"/>
              <a:t>1</a:t>
            </a:r>
            <a:r>
              <a:rPr lang="zh-CN" altLang="en-US" sz="2800" dirty="0"/>
              <a:t>，即为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例：</a:t>
            </a:r>
            <a:r>
              <a:rPr lang="en-US" altLang="zh-CN" sz="2800" dirty="0"/>
              <a:t>10|6=14</a:t>
            </a:r>
          </a:p>
          <a:p>
            <a:r>
              <a:rPr lang="en-US" altLang="zh-CN" sz="2800" dirty="0"/>
              <a:t>10</a:t>
            </a:r>
            <a:r>
              <a:rPr lang="zh-CN" altLang="en-US" sz="2800" dirty="0"/>
              <a:t>：   </a:t>
            </a:r>
            <a:r>
              <a:rPr lang="en-US" altLang="zh-CN" sz="2800" dirty="0"/>
              <a:t>1010</a:t>
            </a:r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：     </a:t>
            </a:r>
            <a:r>
              <a:rPr lang="en-US" altLang="zh-CN" sz="2800" dirty="0"/>
              <a:t>0110</a:t>
            </a:r>
          </a:p>
          <a:p>
            <a:r>
              <a:rPr lang="en-US" altLang="zh-CN" sz="2800" dirty="0"/>
              <a:t>14</a:t>
            </a:r>
            <a:r>
              <a:rPr lang="zh-CN" altLang="en-US" sz="2800" dirty="0"/>
              <a:t>：   </a:t>
            </a:r>
            <a:r>
              <a:rPr lang="en-US" altLang="zh-CN" sz="2800" dirty="0"/>
              <a:t>1110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37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78FF4-475D-4888-AF2C-F13F0183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按位异或（</a:t>
            </a:r>
            <a:r>
              <a:rPr lang="en-US" altLang="zh-CN" dirty="0"/>
              <a:t>^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705D3-3801-423D-A88D-42046F73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参加运算的两个数，换算为二进制后，只有当相应位上的数字不相同时，该为才取</a:t>
            </a:r>
            <a:r>
              <a:rPr lang="en-US" altLang="zh-CN" sz="2800" dirty="0"/>
              <a:t>1</a:t>
            </a:r>
            <a:r>
              <a:rPr lang="zh-CN" altLang="en-US" sz="2800" dirty="0"/>
              <a:t>，若相同，即为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例：</a:t>
            </a:r>
            <a:r>
              <a:rPr lang="en-US" altLang="zh-CN" sz="2800" dirty="0"/>
              <a:t>10^6=12</a:t>
            </a:r>
          </a:p>
          <a:p>
            <a:r>
              <a:rPr lang="en-US" altLang="zh-CN" sz="2800" dirty="0"/>
              <a:t>10</a:t>
            </a:r>
            <a:r>
              <a:rPr lang="zh-CN" altLang="en-US" sz="2800" dirty="0"/>
              <a:t>：   </a:t>
            </a:r>
            <a:r>
              <a:rPr lang="en-US" altLang="zh-CN" sz="2800" dirty="0"/>
              <a:t>1010</a:t>
            </a:r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：     </a:t>
            </a:r>
            <a:r>
              <a:rPr lang="en-US" altLang="zh-CN" sz="2800" dirty="0"/>
              <a:t>0110</a:t>
            </a:r>
          </a:p>
          <a:p>
            <a:r>
              <a:rPr lang="en-US" altLang="zh-CN" sz="2800" dirty="0"/>
              <a:t>12</a:t>
            </a:r>
            <a:r>
              <a:rPr lang="zh-CN" altLang="en-US" sz="2800" dirty="0"/>
              <a:t>：   </a:t>
            </a:r>
            <a:r>
              <a:rPr lang="en-US" altLang="zh-CN" sz="2800" dirty="0"/>
              <a:t>1100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441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6E206-F24B-4455-B2F6-26996B5E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左移（</a:t>
            </a:r>
            <a:r>
              <a:rPr lang="en-US" altLang="zh-CN" dirty="0"/>
              <a:t>&lt;&lt;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3291F-EF0B-4974-B768-E4F904A0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a&lt;&lt;b</a:t>
            </a:r>
          </a:p>
          <a:p>
            <a:r>
              <a:rPr lang="zh-CN" altLang="en-US" sz="2800" dirty="0"/>
              <a:t>将</a:t>
            </a:r>
            <a:r>
              <a:rPr lang="en-US" altLang="zh-CN" sz="2800" dirty="0"/>
              <a:t>a</a:t>
            </a:r>
            <a:r>
              <a:rPr lang="zh-CN" altLang="en-US" sz="2800" dirty="0"/>
              <a:t>化为二进制后各二进制位向左移动</a:t>
            </a:r>
            <a:r>
              <a:rPr lang="en-US" altLang="zh-CN" sz="2800" dirty="0"/>
              <a:t>b</a:t>
            </a:r>
            <a:r>
              <a:rPr lang="zh-CN" altLang="en-US" sz="2800" dirty="0"/>
              <a:t>位</a:t>
            </a:r>
            <a:r>
              <a:rPr lang="en-US" altLang="zh-CN" sz="2800" dirty="0"/>
              <a:t>,</a:t>
            </a:r>
            <a:r>
              <a:rPr lang="zh-CN" altLang="en-US" sz="2800" dirty="0"/>
              <a:t>空位补</a:t>
            </a:r>
            <a:r>
              <a:rPr lang="en-US" altLang="zh-CN" sz="2800" dirty="0"/>
              <a:t>0</a:t>
            </a:r>
          </a:p>
          <a:p>
            <a:r>
              <a:rPr lang="zh-CN" altLang="en-US" sz="2800" dirty="0"/>
              <a:t>例：</a:t>
            </a:r>
            <a:r>
              <a:rPr lang="en-US" altLang="zh-CN" sz="2800" dirty="0"/>
              <a:t>9&lt;&lt;2=36</a:t>
            </a:r>
          </a:p>
          <a:p>
            <a:r>
              <a:rPr lang="en-US" altLang="zh-CN" sz="2800" dirty="0"/>
              <a:t>9:         1001</a:t>
            </a:r>
          </a:p>
          <a:p>
            <a:r>
              <a:rPr lang="en-US" altLang="zh-CN" sz="2800" dirty="0"/>
              <a:t>36</a:t>
            </a:r>
            <a:r>
              <a:rPr lang="zh-CN" altLang="en-US" sz="2800" dirty="0"/>
              <a:t>：</a:t>
            </a:r>
            <a:r>
              <a:rPr lang="en-US" altLang="zh-CN" sz="2800" dirty="0"/>
              <a:t>100100</a:t>
            </a:r>
          </a:p>
        </p:txBody>
      </p:sp>
    </p:spTree>
    <p:extLst>
      <p:ext uri="{BB962C8B-B14F-4D97-AF65-F5344CB8AC3E}">
        <p14:creationId xmlns:p14="http://schemas.microsoft.com/office/powerpoint/2010/main" val="379169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41FC4-4122-48C0-BA0B-C9EA82F4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右移（</a:t>
            </a:r>
            <a:r>
              <a:rPr lang="en-US" altLang="zh-CN" dirty="0"/>
              <a:t>&gt;&gt;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E5BC8-6453-43EE-8CD7-9213A70F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a&gt;&gt;b</a:t>
            </a:r>
          </a:p>
          <a:p>
            <a:r>
              <a:rPr lang="zh-CN" altLang="en-US" sz="2800" dirty="0"/>
              <a:t>将</a:t>
            </a:r>
            <a:r>
              <a:rPr lang="en-US" altLang="zh-CN" sz="2800" dirty="0"/>
              <a:t>a</a:t>
            </a:r>
            <a:r>
              <a:rPr lang="zh-CN" altLang="en-US" sz="2800" dirty="0"/>
              <a:t>化为二进制后各二进制位向右移动</a:t>
            </a:r>
            <a:r>
              <a:rPr lang="en-US" altLang="zh-CN" sz="2800" dirty="0"/>
              <a:t>b</a:t>
            </a:r>
            <a:r>
              <a:rPr lang="zh-CN" altLang="en-US" sz="2800" dirty="0"/>
              <a:t>位</a:t>
            </a:r>
            <a:r>
              <a:rPr lang="en-US" altLang="zh-CN" sz="2800" dirty="0"/>
              <a:t>,</a:t>
            </a:r>
            <a:r>
              <a:rPr lang="zh-CN" altLang="en-US" sz="2800" dirty="0"/>
              <a:t>最低位继续向右移时直接删去</a:t>
            </a:r>
            <a:endParaRPr lang="en-US" altLang="zh-CN" sz="2800" dirty="0"/>
          </a:p>
          <a:p>
            <a:r>
              <a:rPr lang="zh-CN" altLang="en-US" sz="2800" dirty="0"/>
              <a:t>例：</a:t>
            </a:r>
            <a:r>
              <a:rPr lang="en-US" altLang="zh-CN" sz="2800" dirty="0"/>
              <a:t>9&gt;&gt;2=2</a:t>
            </a:r>
          </a:p>
          <a:p>
            <a:r>
              <a:rPr lang="en-US" altLang="zh-CN" sz="2800" dirty="0"/>
              <a:t>9:         001001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：           </a:t>
            </a:r>
            <a:r>
              <a:rPr lang="en-US" altLang="zh-CN" sz="2800" dirty="0"/>
              <a:t>0010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03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18D6-E004-4170-80EE-FDF2918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按位取反（</a:t>
            </a:r>
            <a:r>
              <a:rPr lang="en-US" altLang="zh-CN" dirty="0"/>
              <a:t>~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DF544-E2AB-4C39-920E-DB7340DD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参加运算的一个数，换算为二进制后，每个位上都取相反值，</a:t>
            </a:r>
            <a:r>
              <a:rPr lang="en-US" altLang="zh-CN" sz="2800" dirty="0"/>
              <a:t>1</a:t>
            </a:r>
            <a:r>
              <a:rPr lang="zh-CN" altLang="en-US" sz="2800" dirty="0"/>
              <a:t>变成</a:t>
            </a:r>
            <a:r>
              <a:rPr lang="en-US" altLang="zh-CN" sz="28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/>
              <a:t>0</a:t>
            </a:r>
            <a:r>
              <a:rPr lang="zh-CN" altLang="en-US" sz="2800" dirty="0"/>
              <a:t>变成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例：</a:t>
            </a:r>
            <a:r>
              <a:rPr lang="en-US" altLang="zh-CN" sz="2800" dirty="0"/>
              <a:t>~10=5</a:t>
            </a:r>
          </a:p>
          <a:p>
            <a:r>
              <a:rPr lang="en-US" altLang="zh-CN" sz="2800" dirty="0"/>
              <a:t>10</a:t>
            </a:r>
            <a:r>
              <a:rPr lang="zh-CN" altLang="en-US" sz="2800" dirty="0"/>
              <a:t>：</a:t>
            </a:r>
            <a:r>
              <a:rPr lang="en-US" altLang="zh-CN" sz="2800" dirty="0"/>
              <a:t>1010</a:t>
            </a:r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：  </a:t>
            </a:r>
            <a:r>
              <a:rPr lang="en-US" altLang="zh-CN" sz="2800" dirty="0"/>
              <a:t>0101</a:t>
            </a:r>
          </a:p>
          <a:p>
            <a:r>
              <a:rPr lang="zh-CN" altLang="en-US" sz="2800" dirty="0"/>
              <a:t>注：取反运算结果与二进制位数有关，上边是在四位二进制的情况下的结果，如果是八位二进制结果应为：</a:t>
            </a:r>
            <a:endParaRPr lang="en-US" altLang="zh-CN" sz="2800" dirty="0"/>
          </a:p>
          <a:p>
            <a:r>
              <a:rPr lang="en-US" altLang="zh-CN" sz="2800" dirty="0"/>
              <a:t>1111 0101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48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</TotalTime>
  <Words>1102</Words>
  <Application>Microsoft Office PowerPoint</Application>
  <PresentationFormat>宽屏</PresentationFormat>
  <Paragraphs>147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离子</vt:lpstr>
      <vt:lpstr>位运算与状压DP </vt:lpstr>
      <vt:lpstr>位运算 </vt:lpstr>
      <vt:lpstr>补码</vt:lpstr>
      <vt:lpstr>按位与（&amp;）</vt:lpstr>
      <vt:lpstr>按位或（|）</vt:lpstr>
      <vt:lpstr>按位异或（^）</vt:lpstr>
      <vt:lpstr>左移（&lt;&lt;）</vt:lpstr>
      <vt:lpstr>右移（&gt;&gt;）</vt:lpstr>
      <vt:lpstr>按位取反（~）</vt:lpstr>
      <vt:lpstr>位运算应用</vt:lpstr>
      <vt:lpstr>位运算应用</vt:lpstr>
      <vt:lpstr>状压DP </vt:lpstr>
      <vt:lpstr>状压DP</vt:lpstr>
      <vt:lpstr>例1：洛谷p1879玉米田</vt:lpstr>
      <vt:lpstr>玉米田</vt:lpstr>
      <vt:lpstr>玉米田</vt:lpstr>
      <vt:lpstr>玉米田</vt:lpstr>
      <vt:lpstr>玉米田</vt:lpstr>
      <vt:lpstr>例2：洛谷p1171售货员的难题</vt:lpstr>
      <vt:lpstr>售货员的难题</vt:lpstr>
      <vt:lpstr>售货员的难题</vt:lpstr>
      <vt:lpstr>售货员的难题</vt:lpstr>
      <vt:lpstr>售货员的难题</vt:lpstr>
      <vt:lpstr>P2831愤怒的小鸟</vt:lpstr>
      <vt:lpstr>愤怒的小鸟</vt:lpstr>
      <vt:lpstr>愤怒的小鸟</vt:lpstr>
      <vt:lpstr>愤怒的小鸟</vt:lpstr>
      <vt:lpstr>愤怒的小鸟</vt:lpstr>
      <vt:lpstr>愤怒的小鸟</vt:lpstr>
      <vt:lpstr>愤怒的小鸟</vt:lpstr>
      <vt:lpstr>愤怒的小鸟</vt:lpstr>
      <vt:lpstr>课后练习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位运算与状压DP </dc:title>
  <dc:creator>gy13156193682@outlook.com</dc:creator>
  <cp:lastModifiedBy>gy13156193682@outlook.com</cp:lastModifiedBy>
  <cp:revision>27</cp:revision>
  <dcterms:created xsi:type="dcterms:W3CDTF">2019-07-14T07:58:23Z</dcterms:created>
  <dcterms:modified xsi:type="dcterms:W3CDTF">2019-07-14T15:23:38Z</dcterms:modified>
</cp:coreProperties>
</file>