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9" r:id="rId4"/>
    <p:sldId id="258" r:id="rId5"/>
    <p:sldId id="260" r:id="rId6"/>
    <p:sldId id="261" r:id="rId7"/>
    <p:sldId id="262" r:id="rId8"/>
    <p:sldId id="263" r:id="rId9"/>
    <p:sldId id="264" r:id="rId10"/>
    <p:sldId id="265" r:id="rId11"/>
    <p:sldId id="275" r:id="rId12"/>
    <p:sldId id="276" r:id="rId13"/>
    <p:sldId id="277" r:id="rId14"/>
    <p:sldId id="278" r:id="rId15"/>
    <p:sldId id="279" r:id="rId16"/>
    <p:sldId id="280" r:id="rId17"/>
    <p:sldId id="297" r:id="rId18"/>
    <p:sldId id="298" r:id="rId19"/>
    <p:sldId id="299" r:id="rId20"/>
    <p:sldId id="300" r:id="rId21"/>
    <p:sldId id="301" r:id="rId22"/>
    <p:sldId id="302" r:id="rId23"/>
    <p:sldId id="266" r:id="rId24"/>
    <p:sldId id="267" r:id="rId25"/>
    <p:sldId id="268" r:id="rId26"/>
    <p:sldId id="269" r:id="rId27"/>
    <p:sldId id="270" r:id="rId28"/>
    <p:sldId id="271" r:id="rId29"/>
    <p:sldId id="272" r:id="rId30"/>
    <p:sldId id="273" r:id="rId31"/>
    <p:sldId id="281"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283" r:id="rId47"/>
    <p:sldId id="318" r:id="rId48"/>
    <p:sldId id="284" r:id="rId49"/>
    <p:sldId id="285" r:id="rId50"/>
    <p:sldId id="286" r:id="rId51"/>
    <p:sldId id="292" r:id="rId52"/>
    <p:sldId id="287" r:id="rId53"/>
    <p:sldId id="288" r:id="rId54"/>
    <p:sldId id="289" r:id="rId55"/>
    <p:sldId id="290" r:id="rId56"/>
    <p:sldId id="291" r:id="rId57"/>
    <p:sldId id="293" r:id="rId58"/>
    <p:sldId id="294" r:id="rId59"/>
    <p:sldId id="295" r:id="rId60"/>
    <p:sldId id="29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3A1C593-65D0-4073-BCC9-577B9352EA97}" type="datetimeFigureOut">
              <a:rPr lang="en-US" smtClean="0"/>
              <a:t>7/22/2019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6403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3A1C593-65D0-4073-BCC9-577B9352EA97}"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8190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7/22/2019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6395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7/22/2019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2790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3A1C593-65D0-4073-BCC9-577B9352EA97}" type="datetimeFigureOut">
              <a:rPr lang="en-US" smtClean="0"/>
              <a:t>7/22/2019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86194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63A1C593-65D0-4073-BCC9-577B9352EA97}" type="datetimeFigureOut">
              <a:rPr lang="en-US"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5153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63A1C593-65D0-4073-BCC9-577B9352EA97}" type="datetimeFigureOut">
              <a:rPr lang="en-US"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70026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11523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3A1C593-65D0-4073-BCC9-577B9352EA97}" type="datetimeFigureOut">
              <a:rPr lang="en-US" smtClean="0"/>
              <a:t>7/22/2019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9485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1410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7/22/2019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3241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6367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9063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0437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3065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3A1C593-65D0-4073-BCC9-577B9352EA97}"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8437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3A1C593-65D0-4073-BCC9-577B9352EA97}"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415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t>7/22/2019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405608897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树形数据结构</a:t>
            </a:r>
            <a:r>
              <a:rPr lang="zh-CN" altLang="en-US" sz="1000" strike="sngStrike" dirty="0"/>
              <a:t>入门到弃疗</a:t>
            </a:r>
            <a:endParaRPr lang="en-US" sz="1000" strike="sngStrike" dirty="0"/>
          </a:p>
        </p:txBody>
      </p:sp>
      <p:sp>
        <p:nvSpPr>
          <p:cNvPr id="3" name="Subtitle 2"/>
          <p:cNvSpPr>
            <a:spLocks noGrp="1"/>
          </p:cNvSpPr>
          <p:nvPr>
            <p:ph type="subTitle" idx="1"/>
          </p:nvPr>
        </p:nvSpPr>
        <p:spPr>
          <a:xfrm>
            <a:off x="1371600" y="3632200"/>
            <a:ext cx="9448800" cy="1111249"/>
          </a:xfrm>
        </p:spPr>
        <p:txBody>
          <a:bodyPr>
            <a:normAutofit fontScale="92500" lnSpcReduction="10000"/>
          </a:bodyPr>
          <a:lstStyle/>
          <a:p>
            <a:pPr algn="ctr"/>
            <a:r>
              <a:rPr lang="en-US" altLang="zh-CN" b="1" dirty="0"/>
              <a:t>By </a:t>
            </a:r>
            <a:r>
              <a:rPr lang="zh-CN" altLang="en-US" b="1" dirty="0"/>
              <a:t>可爱的</a:t>
            </a:r>
            <a:r>
              <a:rPr lang="en-US" altLang="zh-CN" b="1" dirty="0"/>
              <a:t>Mys_C_K</a:t>
            </a:r>
            <a:r>
              <a:rPr lang="zh-CN" altLang="en-US" b="1" dirty="0"/>
              <a:t>小学妹</a:t>
            </a:r>
            <a:endParaRPr lang="en-US" altLang="zh-CN" b="1" dirty="0"/>
          </a:p>
          <a:p>
            <a:pPr algn="ctr"/>
            <a:r>
              <a:rPr lang="en-US" altLang="zh-CN" b="1" dirty="0"/>
              <a:t>&amp; kevinshuai</a:t>
            </a:r>
            <a:r>
              <a:rPr lang="zh-CN" altLang="en-US" b="1" dirty="0"/>
              <a:t>小姐姐</a:t>
            </a:r>
            <a:r>
              <a:rPr lang="en-US" altLang="zh-CN" b="1" dirty="0"/>
              <a:t> &amp; </a:t>
            </a:r>
            <a:r>
              <a:rPr lang="en-US" altLang="zh-CN" b="1" dirty="0" err="1"/>
              <a:t>ckw</a:t>
            </a:r>
            <a:r>
              <a:rPr lang="zh-CN" altLang="en-US" b="1" dirty="0"/>
              <a:t>同学</a:t>
            </a:r>
            <a:endParaRPr lang="en-US" altLang="zh-CN" b="1" dirty="0"/>
          </a:p>
          <a:p>
            <a:pPr algn="ctr"/>
            <a:r>
              <a:rPr lang="zh-CN" altLang="en-US" b="1" dirty="0"/>
              <a:t>感谢青岛二中迟凯文友情赞助</a:t>
            </a:r>
            <a:endParaRPr lang="en-US" altLang="zh-CN" b="1" dirty="0"/>
          </a:p>
          <a:p>
            <a:pPr algn="ctr"/>
            <a:endParaRPr lang="en-US" b="1"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41298-8E3B-426D-B6E6-1D5F0DEE71DE}"/>
              </a:ext>
            </a:extLst>
          </p:cNvPr>
          <p:cNvSpPr>
            <a:spLocks noGrp="1"/>
          </p:cNvSpPr>
          <p:nvPr>
            <p:ph type="title"/>
          </p:nvPr>
        </p:nvSpPr>
        <p:spPr/>
        <p:txBody>
          <a:bodyPr/>
          <a:lstStyle/>
          <a:p>
            <a:r>
              <a:rPr lang="zh-CN" altLang="en-US" dirty="0"/>
              <a:t>实现</a:t>
            </a:r>
          </a:p>
        </p:txBody>
      </p:sp>
      <p:sp>
        <p:nvSpPr>
          <p:cNvPr id="3" name="内容占位符 2">
            <a:extLst>
              <a:ext uri="{FF2B5EF4-FFF2-40B4-BE49-F238E27FC236}">
                <a16:creationId xmlns:a16="http://schemas.microsoft.com/office/drawing/2014/main" id="{F7226431-8082-4FB7-8733-F3BF0429CF8E}"/>
              </a:ext>
            </a:extLst>
          </p:cNvPr>
          <p:cNvSpPr>
            <a:spLocks noGrp="1"/>
          </p:cNvSpPr>
          <p:nvPr>
            <p:ph idx="1"/>
          </p:nvPr>
        </p:nvSpPr>
        <p:spPr/>
        <p:txBody>
          <a:bodyPr>
            <a:normAutofit/>
          </a:bodyPr>
          <a:lstStyle/>
          <a:p>
            <a:r>
              <a:rPr lang="zh-CN" altLang="en-US" sz="2800" dirty="0"/>
              <a:t>实践中一个点</a:t>
            </a:r>
            <a:r>
              <a:rPr lang="en-US" altLang="zh-CN" sz="2800" dirty="0"/>
              <a:t>x</a:t>
            </a:r>
            <a:r>
              <a:rPr lang="zh-CN" altLang="en-US" sz="2800" dirty="0"/>
              <a:t>通常用</a:t>
            </a:r>
            <a:r>
              <a:rPr lang="en-US" altLang="zh-CN" sz="2800" dirty="0"/>
              <a:t>x*2</a:t>
            </a:r>
            <a:r>
              <a:rPr lang="zh-CN" altLang="en-US" sz="2800" dirty="0"/>
              <a:t>，</a:t>
            </a:r>
            <a:r>
              <a:rPr lang="en-US" altLang="zh-CN" sz="2800" dirty="0"/>
              <a:t>x*2+1</a:t>
            </a:r>
            <a:r>
              <a:rPr lang="zh-CN" altLang="en-US" sz="2800" dirty="0"/>
              <a:t>，</a:t>
            </a:r>
            <a:r>
              <a:rPr lang="en-US" altLang="zh-CN" sz="2800" dirty="0"/>
              <a:t>x/2</a:t>
            </a:r>
            <a:r>
              <a:rPr lang="zh-CN" altLang="en-US" sz="2800" dirty="0"/>
              <a:t>代表其左右儿子和父亲，这样比较方便</a:t>
            </a:r>
          </a:p>
        </p:txBody>
      </p:sp>
    </p:spTree>
    <p:extLst>
      <p:ext uri="{BB962C8B-B14F-4D97-AF65-F5344CB8AC3E}">
        <p14:creationId xmlns:p14="http://schemas.microsoft.com/office/powerpoint/2010/main" val="26973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382E-6497-48F6-B6C2-B3E8CC75679E}"/>
              </a:ext>
            </a:extLst>
          </p:cNvPr>
          <p:cNvSpPr>
            <a:spLocks noGrp="1"/>
          </p:cNvSpPr>
          <p:nvPr>
            <p:ph type="title"/>
          </p:nvPr>
        </p:nvSpPr>
        <p:spPr/>
        <p:txBody>
          <a:bodyPr/>
          <a:lstStyle/>
          <a:p>
            <a:r>
              <a:rPr lang="zh-CN" altLang="en-US" dirty="0"/>
              <a:t>关于优先队列</a:t>
            </a:r>
            <a:r>
              <a:rPr lang="en-US" altLang="zh-CN" dirty="0"/>
              <a:t>(</a:t>
            </a:r>
            <a:r>
              <a:rPr lang="en-US" altLang="zh-CN" dirty="0" err="1"/>
              <a:t>priority_queue</a:t>
            </a:r>
            <a:r>
              <a:rPr lang="en-US" altLang="zh-CN" dirty="0"/>
              <a:t>)</a:t>
            </a:r>
            <a:endParaRPr lang="zh-CN" altLang="en-US" dirty="0"/>
          </a:p>
        </p:txBody>
      </p:sp>
      <p:sp>
        <p:nvSpPr>
          <p:cNvPr id="3" name="内容占位符 2">
            <a:extLst>
              <a:ext uri="{FF2B5EF4-FFF2-40B4-BE49-F238E27FC236}">
                <a16:creationId xmlns:a16="http://schemas.microsoft.com/office/drawing/2014/main" id="{743F4D61-FD32-40EF-9A69-DE92E6F3C2EA}"/>
              </a:ext>
            </a:extLst>
          </p:cNvPr>
          <p:cNvSpPr>
            <a:spLocks noGrp="1"/>
          </p:cNvSpPr>
          <p:nvPr>
            <p:ph idx="1"/>
          </p:nvPr>
        </p:nvSpPr>
        <p:spPr/>
        <p:txBody>
          <a:bodyPr>
            <a:normAutofit/>
          </a:bodyPr>
          <a:lstStyle/>
          <a:p>
            <a:r>
              <a:rPr lang="en-US" altLang="zh-CN" sz="2800" dirty="0"/>
              <a:t>C++</a:t>
            </a:r>
            <a:r>
              <a:rPr lang="zh-CN" altLang="en-US" sz="2800" dirty="0"/>
              <a:t>的</a:t>
            </a:r>
            <a:r>
              <a:rPr lang="en-US" altLang="zh-CN" sz="2800" dirty="0"/>
              <a:t>STL</a:t>
            </a:r>
            <a:r>
              <a:rPr lang="zh-CN" altLang="en-US" sz="2800" dirty="0"/>
              <a:t>中关于堆的实现，是一个大根堆。</a:t>
            </a:r>
            <a:endParaRPr lang="en-US" altLang="zh-CN" sz="2800" dirty="0"/>
          </a:p>
          <a:p>
            <a:endParaRPr lang="en-US" altLang="zh-CN" sz="2800" dirty="0"/>
          </a:p>
          <a:p>
            <a:r>
              <a:rPr lang="zh-CN" altLang="en-US" sz="2800" dirty="0"/>
              <a:t>请看现场演示</a:t>
            </a:r>
            <a:endParaRPr lang="en-US" altLang="zh-CN" sz="2800" dirty="0"/>
          </a:p>
          <a:p>
            <a:endParaRPr lang="en-US" altLang="zh-CN" sz="2800" dirty="0"/>
          </a:p>
          <a:p>
            <a:r>
              <a:rPr lang="zh-CN" altLang="en-US" sz="2800" dirty="0"/>
              <a:t>因为别人都写好了所以直接用就行了</a:t>
            </a:r>
            <a:r>
              <a:rPr lang="en-US" altLang="zh-CN" sz="2800" dirty="0"/>
              <a:t>……</a:t>
            </a:r>
            <a:r>
              <a:rPr lang="zh-CN" altLang="en-US" sz="2800" dirty="0"/>
              <a:t>所以手写堆其实基本用不到。</a:t>
            </a:r>
            <a:endParaRPr lang="en-US" altLang="zh-CN" sz="2800" dirty="0"/>
          </a:p>
          <a:p>
            <a:endParaRPr lang="zh-CN" altLang="en-US" sz="2800" dirty="0"/>
          </a:p>
        </p:txBody>
      </p:sp>
    </p:spTree>
    <p:extLst>
      <p:ext uri="{BB962C8B-B14F-4D97-AF65-F5344CB8AC3E}">
        <p14:creationId xmlns:p14="http://schemas.microsoft.com/office/powerpoint/2010/main" val="166037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FFE04-9D55-4C15-8364-65767842E676}"/>
              </a:ext>
            </a:extLst>
          </p:cNvPr>
          <p:cNvSpPr>
            <a:spLocks noGrp="1"/>
          </p:cNvSpPr>
          <p:nvPr>
            <p:ph type="title"/>
          </p:nvPr>
        </p:nvSpPr>
        <p:spPr/>
        <p:txBody>
          <a:bodyPr/>
          <a:lstStyle/>
          <a:p>
            <a:r>
              <a:rPr lang="zh-CN" altLang="en-US" dirty="0"/>
              <a:t>删除任意数字</a:t>
            </a:r>
          </a:p>
        </p:txBody>
      </p:sp>
      <p:sp>
        <p:nvSpPr>
          <p:cNvPr id="3" name="内容占位符 2">
            <a:extLst>
              <a:ext uri="{FF2B5EF4-FFF2-40B4-BE49-F238E27FC236}">
                <a16:creationId xmlns:a16="http://schemas.microsoft.com/office/drawing/2014/main" id="{6A951BDD-8C6C-4343-974C-A7FDE8E9C996}"/>
              </a:ext>
            </a:extLst>
          </p:cNvPr>
          <p:cNvSpPr>
            <a:spLocks noGrp="1"/>
          </p:cNvSpPr>
          <p:nvPr>
            <p:ph idx="1"/>
          </p:nvPr>
        </p:nvSpPr>
        <p:spPr/>
        <p:txBody>
          <a:bodyPr>
            <a:normAutofit/>
          </a:bodyPr>
          <a:lstStyle/>
          <a:p>
            <a:r>
              <a:rPr lang="zh-CN" altLang="en-US" sz="2800" dirty="0"/>
              <a:t>除了插入</a:t>
            </a:r>
            <a:r>
              <a:rPr lang="en-US" altLang="zh-CN" sz="2800" dirty="0"/>
              <a:t>/</a:t>
            </a:r>
            <a:r>
              <a:rPr lang="zh-CN" altLang="en-US" sz="2800" dirty="0"/>
              <a:t>删除堆顶，还要实现删除堆中任意数字（要保证其一定在堆中）</a:t>
            </a:r>
            <a:endParaRPr lang="en-US" altLang="zh-CN" sz="2800" dirty="0"/>
          </a:p>
          <a:p>
            <a:endParaRPr lang="en-US" altLang="zh-CN" sz="2800" dirty="0"/>
          </a:p>
          <a:p>
            <a:r>
              <a:rPr lang="zh-CN" altLang="en-US" sz="2800" dirty="0"/>
              <a:t>做法很简单，再用一个堆来维护需要删除哪些数字即可。</a:t>
            </a:r>
            <a:endParaRPr lang="en-US" altLang="zh-CN" sz="2800" dirty="0"/>
          </a:p>
          <a:p>
            <a:r>
              <a:rPr lang="zh-CN" altLang="en-US" sz="2800" dirty="0"/>
              <a:t>每次取堆顶的时候看看这个元素是否已经被删除了即可。</a:t>
            </a:r>
            <a:endParaRPr lang="en-US" altLang="zh-CN" sz="2800" dirty="0"/>
          </a:p>
        </p:txBody>
      </p:sp>
    </p:spTree>
    <p:extLst>
      <p:ext uri="{BB962C8B-B14F-4D97-AF65-F5344CB8AC3E}">
        <p14:creationId xmlns:p14="http://schemas.microsoft.com/office/powerpoint/2010/main" val="179042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E8962-08DF-4F73-A323-BBFE00C6290B}"/>
              </a:ext>
            </a:extLst>
          </p:cNvPr>
          <p:cNvSpPr>
            <a:spLocks noGrp="1"/>
          </p:cNvSpPr>
          <p:nvPr>
            <p:ph type="title"/>
          </p:nvPr>
        </p:nvSpPr>
        <p:spPr/>
        <p:txBody>
          <a:bodyPr/>
          <a:lstStyle/>
          <a:p>
            <a:r>
              <a:rPr lang="en-US" altLang="zh-CN" dirty="0"/>
              <a:t>Eg1.</a:t>
            </a:r>
            <a:r>
              <a:rPr lang="zh-CN" altLang="en-US" dirty="0"/>
              <a:t> 堆排序</a:t>
            </a:r>
          </a:p>
        </p:txBody>
      </p:sp>
      <p:sp>
        <p:nvSpPr>
          <p:cNvPr id="3" name="内容占位符 2">
            <a:extLst>
              <a:ext uri="{FF2B5EF4-FFF2-40B4-BE49-F238E27FC236}">
                <a16:creationId xmlns:a16="http://schemas.microsoft.com/office/drawing/2014/main" id="{68F4E268-0AFF-4585-AA17-B2AFB6D71E47}"/>
              </a:ext>
            </a:extLst>
          </p:cNvPr>
          <p:cNvSpPr>
            <a:spLocks noGrp="1"/>
          </p:cNvSpPr>
          <p:nvPr>
            <p:ph idx="1"/>
          </p:nvPr>
        </p:nvSpPr>
        <p:spPr/>
        <p:txBody>
          <a:bodyPr>
            <a:normAutofit/>
          </a:bodyPr>
          <a:lstStyle/>
          <a:p>
            <a:r>
              <a:rPr lang="zh-CN" altLang="en-US" sz="2800" dirty="0"/>
              <a:t>啊这真是太简单了，把所有数字</a:t>
            </a:r>
            <a:r>
              <a:rPr lang="en-US" altLang="zh-CN" sz="2800" dirty="0"/>
              <a:t>push</a:t>
            </a:r>
            <a:r>
              <a:rPr lang="zh-CN" altLang="en-US" sz="2800" dirty="0"/>
              <a:t>进去然后依次</a:t>
            </a:r>
            <a:r>
              <a:rPr lang="en-US" altLang="zh-CN" sz="2800" dirty="0"/>
              <a:t>pop</a:t>
            </a:r>
            <a:r>
              <a:rPr lang="zh-CN" altLang="en-US" sz="2800" dirty="0"/>
              <a:t>出来即可。</a:t>
            </a:r>
            <a:endParaRPr lang="en-US" altLang="zh-CN" sz="2800" dirty="0"/>
          </a:p>
          <a:p>
            <a:r>
              <a:rPr lang="en-US" altLang="zh-CN" sz="2800" dirty="0"/>
              <a:t>O(</a:t>
            </a:r>
            <a:r>
              <a:rPr lang="en-US" altLang="zh-CN" sz="2800" dirty="0" err="1"/>
              <a:t>nlgn</a:t>
            </a:r>
            <a:r>
              <a:rPr lang="en-US" altLang="zh-CN" sz="2800" dirty="0"/>
              <a:t>)</a:t>
            </a:r>
            <a:r>
              <a:rPr lang="zh-CN" altLang="en-US" sz="2800" dirty="0"/>
              <a:t>。</a:t>
            </a:r>
          </a:p>
        </p:txBody>
      </p:sp>
    </p:spTree>
    <p:extLst>
      <p:ext uri="{BB962C8B-B14F-4D97-AF65-F5344CB8AC3E}">
        <p14:creationId xmlns:p14="http://schemas.microsoft.com/office/powerpoint/2010/main" val="3776385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7E666-9245-45F6-BEF2-EB1F7958C25C}"/>
              </a:ext>
            </a:extLst>
          </p:cNvPr>
          <p:cNvSpPr>
            <a:spLocks noGrp="1"/>
          </p:cNvSpPr>
          <p:nvPr>
            <p:ph type="title"/>
          </p:nvPr>
        </p:nvSpPr>
        <p:spPr/>
        <p:txBody>
          <a:bodyPr/>
          <a:lstStyle/>
          <a:p>
            <a:r>
              <a:rPr lang="en-US" altLang="zh-CN" dirty="0"/>
              <a:t>Eg2. </a:t>
            </a:r>
            <a:r>
              <a:rPr lang="zh-CN" altLang="en-US" dirty="0"/>
              <a:t>带插入的中位数</a:t>
            </a:r>
          </a:p>
        </p:txBody>
      </p:sp>
      <p:sp>
        <p:nvSpPr>
          <p:cNvPr id="3" name="内容占位符 2">
            <a:extLst>
              <a:ext uri="{FF2B5EF4-FFF2-40B4-BE49-F238E27FC236}">
                <a16:creationId xmlns:a16="http://schemas.microsoft.com/office/drawing/2014/main" id="{7F4A9E34-6ABB-4E00-9C95-728598BA7CCE}"/>
              </a:ext>
            </a:extLst>
          </p:cNvPr>
          <p:cNvSpPr>
            <a:spLocks noGrp="1"/>
          </p:cNvSpPr>
          <p:nvPr>
            <p:ph idx="1"/>
          </p:nvPr>
        </p:nvSpPr>
        <p:spPr/>
        <p:txBody>
          <a:bodyPr>
            <a:normAutofit/>
          </a:bodyPr>
          <a:lstStyle/>
          <a:p>
            <a:r>
              <a:rPr lang="zh-CN" altLang="en-US" sz="2800" dirty="0"/>
              <a:t>每次插入一个数字，然后询问所有数字的中位数。</a:t>
            </a:r>
            <a:endParaRPr lang="en-US" altLang="zh-CN" sz="2800" dirty="0"/>
          </a:p>
          <a:p>
            <a:endParaRPr lang="en-US" altLang="zh-CN" sz="2800" dirty="0"/>
          </a:p>
          <a:p>
            <a:r>
              <a:rPr lang="zh-CN" altLang="en-US" sz="2800" dirty="0"/>
              <a:t>做法很简单，维护一个大根堆一个小根堆，使得大根堆维护的是前一半的元素，小根堆维护剩下的。每次插入视情况放到小根堆</a:t>
            </a:r>
            <a:r>
              <a:rPr lang="en-US" altLang="zh-CN" sz="2800" dirty="0"/>
              <a:t>/</a:t>
            </a:r>
            <a:r>
              <a:rPr lang="zh-CN" altLang="en-US" sz="2800" dirty="0"/>
              <a:t>大根堆里面，并，比如大根堆元素个数不足一半，就从小根堆中拿走最小的这种感觉。每次只有常数级别的变化，因此复杂度</a:t>
            </a:r>
            <a:r>
              <a:rPr lang="en-US" altLang="zh-CN" sz="2800" dirty="0"/>
              <a:t>O(</a:t>
            </a:r>
            <a:r>
              <a:rPr lang="en-US" altLang="zh-CN" sz="2800" dirty="0" err="1"/>
              <a:t>nlgn</a:t>
            </a:r>
            <a:r>
              <a:rPr lang="en-US" altLang="zh-CN" sz="2800" dirty="0"/>
              <a:t>)</a:t>
            </a:r>
            <a:r>
              <a:rPr lang="zh-CN" altLang="en-US" sz="2800" dirty="0"/>
              <a:t>。</a:t>
            </a:r>
          </a:p>
        </p:txBody>
      </p:sp>
    </p:spTree>
    <p:extLst>
      <p:ext uri="{BB962C8B-B14F-4D97-AF65-F5344CB8AC3E}">
        <p14:creationId xmlns:p14="http://schemas.microsoft.com/office/powerpoint/2010/main" val="104909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92AC-6EE8-48B4-9813-15385AE1D21B}"/>
              </a:ext>
            </a:extLst>
          </p:cNvPr>
          <p:cNvSpPr>
            <a:spLocks noGrp="1"/>
          </p:cNvSpPr>
          <p:nvPr>
            <p:ph type="title"/>
          </p:nvPr>
        </p:nvSpPr>
        <p:spPr/>
        <p:txBody>
          <a:bodyPr/>
          <a:lstStyle/>
          <a:p>
            <a:r>
              <a:rPr lang="en-US" altLang="zh-CN" dirty="0"/>
              <a:t>Eg3. </a:t>
            </a:r>
            <a:r>
              <a:rPr lang="zh-CN" altLang="en-US" dirty="0"/>
              <a:t>行有序数表第</a:t>
            </a:r>
            <a:r>
              <a:rPr lang="en-US" altLang="zh-CN" dirty="0"/>
              <a:t>k</a:t>
            </a:r>
            <a:r>
              <a:rPr lang="zh-CN" altLang="en-US" dirty="0"/>
              <a:t>大</a:t>
            </a:r>
          </a:p>
        </p:txBody>
      </p:sp>
      <p:sp>
        <p:nvSpPr>
          <p:cNvPr id="3" name="内容占位符 2">
            <a:extLst>
              <a:ext uri="{FF2B5EF4-FFF2-40B4-BE49-F238E27FC236}">
                <a16:creationId xmlns:a16="http://schemas.microsoft.com/office/drawing/2014/main" id="{EBCCAB55-92B6-4687-91D9-A6E5C6A2046D}"/>
              </a:ext>
            </a:extLst>
          </p:cNvPr>
          <p:cNvSpPr>
            <a:spLocks noGrp="1"/>
          </p:cNvSpPr>
          <p:nvPr>
            <p:ph idx="1"/>
          </p:nvPr>
        </p:nvSpPr>
        <p:spPr/>
        <p:txBody>
          <a:bodyPr>
            <a:normAutofit/>
          </a:bodyPr>
          <a:lstStyle/>
          <a:p>
            <a:r>
              <a:rPr lang="zh-CN" altLang="en-US" sz="2800" dirty="0"/>
              <a:t>有一个</a:t>
            </a:r>
            <a:r>
              <a:rPr lang="en-US" altLang="zh-CN" sz="2800" dirty="0"/>
              <a:t>n*m</a:t>
            </a:r>
            <a:r>
              <a:rPr lang="zh-CN" altLang="en-US" sz="2800" dirty="0"/>
              <a:t>的数表，每一行数字从小到大。询问这个数表中第</a:t>
            </a:r>
            <a:r>
              <a:rPr lang="en-US" altLang="zh-CN" sz="2800" dirty="0"/>
              <a:t>k</a:t>
            </a:r>
            <a:r>
              <a:rPr lang="zh-CN" altLang="en-US" sz="2800" dirty="0"/>
              <a:t>小的数字，要求（忽略读入复杂度）复杂度</a:t>
            </a:r>
            <a:r>
              <a:rPr lang="en-US" altLang="zh-CN" sz="2800" dirty="0"/>
              <a:t>O((</a:t>
            </a:r>
            <a:r>
              <a:rPr lang="en-US" altLang="zh-CN" sz="2800" dirty="0" err="1"/>
              <a:t>n+k</a:t>
            </a:r>
            <a:r>
              <a:rPr lang="en-US" altLang="zh-CN" sz="2800" dirty="0"/>
              <a:t>)</a:t>
            </a:r>
            <a:r>
              <a:rPr lang="en-US" altLang="zh-CN" sz="2800" dirty="0" err="1"/>
              <a:t>lgn</a:t>
            </a:r>
            <a:r>
              <a:rPr lang="en-US" altLang="zh-CN" sz="2800" dirty="0"/>
              <a:t>)</a:t>
            </a:r>
            <a:r>
              <a:rPr lang="zh-CN" altLang="en-US" sz="2800" dirty="0"/>
              <a:t>。</a:t>
            </a:r>
            <a:endParaRPr lang="en-US" altLang="zh-CN" sz="2800" dirty="0"/>
          </a:p>
          <a:p>
            <a:endParaRPr lang="en-US" altLang="zh-CN" sz="2800" dirty="0"/>
          </a:p>
          <a:p>
            <a:r>
              <a:rPr lang="zh-CN" altLang="en-US" sz="2800" dirty="0"/>
              <a:t>还是很简单，相当于是每次从某行开头取一个目前的最小值，然后取</a:t>
            </a:r>
            <a:r>
              <a:rPr lang="en-US" altLang="zh-CN" sz="2800" dirty="0"/>
              <a:t>k</a:t>
            </a:r>
            <a:r>
              <a:rPr lang="zh-CN" altLang="en-US" sz="2800" dirty="0"/>
              <a:t>次即可，用一个堆来维护每行的开头就可以了。</a:t>
            </a:r>
            <a:endParaRPr lang="en-US" altLang="zh-CN" sz="2800" dirty="0"/>
          </a:p>
          <a:p>
            <a:r>
              <a:rPr lang="zh-CN" altLang="en-US" sz="2800" dirty="0"/>
              <a:t>就是每次取出当前最小值删掉，然后若这一行其之后还有数字就再加进去。</a:t>
            </a:r>
            <a:endParaRPr lang="en-US" altLang="zh-CN" sz="2800" dirty="0"/>
          </a:p>
          <a:p>
            <a:endParaRPr lang="en-US" altLang="zh-CN" sz="2800" dirty="0"/>
          </a:p>
        </p:txBody>
      </p:sp>
    </p:spTree>
    <p:extLst>
      <p:ext uri="{BB962C8B-B14F-4D97-AF65-F5344CB8AC3E}">
        <p14:creationId xmlns:p14="http://schemas.microsoft.com/office/powerpoint/2010/main" val="231718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DE372-9933-4F76-92DF-C279EFDA7F9F}"/>
              </a:ext>
            </a:extLst>
          </p:cNvPr>
          <p:cNvSpPr>
            <a:spLocks noGrp="1"/>
          </p:cNvSpPr>
          <p:nvPr>
            <p:ph type="title"/>
          </p:nvPr>
        </p:nvSpPr>
        <p:spPr/>
        <p:txBody>
          <a:bodyPr/>
          <a:lstStyle/>
          <a:p>
            <a:r>
              <a:rPr lang="en-US" altLang="zh-CN" dirty="0"/>
              <a:t>Eg3 EXT. </a:t>
            </a:r>
            <a:r>
              <a:rPr lang="zh-CN" altLang="en-US" dirty="0"/>
              <a:t>第</a:t>
            </a:r>
            <a:r>
              <a:rPr lang="en-US" altLang="zh-CN" dirty="0"/>
              <a:t>k</a:t>
            </a:r>
            <a:r>
              <a:rPr lang="zh-CN" altLang="en-US" dirty="0"/>
              <a:t>小点对和</a:t>
            </a:r>
          </a:p>
        </p:txBody>
      </p:sp>
      <p:sp>
        <p:nvSpPr>
          <p:cNvPr id="3" name="内容占位符 2">
            <a:extLst>
              <a:ext uri="{FF2B5EF4-FFF2-40B4-BE49-F238E27FC236}">
                <a16:creationId xmlns:a16="http://schemas.microsoft.com/office/drawing/2014/main" id="{E89EB1A1-EC2F-4ECD-8543-8CBA139E81F5}"/>
              </a:ext>
            </a:extLst>
          </p:cNvPr>
          <p:cNvSpPr>
            <a:spLocks noGrp="1"/>
          </p:cNvSpPr>
          <p:nvPr>
            <p:ph idx="1"/>
          </p:nvPr>
        </p:nvSpPr>
        <p:spPr/>
        <p:txBody>
          <a:bodyPr>
            <a:normAutofit/>
          </a:bodyPr>
          <a:lstStyle/>
          <a:p>
            <a:r>
              <a:rPr lang="zh-CN" altLang="en-US" sz="2800" dirty="0"/>
              <a:t>给你两个序列</a:t>
            </a:r>
            <a:r>
              <a:rPr lang="en-US" altLang="zh-CN" sz="2800" dirty="0"/>
              <a:t>a</a:t>
            </a:r>
            <a:r>
              <a:rPr lang="zh-CN" altLang="en-US" sz="2800" dirty="0"/>
              <a:t>，</a:t>
            </a:r>
            <a:r>
              <a:rPr lang="en-US" altLang="zh-CN" sz="2800" dirty="0"/>
              <a:t>b</a:t>
            </a:r>
            <a:r>
              <a:rPr lang="zh-CN" altLang="en-US" sz="2800" dirty="0"/>
              <a:t>，求</a:t>
            </a:r>
            <a:r>
              <a:rPr lang="en-US" altLang="zh-CN" sz="2800" dirty="0"/>
              <a:t>a(x)+b(y)</a:t>
            </a:r>
            <a:r>
              <a:rPr lang="zh-CN" altLang="en-US" sz="2800" dirty="0"/>
              <a:t>的第</a:t>
            </a:r>
            <a:r>
              <a:rPr lang="en-US" altLang="zh-CN" sz="2800" dirty="0"/>
              <a:t>k</a:t>
            </a:r>
            <a:r>
              <a:rPr lang="zh-CN" altLang="en-US" sz="2800" dirty="0"/>
              <a:t>小。要求</a:t>
            </a:r>
            <a:r>
              <a:rPr lang="en-US" altLang="zh-CN" sz="2800" dirty="0"/>
              <a:t>O((</a:t>
            </a:r>
            <a:r>
              <a:rPr lang="en-US" altLang="zh-CN" sz="2800" dirty="0" err="1"/>
              <a:t>n+k</a:t>
            </a:r>
            <a:r>
              <a:rPr lang="en-US" altLang="zh-CN" sz="2800" dirty="0"/>
              <a:t>)</a:t>
            </a:r>
            <a:r>
              <a:rPr lang="en-US" altLang="zh-CN" sz="2800" dirty="0" err="1"/>
              <a:t>lgn</a:t>
            </a:r>
            <a:r>
              <a:rPr lang="en-US" altLang="zh-CN" sz="2800" dirty="0"/>
              <a:t>)</a:t>
            </a:r>
          </a:p>
          <a:p>
            <a:endParaRPr lang="en-US" altLang="zh-CN" sz="2800" dirty="0"/>
          </a:p>
          <a:p>
            <a:r>
              <a:rPr lang="zh-CN" altLang="en-US" sz="2800" dirty="0"/>
              <a:t>做法很简单，</a:t>
            </a:r>
            <a:r>
              <a:rPr lang="en-US" altLang="zh-CN" sz="2800" dirty="0"/>
              <a:t>a</a:t>
            </a:r>
            <a:r>
              <a:rPr lang="zh-CN" altLang="en-US" sz="2800" dirty="0"/>
              <a:t>和</a:t>
            </a:r>
            <a:r>
              <a:rPr lang="en-US" altLang="zh-CN" sz="2800" dirty="0"/>
              <a:t>b</a:t>
            </a:r>
            <a:r>
              <a:rPr lang="zh-CN" altLang="en-US" sz="2800" dirty="0"/>
              <a:t>都从小到大排序，然后相当于是有个数表，第</a:t>
            </a:r>
            <a:r>
              <a:rPr lang="en-US" altLang="zh-CN" sz="2800" dirty="0"/>
              <a:t>x</a:t>
            </a:r>
            <a:r>
              <a:rPr lang="zh-CN" altLang="en-US" sz="2800" dirty="0"/>
              <a:t>行第</a:t>
            </a:r>
            <a:r>
              <a:rPr lang="en-US" altLang="zh-CN" sz="2800" dirty="0"/>
              <a:t>y</a:t>
            </a:r>
            <a:r>
              <a:rPr lang="zh-CN" altLang="en-US" sz="2800" dirty="0"/>
              <a:t>个元素是</a:t>
            </a:r>
            <a:r>
              <a:rPr lang="en-US" altLang="zh-CN" sz="2800" dirty="0"/>
              <a:t>a(x)+b(y)</a:t>
            </a:r>
            <a:r>
              <a:rPr lang="zh-CN" altLang="en-US" sz="2800" dirty="0"/>
              <a:t>，然后套用刚才的算法即可。</a:t>
            </a:r>
            <a:endParaRPr lang="en-US" altLang="zh-CN" sz="2800" dirty="0"/>
          </a:p>
        </p:txBody>
      </p:sp>
    </p:spTree>
    <p:extLst>
      <p:ext uri="{BB962C8B-B14F-4D97-AF65-F5344CB8AC3E}">
        <p14:creationId xmlns:p14="http://schemas.microsoft.com/office/powerpoint/2010/main" val="49901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8FF63-1706-494F-95AD-2AEE9EBC048D}"/>
              </a:ext>
            </a:extLst>
          </p:cNvPr>
          <p:cNvSpPr>
            <a:spLocks noGrp="1"/>
          </p:cNvSpPr>
          <p:nvPr>
            <p:ph type="title"/>
          </p:nvPr>
        </p:nvSpPr>
        <p:spPr/>
        <p:txBody>
          <a:bodyPr/>
          <a:lstStyle/>
          <a:p>
            <a:r>
              <a:rPr lang="en-US" altLang="zh-CN" dirty="0"/>
              <a:t>T1</a:t>
            </a:r>
            <a:endParaRPr lang="zh-CN" altLang="en-US" dirty="0"/>
          </a:p>
        </p:txBody>
      </p:sp>
      <p:sp>
        <p:nvSpPr>
          <p:cNvPr id="3" name="内容占位符 2">
            <a:extLst>
              <a:ext uri="{FF2B5EF4-FFF2-40B4-BE49-F238E27FC236}">
                <a16:creationId xmlns:a16="http://schemas.microsoft.com/office/drawing/2014/main" id="{CBB51F97-7E03-4803-A43B-B59FD426F5AE}"/>
              </a:ext>
            </a:extLst>
          </p:cNvPr>
          <p:cNvSpPr>
            <a:spLocks noGrp="1"/>
          </p:cNvSpPr>
          <p:nvPr>
            <p:ph idx="1"/>
          </p:nvPr>
        </p:nvSpPr>
        <p:spPr/>
        <p:txBody>
          <a:bodyPr>
            <a:normAutofit/>
          </a:bodyPr>
          <a:lstStyle/>
          <a:p>
            <a:r>
              <a:rPr lang="zh-CN" altLang="en-US" sz="2800" dirty="0"/>
              <a:t>题目大意：</a:t>
            </a:r>
            <a:endParaRPr lang="en-US" altLang="zh-CN" sz="2800" dirty="0"/>
          </a:p>
          <a:p>
            <a:r>
              <a:rPr lang="zh-CN" altLang="en-US" sz="2800" dirty="0"/>
              <a:t>有</a:t>
            </a:r>
            <a:r>
              <a:rPr lang="en-US" altLang="zh-CN" sz="2800" dirty="0"/>
              <a:t>n</a:t>
            </a:r>
            <a:r>
              <a:rPr lang="zh-CN" altLang="en-US" sz="2800" dirty="0"/>
              <a:t>堆石子，每次你可以选择任意不同的两堆合并，代价是两堆石子的个数之和。</a:t>
            </a:r>
            <a:endParaRPr lang="en-US" altLang="zh-CN" sz="2800" dirty="0"/>
          </a:p>
          <a:p>
            <a:r>
              <a:rPr lang="zh-CN" altLang="en-US" sz="2800" dirty="0"/>
              <a:t>求合并成一堆的最小代价。</a:t>
            </a:r>
            <a:endParaRPr lang="en-US" altLang="zh-CN" sz="2800" dirty="0"/>
          </a:p>
          <a:p>
            <a:r>
              <a:rPr lang="en-US" altLang="zh-CN" sz="2800" dirty="0"/>
              <a:t>n&lt;=100000</a:t>
            </a:r>
            <a:endParaRPr lang="zh-CN" altLang="en-US" sz="2800" dirty="0"/>
          </a:p>
        </p:txBody>
      </p:sp>
    </p:spTree>
    <p:extLst>
      <p:ext uri="{BB962C8B-B14F-4D97-AF65-F5344CB8AC3E}">
        <p14:creationId xmlns:p14="http://schemas.microsoft.com/office/powerpoint/2010/main" val="270243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1D8BB-8F3E-423E-BAB0-C39AF7223476}"/>
              </a:ext>
            </a:extLst>
          </p:cNvPr>
          <p:cNvSpPr>
            <a:spLocks noGrp="1"/>
          </p:cNvSpPr>
          <p:nvPr>
            <p:ph type="title"/>
          </p:nvPr>
        </p:nvSpPr>
        <p:spPr/>
        <p:txBody>
          <a:bodyPr/>
          <a:lstStyle/>
          <a:p>
            <a:r>
              <a:rPr lang="en-US" altLang="zh-CN" dirty="0"/>
              <a:t>sol of </a:t>
            </a:r>
            <a:r>
              <a:rPr lang="en-US" altLang="zh-CN" dirty="0" err="1"/>
              <a:t>luogu</a:t>
            </a:r>
            <a:r>
              <a:rPr lang="en-US" altLang="zh-CN" dirty="0"/>
              <a:t> P1090</a:t>
            </a:r>
            <a:endParaRPr lang="zh-CN" altLang="en-US" dirty="0"/>
          </a:p>
        </p:txBody>
      </p:sp>
      <p:sp>
        <p:nvSpPr>
          <p:cNvPr id="3" name="内容占位符 2">
            <a:extLst>
              <a:ext uri="{FF2B5EF4-FFF2-40B4-BE49-F238E27FC236}">
                <a16:creationId xmlns:a16="http://schemas.microsoft.com/office/drawing/2014/main" id="{DD29F429-4CBD-4A52-B8C9-EB19EF5EC0BC}"/>
              </a:ext>
            </a:extLst>
          </p:cNvPr>
          <p:cNvSpPr>
            <a:spLocks noGrp="1"/>
          </p:cNvSpPr>
          <p:nvPr>
            <p:ph idx="1"/>
          </p:nvPr>
        </p:nvSpPr>
        <p:spPr/>
        <p:txBody>
          <a:bodyPr>
            <a:normAutofit/>
          </a:bodyPr>
          <a:lstStyle/>
          <a:p>
            <a:r>
              <a:rPr lang="zh-CN" altLang="en-US" sz="2800" dirty="0"/>
              <a:t>先想一个策略。</a:t>
            </a:r>
            <a:endParaRPr lang="en-US" altLang="zh-CN" sz="2800" dirty="0"/>
          </a:p>
          <a:p>
            <a:r>
              <a:rPr lang="zh-CN" altLang="en-US" sz="2800" dirty="0"/>
              <a:t>比如直觉上第一次一定选最小的两堆石子合并，然后递归成一个</a:t>
            </a:r>
            <a:r>
              <a:rPr lang="en-US" altLang="zh-CN" sz="2800" dirty="0"/>
              <a:t>n-1</a:t>
            </a:r>
            <a:r>
              <a:rPr lang="zh-CN" altLang="en-US" sz="2800" dirty="0"/>
              <a:t>的子问题。</a:t>
            </a:r>
            <a:endParaRPr lang="en-US" altLang="zh-CN" sz="2800" dirty="0"/>
          </a:p>
          <a:p>
            <a:endParaRPr lang="en-US" altLang="zh-CN" sz="2800" dirty="0"/>
          </a:p>
          <a:p>
            <a:r>
              <a:rPr lang="zh-CN" altLang="en-US" sz="2800" dirty="0"/>
              <a:t>容易发现这个做法是对的（大概）。</a:t>
            </a:r>
            <a:endParaRPr lang="en-US" altLang="zh-CN" sz="2800" dirty="0"/>
          </a:p>
          <a:p>
            <a:r>
              <a:rPr lang="zh-CN" altLang="en-US" sz="2800" dirty="0"/>
              <a:t>直接做是</a:t>
            </a:r>
            <a:r>
              <a:rPr lang="en-US" altLang="zh-CN" sz="2800" dirty="0"/>
              <a:t>O(n^2)</a:t>
            </a:r>
            <a:r>
              <a:rPr lang="zh-CN" altLang="en-US" sz="2800" dirty="0"/>
              <a:t>的，但是发现每次就是取两次最小值再放回去一个，可以用堆来优化。</a:t>
            </a:r>
            <a:endParaRPr lang="en-US" altLang="zh-CN" sz="2800" dirty="0"/>
          </a:p>
          <a:p>
            <a:endParaRPr lang="en-US" altLang="zh-CN" sz="2800" dirty="0"/>
          </a:p>
        </p:txBody>
      </p:sp>
    </p:spTree>
    <p:extLst>
      <p:ext uri="{BB962C8B-B14F-4D97-AF65-F5344CB8AC3E}">
        <p14:creationId xmlns:p14="http://schemas.microsoft.com/office/powerpoint/2010/main" val="328356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EC7D9-C9DF-45B0-B27B-9272A8227939}"/>
              </a:ext>
            </a:extLst>
          </p:cNvPr>
          <p:cNvSpPr>
            <a:spLocks noGrp="1"/>
          </p:cNvSpPr>
          <p:nvPr>
            <p:ph type="title"/>
          </p:nvPr>
        </p:nvSpPr>
        <p:spPr/>
        <p:txBody>
          <a:bodyPr/>
          <a:lstStyle/>
          <a:p>
            <a:r>
              <a:rPr lang="en-US" altLang="zh-CN" dirty="0"/>
              <a:t>T2</a:t>
            </a:r>
            <a:endParaRPr lang="zh-CN" altLang="en-US" dirty="0"/>
          </a:p>
        </p:txBody>
      </p:sp>
      <p:sp>
        <p:nvSpPr>
          <p:cNvPr id="3" name="内容占位符 2">
            <a:extLst>
              <a:ext uri="{FF2B5EF4-FFF2-40B4-BE49-F238E27FC236}">
                <a16:creationId xmlns:a16="http://schemas.microsoft.com/office/drawing/2014/main" id="{C342E393-5683-483D-B15E-5E6F56DA5F24}"/>
              </a:ext>
            </a:extLst>
          </p:cNvPr>
          <p:cNvSpPr>
            <a:spLocks noGrp="1"/>
          </p:cNvSpPr>
          <p:nvPr>
            <p:ph idx="1"/>
          </p:nvPr>
        </p:nvSpPr>
        <p:spPr/>
        <p:txBody>
          <a:bodyPr>
            <a:normAutofit/>
          </a:bodyPr>
          <a:lstStyle/>
          <a:p>
            <a:r>
              <a:rPr lang="zh-CN" altLang="en-US" sz="2800" dirty="0"/>
              <a:t>一条街上有</a:t>
            </a:r>
            <a:r>
              <a:rPr lang="en-US" altLang="zh-CN" sz="2800" dirty="0"/>
              <a:t>n</a:t>
            </a:r>
            <a:r>
              <a:rPr lang="zh-CN" altLang="en-US" sz="2800" dirty="0"/>
              <a:t>个白点，坐标依次是</a:t>
            </a:r>
            <a:r>
              <a:rPr lang="en-US" altLang="zh-CN" sz="2800" dirty="0"/>
              <a:t>x_1~x_n</a:t>
            </a:r>
            <a:r>
              <a:rPr lang="zh-CN" altLang="en-US" sz="2800" dirty="0"/>
              <a:t>；</a:t>
            </a:r>
            <a:endParaRPr lang="en-US" altLang="zh-CN" sz="2800" dirty="0"/>
          </a:p>
          <a:p>
            <a:r>
              <a:rPr lang="zh-CN" altLang="en-US" sz="2800" dirty="0"/>
              <a:t>有个人一开始在</a:t>
            </a:r>
            <a:r>
              <a:rPr lang="en-US" altLang="zh-CN" sz="2800" dirty="0"/>
              <a:t>0</a:t>
            </a:r>
            <a:r>
              <a:rPr lang="zh-CN" altLang="en-US" sz="2800" dirty="0"/>
              <a:t>。选择第</a:t>
            </a:r>
            <a:r>
              <a:rPr lang="en-US" altLang="zh-CN" sz="2800" dirty="0"/>
              <a:t>i</a:t>
            </a:r>
            <a:r>
              <a:rPr lang="zh-CN" altLang="en-US" sz="2800" dirty="0"/>
              <a:t>个点涂黑要付出</a:t>
            </a:r>
            <a:r>
              <a:rPr lang="en-US" altLang="zh-CN" sz="2800" dirty="0" err="1"/>
              <a:t>a_i</a:t>
            </a:r>
            <a:r>
              <a:rPr lang="zh-CN" altLang="en-US" sz="2800" dirty="0"/>
              <a:t>的代价（必须走到这个点）。最后必须回到</a:t>
            </a:r>
            <a:r>
              <a:rPr lang="en-US" altLang="zh-CN" sz="2800" dirty="0"/>
              <a:t>0</a:t>
            </a:r>
            <a:r>
              <a:rPr lang="zh-CN" altLang="en-US" sz="2800" dirty="0"/>
              <a:t>。</a:t>
            </a:r>
            <a:endParaRPr lang="en-US" altLang="zh-CN" sz="2800" dirty="0"/>
          </a:p>
          <a:p>
            <a:r>
              <a:rPr lang="zh-CN" altLang="en-US" sz="2800" dirty="0"/>
              <a:t>选出某</a:t>
            </a:r>
            <a:r>
              <a:rPr lang="en-US" altLang="zh-CN" sz="2800" dirty="0"/>
              <a:t>k</a:t>
            </a:r>
            <a:r>
              <a:rPr lang="zh-CN" altLang="en-US" sz="2800" dirty="0"/>
              <a:t>个点涂黑的代价是这</a:t>
            </a:r>
            <a:r>
              <a:rPr lang="en-US" altLang="zh-CN" sz="2800" dirty="0"/>
              <a:t>k</a:t>
            </a:r>
            <a:r>
              <a:rPr lang="zh-CN" altLang="en-US" sz="2800" dirty="0"/>
              <a:t>个点的</a:t>
            </a:r>
            <a:r>
              <a:rPr lang="en-US" altLang="zh-CN" sz="2800" dirty="0"/>
              <a:t>a</a:t>
            </a:r>
            <a:r>
              <a:rPr lang="zh-CN" altLang="en-US" sz="2800" dirty="0"/>
              <a:t>的和，加上两倍的坐标最大值。</a:t>
            </a:r>
            <a:endParaRPr lang="en-US" altLang="zh-CN" sz="2800" dirty="0"/>
          </a:p>
          <a:p>
            <a:r>
              <a:rPr lang="zh-CN" altLang="en-US" sz="2800" dirty="0"/>
              <a:t>对每个</a:t>
            </a:r>
            <a:r>
              <a:rPr lang="en-US" altLang="zh-CN" sz="2800" dirty="0"/>
              <a:t>k=1…n</a:t>
            </a:r>
            <a:r>
              <a:rPr lang="zh-CN" altLang="en-US" sz="2800" dirty="0"/>
              <a:t>求，涂黑恰好</a:t>
            </a:r>
            <a:r>
              <a:rPr lang="en-US" altLang="zh-CN" sz="2800" dirty="0"/>
              <a:t>k</a:t>
            </a:r>
            <a:r>
              <a:rPr lang="zh-CN" altLang="en-US" sz="2800" dirty="0"/>
              <a:t>个不同的点的最大代价</a:t>
            </a:r>
            <a:r>
              <a:rPr lang="zh-CN" altLang="en-US" sz="2800" dirty="0">
                <a:sym typeface="Wingdings" panose="05000000000000000000" pitchFamily="2" charset="2"/>
              </a:rPr>
              <a:t></a:t>
            </a:r>
            <a:r>
              <a:rPr lang="zh-CN" altLang="en-US" sz="2800" dirty="0"/>
              <a:t>。</a:t>
            </a:r>
            <a:endParaRPr lang="en-US" altLang="zh-CN" sz="2800" dirty="0"/>
          </a:p>
          <a:p>
            <a:r>
              <a:rPr lang="en-US" altLang="zh-CN" sz="2800" dirty="0"/>
              <a:t>n&lt;=100000</a:t>
            </a:r>
          </a:p>
        </p:txBody>
      </p:sp>
    </p:spTree>
    <p:extLst>
      <p:ext uri="{BB962C8B-B14F-4D97-AF65-F5344CB8AC3E}">
        <p14:creationId xmlns:p14="http://schemas.microsoft.com/office/powerpoint/2010/main" val="232332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0B800-8EA7-4CB2-B413-F4AC46C65F93}"/>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05CF165-10BB-4DCC-B673-09B8B780B23C}"/>
              </a:ext>
            </a:extLst>
          </p:cNvPr>
          <p:cNvSpPr>
            <a:spLocks noGrp="1"/>
          </p:cNvSpPr>
          <p:nvPr>
            <p:ph idx="1"/>
          </p:nvPr>
        </p:nvSpPr>
        <p:spPr/>
        <p:txBody>
          <a:bodyPr>
            <a:normAutofit/>
          </a:bodyPr>
          <a:lstStyle/>
          <a:p>
            <a:r>
              <a:rPr lang="zh-CN" altLang="en-US" sz="2800" dirty="0"/>
              <a:t>“真”树形数据结构</a:t>
            </a:r>
            <a:endParaRPr lang="en-US" altLang="zh-CN" sz="2800" dirty="0"/>
          </a:p>
          <a:p>
            <a:r>
              <a:rPr lang="zh-CN" altLang="en-US" sz="2800" dirty="0"/>
              <a:t>堆</a:t>
            </a:r>
            <a:r>
              <a:rPr lang="en-US" altLang="zh-CN" sz="2800" dirty="0"/>
              <a:t>(Heap)</a:t>
            </a:r>
          </a:p>
          <a:p>
            <a:r>
              <a:rPr lang="zh-CN" altLang="en-US" sz="2800" dirty="0"/>
              <a:t>并查集</a:t>
            </a:r>
            <a:r>
              <a:rPr lang="en-US" altLang="zh-CN" sz="2800" dirty="0"/>
              <a:t>(Union Find)</a:t>
            </a:r>
          </a:p>
          <a:p>
            <a:r>
              <a:rPr lang="zh-CN" altLang="en-US" sz="2800" strike="sngStrike" dirty="0"/>
              <a:t>平衡树</a:t>
            </a:r>
            <a:endParaRPr lang="en-US" altLang="zh-CN" sz="2800" dirty="0"/>
          </a:p>
          <a:p>
            <a:r>
              <a:rPr lang="zh-CN" altLang="en-US" sz="2800" dirty="0"/>
              <a:t>树上的几个常用算法：</a:t>
            </a:r>
            <a:endParaRPr lang="en-US" altLang="zh-CN" sz="2800" dirty="0"/>
          </a:p>
          <a:p>
            <a:r>
              <a:rPr lang="zh-CN" altLang="en-US" sz="2800" dirty="0"/>
              <a:t>倍增</a:t>
            </a:r>
            <a:endParaRPr lang="en-US" altLang="zh-CN" sz="2800" dirty="0"/>
          </a:p>
          <a:p>
            <a:r>
              <a:rPr lang="zh-CN" altLang="en-US" sz="2800" dirty="0"/>
              <a:t>树链剖分：重链剖分、长链剖分</a:t>
            </a:r>
            <a:endParaRPr lang="en-US" altLang="zh-CN" sz="2800" dirty="0"/>
          </a:p>
          <a:p>
            <a:endParaRPr lang="en-US" altLang="zh-CN" sz="2800" dirty="0"/>
          </a:p>
        </p:txBody>
      </p:sp>
    </p:spTree>
    <p:extLst>
      <p:ext uri="{BB962C8B-B14F-4D97-AF65-F5344CB8AC3E}">
        <p14:creationId xmlns:p14="http://schemas.microsoft.com/office/powerpoint/2010/main" val="4197785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EF4EF-6B81-4A3C-8A9E-8CE9F8C8E492}"/>
              </a:ext>
            </a:extLst>
          </p:cNvPr>
          <p:cNvSpPr>
            <a:spLocks noGrp="1"/>
          </p:cNvSpPr>
          <p:nvPr>
            <p:ph type="title"/>
          </p:nvPr>
        </p:nvSpPr>
        <p:spPr/>
        <p:txBody>
          <a:bodyPr/>
          <a:lstStyle/>
          <a:p>
            <a:r>
              <a:rPr lang="en-US" altLang="zh-CN" dirty="0"/>
              <a:t>sol of NOIP2015 </a:t>
            </a:r>
            <a:r>
              <a:rPr lang="zh-CN" altLang="en-US" dirty="0"/>
              <a:t>普及组 </a:t>
            </a:r>
            <a:r>
              <a:rPr lang="en-US" altLang="zh-CN" dirty="0"/>
              <a:t>T4 </a:t>
            </a:r>
            <a:r>
              <a:rPr lang="zh-CN" altLang="en-US" dirty="0"/>
              <a:t>推销员</a:t>
            </a:r>
          </a:p>
        </p:txBody>
      </p:sp>
      <p:sp>
        <p:nvSpPr>
          <p:cNvPr id="3" name="内容占位符 2">
            <a:extLst>
              <a:ext uri="{FF2B5EF4-FFF2-40B4-BE49-F238E27FC236}">
                <a16:creationId xmlns:a16="http://schemas.microsoft.com/office/drawing/2014/main" id="{D2727B7F-D96C-4686-B827-FFD84483626C}"/>
              </a:ext>
            </a:extLst>
          </p:cNvPr>
          <p:cNvSpPr>
            <a:spLocks noGrp="1"/>
          </p:cNvSpPr>
          <p:nvPr>
            <p:ph idx="1"/>
          </p:nvPr>
        </p:nvSpPr>
        <p:spPr/>
        <p:txBody>
          <a:bodyPr>
            <a:normAutofit/>
          </a:bodyPr>
          <a:lstStyle/>
          <a:p>
            <a:r>
              <a:rPr lang="zh-CN" altLang="en-US" sz="2800" strike="sngStrike" dirty="0"/>
              <a:t>当年在考场上想到了正解不会堆系列</a:t>
            </a:r>
            <a:r>
              <a:rPr lang="zh-CN" altLang="en-US" sz="2800" dirty="0"/>
              <a:t>。</a:t>
            </a:r>
            <a:endParaRPr lang="en-US" altLang="zh-CN" sz="2800" dirty="0"/>
          </a:p>
          <a:p>
            <a:endParaRPr lang="en-US" altLang="zh-CN" sz="2800" dirty="0"/>
          </a:p>
          <a:p>
            <a:r>
              <a:rPr lang="zh-CN" altLang="en-US" sz="2800" dirty="0"/>
              <a:t>我们发现顺着考虑不是很好贪心。</a:t>
            </a:r>
            <a:endParaRPr lang="en-US" altLang="zh-CN" sz="2800" dirty="0"/>
          </a:p>
          <a:p>
            <a:r>
              <a:rPr lang="zh-CN" altLang="en-US" sz="2800" dirty="0"/>
              <a:t>我们反过来，一开始</a:t>
            </a:r>
            <a:r>
              <a:rPr lang="en-US" altLang="zh-CN" sz="2800" dirty="0"/>
              <a:t>k=n</a:t>
            </a:r>
            <a:r>
              <a:rPr lang="zh-CN" altLang="en-US" sz="2800" dirty="0"/>
              <a:t>的时候代价是确定的。</a:t>
            </a:r>
            <a:endParaRPr lang="en-US" altLang="zh-CN" sz="2800" dirty="0"/>
          </a:p>
          <a:p>
            <a:endParaRPr lang="en-US" altLang="zh-CN" sz="2800" dirty="0"/>
          </a:p>
          <a:p>
            <a:r>
              <a:rPr lang="zh-CN" altLang="en-US" sz="2800" dirty="0"/>
              <a:t>然后一个看上去很正确的贪心是，我们每次把一个黑点变白，使得代价最小。</a:t>
            </a:r>
            <a:endParaRPr lang="en-US" altLang="zh-CN" sz="2800" dirty="0"/>
          </a:p>
          <a:p>
            <a:endParaRPr lang="en-US" altLang="zh-CN" sz="2800" dirty="0"/>
          </a:p>
        </p:txBody>
      </p:sp>
    </p:spTree>
    <p:extLst>
      <p:ext uri="{BB962C8B-B14F-4D97-AF65-F5344CB8AC3E}">
        <p14:creationId xmlns:p14="http://schemas.microsoft.com/office/powerpoint/2010/main" val="374200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A5EE1-4A76-4F22-834A-21E2F5E3509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F948158-9AA4-4A87-A450-B52547E6E420}"/>
              </a:ext>
            </a:extLst>
          </p:cNvPr>
          <p:cNvSpPr>
            <a:spLocks noGrp="1"/>
          </p:cNvSpPr>
          <p:nvPr>
            <p:ph idx="1"/>
          </p:nvPr>
        </p:nvSpPr>
        <p:spPr/>
        <p:txBody>
          <a:bodyPr>
            <a:normAutofit/>
          </a:bodyPr>
          <a:lstStyle/>
          <a:p>
            <a:r>
              <a:rPr lang="zh-CN" altLang="en-US" sz="2800" dirty="0"/>
              <a:t>于是我们就用一个堆来维护目前时刻还是黑色点的那些位置，将其变白产生的收益。</a:t>
            </a:r>
            <a:endParaRPr lang="en-US" altLang="zh-CN" sz="2800" dirty="0"/>
          </a:p>
          <a:p>
            <a:endParaRPr lang="en-US" altLang="zh-CN" sz="2800" dirty="0"/>
          </a:p>
          <a:p>
            <a:r>
              <a:rPr lang="zh-CN" altLang="en-US" sz="2800" dirty="0"/>
              <a:t>每次删掉一个点，至多会影响两个点的收益，用一个带删除的堆维护即可。</a:t>
            </a:r>
            <a:endParaRPr lang="en-US" altLang="zh-CN" sz="2800" dirty="0"/>
          </a:p>
          <a:p>
            <a:endParaRPr lang="en-US" altLang="zh-CN" sz="2800" dirty="0"/>
          </a:p>
          <a:p>
            <a:r>
              <a:rPr lang="zh-CN" altLang="en-US" sz="2800" dirty="0"/>
              <a:t>不过发现每次删掉一个点只会使得别的点的收益变大，因此直接开一个数组维护那些点应当还在堆里面即可。</a:t>
            </a:r>
          </a:p>
        </p:txBody>
      </p:sp>
    </p:spTree>
    <p:extLst>
      <p:ext uri="{BB962C8B-B14F-4D97-AF65-F5344CB8AC3E}">
        <p14:creationId xmlns:p14="http://schemas.microsoft.com/office/powerpoint/2010/main" val="1220524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FF690-3FC0-4326-858A-CEA33A0665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DA1DDA7-8795-4014-A68B-C000F0D14BD1}"/>
              </a:ext>
            </a:extLst>
          </p:cNvPr>
          <p:cNvSpPr>
            <a:spLocks noGrp="1"/>
          </p:cNvSpPr>
          <p:nvPr>
            <p:ph idx="1"/>
          </p:nvPr>
        </p:nvSpPr>
        <p:spPr/>
        <p:txBody>
          <a:bodyPr>
            <a:normAutofit/>
          </a:bodyPr>
          <a:lstStyle/>
          <a:p>
            <a:r>
              <a:rPr lang="en-US" altLang="zh-CN" sz="2800" dirty="0"/>
              <a:t>PS</a:t>
            </a:r>
            <a:r>
              <a:rPr lang="zh-CN" altLang="en-US" sz="2800" dirty="0"/>
              <a:t>：这题有更简单的做法。</a:t>
            </a:r>
            <a:endParaRPr lang="en-US" altLang="zh-CN" sz="2800" dirty="0"/>
          </a:p>
          <a:p>
            <a:endParaRPr lang="en-US" altLang="zh-CN" sz="2800" dirty="0"/>
          </a:p>
          <a:p>
            <a:r>
              <a:rPr lang="zh-CN" altLang="en-US" sz="2800" dirty="0"/>
              <a:t>感觉上按照</a:t>
            </a:r>
            <a:r>
              <a:rPr lang="en-US" altLang="zh-CN" sz="2800" dirty="0"/>
              <a:t>a</a:t>
            </a:r>
            <a:r>
              <a:rPr lang="zh-CN" altLang="en-US" sz="2800" dirty="0"/>
              <a:t>排序的前</a:t>
            </a:r>
            <a:r>
              <a:rPr lang="en-US" altLang="zh-CN" sz="2800" dirty="0"/>
              <a:t>k-1</a:t>
            </a:r>
            <a:r>
              <a:rPr lang="zh-CN" altLang="en-US" sz="2800" dirty="0"/>
              <a:t>大一定会被选，然后第</a:t>
            </a:r>
            <a:r>
              <a:rPr lang="en-US" altLang="zh-CN" sz="2800" dirty="0"/>
              <a:t>k</a:t>
            </a:r>
            <a:r>
              <a:rPr lang="zh-CN" altLang="en-US" sz="2800" dirty="0"/>
              <a:t>个要么会选择</a:t>
            </a:r>
            <a:r>
              <a:rPr lang="en-US" altLang="zh-CN" sz="2800" dirty="0"/>
              <a:t>a</a:t>
            </a:r>
            <a:r>
              <a:rPr lang="zh-CN" altLang="en-US" sz="2800" dirty="0"/>
              <a:t>的第</a:t>
            </a:r>
            <a:r>
              <a:rPr lang="en-US" altLang="zh-CN" sz="2800" dirty="0"/>
              <a:t>k</a:t>
            </a:r>
            <a:r>
              <a:rPr lang="zh-CN" altLang="en-US" sz="2800" dirty="0"/>
              <a:t>大，要么会选剩下的</a:t>
            </a:r>
            <a:r>
              <a:rPr lang="en-US" altLang="zh-CN" sz="2800" dirty="0"/>
              <a:t>a+2x</a:t>
            </a:r>
            <a:r>
              <a:rPr lang="zh-CN" altLang="en-US" sz="2800" dirty="0"/>
              <a:t>最大的。</a:t>
            </a:r>
            <a:endParaRPr lang="en-US" altLang="zh-CN" sz="2800" dirty="0"/>
          </a:p>
          <a:p>
            <a:endParaRPr lang="en-US" altLang="zh-CN" sz="2800" dirty="0"/>
          </a:p>
          <a:p>
            <a:r>
              <a:rPr lang="zh-CN" altLang="en-US" sz="2800" dirty="0"/>
              <a:t>有一种情况是按</a:t>
            </a:r>
            <a:r>
              <a:rPr lang="en-US" altLang="zh-CN" sz="2800" dirty="0"/>
              <a:t>a</a:t>
            </a:r>
            <a:r>
              <a:rPr lang="zh-CN" altLang="en-US" sz="2800" dirty="0"/>
              <a:t>排序的前</a:t>
            </a:r>
            <a:r>
              <a:rPr lang="en-US" altLang="zh-CN" sz="2800" dirty="0"/>
              <a:t>k-1</a:t>
            </a:r>
            <a:r>
              <a:rPr lang="zh-CN" altLang="en-US" sz="2800" dirty="0"/>
              <a:t>大的最远的那个点，比剩下的</a:t>
            </a:r>
            <a:r>
              <a:rPr lang="en-US" altLang="zh-CN" sz="2800" dirty="0"/>
              <a:t>a+2x</a:t>
            </a:r>
            <a:r>
              <a:rPr lang="zh-CN" altLang="en-US" sz="2800" dirty="0"/>
              <a:t>的那个点的横坐标大，但发现这样一定不是最优解，不会比选按</a:t>
            </a:r>
            <a:r>
              <a:rPr lang="en-US" altLang="zh-CN" sz="2800" dirty="0"/>
              <a:t>a</a:t>
            </a:r>
            <a:r>
              <a:rPr lang="zh-CN" altLang="en-US" sz="2800" dirty="0"/>
              <a:t>排序的前</a:t>
            </a:r>
            <a:r>
              <a:rPr lang="en-US" altLang="zh-CN" sz="2800" dirty="0"/>
              <a:t>k</a:t>
            </a:r>
            <a:r>
              <a:rPr lang="zh-CN" altLang="en-US" sz="2800" dirty="0"/>
              <a:t>大更优。</a:t>
            </a:r>
            <a:endParaRPr lang="en-US" altLang="zh-CN" sz="2800" dirty="0"/>
          </a:p>
          <a:p>
            <a:endParaRPr lang="zh-CN" altLang="en-US" sz="2800" dirty="0"/>
          </a:p>
        </p:txBody>
      </p:sp>
    </p:spTree>
    <p:extLst>
      <p:ext uri="{BB962C8B-B14F-4D97-AF65-F5344CB8AC3E}">
        <p14:creationId xmlns:p14="http://schemas.microsoft.com/office/powerpoint/2010/main" val="159768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F1415-6563-4E17-83C5-FDB8C8C0888A}"/>
              </a:ext>
            </a:extLst>
          </p:cNvPr>
          <p:cNvSpPr>
            <a:spLocks noGrp="1"/>
          </p:cNvSpPr>
          <p:nvPr>
            <p:ph type="title"/>
          </p:nvPr>
        </p:nvSpPr>
        <p:spPr/>
        <p:txBody>
          <a:bodyPr/>
          <a:lstStyle/>
          <a:p>
            <a:r>
              <a:rPr lang="zh-CN" altLang="en-US" dirty="0"/>
              <a:t>并查集</a:t>
            </a:r>
          </a:p>
        </p:txBody>
      </p:sp>
      <p:sp>
        <p:nvSpPr>
          <p:cNvPr id="3" name="内容占位符 2">
            <a:extLst>
              <a:ext uri="{FF2B5EF4-FFF2-40B4-BE49-F238E27FC236}">
                <a16:creationId xmlns:a16="http://schemas.microsoft.com/office/drawing/2014/main" id="{F5AC27F8-C539-43E9-8ED6-B8F4482EE8E3}"/>
              </a:ext>
            </a:extLst>
          </p:cNvPr>
          <p:cNvSpPr>
            <a:spLocks noGrp="1"/>
          </p:cNvSpPr>
          <p:nvPr>
            <p:ph idx="1"/>
          </p:nvPr>
        </p:nvSpPr>
        <p:spPr/>
        <p:txBody>
          <a:bodyPr>
            <a:normAutofit/>
          </a:bodyPr>
          <a:lstStyle/>
          <a:p>
            <a:r>
              <a:rPr lang="zh-CN" altLang="en-US" sz="2800" dirty="0"/>
              <a:t>由</a:t>
            </a:r>
            <a:r>
              <a:rPr lang="en-US" altLang="zh-CN" sz="2800" dirty="0" err="1"/>
              <a:t>tarjan</a:t>
            </a:r>
            <a:r>
              <a:rPr lang="zh-CN" altLang="en-US" sz="2800" dirty="0"/>
              <a:t>证明复杂度的数据结构。</a:t>
            </a:r>
            <a:endParaRPr lang="en-US" altLang="zh-CN" sz="2800" dirty="0"/>
          </a:p>
          <a:p>
            <a:endParaRPr lang="en-US" altLang="zh-CN" sz="2800" dirty="0"/>
          </a:p>
          <a:p>
            <a:r>
              <a:rPr lang="zh-CN" altLang="en-US" sz="2800" dirty="0"/>
              <a:t>能够做的事情很简单：每次合并两个不相交集合，然后询问两个元素是否在同一个集合里。</a:t>
            </a:r>
            <a:endParaRPr lang="en-US" altLang="zh-CN" sz="2800" dirty="0"/>
          </a:p>
          <a:p>
            <a:endParaRPr lang="en-US" altLang="zh-CN" sz="2800" dirty="0"/>
          </a:p>
          <a:p>
            <a:r>
              <a:rPr lang="zh-CN" altLang="en-US" sz="2800" dirty="0"/>
              <a:t>用图论的说法就是每次连接两个点，并询问两点是否连通（无向图）。</a:t>
            </a:r>
          </a:p>
        </p:txBody>
      </p:sp>
    </p:spTree>
    <p:extLst>
      <p:ext uri="{BB962C8B-B14F-4D97-AF65-F5344CB8AC3E}">
        <p14:creationId xmlns:p14="http://schemas.microsoft.com/office/powerpoint/2010/main" val="2816502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2DF7C-2FCB-4D97-B6B9-169A582CA3C4}"/>
              </a:ext>
            </a:extLst>
          </p:cNvPr>
          <p:cNvSpPr>
            <a:spLocks noGrp="1"/>
          </p:cNvSpPr>
          <p:nvPr>
            <p:ph type="title"/>
          </p:nvPr>
        </p:nvSpPr>
        <p:spPr/>
        <p:txBody>
          <a:bodyPr/>
          <a:lstStyle/>
          <a:p>
            <a:r>
              <a:rPr lang="zh-CN" altLang="en-US" dirty="0"/>
              <a:t>考虑一个暴力</a:t>
            </a:r>
          </a:p>
        </p:txBody>
      </p:sp>
      <p:sp>
        <p:nvSpPr>
          <p:cNvPr id="3" name="内容占位符 2">
            <a:extLst>
              <a:ext uri="{FF2B5EF4-FFF2-40B4-BE49-F238E27FC236}">
                <a16:creationId xmlns:a16="http://schemas.microsoft.com/office/drawing/2014/main" id="{B6B2770C-697E-410B-A93C-ECC5B34DA134}"/>
              </a:ext>
            </a:extLst>
          </p:cNvPr>
          <p:cNvSpPr>
            <a:spLocks noGrp="1"/>
          </p:cNvSpPr>
          <p:nvPr>
            <p:ph idx="1"/>
          </p:nvPr>
        </p:nvSpPr>
        <p:spPr/>
        <p:txBody>
          <a:bodyPr>
            <a:normAutofit/>
          </a:bodyPr>
          <a:lstStyle/>
          <a:p>
            <a:r>
              <a:rPr lang="zh-CN" altLang="en-US" sz="2800" dirty="0"/>
              <a:t>我们给每个联通块找一个代表元素，每次判断两个点是否连通就只要判断他们的代表元素是否相同即可。</a:t>
            </a:r>
            <a:endParaRPr lang="en-US" altLang="zh-CN" sz="2800" dirty="0"/>
          </a:p>
          <a:p>
            <a:endParaRPr lang="en-US" altLang="zh-CN" sz="2800" dirty="0"/>
          </a:p>
          <a:p>
            <a:r>
              <a:rPr lang="zh-CN" altLang="en-US" sz="2800" dirty="0"/>
              <a:t>这样合并两个集合只要将其中一个代表元素的</a:t>
            </a:r>
            <a:r>
              <a:rPr lang="en-US" altLang="zh-CN" sz="2800" dirty="0"/>
              <a:t>”</a:t>
            </a:r>
            <a:r>
              <a:rPr lang="zh-CN" altLang="en-US" sz="2800" dirty="0"/>
              <a:t>父亲</a:t>
            </a:r>
            <a:r>
              <a:rPr lang="en-US" altLang="zh-CN" sz="2800" dirty="0"/>
              <a:t>”</a:t>
            </a:r>
            <a:r>
              <a:rPr lang="zh-CN" altLang="en-US" sz="2800" dirty="0"/>
              <a:t>设为另一个代表元素即可。</a:t>
            </a:r>
            <a:endParaRPr lang="en-US" altLang="zh-CN" sz="2800" dirty="0"/>
          </a:p>
          <a:p>
            <a:endParaRPr lang="en-US" altLang="zh-CN" sz="2800" dirty="0"/>
          </a:p>
          <a:p>
            <a:r>
              <a:rPr lang="zh-CN" altLang="en-US" sz="2800" dirty="0"/>
              <a:t>这样每次找代表元素就一直往上跳直到不能跳为止。</a:t>
            </a:r>
            <a:endParaRPr lang="en-US" altLang="zh-CN" sz="2800" dirty="0"/>
          </a:p>
          <a:p>
            <a:endParaRPr lang="zh-CN" altLang="en-US" sz="2800" dirty="0"/>
          </a:p>
        </p:txBody>
      </p:sp>
    </p:spTree>
    <p:extLst>
      <p:ext uri="{BB962C8B-B14F-4D97-AF65-F5344CB8AC3E}">
        <p14:creationId xmlns:p14="http://schemas.microsoft.com/office/powerpoint/2010/main" val="1049392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FEFD9-13A1-4D04-8753-E9177D2F21E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1478E8-C852-4D3F-8DDE-03527FAF74E0}"/>
              </a:ext>
            </a:extLst>
          </p:cNvPr>
          <p:cNvSpPr>
            <a:spLocks noGrp="1"/>
          </p:cNvSpPr>
          <p:nvPr>
            <p:ph idx="1"/>
          </p:nvPr>
        </p:nvSpPr>
        <p:spPr/>
        <p:txBody>
          <a:bodyPr>
            <a:normAutofit/>
          </a:bodyPr>
          <a:lstStyle/>
          <a:p>
            <a:r>
              <a:rPr lang="zh-CN" altLang="en-US" sz="2800" dirty="0"/>
              <a:t>这看上去太不优秀了，因为有可能每次要跳</a:t>
            </a:r>
            <a:r>
              <a:rPr lang="en-US" altLang="zh-CN" sz="2800" dirty="0"/>
              <a:t>O(n)</a:t>
            </a:r>
            <a:r>
              <a:rPr lang="zh-CN" altLang="en-US" sz="2800" dirty="0"/>
              <a:t>步才能找到代表元素。我们希望让跳的次数尽量少。</a:t>
            </a:r>
            <a:endParaRPr lang="en-US" altLang="zh-CN" sz="2800" dirty="0"/>
          </a:p>
          <a:p>
            <a:endParaRPr lang="en-US" altLang="zh-CN" sz="2800" dirty="0"/>
          </a:p>
          <a:p>
            <a:r>
              <a:rPr lang="zh-CN" altLang="en-US" sz="2800" dirty="0"/>
              <a:t>有以下几种优化。</a:t>
            </a:r>
          </a:p>
        </p:txBody>
      </p:sp>
    </p:spTree>
    <p:extLst>
      <p:ext uri="{BB962C8B-B14F-4D97-AF65-F5344CB8AC3E}">
        <p14:creationId xmlns:p14="http://schemas.microsoft.com/office/powerpoint/2010/main" val="3552075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8CAD3-8993-4302-A9FA-14816FD8C41C}"/>
              </a:ext>
            </a:extLst>
          </p:cNvPr>
          <p:cNvSpPr>
            <a:spLocks noGrp="1"/>
          </p:cNvSpPr>
          <p:nvPr>
            <p:ph type="title"/>
          </p:nvPr>
        </p:nvSpPr>
        <p:spPr/>
        <p:txBody>
          <a:bodyPr/>
          <a:lstStyle/>
          <a:p>
            <a:r>
              <a:rPr lang="zh-CN" altLang="en-US" dirty="0"/>
              <a:t>启发式合并</a:t>
            </a:r>
          </a:p>
        </p:txBody>
      </p:sp>
      <p:sp>
        <p:nvSpPr>
          <p:cNvPr id="3" name="内容占位符 2">
            <a:extLst>
              <a:ext uri="{FF2B5EF4-FFF2-40B4-BE49-F238E27FC236}">
                <a16:creationId xmlns:a16="http://schemas.microsoft.com/office/drawing/2014/main" id="{5277A8A9-38C2-439B-8E4C-E8C112A75260}"/>
              </a:ext>
            </a:extLst>
          </p:cNvPr>
          <p:cNvSpPr>
            <a:spLocks noGrp="1"/>
          </p:cNvSpPr>
          <p:nvPr>
            <p:ph idx="1"/>
          </p:nvPr>
        </p:nvSpPr>
        <p:spPr/>
        <p:txBody>
          <a:bodyPr>
            <a:normAutofit/>
          </a:bodyPr>
          <a:lstStyle/>
          <a:p>
            <a:r>
              <a:rPr lang="zh-CN" altLang="en-US" sz="2800" dirty="0"/>
              <a:t>我们再对每个集合维护一个大小，每次把小的集合的代表元素的父亲设为大的集合的代表元素。</a:t>
            </a:r>
            <a:endParaRPr lang="en-US" altLang="zh-CN" sz="2800" dirty="0"/>
          </a:p>
          <a:p>
            <a:endParaRPr lang="en-US" altLang="zh-CN" sz="2800" dirty="0"/>
          </a:p>
          <a:p>
            <a:r>
              <a:rPr lang="zh-CN" altLang="en-US" sz="2800" dirty="0"/>
              <a:t>这样每次跳一步，其子树大小就会至少翻倍，这样每个点任意时刻到根的路径的长度都是</a:t>
            </a:r>
            <a:r>
              <a:rPr lang="en-US" altLang="zh-CN" sz="2800" dirty="0"/>
              <a:t>O(</a:t>
            </a:r>
            <a:r>
              <a:rPr lang="en-US" altLang="zh-CN" sz="2800" dirty="0" err="1"/>
              <a:t>lgn</a:t>
            </a:r>
            <a:r>
              <a:rPr lang="en-US" altLang="zh-CN" sz="2800" dirty="0"/>
              <a:t>)</a:t>
            </a:r>
            <a:r>
              <a:rPr lang="zh-CN" altLang="en-US" sz="2800" dirty="0"/>
              <a:t>的。</a:t>
            </a:r>
            <a:endParaRPr lang="en-US" altLang="zh-CN" sz="2800" dirty="0"/>
          </a:p>
          <a:p>
            <a:endParaRPr lang="en-US" altLang="zh-CN" sz="2800" dirty="0"/>
          </a:p>
          <a:p>
            <a:r>
              <a:rPr lang="zh-CN" altLang="en-US" sz="2800" dirty="0"/>
              <a:t>这种每次把小的弄到大的上面的操作叫启发式合并。</a:t>
            </a:r>
            <a:endParaRPr lang="en-US" altLang="zh-CN" sz="2800" dirty="0"/>
          </a:p>
        </p:txBody>
      </p:sp>
    </p:spTree>
    <p:extLst>
      <p:ext uri="{BB962C8B-B14F-4D97-AF65-F5344CB8AC3E}">
        <p14:creationId xmlns:p14="http://schemas.microsoft.com/office/powerpoint/2010/main" val="98315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A7F53-E9A3-4DB8-83AB-809E38F9D644}"/>
              </a:ext>
            </a:extLst>
          </p:cNvPr>
          <p:cNvSpPr>
            <a:spLocks noGrp="1"/>
          </p:cNvSpPr>
          <p:nvPr>
            <p:ph type="title"/>
          </p:nvPr>
        </p:nvSpPr>
        <p:spPr/>
        <p:txBody>
          <a:bodyPr/>
          <a:lstStyle/>
          <a:p>
            <a:r>
              <a:rPr lang="zh-CN" altLang="en-US" dirty="0"/>
              <a:t>按秩合并</a:t>
            </a:r>
          </a:p>
        </p:txBody>
      </p:sp>
      <p:sp>
        <p:nvSpPr>
          <p:cNvPr id="3" name="内容占位符 2">
            <a:extLst>
              <a:ext uri="{FF2B5EF4-FFF2-40B4-BE49-F238E27FC236}">
                <a16:creationId xmlns:a16="http://schemas.microsoft.com/office/drawing/2014/main" id="{A1B763EC-2656-414A-963E-CEAE7CC150A0}"/>
              </a:ext>
            </a:extLst>
          </p:cNvPr>
          <p:cNvSpPr>
            <a:spLocks noGrp="1"/>
          </p:cNvSpPr>
          <p:nvPr>
            <p:ph idx="1"/>
          </p:nvPr>
        </p:nvSpPr>
        <p:spPr/>
        <p:txBody>
          <a:bodyPr>
            <a:normAutofit/>
          </a:bodyPr>
          <a:lstStyle/>
          <a:p>
            <a:r>
              <a:rPr lang="zh-CN" altLang="en-US" sz="2800" dirty="0"/>
              <a:t>每个集合维护深度最大值，每次把深度小的挂到深度大的上边。</a:t>
            </a:r>
            <a:endParaRPr lang="en-US" altLang="zh-CN" sz="2800" dirty="0"/>
          </a:p>
          <a:p>
            <a:endParaRPr lang="en-US" altLang="zh-CN" sz="2800" dirty="0"/>
          </a:p>
          <a:p>
            <a:r>
              <a:rPr lang="zh-CN" altLang="en-US" sz="2800" dirty="0"/>
              <a:t>显然新的集合深度变大</a:t>
            </a:r>
            <a:r>
              <a:rPr lang="en-US" altLang="zh-CN" sz="2800" dirty="0"/>
              <a:t>1</a:t>
            </a:r>
            <a:r>
              <a:rPr lang="zh-CN" altLang="en-US" sz="2800" dirty="0"/>
              <a:t>当且仅当原先两个集合深度相等，因此可以归纳证明每次最大深度</a:t>
            </a:r>
            <a:r>
              <a:rPr lang="en-US" altLang="zh-CN" sz="2800" dirty="0"/>
              <a:t>+1</a:t>
            </a:r>
            <a:r>
              <a:rPr lang="zh-CN" altLang="en-US" sz="2800" dirty="0"/>
              <a:t>，集合大小也会翻倍，复杂度和上一个一样。</a:t>
            </a:r>
          </a:p>
        </p:txBody>
      </p:sp>
    </p:spTree>
    <p:extLst>
      <p:ext uri="{BB962C8B-B14F-4D97-AF65-F5344CB8AC3E}">
        <p14:creationId xmlns:p14="http://schemas.microsoft.com/office/powerpoint/2010/main" val="3590221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AC629-0529-45E6-8622-033FD89C9878}"/>
              </a:ext>
            </a:extLst>
          </p:cNvPr>
          <p:cNvSpPr>
            <a:spLocks noGrp="1"/>
          </p:cNvSpPr>
          <p:nvPr>
            <p:ph type="title"/>
          </p:nvPr>
        </p:nvSpPr>
        <p:spPr/>
        <p:txBody>
          <a:bodyPr/>
          <a:lstStyle/>
          <a:p>
            <a:r>
              <a:rPr lang="zh-CN" altLang="en-US" dirty="0"/>
              <a:t>路径压缩</a:t>
            </a:r>
          </a:p>
        </p:txBody>
      </p:sp>
      <p:sp>
        <p:nvSpPr>
          <p:cNvPr id="3" name="内容占位符 2">
            <a:extLst>
              <a:ext uri="{FF2B5EF4-FFF2-40B4-BE49-F238E27FC236}">
                <a16:creationId xmlns:a16="http://schemas.microsoft.com/office/drawing/2014/main" id="{3FA5D3FE-692E-4540-88E6-135C23132951}"/>
              </a:ext>
            </a:extLst>
          </p:cNvPr>
          <p:cNvSpPr>
            <a:spLocks noGrp="1"/>
          </p:cNvSpPr>
          <p:nvPr>
            <p:ph idx="1"/>
          </p:nvPr>
        </p:nvSpPr>
        <p:spPr/>
        <p:txBody>
          <a:bodyPr>
            <a:normAutofit/>
          </a:bodyPr>
          <a:lstStyle/>
          <a:p>
            <a:r>
              <a:rPr lang="zh-CN" altLang="en-US" sz="2800" dirty="0"/>
              <a:t>前文两种优化看起来不像是人能想到的。</a:t>
            </a:r>
            <a:endParaRPr lang="en-US" altLang="zh-CN" sz="2800" dirty="0"/>
          </a:p>
          <a:p>
            <a:endParaRPr lang="en-US" altLang="zh-CN" sz="2800" dirty="0"/>
          </a:p>
          <a:p>
            <a:r>
              <a:rPr lang="zh-CN" altLang="en-US" sz="2800" dirty="0"/>
              <a:t>不过注意到每次你找到</a:t>
            </a:r>
            <a:r>
              <a:rPr lang="en-US" altLang="zh-CN" sz="2800" dirty="0"/>
              <a:t>x</a:t>
            </a:r>
            <a:r>
              <a:rPr lang="zh-CN" altLang="en-US" sz="2800" dirty="0"/>
              <a:t>的代表元素，就意味着</a:t>
            </a:r>
            <a:r>
              <a:rPr lang="en-US" altLang="zh-CN" sz="2800" dirty="0"/>
              <a:t>x</a:t>
            </a:r>
            <a:r>
              <a:rPr lang="zh-CN" altLang="en-US" sz="2800" dirty="0"/>
              <a:t>到根的路径上所有点的代表元素都会被确定，因此直接把这些节点的父亲重新设成根即可。</a:t>
            </a:r>
            <a:endParaRPr lang="en-US" altLang="zh-CN" sz="2800" dirty="0"/>
          </a:p>
          <a:p>
            <a:r>
              <a:rPr lang="zh-CN" altLang="en-US" sz="2800" dirty="0"/>
              <a:t>可以想象尽管可能某次操作代价很高，但这之后的操作代价就会变低，总代价就不会很高。</a:t>
            </a:r>
          </a:p>
        </p:txBody>
      </p:sp>
    </p:spTree>
    <p:extLst>
      <p:ext uri="{BB962C8B-B14F-4D97-AF65-F5344CB8AC3E}">
        <p14:creationId xmlns:p14="http://schemas.microsoft.com/office/powerpoint/2010/main" val="213958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D71D-A13A-4E72-9E00-E193E2A3641B}"/>
              </a:ext>
            </a:extLst>
          </p:cNvPr>
          <p:cNvSpPr>
            <a:spLocks noGrp="1"/>
          </p:cNvSpPr>
          <p:nvPr>
            <p:ph type="title"/>
          </p:nvPr>
        </p:nvSpPr>
        <p:spPr/>
        <p:txBody>
          <a:bodyPr/>
          <a:lstStyle/>
          <a:p>
            <a:r>
              <a:rPr lang="zh-CN" altLang="en-US" dirty="0"/>
              <a:t>基于路经压缩的复杂度</a:t>
            </a:r>
          </a:p>
        </p:txBody>
      </p:sp>
      <p:sp>
        <p:nvSpPr>
          <p:cNvPr id="3" name="内容占位符 2">
            <a:extLst>
              <a:ext uri="{FF2B5EF4-FFF2-40B4-BE49-F238E27FC236}">
                <a16:creationId xmlns:a16="http://schemas.microsoft.com/office/drawing/2014/main" id="{EB69EDB5-7599-4598-9E60-ED056FC7AE8A}"/>
              </a:ext>
            </a:extLst>
          </p:cNvPr>
          <p:cNvSpPr>
            <a:spLocks noGrp="1"/>
          </p:cNvSpPr>
          <p:nvPr>
            <p:ph idx="1"/>
          </p:nvPr>
        </p:nvSpPr>
        <p:spPr/>
        <p:txBody>
          <a:bodyPr>
            <a:normAutofit/>
          </a:bodyPr>
          <a:lstStyle/>
          <a:p>
            <a:endParaRPr lang="en-US" altLang="zh-CN" sz="2800" dirty="0"/>
          </a:p>
          <a:p>
            <a:r>
              <a:rPr lang="zh-CN" altLang="en-US" sz="2800" dirty="0"/>
              <a:t>复杂度是基于均摊的（就是尽管某些单步代价很高但是总代价不大），我不会证明，据说是</a:t>
            </a:r>
            <a:r>
              <a:rPr lang="en-US" altLang="zh-CN" sz="2800" dirty="0"/>
              <a:t>O(</a:t>
            </a:r>
            <a:r>
              <a:rPr lang="en-US" altLang="zh-CN" sz="2800" dirty="0" err="1"/>
              <a:t>n+log</a:t>
            </a:r>
            <a:r>
              <a:rPr lang="en-US" altLang="zh-CN" sz="2800" dirty="0"/>
              <a:t>_{1+m/n} (n</a:t>
            </a:r>
            <a:r>
              <a:rPr lang="zh-CN" altLang="en-US" sz="2800" dirty="0"/>
              <a:t>或者</a:t>
            </a:r>
            <a:r>
              <a:rPr lang="en-US" altLang="zh-CN" sz="2800" dirty="0"/>
              <a:t>m))</a:t>
            </a:r>
            <a:r>
              <a:rPr lang="zh-CN" altLang="en-US" sz="2800" dirty="0"/>
              <a:t>的，总之也是</a:t>
            </a:r>
            <a:r>
              <a:rPr lang="en-US" altLang="zh-CN" sz="2800" dirty="0"/>
              <a:t>O(</a:t>
            </a:r>
            <a:r>
              <a:rPr lang="en-US" altLang="zh-CN" sz="2800" dirty="0" err="1"/>
              <a:t>nlgn</a:t>
            </a:r>
            <a:r>
              <a:rPr lang="en-US" altLang="zh-CN" sz="2800" dirty="0"/>
              <a:t>)</a:t>
            </a:r>
            <a:r>
              <a:rPr lang="zh-CN" altLang="en-US" sz="2800" dirty="0"/>
              <a:t>级别的。</a:t>
            </a:r>
            <a:endParaRPr lang="en-US" altLang="zh-CN" sz="2800" dirty="0"/>
          </a:p>
          <a:p>
            <a:endParaRPr lang="en-US" altLang="zh-CN" sz="2800" dirty="0"/>
          </a:p>
          <a:p>
            <a:r>
              <a:rPr lang="en-US" altLang="zh-CN" sz="2800" dirty="0" err="1"/>
              <a:t>Tarjan</a:t>
            </a:r>
            <a:r>
              <a:rPr lang="zh-CN" altLang="en-US" sz="2800" dirty="0"/>
              <a:t>很牛的证明了当路径压缩和按秩合并一块用的时候复杂度是</a:t>
            </a:r>
            <a:r>
              <a:rPr lang="en-US" altLang="zh-CN" sz="2800" dirty="0"/>
              <a:t>O(n\alpha(n))</a:t>
            </a:r>
            <a:r>
              <a:rPr lang="zh-CN" altLang="en-US" sz="2800" dirty="0"/>
              <a:t>的，其中</a:t>
            </a:r>
            <a:r>
              <a:rPr lang="en-US" altLang="zh-CN" sz="2800" dirty="0"/>
              <a:t>\alpha(n)</a:t>
            </a:r>
            <a:r>
              <a:rPr lang="zh-CN" altLang="en-US" sz="2800" dirty="0"/>
              <a:t>是阿克曼的某个反函数，增长慢到大概你取</a:t>
            </a:r>
            <a:r>
              <a:rPr lang="en-US" altLang="zh-CN" sz="2800" dirty="0"/>
              <a:t>n</a:t>
            </a:r>
            <a:r>
              <a:rPr lang="zh-CN" altLang="en-US" sz="2800" dirty="0"/>
              <a:t>是全宇宙的原子总数，这玩意也不超过</a:t>
            </a:r>
            <a:r>
              <a:rPr lang="en-US" altLang="zh-CN" sz="2800" dirty="0"/>
              <a:t>6</a:t>
            </a:r>
            <a:r>
              <a:rPr lang="zh-CN" altLang="en-US" sz="2800" dirty="0"/>
              <a:t>大概。</a:t>
            </a:r>
          </a:p>
        </p:txBody>
      </p:sp>
    </p:spTree>
    <p:extLst>
      <p:ext uri="{BB962C8B-B14F-4D97-AF65-F5344CB8AC3E}">
        <p14:creationId xmlns:p14="http://schemas.microsoft.com/office/powerpoint/2010/main" val="297857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F51A5-8762-49A9-B396-3CBCB068C430}"/>
              </a:ext>
            </a:extLst>
          </p:cNvPr>
          <p:cNvSpPr>
            <a:spLocks noGrp="1"/>
          </p:cNvSpPr>
          <p:nvPr>
            <p:ph type="title"/>
          </p:nvPr>
        </p:nvSpPr>
        <p:spPr>
          <a:xfrm>
            <a:off x="838200" y="307975"/>
            <a:ext cx="10515600" cy="1325563"/>
          </a:xfrm>
        </p:spPr>
        <p:txBody>
          <a:bodyPr/>
          <a:lstStyle/>
          <a:p>
            <a:r>
              <a:rPr lang="zh-CN" altLang="en-US" dirty="0"/>
              <a:t>树是什么</a:t>
            </a:r>
          </a:p>
        </p:txBody>
      </p:sp>
      <p:sp>
        <p:nvSpPr>
          <p:cNvPr id="3" name="内容占位符 2">
            <a:extLst>
              <a:ext uri="{FF2B5EF4-FFF2-40B4-BE49-F238E27FC236}">
                <a16:creationId xmlns:a16="http://schemas.microsoft.com/office/drawing/2014/main" id="{445B729A-C190-4E6B-AC34-DD6FB5B62E72}"/>
              </a:ext>
            </a:extLst>
          </p:cNvPr>
          <p:cNvSpPr>
            <a:spLocks noGrp="1"/>
          </p:cNvSpPr>
          <p:nvPr>
            <p:ph idx="1"/>
          </p:nvPr>
        </p:nvSpPr>
        <p:spPr/>
        <p:txBody>
          <a:bodyPr>
            <a:normAutofit/>
          </a:bodyPr>
          <a:lstStyle/>
          <a:p>
            <a:r>
              <a:rPr lang="zh-CN" altLang="en-US" sz="2800" strike="sngStrike" dirty="0"/>
              <a:t>树就是一类植物的统称</a:t>
            </a:r>
          </a:p>
          <a:p>
            <a:endParaRPr lang="en-US" altLang="zh-CN" sz="2800" dirty="0"/>
          </a:p>
          <a:p>
            <a:r>
              <a:rPr lang="zh-CN" altLang="en-US" sz="2800" dirty="0"/>
              <a:t>好像还挺难用人话定义的，总之画个图意识一下吧。</a:t>
            </a:r>
            <a:endParaRPr lang="en-US" altLang="zh-CN" sz="2800" dirty="0"/>
          </a:p>
          <a:p>
            <a:endParaRPr lang="en-US" altLang="zh-CN" sz="2800" dirty="0"/>
          </a:p>
        </p:txBody>
      </p:sp>
    </p:spTree>
    <p:extLst>
      <p:ext uri="{BB962C8B-B14F-4D97-AF65-F5344CB8AC3E}">
        <p14:creationId xmlns:p14="http://schemas.microsoft.com/office/powerpoint/2010/main" val="1818788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6C1C6-FDC0-4CD5-825D-3254105E293E}"/>
              </a:ext>
            </a:extLst>
          </p:cNvPr>
          <p:cNvSpPr>
            <a:spLocks noGrp="1"/>
          </p:cNvSpPr>
          <p:nvPr>
            <p:ph type="title"/>
          </p:nvPr>
        </p:nvSpPr>
        <p:spPr/>
        <p:txBody>
          <a:bodyPr/>
          <a:lstStyle/>
          <a:p>
            <a:r>
              <a:rPr lang="zh-CN" altLang="en-US" dirty="0"/>
              <a:t>实现</a:t>
            </a:r>
          </a:p>
        </p:txBody>
      </p:sp>
      <p:sp>
        <p:nvSpPr>
          <p:cNvPr id="3" name="内容占位符 2">
            <a:extLst>
              <a:ext uri="{FF2B5EF4-FFF2-40B4-BE49-F238E27FC236}">
                <a16:creationId xmlns:a16="http://schemas.microsoft.com/office/drawing/2014/main" id="{8F89F250-D978-4F01-8C74-6A1FBBB75C7C}"/>
              </a:ext>
            </a:extLst>
          </p:cNvPr>
          <p:cNvSpPr>
            <a:spLocks noGrp="1"/>
          </p:cNvSpPr>
          <p:nvPr>
            <p:ph idx="1"/>
          </p:nvPr>
        </p:nvSpPr>
        <p:spPr>
          <a:xfrm>
            <a:off x="619125" y="1714500"/>
            <a:ext cx="10887075" cy="4504185"/>
          </a:xfrm>
        </p:spPr>
        <p:txBody>
          <a:bodyPr>
            <a:normAutofit/>
          </a:bodyPr>
          <a:lstStyle/>
          <a:p>
            <a:r>
              <a:rPr lang="zh-CN" altLang="en-US" sz="2800" dirty="0"/>
              <a:t>实践中从未见过谁真的写了同时路径压缩按秩合并的</a:t>
            </a:r>
            <a:r>
              <a:rPr lang="en-US" altLang="zh-CN" sz="2800" dirty="0"/>
              <a:t>……</a:t>
            </a:r>
          </a:p>
          <a:p>
            <a:r>
              <a:rPr lang="zh-CN" altLang="en-US" sz="2800" dirty="0"/>
              <a:t>一般都只写路径压缩。在某些不能基于均摊的时候会写启发式合并或者按秩合并。总之的确没见过谁实现了两件事同时干的。</a:t>
            </a:r>
            <a:endParaRPr lang="en-US" altLang="zh-CN" sz="2800" dirty="0"/>
          </a:p>
          <a:p>
            <a:r>
              <a:rPr lang="zh-CN" altLang="en-US" sz="2800" dirty="0"/>
              <a:t>就算只路径压缩，虽然理论可以卡到</a:t>
            </a:r>
            <a:r>
              <a:rPr lang="en-US" altLang="zh-CN" sz="2800" dirty="0"/>
              <a:t>O(</a:t>
            </a:r>
            <a:r>
              <a:rPr lang="en-US" altLang="zh-CN" sz="2800" dirty="0" err="1"/>
              <a:t>nlgn</a:t>
            </a:r>
            <a:r>
              <a:rPr lang="en-US" altLang="zh-CN" sz="2800" dirty="0"/>
              <a:t>)</a:t>
            </a:r>
            <a:r>
              <a:rPr lang="zh-CN" altLang="en-US" sz="2800" dirty="0"/>
              <a:t>，不过常数很小，所以通常分析复杂度的时候会被看做近似线性。</a:t>
            </a:r>
            <a:endParaRPr lang="en-US" altLang="zh-CN" sz="2800" dirty="0"/>
          </a:p>
          <a:p>
            <a:r>
              <a:rPr lang="zh-CN" altLang="en-US" sz="2800" dirty="0"/>
              <a:t>核心代码一行（一开始所有点</a:t>
            </a:r>
            <a:r>
              <a:rPr lang="en-US" altLang="zh-CN" sz="2800" dirty="0"/>
              <a:t>fa[x]=-1</a:t>
            </a:r>
            <a:r>
              <a:rPr lang="zh-CN" altLang="en-US" sz="2800" dirty="0"/>
              <a:t>）：</a:t>
            </a:r>
            <a:endParaRPr lang="en-US" altLang="zh-CN" sz="2800" dirty="0"/>
          </a:p>
          <a:p>
            <a:r>
              <a:rPr lang="en-US" altLang="zh-CN" sz="2800" dirty="0"/>
              <a:t>int </a:t>
            </a:r>
            <a:r>
              <a:rPr lang="en-US" altLang="zh-CN" sz="2800" dirty="0" err="1"/>
              <a:t>find_fa</a:t>
            </a:r>
            <a:r>
              <a:rPr lang="en-US" altLang="zh-CN" sz="2800" dirty="0"/>
              <a:t>(int x) { if(fa[x]==-1) return </a:t>
            </a:r>
            <a:r>
              <a:rPr lang="en-US" altLang="zh-CN" sz="2800" dirty="0" err="1"/>
              <a:t>x;return</a:t>
            </a:r>
            <a:r>
              <a:rPr lang="en-US" altLang="zh-CN" sz="2800" dirty="0"/>
              <a:t> fa[x]=</a:t>
            </a:r>
            <a:r>
              <a:rPr lang="en-US" altLang="zh-CN" sz="2800" dirty="0" err="1"/>
              <a:t>find_fa</a:t>
            </a:r>
            <a:r>
              <a:rPr lang="en-US" altLang="zh-CN" sz="2800" dirty="0"/>
              <a:t>(fa[x]); }</a:t>
            </a:r>
          </a:p>
          <a:p>
            <a:r>
              <a:rPr lang="zh-CN" altLang="en-US" sz="2800" dirty="0"/>
              <a:t>不过不知道为啥</a:t>
            </a:r>
            <a:r>
              <a:rPr lang="en-US" altLang="zh-CN" sz="2800" dirty="0"/>
              <a:t>OI</a:t>
            </a:r>
            <a:r>
              <a:rPr lang="zh-CN" altLang="en-US" sz="2800" dirty="0"/>
              <a:t>圈里面更喜欢把</a:t>
            </a:r>
            <a:r>
              <a:rPr lang="en-US" altLang="zh-CN" sz="2800" dirty="0"/>
              <a:t>fa[x]</a:t>
            </a:r>
            <a:r>
              <a:rPr lang="zh-CN" altLang="en-US" sz="2800" dirty="0"/>
              <a:t>初始化为</a:t>
            </a:r>
            <a:r>
              <a:rPr lang="en-US" altLang="zh-CN" sz="2800" dirty="0"/>
              <a:t>x</a:t>
            </a:r>
            <a:r>
              <a:rPr lang="zh-CN" altLang="en-US" sz="2800" dirty="0"/>
              <a:t>（逃）</a:t>
            </a:r>
            <a:endParaRPr lang="en-US" altLang="zh-CN" sz="2800" dirty="0"/>
          </a:p>
        </p:txBody>
      </p:sp>
    </p:spTree>
    <p:extLst>
      <p:ext uri="{BB962C8B-B14F-4D97-AF65-F5344CB8AC3E}">
        <p14:creationId xmlns:p14="http://schemas.microsoft.com/office/powerpoint/2010/main" val="968963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81D82-B65C-4DA2-A151-D766E89BC692}"/>
              </a:ext>
            </a:extLst>
          </p:cNvPr>
          <p:cNvSpPr>
            <a:spLocks noGrp="1"/>
          </p:cNvSpPr>
          <p:nvPr>
            <p:ph type="title"/>
          </p:nvPr>
        </p:nvSpPr>
        <p:spPr/>
        <p:txBody>
          <a:bodyPr/>
          <a:lstStyle/>
          <a:p>
            <a:r>
              <a:rPr lang="zh-CN" altLang="en-US" dirty="0"/>
              <a:t>加权并查集</a:t>
            </a:r>
          </a:p>
        </p:txBody>
      </p:sp>
      <p:sp>
        <p:nvSpPr>
          <p:cNvPr id="3" name="内容占位符 2">
            <a:extLst>
              <a:ext uri="{FF2B5EF4-FFF2-40B4-BE49-F238E27FC236}">
                <a16:creationId xmlns:a16="http://schemas.microsoft.com/office/drawing/2014/main" id="{94DF5CDE-4B23-4B95-BE7C-A37A4AC66F4B}"/>
              </a:ext>
            </a:extLst>
          </p:cNvPr>
          <p:cNvSpPr>
            <a:spLocks noGrp="1"/>
          </p:cNvSpPr>
          <p:nvPr>
            <p:ph idx="1"/>
          </p:nvPr>
        </p:nvSpPr>
        <p:spPr/>
        <p:txBody>
          <a:bodyPr>
            <a:normAutofit/>
          </a:bodyPr>
          <a:lstStyle/>
          <a:p>
            <a:r>
              <a:rPr lang="zh-CN" altLang="en-US" sz="2800" dirty="0"/>
              <a:t>本质上就是并查集中每个点到父亲的边有一个权值，表示在原图中这个点到父节点的某些信息。</a:t>
            </a:r>
            <a:endParaRPr lang="en-US" altLang="zh-CN" sz="2800" dirty="0"/>
          </a:p>
          <a:p>
            <a:r>
              <a:rPr lang="zh-CN" altLang="en-US" sz="2800" dirty="0"/>
              <a:t>或者在根节点处维护整个联通块的某些信息。</a:t>
            </a:r>
          </a:p>
        </p:txBody>
      </p:sp>
    </p:spTree>
    <p:extLst>
      <p:ext uri="{BB962C8B-B14F-4D97-AF65-F5344CB8AC3E}">
        <p14:creationId xmlns:p14="http://schemas.microsoft.com/office/powerpoint/2010/main" val="1278300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BCB11-6B3C-4CF5-91A3-8FE0F0157F20}"/>
              </a:ext>
            </a:extLst>
          </p:cNvPr>
          <p:cNvSpPr>
            <a:spLocks noGrp="1"/>
          </p:cNvSpPr>
          <p:nvPr>
            <p:ph type="title"/>
          </p:nvPr>
        </p:nvSpPr>
        <p:spPr/>
        <p:txBody>
          <a:bodyPr/>
          <a:lstStyle/>
          <a:p>
            <a:r>
              <a:rPr lang="zh-CN" altLang="en-US" dirty="0"/>
              <a:t>最小生成树的</a:t>
            </a:r>
            <a:r>
              <a:rPr lang="en-US" altLang="zh-CN" dirty="0" err="1"/>
              <a:t>kruskal</a:t>
            </a:r>
            <a:r>
              <a:rPr lang="zh-CN" altLang="en-US" dirty="0"/>
              <a:t>算法</a:t>
            </a:r>
          </a:p>
        </p:txBody>
      </p:sp>
      <p:sp>
        <p:nvSpPr>
          <p:cNvPr id="3" name="内容占位符 2">
            <a:extLst>
              <a:ext uri="{FF2B5EF4-FFF2-40B4-BE49-F238E27FC236}">
                <a16:creationId xmlns:a16="http://schemas.microsoft.com/office/drawing/2014/main" id="{447C70A9-1996-4CE5-9273-548F3C1E751E}"/>
              </a:ext>
            </a:extLst>
          </p:cNvPr>
          <p:cNvSpPr>
            <a:spLocks noGrp="1"/>
          </p:cNvSpPr>
          <p:nvPr>
            <p:ph idx="1"/>
          </p:nvPr>
        </p:nvSpPr>
        <p:spPr>
          <a:xfrm>
            <a:off x="590550" y="1790700"/>
            <a:ext cx="10915650" cy="4427985"/>
          </a:xfrm>
        </p:spPr>
        <p:txBody>
          <a:bodyPr>
            <a:normAutofit/>
          </a:bodyPr>
          <a:lstStyle/>
          <a:p>
            <a:r>
              <a:rPr lang="zh-CN" altLang="en-US" sz="2800" dirty="0"/>
              <a:t>最小生成树</a:t>
            </a:r>
            <a:r>
              <a:rPr lang="en-US" altLang="zh-CN" sz="2800" dirty="0"/>
              <a:t>(MST)</a:t>
            </a:r>
            <a:r>
              <a:rPr lang="zh-CN" altLang="en-US" sz="2800" dirty="0"/>
              <a:t>：给一张无向图边有权，选出</a:t>
            </a:r>
            <a:r>
              <a:rPr lang="en-US" altLang="zh-CN" sz="2800" dirty="0"/>
              <a:t>n-1</a:t>
            </a:r>
            <a:r>
              <a:rPr lang="zh-CN" altLang="en-US" sz="2800" dirty="0"/>
              <a:t>条边构成一颗树并且权值之和最小。</a:t>
            </a:r>
            <a:endParaRPr lang="en-US" altLang="zh-CN" sz="2800" dirty="0"/>
          </a:p>
          <a:p>
            <a:r>
              <a:rPr lang="en-US" altLang="zh-CN" sz="2800" dirty="0"/>
              <a:t>OI</a:t>
            </a:r>
            <a:r>
              <a:rPr lang="zh-CN" altLang="en-US" sz="2800" dirty="0"/>
              <a:t>界里常用的最小生成树算法有三个，</a:t>
            </a:r>
            <a:r>
              <a:rPr lang="en-US" altLang="zh-CN" sz="2800" dirty="0"/>
              <a:t>prim</a:t>
            </a:r>
            <a:r>
              <a:rPr lang="zh-CN" altLang="en-US" sz="2800" dirty="0"/>
              <a:t>，</a:t>
            </a:r>
            <a:r>
              <a:rPr lang="en-US" altLang="zh-CN" sz="2800" dirty="0" err="1"/>
              <a:t>kruskal</a:t>
            </a:r>
            <a:r>
              <a:rPr lang="zh-CN" altLang="en-US" sz="2800" dirty="0"/>
              <a:t>，还有一个忘了是</a:t>
            </a:r>
            <a:r>
              <a:rPr lang="en-US" altLang="zh-CN" sz="2800" dirty="0"/>
              <a:t>s</a:t>
            </a:r>
            <a:r>
              <a:rPr lang="zh-CN" altLang="en-US" sz="2800" dirty="0"/>
              <a:t>开头还是</a:t>
            </a:r>
            <a:r>
              <a:rPr lang="en-US" altLang="zh-CN" sz="2800" dirty="0"/>
              <a:t>b</a:t>
            </a:r>
            <a:r>
              <a:rPr lang="zh-CN" altLang="en-US" sz="2800" dirty="0"/>
              <a:t>开头的算法。实践中通常使用第二个，有些特殊问题只能借用第三个的流程，在极端的图上</a:t>
            </a:r>
            <a:r>
              <a:rPr lang="en-US" altLang="zh-CN" sz="2800" dirty="0"/>
              <a:t>prim</a:t>
            </a:r>
            <a:r>
              <a:rPr lang="zh-CN" altLang="en-US" sz="2800" dirty="0"/>
              <a:t>有微弱优势。</a:t>
            </a:r>
            <a:endParaRPr lang="en-US" altLang="zh-CN" sz="2800" dirty="0"/>
          </a:p>
          <a:p>
            <a:r>
              <a:rPr lang="zh-CN" altLang="en-US" sz="2800" dirty="0"/>
              <a:t>另外在有向图上求最小外向生成树有一个</a:t>
            </a:r>
            <a:r>
              <a:rPr lang="en-US" altLang="zh-CN" sz="2800" dirty="0"/>
              <a:t>O((</a:t>
            </a:r>
            <a:r>
              <a:rPr lang="en-US" altLang="zh-CN" sz="2800" dirty="0" err="1"/>
              <a:t>n+m</a:t>
            </a:r>
            <a:r>
              <a:rPr lang="en-US" altLang="zh-CN" sz="2800" dirty="0"/>
              <a:t>)lg)</a:t>
            </a:r>
            <a:r>
              <a:rPr lang="zh-CN" altLang="en-US" sz="2800" dirty="0"/>
              <a:t>的使用可并堆优化的朱刘算法，不过这并不常用（大概）</a:t>
            </a:r>
            <a:endParaRPr lang="en-US" altLang="zh-CN" sz="2800" dirty="0"/>
          </a:p>
          <a:p>
            <a:endParaRPr lang="en-US" altLang="zh-CN" sz="2800" dirty="0"/>
          </a:p>
          <a:p>
            <a:r>
              <a:rPr lang="zh-CN" altLang="en-US" sz="2800" dirty="0"/>
              <a:t>今天讲这个应用最广泛的</a:t>
            </a:r>
            <a:r>
              <a:rPr lang="en-US" altLang="zh-CN" sz="2800" dirty="0" err="1"/>
              <a:t>kruskal</a:t>
            </a:r>
            <a:r>
              <a:rPr lang="zh-CN" altLang="en-US" sz="2800" dirty="0"/>
              <a:t>算法。</a:t>
            </a:r>
            <a:endParaRPr lang="en-US" altLang="zh-CN" sz="2800" dirty="0"/>
          </a:p>
          <a:p>
            <a:endParaRPr lang="zh-CN" altLang="en-US" sz="2800" dirty="0"/>
          </a:p>
        </p:txBody>
      </p:sp>
    </p:spTree>
    <p:extLst>
      <p:ext uri="{BB962C8B-B14F-4D97-AF65-F5344CB8AC3E}">
        <p14:creationId xmlns:p14="http://schemas.microsoft.com/office/powerpoint/2010/main" val="1264048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BA9A8-CE36-4BE4-89EA-BF27A26762E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D73517A-1160-4251-A065-04CCD5C80B9C}"/>
              </a:ext>
            </a:extLst>
          </p:cNvPr>
          <p:cNvSpPr>
            <a:spLocks noGrp="1"/>
          </p:cNvSpPr>
          <p:nvPr>
            <p:ph idx="1"/>
          </p:nvPr>
        </p:nvSpPr>
        <p:spPr/>
        <p:txBody>
          <a:bodyPr>
            <a:normAutofit/>
          </a:bodyPr>
          <a:lstStyle/>
          <a:p>
            <a:r>
              <a:rPr lang="zh-CN" altLang="en-US" sz="2800" dirty="0"/>
              <a:t>算法流程十分简单：</a:t>
            </a:r>
            <a:endParaRPr lang="en-US" altLang="zh-CN" sz="2800" dirty="0"/>
          </a:p>
          <a:p>
            <a:r>
              <a:rPr lang="zh-CN" altLang="en-US" sz="2800" dirty="0"/>
              <a:t>把所有边按照权值从小到大排序，然后依次检查这些边，若这条边的端点尚未连通，就加入这条边，否则跳过。</a:t>
            </a:r>
            <a:endParaRPr lang="en-US" altLang="zh-CN" sz="2800" dirty="0"/>
          </a:p>
          <a:p>
            <a:r>
              <a:rPr lang="zh-CN" altLang="en-US" sz="2800" dirty="0"/>
              <a:t>使用并查集优化这个过程即可做到</a:t>
            </a:r>
            <a:r>
              <a:rPr lang="en-US" altLang="zh-CN" sz="2800" dirty="0"/>
              <a:t>O(</a:t>
            </a:r>
            <a:r>
              <a:rPr lang="en-US" altLang="zh-CN" sz="2800" dirty="0" err="1"/>
              <a:t>mlgm</a:t>
            </a:r>
            <a:r>
              <a:rPr lang="en-US" altLang="zh-CN" sz="2800" dirty="0"/>
              <a:t>)</a:t>
            </a:r>
            <a:r>
              <a:rPr lang="zh-CN" altLang="en-US" sz="2800" dirty="0"/>
              <a:t>。</a:t>
            </a:r>
            <a:endParaRPr lang="en-US" altLang="zh-CN" sz="2800" dirty="0"/>
          </a:p>
          <a:p>
            <a:endParaRPr lang="en-US" altLang="zh-CN" sz="2800" dirty="0"/>
          </a:p>
          <a:p>
            <a:r>
              <a:rPr lang="zh-CN" altLang="en-US" sz="2800" dirty="0"/>
              <a:t>证明？</a:t>
            </a:r>
            <a:endParaRPr lang="en-US" altLang="zh-CN" sz="2800" dirty="0"/>
          </a:p>
          <a:p>
            <a:r>
              <a:rPr lang="zh-CN" altLang="en-US" sz="2800" strike="sngStrike" dirty="0"/>
              <a:t>可以说明他有拟阵性质然后就证完了</a:t>
            </a:r>
            <a:endParaRPr lang="en-US" altLang="zh-CN" sz="2800" strike="sngStrike" dirty="0"/>
          </a:p>
        </p:txBody>
      </p:sp>
    </p:spTree>
    <p:extLst>
      <p:ext uri="{BB962C8B-B14F-4D97-AF65-F5344CB8AC3E}">
        <p14:creationId xmlns:p14="http://schemas.microsoft.com/office/powerpoint/2010/main" val="145795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4A217-9BEE-4913-A96E-21E8DA9720F5}"/>
              </a:ext>
            </a:extLst>
          </p:cNvPr>
          <p:cNvSpPr>
            <a:spLocks noGrp="1"/>
          </p:cNvSpPr>
          <p:nvPr>
            <p:ph type="title"/>
          </p:nvPr>
        </p:nvSpPr>
        <p:spPr/>
        <p:txBody>
          <a:bodyPr/>
          <a:lstStyle/>
          <a:p>
            <a:r>
              <a:rPr lang="zh-CN" altLang="en-US" dirty="0"/>
              <a:t>一个意会</a:t>
            </a:r>
          </a:p>
        </p:txBody>
      </p:sp>
      <p:sp>
        <p:nvSpPr>
          <p:cNvPr id="3" name="内容占位符 2">
            <a:extLst>
              <a:ext uri="{FF2B5EF4-FFF2-40B4-BE49-F238E27FC236}">
                <a16:creationId xmlns:a16="http://schemas.microsoft.com/office/drawing/2014/main" id="{6D433AEF-DD48-4C6D-B287-1B43A708C421}"/>
              </a:ext>
            </a:extLst>
          </p:cNvPr>
          <p:cNvSpPr>
            <a:spLocks noGrp="1"/>
          </p:cNvSpPr>
          <p:nvPr>
            <p:ph idx="1"/>
          </p:nvPr>
        </p:nvSpPr>
        <p:spPr/>
        <p:txBody>
          <a:bodyPr>
            <a:normAutofit/>
          </a:bodyPr>
          <a:lstStyle/>
          <a:p>
            <a:r>
              <a:rPr lang="zh-CN" altLang="en-US" sz="2800" dirty="0"/>
              <a:t>显然可以认为边权两两不同。（一条边可以视作</a:t>
            </a:r>
            <a:r>
              <a:rPr lang="en-US" altLang="zh-CN" sz="2800" dirty="0"/>
              <a:t>(</a:t>
            </a:r>
            <a:r>
              <a:rPr lang="en-US" altLang="zh-CN" sz="2800" dirty="0" err="1"/>
              <a:t>w,id</a:t>
            </a:r>
            <a:r>
              <a:rPr lang="en-US" altLang="zh-CN" sz="2800" dirty="0"/>
              <a:t>)</a:t>
            </a:r>
            <a:r>
              <a:rPr lang="zh-CN" altLang="en-US" sz="2800" dirty="0"/>
              <a:t>然后在第一维求和最小的情况下第二维之和最小，这样求出来的答案的第一维就是</a:t>
            </a:r>
            <a:r>
              <a:rPr lang="en-US" altLang="zh-CN" sz="2800" dirty="0"/>
              <a:t>MST</a:t>
            </a:r>
            <a:r>
              <a:rPr lang="zh-CN" altLang="en-US" sz="2800" dirty="0"/>
              <a:t>的答案，不会变化）</a:t>
            </a:r>
            <a:endParaRPr lang="en-US" altLang="zh-CN" sz="2800" dirty="0"/>
          </a:p>
          <a:p>
            <a:r>
              <a:rPr lang="zh-CN" altLang="en-US" sz="2800" dirty="0"/>
              <a:t>最小生成树的一个十分重要的性质（我叫环切性质）：</a:t>
            </a:r>
            <a:endParaRPr lang="en-US" altLang="zh-CN" sz="2800" dirty="0"/>
          </a:p>
          <a:p>
            <a:r>
              <a:rPr lang="zh-CN" altLang="en-US" sz="2800" dirty="0"/>
              <a:t>对于没有被选中的边（称非树边），会和选中的边（树边）形成恰好一个简单环，那么这条非树边的权值一定比所有树边的权值大。</a:t>
            </a:r>
            <a:endParaRPr lang="en-US" altLang="zh-CN" sz="2800" dirty="0"/>
          </a:p>
          <a:p>
            <a:endParaRPr lang="zh-CN" altLang="en-US" sz="2800" dirty="0"/>
          </a:p>
        </p:txBody>
      </p:sp>
    </p:spTree>
    <p:extLst>
      <p:ext uri="{BB962C8B-B14F-4D97-AF65-F5344CB8AC3E}">
        <p14:creationId xmlns:p14="http://schemas.microsoft.com/office/powerpoint/2010/main" val="654753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560D2-8F08-4FBE-9BF2-5A7A59D4FB1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CA6D31C-A42B-4261-814C-62A0273A9F59}"/>
              </a:ext>
            </a:extLst>
          </p:cNvPr>
          <p:cNvSpPr>
            <a:spLocks noGrp="1"/>
          </p:cNvSpPr>
          <p:nvPr>
            <p:ph idx="1"/>
          </p:nvPr>
        </p:nvSpPr>
        <p:spPr/>
        <p:txBody>
          <a:bodyPr>
            <a:normAutofit/>
          </a:bodyPr>
          <a:lstStyle/>
          <a:p>
            <a:r>
              <a:rPr lang="zh-CN" altLang="en-US" sz="2800" dirty="0"/>
              <a:t>借由这个性质，假设</a:t>
            </a:r>
            <a:r>
              <a:rPr lang="en-US" altLang="zh-CN" sz="2800" dirty="0" err="1"/>
              <a:t>kruskal</a:t>
            </a:r>
            <a:r>
              <a:rPr lang="zh-CN" altLang="en-US" sz="2800" dirty="0"/>
              <a:t>求出的树不是最优的最小生成树，那么考虑第一条加错的边，其在最优的最小生成树中对应的环，一定存在一条边权值比它大，这样就不满足环切性质了，也就是一定可以做一个替换使得这个最小生成树更小，矛盾。</a:t>
            </a:r>
            <a:endParaRPr lang="en-US" altLang="zh-CN" sz="2800" dirty="0"/>
          </a:p>
          <a:p>
            <a:r>
              <a:rPr lang="zh-CN" altLang="en-US" sz="2800" dirty="0"/>
              <a:t>因此</a:t>
            </a:r>
            <a:r>
              <a:rPr lang="en-US" altLang="zh-CN" sz="2800" dirty="0" err="1"/>
              <a:t>kruskal</a:t>
            </a:r>
            <a:r>
              <a:rPr lang="zh-CN" altLang="en-US" sz="2800" dirty="0"/>
              <a:t>求出的是最小生成树。</a:t>
            </a:r>
            <a:endParaRPr lang="en-US" altLang="zh-CN" sz="2800" dirty="0"/>
          </a:p>
          <a:p>
            <a:r>
              <a:rPr lang="zh-CN" altLang="en-US" sz="2800" dirty="0"/>
              <a:t>顺带一提，若要求两个点的一条路径使得边权最大值最小，那么使用最小生成树上的路径一定最优。</a:t>
            </a:r>
            <a:endParaRPr lang="en-US" altLang="zh-CN" sz="2800" dirty="0"/>
          </a:p>
          <a:p>
            <a:r>
              <a:rPr lang="zh-CN" altLang="en-US" sz="2800" dirty="0"/>
              <a:t>因为本质上就是从小到大加边到第一次二者连通，就是</a:t>
            </a:r>
            <a:r>
              <a:rPr lang="en-US" altLang="zh-CN" sz="2800" dirty="0" err="1"/>
              <a:t>kruskal</a:t>
            </a:r>
            <a:r>
              <a:rPr lang="zh-CN" altLang="en-US" sz="2800" dirty="0"/>
              <a:t>求出的东西。也可以用环切性质说明。</a:t>
            </a:r>
            <a:endParaRPr lang="en-US" altLang="zh-CN" sz="2800" dirty="0"/>
          </a:p>
        </p:txBody>
      </p:sp>
    </p:spTree>
    <p:extLst>
      <p:ext uri="{BB962C8B-B14F-4D97-AF65-F5344CB8AC3E}">
        <p14:creationId xmlns:p14="http://schemas.microsoft.com/office/powerpoint/2010/main" val="4113903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E73EA-72E8-4648-9016-C595E8F7793B}"/>
              </a:ext>
            </a:extLst>
          </p:cNvPr>
          <p:cNvSpPr>
            <a:spLocks noGrp="1"/>
          </p:cNvSpPr>
          <p:nvPr>
            <p:ph type="title"/>
          </p:nvPr>
        </p:nvSpPr>
        <p:spPr/>
        <p:txBody>
          <a:bodyPr/>
          <a:lstStyle/>
          <a:p>
            <a:r>
              <a:rPr lang="en-US" altLang="zh-CN" dirty="0"/>
              <a:t>T1</a:t>
            </a:r>
            <a:endParaRPr lang="zh-CN" altLang="en-US" dirty="0"/>
          </a:p>
        </p:txBody>
      </p:sp>
      <p:sp>
        <p:nvSpPr>
          <p:cNvPr id="3" name="内容占位符 2">
            <a:extLst>
              <a:ext uri="{FF2B5EF4-FFF2-40B4-BE49-F238E27FC236}">
                <a16:creationId xmlns:a16="http://schemas.microsoft.com/office/drawing/2014/main" id="{668B7D7B-DB11-41AA-80D4-EEC252087C64}"/>
              </a:ext>
            </a:extLst>
          </p:cNvPr>
          <p:cNvSpPr>
            <a:spLocks noGrp="1"/>
          </p:cNvSpPr>
          <p:nvPr>
            <p:ph idx="1"/>
          </p:nvPr>
        </p:nvSpPr>
        <p:spPr/>
        <p:txBody>
          <a:bodyPr>
            <a:normAutofit/>
          </a:bodyPr>
          <a:lstStyle/>
          <a:p>
            <a:r>
              <a:rPr lang="zh-CN" altLang="en-US" sz="2800" dirty="0"/>
              <a:t>给一张图，每次删掉一个点及相连的边，求剩下的图中的联通块数。</a:t>
            </a:r>
            <a:r>
              <a:rPr lang="en-US" altLang="zh-CN" sz="2800" dirty="0"/>
              <a:t>n&lt;=100000</a:t>
            </a:r>
            <a:r>
              <a:rPr lang="zh-CN" altLang="en-US" sz="2800" dirty="0"/>
              <a:t>。</a:t>
            </a:r>
            <a:endParaRPr lang="en-US" altLang="zh-CN" sz="2800" dirty="0"/>
          </a:p>
          <a:p>
            <a:endParaRPr lang="en-US" altLang="zh-CN" sz="2800" dirty="0"/>
          </a:p>
          <a:p>
            <a:r>
              <a:rPr lang="zh-CN" altLang="en-US" sz="2800" strike="sngStrike" dirty="0"/>
              <a:t>动态连通图问题可以使用</a:t>
            </a:r>
            <a:r>
              <a:rPr lang="en-US" altLang="zh-CN" sz="2800" strike="sngStrike" dirty="0"/>
              <a:t>ETT</a:t>
            </a:r>
            <a:r>
              <a:rPr lang="zh-CN" altLang="en-US" sz="2800" strike="sngStrike" dirty="0"/>
              <a:t>来解决，如果要写的话估计也就十几</a:t>
            </a:r>
            <a:r>
              <a:rPr lang="en-US" altLang="zh-CN" sz="2800" strike="sngStrike" dirty="0"/>
              <a:t>k</a:t>
            </a:r>
            <a:r>
              <a:rPr lang="zh-CN" altLang="en-US" sz="2800" strike="sngStrike" dirty="0"/>
              <a:t>左右吧。</a:t>
            </a:r>
          </a:p>
        </p:txBody>
      </p:sp>
    </p:spTree>
    <p:extLst>
      <p:ext uri="{BB962C8B-B14F-4D97-AF65-F5344CB8AC3E}">
        <p14:creationId xmlns:p14="http://schemas.microsoft.com/office/powerpoint/2010/main" val="1496437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4C64C-98DB-431B-9853-DFE49139C384}"/>
              </a:ext>
            </a:extLst>
          </p:cNvPr>
          <p:cNvSpPr>
            <a:spLocks noGrp="1"/>
          </p:cNvSpPr>
          <p:nvPr>
            <p:ph type="title"/>
          </p:nvPr>
        </p:nvSpPr>
        <p:spPr/>
        <p:txBody>
          <a:bodyPr/>
          <a:lstStyle/>
          <a:p>
            <a:r>
              <a:rPr lang="en-US" altLang="zh-CN" dirty="0"/>
              <a:t>sol of JSOI2008 </a:t>
            </a:r>
            <a:r>
              <a:rPr lang="zh-CN" altLang="en-US" dirty="0"/>
              <a:t>星球大战</a:t>
            </a:r>
          </a:p>
        </p:txBody>
      </p:sp>
      <p:sp>
        <p:nvSpPr>
          <p:cNvPr id="3" name="内容占位符 2">
            <a:extLst>
              <a:ext uri="{FF2B5EF4-FFF2-40B4-BE49-F238E27FC236}">
                <a16:creationId xmlns:a16="http://schemas.microsoft.com/office/drawing/2014/main" id="{02296008-A520-4992-9276-7C4E3F67C80F}"/>
              </a:ext>
            </a:extLst>
          </p:cNvPr>
          <p:cNvSpPr>
            <a:spLocks noGrp="1"/>
          </p:cNvSpPr>
          <p:nvPr>
            <p:ph idx="1"/>
          </p:nvPr>
        </p:nvSpPr>
        <p:spPr/>
        <p:txBody>
          <a:bodyPr>
            <a:normAutofit/>
          </a:bodyPr>
          <a:lstStyle/>
          <a:p>
            <a:r>
              <a:rPr lang="zh-CN" altLang="en-US" sz="2800" dirty="0"/>
              <a:t>我们注意到并查集没法删除。</a:t>
            </a:r>
            <a:endParaRPr lang="en-US" altLang="zh-CN" sz="2800" dirty="0"/>
          </a:p>
          <a:p>
            <a:endParaRPr lang="en-US" altLang="zh-CN" sz="2800" dirty="0"/>
          </a:p>
          <a:p>
            <a:r>
              <a:rPr lang="zh-CN" altLang="en-US" sz="2800" dirty="0"/>
              <a:t>因此我们倒着从空图往回做，就变成了加边求联通块数的问题。</a:t>
            </a:r>
          </a:p>
        </p:txBody>
      </p:sp>
    </p:spTree>
    <p:extLst>
      <p:ext uri="{BB962C8B-B14F-4D97-AF65-F5344CB8AC3E}">
        <p14:creationId xmlns:p14="http://schemas.microsoft.com/office/powerpoint/2010/main" val="3793591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04B9D-2CF2-4456-B4B6-D67AD7AEEB2B}"/>
              </a:ext>
            </a:extLst>
          </p:cNvPr>
          <p:cNvSpPr>
            <a:spLocks noGrp="1"/>
          </p:cNvSpPr>
          <p:nvPr>
            <p:ph type="title"/>
          </p:nvPr>
        </p:nvSpPr>
        <p:spPr/>
        <p:txBody>
          <a:bodyPr/>
          <a:lstStyle/>
          <a:p>
            <a:r>
              <a:rPr lang="en-US" altLang="zh-CN" dirty="0"/>
              <a:t>T2</a:t>
            </a:r>
            <a:endParaRPr lang="zh-CN" altLang="en-US" dirty="0"/>
          </a:p>
        </p:txBody>
      </p:sp>
      <p:sp>
        <p:nvSpPr>
          <p:cNvPr id="3" name="内容占位符 2">
            <a:extLst>
              <a:ext uri="{FF2B5EF4-FFF2-40B4-BE49-F238E27FC236}">
                <a16:creationId xmlns:a16="http://schemas.microsoft.com/office/drawing/2014/main" id="{F699D1A1-7BF9-4DEE-B3AD-15661926B4D2}"/>
              </a:ext>
            </a:extLst>
          </p:cNvPr>
          <p:cNvSpPr>
            <a:spLocks noGrp="1"/>
          </p:cNvSpPr>
          <p:nvPr>
            <p:ph idx="1"/>
          </p:nvPr>
        </p:nvSpPr>
        <p:spPr/>
        <p:txBody>
          <a:bodyPr>
            <a:normAutofit/>
          </a:bodyPr>
          <a:lstStyle/>
          <a:p>
            <a:r>
              <a:rPr lang="zh-CN" altLang="en-US" sz="2800" dirty="0"/>
              <a:t>有一张图，边有边权。</a:t>
            </a:r>
            <a:endParaRPr lang="en-US" altLang="zh-CN" sz="2800" dirty="0"/>
          </a:p>
          <a:p>
            <a:r>
              <a:rPr lang="zh-CN" altLang="en-US" sz="2800" dirty="0"/>
              <a:t>你要给每个点确定是黑色或者白色，使得两端颜色相同的边的边权最大值最小。</a:t>
            </a:r>
            <a:r>
              <a:rPr lang="en-US" altLang="zh-CN" sz="2800" dirty="0"/>
              <a:t>n&lt;=10000</a:t>
            </a:r>
            <a:endParaRPr lang="zh-CN" altLang="en-US" sz="2800" dirty="0"/>
          </a:p>
        </p:txBody>
      </p:sp>
    </p:spTree>
    <p:extLst>
      <p:ext uri="{BB962C8B-B14F-4D97-AF65-F5344CB8AC3E}">
        <p14:creationId xmlns:p14="http://schemas.microsoft.com/office/powerpoint/2010/main" val="3534154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237A9-4079-406C-A9B6-FDF654C23682}"/>
              </a:ext>
            </a:extLst>
          </p:cNvPr>
          <p:cNvSpPr>
            <a:spLocks noGrp="1"/>
          </p:cNvSpPr>
          <p:nvPr>
            <p:ph type="title"/>
          </p:nvPr>
        </p:nvSpPr>
        <p:spPr/>
        <p:txBody>
          <a:bodyPr/>
          <a:lstStyle/>
          <a:p>
            <a:r>
              <a:rPr lang="en-US" altLang="zh-CN" dirty="0"/>
              <a:t>sol of</a:t>
            </a:r>
            <a:r>
              <a:rPr lang="zh-CN" altLang="en-US" dirty="0"/>
              <a:t> </a:t>
            </a:r>
            <a:r>
              <a:rPr lang="en-US" altLang="zh-CN" dirty="0"/>
              <a:t>NOIP2010</a:t>
            </a:r>
            <a:r>
              <a:rPr lang="zh-CN" altLang="en-US" dirty="0"/>
              <a:t> 关押罪犯</a:t>
            </a:r>
          </a:p>
        </p:txBody>
      </p:sp>
      <p:sp>
        <p:nvSpPr>
          <p:cNvPr id="3" name="内容占位符 2">
            <a:extLst>
              <a:ext uri="{FF2B5EF4-FFF2-40B4-BE49-F238E27FC236}">
                <a16:creationId xmlns:a16="http://schemas.microsoft.com/office/drawing/2014/main" id="{1E7C645D-1782-4C1F-B228-773E2E823EB0}"/>
              </a:ext>
            </a:extLst>
          </p:cNvPr>
          <p:cNvSpPr>
            <a:spLocks noGrp="1"/>
          </p:cNvSpPr>
          <p:nvPr>
            <p:ph idx="1"/>
          </p:nvPr>
        </p:nvSpPr>
        <p:spPr/>
        <p:txBody>
          <a:bodyPr>
            <a:normAutofit/>
          </a:bodyPr>
          <a:lstStyle/>
          <a:p>
            <a:r>
              <a:rPr lang="zh-CN" altLang="en-US" sz="2800" dirty="0"/>
              <a:t>一个直观想法是尽可能让边权大的边，两端颜色不同。</a:t>
            </a:r>
            <a:endParaRPr lang="en-US" altLang="zh-CN" sz="2800" dirty="0"/>
          </a:p>
          <a:p>
            <a:r>
              <a:rPr lang="zh-CN" altLang="en-US" sz="2800" dirty="0"/>
              <a:t>因此我们从大到小加边，看能否钦定两端的颜色不同。</a:t>
            </a:r>
            <a:endParaRPr lang="en-US" altLang="zh-CN" sz="2800" dirty="0"/>
          </a:p>
          <a:p>
            <a:r>
              <a:rPr lang="zh-CN" altLang="en-US" sz="2800" dirty="0"/>
              <a:t>带权并查集维护每个点和他并查集上的父节点是否颜色相同即可。</a:t>
            </a:r>
          </a:p>
        </p:txBody>
      </p:sp>
    </p:spTree>
    <p:extLst>
      <p:ext uri="{BB962C8B-B14F-4D97-AF65-F5344CB8AC3E}">
        <p14:creationId xmlns:p14="http://schemas.microsoft.com/office/powerpoint/2010/main" val="275674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1CAA2-A14F-4503-84A3-DAA6A893BF93}"/>
              </a:ext>
            </a:extLst>
          </p:cNvPr>
          <p:cNvSpPr>
            <a:spLocks noGrp="1"/>
          </p:cNvSpPr>
          <p:nvPr>
            <p:ph type="title"/>
          </p:nvPr>
        </p:nvSpPr>
        <p:spPr/>
        <p:txBody>
          <a:bodyPr/>
          <a:lstStyle/>
          <a:p>
            <a:r>
              <a:rPr lang="zh-CN" altLang="en-US" dirty="0"/>
              <a:t>堆</a:t>
            </a:r>
          </a:p>
        </p:txBody>
      </p:sp>
      <p:sp>
        <p:nvSpPr>
          <p:cNvPr id="3" name="内容占位符 2">
            <a:extLst>
              <a:ext uri="{FF2B5EF4-FFF2-40B4-BE49-F238E27FC236}">
                <a16:creationId xmlns:a16="http://schemas.microsoft.com/office/drawing/2014/main" id="{44BF7BBD-5CE1-4CCD-B2E1-204B99E3AF24}"/>
              </a:ext>
            </a:extLst>
          </p:cNvPr>
          <p:cNvSpPr>
            <a:spLocks noGrp="1"/>
          </p:cNvSpPr>
          <p:nvPr>
            <p:ph idx="1"/>
          </p:nvPr>
        </p:nvSpPr>
        <p:spPr/>
        <p:txBody>
          <a:bodyPr>
            <a:normAutofit/>
          </a:bodyPr>
          <a:lstStyle/>
          <a:p>
            <a:r>
              <a:rPr lang="zh-CN" altLang="en-US" sz="2800" dirty="0"/>
              <a:t>世界上目前有很多种堆，比如二叉堆、斐波那契堆、配对堆、左偏树等等，不过由于各种原因，</a:t>
            </a:r>
            <a:r>
              <a:rPr lang="en-US" altLang="zh-CN" sz="2800" dirty="0"/>
              <a:t>OI</a:t>
            </a:r>
            <a:r>
              <a:rPr lang="zh-CN" altLang="en-US" sz="2800" dirty="0"/>
              <a:t>里面提到的堆都是二叉堆，也就是下面要讲的。下文的堆都是指的二叉堆。</a:t>
            </a:r>
            <a:endParaRPr lang="en-US" altLang="zh-CN" sz="2800" dirty="0"/>
          </a:p>
          <a:p>
            <a:r>
              <a:rPr lang="zh-CN" altLang="en-US" sz="2800" dirty="0"/>
              <a:t>二叉堆是一种有根二叉树，每个点有个权值，以小根堆为例，每个点的权值都大于它的父节点的权值。大根堆同理。下文假设是小根堆。</a:t>
            </a:r>
            <a:endParaRPr lang="en-US" altLang="zh-CN" sz="2800" dirty="0"/>
          </a:p>
          <a:p>
            <a:r>
              <a:rPr lang="zh-CN" altLang="en-US" sz="2800" dirty="0"/>
              <a:t>能做的事情非常有限，可以在单次严格</a:t>
            </a:r>
            <a:r>
              <a:rPr lang="en-US" altLang="zh-CN" sz="2800" dirty="0"/>
              <a:t>O(</a:t>
            </a:r>
            <a:r>
              <a:rPr lang="en-US" altLang="zh-CN" sz="2800" dirty="0" err="1"/>
              <a:t>lgn</a:t>
            </a:r>
            <a:r>
              <a:rPr lang="en-US" altLang="zh-CN" sz="2800" dirty="0"/>
              <a:t>)</a:t>
            </a:r>
            <a:r>
              <a:rPr lang="zh-CN" altLang="en-US" sz="2800" dirty="0"/>
              <a:t>的时间复杂度内插入一个数字、删除最小的数字，并严格</a:t>
            </a:r>
            <a:r>
              <a:rPr lang="en-US" altLang="zh-CN" sz="2800" dirty="0"/>
              <a:t>O(1)</a:t>
            </a:r>
            <a:r>
              <a:rPr lang="zh-CN" altLang="en-US" sz="2800" dirty="0"/>
              <a:t>询问最小的数字。</a:t>
            </a:r>
          </a:p>
        </p:txBody>
      </p:sp>
    </p:spTree>
    <p:extLst>
      <p:ext uri="{BB962C8B-B14F-4D97-AF65-F5344CB8AC3E}">
        <p14:creationId xmlns:p14="http://schemas.microsoft.com/office/powerpoint/2010/main" val="435488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7C935-BA39-4E10-972E-58B01D517166}"/>
              </a:ext>
            </a:extLst>
          </p:cNvPr>
          <p:cNvSpPr>
            <a:spLocks noGrp="1"/>
          </p:cNvSpPr>
          <p:nvPr>
            <p:ph type="title"/>
          </p:nvPr>
        </p:nvSpPr>
        <p:spPr/>
        <p:txBody>
          <a:bodyPr/>
          <a:lstStyle/>
          <a:p>
            <a:r>
              <a:rPr lang="en-US" altLang="zh-CN" dirty="0"/>
              <a:t>T3</a:t>
            </a:r>
            <a:endParaRPr lang="zh-CN" altLang="en-US" dirty="0"/>
          </a:p>
        </p:txBody>
      </p:sp>
      <p:sp>
        <p:nvSpPr>
          <p:cNvPr id="3" name="内容占位符 2">
            <a:extLst>
              <a:ext uri="{FF2B5EF4-FFF2-40B4-BE49-F238E27FC236}">
                <a16:creationId xmlns:a16="http://schemas.microsoft.com/office/drawing/2014/main" id="{EE5AAAB3-8BF5-47E4-AA92-9D3FCE44BF6F}"/>
              </a:ext>
            </a:extLst>
          </p:cNvPr>
          <p:cNvSpPr>
            <a:spLocks noGrp="1"/>
          </p:cNvSpPr>
          <p:nvPr>
            <p:ph idx="1"/>
          </p:nvPr>
        </p:nvSpPr>
        <p:spPr/>
        <p:txBody>
          <a:bodyPr>
            <a:normAutofit/>
          </a:bodyPr>
          <a:lstStyle/>
          <a:p>
            <a:r>
              <a:rPr lang="zh-CN" altLang="en-US" sz="2800" dirty="0"/>
              <a:t>有三种生物</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，其中</a:t>
            </a:r>
            <a:r>
              <a:rPr lang="en-US" altLang="zh-CN" sz="2800" dirty="0"/>
              <a:t>A</a:t>
            </a:r>
            <a:r>
              <a:rPr lang="zh-CN" altLang="en-US" sz="2800" dirty="0"/>
              <a:t>吃</a:t>
            </a:r>
            <a:r>
              <a:rPr lang="en-US" altLang="zh-CN" sz="2800" dirty="0"/>
              <a:t>B</a:t>
            </a:r>
            <a:r>
              <a:rPr lang="zh-CN" altLang="en-US" sz="2800" dirty="0"/>
              <a:t>，</a:t>
            </a:r>
            <a:r>
              <a:rPr lang="en-US" altLang="zh-CN" sz="2800" dirty="0"/>
              <a:t>B</a:t>
            </a:r>
            <a:r>
              <a:rPr lang="zh-CN" altLang="en-US" sz="2800" dirty="0"/>
              <a:t>吃</a:t>
            </a:r>
            <a:r>
              <a:rPr lang="en-US" altLang="zh-CN" sz="2800" dirty="0"/>
              <a:t>C</a:t>
            </a:r>
            <a:r>
              <a:rPr lang="zh-CN" altLang="en-US" sz="2800" dirty="0"/>
              <a:t>，</a:t>
            </a:r>
            <a:r>
              <a:rPr lang="en-US" altLang="zh-CN" sz="2800" dirty="0"/>
              <a:t>C</a:t>
            </a:r>
            <a:r>
              <a:rPr lang="zh-CN" altLang="en-US" sz="2800" dirty="0"/>
              <a:t>吃</a:t>
            </a:r>
            <a:r>
              <a:rPr lang="en-US" altLang="zh-CN" sz="2800" dirty="0"/>
              <a:t>A</a:t>
            </a:r>
            <a:r>
              <a:rPr lang="zh-CN" altLang="en-US" sz="2800" dirty="0"/>
              <a:t>。</a:t>
            </a:r>
            <a:endParaRPr lang="en-US" altLang="zh-CN" sz="2800" dirty="0"/>
          </a:p>
          <a:p>
            <a:r>
              <a:rPr lang="zh-CN" altLang="en-US" sz="2800" dirty="0"/>
              <a:t>有</a:t>
            </a:r>
            <a:r>
              <a:rPr lang="en-US" altLang="zh-CN" sz="2800" dirty="0"/>
              <a:t>n</a:t>
            </a:r>
            <a:r>
              <a:rPr lang="zh-CN" altLang="en-US" sz="2800" dirty="0"/>
              <a:t>个生物，每个要么是</a:t>
            </a:r>
            <a:r>
              <a:rPr lang="en-US" altLang="zh-CN" sz="2800" dirty="0"/>
              <a:t>A</a:t>
            </a:r>
            <a:r>
              <a:rPr lang="zh-CN" altLang="en-US" sz="2800" dirty="0"/>
              <a:t>，要么</a:t>
            </a:r>
            <a:r>
              <a:rPr lang="en-US" altLang="zh-CN" sz="2800" dirty="0"/>
              <a:t>B</a:t>
            </a:r>
            <a:r>
              <a:rPr lang="zh-CN" altLang="en-US" sz="2800" dirty="0"/>
              <a:t>，要么</a:t>
            </a:r>
            <a:r>
              <a:rPr lang="en-US" altLang="zh-CN" sz="2800" dirty="0"/>
              <a:t>C</a:t>
            </a:r>
            <a:r>
              <a:rPr lang="zh-CN" altLang="en-US" sz="2800" dirty="0"/>
              <a:t>。</a:t>
            </a:r>
            <a:endParaRPr lang="en-US" altLang="zh-CN" sz="2800" dirty="0"/>
          </a:p>
          <a:p>
            <a:endParaRPr lang="en-US" altLang="zh-CN" sz="2800" dirty="0"/>
          </a:p>
          <a:p>
            <a:r>
              <a:rPr lang="zh-CN" altLang="en-US" sz="2800" dirty="0"/>
              <a:t>每次告诉你谁吃谁或者谁和谁同类，或者问你谁吃谁</a:t>
            </a:r>
            <a:r>
              <a:rPr lang="en-US" altLang="zh-CN" sz="2800" dirty="0"/>
              <a:t>/</a:t>
            </a:r>
            <a:r>
              <a:rPr lang="zh-CN" altLang="en-US" sz="2800" dirty="0"/>
              <a:t>谁和谁同类是否一定不成立。</a:t>
            </a:r>
            <a:endParaRPr lang="en-US" altLang="zh-CN" sz="2800" dirty="0"/>
          </a:p>
        </p:txBody>
      </p:sp>
    </p:spTree>
    <p:extLst>
      <p:ext uri="{BB962C8B-B14F-4D97-AF65-F5344CB8AC3E}">
        <p14:creationId xmlns:p14="http://schemas.microsoft.com/office/powerpoint/2010/main" val="2896948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4FE68-1D09-44E4-A26E-B5D5B4D5853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24C06E-9B53-4227-A925-62D6E9A7ECEA}"/>
              </a:ext>
            </a:extLst>
          </p:cNvPr>
          <p:cNvSpPr>
            <a:spLocks noGrp="1"/>
          </p:cNvSpPr>
          <p:nvPr>
            <p:ph idx="1"/>
          </p:nvPr>
        </p:nvSpPr>
        <p:spPr/>
        <p:txBody>
          <a:bodyPr>
            <a:normAutofit/>
          </a:bodyPr>
          <a:lstStyle/>
          <a:p>
            <a:r>
              <a:rPr lang="zh-CN" altLang="en-US" sz="2800" dirty="0"/>
              <a:t>带权并查集维护一个点和其父节点的关系（谁吃谁或者是否同类）。讨论一下即可。</a:t>
            </a:r>
            <a:endParaRPr lang="en-US" altLang="zh-CN" sz="2800" dirty="0"/>
          </a:p>
          <a:p>
            <a:endParaRPr lang="en-US" altLang="zh-CN" sz="2800" dirty="0"/>
          </a:p>
          <a:p>
            <a:r>
              <a:rPr lang="zh-CN" altLang="en-US" sz="2800" dirty="0"/>
              <a:t>还有一种维护三个并查集的做法并不推荐，没有拓展性。</a:t>
            </a:r>
          </a:p>
        </p:txBody>
      </p:sp>
    </p:spTree>
    <p:extLst>
      <p:ext uri="{BB962C8B-B14F-4D97-AF65-F5344CB8AC3E}">
        <p14:creationId xmlns:p14="http://schemas.microsoft.com/office/powerpoint/2010/main" val="498318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CFB0A-0DB0-43D8-B37B-13D99D2E6723}"/>
              </a:ext>
            </a:extLst>
          </p:cNvPr>
          <p:cNvSpPr>
            <a:spLocks noGrp="1"/>
          </p:cNvSpPr>
          <p:nvPr>
            <p:ph type="title"/>
          </p:nvPr>
        </p:nvSpPr>
        <p:spPr/>
        <p:txBody>
          <a:bodyPr/>
          <a:lstStyle/>
          <a:p>
            <a:r>
              <a:rPr lang="en-US" altLang="zh-CN" dirty="0"/>
              <a:t>T4</a:t>
            </a:r>
            <a:endParaRPr lang="zh-CN" altLang="en-US" dirty="0"/>
          </a:p>
        </p:txBody>
      </p:sp>
      <p:sp>
        <p:nvSpPr>
          <p:cNvPr id="3" name="内容占位符 2">
            <a:extLst>
              <a:ext uri="{FF2B5EF4-FFF2-40B4-BE49-F238E27FC236}">
                <a16:creationId xmlns:a16="http://schemas.microsoft.com/office/drawing/2014/main" id="{5FEF2942-95F0-4CD1-A3D2-67B8413CE85F}"/>
              </a:ext>
            </a:extLst>
          </p:cNvPr>
          <p:cNvSpPr>
            <a:spLocks noGrp="1"/>
          </p:cNvSpPr>
          <p:nvPr>
            <p:ph idx="1"/>
          </p:nvPr>
        </p:nvSpPr>
        <p:spPr/>
        <p:txBody>
          <a:bodyPr>
            <a:normAutofit/>
          </a:bodyPr>
          <a:lstStyle/>
          <a:p>
            <a:r>
              <a:rPr lang="zh-CN" altLang="en-US" sz="2800" dirty="0"/>
              <a:t>有一列数字，每次告诉你一个区间的和，或者问能否确定一个区间的和。</a:t>
            </a:r>
            <a:r>
              <a:rPr lang="en-US" altLang="zh-CN" sz="2800" dirty="0"/>
              <a:t>n&lt;=100000</a:t>
            </a:r>
            <a:r>
              <a:rPr lang="zh-CN" altLang="en-US" sz="2800" dirty="0"/>
              <a:t>。</a:t>
            </a:r>
            <a:endParaRPr lang="en-US" altLang="zh-CN" sz="2800" dirty="0"/>
          </a:p>
          <a:p>
            <a:endParaRPr lang="zh-CN" altLang="en-US" sz="2800" dirty="0"/>
          </a:p>
        </p:txBody>
      </p:sp>
    </p:spTree>
    <p:extLst>
      <p:ext uri="{BB962C8B-B14F-4D97-AF65-F5344CB8AC3E}">
        <p14:creationId xmlns:p14="http://schemas.microsoft.com/office/powerpoint/2010/main" val="2494643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CEC99-3569-4D5D-B70E-B0649B0AF4FF}"/>
              </a:ext>
            </a:extLst>
          </p:cNvPr>
          <p:cNvSpPr>
            <a:spLocks noGrp="1"/>
          </p:cNvSpPr>
          <p:nvPr>
            <p:ph type="title"/>
          </p:nvPr>
        </p:nvSpPr>
        <p:spPr/>
        <p:txBody>
          <a:bodyPr/>
          <a:lstStyle/>
          <a:p>
            <a:r>
              <a:rPr lang="en-US" altLang="zh-CN" dirty="0"/>
              <a:t>sol of HDU 3038</a:t>
            </a:r>
            <a:endParaRPr lang="zh-CN" altLang="en-US" dirty="0"/>
          </a:p>
        </p:txBody>
      </p:sp>
      <p:sp>
        <p:nvSpPr>
          <p:cNvPr id="3" name="内容占位符 2">
            <a:extLst>
              <a:ext uri="{FF2B5EF4-FFF2-40B4-BE49-F238E27FC236}">
                <a16:creationId xmlns:a16="http://schemas.microsoft.com/office/drawing/2014/main" id="{4ED0C0B7-F880-4010-8EDB-F178198DC046}"/>
              </a:ext>
            </a:extLst>
          </p:cNvPr>
          <p:cNvSpPr>
            <a:spLocks noGrp="1"/>
          </p:cNvSpPr>
          <p:nvPr>
            <p:ph idx="1"/>
          </p:nvPr>
        </p:nvSpPr>
        <p:spPr/>
        <p:txBody>
          <a:bodyPr>
            <a:normAutofit/>
          </a:bodyPr>
          <a:lstStyle/>
          <a:p>
            <a:r>
              <a:rPr lang="zh-CN" altLang="en-US" sz="2800" dirty="0"/>
              <a:t>一类很神奇的题目</a:t>
            </a:r>
            <a:endParaRPr lang="en-US" altLang="zh-CN" sz="2800" dirty="0"/>
          </a:p>
          <a:p>
            <a:r>
              <a:rPr lang="zh-CN" altLang="en-US" sz="2800" dirty="0"/>
              <a:t>考虑告诉你一个区间的和本质上就是在讲从一个缝隙走到另一个缝隙的距离。这里的距离满足</a:t>
            </a:r>
            <a:r>
              <a:rPr lang="en-US" altLang="zh-CN" sz="2800" dirty="0"/>
              <a:t>dis(</a:t>
            </a:r>
            <a:r>
              <a:rPr lang="en-US" altLang="zh-CN" sz="2800" dirty="0" err="1"/>
              <a:t>x,y</a:t>
            </a:r>
            <a:r>
              <a:rPr lang="en-US" altLang="zh-CN" sz="2800" dirty="0"/>
              <a:t>)+dis(</a:t>
            </a:r>
            <a:r>
              <a:rPr lang="en-US" altLang="zh-CN" sz="2800" dirty="0" err="1"/>
              <a:t>y,x</a:t>
            </a:r>
            <a:r>
              <a:rPr lang="en-US" altLang="zh-CN" sz="2800" dirty="0"/>
              <a:t>)=0</a:t>
            </a:r>
            <a:r>
              <a:rPr lang="zh-CN" altLang="en-US" sz="2800" dirty="0"/>
              <a:t>。</a:t>
            </a:r>
            <a:endParaRPr lang="en-US" altLang="zh-CN" sz="2800" dirty="0"/>
          </a:p>
          <a:p>
            <a:r>
              <a:rPr lang="zh-CN" altLang="en-US" sz="2800" dirty="0"/>
              <a:t>然后并查集维护一个点和父节点的距离即可。</a:t>
            </a:r>
          </a:p>
        </p:txBody>
      </p:sp>
    </p:spTree>
    <p:extLst>
      <p:ext uri="{BB962C8B-B14F-4D97-AF65-F5344CB8AC3E}">
        <p14:creationId xmlns:p14="http://schemas.microsoft.com/office/powerpoint/2010/main" val="3377541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D0926-A055-4C8A-A6EC-C20642C62235}"/>
              </a:ext>
            </a:extLst>
          </p:cNvPr>
          <p:cNvSpPr>
            <a:spLocks noGrp="1"/>
          </p:cNvSpPr>
          <p:nvPr>
            <p:ph type="title"/>
          </p:nvPr>
        </p:nvSpPr>
        <p:spPr/>
        <p:txBody>
          <a:bodyPr/>
          <a:lstStyle/>
          <a:p>
            <a:r>
              <a:rPr lang="en-US" altLang="zh-CN" dirty="0"/>
              <a:t>T5</a:t>
            </a:r>
            <a:endParaRPr lang="zh-CN" altLang="en-US" dirty="0"/>
          </a:p>
        </p:txBody>
      </p:sp>
      <p:sp>
        <p:nvSpPr>
          <p:cNvPr id="3" name="内容占位符 2">
            <a:extLst>
              <a:ext uri="{FF2B5EF4-FFF2-40B4-BE49-F238E27FC236}">
                <a16:creationId xmlns:a16="http://schemas.microsoft.com/office/drawing/2014/main" id="{AF9051BE-7798-459C-A12C-E2DDB781CF25}"/>
              </a:ext>
            </a:extLst>
          </p:cNvPr>
          <p:cNvSpPr>
            <a:spLocks noGrp="1"/>
          </p:cNvSpPr>
          <p:nvPr>
            <p:ph idx="1"/>
          </p:nvPr>
        </p:nvSpPr>
        <p:spPr/>
        <p:txBody>
          <a:bodyPr>
            <a:normAutofit/>
          </a:bodyPr>
          <a:lstStyle/>
          <a:p>
            <a:r>
              <a:rPr lang="zh-CN" altLang="en-US" sz="2800" dirty="0"/>
              <a:t>每次往集合里面加入一个区间或者询问是否能用集合里面的一些区间异或出某个区间。</a:t>
            </a:r>
            <a:r>
              <a:rPr lang="en-US" altLang="zh-CN" sz="2800" dirty="0" err="1"/>
              <a:t>n,l,r</a:t>
            </a:r>
            <a:r>
              <a:rPr lang="en-US" altLang="zh-CN" sz="2800" dirty="0"/>
              <a:t>&lt;=100000</a:t>
            </a:r>
            <a:r>
              <a:rPr lang="zh-CN" altLang="en-US" sz="2800" dirty="0"/>
              <a:t>。</a:t>
            </a:r>
          </a:p>
        </p:txBody>
      </p:sp>
    </p:spTree>
    <p:extLst>
      <p:ext uri="{BB962C8B-B14F-4D97-AF65-F5344CB8AC3E}">
        <p14:creationId xmlns:p14="http://schemas.microsoft.com/office/powerpoint/2010/main" val="2703970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4BEB4-CCC7-4353-BB72-B4DA5C767CD9}"/>
              </a:ext>
            </a:extLst>
          </p:cNvPr>
          <p:cNvSpPr>
            <a:spLocks noGrp="1"/>
          </p:cNvSpPr>
          <p:nvPr>
            <p:ph type="title"/>
          </p:nvPr>
        </p:nvSpPr>
        <p:spPr/>
        <p:txBody>
          <a:bodyPr/>
          <a:lstStyle/>
          <a:p>
            <a:r>
              <a:rPr lang="en-US" altLang="zh-CN" dirty="0"/>
              <a:t>sol of</a:t>
            </a:r>
            <a:r>
              <a:rPr lang="zh-CN" altLang="en-US" dirty="0"/>
              <a:t> 刚刚那个题</a:t>
            </a:r>
          </a:p>
        </p:txBody>
      </p:sp>
      <p:sp>
        <p:nvSpPr>
          <p:cNvPr id="3" name="内容占位符 2">
            <a:extLst>
              <a:ext uri="{FF2B5EF4-FFF2-40B4-BE49-F238E27FC236}">
                <a16:creationId xmlns:a16="http://schemas.microsoft.com/office/drawing/2014/main" id="{E4681616-7CD2-492E-B8B5-A1F566804AF2}"/>
              </a:ext>
            </a:extLst>
          </p:cNvPr>
          <p:cNvSpPr>
            <a:spLocks noGrp="1"/>
          </p:cNvSpPr>
          <p:nvPr>
            <p:ph idx="1"/>
          </p:nvPr>
        </p:nvSpPr>
        <p:spPr/>
        <p:txBody>
          <a:bodyPr>
            <a:normAutofit/>
          </a:bodyPr>
          <a:lstStyle/>
          <a:p>
            <a:r>
              <a:rPr lang="zh-CN" altLang="en-US" sz="2800" dirty="0"/>
              <a:t>和刚刚那个题差不多，本质上一个区间等价于从左边的缝隙走到右边的缝隙的边，然后若询问的时候两端缝隙连通那么就能被表示。</a:t>
            </a:r>
            <a:endParaRPr lang="en-US" altLang="zh-CN" sz="2800" dirty="0"/>
          </a:p>
          <a:p>
            <a:endParaRPr lang="en-US" altLang="zh-CN" sz="2800" dirty="0"/>
          </a:p>
          <a:p>
            <a:r>
              <a:rPr lang="zh-CN" altLang="en-US" sz="2800" dirty="0"/>
              <a:t>将某些区间问题视作关于缝隙的图是一类特殊技巧，有必要掌握一下。</a:t>
            </a:r>
            <a:endParaRPr lang="en-US" altLang="zh-CN" sz="2800" dirty="0"/>
          </a:p>
        </p:txBody>
      </p:sp>
    </p:spTree>
    <p:extLst>
      <p:ext uri="{BB962C8B-B14F-4D97-AF65-F5344CB8AC3E}">
        <p14:creationId xmlns:p14="http://schemas.microsoft.com/office/powerpoint/2010/main" val="201419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76B83-570F-403A-9FA7-B325D564E760}"/>
              </a:ext>
            </a:extLst>
          </p:cNvPr>
          <p:cNvSpPr>
            <a:spLocks noGrp="1"/>
          </p:cNvSpPr>
          <p:nvPr>
            <p:ph type="title"/>
          </p:nvPr>
        </p:nvSpPr>
        <p:spPr/>
        <p:txBody>
          <a:bodyPr/>
          <a:lstStyle/>
          <a:p>
            <a:r>
              <a:rPr lang="zh-CN" altLang="en-US" dirty="0"/>
              <a:t>树</a:t>
            </a:r>
          </a:p>
        </p:txBody>
      </p:sp>
      <p:sp>
        <p:nvSpPr>
          <p:cNvPr id="3" name="内容占位符 2">
            <a:extLst>
              <a:ext uri="{FF2B5EF4-FFF2-40B4-BE49-F238E27FC236}">
                <a16:creationId xmlns:a16="http://schemas.microsoft.com/office/drawing/2014/main" id="{EF699E94-41A4-48EB-A5C4-9AEFCABF830C}"/>
              </a:ext>
            </a:extLst>
          </p:cNvPr>
          <p:cNvSpPr>
            <a:spLocks noGrp="1"/>
          </p:cNvSpPr>
          <p:nvPr>
            <p:ph idx="1"/>
          </p:nvPr>
        </p:nvSpPr>
        <p:spPr/>
        <p:txBody>
          <a:bodyPr>
            <a:normAutofit/>
          </a:bodyPr>
          <a:lstStyle/>
          <a:p>
            <a:r>
              <a:rPr lang="zh-CN" altLang="en-US" sz="2800" dirty="0"/>
              <a:t>树的存储：邻接表</a:t>
            </a:r>
            <a:endParaRPr lang="en-US" altLang="zh-CN" sz="2800" dirty="0"/>
          </a:p>
          <a:p>
            <a:r>
              <a:rPr lang="zh-CN" altLang="en-US" sz="2800" dirty="0"/>
              <a:t>对一般树的存储</a:t>
            </a:r>
            <a:r>
              <a:rPr lang="en-US" altLang="zh-CN" sz="2800" dirty="0"/>
              <a:t>OI</a:t>
            </a:r>
            <a:r>
              <a:rPr lang="zh-CN" altLang="en-US" sz="2800" dirty="0"/>
              <a:t>常见有两种实现方式：</a:t>
            </a:r>
            <a:endParaRPr lang="en-US" altLang="zh-CN" sz="2800" dirty="0"/>
          </a:p>
          <a:p>
            <a:r>
              <a:rPr lang="en-US" altLang="zh-CN" sz="2800" dirty="0"/>
              <a:t>1</a:t>
            </a:r>
            <a:r>
              <a:rPr lang="zh-CN" altLang="en-US" sz="2800" dirty="0"/>
              <a:t>）用</a:t>
            </a:r>
            <a:r>
              <a:rPr lang="en-US" altLang="zh-CN" sz="2800" dirty="0"/>
              <a:t>vector</a:t>
            </a:r>
            <a:r>
              <a:rPr lang="zh-CN" altLang="en-US" sz="2800" dirty="0"/>
              <a:t>。</a:t>
            </a:r>
            <a:endParaRPr lang="en-US" altLang="zh-CN" sz="2800" dirty="0"/>
          </a:p>
          <a:p>
            <a:r>
              <a:rPr lang="en-US" altLang="zh-CN" sz="2800" dirty="0"/>
              <a:t>2</a:t>
            </a:r>
            <a:r>
              <a:rPr lang="zh-CN" altLang="en-US" sz="2800" dirty="0"/>
              <a:t>）用“链式前向星”（不知道谁起的奇怪的名字，其实就是链表）</a:t>
            </a:r>
            <a:endParaRPr lang="en-US" altLang="zh-CN" sz="2800" dirty="0"/>
          </a:p>
          <a:p>
            <a:endParaRPr lang="en-US" altLang="zh-CN" sz="2800" dirty="0"/>
          </a:p>
          <a:p>
            <a:r>
              <a:rPr lang="zh-CN" altLang="en-US" sz="2800" dirty="0"/>
              <a:t>有人说</a:t>
            </a:r>
            <a:r>
              <a:rPr lang="en-US" altLang="zh-CN" sz="2800" dirty="0"/>
              <a:t>vector</a:t>
            </a:r>
            <a:r>
              <a:rPr lang="zh-CN" altLang="en-US" sz="2800" dirty="0"/>
              <a:t>慢有人说</a:t>
            </a:r>
            <a:r>
              <a:rPr lang="en-US" altLang="zh-CN" sz="2800" dirty="0"/>
              <a:t>vector</a:t>
            </a:r>
            <a:r>
              <a:rPr lang="zh-CN" altLang="en-US" sz="2800" dirty="0"/>
              <a:t>访问内存连续总之到底哪个更快我也不清楚。我个人更喜欢使用后者。</a:t>
            </a:r>
          </a:p>
        </p:txBody>
      </p:sp>
    </p:spTree>
    <p:extLst>
      <p:ext uri="{BB962C8B-B14F-4D97-AF65-F5344CB8AC3E}">
        <p14:creationId xmlns:p14="http://schemas.microsoft.com/office/powerpoint/2010/main" val="796374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C76F6-E19A-4129-8900-165624ADF8AC}"/>
              </a:ext>
            </a:extLst>
          </p:cNvPr>
          <p:cNvSpPr>
            <a:spLocks noGrp="1"/>
          </p:cNvSpPr>
          <p:nvPr>
            <p:ph type="title"/>
          </p:nvPr>
        </p:nvSpPr>
        <p:spPr/>
        <p:txBody>
          <a:bodyPr/>
          <a:lstStyle/>
          <a:p>
            <a:r>
              <a:rPr lang="zh-CN" altLang="en-US" dirty="0"/>
              <a:t>几个树上的常用算法</a:t>
            </a:r>
          </a:p>
        </p:txBody>
      </p:sp>
      <p:sp>
        <p:nvSpPr>
          <p:cNvPr id="3" name="内容占位符 2">
            <a:extLst>
              <a:ext uri="{FF2B5EF4-FFF2-40B4-BE49-F238E27FC236}">
                <a16:creationId xmlns:a16="http://schemas.microsoft.com/office/drawing/2014/main" id="{F60E576B-C2AD-480A-8A35-69D3BD85859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08233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11B47-F21D-4071-8C65-CCEE5918D331}"/>
              </a:ext>
            </a:extLst>
          </p:cNvPr>
          <p:cNvSpPr>
            <a:spLocks noGrp="1"/>
          </p:cNvSpPr>
          <p:nvPr>
            <p:ph type="title"/>
          </p:nvPr>
        </p:nvSpPr>
        <p:spPr/>
        <p:txBody>
          <a:bodyPr/>
          <a:lstStyle/>
          <a:p>
            <a:r>
              <a:rPr lang="zh-CN" altLang="en-US" dirty="0"/>
              <a:t>倍增求</a:t>
            </a:r>
            <a:r>
              <a:rPr lang="en-US" altLang="zh-CN" dirty="0"/>
              <a:t>LCA</a:t>
            </a:r>
            <a:endParaRPr lang="zh-CN" altLang="en-US" dirty="0"/>
          </a:p>
        </p:txBody>
      </p:sp>
      <p:sp>
        <p:nvSpPr>
          <p:cNvPr id="3" name="内容占位符 2">
            <a:extLst>
              <a:ext uri="{FF2B5EF4-FFF2-40B4-BE49-F238E27FC236}">
                <a16:creationId xmlns:a16="http://schemas.microsoft.com/office/drawing/2014/main" id="{ADD8A553-482E-4FD7-A845-4D6C5C239A54}"/>
              </a:ext>
            </a:extLst>
          </p:cNvPr>
          <p:cNvSpPr>
            <a:spLocks noGrp="1"/>
          </p:cNvSpPr>
          <p:nvPr>
            <p:ph idx="1"/>
          </p:nvPr>
        </p:nvSpPr>
        <p:spPr>
          <a:xfrm>
            <a:off x="685800" y="1790700"/>
            <a:ext cx="10820400" cy="4427985"/>
          </a:xfrm>
        </p:spPr>
        <p:txBody>
          <a:bodyPr>
            <a:normAutofit/>
          </a:bodyPr>
          <a:lstStyle/>
          <a:p>
            <a:r>
              <a:rPr lang="zh-CN" altLang="en-US" sz="2800" dirty="0"/>
              <a:t>两个点的最近公共祖先</a:t>
            </a:r>
            <a:r>
              <a:rPr lang="en-US" altLang="zh-CN" sz="2800" dirty="0"/>
              <a:t>(LCA, </a:t>
            </a:r>
            <a:r>
              <a:rPr lang="zh-CN" altLang="en-US" sz="2800" dirty="0"/>
              <a:t>全称太长了我不会拼）就是字面意思。</a:t>
            </a:r>
            <a:endParaRPr lang="en-US" altLang="zh-CN" sz="2800" dirty="0"/>
          </a:p>
          <a:p>
            <a:r>
              <a:rPr lang="zh-CN" altLang="en-US" sz="2800" dirty="0"/>
              <a:t>通常有四种快速求</a:t>
            </a:r>
            <a:r>
              <a:rPr lang="en-US" altLang="zh-CN" sz="2800" dirty="0"/>
              <a:t>LCA</a:t>
            </a:r>
            <a:r>
              <a:rPr lang="zh-CN" altLang="en-US" sz="2800" dirty="0"/>
              <a:t>的办法：</a:t>
            </a:r>
            <a:r>
              <a:rPr lang="en-US" altLang="zh-CN" sz="2800" dirty="0" err="1"/>
              <a:t>tarjan</a:t>
            </a:r>
            <a:r>
              <a:rPr lang="zh-CN" altLang="en-US" sz="2800" dirty="0"/>
              <a:t>求</a:t>
            </a:r>
            <a:r>
              <a:rPr lang="en-US" altLang="zh-CN" sz="2800" dirty="0"/>
              <a:t>LCA</a:t>
            </a:r>
            <a:r>
              <a:rPr lang="zh-CN" altLang="en-US" sz="2800" dirty="0"/>
              <a:t>，</a:t>
            </a:r>
            <a:r>
              <a:rPr lang="en-US" altLang="zh-CN" sz="2800" dirty="0"/>
              <a:t>RMQ</a:t>
            </a:r>
            <a:r>
              <a:rPr lang="zh-CN" altLang="en-US" sz="2800" dirty="0"/>
              <a:t>，树上倍增，树剖，其中第一个尽管是</a:t>
            </a:r>
            <a:r>
              <a:rPr lang="en-US" altLang="zh-CN" sz="2800" dirty="0" err="1"/>
              <a:t>Oier</a:t>
            </a:r>
            <a:r>
              <a:rPr lang="zh-CN" altLang="en-US" sz="2800" dirty="0"/>
              <a:t>比赛场上能写的理论复杂度最优的算法但是只能离线求，</a:t>
            </a:r>
            <a:r>
              <a:rPr lang="en-US" altLang="zh-CN" sz="2800" dirty="0"/>
              <a:t>RMQ</a:t>
            </a:r>
            <a:r>
              <a:rPr lang="zh-CN" altLang="en-US" sz="2800" dirty="0"/>
              <a:t>长度要翻倍。实践中通常使用倍增和树剖，二者在随即数据下实现良好的话常数差不多，不过后者空间线性好像优秀一点</a:t>
            </a:r>
            <a:r>
              <a:rPr lang="en-US" altLang="zh-CN" sz="2800" dirty="0"/>
              <a:t>……</a:t>
            </a:r>
          </a:p>
          <a:p>
            <a:r>
              <a:rPr lang="zh-CN" altLang="en-US" sz="2800" dirty="0"/>
              <a:t>（顺带</a:t>
            </a:r>
            <a:r>
              <a:rPr lang="en-US" altLang="zh-CN" sz="2800" dirty="0"/>
              <a:t>LCA</a:t>
            </a:r>
            <a:r>
              <a:rPr lang="zh-CN" altLang="en-US" sz="2800" dirty="0"/>
              <a:t>是可以</a:t>
            </a:r>
            <a:r>
              <a:rPr lang="en-US" altLang="zh-CN" sz="2800" dirty="0"/>
              <a:t>O(n)</a:t>
            </a:r>
            <a:r>
              <a:rPr lang="zh-CN" altLang="en-US" sz="2800" dirty="0"/>
              <a:t>预处理</a:t>
            </a:r>
            <a:r>
              <a:rPr lang="en-US" altLang="zh-CN" sz="2800" dirty="0"/>
              <a:t>O(1)</a:t>
            </a:r>
            <a:r>
              <a:rPr lang="zh-CN" altLang="en-US" sz="2800" dirty="0"/>
              <a:t>回答的）</a:t>
            </a:r>
            <a:endParaRPr lang="en-US" altLang="zh-CN" sz="2800" dirty="0"/>
          </a:p>
          <a:p>
            <a:r>
              <a:rPr lang="zh-CN" altLang="en-US" sz="2800" dirty="0"/>
              <a:t>不过倍增的思想十分有用，还是有必要通过这个问题了解一下的。</a:t>
            </a:r>
            <a:endParaRPr lang="en-US" altLang="zh-CN" sz="2800" dirty="0"/>
          </a:p>
          <a:p>
            <a:r>
              <a:rPr lang="zh-CN" altLang="en-US" sz="2800" dirty="0"/>
              <a:t>时间关系前两种方法就不讲了。</a:t>
            </a:r>
            <a:endParaRPr lang="en-US" altLang="zh-CN" sz="2800" dirty="0"/>
          </a:p>
        </p:txBody>
      </p:sp>
    </p:spTree>
    <p:extLst>
      <p:ext uri="{BB962C8B-B14F-4D97-AF65-F5344CB8AC3E}">
        <p14:creationId xmlns:p14="http://schemas.microsoft.com/office/powerpoint/2010/main" val="221304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83BE7-D9C8-4423-B866-095E50F31BB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78854F3-041F-40BE-8493-6810306A988B}"/>
              </a:ext>
            </a:extLst>
          </p:cNvPr>
          <p:cNvSpPr>
            <a:spLocks noGrp="1"/>
          </p:cNvSpPr>
          <p:nvPr>
            <p:ph idx="1"/>
          </p:nvPr>
        </p:nvSpPr>
        <p:spPr/>
        <p:txBody>
          <a:bodyPr>
            <a:normAutofit/>
          </a:bodyPr>
          <a:lstStyle/>
          <a:p>
            <a:r>
              <a:rPr lang="zh-CN" altLang="en-US" sz="2800" dirty="0"/>
              <a:t>我们先预处理</a:t>
            </a:r>
            <a:r>
              <a:rPr lang="en-US" altLang="zh-CN" sz="2800" dirty="0"/>
              <a:t>up[x][</a:t>
            </a:r>
            <a:r>
              <a:rPr lang="en-US" altLang="zh-CN" sz="2800" dirty="0" err="1"/>
              <a:t>i</a:t>
            </a:r>
            <a:r>
              <a:rPr lang="en-US" altLang="zh-CN" sz="2800" dirty="0"/>
              <a:t>]</a:t>
            </a:r>
            <a:r>
              <a:rPr lang="zh-CN" altLang="en-US" sz="2800" dirty="0"/>
              <a:t>表示从</a:t>
            </a:r>
            <a:r>
              <a:rPr lang="en-US" altLang="zh-CN" sz="2800" dirty="0"/>
              <a:t>x</a:t>
            </a:r>
            <a:r>
              <a:rPr lang="zh-CN" altLang="en-US" sz="2800" dirty="0"/>
              <a:t>往上跳</a:t>
            </a:r>
            <a:r>
              <a:rPr lang="en-US" altLang="zh-CN" sz="2800" dirty="0"/>
              <a:t>2^i</a:t>
            </a:r>
            <a:r>
              <a:rPr lang="zh-CN" altLang="en-US" sz="2800" dirty="0"/>
              <a:t>步后回到哪里，以及每个点的深度。</a:t>
            </a:r>
            <a:endParaRPr lang="en-US" altLang="zh-CN" sz="2800" dirty="0"/>
          </a:p>
          <a:p>
            <a:endParaRPr lang="en-US" altLang="zh-CN" sz="2800" dirty="0"/>
          </a:p>
          <a:p>
            <a:r>
              <a:rPr lang="zh-CN" altLang="en-US" sz="2800" dirty="0"/>
              <a:t>询问的时候就先跳到相同的深度然后一直往上跳即可（这么抽象其实是很难语言描述所以（摔））</a:t>
            </a:r>
            <a:endParaRPr lang="en-US" altLang="zh-CN" sz="2800" dirty="0"/>
          </a:p>
          <a:p>
            <a:endParaRPr lang="en-US" altLang="zh-CN" sz="2800" dirty="0"/>
          </a:p>
          <a:p>
            <a:r>
              <a:rPr lang="zh-CN" altLang="en-US" sz="2800" dirty="0"/>
              <a:t>还是请看演示吧。</a:t>
            </a:r>
          </a:p>
        </p:txBody>
      </p:sp>
    </p:spTree>
    <p:extLst>
      <p:ext uri="{BB962C8B-B14F-4D97-AF65-F5344CB8AC3E}">
        <p14:creationId xmlns:p14="http://schemas.microsoft.com/office/powerpoint/2010/main" val="323766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68BF4-2DB4-474B-A65E-A8D86A793616}"/>
              </a:ext>
            </a:extLst>
          </p:cNvPr>
          <p:cNvSpPr>
            <a:spLocks noGrp="1"/>
          </p:cNvSpPr>
          <p:nvPr>
            <p:ph type="title"/>
          </p:nvPr>
        </p:nvSpPr>
        <p:spPr/>
        <p:txBody>
          <a:bodyPr/>
          <a:lstStyle/>
          <a:p>
            <a:r>
              <a:rPr lang="zh-CN" altLang="en-US" dirty="0"/>
              <a:t>建堆</a:t>
            </a:r>
          </a:p>
        </p:txBody>
      </p:sp>
      <p:sp>
        <p:nvSpPr>
          <p:cNvPr id="3" name="内容占位符 2">
            <a:extLst>
              <a:ext uri="{FF2B5EF4-FFF2-40B4-BE49-F238E27FC236}">
                <a16:creationId xmlns:a16="http://schemas.microsoft.com/office/drawing/2014/main" id="{98EAAB81-DD46-4FD5-847F-2D966D4CE08E}"/>
              </a:ext>
            </a:extLst>
          </p:cNvPr>
          <p:cNvSpPr>
            <a:spLocks noGrp="1"/>
          </p:cNvSpPr>
          <p:nvPr>
            <p:ph idx="1"/>
          </p:nvPr>
        </p:nvSpPr>
        <p:spPr/>
        <p:txBody>
          <a:bodyPr>
            <a:normAutofit/>
          </a:bodyPr>
          <a:lstStyle/>
          <a:p>
            <a:r>
              <a:rPr lang="zh-CN" altLang="en-US" sz="2800" dirty="0"/>
              <a:t>有线性的建堆方法，不过实践中通常没啥意义</a:t>
            </a:r>
            <a:r>
              <a:rPr lang="zh-CN" altLang="en-US" sz="2800" strike="sngStrike" dirty="0"/>
              <a:t>（实际上堆的实现从头到尾都没啥意义我学</a:t>
            </a:r>
            <a:r>
              <a:rPr lang="en-US" altLang="zh-CN" sz="2800" strike="sngStrike" dirty="0"/>
              <a:t>OI</a:t>
            </a:r>
            <a:r>
              <a:rPr lang="zh-CN" altLang="en-US" sz="2800" strike="sngStrike" dirty="0"/>
              <a:t>这么长时间也就刚开始用</a:t>
            </a:r>
            <a:r>
              <a:rPr lang="en-US" altLang="zh-CN" sz="2800" strike="sngStrike" dirty="0"/>
              <a:t>C</a:t>
            </a:r>
            <a:r>
              <a:rPr lang="zh-CN" altLang="en-US" sz="2800" strike="sngStrike" dirty="0"/>
              <a:t>的时候还会天真的手写堆）</a:t>
            </a:r>
            <a:r>
              <a:rPr lang="zh-CN" altLang="en-US" sz="2800" dirty="0"/>
              <a:t>。</a:t>
            </a:r>
            <a:endParaRPr lang="en-US" altLang="zh-CN" sz="2800" dirty="0"/>
          </a:p>
          <a:p>
            <a:r>
              <a:rPr lang="zh-CN" altLang="en-US" sz="2800" dirty="0"/>
              <a:t>总是可以暴力把所有元素插入做到</a:t>
            </a:r>
            <a:r>
              <a:rPr lang="en-US" altLang="zh-CN" sz="2800" dirty="0"/>
              <a:t>O(</a:t>
            </a:r>
            <a:r>
              <a:rPr lang="en-US" altLang="zh-CN" sz="2800" dirty="0" err="1"/>
              <a:t>nlgn</a:t>
            </a:r>
            <a:r>
              <a:rPr lang="en-US" altLang="zh-CN" sz="2800" dirty="0"/>
              <a:t>)</a:t>
            </a:r>
            <a:r>
              <a:rPr lang="zh-CN" altLang="en-US" sz="2800" dirty="0"/>
              <a:t>。</a:t>
            </a:r>
            <a:endParaRPr lang="en-US" altLang="zh-CN" sz="2800" dirty="0"/>
          </a:p>
        </p:txBody>
      </p:sp>
    </p:spTree>
    <p:extLst>
      <p:ext uri="{BB962C8B-B14F-4D97-AF65-F5344CB8AC3E}">
        <p14:creationId xmlns:p14="http://schemas.microsoft.com/office/powerpoint/2010/main" val="1150041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0AB50-88D1-4AFA-A090-058F24BCCCFD}"/>
              </a:ext>
            </a:extLst>
          </p:cNvPr>
          <p:cNvSpPr>
            <a:spLocks noGrp="1"/>
          </p:cNvSpPr>
          <p:nvPr>
            <p:ph type="title"/>
          </p:nvPr>
        </p:nvSpPr>
        <p:spPr/>
        <p:txBody>
          <a:bodyPr/>
          <a:lstStyle/>
          <a:p>
            <a:r>
              <a:rPr lang="en-US" altLang="zh-CN" dirty="0"/>
              <a:t>Eg1. </a:t>
            </a:r>
            <a:r>
              <a:rPr lang="zh-CN" altLang="en-US" dirty="0"/>
              <a:t>求树上两个点的距离</a:t>
            </a:r>
          </a:p>
        </p:txBody>
      </p:sp>
      <p:sp>
        <p:nvSpPr>
          <p:cNvPr id="3" name="内容占位符 2">
            <a:extLst>
              <a:ext uri="{FF2B5EF4-FFF2-40B4-BE49-F238E27FC236}">
                <a16:creationId xmlns:a16="http://schemas.microsoft.com/office/drawing/2014/main" id="{354C3190-C5C9-4AF2-A34B-1FFEABD6E8C3}"/>
              </a:ext>
            </a:extLst>
          </p:cNvPr>
          <p:cNvSpPr>
            <a:spLocks noGrp="1"/>
          </p:cNvSpPr>
          <p:nvPr>
            <p:ph idx="1"/>
          </p:nvPr>
        </p:nvSpPr>
        <p:spPr/>
        <p:txBody>
          <a:bodyPr>
            <a:normAutofit/>
          </a:bodyPr>
          <a:lstStyle/>
          <a:p>
            <a:r>
              <a:rPr lang="en-US" altLang="zh-CN" sz="2800" dirty="0"/>
              <a:t>dis(</a:t>
            </a:r>
            <a:r>
              <a:rPr lang="en-US" altLang="zh-CN" sz="2800" dirty="0" err="1"/>
              <a:t>x,y</a:t>
            </a:r>
            <a:r>
              <a:rPr lang="en-US" altLang="zh-CN" sz="2800" dirty="0"/>
              <a:t>)=dis(</a:t>
            </a:r>
            <a:r>
              <a:rPr lang="en-US" altLang="zh-CN" sz="2800" dirty="0" err="1"/>
              <a:t>root,x</a:t>
            </a:r>
            <a:r>
              <a:rPr lang="en-US" altLang="zh-CN" sz="2800" dirty="0"/>
              <a:t>)+dis(</a:t>
            </a:r>
            <a:r>
              <a:rPr lang="en-US" altLang="zh-CN" sz="2800" dirty="0" err="1"/>
              <a:t>root,y</a:t>
            </a:r>
            <a:r>
              <a:rPr lang="en-US" altLang="zh-CN" sz="2800" dirty="0"/>
              <a:t>)-2*dis(</a:t>
            </a:r>
            <a:r>
              <a:rPr lang="en-US" altLang="zh-CN" sz="2800" dirty="0" err="1"/>
              <a:t>root,LCA</a:t>
            </a:r>
            <a:r>
              <a:rPr lang="en-US" altLang="zh-CN" sz="2800" dirty="0"/>
              <a:t>(</a:t>
            </a:r>
            <a:r>
              <a:rPr lang="en-US" altLang="zh-CN" sz="2800" dirty="0" err="1"/>
              <a:t>x,y</a:t>
            </a:r>
            <a:r>
              <a:rPr lang="en-US" altLang="zh-CN" sz="2800" dirty="0"/>
              <a:t>))</a:t>
            </a:r>
            <a:endParaRPr lang="zh-CN" altLang="en-US" sz="2800" dirty="0"/>
          </a:p>
        </p:txBody>
      </p:sp>
    </p:spTree>
    <p:extLst>
      <p:ext uri="{BB962C8B-B14F-4D97-AF65-F5344CB8AC3E}">
        <p14:creationId xmlns:p14="http://schemas.microsoft.com/office/powerpoint/2010/main" val="30193398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6BACE-6DD6-4858-8FDA-B40F3944F434}"/>
              </a:ext>
            </a:extLst>
          </p:cNvPr>
          <p:cNvSpPr>
            <a:spLocks noGrp="1"/>
          </p:cNvSpPr>
          <p:nvPr>
            <p:ph type="title"/>
          </p:nvPr>
        </p:nvSpPr>
        <p:spPr>
          <a:xfrm>
            <a:off x="847725" y="365125"/>
            <a:ext cx="10515600" cy="1325563"/>
          </a:xfrm>
        </p:spPr>
        <p:txBody>
          <a:bodyPr/>
          <a:lstStyle/>
          <a:p>
            <a:r>
              <a:rPr lang="en-US" altLang="zh-CN" dirty="0" err="1"/>
              <a:t>Eg.</a:t>
            </a:r>
            <a:r>
              <a:rPr lang="zh-CN" altLang="en-US" dirty="0"/>
              <a:t> 一个跟链交有关的结论</a:t>
            </a:r>
          </a:p>
        </p:txBody>
      </p:sp>
      <p:sp>
        <p:nvSpPr>
          <p:cNvPr id="3" name="内容占位符 2">
            <a:extLst>
              <a:ext uri="{FF2B5EF4-FFF2-40B4-BE49-F238E27FC236}">
                <a16:creationId xmlns:a16="http://schemas.microsoft.com/office/drawing/2014/main" id="{A5AB86A7-F24A-48DF-B92E-CEEF3F29EE64}"/>
              </a:ext>
            </a:extLst>
          </p:cNvPr>
          <p:cNvSpPr>
            <a:spLocks noGrp="1"/>
          </p:cNvSpPr>
          <p:nvPr>
            <p:ph idx="1"/>
          </p:nvPr>
        </p:nvSpPr>
        <p:spPr/>
        <p:txBody>
          <a:bodyPr>
            <a:normAutofit/>
          </a:bodyPr>
          <a:lstStyle/>
          <a:p>
            <a:r>
              <a:rPr lang="zh-CN" altLang="en-US" sz="2800" dirty="0"/>
              <a:t>有一个在某些题中很重要的性质是，两条链的交集还是一条链，并且新链的端点的</a:t>
            </a:r>
            <a:r>
              <a:rPr lang="en-US" altLang="zh-CN" sz="2800" dirty="0"/>
              <a:t>LCA</a:t>
            </a:r>
            <a:r>
              <a:rPr lang="zh-CN" altLang="en-US" sz="2800" dirty="0"/>
              <a:t>是原先某条链的端点的</a:t>
            </a:r>
            <a:r>
              <a:rPr lang="en-US" altLang="zh-CN" sz="2800" dirty="0"/>
              <a:t>LCA</a:t>
            </a:r>
            <a:r>
              <a:rPr lang="zh-CN" altLang="en-US" sz="2800" dirty="0"/>
              <a:t>。</a:t>
            </a:r>
            <a:endParaRPr lang="en-US" altLang="zh-CN" sz="2800" dirty="0"/>
          </a:p>
          <a:p>
            <a:r>
              <a:rPr lang="zh-CN" altLang="en-US" sz="2800" dirty="0"/>
              <a:t>只是想提一句这个结论。</a:t>
            </a:r>
          </a:p>
        </p:txBody>
      </p:sp>
    </p:spTree>
    <p:extLst>
      <p:ext uri="{BB962C8B-B14F-4D97-AF65-F5344CB8AC3E}">
        <p14:creationId xmlns:p14="http://schemas.microsoft.com/office/powerpoint/2010/main" val="302776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4C3CA-BAFF-4EBD-A17D-55FCA7BE9E0C}"/>
              </a:ext>
            </a:extLst>
          </p:cNvPr>
          <p:cNvSpPr>
            <a:spLocks noGrp="1"/>
          </p:cNvSpPr>
          <p:nvPr>
            <p:ph type="title"/>
          </p:nvPr>
        </p:nvSpPr>
        <p:spPr/>
        <p:txBody>
          <a:bodyPr/>
          <a:lstStyle/>
          <a:p>
            <a:r>
              <a:rPr lang="zh-CN" altLang="en-US" dirty="0"/>
              <a:t>关于</a:t>
            </a:r>
            <a:r>
              <a:rPr lang="en-US" altLang="zh-CN" dirty="0"/>
              <a:t>LCA</a:t>
            </a:r>
            <a:r>
              <a:rPr lang="zh-CN" altLang="en-US" dirty="0"/>
              <a:t>的一个性质</a:t>
            </a:r>
          </a:p>
        </p:txBody>
      </p:sp>
      <p:sp>
        <p:nvSpPr>
          <p:cNvPr id="3" name="内容占位符 2">
            <a:extLst>
              <a:ext uri="{FF2B5EF4-FFF2-40B4-BE49-F238E27FC236}">
                <a16:creationId xmlns:a16="http://schemas.microsoft.com/office/drawing/2014/main" id="{E9B44D6F-B01E-4D93-A324-79C662C81518}"/>
              </a:ext>
            </a:extLst>
          </p:cNvPr>
          <p:cNvSpPr>
            <a:spLocks noGrp="1"/>
          </p:cNvSpPr>
          <p:nvPr>
            <p:ph idx="1"/>
          </p:nvPr>
        </p:nvSpPr>
        <p:spPr/>
        <p:txBody>
          <a:bodyPr>
            <a:normAutofit/>
          </a:bodyPr>
          <a:lstStyle/>
          <a:p>
            <a:r>
              <a:rPr lang="zh-CN" altLang="en-US" sz="2800" dirty="0"/>
              <a:t>树上三个点</a:t>
            </a:r>
            <a:r>
              <a:rPr lang="en-US" altLang="zh-CN" sz="2800" dirty="0"/>
              <a:t>x</a:t>
            </a:r>
            <a:r>
              <a:rPr lang="zh-CN" altLang="en-US" sz="2800" dirty="0"/>
              <a:t>，</a:t>
            </a:r>
            <a:r>
              <a:rPr lang="en-US" altLang="zh-CN" sz="2800" dirty="0"/>
              <a:t>y</a:t>
            </a:r>
            <a:r>
              <a:rPr lang="zh-CN" altLang="en-US" sz="2800" dirty="0"/>
              <a:t>，</a:t>
            </a:r>
            <a:r>
              <a:rPr lang="en-US" altLang="zh-CN" sz="2800" dirty="0"/>
              <a:t>z</a:t>
            </a:r>
            <a:r>
              <a:rPr lang="zh-CN" altLang="en-US" sz="2800" dirty="0"/>
              <a:t>，满足</a:t>
            </a:r>
            <a:r>
              <a:rPr lang="en-US" altLang="zh-CN" sz="2800" dirty="0"/>
              <a:t>x</a:t>
            </a:r>
            <a:r>
              <a:rPr lang="zh-CN" altLang="en-US" sz="2800" dirty="0"/>
              <a:t>的</a:t>
            </a:r>
            <a:r>
              <a:rPr lang="en-US" altLang="zh-CN" sz="2800" dirty="0" err="1"/>
              <a:t>dfs</a:t>
            </a:r>
            <a:r>
              <a:rPr lang="zh-CN" altLang="en-US" sz="2800" dirty="0"/>
              <a:t>序小于</a:t>
            </a:r>
            <a:r>
              <a:rPr lang="en-US" altLang="zh-CN" sz="2800" dirty="0"/>
              <a:t>y</a:t>
            </a:r>
            <a:r>
              <a:rPr lang="zh-CN" altLang="en-US" sz="2800" dirty="0"/>
              <a:t>的，</a:t>
            </a:r>
            <a:r>
              <a:rPr lang="en-US" altLang="zh-CN" sz="2800" dirty="0"/>
              <a:t>y</a:t>
            </a:r>
            <a:r>
              <a:rPr lang="zh-CN" altLang="en-US" sz="2800" dirty="0"/>
              <a:t>的小于</a:t>
            </a:r>
            <a:r>
              <a:rPr lang="en-US" altLang="zh-CN" sz="2800" dirty="0"/>
              <a:t>z</a:t>
            </a:r>
            <a:r>
              <a:rPr lang="zh-CN" altLang="en-US" sz="2800" dirty="0"/>
              <a:t>的。</a:t>
            </a:r>
            <a:endParaRPr lang="en-US" altLang="zh-CN" sz="2800" dirty="0"/>
          </a:p>
          <a:p>
            <a:r>
              <a:rPr lang="zh-CN" altLang="en-US" sz="2800" dirty="0"/>
              <a:t>那么</a:t>
            </a:r>
            <a:r>
              <a:rPr lang="en-US" altLang="zh-CN" sz="2800" dirty="0"/>
              <a:t>LCA(</a:t>
            </a:r>
            <a:r>
              <a:rPr lang="en-US" altLang="zh-CN" sz="2800" dirty="0" err="1"/>
              <a:t>x,z</a:t>
            </a:r>
            <a:r>
              <a:rPr lang="en-US" altLang="zh-CN" sz="2800" dirty="0"/>
              <a:t>)=</a:t>
            </a:r>
            <a:r>
              <a:rPr lang="zh-CN" altLang="en-US" sz="2800" dirty="0"/>
              <a:t>（</a:t>
            </a:r>
            <a:r>
              <a:rPr lang="en-US" altLang="zh-CN" sz="2800" dirty="0"/>
              <a:t>LCA(</a:t>
            </a:r>
            <a:r>
              <a:rPr lang="en-US" altLang="zh-CN" sz="2800" dirty="0" err="1"/>
              <a:t>x,y</a:t>
            </a:r>
            <a:r>
              <a:rPr lang="en-US" altLang="zh-CN" sz="2800" dirty="0"/>
              <a:t>)</a:t>
            </a:r>
            <a:r>
              <a:rPr lang="zh-CN" altLang="en-US" sz="2800" dirty="0"/>
              <a:t>和</a:t>
            </a:r>
            <a:r>
              <a:rPr lang="en-US" altLang="zh-CN" sz="2800" dirty="0"/>
              <a:t>LCA(</a:t>
            </a:r>
            <a:r>
              <a:rPr lang="en-US" altLang="zh-CN" sz="2800" dirty="0" err="1"/>
              <a:t>y,z</a:t>
            </a:r>
            <a:r>
              <a:rPr lang="en-US" altLang="zh-CN" sz="2800" dirty="0"/>
              <a:t>)</a:t>
            </a:r>
            <a:r>
              <a:rPr lang="zh-CN" altLang="en-US" sz="2800" dirty="0"/>
              <a:t>中深度较小的那一个）。</a:t>
            </a:r>
            <a:endParaRPr lang="en-US" altLang="zh-CN" sz="2800" dirty="0"/>
          </a:p>
          <a:p>
            <a:endParaRPr lang="en-US" altLang="zh-CN" sz="2800" dirty="0"/>
          </a:p>
          <a:p>
            <a:r>
              <a:rPr lang="zh-CN" altLang="en-US" sz="2800" dirty="0"/>
              <a:t>也就是</a:t>
            </a:r>
            <a:r>
              <a:rPr lang="en-US" altLang="zh-CN" sz="2800" dirty="0" err="1"/>
              <a:t>dpt</a:t>
            </a:r>
            <a:r>
              <a:rPr lang="en-US" altLang="zh-CN" sz="2800" dirty="0"/>
              <a:t>[LCA(</a:t>
            </a:r>
            <a:r>
              <a:rPr lang="en-US" altLang="zh-CN" sz="2800" dirty="0" err="1"/>
              <a:t>x,z</a:t>
            </a:r>
            <a:r>
              <a:rPr lang="en-US" altLang="zh-CN" sz="2800" dirty="0"/>
              <a:t>)]=min(</a:t>
            </a:r>
            <a:r>
              <a:rPr lang="en-US" altLang="zh-CN" sz="2800" dirty="0" err="1"/>
              <a:t>dpt</a:t>
            </a:r>
            <a:r>
              <a:rPr lang="en-US" altLang="zh-CN" sz="2800" dirty="0"/>
              <a:t>[LCA(</a:t>
            </a:r>
            <a:r>
              <a:rPr lang="en-US" altLang="zh-CN" sz="2800" dirty="0" err="1"/>
              <a:t>x,y</a:t>
            </a:r>
            <a:r>
              <a:rPr lang="en-US" altLang="zh-CN" sz="2800" dirty="0"/>
              <a:t>)],</a:t>
            </a:r>
            <a:r>
              <a:rPr lang="en-US" altLang="zh-CN" sz="2800" dirty="0" err="1"/>
              <a:t>dpt</a:t>
            </a:r>
            <a:r>
              <a:rPr lang="en-US" altLang="zh-CN" sz="2800" dirty="0"/>
              <a:t>[LCA(</a:t>
            </a:r>
            <a:r>
              <a:rPr lang="en-US" altLang="zh-CN" sz="2800" dirty="0" err="1"/>
              <a:t>y,z</a:t>
            </a:r>
            <a:r>
              <a:rPr lang="en-US" altLang="zh-CN" sz="2800" dirty="0"/>
              <a:t>)])</a:t>
            </a:r>
          </a:p>
          <a:p>
            <a:endParaRPr lang="en-US" altLang="zh-CN" sz="2800" dirty="0"/>
          </a:p>
          <a:p>
            <a:r>
              <a:rPr lang="zh-CN" altLang="en-US" sz="2800" dirty="0"/>
              <a:t>也就是说树上给你一些点，这些点两两点的</a:t>
            </a:r>
            <a:r>
              <a:rPr lang="en-US" altLang="zh-CN" sz="2800" dirty="0"/>
              <a:t>LCA</a:t>
            </a:r>
            <a:r>
              <a:rPr lang="zh-CN" altLang="en-US" sz="2800" dirty="0"/>
              <a:t>形成的集合，和按照</a:t>
            </a:r>
            <a:r>
              <a:rPr lang="en-US" altLang="zh-CN" sz="2800" dirty="0" err="1"/>
              <a:t>dfs</a:t>
            </a:r>
            <a:r>
              <a:rPr lang="zh-CN" altLang="en-US" sz="2800" dirty="0"/>
              <a:t>序排序后相邻两个点取</a:t>
            </a:r>
            <a:r>
              <a:rPr lang="en-US" altLang="zh-CN" sz="2800" dirty="0"/>
              <a:t>LCA</a:t>
            </a:r>
            <a:r>
              <a:rPr lang="zh-CN" altLang="en-US" sz="2800" dirty="0"/>
              <a:t>形成的集合，是一样的。</a:t>
            </a:r>
            <a:endParaRPr lang="en-US" altLang="zh-CN" sz="2800" dirty="0"/>
          </a:p>
          <a:p>
            <a:r>
              <a:rPr lang="zh-CN" altLang="en-US" sz="2800" dirty="0"/>
              <a:t>（其实我就是在说虚树）</a:t>
            </a:r>
            <a:endParaRPr lang="en-US" altLang="zh-CN" sz="2800" dirty="0"/>
          </a:p>
        </p:txBody>
      </p:sp>
    </p:spTree>
    <p:extLst>
      <p:ext uri="{BB962C8B-B14F-4D97-AF65-F5344CB8AC3E}">
        <p14:creationId xmlns:p14="http://schemas.microsoft.com/office/powerpoint/2010/main" val="2408406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012A2-2DD9-4D16-B3E3-BB1D986D357A}"/>
              </a:ext>
            </a:extLst>
          </p:cNvPr>
          <p:cNvSpPr>
            <a:spLocks noGrp="1"/>
          </p:cNvSpPr>
          <p:nvPr>
            <p:ph type="title"/>
          </p:nvPr>
        </p:nvSpPr>
        <p:spPr/>
        <p:txBody>
          <a:bodyPr/>
          <a:lstStyle/>
          <a:p>
            <a:r>
              <a:rPr lang="zh-CN" altLang="en-US" dirty="0"/>
              <a:t>树链剖分</a:t>
            </a:r>
          </a:p>
        </p:txBody>
      </p:sp>
      <p:sp>
        <p:nvSpPr>
          <p:cNvPr id="3" name="内容占位符 2">
            <a:extLst>
              <a:ext uri="{FF2B5EF4-FFF2-40B4-BE49-F238E27FC236}">
                <a16:creationId xmlns:a16="http://schemas.microsoft.com/office/drawing/2014/main" id="{8C88318C-289F-4996-9950-A040C77ABF85}"/>
              </a:ext>
            </a:extLst>
          </p:cNvPr>
          <p:cNvSpPr>
            <a:spLocks noGrp="1"/>
          </p:cNvSpPr>
          <p:nvPr>
            <p:ph idx="1"/>
          </p:nvPr>
        </p:nvSpPr>
        <p:spPr/>
        <p:txBody>
          <a:bodyPr>
            <a:normAutofit/>
          </a:bodyPr>
          <a:lstStyle/>
          <a:p>
            <a:r>
              <a:rPr lang="zh-CN" altLang="en-US" sz="2800" dirty="0"/>
              <a:t>树链剖分简称树剖，有很多种，在</a:t>
            </a:r>
            <a:r>
              <a:rPr lang="en-US" altLang="zh-CN" sz="2800" dirty="0"/>
              <a:t>OI</a:t>
            </a:r>
            <a:r>
              <a:rPr lang="zh-CN" altLang="en-US" sz="2800" dirty="0"/>
              <a:t>圈里最经典最普及的是重链剖分，一般提到树剖就是专指重链剖分，除此之外最近在全国范围内比较有名的是长链剖分，再其余的用处就不大了。</a:t>
            </a:r>
            <a:endParaRPr lang="en-US" altLang="zh-CN" sz="2800" dirty="0"/>
          </a:p>
          <a:p>
            <a:endParaRPr lang="en-US" altLang="zh-CN" sz="2800" dirty="0"/>
          </a:p>
          <a:p>
            <a:r>
              <a:rPr lang="zh-CN" altLang="en-US" sz="2800" dirty="0"/>
              <a:t>所谓树剖，就是把树剖成若干条关于点的深度连续变化链（也就是从上到下的链），使得任意两条链之间交集为空，所有链并集为全集。</a:t>
            </a:r>
          </a:p>
        </p:txBody>
      </p:sp>
    </p:spTree>
    <p:extLst>
      <p:ext uri="{BB962C8B-B14F-4D97-AF65-F5344CB8AC3E}">
        <p14:creationId xmlns:p14="http://schemas.microsoft.com/office/powerpoint/2010/main" val="3232310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A9373-B939-4CA1-A820-252D0F7CF5F2}"/>
              </a:ext>
            </a:extLst>
          </p:cNvPr>
          <p:cNvSpPr>
            <a:spLocks noGrp="1"/>
          </p:cNvSpPr>
          <p:nvPr>
            <p:ph type="title"/>
          </p:nvPr>
        </p:nvSpPr>
        <p:spPr/>
        <p:txBody>
          <a:bodyPr/>
          <a:lstStyle/>
          <a:p>
            <a:r>
              <a:rPr lang="zh-CN" altLang="en-US" dirty="0"/>
              <a:t>重链剖分</a:t>
            </a:r>
          </a:p>
        </p:txBody>
      </p:sp>
      <p:sp>
        <p:nvSpPr>
          <p:cNvPr id="3" name="内容占位符 2">
            <a:extLst>
              <a:ext uri="{FF2B5EF4-FFF2-40B4-BE49-F238E27FC236}">
                <a16:creationId xmlns:a16="http://schemas.microsoft.com/office/drawing/2014/main" id="{FB3611E0-85F1-48CF-B9B9-DA5DA706AFBD}"/>
              </a:ext>
            </a:extLst>
          </p:cNvPr>
          <p:cNvSpPr>
            <a:spLocks noGrp="1"/>
          </p:cNvSpPr>
          <p:nvPr>
            <p:ph idx="1"/>
          </p:nvPr>
        </p:nvSpPr>
        <p:spPr/>
        <p:txBody>
          <a:bodyPr>
            <a:normAutofit/>
          </a:bodyPr>
          <a:lstStyle/>
          <a:p>
            <a:r>
              <a:rPr lang="zh-CN" altLang="en-US" sz="2800" dirty="0"/>
              <a:t>对每个点求出其大小</a:t>
            </a:r>
            <a:r>
              <a:rPr lang="en-US" altLang="zh-CN" sz="2800" dirty="0" err="1"/>
              <a:t>sz</a:t>
            </a:r>
            <a:r>
              <a:rPr lang="zh-CN" altLang="en-US" sz="2800" dirty="0"/>
              <a:t>深度</a:t>
            </a:r>
            <a:r>
              <a:rPr lang="en-US" altLang="zh-CN" sz="2800" dirty="0"/>
              <a:t>d</a:t>
            </a:r>
            <a:r>
              <a:rPr lang="zh-CN" altLang="en-US" sz="2800" dirty="0"/>
              <a:t>父节点</a:t>
            </a:r>
            <a:r>
              <a:rPr lang="en-US" altLang="zh-CN" sz="2800" dirty="0"/>
              <a:t>fa</a:t>
            </a:r>
            <a:r>
              <a:rPr lang="zh-CN" altLang="en-US" sz="2800" dirty="0"/>
              <a:t>以及大小最大的儿子</a:t>
            </a:r>
            <a:r>
              <a:rPr lang="en-US" altLang="zh-CN" sz="2800" dirty="0"/>
              <a:t>son</a:t>
            </a:r>
            <a:r>
              <a:rPr lang="zh-CN" altLang="en-US" sz="2800" dirty="0"/>
              <a:t>，然后</a:t>
            </a:r>
            <a:r>
              <a:rPr lang="en-US" altLang="zh-CN" sz="2800" dirty="0"/>
              <a:t>son[x]</a:t>
            </a:r>
            <a:r>
              <a:rPr lang="zh-CN" altLang="en-US" sz="2800" dirty="0"/>
              <a:t>称为</a:t>
            </a:r>
            <a:r>
              <a:rPr lang="en-US" altLang="zh-CN" sz="2800" dirty="0"/>
              <a:t>x</a:t>
            </a:r>
            <a:r>
              <a:rPr lang="zh-CN" altLang="en-US" sz="2800" dirty="0"/>
              <a:t>的重儿子，其余的叫轻儿子。</a:t>
            </a:r>
            <a:endParaRPr lang="en-US" altLang="zh-CN" sz="2800" dirty="0"/>
          </a:p>
          <a:p>
            <a:r>
              <a:rPr lang="zh-CN" altLang="en-US" sz="2800" dirty="0"/>
              <a:t>然后每个点和其重儿子（如果有的话）中间的边涂黑，称为重边，有公共点的重边形成链，这些链就形成了一个树剖。和轻儿连的边叫轻边。特殊的，如果一个点不是其父节点的重儿子切且这个这个点是叶子节点，那么这个点单独是一条链。</a:t>
            </a:r>
            <a:endParaRPr lang="en-US" altLang="zh-CN" sz="2800" dirty="0"/>
          </a:p>
          <a:p>
            <a:r>
              <a:rPr lang="zh-CN" altLang="en-US" sz="2800" dirty="0"/>
              <a:t>然后维护出每个点的链顶。</a:t>
            </a:r>
          </a:p>
        </p:txBody>
      </p:sp>
    </p:spTree>
    <p:extLst>
      <p:ext uri="{BB962C8B-B14F-4D97-AF65-F5344CB8AC3E}">
        <p14:creationId xmlns:p14="http://schemas.microsoft.com/office/powerpoint/2010/main" val="1461779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195C6-BF7D-46FD-A8A7-0E9FC6554E70}"/>
              </a:ext>
            </a:extLst>
          </p:cNvPr>
          <p:cNvSpPr>
            <a:spLocks noGrp="1"/>
          </p:cNvSpPr>
          <p:nvPr>
            <p:ph type="title"/>
          </p:nvPr>
        </p:nvSpPr>
        <p:spPr/>
        <p:txBody>
          <a:bodyPr/>
          <a:lstStyle/>
          <a:p>
            <a:r>
              <a:rPr lang="zh-CN" altLang="en-US" dirty="0"/>
              <a:t>性质</a:t>
            </a:r>
          </a:p>
        </p:txBody>
      </p:sp>
      <p:sp>
        <p:nvSpPr>
          <p:cNvPr id="3" name="内容占位符 2">
            <a:extLst>
              <a:ext uri="{FF2B5EF4-FFF2-40B4-BE49-F238E27FC236}">
                <a16:creationId xmlns:a16="http://schemas.microsoft.com/office/drawing/2014/main" id="{AF588216-5941-439D-A0F3-6E1A6160DA48}"/>
              </a:ext>
            </a:extLst>
          </p:cNvPr>
          <p:cNvSpPr>
            <a:spLocks noGrp="1"/>
          </p:cNvSpPr>
          <p:nvPr>
            <p:ph idx="1"/>
          </p:nvPr>
        </p:nvSpPr>
        <p:spPr/>
        <p:txBody>
          <a:bodyPr>
            <a:normAutofit/>
          </a:bodyPr>
          <a:lstStyle/>
          <a:p>
            <a:r>
              <a:rPr lang="zh-CN" altLang="en-US" sz="2800" dirty="0"/>
              <a:t>任意一个点到根的路径上，轻边数量不超过</a:t>
            </a:r>
            <a:r>
              <a:rPr lang="en-US" altLang="zh-CN" sz="2800" dirty="0"/>
              <a:t>O(</a:t>
            </a:r>
            <a:r>
              <a:rPr lang="en-US" altLang="zh-CN" sz="2800" dirty="0" err="1"/>
              <a:t>lgn</a:t>
            </a:r>
            <a:r>
              <a:rPr lang="en-US" altLang="zh-CN" sz="2800" dirty="0"/>
              <a:t>)</a:t>
            </a:r>
            <a:r>
              <a:rPr lang="zh-CN" altLang="en-US" sz="2800" dirty="0"/>
              <a:t>。</a:t>
            </a:r>
            <a:endParaRPr lang="en-US" altLang="zh-CN" sz="2800" dirty="0"/>
          </a:p>
          <a:p>
            <a:r>
              <a:rPr lang="zh-CN" altLang="en-US" sz="2800" dirty="0"/>
              <a:t>这是由于，一个轻儿子的子树大小不会超过其父节点子树大小一半，也就是说，每次向上经过一条轻边，子树大小就要至少至少翻倍。</a:t>
            </a:r>
            <a:endParaRPr lang="en-US" altLang="zh-CN" sz="2800" dirty="0"/>
          </a:p>
          <a:p>
            <a:endParaRPr lang="en-US" altLang="zh-CN" sz="2800" dirty="0"/>
          </a:p>
          <a:p>
            <a:r>
              <a:rPr lang="zh-CN" altLang="en-US" sz="2800" dirty="0"/>
              <a:t>这句话的另一种表达形式就是：所有点的轻儿子子树大小之和是</a:t>
            </a:r>
            <a:r>
              <a:rPr lang="en-US" altLang="zh-CN" sz="2800" dirty="0"/>
              <a:t>O(</a:t>
            </a:r>
            <a:r>
              <a:rPr lang="en-US" altLang="zh-CN" sz="2800" dirty="0" err="1"/>
              <a:t>nlgn</a:t>
            </a:r>
            <a:r>
              <a:rPr lang="en-US" altLang="zh-CN" sz="2800" dirty="0"/>
              <a:t>)</a:t>
            </a:r>
            <a:r>
              <a:rPr lang="zh-CN" altLang="en-US" sz="2800" dirty="0"/>
              <a:t>的，这一跟重链剖分其实关系不大的结论在做一些问题的时候会有用处。</a:t>
            </a:r>
          </a:p>
        </p:txBody>
      </p:sp>
    </p:spTree>
    <p:extLst>
      <p:ext uri="{BB962C8B-B14F-4D97-AF65-F5344CB8AC3E}">
        <p14:creationId xmlns:p14="http://schemas.microsoft.com/office/powerpoint/2010/main" val="3307757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EBC2D-1AA6-4227-9035-EB31EB669A30}"/>
              </a:ext>
            </a:extLst>
          </p:cNvPr>
          <p:cNvSpPr>
            <a:spLocks noGrp="1"/>
          </p:cNvSpPr>
          <p:nvPr>
            <p:ph type="title"/>
          </p:nvPr>
        </p:nvSpPr>
        <p:spPr/>
        <p:txBody>
          <a:bodyPr/>
          <a:lstStyle/>
          <a:p>
            <a:r>
              <a:rPr lang="zh-CN" altLang="en-US" dirty="0"/>
              <a:t>能做什么？</a:t>
            </a:r>
          </a:p>
        </p:txBody>
      </p:sp>
      <p:sp>
        <p:nvSpPr>
          <p:cNvPr id="3" name="内容占位符 2">
            <a:extLst>
              <a:ext uri="{FF2B5EF4-FFF2-40B4-BE49-F238E27FC236}">
                <a16:creationId xmlns:a16="http://schemas.microsoft.com/office/drawing/2014/main" id="{7D0542BF-A5A7-4501-BD93-34B592532C30}"/>
              </a:ext>
            </a:extLst>
          </p:cNvPr>
          <p:cNvSpPr>
            <a:spLocks noGrp="1"/>
          </p:cNvSpPr>
          <p:nvPr>
            <p:ph idx="1"/>
          </p:nvPr>
        </p:nvSpPr>
        <p:spPr>
          <a:xfrm>
            <a:off x="619125" y="1838326"/>
            <a:ext cx="10887075" cy="4380360"/>
          </a:xfrm>
        </p:spPr>
        <p:txBody>
          <a:bodyPr>
            <a:normAutofit/>
          </a:bodyPr>
          <a:lstStyle/>
          <a:p>
            <a:r>
              <a:rPr lang="zh-CN" altLang="en-US" sz="2800" strike="sngStrike" dirty="0"/>
              <a:t>比如求</a:t>
            </a:r>
            <a:r>
              <a:rPr lang="en-US" altLang="zh-CN" sz="2800" strike="sngStrike" dirty="0"/>
              <a:t>LCA</a:t>
            </a:r>
          </a:p>
          <a:p>
            <a:r>
              <a:rPr lang="zh-CN" altLang="en-US" sz="2800" dirty="0"/>
              <a:t>由于每个点到根的路径经过轻边数量是</a:t>
            </a:r>
            <a:r>
              <a:rPr lang="en-US" altLang="zh-CN" sz="2800" dirty="0"/>
              <a:t>O(</a:t>
            </a:r>
            <a:r>
              <a:rPr lang="en-US" altLang="zh-CN" sz="2800" dirty="0" err="1"/>
              <a:t>lgn</a:t>
            </a:r>
            <a:r>
              <a:rPr lang="en-US" altLang="zh-CN" sz="2800" dirty="0"/>
              <a:t>)</a:t>
            </a:r>
            <a:r>
              <a:rPr lang="zh-CN" altLang="en-US" sz="2800" dirty="0"/>
              <a:t>的，那么其到根的路径就是</a:t>
            </a:r>
            <a:r>
              <a:rPr lang="en-US" altLang="zh-CN" sz="2800" dirty="0"/>
              <a:t>O(</a:t>
            </a:r>
            <a:r>
              <a:rPr lang="en-US" altLang="zh-CN" sz="2800" dirty="0" err="1"/>
              <a:t>lgn</a:t>
            </a:r>
            <a:r>
              <a:rPr lang="en-US" altLang="zh-CN" sz="2800" dirty="0"/>
              <a:t>)</a:t>
            </a:r>
            <a:r>
              <a:rPr lang="zh-CN" altLang="en-US" sz="2800" dirty="0"/>
              <a:t>条重链的前缀拼成的。</a:t>
            </a:r>
            <a:endParaRPr lang="en-US" altLang="zh-CN" sz="2800" dirty="0"/>
          </a:p>
          <a:p>
            <a:r>
              <a:rPr lang="zh-CN" altLang="en-US" sz="2800" dirty="0"/>
              <a:t>类似的两个点间的路径就是</a:t>
            </a:r>
            <a:r>
              <a:rPr lang="en-US" altLang="zh-CN" sz="2800" dirty="0"/>
              <a:t>O(</a:t>
            </a:r>
            <a:r>
              <a:rPr lang="en-US" altLang="zh-CN" sz="2800" dirty="0" err="1"/>
              <a:t>lgn</a:t>
            </a:r>
            <a:r>
              <a:rPr lang="en-US" altLang="zh-CN" sz="2800" dirty="0"/>
              <a:t>)</a:t>
            </a:r>
            <a:r>
              <a:rPr lang="zh-CN" altLang="en-US" sz="2800" dirty="0"/>
              <a:t>条重链的区间拼成的。</a:t>
            </a:r>
            <a:endParaRPr lang="en-US" altLang="zh-CN" sz="2800" dirty="0"/>
          </a:p>
          <a:p>
            <a:endParaRPr lang="en-US" altLang="zh-CN" sz="2800" dirty="0"/>
          </a:p>
          <a:p>
            <a:r>
              <a:rPr lang="zh-CN" altLang="en-US" sz="2800" dirty="0"/>
              <a:t>如何提取出这些重链的区间？若两个点在同一条链上则结束；否则跳那个链顶深度更大的点，跳到链顶的父节点。</a:t>
            </a:r>
            <a:endParaRPr lang="en-US" altLang="zh-CN" sz="2800" dirty="0"/>
          </a:p>
          <a:p>
            <a:r>
              <a:rPr lang="zh-CN" altLang="en-US" sz="2800" dirty="0"/>
              <a:t>你发现这样顺便就求出了</a:t>
            </a:r>
            <a:r>
              <a:rPr lang="en-US" altLang="zh-CN" sz="2800" dirty="0"/>
              <a:t>LCA……</a:t>
            </a:r>
            <a:r>
              <a:rPr lang="zh-CN" altLang="en-US" sz="2800" dirty="0"/>
              <a:t>（最后两个点在同一条链上的时候，深度较浅的那个点就是</a:t>
            </a:r>
            <a:r>
              <a:rPr lang="en-US" altLang="zh-CN" sz="2800" dirty="0"/>
              <a:t>LCA</a:t>
            </a:r>
            <a:r>
              <a:rPr lang="zh-CN" altLang="en-US" sz="2800" dirty="0"/>
              <a:t>）</a:t>
            </a:r>
          </a:p>
        </p:txBody>
      </p:sp>
    </p:spTree>
    <p:extLst>
      <p:ext uri="{BB962C8B-B14F-4D97-AF65-F5344CB8AC3E}">
        <p14:creationId xmlns:p14="http://schemas.microsoft.com/office/powerpoint/2010/main" val="34300347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E6EEC-86DD-44DE-8B38-71AC4837B74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6166FEE-8318-4E9B-A3F7-BB808BF7DFB0}"/>
              </a:ext>
            </a:extLst>
          </p:cNvPr>
          <p:cNvSpPr>
            <a:spLocks noGrp="1"/>
          </p:cNvSpPr>
          <p:nvPr>
            <p:ph idx="1"/>
          </p:nvPr>
        </p:nvSpPr>
        <p:spPr/>
        <p:txBody>
          <a:bodyPr>
            <a:normAutofit/>
          </a:bodyPr>
          <a:lstStyle/>
          <a:p>
            <a:r>
              <a:rPr lang="zh-CN" altLang="en-US" sz="2800" dirty="0"/>
              <a:t>更常用的操作是用一些数据结构维护这个重链比如线段树树状数组平衡树主席树全局二叉平衡树重量平衡树之类的。</a:t>
            </a:r>
            <a:endParaRPr lang="en-US" altLang="zh-CN" sz="2800" dirty="0"/>
          </a:p>
          <a:p>
            <a:r>
              <a:rPr lang="zh-CN" altLang="en-US" sz="2800" dirty="0"/>
              <a:t>不过鉴于大家数据结构水平估计一般所以就不讲了。</a:t>
            </a:r>
          </a:p>
        </p:txBody>
      </p:sp>
    </p:spTree>
    <p:extLst>
      <p:ext uri="{BB962C8B-B14F-4D97-AF65-F5344CB8AC3E}">
        <p14:creationId xmlns:p14="http://schemas.microsoft.com/office/powerpoint/2010/main" val="815132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9C5E6-7B12-4FF3-80DD-AECE4526AD75}"/>
              </a:ext>
            </a:extLst>
          </p:cNvPr>
          <p:cNvSpPr>
            <a:spLocks noGrp="1"/>
          </p:cNvSpPr>
          <p:nvPr>
            <p:ph type="title"/>
          </p:nvPr>
        </p:nvSpPr>
        <p:spPr/>
        <p:txBody>
          <a:bodyPr/>
          <a:lstStyle/>
          <a:p>
            <a:r>
              <a:rPr lang="zh-CN" altLang="en-US" dirty="0"/>
              <a:t>长链剖分</a:t>
            </a:r>
          </a:p>
        </p:txBody>
      </p:sp>
      <p:sp>
        <p:nvSpPr>
          <p:cNvPr id="3" name="内容占位符 2">
            <a:extLst>
              <a:ext uri="{FF2B5EF4-FFF2-40B4-BE49-F238E27FC236}">
                <a16:creationId xmlns:a16="http://schemas.microsoft.com/office/drawing/2014/main" id="{2EE7AB77-95DA-4D51-8DF8-9130CF937143}"/>
              </a:ext>
            </a:extLst>
          </p:cNvPr>
          <p:cNvSpPr>
            <a:spLocks noGrp="1"/>
          </p:cNvSpPr>
          <p:nvPr>
            <p:ph idx="1"/>
          </p:nvPr>
        </p:nvSpPr>
        <p:spPr/>
        <p:txBody>
          <a:bodyPr>
            <a:normAutofit/>
          </a:bodyPr>
          <a:lstStyle/>
          <a:p>
            <a:r>
              <a:rPr lang="zh-CN" altLang="en-US" sz="2800" dirty="0"/>
              <a:t>和重链剖分类似，只不过选择</a:t>
            </a:r>
            <a:r>
              <a:rPr lang="en-US" altLang="zh-CN" sz="2800" dirty="0"/>
              <a:t>son[x]</a:t>
            </a:r>
            <a:r>
              <a:rPr lang="zh-CN" altLang="en-US" sz="2800" dirty="0"/>
              <a:t>的时候，选择那个最长链长度最大的作为</a:t>
            </a:r>
            <a:r>
              <a:rPr lang="en-US" altLang="zh-CN" sz="2800" dirty="0"/>
              <a:t>son[x]</a:t>
            </a:r>
            <a:r>
              <a:rPr lang="zh-CN" altLang="en-US" sz="2800" dirty="0"/>
              <a:t>。</a:t>
            </a:r>
            <a:endParaRPr lang="en-US" altLang="zh-CN" sz="2800" dirty="0"/>
          </a:p>
          <a:p>
            <a:r>
              <a:rPr lang="zh-CN" altLang="en-US" sz="2800" dirty="0"/>
              <a:t>可以发现所有点的轻儿子最长链长度之和是</a:t>
            </a:r>
            <a:r>
              <a:rPr lang="en-US" altLang="zh-CN" sz="2800" dirty="0"/>
              <a:t>O(n)</a:t>
            </a:r>
            <a:r>
              <a:rPr lang="zh-CN" altLang="en-US" sz="2800" dirty="0"/>
              <a:t>的。</a:t>
            </a:r>
          </a:p>
        </p:txBody>
      </p:sp>
    </p:spTree>
    <p:extLst>
      <p:ext uri="{BB962C8B-B14F-4D97-AF65-F5344CB8AC3E}">
        <p14:creationId xmlns:p14="http://schemas.microsoft.com/office/powerpoint/2010/main" val="2673514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F668A-CDCD-4BE3-8E42-DEB46C6E2BCD}"/>
              </a:ext>
            </a:extLst>
          </p:cNvPr>
          <p:cNvSpPr>
            <a:spLocks noGrp="1"/>
          </p:cNvSpPr>
          <p:nvPr>
            <p:ph type="title"/>
          </p:nvPr>
        </p:nvSpPr>
        <p:spPr/>
        <p:txBody>
          <a:bodyPr/>
          <a:lstStyle/>
          <a:p>
            <a:r>
              <a:rPr lang="en-US" altLang="zh-CN" dirty="0"/>
              <a:t>Eg1.</a:t>
            </a:r>
            <a:endParaRPr lang="zh-CN" altLang="en-US" dirty="0"/>
          </a:p>
        </p:txBody>
      </p:sp>
      <p:sp>
        <p:nvSpPr>
          <p:cNvPr id="3" name="内容占位符 2">
            <a:extLst>
              <a:ext uri="{FF2B5EF4-FFF2-40B4-BE49-F238E27FC236}">
                <a16:creationId xmlns:a16="http://schemas.microsoft.com/office/drawing/2014/main" id="{DCE8F2F6-9F7F-4317-8F60-483D7B0EAE18}"/>
              </a:ext>
            </a:extLst>
          </p:cNvPr>
          <p:cNvSpPr>
            <a:spLocks noGrp="1"/>
          </p:cNvSpPr>
          <p:nvPr>
            <p:ph idx="1"/>
          </p:nvPr>
        </p:nvSpPr>
        <p:spPr/>
        <p:txBody>
          <a:bodyPr>
            <a:normAutofit/>
          </a:bodyPr>
          <a:lstStyle/>
          <a:p>
            <a:r>
              <a:rPr lang="zh-CN" altLang="en-US" sz="2800" dirty="0"/>
              <a:t>多次询问</a:t>
            </a:r>
            <a:r>
              <a:rPr lang="en-US" altLang="zh-CN" sz="2800" dirty="0"/>
              <a:t>x</a:t>
            </a:r>
            <a:r>
              <a:rPr lang="zh-CN" altLang="en-US" sz="2800" dirty="0"/>
              <a:t>子树中到</a:t>
            </a:r>
            <a:r>
              <a:rPr lang="en-US" altLang="zh-CN" sz="2800" dirty="0"/>
              <a:t>x</a:t>
            </a:r>
            <a:r>
              <a:rPr lang="zh-CN" altLang="en-US" sz="2800" dirty="0"/>
              <a:t>距离为</a:t>
            </a:r>
            <a:r>
              <a:rPr lang="en-US" altLang="zh-CN" sz="2800" dirty="0"/>
              <a:t>k</a:t>
            </a:r>
            <a:r>
              <a:rPr lang="zh-CN" altLang="en-US" sz="2800" dirty="0"/>
              <a:t>的点有多少。</a:t>
            </a:r>
            <a:endParaRPr lang="en-US" altLang="zh-CN" sz="2800" dirty="0"/>
          </a:p>
          <a:p>
            <a:r>
              <a:rPr lang="zh-CN" altLang="en-US" sz="2800" dirty="0"/>
              <a:t>要求线性。</a:t>
            </a:r>
            <a:endParaRPr lang="en-US" altLang="zh-CN" sz="2800" dirty="0"/>
          </a:p>
          <a:p>
            <a:endParaRPr lang="en-US" altLang="zh-CN" sz="2800" dirty="0"/>
          </a:p>
          <a:p>
            <a:r>
              <a:rPr lang="zh-CN" altLang="en-US" sz="2800" dirty="0"/>
              <a:t>直接长剖然后用</a:t>
            </a:r>
            <a:r>
              <a:rPr lang="en-US" altLang="zh-CN" sz="2800" dirty="0"/>
              <a:t>f[</a:t>
            </a:r>
            <a:r>
              <a:rPr lang="en-US" altLang="zh-CN" sz="2800" dirty="0" err="1"/>
              <a:t>x,i</a:t>
            </a:r>
            <a:r>
              <a:rPr lang="en-US" altLang="zh-CN" sz="2800" dirty="0"/>
              <a:t>]</a:t>
            </a:r>
            <a:r>
              <a:rPr lang="zh-CN" altLang="en-US" sz="2800" dirty="0"/>
              <a:t>表示</a:t>
            </a:r>
            <a:r>
              <a:rPr lang="en-US" altLang="zh-CN" sz="2800" dirty="0"/>
              <a:t>x</a:t>
            </a:r>
            <a:r>
              <a:rPr lang="zh-CN" altLang="en-US" sz="2800" dirty="0"/>
              <a:t>子树中距离</a:t>
            </a:r>
            <a:r>
              <a:rPr lang="en-US" altLang="zh-CN" sz="2800" dirty="0"/>
              <a:t>x</a:t>
            </a:r>
            <a:r>
              <a:rPr lang="zh-CN" altLang="en-US" sz="2800" dirty="0"/>
              <a:t>为</a:t>
            </a:r>
            <a:r>
              <a:rPr lang="en-US" altLang="zh-CN" sz="2800" dirty="0" err="1"/>
              <a:t>i</a:t>
            </a:r>
            <a:r>
              <a:rPr lang="zh-CN" altLang="en-US" sz="2800" dirty="0"/>
              <a:t>的有多少，首先初始化</a:t>
            </a:r>
            <a:r>
              <a:rPr lang="en-US" altLang="zh-CN" sz="2800" dirty="0"/>
              <a:t>f[x,0]=1,f[</a:t>
            </a:r>
            <a:r>
              <a:rPr lang="en-US" altLang="zh-CN" sz="2800" dirty="0" err="1"/>
              <a:t>x,i</a:t>
            </a:r>
            <a:r>
              <a:rPr lang="en-US" altLang="zh-CN" sz="2800" dirty="0"/>
              <a:t>]=f[son[x],i-1]</a:t>
            </a:r>
            <a:r>
              <a:rPr lang="zh-CN" altLang="en-US" sz="2800" dirty="0"/>
              <a:t>，后者可以直接指针位移一下</a:t>
            </a:r>
            <a:r>
              <a:rPr lang="en-US" altLang="zh-CN" sz="2800" dirty="0"/>
              <a:t>O(1)</a:t>
            </a:r>
            <a:r>
              <a:rPr lang="zh-CN" altLang="en-US" sz="2800" dirty="0"/>
              <a:t>完成。</a:t>
            </a:r>
            <a:endParaRPr lang="en-US" altLang="zh-CN" sz="2800" dirty="0"/>
          </a:p>
          <a:p>
            <a:r>
              <a:rPr lang="zh-CN" altLang="en-US" sz="2800" dirty="0"/>
              <a:t>然后依次用</a:t>
            </a:r>
            <a:r>
              <a:rPr lang="en-US" altLang="zh-CN" sz="2800" dirty="0"/>
              <a:t>O(</a:t>
            </a:r>
            <a:r>
              <a:rPr lang="zh-CN" altLang="en-US" sz="2800" dirty="0"/>
              <a:t>轻儿子最长链深度</a:t>
            </a:r>
            <a:r>
              <a:rPr lang="en-US" altLang="zh-CN" sz="2800" dirty="0"/>
              <a:t>)</a:t>
            </a:r>
            <a:r>
              <a:rPr lang="zh-CN" altLang="en-US" sz="2800" dirty="0"/>
              <a:t>的时间复杂度更新出这个数组即可。这样就线性了。</a:t>
            </a:r>
          </a:p>
        </p:txBody>
      </p:sp>
    </p:spTree>
    <p:extLst>
      <p:ext uri="{BB962C8B-B14F-4D97-AF65-F5344CB8AC3E}">
        <p14:creationId xmlns:p14="http://schemas.microsoft.com/office/powerpoint/2010/main" val="405809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494CC-E8BD-4312-8954-F42ABF7A17B1}"/>
              </a:ext>
            </a:extLst>
          </p:cNvPr>
          <p:cNvSpPr>
            <a:spLocks noGrp="1"/>
          </p:cNvSpPr>
          <p:nvPr>
            <p:ph type="title"/>
          </p:nvPr>
        </p:nvSpPr>
        <p:spPr/>
        <p:txBody>
          <a:bodyPr/>
          <a:lstStyle/>
          <a:p>
            <a:r>
              <a:rPr lang="zh-CN" altLang="en-US" dirty="0"/>
              <a:t>插入</a:t>
            </a:r>
          </a:p>
        </p:txBody>
      </p:sp>
      <p:sp>
        <p:nvSpPr>
          <p:cNvPr id="3" name="内容占位符 2">
            <a:extLst>
              <a:ext uri="{FF2B5EF4-FFF2-40B4-BE49-F238E27FC236}">
                <a16:creationId xmlns:a16="http://schemas.microsoft.com/office/drawing/2014/main" id="{4BEA3D31-9062-4087-B997-8A0F1A5A0004}"/>
              </a:ext>
            </a:extLst>
          </p:cNvPr>
          <p:cNvSpPr>
            <a:spLocks noGrp="1"/>
          </p:cNvSpPr>
          <p:nvPr>
            <p:ph idx="1"/>
          </p:nvPr>
        </p:nvSpPr>
        <p:spPr/>
        <p:txBody>
          <a:bodyPr>
            <a:normAutofit/>
          </a:bodyPr>
          <a:lstStyle/>
          <a:p>
            <a:r>
              <a:rPr lang="zh-CN" altLang="en-US" sz="2800" dirty="0"/>
              <a:t>把他作为从上到下从左到右第一个儿子数量不足两个的点的儿子，并且考虑若它的权值若比父亲的权值小，则交换它和它父亲；然后从它父亲接着往上看，一直到根或者不满足为止。</a:t>
            </a:r>
            <a:endParaRPr lang="en-US" altLang="zh-CN" sz="2800" dirty="0"/>
          </a:p>
          <a:p>
            <a:r>
              <a:rPr lang="zh-CN" altLang="en-US" sz="2800" dirty="0"/>
              <a:t>复杂度是</a:t>
            </a:r>
            <a:r>
              <a:rPr lang="en-US" altLang="zh-CN" sz="2800" dirty="0"/>
              <a:t>O(</a:t>
            </a:r>
            <a:r>
              <a:rPr lang="zh-CN" altLang="en-US" sz="2800" dirty="0"/>
              <a:t>树高</a:t>
            </a:r>
            <a:r>
              <a:rPr lang="en-US" altLang="zh-CN" sz="2800" dirty="0"/>
              <a:t>)</a:t>
            </a:r>
            <a:r>
              <a:rPr lang="zh-CN" altLang="en-US" sz="2800" dirty="0"/>
              <a:t>的</a:t>
            </a:r>
            <a:endParaRPr lang="en-US" altLang="zh-CN" sz="2800" dirty="0"/>
          </a:p>
        </p:txBody>
      </p:sp>
    </p:spTree>
    <p:extLst>
      <p:ext uri="{BB962C8B-B14F-4D97-AF65-F5344CB8AC3E}">
        <p14:creationId xmlns:p14="http://schemas.microsoft.com/office/powerpoint/2010/main" val="11336677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39F28-BAD5-4717-8193-C62BF4916D5D}"/>
              </a:ext>
            </a:extLst>
          </p:cNvPr>
          <p:cNvSpPr>
            <a:spLocks noGrp="1"/>
          </p:cNvSpPr>
          <p:nvPr>
            <p:ph type="title"/>
          </p:nvPr>
        </p:nvSpPr>
        <p:spPr/>
        <p:txBody>
          <a:bodyPr/>
          <a:lstStyle/>
          <a:p>
            <a:r>
              <a:rPr lang="en-US" altLang="zh-CN" dirty="0"/>
              <a:t>Eg2. K</a:t>
            </a:r>
            <a:r>
              <a:rPr lang="zh-CN" altLang="en-US" dirty="0"/>
              <a:t>级祖先问题</a:t>
            </a:r>
          </a:p>
        </p:txBody>
      </p:sp>
      <p:sp>
        <p:nvSpPr>
          <p:cNvPr id="3" name="内容占位符 2">
            <a:extLst>
              <a:ext uri="{FF2B5EF4-FFF2-40B4-BE49-F238E27FC236}">
                <a16:creationId xmlns:a16="http://schemas.microsoft.com/office/drawing/2014/main" id="{860DE70E-DC06-4A1E-A113-88A7E4765785}"/>
              </a:ext>
            </a:extLst>
          </p:cNvPr>
          <p:cNvSpPr>
            <a:spLocks noGrp="1"/>
          </p:cNvSpPr>
          <p:nvPr>
            <p:ph idx="1"/>
          </p:nvPr>
        </p:nvSpPr>
        <p:spPr/>
        <p:txBody>
          <a:bodyPr>
            <a:normAutofit/>
          </a:bodyPr>
          <a:lstStyle/>
          <a:p>
            <a:r>
              <a:rPr lang="zh-CN" altLang="en-US" sz="2800" dirty="0"/>
              <a:t>多次询问一个点</a:t>
            </a:r>
            <a:r>
              <a:rPr lang="en-US" altLang="zh-CN" sz="2800" dirty="0"/>
              <a:t>x</a:t>
            </a:r>
            <a:r>
              <a:rPr lang="zh-CN" altLang="en-US" sz="2800" dirty="0"/>
              <a:t>的第</a:t>
            </a:r>
            <a:r>
              <a:rPr lang="en-US" altLang="zh-CN" sz="2800" dirty="0"/>
              <a:t>k</a:t>
            </a:r>
            <a:r>
              <a:rPr lang="zh-CN" altLang="en-US" sz="2800" dirty="0"/>
              <a:t>级祖先。要求</a:t>
            </a:r>
            <a:r>
              <a:rPr lang="en-US" altLang="zh-CN" sz="2800" dirty="0"/>
              <a:t>O(</a:t>
            </a:r>
            <a:r>
              <a:rPr lang="en-US" altLang="zh-CN" sz="2800" dirty="0" err="1"/>
              <a:t>nlgn</a:t>
            </a:r>
            <a:r>
              <a:rPr lang="en-US" altLang="zh-CN" sz="2800" dirty="0"/>
              <a:t>)+</a:t>
            </a:r>
            <a:r>
              <a:rPr lang="en-US" altLang="zh-CN" sz="2800"/>
              <a:t>O(1)</a:t>
            </a:r>
            <a:r>
              <a:rPr lang="zh-CN" altLang="en-US" sz="2800" dirty="0"/>
              <a:t>。</a:t>
            </a:r>
            <a:endParaRPr lang="en-US" altLang="zh-CN" sz="2800" dirty="0"/>
          </a:p>
          <a:p>
            <a:endParaRPr lang="en-US" altLang="zh-CN" sz="2800" dirty="0"/>
          </a:p>
          <a:p>
            <a:r>
              <a:rPr lang="zh-CN" altLang="en-US" sz="2800" dirty="0"/>
              <a:t>长链剖分，在链顶出维护倍增中的</a:t>
            </a:r>
            <a:r>
              <a:rPr lang="en-US" altLang="zh-CN" sz="2800" dirty="0"/>
              <a:t>up</a:t>
            </a:r>
            <a:r>
              <a:rPr lang="zh-CN" altLang="en-US" sz="2800" dirty="0"/>
              <a:t>数组，以及其向上、向下（沿重链）走</a:t>
            </a:r>
            <a:r>
              <a:rPr lang="en-US" altLang="zh-CN" sz="2800" dirty="0"/>
              <a:t>1&lt;=</a:t>
            </a:r>
            <a:r>
              <a:rPr lang="en-US" altLang="zh-CN" sz="2800" dirty="0" err="1"/>
              <a:t>i</a:t>
            </a:r>
            <a:r>
              <a:rPr lang="en-US" altLang="zh-CN" sz="2800" dirty="0"/>
              <a:t>&lt;=</a:t>
            </a:r>
            <a:r>
              <a:rPr lang="zh-CN" altLang="en-US" sz="2800" dirty="0"/>
              <a:t>链长步，到达哪个点；</a:t>
            </a:r>
            <a:endParaRPr lang="en-US" altLang="zh-CN" sz="2800" dirty="0"/>
          </a:p>
          <a:p>
            <a:r>
              <a:rPr lang="zh-CN" altLang="en-US" sz="2800" dirty="0"/>
              <a:t>每次对于询问的</a:t>
            </a:r>
            <a:r>
              <a:rPr lang="en-US" altLang="zh-CN" sz="2800" dirty="0"/>
              <a:t>k</a:t>
            </a:r>
            <a:r>
              <a:rPr lang="zh-CN" altLang="en-US" sz="2800" dirty="0"/>
              <a:t>，若距离链顶不足</a:t>
            </a:r>
            <a:r>
              <a:rPr lang="en-US" altLang="zh-CN" sz="2800" dirty="0"/>
              <a:t>k</a:t>
            </a:r>
            <a:r>
              <a:rPr lang="zh-CN" altLang="en-US" sz="2800" dirty="0"/>
              <a:t>，可以直接算；否则跳到链顶重新算</a:t>
            </a:r>
            <a:r>
              <a:rPr lang="en-US" altLang="zh-CN" sz="2800" dirty="0"/>
              <a:t>k</a:t>
            </a:r>
            <a:r>
              <a:rPr lang="zh-CN" altLang="en-US" sz="2800" dirty="0"/>
              <a:t>，找到一个最大的不超过</a:t>
            </a:r>
            <a:r>
              <a:rPr lang="en-US" altLang="zh-CN" sz="2800" dirty="0"/>
              <a:t>k</a:t>
            </a:r>
            <a:r>
              <a:rPr lang="zh-CN" altLang="en-US" sz="2800" dirty="0"/>
              <a:t>的</a:t>
            </a:r>
            <a:r>
              <a:rPr lang="en-US" altLang="zh-CN" sz="2800" dirty="0"/>
              <a:t>2</a:t>
            </a:r>
            <a:r>
              <a:rPr lang="zh-CN" altLang="en-US" sz="2800" dirty="0"/>
              <a:t>的幂次，比如</a:t>
            </a:r>
            <a:r>
              <a:rPr lang="en-US" altLang="zh-CN" sz="2800" dirty="0"/>
              <a:t>t</a:t>
            </a:r>
            <a:r>
              <a:rPr lang="zh-CN" altLang="en-US" sz="2800" dirty="0"/>
              <a:t>，然后通过倍增数组跳</a:t>
            </a:r>
            <a:r>
              <a:rPr lang="en-US" altLang="zh-CN" sz="2800" dirty="0"/>
              <a:t>t</a:t>
            </a:r>
            <a:r>
              <a:rPr lang="zh-CN" altLang="en-US" sz="2800" dirty="0"/>
              <a:t>步，然后可以发现此时所在点</a:t>
            </a:r>
            <a:r>
              <a:rPr lang="en-US" altLang="zh-CN" sz="2800" dirty="0"/>
              <a:t>y</a:t>
            </a:r>
            <a:r>
              <a:rPr lang="zh-CN" altLang="en-US" sz="2800" dirty="0"/>
              <a:t>，其所在链长肯定大于等于</a:t>
            </a:r>
            <a:r>
              <a:rPr lang="en-US" altLang="zh-CN" sz="2800" dirty="0"/>
              <a:t>t</a:t>
            </a:r>
            <a:r>
              <a:rPr lang="zh-CN" altLang="en-US" sz="2800" dirty="0"/>
              <a:t>，因此仍然能够直接求出。</a:t>
            </a:r>
          </a:p>
        </p:txBody>
      </p:sp>
    </p:spTree>
    <p:extLst>
      <p:ext uri="{BB962C8B-B14F-4D97-AF65-F5344CB8AC3E}">
        <p14:creationId xmlns:p14="http://schemas.microsoft.com/office/powerpoint/2010/main" val="410170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7DB0B-A040-485F-A7AE-B8EC21197C1B}"/>
              </a:ext>
            </a:extLst>
          </p:cNvPr>
          <p:cNvSpPr>
            <a:spLocks noGrp="1"/>
          </p:cNvSpPr>
          <p:nvPr>
            <p:ph type="title"/>
          </p:nvPr>
        </p:nvSpPr>
        <p:spPr/>
        <p:txBody>
          <a:bodyPr/>
          <a:lstStyle/>
          <a:p>
            <a:r>
              <a:rPr lang="zh-CN" altLang="en-US" dirty="0"/>
              <a:t>删除最小值</a:t>
            </a:r>
          </a:p>
        </p:txBody>
      </p:sp>
      <p:sp>
        <p:nvSpPr>
          <p:cNvPr id="3" name="内容占位符 2">
            <a:extLst>
              <a:ext uri="{FF2B5EF4-FFF2-40B4-BE49-F238E27FC236}">
                <a16:creationId xmlns:a16="http://schemas.microsoft.com/office/drawing/2014/main" id="{2F6A90DE-E6E9-44CF-981A-1B74AB4FE62B}"/>
              </a:ext>
            </a:extLst>
          </p:cNvPr>
          <p:cNvSpPr>
            <a:spLocks noGrp="1"/>
          </p:cNvSpPr>
          <p:nvPr>
            <p:ph idx="1"/>
          </p:nvPr>
        </p:nvSpPr>
        <p:spPr/>
        <p:txBody>
          <a:bodyPr>
            <a:normAutofit/>
          </a:bodyPr>
          <a:lstStyle/>
          <a:p>
            <a:r>
              <a:rPr lang="zh-CN" altLang="en-US" sz="2800" dirty="0"/>
              <a:t>把他和从上到下从左到右最后一个点交换，然后删掉。</a:t>
            </a:r>
            <a:endParaRPr lang="en-US" altLang="zh-CN" sz="2800" dirty="0"/>
          </a:p>
          <a:p>
            <a:r>
              <a:rPr lang="zh-CN" altLang="en-US" sz="2800" dirty="0"/>
              <a:t>然后考虑根的左右儿子的权值最小值，比如若是在左儿子取到的，并且比根的权值小，那么交换根和左儿子，然后看左儿子和其左右儿子</a:t>
            </a:r>
            <a:r>
              <a:rPr lang="en-US" altLang="zh-CN" sz="2800" dirty="0"/>
              <a:t>……</a:t>
            </a:r>
            <a:r>
              <a:rPr lang="zh-CN" altLang="en-US" sz="2800" dirty="0"/>
              <a:t>以知道某个点没有左右儿子为止。</a:t>
            </a:r>
            <a:endParaRPr lang="en-US" altLang="zh-CN" sz="2800" dirty="0"/>
          </a:p>
          <a:p>
            <a:r>
              <a:rPr lang="zh-CN" altLang="en-US" sz="2800" dirty="0"/>
              <a:t>复杂度</a:t>
            </a:r>
            <a:r>
              <a:rPr lang="en-US" altLang="zh-CN" sz="2800" dirty="0"/>
              <a:t>O(</a:t>
            </a:r>
            <a:r>
              <a:rPr lang="zh-CN" altLang="en-US" sz="2800" dirty="0"/>
              <a:t>树高</a:t>
            </a:r>
            <a:r>
              <a:rPr lang="en-US" altLang="zh-CN" sz="2800" dirty="0"/>
              <a:t>)</a:t>
            </a:r>
            <a:endParaRPr lang="zh-CN" altLang="en-US" sz="2800" dirty="0"/>
          </a:p>
        </p:txBody>
      </p:sp>
    </p:spTree>
    <p:extLst>
      <p:ext uri="{BB962C8B-B14F-4D97-AF65-F5344CB8AC3E}">
        <p14:creationId xmlns:p14="http://schemas.microsoft.com/office/powerpoint/2010/main" val="331935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06464-4A32-4615-A1F0-EAAF769883E1}"/>
              </a:ext>
            </a:extLst>
          </p:cNvPr>
          <p:cNvSpPr>
            <a:spLocks noGrp="1"/>
          </p:cNvSpPr>
          <p:nvPr>
            <p:ph type="title"/>
          </p:nvPr>
        </p:nvSpPr>
        <p:spPr/>
        <p:txBody>
          <a:bodyPr/>
          <a:lstStyle/>
          <a:p>
            <a:r>
              <a:rPr lang="zh-CN" altLang="en-US" dirty="0"/>
              <a:t>询问最小值</a:t>
            </a:r>
          </a:p>
        </p:txBody>
      </p:sp>
      <p:sp>
        <p:nvSpPr>
          <p:cNvPr id="3" name="内容占位符 2">
            <a:extLst>
              <a:ext uri="{FF2B5EF4-FFF2-40B4-BE49-F238E27FC236}">
                <a16:creationId xmlns:a16="http://schemas.microsoft.com/office/drawing/2014/main" id="{E1EC3CCA-BD0A-4D95-9CF5-47641CE6BE13}"/>
              </a:ext>
            </a:extLst>
          </p:cNvPr>
          <p:cNvSpPr>
            <a:spLocks noGrp="1"/>
          </p:cNvSpPr>
          <p:nvPr>
            <p:ph idx="1"/>
          </p:nvPr>
        </p:nvSpPr>
        <p:spPr/>
        <p:txBody>
          <a:bodyPr>
            <a:normAutofit/>
          </a:bodyPr>
          <a:lstStyle/>
          <a:p>
            <a:r>
              <a:rPr lang="en-US" altLang="zh-CN" sz="2800" dirty="0"/>
              <a:t>……</a:t>
            </a:r>
            <a:r>
              <a:rPr lang="zh-CN" altLang="en-US" sz="2800" dirty="0"/>
              <a:t>根节点权值就是最小值。</a:t>
            </a:r>
          </a:p>
        </p:txBody>
      </p:sp>
    </p:spTree>
    <p:extLst>
      <p:ext uri="{BB962C8B-B14F-4D97-AF65-F5344CB8AC3E}">
        <p14:creationId xmlns:p14="http://schemas.microsoft.com/office/powerpoint/2010/main" val="61891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E3286-A5E9-41AC-8E66-0A8D8079C64E}"/>
              </a:ext>
            </a:extLst>
          </p:cNvPr>
          <p:cNvSpPr>
            <a:spLocks noGrp="1"/>
          </p:cNvSpPr>
          <p:nvPr>
            <p:ph type="title"/>
          </p:nvPr>
        </p:nvSpPr>
        <p:spPr/>
        <p:txBody>
          <a:bodyPr/>
          <a:lstStyle/>
          <a:p>
            <a:r>
              <a:rPr lang="zh-CN" altLang="en-US" dirty="0"/>
              <a:t>时空复杂度</a:t>
            </a:r>
          </a:p>
        </p:txBody>
      </p:sp>
      <p:sp>
        <p:nvSpPr>
          <p:cNvPr id="3" name="内容占位符 2">
            <a:extLst>
              <a:ext uri="{FF2B5EF4-FFF2-40B4-BE49-F238E27FC236}">
                <a16:creationId xmlns:a16="http://schemas.microsoft.com/office/drawing/2014/main" id="{32C695B8-F692-414C-8CA2-C309C48664F5}"/>
              </a:ext>
            </a:extLst>
          </p:cNvPr>
          <p:cNvSpPr>
            <a:spLocks noGrp="1"/>
          </p:cNvSpPr>
          <p:nvPr>
            <p:ph idx="1"/>
          </p:nvPr>
        </p:nvSpPr>
        <p:spPr/>
        <p:txBody>
          <a:bodyPr>
            <a:normAutofit/>
          </a:bodyPr>
          <a:lstStyle/>
          <a:p>
            <a:r>
              <a:rPr lang="zh-CN" altLang="en-US" sz="2800" dirty="0"/>
              <a:t>显然树高是</a:t>
            </a:r>
            <a:r>
              <a:rPr lang="en-US" altLang="zh-CN" sz="2800" dirty="0"/>
              <a:t>O(</a:t>
            </a:r>
            <a:r>
              <a:rPr lang="en-US" altLang="zh-CN" sz="2800" dirty="0" err="1"/>
              <a:t>lgn</a:t>
            </a:r>
            <a:r>
              <a:rPr lang="en-US" altLang="zh-CN" sz="2800" dirty="0"/>
              <a:t>)</a:t>
            </a:r>
            <a:r>
              <a:rPr lang="zh-CN" altLang="en-US" sz="2800" dirty="0"/>
              <a:t>级别的。</a:t>
            </a:r>
          </a:p>
        </p:txBody>
      </p:sp>
    </p:spTree>
    <p:extLst>
      <p:ext uri="{BB962C8B-B14F-4D97-AF65-F5344CB8AC3E}">
        <p14:creationId xmlns:p14="http://schemas.microsoft.com/office/powerpoint/2010/main" val="2446896778"/>
      </p:ext>
    </p:extLst>
  </p:cSld>
  <p:clrMapOvr>
    <a:masterClrMapping/>
  </p:clrMapOvr>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水汽尾迹</Template>
  <TotalTime>228</TotalTime>
  <Words>4425</Words>
  <Application>Microsoft Office PowerPoint</Application>
  <PresentationFormat>宽屏</PresentationFormat>
  <Paragraphs>265</Paragraphs>
  <Slides>60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60</vt:i4>
      </vt:variant>
    </vt:vector>
  </HeadingPairs>
  <TitlesOfParts>
    <vt:vector size="63" baseType="lpstr">
      <vt:lpstr>Arial</vt:lpstr>
      <vt:lpstr>Century Gothic</vt:lpstr>
      <vt:lpstr>水汽尾迹</vt:lpstr>
      <vt:lpstr>树形数据结构入门到弃疗</vt:lpstr>
      <vt:lpstr>目录</vt:lpstr>
      <vt:lpstr>树是什么</vt:lpstr>
      <vt:lpstr>堆</vt:lpstr>
      <vt:lpstr>建堆</vt:lpstr>
      <vt:lpstr>插入</vt:lpstr>
      <vt:lpstr>删除最小值</vt:lpstr>
      <vt:lpstr>询问最小值</vt:lpstr>
      <vt:lpstr>时空复杂度</vt:lpstr>
      <vt:lpstr>实现</vt:lpstr>
      <vt:lpstr>关于优先队列(priority_queue)</vt:lpstr>
      <vt:lpstr>删除任意数字</vt:lpstr>
      <vt:lpstr>Eg1. 堆排序</vt:lpstr>
      <vt:lpstr>Eg2. 带插入的中位数</vt:lpstr>
      <vt:lpstr>Eg3. 行有序数表第k大</vt:lpstr>
      <vt:lpstr>Eg3 EXT. 第k小点对和</vt:lpstr>
      <vt:lpstr>T1</vt:lpstr>
      <vt:lpstr>sol of luogu P1090</vt:lpstr>
      <vt:lpstr>T2</vt:lpstr>
      <vt:lpstr>sol of NOIP2015 普及组 T4 推销员</vt:lpstr>
      <vt:lpstr>PowerPoint 演示文稿</vt:lpstr>
      <vt:lpstr>PowerPoint 演示文稿</vt:lpstr>
      <vt:lpstr>并查集</vt:lpstr>
      <vt:lpstr>考虑一个暴力</vt:lpstr>
      <vt:lpstr>PowerPoint 演示文稿</vt:lpstr>
      <vt:lpstr>启发式合并</vt:lpstr>
      <vt:lpstr>按秩合并</vt:lpstr>
      <vt:lpstr>路径压缩</vt:lpstr>
      <vt:lpstr>基于路经压缩的复杂度</vt:lpstr>
      <vt:lpstr>实现</vt:lpstr>
      <vt:lpstr>加权并查集</vt:lpstr>
      <vt:lpstr>最小生成树的kruskal算法</vt:lpstr>
      <vt:lpstr>PowerPoint 演示文稿</vt:lpstr>
      <vt:lpstr>一个意会</vt:lpstr>
      <vt:lpstr>PowerPoint 演示文稿</vt:lpstr>
      <vt:lpstr>T1</vt:lpstr>
      <vt:lpstr>sol of JSOI2008 星球大战</vt:lpstr>
      <vt:lpstr>T2</vt:lpstr>
      <vt:lpstr>sol of NOIP2010 关押罪犯</vt:lpstr>
      <vt:lpstr>T3</vt:lpstr>
      <vt:lpstr>PowerPoint 演示文稿</vt:lpstr>
      <vt:lpstr>T4</vt:lpstr>
      <vt:lpstr>sol of HDU 3038</vt:lpstr>
      <vt:lpstr>T5</vt:lpstr>
      <vt:lpstr>sol of 刚刚那个题</vt:lpstr>
      <vt:lpstr>树</vt:lpstr>
      <vt:lpstr>几个树上的常用算法</vt:lpstr>
      <vt:lpstr>倍增求LCA</vt:lpstr>
      <vt:lpstr>PowerPoint 演示文稿</vt:lpstr>
      <vt:lpstr>Eg1. 求树上两个点的距离</vt:lpstr>
      <vt:lpstr>Eg. 一个跟链交有关的结论</vt:lpstr>
      <vt:lpstr>关于LCA的一个性质</vt:lpstr>
      <vt:lpstr>树链剖分</vt:lpstr>
      <vt:lpstr>重链剖分</vt:lpstr>
      <vt:lpstr>性质</vt:lpstr>
      <vt:lpstr>能做什么？</vt:lpstr>
      <vt:lpstr>PowerPoint 演示文稿</vt:lpstr>
      <vt:lpstr>长链剖分</vt:lpstr>
      <vt:lpstr>Eg1.</vt:lpstr>
      <vt:lpstr>Eg2. K级祖先问题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chi kevin</cp:lastModifiedBy>
  <cp:revision>490</cp:revision>
  <dcterms:created xsi:type="dcterms:W3CDTF">2019-07-09T15:36:11Z</dcterms:created>
  <dcterms:modified xsi:type="dcterms:W3CDTF">2019-07-22T10:49:11Z</dcterms:modified>
</cp:coreProperties>
</file>