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9" r:id="rId3"/>
    <p:sldId id="310" r:id="rId4"/>
    <p:sldId id="311" r:id="rId5"/>
    <p:sldId id="312" r:id="rId6"/>
    <p:sldId id="313" r:id="rId7"/>
    <p:sldId id="314" r:id="rId8"/>
    <p:sldId id="315" r:id="rId9"/>
    <p:sldId id="316" r:id="rId10"/>
    <p:sldId id="317" r:id="rId11"/>
    <p:sldId id="318" r:id="rId12"/>
    <p:sldId id="257" r:id="rId13"/>
    <p:sldId id="258" r:id="rId14"/>
    <p:sldId id="259"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98" r:id="rId36"/>
    <p:sldId id="281" r:id="rId37"/>
    <p:sldId id="282" r:id="rId38"/>
    <p:sldId id="286" r:id="rId39"/>
    <p:sldId id="287" r:id="rId40"/>
    <p:sldId id="288" r:id="rId41"/>
    <p:sldId id="283" r:id="rId42"/>
    <p:sldId id="284" r:id="rId43"/>
    <p:sldId id="289" r:id="rId44"/>
    <p:sldId id="290" r:id="rId45"/>
    <p:sldId id="285" r:id="rId46"/>
    <p:sldId id="291" r:id="rId47"/>
    <p:sldId id="292" r:id="rId48"/>
    <p:sldId id="293" r:id="rId49"/>
    <p:sldId id="294" r:id="rId50"/>
    <p:sldId id="295" r:id="rId51"/>
    <p:sldId id="296" r:id="rId52"/>
    <p:sldId id="297" r:id="rId5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083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9B618960-8005-486C-9A75-10CB2AAC16F9}" type="slidenum">
              <a:rPr lang="en-US" smtClean="0"/>
              <a:t>‹#›</a:t>
            </a:fld>
            <a:endParaRPr lang="en-US"/>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en-US"/>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65173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fld id="{9B618960-8005-486C-9A75-10CB2AAC16F9}" type="slidenum">
              <a:rPr lang="en-US" smtClean="0"/>
              <a:t>‹#›</a:t>
            </a:fld>
            <a:endParaRPr lang="en-US"/>
          </a:p>
        </p:txBody>
      </p:sp>
      <p:sp>
        <p:nvSpPr>
          <p:cNvPr id="6" name="页脚占位符 5"/>
          <p:cNvSpPr>
            <a:spLocks noGrp="1"/>
          </p:cNvSpPr>
          <p:nvPr>
            <p:ph type="ftr" sz="quarter" idx="11"/>
          </p:nvPr>
        </p:nvSpPr>
        <p:spPr/>
        <p:txBody>
          <a:bodyPr rtlCol="0"/>
          <a:lstStyle/>
          <a:p>
            <a:endParaRPr lang="en-US"/>
          </a:p>
        </p:txBody>
      </p:sp>
      <p:sp>
        <p:nvSpPr>
          <p:cNvPr id="5" name="日期占位符 4"/>
          <p:cNvSpPr>
            <a:spLocks noGrp="1"/>
          </p:cNvSpPr>
          <p:nvPr>
            <p:ph type="dt" sz="half" idx="10"/>
          </p:nvPr>
        </p:nvSpPr>
        <p:spPr>
          <a:xfrm>
            <a:off x="8075611" y="6019801"/>
            <a:ext cx="1396260" cy="228600"/>
          </a:xfrm>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197861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9B618960-8005-486C-9A75-10CB2AAC16F9}" type="slidenum">
              <a:rPr lang="en-US" smtClean="0"/>
              <a:t>‹#›</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en-US"/>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285684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fld id="{9B618960-8005-486C-9A75-10CB2AAC16F9}" type="slidenum">
              <a:rPr lang="en-US" smtClean="0"/>
              <a:t>‹#›</a:t>
            </a:fld>
            <a:endParaRPr lang="en-US"/>
          </a:p>
        </p:txBody>
      </p:sp>
      <p:sp>
        <p:nvSpPr>
          <p:cNvPr id="5" name="页脚占位符 4"/>
          <p:cNvSpPr>
            <a:spLocks noGrp="1"/>
          </p:cNvSpPr>
          <p:nvPr>
            <p:ph type="ftr" sz="quarter" idx="11"/>
          </p:nvPr>
        </p:nvSpPr>
        <p:spPr/>
        <p:txBody>
          <a:bodyPr rtlCol="0"/>
          <a:lstStyle/>
          <a:p>
            <a:endParaRPr lang="en-US"/>
          </a:p>
        </p:txBody>
      </p:sp>
      <p:sp>
        <p:nvSpPr>
          <p:cNvPr id="4" name="日期占位符 3"/>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129346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fld id="{9B618960-8005-486C-9A75-10CB2AAC16F9}" type="slidenum">
              <a:rPr lang="en-US" smtClean="0"/>
              <a:t>‹#›</a:t>
            </a:fld>
            <a:endParaRPr lang="en-US"/>
          </a:p>
        </p:txBody>
      </p:sp>
      <p:sp>
        <p:nvSpPr>
          <p:cNvPr id="5" name="页脚占位符 4"/>
          <p:cNvSpPr>
            <a:spLocks noGrp="1"/>
          </p:cNvSpPr>
          <p:nvPr>
            <p:ph type="ftr" sz="quarter" idx="11"/>
          </p:nvPr>
        </p:nvSpPr>
        <p:spPr/>
        <p:txBody>
          <a:bodyPr rtlCol="0"/>
          <a:lstStyle/>
          <a:p>
            <a:endParaRPr lang="en-US"/>
          </a:p>
        </p:txBody>
      </p:sp>
      <p:sp>
        <p:nvSpPr>
          <p:cNvPr id="4" name="日期占位符 3"/>
          <p:cNvSpPr>
            <a:spLocks noGrp="1"/>
          </p:cNvSpPr>
          <p:nvPr>
            <p:ph type="dt" sz="half" idx="10"/>
          </p:nvPr>
        </p:nvSpPr>
        <p:spPr/>
        <p:txBody>
          <a:bodyPr rtlCol="0"/>
          <a:lstStyle>
            <a:lvl1pPr>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342599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fld id="{9B618960-8005-486C-9A75-10CB2AAC16F9}" type="slidenum">
              <a:rPr lang="en-US" smtClean="0"/>
              <a:t>‹#›</a:t>
            </a:fld>
            <a:endParaRPr lang="en-US"/>
          </a:p>
        </p:txBody>
      </p:sp>
      <p:sp>
        <p:nvSpPr>
          <p:cNvPr id="5" name="页脚占位符 4"/>
          <p:cNvSpPr>
            <a:spLocks noGrp="1"/>
          </p:cNvSpPr>
          <p:nvPr>
            <p:ph type="ftr" sz="quarter" idx="11"/>
          </p:nvPr>
        </p:nvSpPr>
        <p:spPr/>
        <p:txBody>
          <a:bodyPr rtlCol="0"/>
          <a:lstStyle/>
          <a:p>
            <a:endParaRPr lang="en-US"/>
          </a:p>
        </p:txBody>
      </p:sp>
      <p:sp>
        <p:nvSpPr>
          <p:cNvPr id="4" name="日期占位符 3"/>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3970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329052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fld id="{9B618960-8005-486C-9A75-10CB2AAC16F9}" type="slidenum">
              <a:rPr lang="en-US" smtClean="0"/>
              <a:t>‹#›</a:t>
            </a:fld>
            <a:endParaRPr lang="en-US"/>
          </a:p>
        </p:txBody>
      </p:sp>
      <p:sp>
        <p:nvSpPr>
          <p:cNvPr id="6" name="页脚占位符 5"/>
          <p:cNvSpPr>
            <a:spLocks noGrp="1"/>
          </p:cNvSpPr>
          <p:nvPr>
            <p:ph type="ftr" sz="quarter" idx="11"/>
          </p:nvPr>
        </p:nvSpPr>
        <p:spPr/>
        <p:txBody>
          <a:bodyPr rtlCol="0"/>
          <a:lstStyle/>
          <a:p>
            <a:endParaRPr lang="en-US"/>
          </a:p>
        </p:txBody>
      </p:sp>
      <p:sp>
        <p:nvSpPr>
          <p:cNvPr id="5" name="日期占位符 4"/>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300012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fld id="{9B618960-8005-486C-9A75-10CB2AAC16F9}" type="slidenum">
              <a:rPr lang="en-US" smtClean="0"/>
              <a:t>‹#›</a:t>
            </a:fld>
            <a:endParaRPr lang="en-US"/>
          </a:p>
        </p:txBody>
      </p:sp>
      <p:sp>
        <p:nvSpPr>
          <p:cNvPr id="8" name="页脚占位符 7"/>
          <p:cNvSpPr>
            <a:spLocks noGrp="1"/>
          </p:cNvSpPr>
          <p:nvPr>
            <p:ph type="ftr" sz="quarter" idx="11"/>
          </p:nvPr>
        </p:nvSpPr>
        <p:spPr/>
        <p:txBody>
          <a:bodyPr rtlCol="0"/>
          <a:lstStyle/>
          <a:p>
            <a:endParaRPr lang="en-US"/>
          </a:p>
        </p:txBody>
      </p:sp>
      <p:sp>
        <p:nvSpPr>
          <p:cNvPr id="7" name="日期占位符 6"/>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218615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fld id="{9B618960-8005-486C-9A75-10CB2AAC16F9}" type="slidenum">
              <a:rPr lang="en-US" smtClean="0"/>
              <a:t>‹#›</a:t>
            </a:fld>
            <a:endParaRPr lang="en-US"/>
          </a:p>
        </p:txBody>
      </p:sp>
      <p:sp>
        <p:nvSpPr>
          <p:cNvPr id="4" name="页脚占位符 3"/>
          <p:cNvSpPr>
            <a:spLocks noGrp="1"/>
          </p:cNvSpPr>
          <p:nvPr>
            <p:ph type="ftr" sz="quarter" idx="11"/>
          </p:nvPr>
        </p:nvSpPr>
        <p:spPr/>
        <p:txBody>
          <a:bodyPr rtlCol="0"/>
          <a:lstStyle/>
          <a:p>
            <a:endParaRPr lang="en-US"/>
          </a:p>
        </p:txBody>
      </p:sp>
      <p:sp>
        <p:nvSpPr>
          <p:cNvPr id="3" name="日期占位符 2"/>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39294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fld id="{9B618960-8005-486C-9A75-10CB2AAC16F9}" type="slidenum">
              <a:rPr lang="en-US" smtClean="0"/>
              <a:t>‹#›</a:t>
            </a:fld>
            <a:endParaRPr lang="en-US"/>
          </a:p>
        </p:txBody>
      </p:sp>
      <p:sp>
        <p:nvSpPr>
          <p:cNvPr id="3" name="页脚占位符 2"/>
          <p:cNvSpPr>
            <a:spLocks noGrp="1"/>
          </p:cNvSpPr>
          <p:nvPr>
            <p:ph type="ftr" sz="quarter" idx="11"/>
          </p:nvPr>
        </p:nvSpPr>
        <p:spPr/>
        <p:txBody>
          <a:bodyPr rtlCol="0"/>
          <a:lstStyle/>
          <a:p>
            <a:endParaRPr lang="en-US"/>
          </a:p>
        </p:txBody>
      </p:sp>
      <p:sp>
        <p:nvSpPr>
          <p:cNvPr id="2" name="日期占位符 1"/>
          <p:cNvSpPr>
            <a:spLocks noGrp="1"/>
          </p:cNvSpPr>
          <p:nvPr>
            <p:ph type="dt" sz="half" idx="10"/>
          </p:nvPr>
        </p:nvSpPr>
        <p:spPr/>
        <p:txBody>
          <a:bodyPr rtlCol="0"/>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316931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9B618960-8005-486C-9A75-10CB2AAC16F9}" type="slidenum">
              <a:rPr lang="en-US" smtClean="0"/>
              <a:t>‹#›</a:t>
            </a:fld>
            <a:endParaRPr lang="en-US"/>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en-US"/>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82840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9B618960-8005-486C-9A75-10CB2AAC16F9}" type="slidenum">
              <a:rPr lang="en-US" smtClean="0"/>
              <a:t>‹#›</a:t>
            </a:fld>
            <a:endParaRPr lang="en-US"/>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en-US"/>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107649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9B618960-8005-486C-9A75-10CB2AAC16F9}" type="slidenum">
              <a:rPr lang="en-US" smtClean="0"/>
              <a:t>‹#›</a:t>
            </a:fld>
            <a:endParaRPr lang="en-US"/>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en-US"/>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63A1C593-65D0-4073-BCC9-577B9352EA97}" type="datetimeFigureOut">
              <a:rPr lang="en-US" smtClean="0"/>
              <a:t>7/23/2019</a:t>
            </a:fld>
            <a:endParaRPr lang="en-US"/>
          </a:p>
        </p:txBody>
      </p:sp>
    </p:spTree>
    <p:extLst>
      <p:ext uri="{BB962C8B-B14F-4D97-AF65-F5344CB8AC3E}">
        <p14:creationId xmlns:p14="http://schemas.microsoft.com/office/powerpoint/2010/main" val="1783758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plusplus.com/refer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线性数据结构</a:t>
            </a:r>
            <a:r>
              <a:rPr lang="zh-CN" altLang="en-US" sz="1050" strike="sngStrike" dirty="0"/>
              <a:t>之我也不知道该讲啥</a:t>
            </a:r>
            <a:endParaRPr lang="en-US" sz="1050" strike="sngStrike" dirty="0"/>
          </a:p>
        </p:txBody>
      </p:sp>
      <p:sp>
        <p:nvSpPr>
          <p:cNvPr id="3" name="Subtitle 2"/>
          <p:cNvSpPr>
            <a:spLocks noGrp="1"/>
          </p:cNvSpPr>
          <p:nvPr>
            <p:ph type="subTitle" idx="1"/>
          </p:nvPr>
        </p:nvSpPr>
        <p:spPr>
          <a:xfrm>
            <a:off x="6715125" y="3744912"/>
            <a:ext cx="4926269" cy="2133599"/>
          </a:xfrm>
        </p:spPr>
        <p:txBody>
          <a:bodyPr>
            <a:normAutofit/>
          </a:bodyPr>
          <a:lstStyle/>
          <a:p>
            <a:r>
              <a:rPr lang="en-US" altLang="zh-CN" dirty="0"/>
              <a:t>By </a:t>
            </a:r>
            <a:r>
              <a:rPr lang="zh-CN" altLang="en-US" dirty="0"/>
              <a:t>可爱的</a:t>
            </a:r>
            <a:r>
              <a:rPr lang="en-US" altLang="zh-CN" dirty="0"/>
              <a:t>Mys_C_K</a:t>
            </a:r>
            <a:r>
              <a:rPr lang="zh-CN" altLang="en-US" dirty="0"/>
              <a:t>小学妹</a:t>
            </a:r>
            <a:endParaRPr lang="en-US" altLang="zh-CN" dirty="0"/>
          </a:p>
          <a:p>
            <a:r>
              <a:rPr lang="en-US" altLang="zh-CN" dirty="0"/>
              <a:t>&amp; kevinshuai</a:t>
            </a:r>
            <a:r>
              <a:rPr lang="zh-CN" altLang="en-US" dirty="0"/>
              <a:t>小姐姐</a:t>
            </a:r>
            <a:r>
              <a:rPr lang="en-US" altLang="zh-CN" dirty="0"/>
              <a:t> &amp; </a:t>
            </a:r>
            <a:r>
              <a:rPr lang="en-US" altLang="zh-CN" dirty="0" err="1"/>
              <a:t>ckw</a:t>
            </a:r>
            <a:r>
              <a:rPr lang="zh-CN" altLang="en-US" dirty="0"/>
              <a:t>同学</a:t>
            </a:r>
            <a:endParaRPr lang="en-US" altLang="zh-CN" dirty="0"/>
          </a:p>
          <a:p>
            <a:r>
              <a:rPr lang="zh-CN" altLang="en-US" dirty="0"/>
              <a:t>感谢青岛二中迟凯文友情赞助</a:t>
            </a:r>
            <a:endParaRPr lang="en-US" altLang="zh-CN" dirty="0"/>
          </a:p>
        </p:txBody>
      </p:sp>
    </p:spTree>
    <p:extLst>
      <p:ext uri="{BB962C8B-B14F-4D97-AF65-F5344CB8AC3E}">
        <p14:creationId xmlns:p14="http://schemas.microsoft.com/office/powerpoint/2010/main" val="307201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r>
              <a:rPr lang="en-US" altLang="zh-CN" dirty="0"/>
              <a:t>A</a:t>
            </a:r>
            <a:r>
              <a:rPr lang="zh-CN" altLang="en-US" dirty="0"/>
              <a:t>：</a:t>
            </a:r>
            <a:r>
              <a:rPr lang="en-US" altLang="zh-CN" dirty="0"/>
              <a:t>2015</a:t>
            </a:r>
            <a:r>
              <a:rPr lang="zh-CN" altLang="en-US" dirty="0"/>
              <a:t>普及组二等，</a:t>
            </a:r>
            <a:r>
              <a:rPr lang="en-US" altLang="zh-CN" dirty="0"/>
              <a:t>2017</a:t>
            </a:r>
            <a:r>
              <a:rPr lang="zh-CN" altLang="en-US" dirty="0"/>
              <a:t>提高组一等里面垫底，</a:t>
            </a:r>
            <a:r>
              <a:rPr lang="en-US" altLang="zh-CN" dirty="0"/>
              <a:t>WC2018</a:t>
            </a:r>
            <a:r>
              <a:rPr lang="zh-CN" altLang="en-US" dirty="0"/>
              <a:t>没牌，</a:t>
            </a:r>
            <a:r>
              <a:rPr lang="en-US" altLang="zh-CN" dirty="0"/>
              <a:t>APIO2017</a:t>
            </a:r>
            <a:r>
              <a:rPr lang="zh-CN" altLang="en-US" dirty="0"/>
              <a:t>铜牌，</a:t>
            </a:r>
            <a:r>
              <a:rPr lang="en-US" altLang="zh-CN" dirty="0"/>
              <a:t>NOI2018</a:t>
            </a:r>
            <a:r>
              <a:rPr lang="zh-CN" altLang="en-US" dirty="0"/>
              <a:t>铜牌，</a:t>
            </a:r>
            <a:r>
              <a:rPr lang="en-US" altLang="zh-CN" dirty="0"/>
              <a:t>WC2019</a:t>
            </a:r>
            <a:r>
              <a:rPr lang="zh-CN" altLang="en-US" dirty="0"/>
              <a:t>铜牌。</a:t>
            </a:r>
            <a:endParaRPr lang="en-US" altLang="zh-CN" dirty="0"/>
          </a:p>
          <a:p>
            <a:r>
              <a:rPr lang="en-US" altLang="zh-CN" dirty="0"/>
              <a:t>Q</a:t>
            </a:r>
            <a:r>
              <a:rPr lang="zh-CN" altLang="en-US" dirty="0"/>
              <a:t>：会不会讲的太简单啊？</a:t>
            </a:r>
            <a:endParaRPr lang="en-US" altLang="zh-CN" dirty="0"/>
          </a:p>
          <a:p>
            <a:r>
              <a:rPr lang="en-US" altLang="zh-CN" dirty="0"/>
              <a:t>A</a:t>
            </a:r>
            <a:r>
              <a:rPr lang="zh-CN" altLang="en-US" dirty="0"/>
              <a:t>：</a:t>
            </a:r>
            <a:r>
              <a:rPr lang="en-US" altLang="zh-CN" dirty="0"/>
              <a:t>……</a:t>
            </a:r>
            <a:r>
              <a:rPr lang="zh-CN" altLang="en-US" dirty="0"/>
              <a:t>如果觉得简单可以睡觉</a:t>
            </a:r>
            <a:r>
              <a:rPr lang="en-US" altLang="zh-CN" dirty="0"/>
              <a:t>……</a:t>
            </a:r>
          </a:p>
          <a:p>
            <a:r>
              <a:rPr lang="en-US" altLang="zh-CN" dirty="0"/>
              <a:t>Q</a:t>
            </a:r>
            <a:r>
              <a:rPr lang="zh-CN" altLang="en-US" dirty="0"/>
              <a:t>：</a:t>
            </a:r>
            <a:r>
              <a:rPr lang="en-US" altLang="zh-CN" dirty="0" err="1"/>
              <a:t>Zzz</a:t>
            </a:r>
            <a:r>
              <a:rPr lang="en-US" altLang="zh-CN" dirty="0"/>
              <a:t>….</a:t>
            </a:r>
          </a:p>
          <a:p>
            <a:r>
              <a:rPr lang="en-US" altLang="zh-CN" dirty="0"/>
              <a:t>A</a:t>
            </a:r>
            <a:r>
              <a:rPr lang="zh-CN" altLang="en-US" dirty="0"/>
              <a:t>：睡好</a:t>
            </a:r>
            <a:r>
              <a:rPr lang="en-US" altLang="zh-CN" dirty="0"/>
              <a:t>……</a:t>
            </a:r>
          </a:p>
        </p:txBody>
      </p:sp>
    </p:spTree>
    <p:extLst>
      <p:ext uri="{BB962C8B-B14F-4D97-AF65-F5344CB8AC3E}">
        <p14:creationId xmlns:p14="http://schemas.microsoft.com/office/powerpoint/2010/main" val="412379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4B5CB-693A-4F0B-9964-C9B4881189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E5B6684-4F71-43D1-A299-64F768F5CD85}"/>
              </a:ext>
            </a:extLst>
          </p:cNvPr>
          <p:cNvSpPr>
            <a:spLocks noGrp="1"/>
          </p:cNvSpPr>
          <p:nvPr>
            <p:ph idx="1"/>
          </p:nvPr>
        </p:nvSpPr>
        <p:spPr/>
        <p:txBody>
          <a:bodyPr/>
          <a:lstStyle/>
          <a:p>
            <a:r>
              <a:rPr lang="zh-CN" altLang="en-US" strike="sngStrike" dirty="0"/>
              <a:t>（我才不会告诉你前几页是整次讲课唯一的动画呢哼</a:t>
            </a:r>
          </a:p>
        </p:txBody>
      </p:sp>
    </p:spTree>
    <p:extLst>
      <p:ext uri="{BB962C8B-B14F-4D97-AF65-F5344CB8AC3E}">
        <p14:creationId xmlns:p14="http://schemas.microsoft.com/office/powerpoint/2010/main" val="296526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ED352-A2C2-41C0-8FB7-BFCF877D0C2B}"/>
              </a:ext>
            </a:extLst>
          </p:cNvPr>
          <p:cNvSpPr>
            <a:spLocks noGrp="1"/>
          </p:cNvSpPr>
          <p:nvPr>
            <p:ph type="title"/>
          </p:nvPr>
        </p:nvSpPr>
        <p:spPr/>
        <p:txBody>
          <a:bodyPr/>
          <a:lstStyle/>
          <a:p>
            <a:r>
              <a:rPr lang="zh-CN" altLang="en-US" dirty="0"/>
              <a:t>简述</a:t>
            </a:r>
          </a:p>
        </p:txBody>
      </p:sp>
      <p:sp>
        <p:nvSpPr>
          <p:cNvPr id="3" name="内容占位符 2">
            <a:extLst>
              <a:ext uri="{FF2B5EF4-FFF2-40B4-BE49-F238E27FC236}">
                <a16:creationId xmlns:a16="http://schemas.microsoft.com/office/drawing/2014/main" id="{070ABBAC-4AED-47C6-ACF5-1E0AF654F38A}"/>
              </a:ext>
            </a:extLst>
          </p:cNvPr>
          <p:cNvSpPr>
            <a:spLocks noGrp="1"/>
          </p:cNvSpPr>
          <p:nvPr>
            <p:ph idx="1"/>
          </p:nvPr>
        </p:nvSpPr>
        <p:spPr/>
        <p:txBody>
          <a:bodyPr/>
          <a:lstStyle/>
          <a:p>
            <a:r>
              <a:rPr lang="zh-CN" altLang="en-US" dirty="0"/>
              <a:t>尽管所有线性数据结构都能够被其余数据结构在时间开销多</a:t>
            </a:r>
            <a:r>
              <a:rPr lang="en-US" altLang="zh-CN" dirty="0"/>
              <a:t>O(</a:t>
            </a:r>
            <a:r>
              <a:rPr lang="en-US" altLang="zh-CN" dirty="0" err="1"/>
              <a:t>logn</a:t>
            </a:r>
            <a:r>
              <a:rPr lang="en-US" altLang="zh-CN" dirty="0"/>
              <a:t>)</a:t>
            </a:r>
            <a:r>
              <a:rPr lang="zh-CN" altLang="en-US" dirty="0"/>
              <a:t>的情况下代替，但是</a:t>
            </a:r>
            <a:r>
              <a:rPr lang="en-US" altLang="zh-CN" dirty="0"/>
              <a:t>OI</a:t>
            </a:r>
            <a:r>
              <a:rPr lang="zh-CN" altLang="en-US" dirty="0"/>
              <a:t>题里面的确是有专门卡一个</a:t>
            </a:r>
            <a:r>
              <a:rPr lang="en-US" altLang="zh-CN" dirty="0"/>
              <a:t>log</a:t>
            </a:r>
            <a:r>
              <a:rPr lang="zh-CN" altLang="en-US" dirty="0"/>
              <a:t>的题。</a:t>
            </a:r>
            <a:endParaRPr lang="en-US" altLang="zh-CN" dirty="0"/>
          </a:p>
          <a:p>
            <a:r>
              <a:rPr lang="zh-CN" altLang="en-US" dirty="0"/>
              <a:t>而且一些线性数据结构着重强调单调性的重要性，可以在某些题目里面给出一些启发。</a:t>
            </a:r>
            <a:endParaRPr lang="en-US" altLang="zh-CN" dirty="0"/>
          </a:p>
          <a:p>
            <a:endParaRPr lang="en-US" altLang="zh-CN" dirty="0"/>
          </a:p>
          <a:p>
            <a:r>
              <a:rPr lang="zh-CN" altLang="en-US" dirty="0"/>
              <a:t>不过想来想去貌似能讲的东西不多，所以强行加上了某些时间复杂度和线性有关的算法，如果这都讲完了还剩下一些时间的话就推荐一波语法和黑科技吧</a:t>
            </a:r>
            <a:r>
              <a:rPr lang="en-US" altLang="zh-CN" dirty="0"/>
              <a:t>XD</a:t>
            </a:r>
          </a:p>
        </p:txBody>
      </p:sp>
    </p:spTree>
    <p:extLst>
      <p:ext uri="{BB962C8B-B14F-4D97-AF65-F5344CB8AC3E}">
        <p14:creationId xmlns:p14="http://schemas.microsoft.com/office/powerpoint/2010/main" val="3570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2EF1C-F16D-41DB-A139-49927D1883E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68CF7CBF-936E-4AE1-AF8A-7B7C6C84C748}"/>
              </a:ext>
            </a:extLst>
          </p:cNvPr>
          <p:cNvSpPr>
            <a:spLocks noGrp="1"/>
          </p:cNvSpPr>
          <p:nvPr>
            <p:ph idx="1"/>
          </p:nvPr>
        </p:nvSpPr>
        <p:spPr/>
        <p:txBody>
          <a:bodyPr/>
          <a:lstStyle/>
          <a:p>
            <a:r>
              <a:rPr lang="zh-CN" altLang="en-US" dirty="0"/>
              <a:t>栈和队列</a:t>
            </a:r>
            <a:endParaRPr lang="en-US" altLang="zh-CN" dirty="0"/>
          </a:p>
          <a:p>
            <a:r>
              <a:rPr lang="zh-CN" altLang="en-US" dirty="0"/>
              <a:t>单调栈和单调队列</a:t>
            </a:r>
            <a:endParaRPr lang="en-US" altLang="zh-CN" dirty="0"/>
          </a:p>
          <a:p>
            <a:r>
              <a:rPr lang="zh-CN" altLang="en-US" dirty="0"/>
              <a:t>链表</a:t>
            </a:r>
            <a:endParaRPr lang="en-US" altLang="zh-CN" dirty="0"/>
          </a:p>
          <a:p>
            <a:r>
              <a:rPr lang="zh-CN" altLang="en-US" dirty="0"/>
              <a:t>差分</a:t>
            </a:r>
            <a:r>
              <a:rPr lang="en-US" altLang="zh-CN" dirty="0"/>
              <a:t>/</a:t>
            </a:r>
            <a:r>
              <a:rPr lang="zh-CN" altLang="en-US" dirty="0"/>
              <a:t>前缀和</a:t>
            </a:r>
            <a:endParaRPr lang="en-US" altLang="zh-CN" dirty="0"/>
          </a:p>
          <a:p>
            <a:r>
              <a:rPr lang="zh-CN" altLang="en-US" dirty="0"/>
              <a:t>基数排序</a:t>
            </a:r>
            <a:endParaRPr lang="en-US" altLang="zh-CN" dirty="0"/>
          </a:p>
          <a:p>
            <a:r>
              <a:rPr lang="zh-CN" altLang="en-US" dirty="0"/>
              <a:t>语法推荐</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52581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B4732-1DA1-4BAE-8F9A-9A2E8EE4EDC7}"/>
              </a:ext>
            </a:extLst>
          </p:cNvPr>
          <p:cNvSpPr>
            <a:spLocks noGrp="1"/>
          </p:cNvSpPr>
          <p:nvPr>
            <p:ph type="title"/>
          </p:nvPr>
        </p:nvSpPr>
        <p:spPr/>
        <p:txBody>
          <a:bodyPr/>
          <a:lstStyle/>
          <a:p>
            <a:r>
              <a:rPr lang="zh-CN" altLang="en-US" dirty="0"/>
              <a:t>栈和队列</a:t>
            </a:r>
          </a:p>
        </p:txBody>
      </p:sp>
      <p:sp>
        <p:nvSpPr>
          <p:cNvPr id="3" name="内容占位符 2">
            <a:extLst>
              <a:ext uri="{FF2B5EF4-FFF2-40B4-BE49-F238E27FC236}">
                <a16:creationId xmlns:a16="http://schemas.microsoft.com/office/drawing/2014/main" id="{2801DE51-9FD7-4F29-9503-B34A887CBB46}"/>
              </a:ext>
            </a:extLst>
          </p:cNvPr>
          <p:cNvSpPr>
            <a:spLocks noGrp="1"/>
          </p:cNvSpPr>
          <p:nvPr>
            <p:ph idx="1"/>
          </p:nvPr>
        </p:nvSpPr>
        <p:spPr/>
        <p:txBody>
          <a:bodyPr/>
          <a:lstStyle/>
          <a:p>
            <a:r>
              <a:rPr lang="zh-CN" altLang="en-US" dirty="0"/>
              <a:t>栈</a:t>
            </a:r>
            <a:r>
              <a:rPr lang="en-US" altLang="zh-CN" dirty="0"/>
              <a:t>(stack)</a:t>
            </a:r>
            <a:r>
              <a:rPr lang="zh-CN" altLang="en-US" dirty="0"/>
              <a:t>和队列</a:t>
            </a:r>
            <a:r>
              <a:rPr lang="en-US" altLang="zh-CN" dirty="0"/>
              <a:t>(queue)</a:t>
            </a:r>
            <a:r>
              <a:rPr lang="zh-CN" altLang="en-US" dirty="0"/>
              <a:t>是两个有序列表，唯一不同之处在于前者是先进后出</a:t>
            </a:r>
            <a:r>
              <a:rPr lang="en-US" altLang="zh-CN" dirty="0"/>
              <a:t>(FIFO, First In First Out)</a:t>
            </a:r>
            <a:r>
              <a:rPr lang="zh-CN" altLang="en-US" dirty="0"/>
              <a:t>，后者是先进先出</a:t>
            </a:r>
            <a:r>
              <a:rPr lang="en-US" altLang="zh-CN" dirty="0"/>
              <a:t>(FIFO, First In First Out)</a:t>
            </a:r>
            <a:r>
              <a:rPr lang="zh-CN" altLang="en-US" dirty="0"/>
              <a:t>。</a:t>
            </a:r>
            <a:endParaRPr lang="en-US" altLang="zh-CN" dirty="0"/>
          </a:p>
          <a:p>
            <a:r>
              <a:rPr lang="zh-CN" altLang="en-US" dirty="0"/>
              <a:t>（到底是啥请看投影仪</a:t>
            </a:r>
            <a:r>
              <a:rPr lang="en-US" altLang="zh-CN" dirty="0"/>
              <a:t>/</a:t>
            </a:r>
            <a:r>
              <a:rPr lang="zh-CN" altLang="en-US" dirty="0"/>
              <a:t>黑板</a:t>
            </a:r>
            <a:r>
              <a:rPr lang="en-US" altLang="zh-CN" dirty="0"/>
              <a:t>/</a:t>
            </a:r>
            <a:r>
              <a:rPr lang="zh-CN" altLang="en-US" dirty="0"/>
              <a:t>白板</a:t>
            </a:r>
            <a:r>
              <a:rPr lang="en-US" altLang="zh-CN" dirty="0" err="1"/>
              <a:t>etc</a:t>
            </a:r>
            <a:r>
              <a:rPr lang="zh-CN" altLang="en-US" dirty="0"/>
              <a:t>（如果有的话）</a:t>
            </a:r>
            <a:endParaRPr lang="en-US" altLang="zh-CN" dirty="0"/>
          </a:p>
        </p:txBody>
      </p:sp>
    </p:spTree>
    <p:extLst>
      <p:ext uri="{BB962C8B-B14F-4D97-AF65-F5344CB8AC3E}">
        <p14:creationId xmlns:p14="http://schemas.microsoft.com/office/powerpoint/2010/main" val="21244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901A2-FB1E-4DC6-88A6-E70601077029}"/>
              </a:ext>
            </a:extLst>
          </p:cNvPr>
          <p:cNvSpPr>
            <a:spLocks noGrp="1"/>
          </p:cNvSpPr>
          <p:nvPr>
            <p:ph type="title"/>
          </p:nvPr>
        </p:nvSpPr>
        <p:spPr/>
        <p:txBody>
          <a:bodyPr/>
          <a:lstStyle/>
          <a:p>
            <a:r>
              <a:rPr lang="zh-CN" altLang="en-US" dirty="0"/>
              <a:t>栈的实现</a:t>
            </a:r>
          </a:p>
        </p:txBody>
      </p:sp>
      <p:pic>
        <p:nvPicPr>
          <p:cNvPr id="6" name="图片 5">
            <a:extLst>
              <a:ext uri="{FF2B5EF4-FFF2-40B4-BE49-F238E27FC236}">
                <a16:creationId xmlns:a16="http://schemas.microsoft.com/office/drawing/2014/main" id="{232E1F3A-113A-4525-B9C3-49AE990E3697}"/>
              </a:ext>
            </a:extLst>
          </p:cNvPr>
          <p:cNvPicPr>
            <a:picLocks noChangeAspect="1"/>
          </p:cNvPicPr>
          <p:nvPr/>
        </p:nvPicPr>
        <p:blipFill>
          <a:blip r:embed="rId2"/>
          <a:stretch>
            <a:fillRect/>
          </a:stretch>
        </p:blipFill>
        <p:spPr>
          <a:xfrm>
            <a:off x="1552575" y="1462579"/>
            <a:ext cx="4953089" cy="4272720"/>
          </a:xfrm>
          <a:prstGeom prst="rect">
            <a:avLst/>
          </a:prstGeom>
        </p:spPr>
      </p:pic>
    </p:spTree>
    <p:extLst>
      <p:ext uri="{BB962C8B-B14F-4D97-AF65-F5344CB8AC3E}">
        <p14:creationId xmlns:p14="http://schemas.microsoft.com/office/powerpoint/2010/main" val="161240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74227-F1F8-444F-9B88-E8B4E71F212D}"/>
              </a:ext>
            </a:extLst>
          </p:cNvPr>
          <p:cNvSpPr>
            <a:spLocks noGrp="1"/>
          </p:cNvSpPr>
          <p:nvPr>
            <p:ph type="title"/>
          </p:nvPr>
        </p:nvSpPr>
        <p:spPr/>
        <p:txBody>
          <a:bodyPr/>
          <a:lstStyle/>
          <a:p>
            <a:r>
              <a:rPr lang="zh-CN" altLang="en-US" dirty="0"/>
              <a:t>队列的实现</a:t>
            </a:r>
          </a:p>
        </p:txBody>
      </p:sp>
      <p:pic>
        <p:nvPicPr>
          <p:cNvPr id="4" name="内容占位符 3">
            <a:extLst>
              <a:ext uri="{FF2B5EF4-FFF2-40B4-BE49-F238E27FC236}">
                <a16:creationId xmlns:a16="http://schemas.microsoft.com/office/drawing/2014/main" id="{3763C17E-4483-4B00-95B9-D65C84D72A8E}"/>
              </a:ext>
            </a:extLst>
          </p:cNvPr>
          <p:cNvPicPr>
            <a:picLocks noGrp="1" noChangeAspect="1"/>
          </p:cNvPicPr>
          <p:nvPr>
            <p:ph idx="1"/>
          </p:nvPr>
        </p:nvPicPr>
        <p:blipFill>
          <a:blip r:embed="rId2"/>
          <a:stretch>
            <a:fillRect/>
          </a:stretch>
        </p:blipFill>
        <p:spPr>
          <a:xfrm>
            <a:off x="838200" y="1447509"/>
            <a:ext cx="7861466" cy="5258996"/>
          </a:xfrm>
          <a:prstGeom prst="rect">
            <a:avLst/>
          </a:prstGeom>
        </p:spPr>
      </p:pic>
    </p:spTree>
    <p:extLst>
      <p:ext uri="{BB962C8B-B14F-4D97-AF65-F5344CB8AC3E}">
        <p14:creationId xmlns:p14="http://schemas.microsoft.com/office/powerpoint/2010/main" val="199541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50AE8-6E8D-48E0-AF8D-5BB29A6449BE}"/>
              </a:ext>
            </a:extLst>
          </p:cNvPr>
          <p:cNvSpPr>
            <a:spLocks noGrp="1"/>
          </p:cNvSpPr>
          <p:nvPr>
            <p:ph type="title"/>
          </p:nvPr>
        </p:nvSpPr>
        <p:spPr/>
        <p:txBody>
          <a:bodyPr/>
          <a:lstStyle/>
          <a:p>
            <a:r>
              <a:rPr lang="zh-CN" altLang="en-US" dirty="0"/>
              <a:t>双端队列</a:t>
            </a:r>
          </a:p>
        </p:txBody>
      </p:sp>
      <p:pic>
        <p:nvPicPr>
          <p:cNvPr id="5" name="内容占位符 4">
            <a:extLst>
              <a:ext uri="{FF2B5EF4-FFF2-40B4-BE49-F238E27FC236}">
                <a16:creationId xmlns:a16="http://schemas.microsoft.com/office/drawing/2014/main" id="{EA92E2BA-68F0-44F4-B16C-BA40A243C592}"/>
              </a:ext>
            </a:extLst>
          </p:cNvPr>
          <p:cNvPicPr>
            <a:picLocks noGrp="1" noChangeAspect="1"/>
          </p:cNvPicPr>
          <p:nvPr>
            <p:ph idx="1"/>
          </p:nvPr>
        </p:nvPicPr>
        <p:blipFill>
          <a:blip r:embed="rId2"/>
          <a:stretch>
            <a:fillRect/>
          </a:stretch>
        </p:blipFill>
        <p:spPr>
          <a:xfrm>
            <a:off x="1485901" y="1832133"/>
            <a:ext cx="4724458" cy="4055161"/>
          </a:xfrm>
          <a:prstGeom prst="rect">
            <a:avLst/>
          </a:prstGeom>
        </p:spPr>
      </p:pic>
    </p:spTree>
    <p:extLst>
      <p:ext uri="{BB962C8B-B14F-4D97-AF65-F5344CB8AC3E}">
        <p14:creationId xmlns:p14="http://schemas.microsoft.com/office/powerpoint/2010/main" val="5368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72068-B4BF-4C09-A2E5-056FA04108FF}"/>
              </a:ext>
            </a:extLst>
          </p:cNvPr>
          <p:cNvSpPr>
            <a:spLocks noGrp="1"/>
          </p:cNvSpPr>
          <p:nvPr>
            <p:ph type="title"/>
          </p:nvPr>
        </p:nvSpPr>
        <p:spPr/>
        <p:txBody>
          <a:bodyPr/>
          <a:lstStyle/>
          <a:p>
            <a:r>
              <a:rPr lang="en-US" altLang="zh-CN" dirty="0" err="1"/>
              <a:t>Eg.</a:t>
            </a:r>
            <a:r>
              <a:rPr lang="zh-CN" altLang="en-US" dirty="0"/>
              <a:t> 括号序列</a:t>
            </a:r>
          </a:p>
        </p:txBody>
      </p:sp>
      <p:sp>
        <p:nvSpPr>
          <p:cNvPr id="3" name="内容占位符 2">
            <a:extLst>
              <a:ext uri="{FF2B5EF4-FFF2-40B4-BE49-F238E27FC236}">
                <a16:creationId xmlns:a16="http://schemas.microsoft.com/office/drawing/2014/main" id="{56E49B5F-ACB9-4522-AE3C-8B587F2D84E4}"/>
              </a:ext>
            </a:extLst>
          </p:cNvPr>
          <p:cNvSpPr>
            <a:spLocks noGrp="1"/>
          </p:cNvSpPr>
          <p:nvPr>
            <p:ph idx="1"/>
          </p:nvPr>
        </p:nvSpPr>
        <p:spPr/>
        <p:txBody>
          <a:bodyPr/>
          <a:lstStyle/>
          <a:p>
            <a:r>
              <a:rPr lang="zh-CN" altLang="en-US" dirty="0"/>
              <a:t>关于合法括号序列的定义：</a:t>
            </a:r>
            <a:endParaRPr lang="en-US" altLang="zh-CN" dirty="0"/>
          </a:p>
          <a:p>
            <a:r>
              <a:rPr lang="zh-CN" altLang="en-US" dirty="0"/>
              <a:t>空串是合法的括号序列。</a:t>
            </a:r>
            <a:endParaRPr lang="en-US" altLang="zh-CN" dirty="0"/>
          </a:p>
          <a:p>
            <a:r>
              <a:rPr lang="zh-CN" altLang="en-US" dirty="0"/>
              <a:t>若</a:t>
            </a:r>
            <a:r>
              <a:rPr lang="en-US" altLang="zh-CN" dirty="0"/>
              <a:t>S</a:t>
            </a:r>
            <a:r>
              <a:rPr lang="zh-CN" altLang="en-US" dirty="0"/>
              <a:t>是合法的括号序列，则</a:t>
            </a:r>
            <a:r>
              <a:rPr lang="en-US" altLang="zh-CN" dirty="0"/>
              <a:t>(S)</a:t>
            </a:r>
            <a:r>
              <a:rPr lang="zh-CN" altLang="en-US" dirty="0"/>
              <a:t>是合法的括号序列。</a:t>
            </a:r>
            <a:endParaRPr lang="en-US" altLang="zh-CN" dirty="0"/>
          </a:p>
          <a:p>
            <a:r>
              <a:rPr lang="zh-CN" altLang="en-US" dirty="0"/>
              <a:t>若</a:t>
            </a:r>
            <a:r>
              <a:rPr lang="en-US" altLang="zh-CN" dirty="0"/>
              <a:t>S</a:t>
            </a:r>
            <a:r>
              <a:rPr lang="zh-CN" altLang="en-US" dirty="0"/>
              <a:t>和</a:t>
            </a:r>
            <a:r>
              <a:rPr lang="en-US" altLang="zh-CN" dirty="0"/>
              <a:t>T</a:t>
            </a:r>
            <a:r>
              <a:rPr lang="zh-CN" altLang="en-US" dirty="0"/>
              <a:t>分别是合法的括号序列，则</a:t>
            </a:r>
            <a:r>
              <a:rPr lang="en-US" altLang="zh-CN" dirty="0"/>
              <a:t>ST</a:t>
            </a:r>
            <a:r>
              <a:rPr lang="zh-CN" altLang="en-US" dirty="0"/>
              <a:t>也是合法的括号序列。</a:t>
            </a:r>
            <a:endParaRPr lang="en-US" altLang="zh-CN" dirty="0"/>
          </a:p>
          <a:p>
            <a:r>
              <a:rPr lang="zh-CN" altLang="en-US" dirty="0"/>
              <a:t>比如</a:t>
            </a:r>
            <a:r>
              <a:rPr lang="en-US" altLang="zh-CN" dirty="0"/>
              <a:t>()(())</a:t>
            </a:r>
            <a:r>
              <a:rPr lang="zh-CN" altLang="en-US" dirty="0"/>
              <a:t>是合法的，但是</a:t>
            </a:r>
            <a:r>
              <a:rPr lang="en-US" altLang="zh-CN" dirty="0"/>
              <a:t>())()</a:t>
            </a:r>
            <a:r>
              <a:rPr lang="zh-CN" altLang="en-US" dirty="0"/>
              <a:t>就是不合法的。</a:t>
            </a:r>
            <a:endParaRPr lang="en-US" altLang="zh-CN" dirty="0"/>
          </a:p>
          <a:p>
            <a:r>
              <a:rPr lang="zh-CN" altLang="en-US" dirty="0"/>
              <a:t>现在给出一个长度不超过</a:t>
            </a:r>
            <a:r>
              <a:rPr lang="en-US" altLang="zh-CN" dirty="0"/>
              <a:t>10^6</a:t>
            </a:r>
            <a:r>
              <a:rPr lang="zh-CN" altLang="en-US" dirty="0"/>
              <a:t>的括号序列，判断其是否合法，若是，则求出每个左括号对应的右括号。</a:t>
            </a:r>
            <a:endParaRPr lang="en-US" altLang="zh-CN" dirty="0"/>
          </a:p>
        </p:txBody>
      </p:sp>
    </p:spTree>
    <p:extLst>
      <p:ext uri="{BB962C8B-B14F-4D97-AF65-F5344CB8AC3E}">
        <p14:creationId xmlns:p14="http://schemas.microsoft.com/office/powerpoint/2010/main" val="30388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6650E-4D16-4A72-AFF5-B078ED74417C}"/>
              </a:ext>
            </a:extLst>
          </p:cNvPr>
          <p:cNvSpPr>
            <a:spLocks noGrp="1"/>
          </p:cNvSpPr>
          <p:nvPr>
            <p:ph type="title"/>
          </p:nvPr>
        </p:nvSpPr>
        <p:spPr/>
        <p:txBody>
          <a:bodyPr/>
          <a:lstStyle/>
          <a:p>
            <a:r>
              <a:rPr lang="en-US" altLang="zh-CN" dirty="0"/>
              <a:t>sol</a:t>
            </a:r>
            <a:endParaRPr lang="zh-CN" altLang="en-US" dirty="0"/>
          </a:p>
        </p:txBody>
      </p:sp>
      <p:sp>
        <p:nvSpPr>
          <p:cNvPr id="3" name="内容占位符 2">
            <a:extLst>
              <a:ext uri="{FF2B5EF4-FFF2-40B4-BE49-F238E27FC236}">
                <a16:creationId xmlns:a16="http://schemas.microsoft.com/office/drawing/2014/main" id="{B3114472-ED08-4AB1-A443-F7CC2C8B7B69}"/>
              </a:ext>
            </a:extLst>
          </p:cNvPr>
          <p:cNvSpPr>
            <a:spLocks noGrp="1"/>
          </p:cNvSpPr>
          <p:nvPr>
            <p:ph idx="1"/>
          </p:nvPr>
        </p:nvSpPr>
        <p:spPr/>
        <p:txBody>
          <a:bodyPr/>
          <a:lstStyle/>
          <a:p>
            <a:r>
              <a:rPr lang="zh-CN" altLang="en-US" dirty="0"/>
              <a:t>每次遇到一个左括号，就把这个位置压入栈中；</a:t>
            </a:r>
            <a:endParaRPr lang="en-US" altLang="zh-CN" dirty="0"/>
          </a:p>
          <a:p>
            <a:r>
              <a:rPr lang="zh-CN" altLang="en-US" dirty="0"/>
              <a:t>否则若栈是空的，则该序列不合法。</a:t>
            </a:r>
            <a:endParaRPr lang="en-US" altLang="zh-CN" dirty="0"/>
          </a:p>
          <a:p>
            <a:r>
              <a:rPr lang="zh-CN" altLang="en-US" dirty="0"/>
              <a:t>否则这个位置和栈顶的左括号匹配，弹出栈顶。</a:t>
            </a:r>
          </a:p>
        </p:txBody>
      </p:sp>
    </p:spTree>
    <p:extLst>
      <p:ext uri="{BB962C8B-B14F-4D97-AF65-F5344CB8AC3E}">
        <p14:creationId xmlns:p14="http://schemas.microsoft.com/office/powerpoint/2010/main" val="224235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endParaRPr lang="en-US" altLang="zh-CN" dirty="0"/>
          </a:p>
        </p:txBody>
      </p:sp>
    </p:spTree>
    <p:extLst>
      <p:ext uri="{BB962C8B-B14F-4D97-AF65-F5344CB8AC3E}">
        <p14:creationId xmlns:p14="http://schemas.microsoft.com/office/powerpoint/2010/main" val="390705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290C2-21AD-4D92-A469-E61F599CE370}"/>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03EC796B-99A7-43F5-A1C7-9D7B21BF3B64}"/>
              </a:ext>
            </a:extLst>
          </p:cNvPr>
          <p:cNvSpPr>
            <a:spLocks noGrp="1"/>
          </p:cNvSpPr>
          <p:nvPr>
            <p:ph idx="1"/>
          </p:nvPr>
        </p:nvSpPr>
        <p:spPr/>
        <p:txBody>
          <a:bodyPr/>
          <a:lstStyle/>
          <a:p>
            <a:r>
              <a:rPr lang="zh-CN" altLang="en-US" dirty="0"/>
              <a:t>考虑这样一个问题：给你一列数字，对每个数字求出其右边第一个值大于等于它的数字的位置。要求做到线性。</a:t>
            </a:r>
          </a:p>
        </p:txBody>
      </p:sp>
    </p:spTree>
    <p:extLst>
      <p:ext uri="{BB962C8B-B14F-4D97-AF65-F5344CB8AC3E}">
        <p14:creationId xmlns:p14="http://schemas.microsoft.com/office/powerpoint/2010/main" val="338325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0F86F-534D-49CD-87DD-594195CC0F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3694F1-9B32-4EE5-8014-422139249D1A}"/>
              </a:ext>
            </a:extLst>
          </p:cNvPr>
          <p:cNvSpPr>
            <a:spLocks noGrp="1"/>
          </p:cNvSpPr>
          <p:nvPr>
            <p:ph idx="1"/>
          </p:nvPr>
        </p:nvSpPr>
        <p:spPr/>
        <p:txBody>
          <a:bodyPr/>
          <a:lstStyle/>
          <a:p>
            <a:r>
              <a:rPr lang="zh-CN" altLang="en-US" dirty="0"/>
              <a:t>考虑从左到右扫整个序列，并用一个栈维护当前还有哪些元素的答案未被确定。</a:t>
            </a:r>
            <a:endParaRPr lang="en-US" altLang="zh-CN" dirty="0"/>
          </a:p>
          <a:p>
            <a:r>
              <a:rPr lang="zh-CN" altLang="en-US" dirty="0"/>
              <a:t>可以发现栈中元素自顶到底依次变小（否则有些位置的答案就能被确定了）</a:t>
            </a:r>
            <a:endParaRPr lang="en-US" altLang="zh-CN" dirty="0"/>
          </a:p>
          <a:p>
            <a:r>
              <a:rPr lang="zh-CN" altLang="en-US" dirty="0"/>
              <a:t>每次加入一个元素，则从栈顶开始连续的一段的答案会被确定，将这些元素从栈顶删除，并加入新的元素。</a:t>
            </a:r>
            <a:endParaRPr lang="en-US" altLang="zh-CN" dirty="0"/>
          </a:p>
          <a:p>
            <a:endParaRPr lang="en-US" altLang="zh-CN" dirty="0"/>
          </a:p>
          <a:p>
            <a:r>
              <a:rPr lang="zh-CN" altLang="en-US" dirty="0"/>
              <a:t>这么做的复杂度：每个元素只会入栈出栈一次，所以复杂度是线性的。</a:t>
            </a:r>
            <a:endParaRPr lang="en-US" altLang="zh-CN" dirty="0"/>
          </a:p>
        </p:txBody>
      </p:sp>
    </p:spTree>
    <p:extLst>
      <p:ext uri="{BB962C8B-B14F-4D97-AF65-F5344CB8AC3E}">
        <p14:creationId xmlns:p14="http://schemas.microsoft.com/office/powerpoint/2010/main" val="138512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733FE-0749-4C22-95A6-E98EF0582A82}"/>
              </a:ext>
            </a:extLst>
          </p:cNvPr>
          <p:cNvSpPr>
            <a:spLocks noGrp="1"/>
          </p:cNvSpPr>
          <p:nvPr>
            <p:ph type="title"/>
          </p:nvPr>
        </p:nvSpPr>
        <p:spPr/>
        <p:txBody>
          <a:bodyPr/>
          <a:lstStyle/>
          <a:p>
            <a:r>
              <a:rPr lang="en-US" altLang="zh-CN" dirty="0"/>
              <a:t>Eg1.</a:t>
            </a:r>
            <a:endParaRPr lang="zh-CN" altLang="en-US" dirty="0"/>
          </a:p>
        </p:txBody>
      </p:sp>
      <p:sp>
        <p:nvSpPr>
          <p:cNvPr id="3" name="内容占位符 2">
            <a:extLst>
              <a:ext uri="{FF2B5EF4-FFF2-40B4-BE49-F238E27FC236}">
                <a16:creationId xmlns:a16="http://schemas.microsoft.com/office/drawing/2014/main" id="{8011544A-CE25-49D8-AC7F-4C04BD164834}"/>
              </a:ext>
            </a:extLst>
          </p:cNvPr>
          <p:cNvSpPr>
            <a:spLocks noGrp="1"/>
          </p:cNvSpPr>
          <p:nvPr>
            <p:ph idx="1"/>
          </p:nvPr>
        </p:nvSpPr>
        <p:spPr/>
        <p:txBody>
          <a:bodyPr/>
          <a:lstStyle/>
          <a:p>
            <a:r>
              <a:rPr lang="zh-CN" altLang="en-US" dirty="0"/>
              <a:t>有一列</a:t>
            </a:r>
            <a:r>
              <a:rPr lang="en-US" altLang="zh-CN" dirty="0"/>
              <a:t>n</a:t>
            </a:r>
            <a:r>
              <a:rPr lang="zh-CN" altLang="en-US" dirty="0"/>
              <a:t>个数字</a:t>
            </a:r>
            <a:r>
              <a:rPr lang="en-US" altLang="zh-CN" dirty="0"/>
              <a:t>a[1]…a[n]</a:t>
            </a:r>
            <a:r>
              <a:rPr lang="zh-CN" altLang="en-US" dirty="0"/>
              <a:t>，对所有</a:t>
            </a:r>
            <a:r>
              <a:rPr lang="en-US" altLang="zh-CN" dirty="0"/>
              <a:t>1&lt;=L&lt;=R&lt;=n</a:t>
            </a:r>
            <a:r>
              <a:rPr lang="zh-CN" altLang="en-US" dirty="0"/>
              <a:t>求</a:t>
            </a:r>
            <a:r>
              <a:rPr lang="en-US" altLang="zh-CN" dirty="0"/>
              <a:t>max(a[L],a[L+1],…,a[R])</a:t>
            </a:r>
            <a:r>
              <a:rPr lang="zh-CN" altLang="en-US" dirty="0"/>
              <a:t>并求和，</a:t>
            </a:r>
            <a:r>
              <a:rPr lang="en-US" altLang="zh-CN" dirty="0"/>
              <a:t>n&lt;=1e6</a:t>
            </a:r>
            <a:r>
              <a:rPr lang="zh-CN" altLang="en-US" dirty="0"/>
              <a:t>。</a:t>
            </a:r>
            <a:endParaRPr lang="en-US" altLang="zh-CN" dirty="0"/>
          </a:p>
        </p:txBody>
      </p:sp>
    </p:spTree>
    <p:extLst>
      <p:ext uri="{BB962C8B-B14F-4D97-AF65-F5344CB8AC3E}">
        <p14:creationId xmlns:p14="http://schemas.microsoft.com/office/powerpoint/2010/main" val="398756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C5CB-658A-4FE4-9787-7C5C570BEA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543E60-EA2E-48B7-AD17-8B12CE303D84}"/>
              </a:ext>
            </a:extLst>
          </p:cNvPr>
          <p:cNvSpPr>
            <a:spLocks noGrp="1"/>
          </p:cNvSpPr>
          <p:nvPr>
            <p:ph idx="1"/>
          </p:nvPr>
        </p:nvSpPr>
        <p:spPr/>
        <p:txBody>
          <a:bodyPr/>
          <a:lstStyle/>
          <a:p>
            <a:r>
              <a:rPr lang="zh-CN" altLang="en-US" dirty="0"/>
              <a:t>这种题的一个常见套路就是考虑一个数字会在哪些区间中被算到。</a:t>
            </a:r>
            <a:endParaRPr lang="en-US" altLang="zh-CN" dirty="0"/>
          </a:p>
          <a:p>
            <a:r>
              <a:rPr lang="zh-CN" altLang="en-US" dirty="0"/>
              <a:t>先考虑所有数字互不相同的情况。</a:t>
            </a:r>
            <a:endParaRPr lang="en-US" altLang="zh-CN" dirty="0"/>
          </a:p>
          <a:p>
            <a:r>
              <a:rPr lang="zh-CN" altLang="en-US" dirty="0"/>
              <a:t>考虑数字</a:t>
            </a:r>
            <a:r>
              <a:rPr lang="en-US" altLang="zh-CN" dirty="0"/>
              <a:t>a[p]</a:t>
            </a:r>
            <a:r>
              <a:rPr lang="zh-CN" altLang="en-US" dirty="0"/>
              <a:t>会成为哪些区间的</a:t>
            </a:r>
            <a:r>
              <a:rPr lang="en-US" altLang="zh-CN" dirty="0"/>
              <a:t>max</a:t>
            </a:r>
            <a:r>
              <a:rPr lang="zh-CN" altLang="en-US" dirty="0"/>
              <a:t>，用上文方法求出左面和右面第一个比它大的位置</a:t>
            </a:r>
            <a:r>
              <a:rPr lang="en-US" altLang="zh-CN" dirty="0"/>
              <a:t>l[p]</a:t>
            </a:r>
            <a:r>
              <a:rPr lang="zh-CN" altLang="en-US" dirty="0"/>
              <a:t>和</a:t>
            </a:r>
            <a:r>
              <a:rPr lang="en-US" altLang="zh-CN" dirty="0"/>
              <a:t>r[p]</a:t>
            </a:r>
            <a:r>
              <a:rPr lang="zh-CN" altLang="en-US" dirty="0"/>
              <a:t>（认为</a:t>
            </a:r>
            <a:r>
              <a:rPr lang="en-US" altLang="zh-CN" dirty="0"/>
              <a:t>a[0]</a:t>
            </a:r>
            <a:r>
              <a:rPr lang="zh-CN" altLang="en-US" dirty="0"/>
              <a:t>和</a:t>
            </a:r>
            <a:r>
              <a:rPr lang="en-US" altLang="zh-CN" dirty="0"/>
              <a:t>a[n+1]</a:t>
            </a:r>
            <a:r>
              <a:rPr lang="zh-CN" altLang="en-US" dirty="0"/>
              <a:t>是正无穷即可避免一些特判），那么当</a:t>
            </a:r>
            <a:r>
              <a:rPr lang="en-US" altLang="zh-CN" dirty="0"/>
              <a:t>l[p]&lt;L&lt;=p&lt;=R&lt;r[p]</a:t>
            </a:r>
            <a:r>
              <a:rPr lang="zh-CN" altLang="en-US" dirty="0"/>
              <a:t>的时候，</a:t>
            </a:r>
            <a:r>
              <a:rPr lang="en-US" altLang="zh-CN" dirty="0"/>
              <a:t>max(a[L],…,a[R])=a[p]</a:t>
            </a:r>
            <a:r>
              <a:rPr lang="zh-CN" altLang="en-US" dirty="0"/>
              <a:t>。因此答案就是</a:t>
            </a:r>
            <a:r>
              <a:rPr lang="en-US" altLang="zh-CN" dirty="0"/>
              <a:t>a[p]*(p-l[p])*(r[p]-p)</a:t>
            </a:r>
            <a:r>
              <a:rPr lang="zh-CN" altLang="en-US" dirty="0"/>
              <a:t>的和。</a:t>
            </a:r>
            <a:endParaRPr lang="en-US" altLang="zh-CN" dirty="0"/>
          </a:p>
          <a:p>
            <a:endParaRPr lang="en-US" altLang="zh-CN" dirty="0"/>
          </a:p>
          <a:p>
            <a:r>
              <a:rPr lang="zh-CN" altLang="en-US" dirty="0"/>
              <a:t>注意序列中有相同数字的时候，要钦定（比如）左边的比右边的大。</a:t>
            </a:r>
          </a:p>
        </p:txBody>
      </p:sp>
    </p:spTree>
    <p:extLst>
      <p:ext uri="{BB962C8B-B14F-4D97-AF65-F5344CB8AC3E}">
        <p14:creationId xmlns:p14="http://schemas.microsoft.com/office/powerpoint/2010/main" val="10934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13CB5-5A60-43F2-BE7A-1737029F3106}"/>
              </a:ext>
            </a:extLst>
          </p:cNvPr>
          <p:cNvSpPr>
            <a:spLocks noGrp="1"/>
          </p:cNvSpPr>
          <p:nvPr>
            <p:ph type="title"/>
          </p:nvPr>
        </p:nvSpPr>
        <p:spPr/>
        <p:txBody>
          <a:bodyPr/>
          <a:lstStyle/>
          <a:p>
            <a:r>
              <a:rPr lang="en-US" altLang="zh-CN" dirty="0"/>
              <a:t>Eg2.</a:t>
            </a:r>
            <a:endParaRPr lang="zh-CN" altLang="en-US" dirty="0"/>
          </a:p>
        </p:txBody>
      </p:sp>
      <p:sp>
        <p:nvSpPr>
          <p:cNvPr id="3" name="内容占位符 2">
            <a:extLst>
              <a:ext uri="{FF2B5EF4-FFF2-40B4-BE49-F238E27FC236}">
                <a16:creationId xmlns:a16="http://schemas.microsoft.com/office/drawing/2014/main" id="{8575D06C-B018-455D-92CB-8157B06E5BC0}"/>
              </a:ext>
            </a:extLst>
          </p:cNvPr>
          <p:cNvSpPr>
            <a:spLocks noGrp="1"/>
          </p:cNvSpPr>
          <p:nvPr>
            <p:ph idx="1"/>
          </p:nvPr>
        </p:nvSpPr>
        <p:spPr/>
        <p:txBody>
          <a:bodyPr/>
          <a:lstStyle/>
          <a:p>
            <a:r>
              <a:rPr lang="zh-CN" altLang="en-US" dirty="0"/>
              <a:t>考虑有一列</a:t>
            </a:r>
            <a:r>
              <a:rPr lang="en-US" altLang="zh-CN" dirty="0"/>
              <a:t>n</a:t>
            </a:r>
            <a:r>
              <a:rPr lang="zh-CN" altLang="en-US" dirty="0"/>
              <a:t>个数字，求</a:t>
            </a:r>
            <a:r>
              <a:rPr lang="en-US" altLang="zh-CN" dirty="0"/>
              <a:t>1&lt;=L&lt;=R&lt;=n</a:t>
            </a:r>
            <a:r>
              <a:rPr lang="zh-CN" altLang="en-US" dirty="0"/>
              <a:t>使得</a:t>
            </a:r>
            <a:r>
              <a:rPr lang="en-US" altLang="zh-CN" dirty="0"/>
              <a:t>(R-L+1)*min(a[L],a[L+1],…,a[R])</a:t>
            </a:r>
            <a:r>
              <a:rPr lang="zh-CN" altLang="en-US" dirty="0"/>
              <a:t>最大。</a:t>
            </a:r>
            <a:r>
              <a:rPr lang="en-US" altLang="zh-CN" dirty="0"/>
              <a:t>n&lt;=1000000</a:t>
            </a:r>
          </a:p>
          <a:p>
            <a:endParaRPr lang="zh-CN" altLang="en-US" dirty="0"/>
          </a:p>
        </p:txBody>
      </p:sp>
    </p:spTree>
    <p:extLst>
      <p:ext uri="{BB962C8B-B14F-4D97-AF65-F5344CB8AC3E}">
        <p14:creationId xmlns:p14="http://schemas.microsoft.com/office/powerpoint/2010/main" val="207006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4A4B4-6E32-4048-9A7F-A5CB5CE396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B78CD3-B110-41C2-9B5C-E4BE0379D109}"/>
              </a:ext>
            </a:extLst>
          </p:cNvPr>
          <p:cNvSpPr>
            <a:spLocks noGrp="1"/>
          </p:cNvSpPr>
          <p:nvPr>
            <p:ph idx="1"/>
          </p:nvPr>
        </p:nvSpPr>
        <p:spPr/>
        <p:txBody>
          <a:bodyPr/>
          <a:lstStyle/>
          <a:p>
            <a:r>
              <a:rPr lang="zh-CN" altLang="en-US" dirty="0"/>
              <a:t>还是和刚才一样对每个数字维护其在哪个极大区间成为最小值，然后</a:t>
            </a:r>
            <a:r>
              <a:rPr lang="en-US" altLang="zh-CN" dirty="0"/>
              <a:t>L,R</a:t>
            </a:r>
            <a:r>
              <a:rPr lang="zh-CN" altLang="en-US" dirty="0"/>
              <a:t>取为这个区间算一算即可。</a:t>
            </a:r>
          </a:p>
        </p:txBody>
      </p:sp>
    </p:spTree>
    <p:extLst>
      <p:ext uri="{BB962C8B-B14F-4D97-AF65-F5344CB8AC3E}">
        <p14:creationId xmlns:p14="http://schemas.microsoft.com/office/powerpoint/2010/main" val="5660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075A5-010A-43FF-B4AF-00AA13169FFA}"/>
              </a:ext>
            </a:extLst>
          </p:cNvPr>
          <p:cNvSpPr>
            <a:spLocks noGrp="1"/>
          </p:cNvSpPr>
          <p:nvPr>
            <p:ph type="title"/>
          </p:nvPr>
        </p:nvSpPr>
        <p:spPr/>
        <p:txBody>
          <a:bodyPr/>
          <a:lstStyle/>
          <a:p>
            <a:r>
              <a:rPr lang="en-US" altLang="zh-CN" dirty="0"/>
              <a:t>Eg3. </a:t>
            </a:r>
            <a:endParaRPr lang="zh-CN" altLang="en-US" dirty="0"/>
          </a:p>
        </p:txBody>
      </p:sp>
      <p:sp>
        <p:nvSpPr>
          <p:cNvPr id="3" name="内容占位符 2">
            <a:extLst>
              <a:ext uri="{FF2B5EF4-FFF2-40B4-BE49-F238E27FC236}">
                <a16:creationId xmlns:a16="http://schemas.microsoft.com/office/drawing/2014/main" id="{B29B6733-06A4-4091-AECC-36062F2F79E3}"/>
              </a:ext>
            </a:extLst>
          </p:cNvPr>
          <p:cNvSpPr>
            <a:spLocks noGrp="1"/>
          </p:cNvSpPr>
          <p:nvPr>
            <p:ph idx="1"/>
          </p:nvPr>
        </p:nvSpPr>
        <p:spPr/>
        <p:txBody>
          <a:bodyPr/>
          <a:lstStyle/>
          <a:p>
            <a:r>
              <a:rPr lang="zh-CN" altLang="en-US" dirty="0"/>
              <a:t>有一个矩阵，每个位置是</a:t>
            </a:r>
            <a:r>
              <a:rPr lang="en-US" altLang="zh-CN" dirty="0"/>
              <a:t>0</a:t>
            </a:r>
            <a:r>
              <a:rPr lang="zh-CN" altLang="en-US" dirty="0"/>
              <a:t>或者</a:t>
            </a:r>
            <a:r>
              <a:rPr lang="en-US" altLang="zh-CN" dirty="0"/>
              <a:t>1</a:t>
            </a:r>
            <a:r>
              <a:rPr lang="zh-CN" altLang="en-US" dirty="0"/>
              <a:t>。</a:t>
            </a:r>
            <a:endParaRPr lang="en-US" altLang="zh-CN" dirty="0"/>
          </a:p>
          <a:p>
            <a:r>
              <a:rPr lang="zh-CN" altLang="en-US" dirty="0"/>
              <a:t>求最大的全</a:t>
            </a:r>
            <a:r>
              <a:rPr lang="en-US" altLang="zh-CN" dirty="0"/>
              <a:t>1</a:t>
            </a:r>
            <a:r>
              <a:rPr lang="zh-CN" altLang="en-US" dirty="0"/>
              <a:t>子矩阵。</a:t>
            </a:r>
            <a:r>
              <a:rPr lang="en-US" altLang="zh-CN" dirty="0"/>
              <a:t>n*m&lt;=1000000</a:t>
            </a:r>
            <a:r>
              <a:rPr lang="zh-CN" altLang="en-US" dirty="0"/>
              <a:t>。</a:t>
            </a:r>
            <a:endParaRPr lang="en-US" altLang="zh-CN" dirty="0"/>
          </a:p>
        </p:txBody>
      </p:sp>
    </p:spTree>
    <p:extLst>
      <p:ext uri="{BB962C8B-B14F-4D97-AF65-F5344CB8AC3E}">
        <p14:creationId xmlns:p14="http://schemas.microsoft.com/office/powerpoint/2010/main" val="214861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6B7A-A966-4FA2-B85B-E4C1F2FCA97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E035402-061A-4BC0-AB19-EBE5E01F8523}"/>
              </a:ext>
            </a:extLst>
          </p:cNvPr>
          <p:cNvSpPr>
            <a:spLocks noGrp="1"/>
          </p:cNvSpPr>
          <p:nvPr>
            <p:ph idx="1"/>
          </p:nvPr>
        </p:nvSpPr>
        <p:spPr/>
        <p:txBody>
          <a:bodyPr/>
          <a:lstStyle/>
          <a:p>
            <a:r>
              <a:rPr lang="zh-CN" altLang="en-US" dirty="0"/>
              <a:t>对每个位置维护其向上极长的</a:t>
            </a:r>
            <a:r>
              <a:rPr lang="en-US" altLang="zh-CN" dirty="0"/>
              <a:t>1</a:t>
            </a:r>
            <a:r>
              <a:rPr lang="zh-CN" altLang="en-US" dirty="0"/>
              <a:t>的段的长度，然后每行转化为刚刚那个问题即可。</a:t>
            </a:r>
          </a:p>
        </p:txBody>
      </p:sp>
    </p:spTree>
    <p:extLst>
      <p:ext uri="{BB962C8B-B14F-4D97-AF65-F5344CB8AC3E}">
        <p14:creationId xmlns:p14="http://schemas.microsoft.com/office/powerpoint/2010/main" val="5122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09977-A2A3-4E0D-8E03-BAE0238B1BA6}"/>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2EE19C7C-E5BE-465A-9437-8B9A5A94362D}"/>
              </a:ext>
            </a:extLst>
          </p:cNvPr>
          <p:cNvSpPr>
            <a:spLocks noGrp="1"/>
          </p:cNvSpPr>
          <p:nvPr>
            <p:ph idx="1"/>
          </p:nvPr>
        </p:nvSpPr>
        <p:spPr/>
        <p:txBody>
          <a:bodyPr/>
          <a:lstStyle/>
          <a:p>
            <a:r>
              <a:rPr lang="zh-CN" altLang="en-US" dirty="0"/>
              <a:t>单调队列只能解决一个叫滑动窗口的问题。</a:t>
            </a:r>
            <a:endParaRPr lang="en-US" altLang="zh-CN" dirty="0"/>
          </a:p>
          <a:p>
            <a:r>
              <a:rPr lang="zh-CN" altLang="en-US" dirty="0"/>
              <a:t>这个问题是这样的：有一列数</a:t>
            </a:r>
            <a:r>
              <a:rPr lang="en-US" altLang="zh-CN" dirty="0"/>
              <a:t>{</a:t>
            </a:r>
            <a:r>
              <a:rPr lang="en-US" altLang="zh-CN" dirty="0" err="1"/>
              <a:t>a_n</a:t>
            </a:r>
            <a:r>
              <a:rPr lang="en-US" altLang="zh-CN" dirty="0"/>
              <a:t>}</a:t>
            </a:r>
            <a:r>
              <a:rPr lang="zh-CN" altLang="en-US" dirty="0"/>
              <a:t>和</a:t>
            </a:r>
            <a:r>
              <a:rPr lang="en-US" altLang="zh-CN" dirty="0"/>
              <a:t>m</a:t>
            </a:r>
            <a:r>
              <a:rPr lang="zh-CN" altLang="en-US" dirty="0"/>
              <a:t>个区间</a:t>
            </a:r>
            <a:r>
              <a:rPr lang="en-US" altLang="zh-CN" dirty="0"/>
              <a:t>[L(</a:t>
            </a:r>
            <a:r>
              <a:rPr lang="en-US" altLang="zh-CN" dirty="0" err="1"/>
              <a:t>i</a:t>
            </a:r>
            <a:r>
              <a:rPr lang="en-US" altLang="zh-CN" dirty="0"/>
              <a:t>),R(</a:t>
            </a:r>
            <a:r>
              <a:rPr lang="en-US" altLang="zh-CN" dirty="0" err="1"/>
              <a:t>i</a:t>
            </a:r>
            <a:r>
              <a:rPr lang="en-US" altLang="zh-CN" dirty="0"/>
              <a:t>)]</a:t>
            </a:r>
            <a:r>
              <a:rPr lang="zh-CN" altLang="en-US" dirty="0"/>
              <a:t>，满足</a:t>
            </a:r>
            <a:r>
              <a:rPr lang="en-US" altLang="zh-CN" dirty="0"/>
              <a:t>L(</a:t>
            </a:r>
            <a:r>
              <a:rPr lang="en-US" altLang="zh-CN" dirty="0" err="1"/>
              <a:t>i</a:t>
            </a:r>
            <a:r>
              <a:rPr lang="en-US" altLang="zh-CN" dirty="0"/>
              <a:t>)&lt;=L(i+1)</a:t>
            </a:r>
            <a:r>
              <a:rPr lang="zh-CN" altLang="en-US" dirty="0"/>
              <a:t>，</a:t>
            </a:r>
            <a:r>
              <a:rPr lang="en-US" altLang="zh-CN" dirty="0"/>
              <a:t>R(</a:t>
            </a:r>
            <a:r>
              <a:rPr lang="en-US" altLang="zh-CN" dirty="0" err="1"/>
              <a:t>i</a:t>
            </a:r>
            <a:r>
              <a:rPr lang="en-US" altLang="zh-CN" dirty="0"/>
              <a:t>)&lt;=R(i+1)</a:t>
            </a:r>
            <a:r>
              <a:rPr lang="zh-CN" altLang="en-US" dirty="0"/>
              <a:t>。对每个区间求区间最大值。</a:t>
            </a:r>
            <a:endParaRPr lang="en-US" altLang="zh-CN" dirty="0"/>
          </a:p>
          <a:p>
            <a:r>
              <a:rPr lang="zh-CN" altLang="en-US" dirty="0"/>
              <a:t>由于这看上去像是有个大小不固定的窗口在移动，然后你透过窗口观察能看到的数字的最值，所以称为滑动窗口问题。</a:t>
            </a:r>
            <a:endParaRPr lang="en-US" altLang="zh-CN" dirty="0"/>
          </a:p>
          <a:p>
            <a:r>
              <a:rPr lang="zh-CN" altLang="en-US" dirty="0"/>
              <a:t>这个问题至少能用随便什么数据结构在</a:t>
            </a:r>
            <a:r>
              <a:rPr lang="en-US" altLang="zh-CN" dirty="0"/>
              <a:t>O(</a:t>
            </a:r>
            <a:r>
              <a:rPr lang="en-US" altLang="zh-CN" dirty="0" err="1"/>
              <a:t>nlgn</a:t>
            </a:r>
            <a:r>
              <a:rPr lang="en-US" altLang="zh-CN" dirty="0"/>
              <a:t>)</a:t>
            </a:r>
            <a:r>
              <a:rPr lang="zh-CN" altLang="en-US" dirty="0"/>
              <a:t>时间内完成，但是使用单调队列可以做到</a:t>
            </a:r>
            <a:r>
              <a:rPr lang="en-US" altLang="zh-CN" dirty="0"/>
              <a:t>O(n)</a:t>
            </a:r>
            <a:endParaRPr lang="zh-CN" altLang="en-US" dirty="0"/>
          </a:p>
        </p:txBody>
      </p:sp>
    </p:spTree>
    <p:extLst>
      <p:ext uri="{BB962C8B-B14F-4D97-AF65-F5344CB8AC3E}">
        <p14:creationId xmlns:p14="http://schemas.microsoft.com/office/powerpoint/2010/main" val="225440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20558-8147-4A21-9174-CD4C407513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3922EF-5E83-49E8-9418-A68F157FA919}"/>
              </a:ext>
            </a:extLst>
          </p:cNvPr>
          <p:cNvSpPr>
            <a:spLocks noGrp="1"/>
          </p:cNvSpPr>
          <p:nvPr>
            <p:ph idx="1"/>
          </p:nvPr>
        </p:nvSpPr>
        <p:spPr/>
        <p:txBody>
          <a:bodyPr/>
          <a:lstStyle/>
          <a:p>
            <a:r>
              <a:rPr lang="zh-CN" altLang="en-US" dirty="0"/>
              <a:t>我们维护从左到右哪些数字有可能成为答案。</a:t>
            </a:r>
            <a:endParaRPr lang="en-US" altLang="zh-CN" dirty="0"/>
          </a:p>
          <a:p>
            <a:r>
              <a:rPr lang="zh-CN" altLang="en-US" dirty="0"/>
              <a:t>那么每次右边新增一个数字</a:t>
            </a:r>
            <a:r>
              <a:rPr lang="en-US" altLang="zh-CN" dirty="0"/>
              <a:t>a[x]</a:t>
            </a:r>
            <a:r>
              <a:rPr lang="zh-CN" altLang="en-US" dirty="0"/>
              <a:t>，若其比目前最右边的可能成为答案的数字</a:t>
            </a:r>
            <a:r>
              <a:rPr lang="en-US" altLang="zh-CN" dirty="0"/>
              <a:t>a[y]</a:t>
            </a:r>
            <a:r>
              <a:rPr lang="zh-CN" altLang="en-US" dirty="0"/>
              <a:t>还大，那么意味着之后无论怎么询问，</a:t>
            </a:r>
            <a:r>
              <a:rPr lang="en-US" altLang="zh-CN" dirty="0"/>
              <a:t>a[y]</a:t>
            </a:r>
            <a:r>
              <a:rPr lang="zh-CN" altLang="en-US" dirty="0"/>
              <a:t>都不可能是答案，删掉即可。（就是长得丑走的早还好意思留在窗口里面？赶快消失吧这种感觉）。然后接着看，直到</a:t>
            </a:r>
            <a:r>
              <a:rPr lang="en-US" altLang="zh-CN" dirty="0"/>
              <a:t>a[x]</a:t>
            </a:r>
            <a:r>
              <a:rPr lang="zh-CN" altLang="en-US" dirty="0"/>
              <a:t>比</a:t>
            </a:r>
            <a:r>
              <a:rPr lang="en-US" altLang="zh-CN" dirty="0"/>
              <a:t>a[y]</a:t>
            </a:r>
            <a:r>
              <a:rPr lang="zh-CN" altLang="en-US" dirty="0"/>
              <a:t>小为止。</a:t>
            </a:r>
            <a:endParaRPr lang="en-US" altLang="zh-CN" dirty="0"/>
          </a:p>
          <a:p>
            <a:r>
              <a:rPr lang="zh-CN" altLang="en-US" dirty="0"/>
              <a:t>发现这样维护出来的东西，从左到右有可能成为答案的数字是单调变小的。并且目前的区间的最大值就是最左面有可能成为答案的。</a:t>
            </a:r>
            <a:endParaRPr lang="en-US" altLang="zh-CN" dirty="0"/>
          </a:p>
          <a:p>
            <a:r>
              <a:rPr lang="zh-CN" altLang="en-US" dirty="0"/>
              <a:t>删除一个数字就看删掉的是不是目前最左面的那个数字即可。</a:t>
            </a:r>
            <a:endParaRPr lang="en-US" altLang="zh-CN" dirty="0"/>
          </a:p>
        </p:txBody>
      </p:sp>
    </p:spTree>
    <p:extLst>
      <p:ext uri="{BB962C8B-B14F-4D97-AF65-F5344CB8AC3E}">
        <p14:creationId xmlns:p14="http://schemas.microsoft.com/office/powerpoint/2010/main" val="335051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p:txBody>
      </p:sp>
    </p:spTree>
    <p:extLst>
      <p:ext uri="{BB962C8B-B14F-4D97-AF65-F5344CB8AC3E}">
        <p14:creationId xmlns:p14="http://schemas.microsoft.com/office/powerpoint/2010/main" val="178034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3E1E1-5C9D-4209-BD7A-F6DA7A6B2FC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E31ED6-B6F9-44A6-903A-6C46A4ABB855}"/>
              </a:ext>
            </a:extLst>
          </p:cNvPr>
          <p:cNvSpPr>
            <a:spLocks noGrp="1"/>
          </p:cNvSpPr>
          <p:nvPr>
            <p:ph idx="1"/>
          </p:nvPr>
        </p:nvSpPr>
        <p:spPr/>
        <p:txBody>
          <a:bodyPr/>
          <a:lstStyle/>
          <a:p>
            <a:r>
              <a:rPr lang="zh-CN" altLang="en-US" dirty="0"/>
              <a:t>单调队列能做的事情就这一个，所谓的单调队列优化</a:t>
            </a:r>
            <a:r>
              <a:rPr lang="en-US" altLang="zh-CN" dirty="0" err="1"/>
              <a:t>dp</a:t>
            </a:r>
            <a:r>
              <a:rPr lang="zh-CN" altLang="en-US" dirty="0"/>
              <a:t>等也不过是列完式子然后可以转化为一个左右端点递增的区间询问最值的问题罢了。</a:t>
            </a:r>
          </a:p>
        </p:txBody>
      </p:sp>
    </p:spTree>
    <p:extLst>
      <p:ext uri="{BB962C8B-B14F-4D97-AF65-F5344CB8AC3E}">
        <p14:creationId xmlns:p14="http://schemas.microsoft.com/office/powerpoint/2010/main" val="427468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FCA1C-CEC2-4CD1-AD19-DE0590FF71E2}"/>
              </a:ext>
            </a:extLst>
          </p:cNvPr>
          <p:cNvSpPr>
            <a:spLocks noGrp="1"/>
          </p:cNvSpPr>
          <p:nvPr>
            <p:ph type="title"/>
          </p:nvPr>
        </p:nvSpPr>
        <p:spPr/>
        <p:txBody>
          <a:bodyPr/>
          <a:lstStyle/>
          <a:p>
            <a:r>
              <a:rPr lang="zh-CN" altLang="en-US" dirty="0"/>
              <a:t>链表</a:t>
            </a:r>
          </a:p>
        </p:txBody>
      </p:sp>
      <p:sp>
        <p:nvSpPr>
          <p:cNvPr id="3" name="内容占位符 2">
            <a:extLst>
              <a:ext uri="{FF2B5EF4-FFF2-40B4-BE49-F238E27FC236}">
                <a16:creationId xmlns:a16="http://schemas.microsoft.com/office/drawing/2014/main" id="{FC4CFCC6-6C56-4729-BE32-6AC655948E6F}"/>
              </a:ext>
            </a:extLst>
          </p:cNvPr>
          <p:cNvSpPr>
            <a:spLocks noGrp="1"/>
          </p:cNvSpPr>
          <p:nvPr>
            <p:ph idx="1"/>
          </p:nvPr>
        </p:nvSpPr>
        <p:spPr/>
        <p:txBody>
          <a:bodyPr/>
          <a:lstStyle/>
          <a:p>
            <a:r>
              <a:rPr lang="zh-CN" altLang="en-US" dirty="0"/>
              <a:t>就是每个点维护其之后、之前是哪个点，称之为前驱、后继。</a:t>
            </a:r>
            <a:endParaRPr lang="en-US" altLang="zh-CN" dirty="0"/>
          </a:p>
          <a:p>
            <a:endParaRPr lang="en-US" altLang="zh-CN" dirty="0"/>
          </a:p>
          <a:p>
            <a:r>
              <a:rPr lang="zh-CN" altLang="en-US" dirty="0"/>
              <a:t>问题是没法快速得知某条链的第</a:t>
            </a:r>
            <a:r>
              <a:rPr lang="en-US" altLang="zh-CN" dirty="0"/>
              <a:t>k</a:t>
            </a:r>
            <a:r>
              <a:rPr lang="zh-CN" altLang="en-US" dirty="0"/>
              <a:t>个点是多少，好处是可以快速连接两个链表或者断开两个链表。</a:t>
            </a:r>
            <a:endParaRPr lang="en-US" altLang="zh-CN" dirty="0"/>
          </a:p>
          <a:p>
            <a:endParaRPr lang="en-US" altLang="zh-CN" dirty="0"/>
          </a:p>
          <a:p>
            <a:r>
              <a:rPr lang="zh-CN" altLang="en-US" dirty="0"/>
              <a:t>基本上没啥用。</a:t>
            </a:r>
            <a:endParaRPr lang="en-US" altLang="zh-CN" dirty="0"/>
          </a:p>
        </p:txBody>
      </p:sp>
    </p:spTree>
    <p:extLst>
      <p:ext uri="{BB962C8B-B14F-4D97-AF65-F5344CB8AC3E}">
        <p14:creationId xmlns:p14="http://schemas.microsoft.com/office/powerpoint/2010/main" val="107396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BCD9-F220-4274-8902-68E8D0F60F3F}"/>
              </a:ext>
            </a:extLst>
          </p:cNvPr>
          <p:cNvSpPr>
            <a:spLocks noGrp="1"/>
          </p:cNvSpPr>
          <p:nvPr>
            <p:ph type="title"/>
          </p:nvPr>
        </p:nvSpPr>
        <p:spPr/>
        <p:txBody>
          <a:bodyPr/>
          <a:lstStyle/>
          <a:p>
            <a:r>
              <a:rPr lang="zh-CN" altLang="en-US" dirty="0"/>
              <a:t>前缀和</a:t>
            </a:r>
          </a:p>
        </p:txBody>
      </p:sp>
      <p:sp>
        <p:nvSpPr>
          <p:cNvPr id="3" name="内容占位符 2">
            <a:extLst>
              <a:ext uri="{FF2B5EF4-FFF2-40B4-BE49-F238E27FC236}">
                <a16:creationId xmlns:a16="http://schemas.microsoft.com/office/drawing/2014/main" id="{D4FCDE1A-C765-4250-BD27-72DC54980702}"/>
              </a:ext>
            </a:extLst>
          </p:cNvPr>
          <p:cNvSpPr>
            <a:spLocks noGrp="1"/>
          </p:cNvSpPr>
          <p:nvPr>
            <p:ph idx="1"/>
          </p:nvPr>
        </p:nvSpPr>
        <p:spPr/>
        <p:txBody>
          <a:bodyPr>
            <a:normAutofit fontScale="92500" lnSpcReduction="20000"/>
          </a:bodyPr>
          <a:lstStyle/>
          <a:p>
            <a:r>
              <a:rPr lang="zh-CN" altLang="en-US" dirty="0"/>
              <a:t>我们用</a:t>
            </a:r>
            <a:r>
              <a:rPr lang="en-US" altLang="zh-CN" dirty="0"/>
              <a:t>O(F(n))-O(G(n))</a:t>
            </a:r>
            <a:r>
              <a:rPr lang="zh-CN" altLang="en-US" dirty="0"/>
              <a:t>表示一个算法需要</a:t>
            </a:r>
            <a:r>
              <a:rPr lang="en-US" altLang="zh-CN" dirty="0"/>
              <a:t>O(F(n))</a:t>
            </a:r>
            <a:r>
              <a:rPr lang="zh-CN" altLang="en-US" dirty="0"/>
              <a:t>时间预处理，</a:t>
            </a:r>
            <a:r>
              <a:rPr lang="en-US" altLang="zh-CN" dirty="0"/>
              <a:t>O(G(n))</a:t>
            </a:r>
            <a:r>
              <a:rPr lang="zh-CN" altLang="en-US" dirty="0"/>
              <a:t>时间单次询问。</a:t>
            </a:r>
            <a:endParaRPr lang="en-US" altLang="zh-CN" dirty="0"/>
          </a:p>
          <a:p>
            <a:endParaRPr lang="en-US" altLang="zh-CN" dirty="0"/>
          </a:p>
          <a:p>
            <a:r>
              <a:rPr lang="zh-CN" altLang="en-US" dirty="0"/>
              <a:t>有一列数字</a:t>
            </a:r>
            <a:r>
              <a:rPr lang="en-US" altLang="zh-CN" dirty="0"/>
              <a:t>{</a:t>
            </a:r>
            <a:r>
              <a:rPr lang="en-US" altLang="zh-CN" dirty="0" err="1"/>
              <a:t>a_n</a:t>
            </a:r>
            <a:r>
              <a:rPr lang="en-US" altLang="zh-CN" dirty="0"/>
              <a:t>}</a:t>
            </a:r>
            <a:r>
              <a:rPr lang="zh-CN" altLang="en-US" dirty="0"/>
              <a:t>，多次询问一个区间的和。</a:t>
            </a:r>
            <a:r>
              <a:rPr lang="en-US" altLang="zh-CN" dirty="0" err="1"/>
              <a:t>n,m</a:t>
            </a:r>
            <a:r>
              <a:rPr lang="en-US" altLang="zh-CN" dirty="0"/>
              <a:t>&lt;=1000000</a:t>
            </a:r>
            <a:r>
              <a:rPr lang="zh-CN" altLang="en-US" dirty="0"/>
              <a:t>。</a:t>
            </a:r>
            <a:endParaRPr lang="en-US" altLang="zh-CN" dirty="0"/>
          </a:p>
          <a:p>
            <a:endParaRPr lang="en-US" altLang="zh-CN" dirty="0"/>
          </a:p>
          <a:p>
            <a:r>
              <a:rPr lang="zh-CN" altLang="en-US" dirty="0"/>
              <a:t>做法很简单，令</a:t>
            </a:r>
            <a:r>
              <a:rPr lang="en-US" altLang="zh-CN" dirty="0"/>
              <a:t>b[p]=b[p-1]+a[p]=a[1]+a[2]+…+a[p]</a:t>
            </a:r>
            <a:r>
              <a:rPr lang="zh-CN" altLang="en-US" dirty="0"/>
              <a:t>，那么：</a:t>
            </a:r>
            <a:endParaRPr lang="en-US" altLang="zh-CN" dirty="0"/>
          </a:p>
          <a:p>
            <a:r>
              <a:rPr lang="en-US" altLang="zh-CN" dirty="0"/>
              <a:t>a[L]+a[L+1]+…+a[R]=b[R]-b[L-1]</a:t>
            </a:r>
          </a:p>
          <a:p>
            <a:endParaRPr lang="en-US" altLang="zh-CN" dirty="0"/>
          </a:p>
          <a:p>
            <a:r>
              <a:rPr lang="zh-CN" altLang="en-US" dirty="0"/>
              <a:t>复杂度</a:t>
            </a:r>
            <a:r>
              <a:rPr lang="en-US" altLang="zh-CN" dirty="0"/>
              <a:t>O(n)-O(1)</a:t>
            </a:r>
          </a:p>
        </p:txBody>
      </p:sp>
    </p:spTree>
    <p:extLst>
      <p:ext uri="{BB962C8B-B14F-4D97-AF65-F5344CB8AC3E}">
        <p14:creationId xmlns:p14="http://schemas.microsoft.com/office/powerpoint/2010/main" val="23459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684FE-2DE5-413A-B35D-26938D7DB945}"/>
              </a:ext>
            </a:extLst>
          </p:cNvPr>
          <p:cNvSpPr>
            <a:spLocks noGrp="1"/>
          </p:cNvSpPr>
          <p:nvPr>
            <p:ph type="title"/>
          </p:nvPr>
        </p:nvSpPr>
        <p:spPr/>
        <p:txBody>
          <a:bodyPr/>
          <a:lstStyle/>
          <a:p>
            <a:r>
              <a:rPr lang="zh-CN" altLang="en-US" dirty="0"/>
              <a:t>差分</a:t>
            </a:r>
          </a:p>
        </p:txBody>
      </p:sp>
      <p:sp>
        <p:nvSpPr>
          <p:cNvPr id="3" name="内容占位符 2">
            <a:extLst>
              <a:ext uri="{FF2B5EF4-FFF2-40B4-BE49-F238E27FC236}">
                <a16:creationId xmlns:a16="http://schemas.microsoft.com/office/drawing/2014/main" id="{30225CD9-DD5B-4AFF-AFB8-3D27BAB3D1D1}"/>
              </a:ext>
            </a:extLst>
          </p:cNvPr>
          <p:cNvSpPr>
            <a:spLocks noGrp="1"/>
          </p:cNvSpPr>
          <p:nvPr>
            <p:ph idx="1"/>
          </p:nvPr>
        </p:nvSpPr>
        <p:spPr/>
        <p:txBody>
          <a:bodyPr/>
          <a:lstStyle/>
          <a:p>
            <a:r>
              <a:rPr lang="zh-CN" altLang="en-US" dirty="0"/>
              <a:t>有一列数，我们多次做区间加操作，最后询问每个位置是啥。</a:t>
            </a:r>
            <a:endParaRPr lang="en-US" altLang="zh-CN" dirty="0"/>
          </a:p>
          <a:p>
            <a:endParaRPr lang="en-US" altLang="zh-CN" dirty="0"/>
          </a:p>
          <a:p>
            <a:r>
              <a:rPr lang="zh-CN" altLang="en-US" dirty="0"/>
              <a:t>考虑前缀和的逆变换，令</a:t>
            </a:r>
            <a:r>
              <a:rPr lang="en-US" altLang="zh-CN" dirty="0"/>
              <a:t>b[p]=a[p]-a[p-1]</a:t>
            </a:r>
            <a:r>
              <a:rPr lang="zh-CN" altLang="en-US" dirty="0"/>
              <a:t>，也就是</a:t>
            </a:r>
            <a:r>
              <a:rPr lang="en-US" altLang="zh-CN" dirty="0"/>
              <a:t>a</a:t>
            </a:r>
            <a:r>
              <a:rPr lang="zh-CN" altLang="en-US" dirty="0"/>
              <a:t>是</a:t>
            </a:r>
            <a:r>
              <a:rPr lang="en-US" altLang="zh-CN" dirty="0"/>
              <a:t>b</a:t>
            </a:r>
            <a:r>
              <a:rPr lang="zh-CN" altLang="en-US" dirty="0"/>
              <a:t>的前缀和。</a:t>
            </a:r>
            <a:endParaRPr lang="en-US" altLang="zh-CN" dirty="0"/>
          </a:p>
          <a:p>
            <a:r>
              <a:rPr lang="zh-CN" altLang="en-US" dirty="0"/>
              <a:t>这样每次</a:t>
            </a:r>
            <a:r>
              <a:rPr lang="en-US" altLang="zh-CN" dirty="0"/>
              <a:t>a</a:t>
            </a:r>
            <a:r>
              <a:rPr lang="zh-CN" altLang="en-US" dirty="0"/>
              <a:t>的一个区间</a:t>
            </a:r>
            <a:r>
              <a:rPr lang="en-US" altLang="zh-CN" dirty="0"/>
              <a:t>[L,R]+=v</a:t>
            </a:r>
            <a:r>
              <a:rPr lang="zh-CN" altLang="en-US" dirty="0"/>
              <a:t>，等价于</a:t>
            </a:r>
            <a:r>
              <a:rPr lang="en-US" altLang="zh-CN" dirty="0"/>
              <a:t>b[L]+=</a:t>
            </a:r>
            <a:r>
              <a:rPr lang="en-US" altLang="zh-CN" dirty="0" err="1"/>
              <a:t>v,b</a:t>
            </a:r>
            <a:r>
              <a:rPr lang="en-US" altLang="zh-CN" dirty="0"/>
              <a:t>[R+1]-=v</a:t>
            </a:r>
            <a:r>
              <a:rPr lang="zh-CN" altLang="en-US" dirty="0"/>
              <a:t>。</a:t>
            </a:r>
            <a:endParaRPr lang="en-US" altLang="zh-CN" dirty="0"/>
          </a:p>
          <a:p>
            <a:endParaRPr lang="en-US" altLang="zh-CN" dirty="0"/>
          </a:p>
          <a:p>
            <a:r>
              <a:rPr lang="zh-CN" altLang="en-US" dirty="0"/>
              <a:t>最后再做一遍前缀和还原回来即可。</a:t>
            </a:r>
          </a:p>
        </p:txBody>
      </p:sp>
    </p:spTree>
    <p:extLst>
      <p:ext uri="{BB962C8B-B14F-4D97-AF65-F5344CB8AC3E}">
        <p14:creationId xmlns:p14="http://schemas.microsoft.com/office/powerpoint/2010/main" val="90269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9000C-152C-47D3-BF17-2D24C231D711}"/>
              </a:ext>
            </a:extLst>
          </p:cNvPr>
          <p:cNvSpPr>
            <a:spLocks noGrp="1"/>
          </p:cNvSpPr>
          <p:nvPr>
            <p:ph type="title"/>
          </p:nvPr>
        </p:nvSpPr>
        <p:spPr/>
        <p:txBody>
          <a:bodyPr/>
          <a:lstStyle/>
          <a:p>
            <a:r>
              <a:rPr lang="zh-CN" altLang="en-US" dirty="0"/>
              <a:t>二维前缀和</a:t>
            </a:r>
            <a:r>
              <a:rPr lang="en-US" altLang="zh-CN" dirty="0"/>
              <a:t>/</a:t>
            </a:r>
            <a:r>
              <a:rPr lang="zh-CN" altLang="en-US" dirty="0"/>
              <a:t>差分</a:t>
            </a:r>
          </a:p>
        </p:txBody>
      </p:sp>
      <p:sp>
        <p:nvSpPr>
          <p:cNvPr id="3" name="内容占位符 2">
            <a:extLst>
              <a:ext uri="{FF2B5EF4-FFF2-40B4-BE49-F238E27FC236}">
                <a16:creationId xmlns:a16="http://schemas.microsoft.com/office/drawing/2014/main" id="{FB9803FF-A1B0-4FC9-8E4F-635C403754C1}"/>
              </a:ext>
            </a:extLst>
          </p:cNvPr>
          <p:cNvSpPr>
            <a:spLocks noGrp="1"/>
          </p:cNvSpPr>
          <p:nvPr>
            <p:ph idx="1"/>
          </p:nvPr>
        </p:nvSpPr>
        <p:spPr/>
        <p:txBody>
          <a:bodyPr>
            <a:normAutofit fontScale="92500"/>
          </a:bodyPr>
          <a:lstStyle/>
          <a:p>
            <a:r>
              <a:rPr lang="zh-CN" altLang="en-US" dirty="0"/>
              <a:t>问题是一样的，不过搬到了二维平面上。</a:t>
            </a:r>
            <a:endParaRPr lang="en-US" altLang="zh-CN" dirty="0"/>
          </a:p>
          <a:p>
            <a:endParaRPr lang="en-US" altLang="zh-CN" dirty="0"/>
          </a:p>
          <a:p>
            <a:r>
              <a:rPr lang="zh-CN" altLang="en-US" dirty="0"/>
              <a:t>二维前缀和：</a:t>
            </a:r>
            <a:r>
              <a:rPr lang="en-US" altLang="zh-CN" dirty="0"/>
              <a:t>b[</a:t>
            </a:r>
            <a:r>
              <a:rPr lang="en-US" altLang="zh-CN" dirty="0" err="1"/>
              <a:t>x,y</a:t>
            </a:r>
            <a:r>
              <a:rPr lang="en-US" altLang="zh-CN" dirty="0"/>
              <a:t>]=b[x-1,y]+b[x,y-1]-b[x-1,y-1]+a[</a:t>
            </a:r>
            <a:r>
              <a:rPr lang="en-US" altLang="zh-CN" dirty="0" err="1"/>
              <a:t>x,y</a:t>
            </a:r>
            <a:r>
              <a:rPr lang="en-US" altLang="zh-CN" dirty="0"/>
              <a:t>]</a:t>
            </a:r>
          </a:p>
          <a:p>
            <a:r>
              <a:rPr lang="zh-CN" altLang="en-US" dirty="0"/>
              <a:t>矩阵求和：</a:t>
            </a:r>
            <a:r>
              <a:rPr lang="en-US" altLang="zh-CN" dirty="0"/>
              <a:t>S(x1,y1,x2,y2)=b[x2,y2]-b[x1-1,y2]-b[x2,y1-1]+b[x1-1,x2-1]</a:t>
            </a:r>
          </a:p>
          <a:p>
            <a:r>
              <a:rPr lang="zh-CN" altLang="en-US" dirty="0"/>
              <a:t>二维差分：</a:t>
            </a:r>
            <a:r>
              <a:rPr lang="en-US" altLang="zh-CN" dirty="0"/>
              <a:t>b[</a:t>
            </a:r>
            <a:r>
              <a:rPr lang="en-US" altLang="zh-CN" dirty="0" err="1"/>
              <a:t>x,y</a:t>
            </a:r>
            <a:r>
              <a:rPr lang="en-US" altLang="zh-CN" dirty="0"/>
              <a:t>]=a[</a:t>
            </a:r>
            <a:r>
              <a:rPr lang="en-US" altLang="zh-CN" dirty="0" err="1"/>
              <a:t>x,y</a:t>
            </a:r>
            <a:r>
              <a:rPr lang="en-US" altLang="zh-CN" dirty="0"/>
              <a:t>]+a[x-1,y-1]-a[x-1,y]-a[x,y-1]</a:t>
            </a:r>
          </a:p>
          <a:p>
            <a:r>
              <a:rPr lang="zh-CN" altLang="en-US" dirty="0"/>
              <a:t>修改矩形</a:t>
            </a:r>
            <a:r>
              <a:rPr lang="en-US" altLang="zh-CN" dirty="0"/>
              <a:t>[x1,y1,x2,y2]</a:t>
            </a:r>
            <a:r>
              <a:rPr lang="zh-CN" altLang="en-US" dirty="0"/>
              <a:t>等价于</a:t>
            </a:r>
            <a:r>
              <a:rPr lang="en-US" altLang="zh-CN" dirty="0"/>
              <a:t>b[x1,y1]+=</a:t>
            </a:r>
            <a:r>
              <a:rPr lang="en-US" altLang="zh-CN" dirty="0" err="1"/>
              <a:t>v,b</a:t>
            </a:r>
            <a:r>
              <a:rPr lang="en-US" altLang="zh-CN" dirty="0"/>
              <a:t>[x2+1,y2+1]+=</a:t>
            </a:r>
            <a:r>
              <a:rPr lang="en-US" altLang="zh-CN" dirty="0" err="1"/>
              <a:t>v,b</a:t>
            </a:r>
            <a:r>
              <a:rPr lang="en-US" altLang="zh-CN" dirty="0"/>
              <a:t>[x1,y2+1]-=</a:t>
            </a:r>
            <a:r>
              <a:rPr lang="en-US" altLang="zh-CN" dirty="0" err="1"/>
              <a:t>v,b</a:t>
            </a:r>
            <a:r>
              <a:rPr lang="en-US" altLang="zh-CN" dirty="0"/>
              <a:t>[x2+1,y1]-=v</a:t>
            </a:r>
            <a:r>
              <a:rPr lang="zh-CN" altLang="en-US" dirty="0"/>
              <a:t>。</a:t>
            </a:r>
            <a:endParaRPr lang="en-US" altLang="zh-CN" dirty="0"/>
          </a:p>
          <a:p>
            <a:r>
              <a:rPr lang="zh-CN" altLang="en-US" dirty="0"/>
              <a:t>看起来很麻烦画个图很好理解（大概）。可以拓展到更高维。</a:t>
            </a:r>
          </a:p>
        </p:txBody>
      </p:sp>
    </p:spTree>
    <p:extLst>
      <p:ext uri="{BB962C8B-B14F-4D97-AF65-F5344CB8AC3E}">
        <p14:creationId xmlns:p14="http://schemas.microsoft.com/office/powerpoint/2010/main" val="34758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8A3CE-5346-43F1-90E4-B6A04C72669D}"/>
              </a:ext>
            </a:extLst>
          </p:cNvPr>
          <p:cNvSpPr>
            <a:spLocks noGrp="1"/>
          </p:cNvSpPr>
          <p:nvPr>
            <p:ph type="title"/>
          </p:nvPr>
        </p:nvSpPr>
        <p:spPr/>
        <p:txBody>
          <a:bodyPr/>
          <a:lstStyle/>
          <a:p>
            <a:r>
              <a:rPr lang="zh-CN" altLang="en-US" dirty="0"/>
              <a:t>基数排序</a:t>
            </a:r>
          </a:p>
        </p:txBody>
      </p:sp>
      <p:sp>
        <p:nvSpPr>
          <p:cNvPr id="3" name="内容占位符 2">
            <a:extLst>
              <a:ext uri="{FF2B5EF4-FFF2-40B4-BE49-F238E27FC236}">
                <a16:creationId xmlns:a16="http://schemas.microsoft.com/office/drawing/2014/main" id="{4621F561-0AE4-4C17-85DF-D4082B73F875}"/>
              </a:ext>
            </a:extLst>
          </p:cNvPr>
          <p:cNvSpPr>
            <a:spLocks noGrp="1"/>
          </p:cNvSpPr>
          <p:nvPr>
            <p:ph idx="1"/>
          </p:nvPr>
        </p:nvSpPr>
        <p:spPr/>
        <p:txBody>
          <a:bodyPr/>
          <a:lstStyle/>
          <a:p>
            <a:r>
              <a:rPr lang="zh-CN" altLang="en-US" dirty="0"/>
              <a:t>如何在</a:t>
            </a:r>
            <a:r>
              <a:rPr lang="en-US" altLang="zh-CN" dirty="0"/>
              <a:t>O(n+32768)</a:t>
            </a:r>
            <a:r>
              <a:rPr lang="zh-CN" altLang="en-US" dirty="0"/>
              <a:t>的时间复杂度内对</a:t>
            </a:r>
            <a:r>
              <a:rPr lang="en-US" altLang="zh-CN" dirty="0"/>
              <a:t>int</a:t>
            </a:r>
            <a:r>
              <a:rPr lang="zh-CN" altLang="en-US" dirty="0"/>
              <a:t>类型进行排序</a:t>
            </a:r>
            <a:r>
              <a:rPr lang="en-US" altLang="zh-CN" dirty="0"/>
              <a:t>?</a:t>
            </a:r>
          </a:p>
          <a:p>
            <a:r>
              <a:rPr lang="zh-CN" altLang="en-US" dirty="0"/>
              <a:t>（之所以是</a:t>
            </a:r>
            <a:r>
              <a:rPr lang="en-US" altLang="zh-CN" dirty="0"/>
              <a:t>32768</a:t>
            </a:r>
            <a:r>
              <a:rPr lang="zh-CN" altLang="en-US" dirty="0"/>
              <a:t>是因为这个貌似正好能放的进什么东西</a:t>
            </a:r>
            <a:r>
              <a:rPr lang="en-US" altLang="zh-CN" dirty="0" err="1"/>
              <a:t>balabala</a:t>
            </a:r>
            <a:r>
              <a:rPr lang="zh-CN" altLang="en-US" dirty="0"/>
              <a:t>所以常数非常小）</a:t>
            </a:r>
            <a:endParaRPr lang="en-US" altLang="zh-CN" dirty="0"/>
          </a:p>
          <a:p>
            <a:endParaRPr lang="en-US" altLang="zh-CN" dirty="0"/>
          </a:p>
          <a:p>
            <a:r>
              <a:rPr lang="zh-CN" altLang="en-US" dirty="0"/>
              <a:t>总之就是将一个</a:t>
            </a:r>
            <a:r>
              <a:rPr lang="en-US" altLang="zh-CN" dirty="0"/>
              <a:t>int</a:t>
            </a:r>
            <a:r>
              <a:rPr lang="zh-CN" altLang="en-US" dirty="0"/>
              <a:t>类型看作前</a:t>
            </a:r>
            <a:r>
              <a:rPr lang="en-US" altLang="zh-CN" dirty="0"/>
              <a:t>16</a:t>
            </a:r>
            <a:r>
              <a:rPr lang="zh-CN" altLang="en-US" dirty="0"/>
              <a:t>位和后</a:t>
            </a:r>
            <a:r>
              <a:rPr lang="en-US" altLang="zh-CN" dirty="0"/>
              <a:t>16</a:t>
            </a:r>
            <a:r>
              <a:rPr lang="zh-CN" altLang="en-US" dirty="0"/>
              <a:t>位。</a:t>
            </a:r>
            <a:endParaRPr lang="en-US" altLang="zh-CN" dirty="0"/>
          </a:p>
          <a:p>
            <a:r>
              <a:rPr lang="zh-CN" altLang="en-US" dirty="0"/>
              <a:t>然后用类似桶排先对后</a:t>
            </a:r>
            <a:r>
              <a:rPr lang="en-US" altLang="zh-CN" dirty="0"/>
              <a:t>16</a:t>
            </a:r>
            <a:r>
              <a:rPr lang="zh-CN" altLang="en-US" dirty="0"/>
              <a:t>位进行排序，再在此基础上对前</a:t>
            </a:r>
            <a:r>
              <a:rPr lang="en-US" altLang="zh-CN" dirty="0"/>
              <a:t>16</a:t>
            </a:r>
            <a:r>
              <a:rPr lang="zh-CN" altLang="en-US"/>
              <a:t>位排序。</a:t>
            </a:r>
            <a:endParaRPr lang="zh-CN" altLang="en-US" dirty="0"/>
          </a:p>
        </p:txBody>
      </p:sp>
    </p:spTree>
    <p:extLst>
      <p:ext uri="{BB962C8B-B14F-4D97-AF65-F5344CB8AC3E}">
        <p14:creationId xmlns:p14="http://schemas.microsoft.com/office/powerpoint/2010/main" val="59109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40D19-B73F-4354-9A4C-CA458CE15E3E}"/>
              </a:ext>
            </a:extLst>
          </p:cNvPr>
          <p:cNvSpPr>
            <a:spLocks noGrp="1"/>
          </p:cNvSpPr>
          <p:nvPr>
            <p:ph type="title"/>
          </p:nvPr>
        </p:nvSpPr>
        <p:spPr/>
        <p:txBody>
          <a:bodyPr/>
          <a:lstStyle/>
          <a:p>
            <a:r>
              <a:rPr lang="zh-CN" altLang="en-US" dirty="0"/>
              <a:t>关于</a:t>
            </a:r>
            <a:r>
              <a:rPr lang="en-US" altLang="zh-CN" dirty="0" err="1"/>
              <a:t>c++</a:t>
            </a:r>
            <a:r>
              <a:rPr lang="zh-CN" altLang="en-US" dirty="0"/>
              <a:t>中的</a:t>
            </a:r>
            <a:r>
              <a:rPr lang="en-US" altLang="zh-CN" dirty="0"/>
              <a:t>STL</a:t>
            </a:r>
            <a:endParaRPr lang="zh-CN" altLang="en-US" dirty="0"/>
          </a:p>
        </p:txBody>
      </p:sp>
      <p:sp>
        <p:nvSpPr>
          <p:cNvPr id="3" name="内容占位符 2">
            <a:extLst>
              <a:ext uri="{FF2B5EF4-FFF2-40B4-BE49-F238E27FC236}">
                <a16:creationId xmlns:a16="http://schemas.microsoft.com/office/drawing/2014/main" id="{16FCD91B-EB36-4093-B0DD-F26FA46A28B3}"/>
              </a:ext>
            </a:extLst>
          </p:cNvPr>
          <p:cNvSpPr>
            <a:spLocks noGrp="1"/>
          </p:cNvSpPr>
          <p:nvPr>
            <p:ph idx="1"/>
          </p:nvPr>
        </p:nvSpPr>
        <p:spPr/>
        <p:txBody>
          <a:bodyPr/>
          <a:lstStyle/>
          <a:p>
            <a:r>
              <a:rPr lang="zh-CN" altLang="en-US" dirty="0"/>
              <a:t>基本上需要</a:t>
            </a:r>
            <a:r>
              <a:rPr lang="en-US" altLang="zh-CN" dirty="0"/>
              <a:t>#include&lt;algorithm&gt;</a:t>
            </a:r>
            <a:r>
              <a:rPr lang="zh-CN" altLang="en-US" dirty="0"/>
              <a:t>。有些需要包含别的。</a:t>
            </a:r>
            <a:endParaRPr lang="en-US" altLang="zh-CN" dirty="0"/>
          </a:p>
          <a:p>
            <a:r>
              <a:rPr lang="zh-CN" altLang="en-US" dirty="0"/>
              <a:t>不过我个人推荐使用</a:t>
            </a:r>
            <a:r>
              <a:rPr lang="en-US" altLang="zh-CN" dirty="0"/>
              <a:t>#include&lt;bits/</a:t>
            </a:r>
            <a:r>
              <a:rPr lang="en-US" altLang="zh-CN" dirty="0" err="1"/>
              <a:t>stdc</a:t>
            </a:r>
            <a:r>
              <a:rPr lang="en-US" altLang="zh-CN" dirty="0"/>
              <a:t>++.h&gt;</a:t>
            </a:r>
            <a:r>
              <a:rPr lang="zh-CN" altLang="en-US" dirty="0"/>
              <a:t>，基本上</a:t>
            </a:r>
            <a:r>
              <a:rPr lang="en-US" altLang="zh-CN" dirty="0"/>
              <a:t>OI</a:t>
            </a:r>
            <a:r>
              <a:rPr lang="zh-CN" altLang="en-US" dirty="0"/>
              <a:t>范围内就不需要包含别的头文件了。</a:t>
            </a:r>
            <a:endParaRPr lang="en-US" altLang="zh-CN" dirty="0"/>
          </a:p>
          <a:p>
            <a:r>
              <a:rPr lang="zh-CN" altLang="en-US" dirty="0"/>
              <a:t>在</a:t>
            </a:r>
            <a:r>
              <a:rPr lang="en-US" altLang="zh-CN" dirty="0"/>
              <a:t>OI</a:t>
            </a:r>
            <a:r>
              <a:rPr lang="zh-CN" altLang="en-US" dirty="0"/>
              <a:t>里面最常用的几个容器：</a:t>
            </a:r>
            <a:endParaRPr lang="en-US" altLang="zh-CN" dirty="0"/>
          </a:p>
          <a:p>
            <a:r>
              <a:rPr lang="en-US" altLang="zh-CN" dirty="0"/>
              <a:t>stack</a:t>
            </a:r>
            <a:r>
              <a:rPr lang="zh-CN" altLang="en-US" dirty="0"/>
              <a:t>，</a:t>
            </a:r>
            <a:r>
              <a:rPr lang="en-US" altLang="zh-CN" dirty="0"/>
              <a:t>queue</a:t>
            </a:r>
            <a:r>
              <a:rPr lang="zh-CN" altLang="en-US" dirty="0"/>
              <a:t>，</a:t>
            </a:r>
            <a:r>
              <a:rPr lang="en-US" altLang="zh-CN" dirty="0"/>
              <a:t>deque</a:t>
            </a:r>
            <a:r>
              <a:rPr lang="zh-CN" altLang="en-US" dirty="0"/>
              <a:t>，</a:t>
            </a:r>
            <a:r>
              <a:rPr lang="en-US" altLang="zh-CN" dirty="0" err="1"/>
              <a:t>priority_queue</a:t>
            </a:r>
            <a:r>
              <a:rPr lang="zh-CN" altLang="en-US" dirty="0"/>
              <a:t>，</a:t>
            </a:r>
            <a:r>
              <a:rPr lang="en-US" altLang="zh-CN" dirty="0"/>
              <a:t>vector</a:t>
            </a:r>
            <a:r>
              <a:rPr lang="zh-CN" altLang="en-US" dirty="0"/>
              <a:t>，</a:t>
            </a:r>
            <a:r>
              <a:rPr lang="en-US" altLang="zh-CN" dirty="0"/>
              <a:t>set</a:t>
            </a:r>
            <a:r>
              <a:rPr lang="zh-CN" altLang="en-US" dirty="0"/>
              <a:t>，</a:t>
            </a:r>
            <a:r>
              <a:rPr lang="en-US" altLang="zh-CN" dirty="0"/>
              <a:t>map</a:t>
            </a:r>
            <a:r>
              <a:rPr lang="zh-CN" altLang="en-US" dirty="0"/>
              <a:t>。</a:t>
            </a:r>
            <a:endParaRPr lang="en-US" altLang="zh-CN" dirty="0"/>
          </a:p>
          <a:p>
            <a:r>
              <a:rPr lang="zh-CN" altLang="en-US" dirty="0"/>
              <a:t>在</a:t>
            </a:r>
            <a:r>
              <a:rPr lang="en-US" altLang="zh-CN" dirty="0" err="1"/>
              <a:t>c++</a:t>
            </a:r>
            <a:r>
              <a:rPr lang="en-US" altLang="zh-CN" dirty="0"/>
              <a:t>11</a:t>
            </a:r>
            <a:r>
              <a:rPr lang="zh-CN" altLang="en-US" dirty="0"/>
              <a:t>下还有</a:t>
            </a:r>
            <a:r>
              <a:rPr lang="en-US" altLang="zh-CN" dirty="0" err="1"/>
              <a:t>unordered_set</a:t>
            </a:r>
            <a:r>
              <a:rPr lang="zh-CN" altLang="en-US" dirty="0"/>
              <a:t>和</a:t>
            </a:r>
            <a:r>
              <a:rPr lang="en-US" altLang="zh-CN" dirty="0" err="1"/>
              <a:t>unordered_map</a:t>
            </a:r>
            <a:r>
              <a:rPr lang="zh-CN" altLang="en-US" dirty="0"/>
              <a:t>。</a:t>
            </a:r>
            <a:endParaRPr lang="en-US" altLang="zh-CN" dirty="0"/>
          </a:p>
          <a:p>
            <a:r>
              <a:rPr lang="zh-CN" altLang="en-US" dirty="0"/>
              <a:t>一个一个说，并没有全说，余下的和具体使用细节都可以在</a:t>
            </a:r>
            <a:r>
              <a:rPr lang="en-US" altLang="zh-CN" dirty="0">
                <a:hlinkClick r:id="rId2"/>
              </a:rPr>
              <a:t>http://www.cplusplus.com/reference/</a:t>
            </a:r>
            <a:r>
              <a:rPr lang="zh-CN" altLang="en-US" dirty="0"/>
              <a:t>找到。</a:t>
            </a:r>
            <a:endParaRPr lang="en-US" altLang="zh-CN" dirty="0"/>
          </a:p>
        </p:txBody>
      </p:sp>
    </p:spTree>
    <p:extLst>
      <p:ext uri="{BB962C8B-B14F-4D97-AF65-F5344CB8AC3E}">
        <p14:creationId xmlns:p14="http://schemas.microsoft.com/office/powerpoint/2010/main" val="254803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FA415-F6FA-44DE-9DCB-EEEB560245EF}"/>
              </a:ext>
            </a:extLst>
          </p:cNvPr>
          <p:cNvSpPr>
            <a:spLocks noGrp="1"/>
          </p:cNvSpPr>
          <p:nvPr>
            <p:ph type="title"/>
          </p:nvPr>
        </p:nvSpPr>
        <p:spPr/>
        <p:txBody>
          <a:bodyPr/>
          <a:lstStyle/>
          <a:p>
            <a:r>
              <a:rPr lang="en-US" altLang="zh-CN" dirty="0"/>
              <a:t>stack, queue, deque</a:t>
            </a:r>
            <a:endParaRPr lang="zh-CN" altLang="en-US" dirty="0"/>
          </a:p>
        </p:txBody>
      </p:sp>
      <p:sp>
        <p:nvSpPr>
          <p:cNvPr id="3" name="内容占位符 2">
            <a:extLst>
              <a:ext uri="{FF2B5EF4-FFF2-40B4-BE49-F238E27FC236}">
                <a16:creationId xmlns:a16="http://schemas.microsoft.com/office/drawing/2014/main" id="{206277A8-CD24-4B8C-A3C5-3F01637171E3}"/>
              </a:ext>
            </a:extLst>
          </p:cNvPr>
          <p:cNvSpPr>
            <a:spLocks noGrp="1"/>
          </p:cNvSpPr>
          <p:nvPr>
            <p:ph idx="1"/>
          </p:nvPr>
        </p:nvSpPr>
        <p:spPr/>
        <p:txBody>
          <a:bodyPr/>
          <a:lstStyle/>
          <a:p>
            <a:r>
              <a:rPr lang="zh-CN" altLang="en-US" dirty="0"/>
              <a:t>分别是栈、队列、双端队列。</a:t>
            </a:r>
            <a:endParaRPr lang="en-US" altLang="zh-CN" dirty="0"/>
          </a:p>
          <a:p>
            <a:r>
              <a:rPr lang="zh-CN" altLang="en-US" dirty="0"/>
              <a:t>之前提到过了，据说双端队列常数不小，建议少用。</a:t>
            </a:r>
          </a:p>
        </p:txBody>
      </p:sp>
    </p:spTree>
    <p:extLst>
      <p:ext uri="{BB962C8B-B14F-4D97-AF65-F5344CB8AC3E}">
        <p14:creationId xmlns:p14="http://schemas.microsoft.com/office/powerpoint/2010/main" val="67513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40687-8C91-4F0D-AD03-EB3F9283C010}"/>
              </a:ext>
            </a:extLst>
          </p:cNvPr>
          <p:cNvSpPr>
            <a:spLocks noGrp="1"/>
          </p:cNvSpPr>
          <p:nvPr>
            <p:ph type="title"/>
          </p:nvPr>
        </p:nvSpPr>
        <p:spPr/>
        <p:txBody>
          <a:bodyPr/>
          <a:lstStyle/>
          <a:p>
            <a:r>
              <a:rPr lang="en-US" altLang="zh-CN" dirty="0" err="1"/>
              <a:t>priority_queue</a:t>
            </a:r>
            <a:endParaRPr lang="zh-CN" altLang="en-US" dirty="0"/>
          </a:p>
        </p:txBody>
      </p:sp>
      <p:sp>
        <p:nvSpPr>
          <p:cNvPr id="3" name="内容占位符 2">
            <a:extLst>
              <a:ext uri="{FF2B5EF4-FFF2-40B4-BE49-F238E27FC236}">
                <a16:creationId xmlns:a16="http://schemas.microsoft.com/office/drawing/2014/main" id="{2B1CC0A1-E318-4631-88D6-485AF0176F30}"/>
              </a:ext>
            </a:extLst>
          </p:cNvPr>
          <p:cNvSpPr>
            <a:spLocks noGrp="1"/>
          </p:cNvSpPr>
          <p:nvPr>
            <p:ph idx="1"/>
          </p:nvPr>
        </p:nvSpPr>
        <p:spPr/>
        <p:txBody>
          <a:bodyPr/>
          <a:lstStyle/>
          <a:p>
            <a:r>
              <a:rPr lang="zh-CN" altLang="en-US" dirty="0"/>
              <a:t>优先队列，也就是堆。</a:t>
            </a:r>
            <a:endParaRPr lang="en-US" altLang="zh-CN" dirty="0"/>
          </a:p>
          <a:p>
            <a:endParaRPr lang="en-US" altLang="zh-CN" dirty="0"/>
          </a:p>
          <a:p>
            <a:r>
              <a:rPr lang="zh-CN" altLang="en-US" dirty="0"/>
              <a:t>默认是大根堆，如果想让他是小根堆的话有两种办法，一种是重载小于号，另一种我不会。</a:t>
            </a:r>
          </a:p>
        </p:txBody>
      </p:sp>
    </p:spTree>
    <p:extLst>
      <p:ext uri="{BB962C8B-B14F-4D97-AF65-F5344CB8AC3E}">
        <p14:creationId xmlns:p14="http://schemas.microsoft.com/office/powerpoint/2010/main" val="19128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11FD6-9992-4719-A40F-5FF6C728E56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9B00DE8-0D92-4900-8226-C02395FE67C7}"/>
              </a:ext>
            </a:extLst>
          </p:cNvPr>
          <p:cNvPicPr>
            <a:picLocks noGrp="1" noChangeAspect="1"/>
          </p:cNvPicPr>
          <p:nvPr>
            <p:ph idx="1"/>
          </p:nvPr>
        </p:nvPicPr>
        <p:blipFill>
          <a:blip r:embed="rId2"/>
          <a:stretch>
            <a:fillRect/>
          </a:stretch>
        </p:blipFill>
        <p:spPr>
          <a:xfrm>
            <a:off x="169340" y="85726"/>
            <a:ext cx="10861541" cy="6016624"/>
          </a:xfrm>
          <a:prstGeom prst="rect">
            <a:avLst/>
          </a:prstGeom>
        </p:spPr>
      </p:pic>
    </p:spTree>
    <p:extLst>
      <p:ext uri="{BB962C8B-B14F-4D97-AF65-F5344CB8AC3E}">
        <p14:creationId xmlns:p14="http://schemas.microsoft.com/office/powerpoint/2010/main" val="425112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endParaRPr lang="en-US" altLang="zh-CN" dirty="0"/>
          </a:p>
        </p:txBody>
      </p:sp>
    </p:spTree>
    <p:extLst>
      <p:ext uri="{BB962C8B-B14F-4D97-AF65-F5344CB8AC3E}">
        <p14:creationId xmlns:p14="http://schemas.microsoft.com/office/powerpoint/2010/main" val="101437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8BEC1-86BD-4A33-B57A-E389485A1D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3F87AC-8C68-473F-8F8B-5B247C859673}"/>
              </a:ext>
            </a:extLst>
          </p:cNvPr>
          <p:cNvSpPr>
            <a:spLocks noGrp="1"/>
          </p:cNvSpPr>
          <p:nvPr>
            <p:ph idx="1"/>
          </p:nvPr>
        </p:nvSpPr>
        <p:spPr/>
        <p:txBody>
          <a:bodyPr/>
          <a:lstStyle/>
          <a:p>
            <a:r>
              <a:rPr lang="zh-CN" altLang="en-US" dirty="0"/>
              <a:t>在</a:t>
            </a:r>
            <a:r>
              <a:rPr lang="en-US" altLang="zh-CN" dirty="0" err="1"/>
              <a:t>c++</a:t>
            </a:r>
            <a:r>
              <a:rPr lang="en-US" altLang="zh-CN" dirty="0"/>
              <a:t>11</a:t>
            </a:r>
            <a:r>
              <a:rPr lang="zh-CN" altLang="en-US" dirty="0"/>
              <a:t>中还有个函数是</a:t>
            </a:r>
            <a:r>
              <a:rPr lang="en-US" altLang="zh-CN" dirty="0" err="1"/>
              <a:t>pq.swap</a:t>
            </a:r>
            <a:r>
              <a:rPr lang="en-US" altLang="zh-CN" dirty="0"/>
              <a:t>(pq2)</a:t>
            </a:r>
            <a:r>
              <a:rPr lang="zh-CN" altLang="en-US" dirty="0"/>
              <a:t>。</a:t>
            </a:r>
            <a:endParaRPr lang="en-US" altLang="zh-CN" dirty="0"/>
          </a:p>
          <a:p>
            <a:endParaRPr lang="en-US" altLang="zh-CN" dirty="0"/>
          </a:p>
          <a:p>
            <a:r>
              <a:rPr lang="zh-CN" altLang="en-US" dirty="0"/>
              <a:t>在</a:t>
            </a:r>
            <a:r>
              <a:rPr lang="en-US" altLang="zh-CN" dirty="0" err="1"/>
              <a:t>c++</a:t>
            </a:r>
            <a:r>
              <a:rPr lang="en-US" altLang="zh-CN" dirty="0"/>
              <a:t>11</a:t>
            </a:r>
            <a:r>
              <a:rPr lang="zh-CN" altLang="en-US" dirty="0"/>
              <a:t>以前进行</a:t>
            </a:r>
            <a:r>
              <a:rPr lang="en-US" altLang="zh-CN" dirty="0"/>
              <a:t>swap(pq,pq2)</a:t>
            </a:r>
            <a:r>
              <a:rPr lang="zh-CN" altLang="en-US" dirty="0"/>
              <a:t>复杂度不是</a:t>
            </a:r>
            <a:r>
              <a:rPr lang="en-US" altLang="zh-CN" dirty="0"/>
              <a:t>O(1)</a:t>
            </a:r>
            <a:r>
              <a:rPr lang="zh-CN" altLang="en-US" dirty="0"/>
              <a:t>的！慎用！</a:t>
            </a:r>
            <a:endParaRPr lang="en-US" altLang="zh-CN" dirty="0"/>
          </a:p>
        </p:txBody>
      </p:sp>
    </p:spTree>
    <p:extLst>
      <p:ext uri="{BB962C8B-B14F-4D97-AF65-F5344CB8AC3E}">
        <p14:creationId xmlns:p14="http://schemas.microsoft.com/office/powerpoint/2010/main" val="91253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E62A5-C0A3-430A-8544-103846FAB2EC}"/>
              </a:ext>
            </a:extLst>
          </p:cNvPr>
          <p:cNvSpPr>
            <a:spLocks noGrp="1"/>
          </p:cNvSpPr>
          <p:nvPr>
            <p:ph type="title"/>
          </p:nvPr>
        </p:nvSpPr>
        <p:spPr/>
        <p:txBody>
          <a:bodyPr/>
          <a:lstStyle/>
          <a:p>
            <a:r>
              <a:rPr lang="en-US" altLang="zh-CN" dirty="0"/>
              <a:t>vector</a:t>
            </a:r>
            <a:endParaRPr lang="zh-CN" altLang="en-US" dirty="0"/>
          </a:p>
        </p:txBody>
      </p:sp>
      <p:sp>
        <p:nvSpPr>
          <p:cNvPr id="3" name="内容占位符 2">
            <a:extLst>
              <a:ext uri="{FF2B5EF4-FFF2-40B4-BE49-F238E27FC236}">
                <a16:creationId xmlns:a16="http://schemas.microsoft.com/office/drawing/2014/main" id="{AAEADD23-EAF8-4E4D-9D38-3798DA690576}"/>
              </a:ext>
            </a:extLst>
          </p:cNvPr>
          <p:cNvSpPr>
            <a:spLocks noGrp="1"/>
          </p:cNvSpPr>
          <p:nvPr>
            <p:ph idx="1"/>
          </p:nvPr>
        </p:nvSpPr>
        <p:spPr/>
        <p:txBody>
          <a:bodyPr/>
          <a:lstStyle/>
          <a:p>
            <a:r>
              <a:rPr lang="zh-CN" altLang="en-US" dirty="0"/>
              <a:t>几乎是</a:t>
            </a:r>
            <a:r>
              <a:rPr lang="en-US" altLang="zh-CN" dirty="0" err="1"/>
              <a:t>stl</a:t>
            </a:r>
            <a:r>
              <a:rPr lang="zh-CN" altLang="en-US" dirty="0"/>
              <a:t>里面用的最多的容器了。</a:t>
            </a:r>
            <a:endParaRPr lang="en-US" altLang="zh-CN" dirty="0"/>
          </a:p>
          <a:p>
            <a:endParaRPr lang="en-US" altLang="zh-CN" dirty="0"/>
          </a:p>
          <a:p>
            <a:r>
              <a:rPr lang="zh-CN" altLang="en-US" dirty="0"/>
              <a:t>相当于是个动态数组，每次可以往末端插入一个元素，下标从</a:t>
            </a:r>
            <a:r>
              <a:rPr lang="en-US" altLang="zh-CN" dirty="0"/>
              <a:t>0</a:t>
            </a:r>
            <a:r>
              <a:rPr lang="zh-CN" altLang="en-US" dirty="0"/>
              <a:t>开始。</a:t>
            </a:r>
          </a:p>
        </p:txBody>
      </p:sp>
    </p:spTree>
    <p:extLst>
      <p:ext uri="{BB962C8B-B14F-4D97-AF65-F5344CB8AC3E}">
        <p14:creationId xmlns:p14="http://schemas.microsoft.com/office/powerpoint/2010/main" val="384721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DC180-A491-4E07-8FC0-55F49778F24D}"/>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65135B2-B267-44F0-97C0-3DE2489F6E7E}"/>
              </a:ext>
            </a:extLst>
          </p:cNvPr>
          <p:cNvPicPr>
            <a:picLocks noGrp="1" noChangeAspect="1"/>
          </p:cNvPicPr>
          <p:nvPr>
            <p:ph idx="1"/>
          </p:nvPr>
        </p:nvPicPr>
        <p:blipFill>
          <a:blip r:embed="rId2"/>
          <a:stretch>
            <a:fillRect/>
          </a:stretch>
        </p:blipFill>
        <p:spPr>
          <a:xfrm>
            <a:off x="302975" y="1562100"/>
            <a:ext cx="11435202" cy="3956913"/>
          </a:xfrm>
          <a:prstGeom prst="rect">
            <a:avLst/>
          </a:prstGeom>
        </p:spPr>
      </p:pic>
    </p:spTree>
    <p:extLst>
      <p:ext uri="{BB962C8B-B14F-4D97-AF65-F5344CB8AC3E}">
        <p14:creationId xmlns:p14="http://schemas.microsoft.com/office/powerpoint/2010/main" val="312950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DB0D1-A517-4C84-B428-93E394235D63}"/>
              </a:ext>
            </a:extLst>
          </p:cNvPr>
          <p:cNvSpPr>
            <a:spLocks noGrp="1"/>
          </p:cNvSpPr>
          <p:nvPr>
            <p:ph type="title"/>
          </p:nvPr>
        </p:nvSpPr>
        <p:spPr/>
        <p:txBody>
          <a:bodyPr/>
          <a:lstStyle/>
          <a:p>
            <a:r>
              <a:rPr lang="zh-CN" altLang="en-US" dirty="0"/>
              <a:t>关于</a:t>
            </a:r>
            <a:r>
              <a:rPr lang="en-US" altLang="zh-CN" dirty="0" err="1"/>
              <a:t>v.size</a:t>
            </a:r>
            <a:r>
              <a:rPr lang="en-US" altLang="zh-CN" dirty="0"/>
              <a:t>()</a:t>
            </a:r>
            <a:endParaRPr lang="zh-CN" altLang="en-US" dirty="0"/>
          </a:p>
        </p:txBody>
      </p:sp>
      <p:sp>
        <p:nvSpPr>
          <p:cNvPr id="3" name="内容占位符 2">
            <a:extLst>
              <a:ext uri="{FF2B5EF4-FFF2-40B4-BE49-F238E27FC236}">
                <a16:creationId xmlns:a16="http://schemas.microsoft.com/office/drawing/2014/main" id="{4BBDCF4E-D187-4973-9766-5293E7AE8455}"/>
              </a:ext>
            </a:extLst>
          </p:cNvPr>
          <p:cNvSpPr>
            <a:spLocks noGrp="1"/>
          </p:cNvSpPr>
          <p:nvPr>
            <p:ph idx="1"/>
          </p:nvPr>
        </p:nvSpPr>
        <p:spPr/>
        <p:txBody>
          <a:bodyPr/>
          <a:lstStyle/>
          <a:p>
            <a:r>
              <a:rPr lang="zh-CN" altLang="en-US" dirty="0"/>
              <a:t>这个一个</a:t>
            </a:r>
            <a:r>
              <a:rPr lang="en-US" altLang="zh-CN" dirty="0"/>
              <a:t>unsigned int</a:t>
            </a:r>
            <a:r>
              <a:rPr lang="zh-CN" altLang="en-US" dirty="0"/>
              <a:t>类型。也就是说对空的</a:t>
            </a:r>
            <a:r>
              <a:rPr lang="en-US" altLang="zh-CN" dirty="0"/>
              <a:t>vector</a:t>
            </a:r>
            <a:r>
              <a:rPr lang="zh-CN" altLang="en-US" dirty="0"/>
              <a:t>的</a:t>
            </a:r>
            <a:r>
              <a:rPr lang="en-US" altLang="zh-CN" dirty="0"/>
              <a:t>size()-1</a:t>
            </a:r>
            <a:r>
              <a:rPr lang="zh-CN" altLang="en-US" dirty="0"/>
              <a:t>会得到一个</a:t>
            </a:r>
            <a:r>
              <a:rPr lang="en-US" altLang="zh-CN" dirty="0"/>
              <a:t>INF</a:t>
            </a:r>
            <a:r>
              <a:rPr lang="zh-CN" altLang="en-US" dirty="0"/>
              <a:t>。因此写代码的时候应带尽量避免这种写法。（或者强制类型转化成</a:t>
            </a:r>
            <a:r>
              <a:rPr lang="en-US" altLang="zh-CN" dirty="0"/>
              <a:t>int</a:t>
            </a:r>
            <a:r>
              <a:rPr lang="zh-CN" altLang="en-US" dirty="0"/>
              <a:t>）</a:t>
            </a:r>
          </a:p>
        </p:txBody>
      </p:sp>
    </p:spTree>
    <p:extLst>
      <p:ext uri="{BB962C8B-B14F-4D97-AF65-F5344CB8AC3E}">
        <p14:creationId xmlns:p14="http://schemas.microsoft.com/office/powerpoint/2010/main" val="198473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E7195-6AB0-40D7-B50A-2CBE26F7310E}"/>
              </a:ext>
            </a:extLst>
          </p:cNvPr>
          <p:cNvSpPr>
            <a:spLocks noGrp="1"/>
          </p:cNvSpPr>
          <p:nvPr>
            <p:ph type="title"/>
          </p:nvPr>
        </p:nvSpPr>
        <p:spPr/>
        <p:txBody>
          <a:bodyPr/>
          <a:lstStyle/>
          <a:p>
            <a:r>
              <a:rPr lang="zh-CN" altLang="en-US" dirty="0"/>
              <a:t>关于</a:t>
            </a:r>
            <a:r>
              <a:rPr lang="en-US" altLang="zh-CN" dirty="0" err="1"/>
              <a:t>v.resize</a:t>
            </a:r>
            <a:r>
              <a:rPr lang="en-US" altLang="zh-CN" dirty="0"/>
              <a:t>()</a:t>
            </a:r>
            <a:endParaRPr lang="zh-CN" altLang="en-US" dirty="0"/>
          </a:p>
        </p:txBody>
      </p:sp>
      <p:sp>
        <p:nvSpPr>
          <p:cNvPr id="3" name="内容占位符 2">
            <a:extLst>
              <a:ext uri="{FF2B5EF4-FFF2-40B4-BE49-F238E27FC236}">
                <a16:creationId xmlns:a16="http://schemas.microsoft.com/office/drawing/2014/main" id="{50802D53-8E7D-4672-9F94-BF5E2FBF95A5}"/>
              </a:ext>
            </a:extLst>
          </p:cNvPr>
          <p:cNvSpPr>
            <a:spLocks noGrp="1"/>
          </p:cNvSpPr>
          <p:nvPr>
            <p:ph idx="1"/>
          </p:nvPr>
        </p:nvSpPr>
        <p:spPr/>
        <p:txBody>
          <a:bodyPr/>
          <a:lstStyle/>
          <a:p>
            <a:r>
              <a:rPr lang="zh-CN" altLang="en-US" dirty="0"/>
              <a:t>其复杂度是</a:t>
            </a:r>
            <a:r>
              <a:rPr lang="en-US" altLang="zh-CN" dirty="0"/>
              <a:t>O(max(1,</a:t>
            </a:r>
            <a:r>
              <a:rPr lang="zh-CN" altLang="en-US" dirty="0"/>
              <a:t> </a:t>
            </a:r>
            <a:r>
              <a:rPr lang="en-US" altLang="zh-CN" dirty="0"/>
              <a:t>resize()</a:t>
            </a:r>
            <a:r>
              <a:rPr lang="zh-CN" altLang="en-US" dirty="0"/>
              <a:t>中的参数</a:t>
            </a:r>
            <a:r>
              <a:rPr lang="en-US" altLang="zh-CN" dirty="0"/>
              <a:t>-</a:t>
            </a:r>
            <a:r>
              <a:rPr lang="zh-CN" altLang="en-US" dirty="0"/>
              <a:t>原来的</a:t>
            </a:r>
            <a:r>
              <a:rPr lang="en-US" altLang="zh-CN" dirty="0"/>
              <a:t>size()))</a:t>
            </a:r>
            <a:r>
              <a:rPr lang="zh-CN" altLang="en-US" dirty="0"/>
              <a:t>的。</a:t>
            </a:r>
            <a:endParaRPr lang="en-US" altLang="zh-CN" dirty="0"/>
          </a:p>
        </p:txBody>
      </p:sp>
    </p:spTree>
    <p:extLst>
      <p:ext uri="{BB962C8B-B14F-4D97-AF65-F5344CB8AC3E}">
        <p14:creationId xmlns:p14="http://schemas.microsoft.com/office/powerpoint/2010/main" val="101275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DECA3-8185-4EEC-BF58-2E05915023AD}"/>
              </a:ext>
            </a:extLst>
          </p:cNvPr>
          <p:cNvSpPr>
            <a:spLocks noGrp="1"/>
          </p:cNvSpPr>
          <p:nvPr>
            <p:ph type="title"/>
          </p:nvPr>
        </p:nvSpPr>
        <p:spPr/>
        <p:txBody>
          <a:bodyPr/>
          <a:lstStyle/>
          <a:p>
            <a:r>
              <a:rPr lang="en-US" altLang="zh-CN" dirty="0" err="1"/>
              <a:t>v.clear</a:t>
            </a:r>
            <a:r>
              <a:rPr lang="en-US" altLang="zh-CN" dirty="0"/>
              <a:t>()</a:t>
            </a:r>
            <a:r>
              <a:rPr lang="zh-CN" altLang="en-US" dirty="0"/>
              <a:t>和</a:t>
            </a:r>
            <a:r>
              <a:rPr lang="en-US" altLang="zh-CN" dirty="0"/>
              <a:t>vector&lt;&gt;().swap(v)</a:t>
            </a:r>
            <a:r>
              <a:rPr lang="zh-CN" altLang="en-US" dirty="0"/>
              <a:t>的区别。</a:t>
            </a:r>
          </a:p>
        </p:txBody>
      </p:sp>
      <p:sp>
        <p:nvSpPr>
          <p:cNvPr id="3" name="内容占位符 2">
            <a:extLst>
              <a:ext uri="{FF2B5EF4-FFF2-40B4-BE49-F238E27FC236}">
                <a16:creationId xmlns:a16="http://schemas.microsoft.com/office/drawing/2014/main" id="{2C12271D-7499-4675-B0A5-1A463B1DC4CB}"/>
              </a:ext>
            </a:extLst>
          </p:cNvPr>
          <p:cNvSpPr>
            <a:spLocks noGrp="1"/>
          </p:cNvSpPr>
          <p:nvPr>
            <p:ph idx="1"/>
          </p:nvPr>
        </p:nvSpPr>
        <p:spPr/>
        <p:txBody>
          <a:bodyPr/>
          <a:lstStyle/>
          <a:p>
            <a:r>
              <a:rPr lang="zh-CN" altLang="en-US" dirty="0"/>
              <a:t>前者是假装清空了，实际内存没有被回收。</a:t>
            </a:r>
            <a:endParaRPr lang="en-US" altLang="zh-CN" dirty="0"/>
          </a:p>
          <a:p>
            <a:r>
              <a:rPr lang="zh-CN" altLang="en-US"/>
              <a:t>后者是</a:t>
            </a:r>
            <a:r>
              <a:rPr lang="zh-CN" altLang="en-US" dirty="0"/>
              <a:t>真的回收了，不过需要和</a:t>
            </a:r>
            <a:r>
              <a:rPr lang="en-US" altLang="zh-CN" dirty="0" err="1"/>
              <a:t>v.size</a:t>
            </a:r>
            <a:r>
              <a:rPr lang="en-US" altLang="zh-CN" dirty="0"/>
              <a:t>()</a:t>
            </a:r>
            <a:r>
              <a:rPr lang="zh-CN" altLang="en-US" dirty="0"/>
              <a:t>的大小成正比的时间。</a:t>
            </a:r>
          </a:p>
        </p:txBody>
      </p:sp>
    </p:spTree>
    <p:extLst>
      <p:ext uri="{BB962C8B-B14F-4D97-AF65-F5344CB8AC3E}">
        <p14:creationId xmlns:p14="http://schemas.microsoft.com/office/powerpoint/2010/main" val="369330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FF395-9D6A-4F0B-AEEC-64504659BA4C}"/>
              </a:ext>
            </a:extLst>
          </p:cNvPr>
          <p:cNvSpPr>
            <a:spLocks noGrp="1"/>
          </p:cNvSpPr>
          <p:nvPr>
            <p:ph type="title"/>
          </p:nvPr>
        </p:nvSpPr>
        <p:spPr/>
        <p:txBody>
          <a:bodyPr/>
          <a:lstStyle/>
          <a:p>
            <a:r>
              <a:rPr lang="en-US" altLang="zh-CN" dirty="0"/>
              <a:t>set/map</a:t>
            </a:r>
            <a:endParaRPr lang="zh-CN" altLang="en-US" dirty="0"/>
          </a:p>
        </p:txBody>
      </p:sp>
      <p:sp>
        <p:nvSpPr>
          <p:cNvPr id="3" name="内容占位符 2">
            <a:extLst>
              <a:ext uri="{FF2B5EF4-FFF2-40B4-BE49-F238E27FC236}">
                <a16:creationId xmlns:a16="http://schemas.microsoft.com/office/drawing/2014/main" id="{1D6D1D23-DFA9-497B-8411-F0BC863328D5}"/>
              </a:ext>
            </a:extLst>
          </p:cNvPr>
          <p:cNvSpPr>
            <a:spLocks noGrp="1"/>
          </p:cNvSpPr>
          <p:nvPr>
            <p:ph idx="1"/>
          </p:nvPr>
        </p:nvSpPr>
        <p:spPr/>
        <p:txBody>
          <a:bodyPr/>
          <a:lstStyle/>
          <a:p>
            <a:r>
              <a:rPr lang="zh-CN" altLang="en-US" dirty="0"/>
              <a:t>分别是集合</a:t>
            </a:r>
            <a:r>
              <a:rPr lang="en-US" altLang="zh-CN" dirty="0"/>
              <a:t>/</a:t>
            </a:r>
            <a:r>
              <a:rPr lang="zh-CN" altLang="en-US" dirty="0"/>
              <a:t>映射</a:t>
            </a:r>
            <a:endParaRPr lang="en-US" altLang="zh-CN" dirty="0"/>
          </a:p>
          <a:p>
            <a:r>
              <a:rPr lang="zh-CN" altLang="en-US" dirty="0"/>
              <a:t>内部使用红黑树实现。</a:t>
            </a:r>
            <a:endParaRPr lang="en-US" altLang="zh-CN" dirty="0"/>
          </a:p>
          <a:p>
            <a:r>
              <a:rPr lang="zh-CN" altLang="en-US" dirty="0"/>
              <a:t>同样的当</a:t>
            </a:r>
            <a:r>
              <a:rPr lang="en-US" altLang="zh-CN" dirty="0"/>
              <a:t>set&lt;&gt;</a:t>
            </a:r>
            <a:r>
              <a:rPr lang="zh-CN" altLang="en-US" dirty="0"/>
              <a:t>和</a:t>
            </a:r>
            <a:r>
              <a:rPr lang="en-US" altLang="zh-CN" dirty="0"/>
              <a:t>map&lt;,&gt;</a:t>
            </a:r>
            <a:r>
              <a:rPr lang="zh-CN" altLang="en-US" dirty="0"/>
              <a:t>中</a:t>
            </a:r>
            <a:endParaRPr lang="en-US" altLang="zh-CN" dirty="0"/>
          </a:p>
          <a:p>
            <a:r>
              <a:rPr lang="zh-CN" altLang="en-US" dirty="0"/>
              <a:t>的第一个参数是自定义类型的时候</a:t>
            </a:r>
            <a:endParaRPr lang="en-US" altLang="zh-CN" dirty="0"/>
          </a:p>
          <a:p>
            <a:r>
              <a:rPr lang="zh-CN" altLang="en-US" dirty="0"/>
              <a:t>需要重新定于小于号。</a:t>
            </a:r>
            <a:endParaRPr lang="en-US" altLang="zh-CN" dirty="0"/>
          </a:p>
          <a:p>
            <a:r>
              <a:rPr lang="zh-CN" altLang="en-US" dirty="0"/>
              <a:t>复杂度基本上是</a:t>
            </a:r>
            <a:r>
              <a:rPr lang="en-US" altLang="zh-CN" dirty="0"/>
              <a:t>O(lg(</a:t>
            </a:r>
            <a:r>
              <a:rPr lang="zh-CN" altLang="en-US" dirty="0"/>
              <a:t>当前大小</a:t>
            </a:r>
            <a:r>
              <a:rPr lang="en-US" altLang="zh-CN" dirty="0"/>
              <a:t>))</a:t>
            </a:r>
          </a:p>
        </p:txBody>
      </p:sp>
      <p:pic>
        <p:nvPicPr>
          <p:cNvPr id="4" name="图片 3">
            <a:extLst>
              <a:ext uri="{FF2B5EF4-FFF2-40B4-BE49-F238E27FC236}">
                <a16:creationId xmlns:a16="http://schemas.microsoft.com/office/drawing/2014/main" id="{09300560-62AF-4C66-9798-C5750E626E33}"/>
              </a:ext>
            </a:extLst>
          </p:cNvPr>
          <p:cNvPicPr>
            <a:picLocks noChangeAspect="1"/>
          </p:cNvPicPr>
          <p:nvPr/>
        </p:nvPicPr>
        <p:blipFill>
          <a:blip r:embed="rId2"/>
          <a:stretch>
            <a:fillRect/>
          </a:stretch>
        </p:blipFill>
        <p:spPr>
          <a:xfrm>
            <a:off x="6864287" y="834231"/>
            <a:ext cx="4489513" cy="5010203"/>
          </a:xfrm>
          <a:prstGeom prst="rect">
            <a:avLst/>
          </a:prstGeom>
        </p:spPr>
      </p:pic>
    </p:spTree>
    <p:extLst>
      <p:ext uri="{BB962C8B-B14F-4D97-AF65-F5344CB8AC3E}">
        <p14:creationId xmlns:p14="http://schemas.microsoft.com/office/powerpoint/2010/main" val="264954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6499B-0660-4424-8F4F-2E2496029D9D}"/>
              </a:ext>
            </a:extLst>
          </p:cNvPr>
          <p:cNvSpPr>
            <a:spLocks noGrp="1"/>
          </p:cNvSpPr>
          <p:nvPr>
            <p:ph type="title"/>
          </p:nvPr>
        </p:nvSpPr>
        <p:spPr/>
        <p:txBody>
          <a:bodyPr/>
          <a:lstStyle/>
          <a:p>
            <a:r>
              <a:rPr lang="zh-CN" altLang="en-US" dirty="0"/>
              <a:t>关于</a:t>
            </a:r>
            <a:r>
              <a:rPr lang="en-US" altLang="zh-CN" dirty="0"/>
              <a:t>m[x]</a:t>
            </a:r>
            <a:endParaRPr lang="zh-CN" altLang="en-US" dirty="0"/>
          </a:p>
        </p:txBody>
      </p:sp>
      <p:sp>
        <p:nvSpPr>
          <p:cNvPr id="3" name="内容占位符 2">
            <a:extLst>
              <a:ext uri="{FF2B5EF4-FFF2-40B4-BE49-F238E27FC236}">
                <a16:creationId xmlns:a16="http://schemas.microsoft.com/office/drawing/2014/main" id="{1338F4DE-FEEE-405C-A0BC-E1F5879D63E4}"/>
              </a:ext>
            </a:extLst>
          </p:cNvPr>
          <p:cNvSpPr>
            <a:spLocks noGrp="1"/>
          </p:cNvSpPr>
          <p:nvPr>
            <p:ph idx="1"/>
          </p:nvPr>
        </p:nvSpPr>
        <p:spPr/>
        <p:txBody>
          <a:bodyPr/>
          <a:lstStyle/>
          <a:p>
            <a:r>
              <a:rPr lang="zh-CN" altLang="en-US" dirty="0"/>
              <a:t>哪怕你什么也不干只写一个</a:t>
            </a:r>
            <a:r>
              <a:rPr lang="en-US" altLang="zh-CN" dirty="0"/>
              <a:t>m[x];</a:t>
            </a:r>
            <a:r>
              <a:rPr lang="zh-CN" altLang="en-US" dirty="0"/>
              <a:t>也会新建一个点。</a:t>
            </a:r>
            <a:endParaRPr lang="en-US" altLang="zh-CN" dirty="0"/>
          </a:p>
          <a:p>
            <a:r>
              <a:rPr lang="zh-CN" altLang="en-US" dirty="0"/>
              <a:t>因此当你想知道</a:t>
            </a:r>
            <a:r>
              <a:rPr lang="en-US" altLang="zh-CN" dirty="0"/>
              <a:t>map</a:t>
            </a:r>
            <a:r>
              <a:rPr lang="zh-CN" altLang="en-US" dirty="0"/>
              <a:t>中是否存在这个映射的时候最好使用</a:t>
            </a:r>
            <a:r>
              <a:rPr lang="en-US" altLang="zh-CN" dirty="0" err="1"/>
              <a:t>m.count</a:t>
            </a:r>
            <a:r>
              <a:rPr lang="en-US" altLang="zh-CN" dirty="0"/>
              <a:t>(x)</a:t>
            </a:r>
            <a:r>
              <a:rPr lang="zh-CN" altLang="en-US" dirty="0"/>
              <a:t>。</a:t>
            </a:r>
            <a:endParaRPr lang="en-US" altLang="zh-CN" dirty="0"/>
          </a:p>
          <a:p>
            <a:r>
              <a:rPr lang="zh-CN" altLang="en-US" dirty="0"/>
              <a:t>很多时候可以有效卡常。</a:t>
            </a:r>
          </a:p>
        </p:txBody>
      </p:sp>
    </p:spTree>
    <p:extLst>
      <p:ext uri="{BB962C8B-B14F-4D97-AF65-F5344CB8AC3E}">
        <p14:creationId xmlns:p14="http://schemas.microsoft.com/office/powerpoint/2010/main" val="210450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04CEB-F6C8-4850-BB70-CE6EF7E88F6C}"/>
              </a:ext>
            </a:extLst>
          </p:cNvPr>
          <p:cNvSpPr>
            <a:spLocks noGrp="1"/>
          </p:cNvSpPr>
          <p:nvPr>
            <p:ph type="title"/>
          </p:nvPr>
        </p:nvSpPr>
        <p:spPr/>
        <p:txBody>
          <a:bodyPr/>
          <a:lstStyle/>
          <a:p>
            <a:r>
              <a:rPr lang="zh-CN" altLang="en-US" dirty="0"/>
              <a:t>还有</a:t>
            </a:r>
            <a:r>
              <a:rPr lang="en-US" altLang="zh-CN" dirty="0"/>
              <a:t>multiset</a:t>
            </a:r>
            <a:r>
              <a:rPr lang="zh-CN" altLang="en-US" dirty="0"/>
              <a:t>和</a:t>
            </a:r>
            <a:r>
              <a:rPr lang="en-US" altLang="zh-CN" dirty="0"/>
              <a:t>multimap</a:t>
            </a:r>
            <a:endParaRPr lang="zh-CN" altLang="en-US" dirty="0"/>
          </a:p>
        </p:txBody>
      </p:sp>
      <p:sp>
        <p:nvSpPr>
          <p:cNvPr id="3" name="内容占位符 2">
            <a:extLst>
              <a:ext uri="{FF2B5EF4-FFF2-40B4-BE49-F238E27FC236}">
                <a16:creationId xmlns:a16="http://schemas.microsoft.com/office/drawing/2014/main" id="{5BFEF561-24B8-42C4-80E6-34AD0A6AB549}"/>
              </a:ext>
            </a:extLst>
          </p:cNvPr>
          <p:cNvSpPr>
            <a:spLocks noGrp="1"/>
          </p:cNvSpPr>
          <p:nvPr>
            <p:ph idx="1"/>
          </p:nvPr>
        </p:nvSpPr>
        <p:spPr/>
        <p:txBody>
          <a:bodyPr/>
          <a:lstStyle/>
          <a:p>
            <a:r>
              <a:rPr lang="zh-CN" altLang="en-US" dirty="0"/>
              <a:t>是可重集合和可重映射。</a:t>
            </a:r>
            <a:endParaRPr lang="en-US" altLang="zh-CN" dirty="0"/>
          </a:p>
          <a:p>
            <a:r>
              <a:rPr lang="zh-CN" altLang="en-US" dirty="0"/>
              <a:t>有两个注意的：第一个是</a:t>
            </a:r>
            <a:r>
              <a:rPr lang="en-US" altLang="zh-CN" dirty="0"/>
              <a:t>count</a:t>
            </a:r>
            <a:r>
              <a:rPr lang="zh-CN" altLang="en-US" dirty="0"/>
              <a:t>函数复杂度变成了</a:t>
            </a:r>
            <a:r>
              <a:rPr lang="en-US" altLang="zh-CN" dirty="0"/>
              <a:t>O(lg+</a:t>
            </a:r>
            <a:r>
              <a:rPr lang="zh-CN" altLang="en-US" dirty="0"/>
              <a:t>答案</a:t>
            </a:r>
            <a:r>
              <a:rPr lang="en-US" altLang="zh-CN" dirty="0"/>
              <a:t>)</a:t>
            </a:r>
            <a:r>
              <a:rPr lang="zh-CN" altLang="en-US" dirty="0"/>
              <a:t>的，也就是如果有很多相同元素，那么</a:t>
            </a:r>
            <a:r>
              <a:rPr lang="en-US" altLang="zh-CN" dirty="0"/>
              <a:t>count</a:t>
            </a:r>
            <a:r>
              <a:rPr lang="zh-CN" altLang="en-US" dirty="0"/>
              <a:t>函数代价很大。</a:t>
            </a:r>
            <a:endParaRPr lang="en-US" altLang="zh-CN" dirty="0"/>
          </a:p>
          <a:p>
            <a:r>
              <a:rPr lang="zh-CN" altLang="en-US" dirty="0"/>
              <a:t>第二个是删除</a:t>
            </a:r>
            <a:r>
              <a:rPr lang="en-US" altLang="zh-CN" dirty="0"/>
              <a:t>x</a:t>
            </a:r>
            <a:r>
              <a:rPr lang="zh-CN" altLang="en-US" dirty="0"/>
              <a:t>的话，使用</a:t>
            </a:r>
            <a:r>
              <a:rPr lang="en-US" altLang="zh-CN" dirty="0" err="1"/>
              <a:t>s.erase</a:t>
            </a:r>
            <a:r>
              <a:rPr lang="en-US" altLang="zh-CN" dirty="0"/>
              <a:t>(x)</a:t>
            </a:r>
            <a:r>
              <a:rPr lang="zh-CN" altLang="en-US" dirty="0"/>
              <a:t>会把所有权值为</a:t>
            </a:r>
            <a:r>
              <a:rPr lang="en-US" altLang="zh-CN" dirty="0"/>
              <a:t>x</a:t>
            </a:r>
            <a:r>
              <a:rPr lang="zh-CN" altLang="en-US" dirty="0"/>
              <a:t>的删除。</a:t>
            </a:r>
            <a:endParaRPr lang="en-US" altLang="zh-CN" dirty="0"/>
          </a:p>
          <a:p>
            <a:r>
              <a:rPr lang="zh-CN" altLang="en-US" dirty="0"/>
              <a:t>如果只想删掉一个需要</a:t>
            </a:r>
            <a:r>
              <a:rPr lang="en-US" altLang="zh-CN" dirty="0" err="1"/>
              <a:t>s.erase</a:t>
            </a:r>
            <a:r>
              <a:rPr lang="en-US" altLang="zh-CN" dirty="0"/>
              <a:t>(</a:t>
            </a:r>
            <a:r>
              <a:rPr lang="en-US" altLang="zh-CN" dirty="0" err="1"/>
              <a:t>s.find</a:t>
            </a:r>
            <a:r>
              <a:rPr lang="en-US" altLang="zh-CN" dirty="0"/>
              <a:t>(x))</a:t>
            </a:r>
            <a:r>
              <a:rPr lang="zh-CN" altLang="en-US" dirty="0"/>
              <a:t>。</a:t>
            </a:r>
          </a:p>
        </p:txBody>
      </p:sp>
    </p:spTree>
    <p:extLst>
      <p:ext uri="{BB962C8B-B14F-4D97-AF65-F5344CB8AC3E}">
        <p14:creationId xmlns:p14="http://schemas.microsoft.com/office/powerpoint/2010/main" val="284584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8A173-18C0-4D83-BD6C-D41B6DC905CB}"/>
              </a:ext>
            </a:extLst>
          </p:cNvPr>
          <p:cNvSpPr>
            <a:spLocks noGrp="1"/>
          </p:cNvSpPr>
          <p:nvPr>
            <p:ph type="title"/>
          </p:nvPr>
        </p:nvSpPr>
        <p:spPr/>
        <p:txBody>
          <a:bodyPr/>
          <a:lstStyle/>
          <a:p>
            <a:r>
              <a:rPr lang="en-US" altLang="zh-CN" dirty="0" err="1"/>
              <a:t>unordered_set</a:t>
            </a:r>
            <a:r>
              <a:rPr lang="zh-CN" altLang="en-US" dirty="0"/>
              <a:t>和</a:t>
            </a:r>
            <a:r>
              <a:rPr lang="en-US" altLang="zh-CN" dirty="0" err="1"/>
              <a:t>unordered_map</a:t>
            </a:r>
            <a:endParaRPr lang="zh-CN" altLang="en-US" dirty="0"/>
          </a:p>
        </p:txBody>
      </p:sp>
      <p:sp>
        <p:nvSpPr>
          <p:cNvPr id="3" name="内容占位符 2">
            <a:extLst>
              <a:ext uri="{FF2B5EF4-FFF2-40B4-BE49-F238E27FC236}">
                <a16:creationId xmlns:a16="http://schemas.microsoft.com/office/drawing/2014/main" id="{D3B6E3F5-8752-4286-86CB-47051D26EA51}"/>
              </a:ext>
            </a:extLst>
          </p:cNvPr>
          <p:cNvSpPr>
            <a:spLocks noGrp="1"/>
          </p:cNvSpPr>
          <p:nvPr>
            <p:ph idx="1"/>
          </p:nvPr>
        </p:nvSpPr>
        <p:spPr/>
        <p:txBody>
          <a:bodyPr/>
          <a:lstStyle/>
          <a:p>
            <a:r>
              <a:rPr lang="zh-CN" altLang="en-US" dirty="0"/>
              <a:t>基于哈希实现的集合和映射。</a:t>
            </a:r>
            <a:endParaRPr lang="en-US" altLang="zh-CN" dirty="0"/>
          </a:p>
          <a:p>
            <a:r>
              <a:rPr lang="zh-CN" altLang="en-US" dirty="0"/>
              <a:t>基本上里面的类型只能是</a:t>
            </a:r>
            <a:r>
              <a:rPr lang="en-US" altLang="zh-CN" dirty="0" err="1"/>
              <a:t>int,long</a:t>
            </a:r>
            <a:r>
              <a:rPr lang="en-US" altLang="zh-CN" dirty="0"/>
              <a:t> </a:t>
            </a:r>
            <a:r>
              <a:rPr lang="en-US" altLang="zh-CN" dirty="0" err="1"/>
              <a:t>long,double</a:t>
            </a:r>
            <a:r>
              <a:rPr lang="zh-CN" altLang="en-US" dirty="0"/>
              <a:t>这种非自定义类型。</a:t>
            </a:r>
            <a:endParaRPr lang="en-US" altLang="zh-CN" dirty="0"/>
          </a:p>
          <a:p>
            <a:r>
              <a:rPr lang="zh-CN" altLang="en-US" dirty="0"/>
              <a:t>（因为其基于哈希）</a:t>
            </a:r>
            <a:endParaRPr lang="en-US" altLang="zh-CN" dirty="0"/>
          </a:p>
          <a:p>
            <a:r>
              <a:rPr lang="zh-CN" altLang="en-US" dirty="0"/>
              <a:t>在</a:t>
            </a:r>
            <a:r>
              <a:rPr lang="en-US" altLang="zh-CN" dirty="0" err="1"/>
              <a:t>c++</a:t>
            </a:r>
            <a:r>
              <a:rPr lang="en-US" altLang="zh-CN" dirty="0"/>
              <a:t>11</a:t>
            </a:r>
            <a:r>
              <a:rPr lang="zh-CN" altLang="en-US" dirty="0"/>
              <a:t>及以后存在，之前没有的，乱用会</a:t>
            </a:r>
            <a:r>
              <a:rPr lang="en-US" altLang="zh-CN" dirty="0"/>
              <a:t>CE</a:t>
            </a:r>
            <a:r>
              <a:rPr lang="zh-CN" altLang="en-US" dirty="0"/>
              <a:t>的。</a:t>
            </a:r>
            <a:endParaRPr lang="en-US" altLang="zh-CN" dirty="0"/>
          </a:p>
          <a:p>
            <a:r>
              <a:rPr lang="zh-CN" altLang="en-US" dirty="0"/>
              <a:t>空间常数比较大，时间常数不小，比数组访问慢很多，慎用。</a:t>
            </a:r>
            <a:endParaRPr lang="en-US" altLang="zh-CN" dirty="0"/>
          </a:p>
          <a:p>
            <a:r>
              <a:rPr lang="zh-CN" altLang="en-US" dirty="0"/>
              <a:t>不能顺序遍历，不支持</a:t>
            </a:r>
            <a:r>
              <a:rPr lang="en-US" altLang="zh-CN" dirty="0" err="1"/>
              <a:t>lower_bound</a:t>
            </a:r>
            <a:r>
              <a:rPr lang="zh-CN" altLang="en-US" dirty="0"/>
              <a:t>。</a:t>
            </a:r>
            <a:endParaRPr lang="en-US" altLang="zh-CN" dirty="0"/>
          </a:p>
        </p:txBody>
      </p:sp>
    </p:spTree>
    <p:extLst>
      <p:ext uri="{BB962C8B-B14F-4D97-AF65-F5344CB8AC3E}">
        <p14:creationId xmlns:p14="http://schemas.microsoft.com/office/powerpoint/2010/main" val="66307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endParaRPr lang="en-US" altLang="zh-CN" dirty="0"/>
          </a:p>
        </p:txBody>
      </p:sp>
    </p:spTree>
    <p:extLst>
      <p:ext uri="{BB962C8B-B14F-4D97-AF65-F5344CB8AC3E}">
        <p14:creationId xmlns:p14="http://schemas.microsoft.com/office/powerpoint/2010/main" val="243077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7602C-BF76-4E5A-9570-3F89733E8342}"/>
              </a:ext>
            </a:extLst>
          </p:cNvPr>
          <p:cNvSpPr>
            <a:spLocks noGrp="1"/>
          </p:cNvSpPr>
          <p:nvPr>
            <p:ph type="title"/>
          </p:nvPr>
        </p:nvSpPr>
        <p:spPr/>
        <p:txBody>
          <a:bodyPr/>
          <a:lstStyle/>
          <a:p>
            <a:r>
              <a:rPr lang="zh-CN" altLang="en-US" dirty="0"/>
              <a:t>迭代器</a:t>
            </a:r>
          </a:p>
        </p:txBody>
      </p:sp>
      <p:sp>
        <p:nvSpPr>
          <p:cNvPr id="3" name="内容占位符 2">
            <a:extLst>
              <a:ext uri="{FF2B5EF4-FFF2-40B4-BE49-F238E27FC236}">
                <a16:creationId xmlns:a16="http://schemas.microsoft.com/office/drawing/2014/main" id="{AFA29AC6-FA3E-4370-A80B-7B66BA924202}"/>
              </a:ext>
            </a:extLst>
          </p:cNvPr>
          <p:cNvSpPr>
            <a:spLocks noGrp="1"/>
          </p:cNvSpPr>
          <p:nvPr>
            <p:ph idx="1"/>
          </p:nvPr>
        </p:nvSpPr>
        <p:spPr/>
        <p:txBody>
          <a:bodyPr/>
          <a:lstStyle/>
          <a:p>
            <a:r>
              <a:rPr lang="zh-CN" altLang="en-US" dirty="0"/>
              <a:t>只介绍</a:t>
            </a:r>
            <a:r>
              <a:rPr lang="en-US" altLang="zh-CN" dirty="0"/>
              <a:t>set/map</a:t>
            </a:r>
            <a:r>
              <a:rPr lang="zh-CN" altLang="en-US" dirty="0"/>
              <a:t>的迭代器。</a:t>
            </a:r>
          </a:p>
        </p:txBody>
      </p:sp>
      <p:pic>
        <p:nvPicPr>
          <p:cNvPr id="4" name="图片 3">
            <a:extLst>
              <a:ext uri="{FF2B5EF4-FFF2-40B4-BE49-F238E27FC236}">
                <a16:creationId xmlns:a16="http://schemas.microsoft.com/office/drawing/2014/main" id="{BF660EBF-93E3-410A-B778-7D31E97707A6}"/>
              </a:ext>
            </a:extLst>
          </p:cNvPr>
          <p:cNvPicPr>
            <a:picLocks noChangeAspect="1"/>
          </p:cNvPicPr>
          <p:nvPr/>
        </p:nvPicPr>
        <p:blipFill>
          <a:blip r:embed="rId2"/>
          <a:stretch>
            <a:fillRect/>
          </a:stretch>
        </p:blipFill>
        <p:spPr>
          <a:xfrm>
            <a:off x="1161916" y="2492318"/>
            <a:ext cx="8267174" cy="3479857"/>
          </a:xfrm>
          <a:prstGeom prst="rect">
            <a:avLst/>
          </a:prstGeom>
        </p:spPr>
      </p:pic>
    </p:spTree>
    <p:extLst>
      <p:ext uri="{BB962C8B-B14F-4D97-AF65-F5344CB8AC3E}">
        <p14:creationId xmlns:p14="http://schemas.microsoft.com/office/powerpoint/2010/main" val="396610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7E554-41E3-449F-88F7-00A79D102E43}"/>
              </a:ext>
            </a:extLst>
          </p:cNvPr>
          <p:cNvSpPr>
            <a:spLocks noGrp="1"/>
          </p:cNvSpPr>
          <p:nvPr>
            <p:ph type="title"/>
          </p:nvPr>
        </p:nvSpPr>
        <p:spPr/>
        <p:txBody>
          <a:bodyPr/>
          <a:lstStyle/>
          <a:p>
            <a:r>
              <a:rPr lang="en-US" altLang="zh-CN" dirty="0" err="1"/>
              <a:t>bitset</a:t>
            </a:r>
            <a:endParaRPr lang="zh-CN" altLang="en-US" dirty="0"/>
          </a:p>
        </p:txBody>
      </p:sp>
      <p:sp>
        <p:nvSpPr>
          <p:cNvPr id="3" name="内容占位符 2">
            <a:extLst>
              <a:ext uri="{FF2B5EF4-FFF2-40B4-BE49-F238E27FC236}">
                <a16:creationId xmlns:a16="http://schemas.microsoft.com/office/drawing/2014/main" id="{ED0A8032-3027-4C6C-82CE-2E177AD76EE1}"/>
              </a:ext>
            </a:extLst>
          </p:cNvPr>
          <p:cNvSpPr>
            <a:spLocks noGrp="1"/>
          </p:cNvSpPr>
          <p:nvPr>
            <p:ph idx="1"/>
          </p:nvPr>
        </p:nvSpPr>
        <p:spPr/>
        <p:txBody>
          <a:bodyPr/>
          <a:lstStyle/>
          <a:p>
            <a:r>
              <a:rPr lang="zh-CN" altLang="en-US"/>
              <a:t>高精度压</a:t>
            </a:r>
            <a:r>
              <a:rPr lang="zh-CN" altLang="en-US" dirty="0"/>
              <a:t>位二进制。</a:t>
            </a:r>
            <a:endParaRPr lang="en-US" altLang="zh-CN" dirty="0"/>
          </a:p>
          <a:p>
            <a:r>
              <a:rPr lang="zh-CN" altLang="en-US" dirty="0"/>
              <a:t>所有时间复杂度是线性的操作，常数都是</a:t>
            </a:r>
            <a:r>
              <a:rPr lang="en-US" altLang="zh-CN" dirty="0"/>
              <a:t>1/32</a:t>
            </a:r>
            <a:r>
              <a:rPr lang="zh-CN" altLang="en-US" dirty="0"/>
              <a:t>大概。</a:t>
            </a:r>
            <a:endParaRPr lang="en-US" altLang="zh-CN" dirty="0"/>
          </a:p>
          <a:p>
            <a:r>
              <a:rPr lang="zh-CN" altLang="en-US" dirty="0"/>
              <a:t>下标从</a:t>
            </a:r>
            <a:r>
              <a:rPr lang="en-US" altLang="zh-CN" dirty="0"/>
              <a:t>0</a:t>
            </a:r>
            <a:r>
              <a:rPr lang="zh-CN" altLang="en-US" dirty="0"/>
              <a:t>开始。</a:t>
            </a:r>
            <a:endParaRPr lang="en-US" altLang="zh-CN" dirty="0"/>
          </a:p>
          <a:p>
            <a:endParaRPr lang="en-US" altLang="zh-CN" dirty="0"/>
          </a:p>
        </p:txBody>
      </p:sp>
      <p:pic>
        <p:nvPicPr>
          <p:cNvPr id="5" name="图片 4">
            <a:extLst>
              <a:ext uri="{FF2B5EF4-FFF2-40B4-BE49-F238E27FC236}">
                <a16:creationId xmlns:a16="http://schemas.microsoft.com/office/drawing/2014/main" id="{139B31B7-DD1E-43AE-B57E-3E244AE57428}"/>
              </a:ext>
            </a:extLst>
          </p:cNvPr>
          <p:cNvPicPr>
            <a:picLocks noChangeAspect="1"/>
          </p:cNvPicPr>
          <p:nvPr/>
        </p:nvPicPr>
        <p:blipFill>
          <a:blip r:embed="rId2"/>
          <a:stretch>
            <a:fillRect/>
          </a:stretch>
        </p:blipFill>
        <p:spPr>
          <a:xfrm>
            <a:off x="3303335" y="2793931"/>
            <a:ext cx="8888665" cy="3921193"/>
          </a:xfrm>
          <a:prstGeom prst="rect">
            <a:avLst/>
          </a:prstGeom>
        </p:spPr>
      </p:pic>
    </p:spTree>
    <p:extLst>
      <p:ext uri="{BB962C8B-B14F-4D97-AF65-F5344CB8AC3E}">
        <p14:creationId xmlns:p14="http://schemas.microsoft.com/office/powerpoint/2010/main" val="114203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B86E0-5025-4975-9434-55D496C9122A}"/>
              </a:ext>
            </a:extLst>
          </p:cNvPr>
          <p:cNvSpPr>
            <a:spLocks noGrp="1"/>
          </p:cNvSpPr>
          <p:nvPr>
            <p:ph type="title"/>
          </p:nvPr>
        </p:nvSpPr>
        <p:spPr/>
        <p:txBody>
          <a:bodyPr/>
          <a:lstStyle/>
          <a:p>
            <a:r>
              <a:rPr lang="zh-CN" altLang="en-US" dirty="0"/>
              <a:t>关于</a:t>
            </a:r>
            <a:r>
              <a:rPr lang="en-US" altLang="zh-CN" dirty="0"/>
              <a:t>namespace</a:t>
            </a:r>
            <a:endParaRPr lang="zh-CN" altLang="en-US" dirty="0"/>
          </a:p>
        </p:txBody>
      </p:sp>
      <p:sp>
        <p:nvSpPr>
          <p:cNvPr id="3" name="内容占位符 2">
            <a:extLst>
              <a:ext uri="{FF2B5EF4-FFF2-40B4-BE49-F238E27FC236}">
                <a16:creationId xmlns:a16="http://schemas.microsoft.com/office/drawing/2014/main" id="{6F7C7A0A-BD28-42F5-884F-7EF8C4D3C0D9}"/>
              </a:ext>
            </a:extLst>
          </p:cNvPr>
          <p:cNvSpPr>
            <a:spLocks noGrp="1"/>
          </p:cNvSpPr>
          <p:nvPr>
            <p:ph idx="1"/>
          </p:nvPr>
        </p:nvSpPr>
        <p:spPr/>
        <p:txBody>
          <a:bodyPr/>
          <a:lstStyle/>
          <a:p>
            <a:r>
              <a:rPr lang="zh-CN" altLang="en-US" dirty="0"/>
              <a:t>命名空间，之后写代码长的时候用来避免变量名或者函数名重名的。主要是同一个</a:t>
            </a:r>
            <a:r>
              <a:rPr lang="en-US" altLang="zh-CN" dirty="0"/>
              <a:t>namespace</a:t>
            </a:r>
            <a:r>
              <a:rPr lang="zh-CN" altLang="en-US"/>
              <a:t>里面默认使用自己名字空间的东西。</a:t>
            </a:r>
            <a:endParaRPr lang="zh-CN" altLang="en-US" dirty="0"/>
          </a:p>
        </p:txBody>
      </p:sp>
      <p:pic>
        <p:nvPicPr>
          <p:cNvPr id="4" name="图片 3">
            <a:extLst>
              <a:ext uri="{FF2B5EF4-FFF2-40B4-BE49-F238E27FC236}">
                <a16:creationId xmlns:a16="http://schemas.microsoft.com/office/drawing/2014/main" id="{4FC44C3F-A4CC-4B6A-9308-18012DC24DB4}"/>
              </a:ext>
            </a:extLst>
          </p:cNvPr>
          <p:cNvPicPr>
            <a:picLocks noChangeAspect="1"/>
          </p:cNvPicPr>
          <p:nvPr/>
        </p:nvPicPr>
        <p:blipFill>
          <a:blip r:embed="rId2"/>
          <a:stretch>
            <a:fillRect/>
          </a:stretch>
        </p:blipFill>
        <p:spPr>
          <a:xfrm>
            <a:off x="6172127" y="2622492"/>
            <a:ext cx="5057848" cy="4028174"/>
          </a:xfrm>
          <a:prstGeom prst="rect">
            <a:avLst/>
          </a:prstGeom>
        </p:spPr>
      </p:pic>
    </p:spTree>
    <p:extLst>
      <p:ext uri="{BB962C8B-B14F-4D97-AF65-F5344CB8AC3E}">
        <p14:creationId xmlns:p14="http://schemas.microsoft.com/office/powerpoint/2010/main" val="22335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r>
              <a:rPr lang="en-US" altLang="zh-CN" dirty="0"/>
              <a:t>A</a:t>
            </a:r>
            <a:r>
              <a:rPr lang="zh-CN" altLang="en-US" dirty="0"/>
              <a:t>：</a:t>
            </a:r>
            <a:r>
              <a:rPr lang="en-US" altLang="zh-CN" dirty="0"/>
              <a:t>2015</a:t>
            </a:r>
            <a:r>
              <a:rPr lang="zh-CN" altLang="en-US" dirty="0"/>
              <a:t>普及组二等，</a:t>
            </a:r>
            <a:r>
              <a:rPr lang="en-US" altLang="zh-CN" dirty="0"/>
              <a:t>2017</a:t>
            </a:r>
            <a:r>
              <a:rPr lang="zh-CN" altLang="en-US" dirty="0"/>
              <a:t>提高组一等里面垫底，</a:t>
            </a:r>
            <a:r>
              <a:rPr lang="en-US" altLang="zh-CN" dirty="0"/>
              <a:t>WC2018</a:t>
            </a:r>
            <a:r>
              <a:rPr lang="zh-CN" altLang="en-US" dirty="0"/>
              <a:t>没牌，</a:t>
            </a:r>
            <a:r>
              <a:rPr lang="en-US" altLang="zh-CN" dirty="0"/>
              <a:t>APIO2017</a:t>
            </a:r>
            <a:r>
              <a:rPr lang="zh-CN" altLang="en-US" dirty="0"/>
              <a:t>铜牌，</a:t>
            </a:r>
            <a:r>
              <a:rPr lang="en-US" altLang="zh-CN" dirty="0"/>
              <a:t>NOI2018</a:t>
            </a:r>
            <a:r>
              <a:rPr lang="zh-CN" altLang="en-US" dirty="0"/>
              <a:t>铜牌，</a:t>
            </a:r>
            <a:r>
              <a:rPr lang="en-US" altLang="zh-CN" dirty="0"/>
              <a:t>WC2019</a:t>
            </a:r>
            <a:r>
              <a:rPr lang="zh-CN" altLang="en-US" dirty="0"/>
              <a:t>铜牌。</a:t>
            </a:r>
            <a:endParaRPr lang="en-US" altLang="zh-CN" dirty="0"/>
          </a:p>
          <a:p>
            <a:endParaRPr lang="en-US" altLang="zh-CN" dirty="0"/>
          </a:p>
        </p:txBody>
      </p:sp>
    </p:spTree>
    <p:extLst>
      <p:ext uri="{BB962C8B-B14F-4D97-AF65-F5344CB8AC3E}">
        <p14:creationId xmlns:p14="http://schemas.microsoft.com/office/powerpoint/2010/main" val="224081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r>
              <a:rPr lang="en-US" altLang="zh-CN" dirty="0"/>
              <a:t>A</a:t>
            </a:r>
            <a:r>
              <a:rPr lang="zh-CN" altLang="en-US" dirty="0"/>
              <a:t>：</a:t>
            </a:r>
            <a:r>
              <a:rPr lang="en-US" altLang="zh-CN" dirty="0"/>
              <a:t>2015</a:t>
            </a:r>
            <a:r>
              <a:rPr lang="zh-CN" altLang="en-US" dirty="0"/>
              <a:t>普及组二等，</a:t>
            </a:r>
            <a:r>
              <a:rPr lang="en-US" altLang="zh-CN" dirty="0"/>
              <a:t>2017</a:t>
            </a:r>
            <a:r>
              <a:rPr lang="zh-CN" altLang="en-US" dirty="0"/>
              <a:t>提高组一等里面垫底，</a:t>
            </a:r>
            <a:r>
              <a:rPr lang="en-US" altLang="zh-CN" dirty="0"/>
              <a:t>WC2018</a:t>
            </a:r>
            <a:r>
              <a:rPr lang="zh-CN" altLang="en-US" dirty="0"/>
              <a:t>没牌，</a:t>
            </a:r>
            <a:r>
              <a:rPr lang="en-US" altLang="zh-CN" dirty="0"/>
              <a:t>APIO2017</a:t>
            </a:r>
            <a:r>
              <a:rPr lang="zh-CN" altLang="en-US" dirty="0"/>
              <a:t>铜牌，</a:t>
            </a:r>
            <a:r>
              <a:rPr lang="en-US" altLang="zh-CN" dirty="0"/>
              <a:t>NOI2018</a:t>
            </a:r>
            <a:r>
              <a:rPr lang="zh-CN" altLang="en-US" dirty="0"/>
              <a:t>铜牌，</a:t>
            </a:r>
            <a:r>
              <a:rPr lang="en-US" altLang="zh-CN" dirty="0"/>
              <a:t>WC2019</a:t>
            </a:r>
            <a:r>
              <a:rPr lang="zh-CN" altLang="en-US" dirty="0"/>
              <a:t>铜牌。</a:t>
            </a:r>
            <a:endParaRPr lang="en-US" altLang="zh-CN" dirty="0"/>
          </a:p>
          <a:p>
            <a:r>
              <a:rPr lang="en-US" altLang="zh-CN" dirty="0"/>
              <a:t>Q</a:t>
            </a:r>
            <a:r>
              <a:rPr lang="zh-CN" altLang="en-US" dirty="0"/>
              <a:t>：会不会讲的太简单啊？</a:t>
            </a:r>
            <a:endParaRPr lang="en-US" altLang="zh-CN" dirty="0"/>
          </a:p>
        </p:txBody>
      </p:sp>
    </p:spTree>
    <p:extLst>
      <p:ext uri="{BB962C8B-B14F-4D97-AF65-F5344CB8AC3E}">
        <p14:creationId xmlns:p14="http://schemas.microsoft.com/office/powerpoint/2010/main" val="101600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r>
              <a:rPr lang="en-US" altLang="zh-CN" dirty="0"/>
              <a:t>A</a:t>
            </a:r>
            <a:r>
              <a:rPr lang="zh-CN" altLang="en-US" dirty="0"/>
              <a:t>：</a:t>
            </a:r>
            <a:r>
              <a:rPr lang="en-US" altLang="zh-CN" dirty="0"/>
              <a:t>2015</a:t>
            </a:r>
            <a:r>
              <a:rPr lang="zh-CN" altLang="en-US" dirty="0"/>
              <a:t>普及组二等，</a:t>
            </a:r>
            <a:r>
              <a:rPr lang="en-US" altLang="zh-CN" dirty="0"/>
              <a:t>2017</a:t>
            </a:r>
            <a:r>
              <a:rPr lang="zh-CN" altLang="en-US" dirty="0"/>
              <a:t>提高组一等里面垫底，</a:t>
            </a:r>
            <a:r>
              <a:rPr lang="en-US" altLang="zh-CN" dirty="0"/>
              <a:t>WC2018</a:t>
            </a:r>
            <a:r>
              <a:rPr lang="zh-CN" altLang="en-US" dirty="0"/>
              <a:t>没牌，</a:t>
            </a:r>
            <a:r>
              <a:rPr lang="en-US" altLang="zh-CN" dirty="0"/>
              <a:t>APIO2017</a:t>
            </a:r>
            <a:r>
              <a:rPr lang="zh-CN" altLang="en-US" dirty="0"/>
              <a:t>铜牌，</a:t>
            </a:r>
            <a:r>
              <a:rPr lang="en-US" altLang="zh-CN" dirty="0"/>
              <a:t>NOI2018</a:t>
            </a:r>
            <a:r>
              <a:rPr lang="zh-CN" altLang="en-US" dirty="0"/>
              <a:t>铜牌，</a:t>
            </a:r>
            <a:r>
              <a:rPr lang="en-US" altLang="zh-CN" dirty="0"/>
              <a:t>WC2019</a:t>
            </a:r>
            <a:r>
              <a:rPr lang="zh-CN" altLang="en-US" dirty="0"/>
              <a:t>铜牌。</a:t>
            </a:r>
            <a:endParaRPr lang="en-US" altLang="zh-CN" dirty="0"/>
          </a:p>
          <a:p>
            <a:r>
              <a:rPr lang="en-US" altLang="zh-CN" dirty="0"/>
              <a:t>Q</a:t>
            </a:r>
            <a:r>
              <a:rPr lang="zh-CN" altLang="en-US" dirty="0"/>
              <a:t>：会不会讲的太简单啊？</a:t>
            </a:r>
            <a:endParaRPr lang="en-US" altLang="zh-CN" dirty="0"/>
          </a:p>
          <a:p>
            <a:r>
              <a:rPr lang="en-US" altLang="zh-CN" dirty="0"/>
              <a:t>A</a:t>
            </a:r>
            <a:r>
              <a:rPr lang="zh-CN" altLang="en-US" dirty="0"/>
              <a:t>：</a:t>
            </a:r>
            <a:r>
              <a:rPr lang="en-US" altLang="zh-CN" dirty="0"/>
              <a:t>……</a:t>
            </a:r>
            <a:r>
              <a:rPr lang="zh-CN" altLang="en-US" dirty="0"/>
              <a:t>如果觉得简单可以睡觉</a:t>
            </a:r>
            <a:r>
              <a:rPr lang="en-US" altLang="zh-CN" dirty="0"/>
              <a:t>……</a:t>
            </a:r>
          </a:p>
        </p:txBody>
      </p:sp>
    </p:spTree>
    <p:extLst>
      <p:ext uri="{BB962C8B-B14F-4D97-AF65-F5344CB8AC3E}">
        <p14:creationId xmlns:p14="http://schemas.microsoft.com/office/powerpoint/2010/main" val="224291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90884-36C3-47EE-A074-72F4D7CC5591}"/>
              </a:ext>
            </a:extLst>
          </p:cNvPr>
          <p:cNvSpPr>
            <a:spLocks noGrp="1"/>
          </p:cNvSpPr>
          <p:nvPr>
            <p:ph type="title"/>
          </p:nvPr>
        </p:nvSpPr>
        <p:spPr/>
        <p:txBody>
          <a:bodyPr/>
          <a:lstStyle/>
          <a:p>
            <a:r>
              <a:rPr lang="en-US" altLang="zh-CN" dirty="0"/>
              <a:t>Q &amp; A</a:t>
            </a:r>
            <a:endParaRPr lang="zh-CN" altLang="en-US" dirty="0"/>
          </a:p>
        </p:txBody>
      </p:sp>
      <p:sp>
        <p:nvSpPr>
          <p:cNvPr id="3" name="内容占位符 2">
            <a:extLst>
              <a:ext uri="{FF2B5EF4-FFF2-40B4-BE49-F238E27FC236}">
                <a16:creationId xmlns:a16="http://schemas.microsoft.com/office/drawing/2014/main" id="{F7748F98-BD9E-46E4-A60E-AC8571A159A8}"/>
              </a:ext>
            </a:extLst>
          </p:cNvPr>
          <p:cNvSpPr>
            <a:spLocks noGrp="1"/>
          </p:cNvSpPr>
          <p:nvPr>
            <p:ph idx="1"/>
          </p:nvPr>
        </p:nvSpPr>
        <p:spPr>
          <a:xfrm>
            <a:off x="838200" y="1825624"/>
            <a:ext cx="10515600" cy="5032375"/>
          </a:xfrm>
        </p:spPr>
        <p:txBody>
          <a:bodyPr>
            <a:normAutofit/>
          </a:bodyPr>
          <a:lstStyle/>
          <a:p>
            <a:r>
              <a:rPr lang="en-US" altLang="zh-CN" dirty="0"/>
              <a:t>Q</a:t>
            </a:r>
            <a:r>
              <a:rPr lang="zh-CN" altLang="en-US" dirty="0"/>
              <a:t>：你看起来好</a:t>
            </a:r>
            <a:r>
              <a:rPr lang="zh-CN" altLang="en-US" strike="sngStrike" dirty="0"/>
              <a:t>可爱</a:t>
            </a:r>
            <a:r>
              <a:rPr lang="zh-CN" altLang="en-US" dirty="0"/>
              <a:t>菜你是谁啊？</a:t>
            </a:r>
            <a:endParaRPr lang="en-US" altLang="zh-CN" dirty="0"/>
          </a:p>
          <a:p>
            <a:r>
              <a:rPr lang="en-US" altLang="zh-CN" dirty="0"/>
              <a:t>A</a:t>
            </a:r>
            <a:r>
              <a:rPr lang="zh-CN" altLang="en-US" dirty="0"/>
              <a:t>：我是青岛二中</a:t>
            </a:r>
            <a:r>
              <a:rPr lang="zh-CN" altLang="en-US" strike="sngStrike" dirty="0"/>
              <a:t>可爱的迟帅小学妹</a:t>
            </a:r>
            <a:r>
              <a:rPr lang="zh-CN" altLang="en-US" dirty="0"/>
              <a:t>迟凯文确实非常</a:t>
            </a:r>
            <a:r>
              <a:rPr lang="zh-CN" altLang="en-US" strike="sngStrike" dirty="0"/>
              <a:t>可爱</a:t>
            </a:r>
            <a:r>
              <a:rPr lang="zh-CN" altLang="en-US" dirty="0"/>
              <a:t>菜。</a:t>
            </a:r>
            <a:endParaRPr lang="en-US" altLang="zh-CN" strike="sngStrike" dirty="0"/>
          </a:p>
          <a:p>
            <a:r>
              <a:rPr lang="en-US" altLang="zh-CN" dirty="0"/>
              <a:t>Q</a:t>
            </a:r>
            <a:r>
              <a:rPr lang="zh-CN" altLang="en-US" dirty="0"/>
              <a:t>：你凭什么给我们讲课啊？你都拿过什么奖啊？</a:t>
            </a:r>
            <a:endParaRPr lang="en-US" altLang="zh-CN" dirty="0"/>
          </a:p>
          <a:p>
            <a:r>
              <a:rPr lang="en-US" altLang="zh-CN" dirty="0"/>
              <a:t>A</a:t>
            </a:r>
            <a:r>
              <a:rPr lang="zh-CN" altLang="en-US" dirty="0"/>
              <a:t>：</a:t>
            </a:r>
            <a:r>
              <a:rPr lang="en-US" altLang="zh-CN" dirty="0"/>
              <a:t>2015</a:t>
            </a:r>
            <a:r>
              <a:rPr lang="zh-CN" altLang="en-US" dirty="0"/>
              <a:t>普及组二等，</a:t>
            </a:r>
            <a:r>
              <a:rPr lang="en-US" altLang="zh-CN" dirty="0"/>
              <a:t>2017</a:t>
            </a:r>
            <a:r>
              <a:rPr lang="zh-CN" altLang="en-US" dirty="0"/>
              <a:t>提高组一等里面垫底，</a:t>
            </a:r>
            <a:r>
              <a:rPr lang="en-US" altLang="zh-CN" dirty="0"/>
              <a:t>WC2018</a:t>
            </a:r>
            <a:r>
              <a:rPr lang="zh-CN" altLang="en-US" dirty="0"/>
              <a:t>没牌，</a:t>
            </a:r>
            <a:r>
              <a:rPr lang="en-US" altLang="zh-CN" dirty="0"/>
              <a:t>APIO2017</a:t>
            </a:r>
            <a:r>
              <a:rPr lang="zh-CN" altLang="en-US" dirty="0"/>
              <a:t>铜牌，</a:t>
            </a:r>
            <a:r>
              <a:rPr lang="en-US" altLang="zh-CN" dirty="0"/>
              <a:t>NOI2018</a:t>
            </a:r>
            <a:r>
              <a:rPr lang="zh-CN" altLang="en-US" dirty="0"/>
              <a:t>铜牌，</a:t>
            </a:r>
            <a:r>
              <a:rPr lang="en-US" altLang="zh-CN" dirty="0"/>
              <a:t>WC2019</a:t>
            </a:r>
            <a:r>
              <a:rPr lang="zh-CN" altLang="en-US" dirty="0"/>
              <a:t>铜牌。</a:t>
            </a:r>
            <a:endParaRPr lang="en-US" altLang="zh-CN" dirty="0"/>
          </a:p>
          <a:p>
            <a:r>
              <a:rPr lang="en-US" altLang="zh-CN" dirty="0"/>
              <a:t>Q</a:t>
            </a:r>
            <a:r>
              <a:rPr lang="zh-CN" altLang="en-US" dirty="0"/>
              <a:t>：会不会讲的太简单啊？</a:t>
            </a:r>
            <a:endParaRPr lang="en-US" altLang="zh-CN" dirty="0"/>
          </a:p>
          <a:p>
            <a:r>
              <a:rPr lang="en-US" altLang="zh-CN" dirty="0"/>
              <a:t>A</a:t>
            </a:r>
            <a:r>
              <a:rPr lang="zh-CN" altLang="en-US" dirty="0"/>
              <a:t>：</a:t>
            </a:r>
            <a:r>
              <a:rPr lang="en-US" altLang="zh-CN" dirty="0"/>
              <a:t>……</a:t>
            </a:r>
            <a:r>
              <a:rPr lang="zh-CN" altLang="en-US" dirty="0"/>
              <a:t>如果觉得简单可以睡觉</a:t>
            </a:r>
            <a:r>
              <a:rPr lang="en-US" altLang="zh-CN" dirty="0"/>
              <a:t>……</a:t>
            </a:r>
          </a:p>
          <a:p>
            <a:r>
              <a:rPr lang="en-US" altLang="zh-CN" dirty="0"/>
              <a:t>Q</a:t>
            </a:r>
            <a:r>
              <a:rPr lang="zh-CN" altLang="en-US" dirty="0"/>
              <a:t>：</a:t>
            </a:r>
            <a:r>
              <a:rPr lang="en-US" altLang="zh-CN" dirty="0" err="1"/>
              <a:t>Zzz</a:t>
            </a:r>
            <a:r>
              <a:rPr lang="en-US" altLang="zh-CN" dirty="0"/>
              <a:t>….</a:t>
            </a:r>
          </a:p>
        </p:txBody>
      </p:sp>
    </p:spTree>
    <p:extLst>
      <p:ext uri="{BB962C8B-B14F-4D97-AF65-F5344CB8AC3E}">
        <p14:creationId xmlns:p14="http://schemas.microsoft.com/office/powerpoint/2010/main" val="300182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主题2">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E0EF03A2-C13C-4510-B5BE-19A00F674A5F}" vid="{FEFF8F67-82C0-4A14-BE5A-90414EBF13DC}"/>
    </a:ext>
  </a:extLst>
</a:theme>
</file>

<file path=docProps/app.xml><?xml version="1.0" encoding="utf-8"?>
<Properties xmlns="http://schemas.openxmlformats.org/officeDocument/2006/extended-properties" xmlns:vt="http://schemas.openxmlformats.org/officeDocument/2006/docPropsVTypes">
  <Template>主题2</Template>
  <TotalTime>136</TotalTime>
  <Words>3049</Words>
  <Application>Microsoft Office PowerPoint</Application>
  <PresentationFormat>宽屏</PresentationFormat>
  <Paragraphs>206</Paragraphs>
  <Slides>52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52</vt:i4>
      </vt:variant>
    </vt:vector>
  </HeadingPairs>
  <TitlesOfParts>
    <vt:vector size="55" baseType="lpstr">
      <vt:lpstr>微软雅黑</vt:lpstr>
      <vt:lpstr>Arial</vt:lpstr>
      <vt:lpstr>主题2</vt:lpstr>
      <vt:lpstr>线性数据结构之我也不知道该讲啥</vt:lpstr>
      <vt:lpstr>Q &amp; A</vt:lpstr>
      <vt:lpstr>Q &amp; A</vt:lpstr>
      <vt:lpstr>Q &amp; A</vt:lpstr>
      <vt:lpstr>Q &amp; A</vt:lpstr>
      <vt:lpstr>Q &amp; A</vt:lpstr>
      <vt:lpstr>Q &amp; A</vt:lpstr>
      <vt:lpstr>Q &amp; A</vt:lpstr>
      <vt:lpstr>Q &amp; A</vt:lpstr>
      <vt:lpstr>Q &amp; A</vt:lpstr>
      <vt:lpstr>PowerPoint 演示文稿</vt:lpstr>
      <vt:lpstr>简述</vt:lpstr>
      <vt:lpstr>目录</vt:lpstr>
      <vt:lpstr>栈和队列</vt:lpstr>
      <vt:lpstr>栈的实现</vt:lpstr>
      <vt:lpstr>队列的实现</vt:lpstr>
      <vt:lpstr>双端队列</vt:lpstr>
      <vt:lpstr>Eg. 括号序列</vt:lpstr>
      <vt:lpstr>sol</vt:lpstr>
      <vt:lpstr>单调栈</vt:lpstr>
      <vt:lpstr>PowerPoint 演示文稿</vt:lpstr>
      <vt:lpstr>Eg1.</vt:lpstr>
      <vt:lpstr>PowerPoint 演示文稿</vt:lpstr>
      <vt:lpstr>Eg2.</vt:lpstr>
      <vt:lpstr>PowerPoint 演示文稿</vt:lpstr>
      <vt:lpstr>Eg3. </vt:lpstr>
      <vt:lpstr>PowerPoint 演示文稿</vt:lpstr>
      <vt:lpstr>单调队列</vt:lpstr>
      <vt:lpstr>PowerPoint 演示文稿</vt:lpstr>
      <vt:lpstr>PowerPoint 演示文稿</vt:lpstr>
      <vt:lpstr>链表</vt:lpstr>
      <vt:lpstr>前缀和</vt:lpstr>
      <vt:lpstr>差分</vt:lpstr>
      <vt:lpstr>二维前缀和/差分</vt:lpstr>
      <vt:lpstr>基数排序</vt:lpstr>
      <vt:lpstr>关于c++中的STL</vt:lpstr>
      <vt:lpstr>stack, queue, deque</vt:lpstr>
      <vt:lpstr>priority_queue</vt:lpstr>
      <vt:lpstr>PowerPoint 演示文稿</vt:lpstr>
      <vt:lpstr>PowerPoint 演示文稿</vt:lpstr>
      <vt:lpstr>vector</vt:lpstr>
      <vt:lpstr>PowerPoint 演示文稿</vt:lpstr>
      <vt:lpstr>关于v.size()</vt:lpstr>
      <vt:lpstr>关于v.resize()</vt:lpstr>
      <vt:lpstr>v.clear()和vector&lt;&gt;().swap(v)的区别。</vt:lpstr>
      <vt:lpstr>set/map</vt:lpstr>
      <vt:lpstr>关于m[x]</vt:lpstr>
      <vt:lpstr>还有multiset和multimap</vt:lpstr>
      <vt:lpstr>unordered_set和unordered_map</vt:lpstr>
      <vt:lpstr>迭代器</vt:lpstr>
      <vt:lpstr>bitset</vt:lpstr>
      <vt:lpstr>关于namespace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asus</dc:creator>
  <cp:lastModifiedBy>chi kevin</cp:lastModifiedBy>
  <cp:revision>286</cp:revision>
  <dcterms:created xsi:type="dcterms:W3CDTF">2019-06-22T13:58:57Z</dcterms:created>
  <dcterms:modified xsi:type="dcterms:W3CDTF">2019-07-23T04:36:23Z</dcterms:modified>
</cp:coreProperties>
</file>