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256" r:id="rId3"/>
    <p:sldId id="257" r:id="rId4"/>
    <p:sldId id="258" r:id="rId5"/>
    <p:sldId id="259"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90" r:id="rId33"/>
    <p:sldId id="292" r:id="rId34"/>
    <p:sldId id="294" r:id="rId35"/>
    <p:sldId id="293" r:id="rId36"/>
    <p:sldId id="295" r:id="rId37"/>
    <p:sldId id="297" r:id="rId38"/>
    <p:sldId id="298" r:id="rId39"/>
    <p:sldId id="301" r:id="rId40"/>
    <p:sldId id="300" r:id="rId41"/>
    <p:sldId id="302" r:id="rId42"/>
    <p:sldId id="303" r:id="rId43"/>
    <p:sldId id="304" r:id="rId44"/>
    <p:sldId id="305" r:id="rId45"/>
    <p:sldId id="306" r:id="rId46"/>
    <p:sldId id="307" r:id="rId47"/>
    <p:sldId id="308" r:id="rId48"/>
    <p:sldId id="309" r:id="rId49"/>
    <p:sldId id="310" r:id="rId50"/>
  </p:sldIdLst>
  <p:sldSz cx="10080625" cy="7559675"/>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72" autoAdjust="0"/>
    <p:restoredTop sz="94618" autoAdjust="0"/>
  </p:normalViewPr>
  <p:slideViewPr>
    <p:cSldViewPr>
      <p:cViewPr varScale="1">
        <p:scale>
          <a:sx n="65" d="100"/>
          <a:sy n="65" d="100"/>
        </p:scale>
        <p:origin x="-1164" y="-96"/>
      </p:cViewPr>
      <p:guideLst>
        <p:guide orient="horz" pos="2381"/>
        <p:guide pos="3175"/>
      </p:guideLst>
    </p:cSldViewPr>
  </p:slideViewPr>
  <p:outlineViewPr>
    <p:cViewPr>
      <p:scale>
        <a:sx n="33" d="100"/>
        <a:sy n="33" d="100"/>
      </p:scale>
      <p:origin x="0" y="7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6E593CB1-B916-4CCB-A6C6-295121AF718B}" type="datetimeFigureOut">
              <a:rPr lang="zh-CN" altLang="en-US" smtClean="0"/>
              <a:pPr/>
              <a:t>2019/7/25</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B0D5FF30-5C40-4C4D-B899-9C36B978605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7</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8</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D5FF30-5C40-4C4D-B899-9C36B978605B}"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tIns="0" rIns="0" bIns="0" anchor="ctr"/>
          <a:lstStyle/>
          <a:p>
            <a:pPr algn="ctr"/>
            <a:endParaRPr lang="en-US" sz="4400" b="0" strike="noStrike" spc="-1">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66CC"/>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294967295"/>
          <p:cNvPicPr/>
          <p:nvPr/>
        </p:nvPicPr>
        <p:blipFill>
          <a:blip r:embed="rId14"/>
          <a:stretch/>
        </p:blipFill>
        <p:spPr>
          <a:xfrm>
            <a:off x="0" y="5806440"/>
            <a:ext cx="10079640" cy="1754280"/>
          </a:xfrm>
          <a:prstGeom prst="rect">
            <a:avLst/>
          </a:prstGeom>
          <a:ln>
            <a:noFill/>
          </a:ln>
        </p:spPr>
      </p:pic>
      <p:sp>
        <p:nvSpPr>
          <p:cNvPr id="7" name="PlaceHolder 1"/>
          <p:cNvSpPr>
            <a:spLocks noGrp="1"/>
          </p:cNvSpPr>
          <p:nvPr>
            <p:ph type="title"/>
          </p:nvPr>
        </p:nvSpPr>
        <p:spPr>
          <a:xfrm>
            <a:off x="0" y="2341080"/>
            <a:ext cx="9071640" cy="1262160"/>
          </a:xfrm>
          <a:prstGeom prst="rect">
            <a:avLst/>
          </a:prstGeom>
        </p:spPr>
        <p:txBody>
          <a:bodyPr lIns="0" tIns="0" rIns="0" bIns="0" anchor="ctr"/>
          <a:lstStyle/>
          <a:p>
            <a:pPr algn="ctr"/>
            <a:r>
              <a:rPr lang="en-US" sz="4400" b="0" strike="noStrike" spc="-1">
                <a:solidFill>
                  <a:srgbClr val="006699"/>
                </a:solidFill>
                <a:latin typeface="Arial"/>
              </a:rPr>
              <a:t>Click to edit the title text format</a:t>
            </a:r>
          </a:p>
        </p:txBody>
      </p:sp>
      <p:sp>
        <p:nvSpPr>
          <p:cNvPr id="2" name="PlaceHolder 2"/>
          <p:cNvSpPr>
            <a:spLocks noGrp="1"/>
          </p:cNvSpPr>
          <p:nvPr>
            <p:ph type="body"/>
          </p:nvPr>
        </p:nvSpPr>
        <p:spPr>
          <a:xfrm>
            <a:off x="504000" y="4056120"/>
            <a:ext cx="9071640" cy="2097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3"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latin typeface="Times New Roman"/>
              </a:rPr>
              <a:t>&lt;date/time&gt;</a:t>
            </a:r>
          </a:p>
        </p:txBody>
      </p:sp>
      <p:sp>
        <p:nvSpPr>
          <p:cNvPr id="4"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latin typeface="Times New Roman"/>
              </a:rPr>
              <a:t>&lt;footer&gt;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lstStyle/>
          <a:p>
            <a:pPr algn="r"/>
            <a:fld id="{D951F429-004D-47A3-A446-C04EBF63E936}"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504000" y="301320"/>
            <a:ext cx="9071640" cy="637560"/>
          </a:xfrm>
          <a:prstGeom prst="rect">
            <a:avLst/>
          </a:prstGeom>
        </p:spPr>
        <p:txBody>
          <a:bodyPr lIns="0" tIns="0" rIns="0" bIns="0" anchor="ctr"/>
          <a:lstStyle/>
          <a:p>
            <a:pPr algn="ctr"/>
            <a:r>
              <a:rPr lang="en-US" sz="4400" b="0" strike="noStrike" spc="-1">
                <a:solidFill>
                  <a:srgbClr val="FFFFFF"/>
                </a:solidFill>
                <a:latin typeface="Arial"/>
              </a:rPr>
              <a:t>Click to edit the title text format</a:t>
            </a:r>
          </a:p>
        </p:txBody>
      </p:sp>
      <p:sp>
        <p:nvSpPr>
          <p:cNvPr id="45" name="PlaceHolder 4"/>
          <p:cNvSpPr>
            <a:spLocks noGrp="1"/>
          </p:cNvSpPr>
          <p:nvPr>
            <p:ph type="body"/>
          </p:nvPr>
        </p:nvSpPr>
        <p:spPr>
          <a:xfrm>
            <a:off x="504000" y="1769040"/>
            <a:ext cx="9071640" cy="438444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3200" b="0" strike="noStrike" spc="-1">
                <a:solidFill>
                  <a:srgbClr val="0066CC"/>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66CC"/>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66CC"/>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66CC"/>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66CC"/>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66CC"/>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66CC"/>
                </a:solidFill>
                <a:latin typeface="Arial"/>
              </a:rPr>
              <a:t>Seventh Outline Level</a:t>
            </a:r>
          </a:p>
        </p:txBody>
      </p:sp>
      <p:sp>
        <p:nvSpPr>
          <p:cNvPr id="46" name="PlaceHolder 5"/>
          <p:cNvSpPr>
            <a:spLocks noGrp="1"/>
          </p:cNvSpPr>
          <p:nvPr>
            <p:ph type="dt"/>
          </p:nvPr>
        </p:nvSpPr>
        <p:spPr>
          <a:xfrm>
            <a:off x="504000" y="6887160"/>
            <a:ext cx="2348280" cy="521280"/>
          </a:xfrm>
          <a:prstGeom prst="rect">
            <a:avLst/>
          </a:prstGeom>
        </p:spPr>
        <p:txBody>
          <a:bodyPr lIns="0" tIns="0" rIns="0" bIns="0"/>
          <a:lstStyle/>
          <a:p>
            <a:r>
              <a:rPr lang="en-US" sz="1400" b="0" strike="noStrike" spc="-1">
                <a:latin typeface="Times New Roman"/>
              </a:rPr>
              <a:t>&lt;date/time&gt;</a:t>
            </a:r>
          </a:p>
        </p:txBody>
      </p:sp>
      <p:sp>
        <p:nvSpPr>
          <p:cNvPr id="47" name="PlaceHolder 6"/>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latin typeface="Times New Roman"/>
              </a:rPr>
              <a:t>&lt;footer&gt;</a:t>
            </a:r>
          </a:p>
        </p:txBody>
      </p:sp>
      <p:sp>
        <p:nvSpPr>
          <p:cNvPr id="48" name="PlaceHolder 7"/>
          <p:cNvSpPr>
            <a:spLocks noGrp="1"/>
          </p:cNvSpPr>
          <p:nvPr>
            <p:ph type="sldNum"/>
          </p:nvPr>
        </p:nvSpPr>
        <p:spPr>
          <a:xfrm>
            <a:off x="7227360" y="6887160"/>
            <a:ext cx="2348280" cy="521280"/>
          </a:xfrm>
          <a:prstGeom prst="rect">
            <a:avLst/>
          </a:prstGeom>
        </p:spPr>
        <p:txBody>
          <a:bodyPr lIns="0" tIns="0" rIns="0" bIns="0"/>
          <a:lstStyle/>
          <a:p>
            <a:pPr algn="r"/>
            <a:fld id="{10CFDB27-EDD8-4504-938A-BBEB1A376566}"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zh.cppreference.com/"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tIns="0" rIns="0" bIns="0" anchor="ctr"/>
          <a:lstStyle/>
          <a:p>
            <a:pPr algn="ctr"/>
            <a:r>
              <a:rPr lang="en-US" sz="4400" b="0" strike="noStrike" spc="-1" dirty="0" err="1">
                <a:solidFill>
                  <a:srgbClr val="006699"/>
                </a:solidFill>
                <a:latin typeface="Arial"/>
              </a:rPr>
              <a:t>NOIp</a:t>
            </a:r>
            <a:r>
              <a:rPr lang="en-US" sz="4400" b="0" strike="noStrike" spc="-1" dirty="0">
                <a:solidFill>
                  <a:srgbClr val="006699"/>
                </a:solidFill>
                <a:latin typeface="Arial"/>
              </a:rPr>
              <a:t> </a:t>
            </a:r>
            <a:r>
              <a:rPr lang="en-US" sz="4400" b="0" strike="noStrike" spc="-1" dirty="0" err="1">
                <a:solidFill>
                  <a:srgbClr val="006699"/>
                </a:solidFill>
                <a:latin typeface="Arial"/>
              </a:rPr>
              <a:t>题目选讲</a:t>
            </a:r>
            <a:endParaRPr lang="en-US" sz="4400" b="0" strike="noStrike" spc="-1" dirty="0">
              <a:solidFill>
                <a:srgbClr val="006699"/>
              </a:solidFill>
              <a:latin typeface="Arial"/>
            </a:endParaRPr>
          </a:p>
        </p:txBody>
      </p:sp>
      <p:sp>
        <p:nvSpPr>
          <p:cNvPr id="86" name="TextShape 2"/>
          <p:cNvSpPr txBox="1"/>
          <p:nvPr/>
        </p:nvSpPr>
        <p:spPr>
          <a:xfrm>
            <a:off x="6057000" y="4713120"/>
            <a:ext cx="3452760" cy="754920"/>
          </a:xfrm>
          <a:prstGeom prst="rect">
            <a:avLst/>
          </a:prstGeom>
          <a:noFill/>
          <a:ln>
            <a:noFill/>
          </a:ln>
        </p:spPr>
        <p:txBody>
          <a:bodyPr lIns="90000" tIns="45000" rIns="90000" bIns="45000"/>
          <a:lstStyle/>
          <a:p>
            <a:pPr algn="r"/>
            <a:r>
              <a:rPr lang="en-US" sz="1800" b="0" strike="noStrike" spc="-1" dirty="0" err="1">
                <a:latin typeface="Arial"/>
              </a:rPr>
              <a:t>济南市历城第二中学</a:t>
            </a:r>
            <a:r>
              <a:rPr lang="en-US" sz="1800" b="0" strike="noStrike" spc="-1" dirty="0">
                <a:latin typeface="Arial"/>
              </a:rPr>
              <a:t> _</a:t>
            </a:r>
            <a:r>
              <a:rPr lang="en-US" sz="1800" b="0" strike="noStrike" spc="-1" dirty="0" err="1">
                <a:latin typeface="Arial"/>
              </a:rPr>
              <a:t>rqy</a:t>
            </a:r>
            <a:endParaRPr lang="en-US" sz="1800" b="0" strike="noStrike" spc="-1" dirty="0">
              <a:latin typeface="Arial"/>
            </a:endParaRPr>
          </a:p>
          <a:p>
            <a:pPr algn="r"/>
            <a:r>
              <a:rPr lang="en-US" sz="1800" b="0" strike="noStrike" spc="-1" smtClean="0">
                <a:latin typeface="Arial"/>
              </a:rPr>
              <a:t>2019/7/25</a:t>
            </a:r>
            <a:endParaRPr lang="en-US" sz="1800" b="0" strike="noStrike" spc="-1">
              <a:latin typeface="Arial"/>
            </a:endParaRPr>
          </a:p>
        </p:txBody>
      </p:sp>
      <p:sp>
        <p:nvSpPr>
          <p:cNvPr id="87" name="TextShape 3"/>
          <p:cNvSpPr txBox="1"/>
          <p:nvPr/>
        </p:nvSpPr>
        <p:spPr>
          <a:xfrm>
            <a:off x="2194560" y="3383280"/>
            <a:ext cx="4720680" cy="346320"/>
          </a:xfrm>
          <a:prstGeom prst="rect">
            <a:avLst/>
          </a:prstGeom>
          <a:noFill/>
          <a:ln>
            <a:noFill/>
          </a:ln>
        </p:spPr>
        <p:txBody>
          <a:bodyPr lIns="90000" tIns="45000" rIns="90000" bIns="45000"/>
          <a:lstStyle/>
          <a:p>
            <a:r>
              <a:rPr lang="en-US" sz="1500" b="0" strike="noStrike" spc="-1" dirty="0" err="1">
                <a:solidFill>
                  <a:srgbClr val="7DA7D8"/>
                </a:solidFill>
                <a:latin typeface="Arial"/>
              </a:rPr>
              <a:t>前缀和与差分，贪心，倍增，分治，二分等算法，STL</a:t>
            </a: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差分</a:t>
            </a:r>
            <a:endParaRPr lang="en-US" sz="4000" b="0" strike="noStrike" spc="-1" dirty="0">
              <a:solidFill>
                <a:srgbClr val="FFFFFF"/>
              </a:solidFill>
              <a:latin typeface="Arial"/>
            </a:endParaRPr>
          </a:p>
        </p:txBody>
      </p:sp>
      <p:sp>
        <p:nvSpPr>
          <p:cNvPr id="92" name="TextShape 2"/>
          <p:cNvSpPr txBox="1"/>
          <p:nvPr/>
        </p:nvSpPr>
        <p:spPr>
          <a:xfrm>
            <a:off x="504000" y="1651056"/>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一个序列的差分，就是相邻两项作差，即 </a:t>
            </a:r>
            <a:endParaRPr lang="en-US" altLang="zh-CN" sz="3200" spc="-1" dirty="0" smtClean="0">
              <a:solidFill>
                <a:srgbClr val="0066CC"/>
              </a:solidFill>
            </a:endParaRPr>
          </a:p>
          <a:p>
            <a:pPr marL="432000" indent="-324000" algn="ctr">
              <a:spcBef>
                <a:spcPts val="1417"/>
              </a:spcBef>
              <a:buClr>
                <a:srgbClr val="000000"/>
              </a:buClr>
              <a:buSzPct val="45000"/>
            </a:pPr>
            <a:r>
              <a:rPr lang="en-US" altLang="zh-CN" sz="3200" spc="-1" dirty="0" smtClean="0">
                <a:solidFill>
                  <a:srgbClr val="0066CC"/>
                </a:solidFill>
              </a:rPr>
              <a:t>b</a:t>
            </a:r>
            <a:r>
              <a:rPr lang="en-US" altLang="zh-CN" sz="3200" spc="-1" baseline="-25000" dirty="0" smtClean="0">
                <a:solidFill>
                  <a:srgbClr val="0066CC"/>
                </a:solidFill>
              </a:rPr>
              <a:t>i</a:t>
            </a:r>
            <a:r>
              <a:rPr lang="en-US" altLang="zh-CN" sz="3200" spc="-1" dirty="0" smtClean="0">
                <a:solidFill>
                  <a:srgbClr val="0066CC"/>
                </a:solidFill>
              </a:rPr>
              <a:t>=a</a:t>
            </a:r>
            <a:r>
              <a:rPr lang="en-US" altLang="zh-CN" sz="3200" spc="-1" baseline="-25000" dirty="0" smtClean="0">
                <a:solidFill>
                  <a:srgbClr val="0066CC"/>
                </a:solidFill>
              </a:rPr>
              <a:t>i</a:t>
            </a:r>
            <a:r>
              <a:rPr lang="en-US" altLang="zh-CN" sz="3200" spc="-1" dirty="0" smtClean="0">
                <a:solidFill>
                  <a:srgbClr val="0066CC"/>
                </a:solidFill>
              </a:rPr>
              <a:t>-a</a:t>
            </a:r>
            <a:r>
              <a:rPr lang="en-US" altLang="zh-CN" sz="3200" spc="-1" baseline="-25000" dirty="0" smtClean="0">
                <a:solidFill>
                  <a:srgbClr val="0066CC"/>
                </a:solidFill>
              </a:rPr>
              <a:t>i-1</a:t>
            </a: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对于差分，实际上没多少好讲的，因为它实际上就是前缀和的逆运算。</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小例子</a:t>
            </a:r>
            <a:endParaRPr lang="en-US" sz="4000" b="0" strike="noStrike" spc="-1" dirty="0">
              <a:solidFill>
                <a:srgbClr val="FFFFFF"/>
              </a:solidFill>
              <a:latin typeface="Arial"/>
            </a:endParaRPr>
          </a:p>
        </p:txBody>
      </p:sp>
      <p:sp>
        <p:nvSpPr>
          <p:cNvPr id="92" name="TextShape 2"/>
          <p:cNvSpPr txBox="1"/>
          <p:nvPr/>
        </p:nvSpPr>
        <p:spPr>
          <a:xfrm>
            <a:off x="504000" y="1651056"/>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给一个序列 </a:t>
            </a:r>
            <a:r>
              <a:rPr lang="en-US" altLang="zh-CN" sz="3200" spc="-1" dirty="0" smtClean="0">
                <a:solidFill>
                  <a:srgbClr val="0066CC"/>
                </a:solidFill>
              </a:rPr>
              <a:t>a</a:t>
            </a:r>
            <a:r>
              <a:rPr lang="zh-CN" altLang="en-US" sz="3200" spc="-1" dirty="0" smtClean="0">
                <a:solidFill>
                  <a:srgbClr val="0066CC"/>
                </a:solidFill>
              </a:rPr>
              <a:t>，每次告诉你 </a:t>
            </a:r>
            <a:r>
              <a:rPr lang="en-US" altLang="zh-CN" sz="3200" spc="-1" dirty="0" err="1" smtClean="0">
                <a:solidFill>
                  <a:srgbClr val="0066CC"/>
                </a:solidFill>
              </a:rPr>
              <a:t>l,r,x</a:t>
            </a:r>
            <a:r>
              <a:rPr lang="zh-CN" altLang="en-US" sz="3200" spc="-1" dirty="0" smtClean="0">
                <a:solidFill>
                  <a:srgbClr val="0066CC"/>
                </a:solidFill>
              </a:rPr>
              <a:t>，将 </a:t>
            </a:r>
            <a:r>
              <a:rPr lang="en-US" altLang="zh-CN" sz="3200" spc="-1" dirty="0" smtClean="0">
                <a:solidFill>
                  <a:srgbClr val="0066CC"/>
                </a:solidFill>
              </a:rPr>
              <a:t>a</a:t>
            </a:r>
            <a:r>
              <a:rPr lang="en-US" altLang="zh-CN" sz="3200" spc="-1" baseline="-25000" dirty="0" smtClean="0">
                <a:solidFill>
                  <a:srgbClr val="0066CC"/>
                </a:solidFill>
              </a:rPr>
              <a:t>l</a:t>
            </a:r>
            <a:r>
              <a:rPr lang="en-US" altLang="zh-CN" sz="3200" spc="-1" dirty="0" smtClean="0">
                <a:solidFill>
                  <a:srgbClr val="0066CC"/>
                </a:solidFill>
              </a:rPr>
              <a:t>,a</a:t>
            </a:r>
            <a:r>
              <a:rPr lang="en-US" altLang="zh-CN" sz="3200" spc="-1" baseline="-25000" dirty="0" smtClean="0">
                <a:solidFill>
                  <a:srgbClr val="0066CC"/>
                </a:solidFill>
              </a:rPr>
              <a:t>l+1</a:t>
            </a:r>
            <a:r>
              <a:rPr lang="en-US" altLang="zh-CN" sz="3200" spc="-1" dirty="0" smtClean="0">
                <a:solidFill>
                  <a:srgbClr val="0066CC"/>
                </a:solidFill>
              </a:rPr>
              <a:t>,…,</a:t>
            </a:r>
            <a:r>
              <a:rPr lang="en-US" altLang="zh-CN" sz="3200" spc="-1" dirty="0" err="1" smtClean="0">
                <a:solidFill>
                  <a:srgbClr val="0066CC"/>
                </a:solidFill>
              </a:rPr>
              <a:t>a</a:t>
            </a:r>
            <a:r>
              <a:rPr lang="en-US" altLang="zh-CN" sz="3200" spc="-1" baseline="-25000" dirty="0" err="1" smtClean="0">
                <a:solidFill>
                  <a:srgbClr val="0066CC"/>
                </a:solidFill>
              </a:rPr>
              <a:t>r</a:t>
            </a:r>
            <a:r>
              <a:rPr lang="en-US" altLang="zh-CN" sz="3200" spc="-1" dirty="0" smtClean="0">
                <a:solidFill>
                  <a:srgbClr val="0066CC"/>
                </a:solidFill>
              </a:rPr>
              <a:t> </a:t>
            </a:r>
            <a:r>
              <a:rPr lang="zh-CN" altLang="en-US" sz="3200" spc="-1" dirty="0" smtClean="0">
                <a:solidFill>
                  <a:srgbClr val="0066CC"/>
                </a:solidFill>
              </a:rPr>
              <a:t>全都 </a:t>
            </a:r>
            <a:r>
              <a:rPr lang="en-US" altLang="zh-CN" sz="3200" spc="-1" dirty="0" smtClean="0">
                <a:solidFill>
                  <a:srgbClr val="0066CC"/>
                </a:solidFill>
              </a:rPr>
              <a:t>+= x</a:t>
            </a:r>
            <a:r>
              <a:rPr lang="zh-CN" altLang="en-US" sz="3200" spc="-1" dirty="0" smtClean="0">
                <a:solidFill>
                  <a:srgbClr val="0066CC"/>
                </a:solidFill>
              </a:rPr>
              <a:t>；</a:t>
            </a:r>
            <a:r>
              <a:rPr lang="zh-CN" altLang="en-US" sz="3200" b="1" spc="-1" dirty="0" smtClean="0">
                <a:solidFill>
                  <a:srgbClr val="0066CC"/>
                </a:solidFill>
              </a:rPr>
              <a:t>最后</a:t>
            </a:r>
            <a:r>
              <a:rPr lang="zh-CN" altLang="en-US" sz="3200" spc="-1" dirty="0" smtClean="0">
                <a:solidFill>
                  <a:srgbClr val="0066CC"/>
                </a:solidFill>
              </a:rPr>
              <a:t>输出这个序列。</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a:solidFill>
                <a:srgbClr val="0066CC"/>
              </a:solidFill>
            </a:endParaRPr>
          </a:p>
          <a:p>
            <a:pPr marL="432000" indent="-324000">
              <a:spcBef>
                <a:spcPts val="1417"/>
              </a:spcBef>
              <a:buClr>
                <a:srgbClr val="000000"/>
              </a:buClr>
              <a:buSzPct val="45000"/>
              <a:buFont typeface="Wingdings" charset="2"/>
              <a:buChar char=""/>
            </a:pPr>
            <a:r>
              <a:rPr lang="zh-CN" altLang="en-US" sz="3200" strike="sngStrike" spc="-1" dirty="0" smtClean="0">
                <a:solidFill>
                  <a:srgbClr val="0066CC"/>
                </a:solidFill>
              </a:rPr>
              <a:t>树状数组！</a:t>
            </a:r>
            <a:endParaRPr lang="en-US" altLang="zh-CN" sz="3200" strike="sngStrike"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考虑把序列 </a:t>
            </a:r>
            <a:r>
              <a:rPr lang="en-US" altLang="zh-CN" sz="3200" spc="-1" dirty="0" smtClean="0">
                <a:solidFill>
                  <a:srgbClr val="0066CC"/>
                </a:solidFill>
              </a:rPr>
              <a:t>a </a:t>
            </a:r>
            <a:r>
              <a:rPr lang="zh-CN" altLang="en-US" sz="3200" spc="-1" dirty="0" smtClean="0">
                <a:solidFill>
                  <a:srgbClr val="0066CC"/>
                </a:solidFill>
              </a:rPr>
              <a:t>差分之后维护，每次区间加只会影响到 </a:t>
            </a:r>
            <a:r>
              <a:rPr lang="en-US" altLang="zh-CN" sz="3200" spc="-1" dirty="0" err="1" smtClean="0">
                <a:solidFill>
                  <a:srgbClr val="0066CC"/>
                </a:solidFill>
              </a:rPr>
              <a:t>b</a:t>
            </a:r>
            <a:r>
              <a:rPr lang="en-US" altLang="zh-CN" sz="3200" spc="-1" baseline="-25000" dirty="0" err="1" smtClean="0">
                <a:solidFill>
                  <a:srgbClr val="0066CC"/>
                </a:solidFill>
              </a:rPr>
              <a:t>l</a:t>
            </a:r>
            <a:r>
              <a:rPr lang="en-US" altLang="zh-CN" sz="3200" spc="-1" dirty="0" smtClean="0">
                <a:solidFill>
                  <a:srgbClr val="0066CC"/>
                </a:solidFill>
              </a:rPr>
              <a:t> </a:t>
            </a:r>
            <a:r>
              <a:rPr lang="zh-CN" altLang="en-US" sz="3200" spc="-1" dirty="0" smtClean="0">
                <a:solidFill>
                  <a:srgbClr val="0066CC"/>
                </a:solidFill>
              </a:rPr>
              <a:t>和 </a:t>
            </a:r>
            <a:r>
              <a:rPr lang="en-US" altLang="zh-CN" sz="3200" spc="-1" dirty="0" smtClean="0">
                <a:solidFill>
                  <a:srgbClr val="0066CC"/>
                </a:solidFill>
              </a:rPr>
              <a:t>b</a:t>
            </a:r>
            <a:r>
              <a:rPr lang="en-US" altLang="zh-CN" sz="3200" spc="-1" baseline="-25000" dirty="0" smtClean="0">
                <a:solidFill>
                  <a:srgbClr val="0066CC"/>
                </a:solidFill>
              </a:rPr>
              <a:t>r+1</a:t>
            </a:r>
            <a:r>
              <a:rPr lang="en-US" altLang="zh-CN" sz="3200" spc="-1" dirty="0" smtClean="0">
                <a:solidFill>
                  <a:srgbClr val="0066CC"/>
                </a:solidFill>
              </a:rPr>
              <a:t> </a:t>
            </a:r>
            <a:r>
              <a:rPr lang="zh-CN" altLang="en-US" sz="3200" spc="-1" dirty="0" smtClean="0">
                <a:solidFill>
                  <a:srgbClr val="0066CC"/>
                </a:solidFill>
              </a:rPr>
              <a:t>两个位置（前者加上</a:t>
            </a:r>
            <a:r>
              <a:rPr lang="en-US" altLang="zh-CN" sz="3200" spc="-1" dirty="0" smtClean="0">
                <a:solidFill>
                  <a:srgbClr val="0066CC"/>
                </a:solidFill>
              </a:rPr>
              <a:t>x</a:t>
            </a:r>
            <a:r>
              <a:rPr lang="zh-CN" altLang="en-US" sz="3200" spc="-1" dirty="0" smtClean="0">
                <a:solidFill>
                  <a:srgbClr val="0066CC"/>
                </a:solidFill>
              </a:rPr>
              <a:t>，后者减去</a:t>
            </a:r>
            <a:r>
              <a:rPr lang="en-US" altLang="zh-CN" sz="3200" spc="-1" dirty="0" smtClean="0">
                <a:solidFill>
                  <a:srgbClr val="0066CC"/>
                </a:solidFill>
              </a:rPr>
              <a:t>x</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最后再对 </a:t>
            </a:r>
            <a:r>
              <a:rPr lang="en-US" altLang="zh-CN" sz="3200" spc="-1" dirty="0" smtClean="0">
                <a:solidFill>
                  <a:srgbClr val="0066CC"/>
                </a:solidFill>
              </a:rPr>
              <a:t>b </a:t>
            </a:r>
            <a:r>
              <a:rPr lang="zh-CN" altLang="en-US" sz="3200" spc="-1" dirty="0" smtClean="0">
                <a:solidFill>
                  <a:srgbClr val="0066CC"/>
                </a:solidFill>
              </a:rPr>
              <a:t>求前缀和还原出 </a:t>
            </a:r>
            <a:r>
              <a:rPr lang="en-US" altLang="zh-CN" sz="3200" spc="-1" dirty="0" smtClean="0">
                <a:solidFill>
                  <a:srgbClr val="0066CC"/>
                </a:solidFill>
              </a:rPr>
              <a:t>a </a:t>
            </a:r>
            <a:r>
              <a:rPr lang="zh-CN" altLang="en-US" sz="3200" spc="-1" dirty="0" smtClean="0">
                <a:solidFill>
                  <a:srgbClr val="0066CC"/>
                </a:solidFill>
              </a:rPr>
              <a:t>就可以了</a:t>
            </a:r>
            <a:endParaRPr lang="en-US" altLang="zh-CN" sz="3200" spc="-1" dirty="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2" end="2"/>
                                            </p:txEl>
                                          </p:spTgt>
                                        </p:tgtEl>
                                        <p:attrNameLst>
                                          <p:attrName>style.visibility</p:attrName>
                                        </p:attrNameLst>
                                      </p:cBhvr>
                                      <p:to>
                                        <p:strVal val="visible"/>
                                      </p:to>
                                    </p:set>
                                    <p:animEffect transition="in" filter="randombar(horizontal)">
                                      <p:cBhvr>
                                        <p:cTn id="7" dur="500"/>
                                        <p:tgtEl>
                                          <p:spTgt spid="9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
                                            <p:txEl>
                                              <p:pRg st="3" end="3"/>
                                            </p:txEl>
                                          </p:spTgt>
                                        </p:tgtEl>
                                        <p:attrNameLst>
                                          <p:attrName>style.visibility</p:attrName>
                                        </p:attrNameLst>
                                      </p:cBhvr>
                                      <p:to>
                                        <p:strVal val="visible"/>
                                      </p:to>
                                    </p:set>
                                    <p:animEffect transition="in" filter="randombar(horizontal)">
                                      <p:cBhvr>
                                        <p:cTn id="10" dur="500"/>
                                        <p:tgtEl>
                                          <p:spTgt spid="9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
                                            <p:txEl>
                                              <p:pRg st="4" end="4"/>
                                            </p:txEl>
                                          </p:spTgt>
                                        </p:tgtEl>
                                        <p:attrNameLst>
                                          <p:attrName>style.visibility</p:attrName>
                                        </p:attrNameLst>
                                      </p:cBhvr>
                                      <p:to>
                                        <p:strVal val="visible"/>
                                      </p:to>
                                    </p:set>
                                    <p:animEffect transition="in" filter="randombar(horizontal)">
                                      <p:cBhvr>
                                        <p:cTn id="13" dur="500"/>
                                        <p:tgtEl>
                                          <p:spTgt spid="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0" y="2341080"/>
            <a:ext cx="9071640" cy="1262160"/>
          </a:xfrm>
          <a:prstGeom prst="rect">
            <a:avLst/>
          </a:prstGeom>
          <a:noFill/>
          <a:ln>
            <a:noFill/>
          </a:ln>
        </p:spPr>
        <p:txBody>
          <a:bodyPr lIns="0" tIns="0" rIns="0" bIns="0" anchor="ctr"/>
          <a:lstStyle/>
          <a:p>
            <a:pPr algn="ctr"/>
            <a:r>
              <a:rPr lang="zh-CN" altLang="en-US" sz="4400" b="0" strike="noStrike" spc="-1" dirty="0" smtClean="0">
                <a:solidFill>
                  <a:srgbClr val="006699"/>
                </a:solidFill>
                <a:latin typeface="Arial"/>
              </a:rPr>
              <a:t>贪心</a:t>
            </a:r>
            <a:endParaRPr lang="en-US" sz="4400" b="0" strike="noStrike" spc="-1" dirty="0">
              <a:solidFill>
                <a:srgbClr val="006699"/>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贪心</a:t>
            </a:r>
            <a:endParaRPr lang="en-US" sz="4000" b="0" strike="noStrike" spc="-1" dirty="0">
              <a:solidFill>
                <a:srgbClr val="FFFFFF"/>
              </a:solidFill>
              <a:latin typeface="Arial"/>
            </a:endParaRPr>
          </a:p>
        </p:txBody>
      </p:sp>
      <p:sp>
        <p:nvSpPr>
          <p:cNvPr id="92" name="TextShape 2"/>
          <p:cNvSpPr txBox="1"/>
          <p:nvPr/>
        </p:nvSpPr>
        <p:spPr>
          <a:xfrm>
            <a:off x="504000" y="1562568"/>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所谓贪心，就是说每次做出当前看来最好的选择。大多数时候这是错的，但是有些问题来说确实是对的。</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贪心的优缺点：</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优点：一般更容易实现，速度更快；</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缺点：更难</a:t>
            </a:r>
            <a:r>
              <a:rPr lang="zh-CN" altLang="en-US" sz="3200" strike="sngStrike" spc="-1" dirty="0" smtClean="0">
                <a:solidFill>
                  <a:srgbClr val="0066CC"/>
                </a:solidFill>
              </a:rPr>
              <a:t>想</a:t>
            </a:r>
            <a:r>
              <a:rPr lang="zh-CN" altLang="en-US" sz="3200" spc="-1" dirty="0" smtClean="0">
                <a:solidFill>
                  <a:srgbClr val="0066CC"/>
                </a:solidFill>
              </a:rPr>
              <a:t>猜出，更难证明。</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对于如何看出某道题是贪心题，只能通过长时间做题得到的感觉；下面我会从两个例题出发讲述一般贪心算法的思路。</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2012 </a:t>
            </a:r>
            <a:r>
              <a:rPr lang="zh-CN" altLang="en-US" sz="4000" spc="-1" dirty="0" smtClean="0">
                <a:solidFill>
                  <a:srgbClr val="FFFFFF"/>
                </a:solidFill>
                <a:latin typeface="Arial"/>
              </a:rPr>
              <a:t>国王游戏</a:t>
            </a:r>
            <a:endParaRPr lang="en-US" sz="4000" b="0" strike="noStrike" spc="-1" dirty="0">
              <a:solidFill>
                <a:srgbClr val="FFFFFF"/>
              </a:solidFill>
              <a:latin typeface="Arial"/>
            </a:endParaRPr>
          </a:p>
        </p:txBody>
      </p:sp>
      <p:sp>
        <p:nvSpPr>
          <p:cNvPr id="92" name="TextShape 2"/>
          <p:cNvSpPr txBox="1"/>
          <p:nvPr/>
        </p:nvSpPr>
        <p:spPr>
          <a:xfrm>
            <a:off x="504000" y="1562568"/>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国王有 </a:t>
            </a:r>
            <a:r>
              <a:rPr lang="en-US" altLang="zh-CN" sz="3200" spc="-1" dirty="0" smtClean="0">
                <a:solidFill>
                  <a:srgbClr val="0066CC"/>
                </a:solidFill>
              </a:rPr>
              <a:t>n </a:t>
            </a:r>
            <a:r>
              <a:rPr lang="zh-CN" altLang="en-US" sz="3200" spc="-1" dirty="0" smtClean="0">
                <a:solidFill>
                  <a:srgbClr val="0066CC"/>
                </a:solidFill>
              </a:rPr>
              <a:t>个大臣，他们每人（包括国王）左右手各有一个数 </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smtClean="0">
                <a:solidFill>
                  <a:srgbClr val="0066CC"/>
                </a:solidFill>
              </a:rPr>
              <a:t>, b</a:t>
            </a:r>
            <a:r>
              <a:rPr lang="en-US" altLang="zh-CN" sz="3200" spc="-1" baseline="-25000" dirty="0" smtClean="0">
                <a:solidFill>
                  <a:srgbClr val="0066CC"/>
                </a:solidFill>
              </a:rPr>
              <a:t>i</a:t>
            </a:r>
            <a:r>
              <a:rPr lang="zh-CN" altLang="en-US" sz="3200" spc="-1" dirty="0" smtClean="0">
                <a:solidFill>
                  <a:srgbClr val="0066CC"/>
                </a:solidFill>
              </a:rPr>
              <a:t>；国王要让他们</a:t>
            </a:r>
            <a:r>
              <a:rPr lang="zh-CN" altLang="en-US" sz="3200" spc="-1" dirty="0">
                <a:solidFill>
                  <a:srgbClr val="0066CC"/>
                </a:solidFill>
              </a:rPr>
              <a:t>站</a:t>
            </a:r>
            <a:r>
              <a:rPr lang="zh-CN" altLang="en-US" sz="3200" spc="-1" dirty="0" smtClean="0">
                <a:solidFill>
                  <a:srgbClr val="0066CC"/>
                </a:solidFill>
              </a:rPr>
              <a:t>成一排（国王自己必须站在最前面），随后给每个大臣奖赏。</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对于一个大臣，如果他前面的人（不包括自己）左手上的数乘积是 </a:t>
            </a:r>
            <a:r>
              <a:rPr lang="en-US" altLang="zh-CN" sz="3200" spc="-1" dirty="0" smtClean="0">
                <a:solidFill>
                  <a:srgbClr val="0066CC"/>
                </a:solidFill>
              </a:rPr>
              <a:t>A</a:t>
            </a:r>
            <a:r>
              <a:rPr lang="zh-CN" altLang="en-US" sz="3200" spc="-1" dirty="0" smtClean="0">
                <a:solidFill>
                  <a:srgbClr val="0066CC"/>
                </a:solidFill>
              </a:rPr>
              <a:t>，他自己右手上的数是 </a:t>
            </a:r>
            <a:r>
              <a:rPr lang="en-US" altLang="zh-CN" sz="3200" spc="-1" dirty="0" smtClean="0">
                <a:solidFill>
                  <a:srgbClr val="0066CC"/>
                </a:solidFill>
              </a:rPr>
              <a:t>b</a:t>
            </a:r>
            <a:r>
              <a:rPr lang="en-US" altLang="zh-CN" sz="3200" spc="-1" baseline="-25000" dirty="0" smtClean="0">
                <a:solidFill>
                  <a:srgbClr val="0066CC"/>
                </a:solidFill>
              </a:rPr>
              <a:t>i</a:t>
            </a:r>
            <a:r>
              <a:rPr lang="zh-CN" altLang="en-US" sz="3200" spc="-1" dirty="0" smtClean="0">
                <a:solidFill>
                  <a:srgbClr val="0066CC"/>
                </a:solidFill>
              </a:rPr>
              <a:t>，那么他会获得 </a:t>
            </a:r>
            <a:r>
              <a:rPr lang="en-US" altLang="zh-CN" sz="3200" spc="-1" dirty="0" smtClean="0">
                <a:solidFill>
                  <a:srgbClr val="0066CC"/>
                </a:solidFill>
              </a:rPr>
              <a:t>A / b</a:t>
            </a:r>
            <a:r>
              <a:rPr lang="en-US" altLang="zh-CN" sz="3200" spc="-1" baseline="-25000" dirty="0"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的奖赏（向下取整）。</a:t>
            </a:r>
            <a:endParaRPr lang="en-US" altLang="zh-CN" sz="3200" spc="-1" dirty="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国王想要让获得奖赏最多的大臣获得的尽量少，请你安排一种顺序满足他的要求，并输出奖赏最多的大臣最少获得多少奖赏。</a:t>
            </a:r>
            <a:r>
              <a:rPr lang="en-US" altLang="zh-CN" sz="3200" spc="-1" dirty="0" smtClean="0">
                <a:solidFill>
                  <a:srgbClr val="0066CC"/>
                </a:solidFill>
              </a:rPr>
              <a:t>n</a:t>
            </a:r>
            <a:r>
              <a:rPr lang="zh-CN" altLang="en-US" sz="3200" spc="-1" dirty="0" smtClean="0">
                <a:solidFill>
                  <a:srgbClr val="0066CC"/>
                </a:solidFill>
              </a:rPr>
              <a:t>≤</a:t>
            </a:r>
            <a:r>
              <a:rPr lang="en-US" altLang="zh-CN" sz="3200" spc="-1" dirty="0" smtClean="0">
                <a:solidFill>
                  <a:srgbClr val="0066CC"/>
                </a:solidFill>
              </a:rPr>
              <a:t>1000</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2012 </a:t>
            </a:r>
            <a:r>
              <a:rPr lang="zh-CN" altLang="en-US" sz="4000" spc="-1" dirty="0" smtClean="0">
                <a:solidFill>
                  <a:srgbClr val="FFFFFF"/>
                </a:solidFill>
                <a:latin typeface="Arial"/>
              </a:rPr>
              <a:t>国王游戏</a:t>
            </a:r>
            <a:endParaRPr lang="en-US" sz="4000" b="0" strike="noStrike" spc="-1" dirty="0">
              <a:solidFill>
                <a:srgbClr val="FFFFFF"/>
              </a:solidFill>
              <a:latin typeface="Arial"/>
            </a:endParaRPr>
          </a:p>
        </p:txBody>
      </p:sp>
      <p:sp>
        <p:nvSpPr>
          <p:cNvPr id="92" name="TextShape 2"/>
          <p:cNvSpPr txBox="1"/>
          <p:nvPr/>
        </p:nvSpPr>
        <p:spPr>
          <a:xfrm>
            <a:off x="468280" y="1136631"/>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首先我们先思考一下当只有两个大臣的时候怎么做（当题目没有思路的时候，先考虑数据范围小的情况往往是有帮助的）。</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如果国王</a:t>
            </a:r>
            <a:r>
              <a:rPr lang="zh-CN" altLang="en-US" sz="3200" spc="-1" dirty="0">
                <a:solidFill>
                  <a:srgbClr val="0066CC"/>
                </a:solidFill>
              </a:rPr>
              <a:t>左</a:t>
            </a:r>
            <a:r>
              <a:rPr lang="zh-CN" altLang="en-US" sz="3200" spc="-1" dirty="0" smtClean="0">
                <a:solidFill>
                  <a:srgbClr val="0066CC"/>
                </a:solidFill>
              </a:rPr>
              <a:t>手上的数是 </a:t>
            </a:r>
            <a:r>
              <a:rPr lang="en-US" altLang="zh-CN" sz="3200" spc="-1" dirty="0" smtClean="0">
                <a:solidFill>
                  <a:srgbClr val="0066CC"/>
                </a:solidFill>
              </a:rPr>
              <a:t>a</a:t>
            </a:r>
            <a:r>
              <a:rPr lang="en-US" altLang="zh-CN" sz="3200" spc="-1" baseline="-25000" dirty="0" smtClean="0">
                <a:solidFill>
                  <a:srgbClr val="0066CC"/>
                </a:solidFill>
              </a:rPr>
              <a:t>0</a:t>
            </a:r>
            <a:r>
              <a:rPr lang="zh-CN" altLang="en-US" sz="3200" spc="-1" dirty="0" smtClean="0">
                <a:solidFill>
                  <a:srgbClr val="0066CC"/>
                </a:solidFill>
              </a:rPr>
              <a:t>，两个大臣左右手上的数是</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1</a:t>
            </a:r>
            <a:r>
              <a:rPr lang="en-US" altLang="zh-CN" sz="3200" spc="-1" dirty="0" smtClean="0">
                <a:solidFill>
                  <a:srgbClr val="0066CC"/>
                </a:solidFill>
              </a:rPr>
              <a:t>,a</a:t>
            </a:r>
            <a:r>
              <a:rPr lang="en-US" altLang="zh-CN" sz="3200" spc="-1" baseline="-25000" dirty="0" smtClean="0">
                <a:solidFill>
                  <a:srgbClr val="0066CC"/>
                </a:solidFill>
              </a:rPr>
              <a:t>2</a:t>
            </a:r>
            <a:r>
              <a:rPr lang="en-US" altLang="zh-CN" sz="3200" spc="-1" dirty="0" smtClean="0">
                <a:solidFill>
                  <a:srgbClr val="0066CC"/>
                </a:solidFill>
              </a:rPr>
              <a:t>,b</a:t>
            </a:r>
            <a:r>
              <a:rPr lang="en-US" altLang="zh-CN" sz="3200" spc="-1" baseline="-25000" dirty="0" smtClean="0">
                <a:solidFill>
                  <a:srgbClr val="0066CC"/>
                </a:solidFill>
              </a:rPr>
              <a:t>2</a:t>
            </a:r>
            <a:r>
              <a:rPr lang="zh-CN" altLang="en-US" sz="3200" spc="-1" dirty="0" smtClean="0">
                <a:solidFill>
                  <a:srgbClr val="0066CC"/>
                </a:solidFill>
              </a:rPr>
              <a:t>；那么有两种排法：</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a:solidFill>
                  <a:srgbClr val="0066CC"/>
                </a:solidFill>
              </a:rPr>
              <a:t>第一</a:t>
            </a:r>
            <a:r>
              <a:rPr lang="zh-CN" altLang="en-US" sz="3200" spc="-1" dirty="0" smtClean="0">
                <a:solidFill>
                  <a:srgbClr val="0066CC"/>
                </a:solidFill>
              </a:rPr>
              <a:t>个大臣排在前面，那么第一个大臣获得</a:t>
            </a:r>
            <a:r>
              <a:rPr lang="en-US" altLang="zh-CN" sz="3200" spc="-1" dirty="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 </a:t>
            </a:r>
            <a:r>
              <a:rPr lang="zh-CN" altLang="en-US" sz="3200" spc="-1" dirty="0" smtClean="0">
                <a:solidFill>
                  <a:srgbClr val="0066CC"/>
                </a:solidFill>
              </a:rPr>
              <a:t>奖赏，第二个获得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 / b</a:t>
            </a:r>
            <a:r>
              <a:rPr lang="en-US" altLang="zh-CN" sz="3200" spc="-1" baseline="-25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奖赏，奖赏最多的大臣获得的奖赏就是 </a:t>
            </a:r>
            <a:r>
              <a:rPr lang="en-US" altLang="zh-CN" sz="3200" spc="-1" dirty="0" smtClean="0">
                <a:solidFill>
                  <a:srgbClr val="0066CC"/>
                </a:solidFill>
              </a:rPr>
              <a:t>max(a</a:t>
            </a:r>
            <a:r>
              <a:rPr lang="en-US" altLang="zh-CN" sz="3200" spc="-1" baseline="-25000" dirty="0" smtClean="0">
                <a:solidFill>
                  <a:srgbClr val="0066CC"/>
                </a:solidFill>
              </a:rPr>
              <a:t>0</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a:t>
            </a:r>
            <a:r>
              <a:rPr lang="en-US" altLang="zh-CN" sz="3200" spc="-1" baseline="-25000" dirty="0" smtClean="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 / b</a:t>
            </a:r>
            <a:r>
              <a:rPr lang="en-US" altLang="zh-CN" sz="3200" spc="-1" baseline="-25000" dirty="0" smtClean="0">
                <a:solidFill>
                  <a:srgbClr val="0066CC"/>
                </a:solidFill>
              </a:rPr>
              <a:t>2</a:t>
            </a:r>
            <a:r>
              <a:rPr lang="en-US" altLang="zh-CN" sz="3200" spc="-1" dirty="0" smtClean="0">
                <a:solidFill>
                  <a:srgbClr val="0066CC"/>
                </a:solidFill>
              </a:rPr>
              <a:t>)</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同样，如果第二个大臣排在前面，答案就是</a:t>
            </a:r>
            <a:r>
              <a:rPr lang="en-US" altLang="zh-CN" sz="3200" spc="-1" dirty="0" smtClean="0">
                <a:solidFill>
                  <a:srgbClr val="0066CC"/>
                </a:solidFill>
              </a:rPr>
              <a:t>max(a</a:t>
            </a:r>
            <a:r>
              <a:rPr lang="en-US" altLang="zh-CN" sz="3200" spc="-1" baseline="-25000" dirty="0" smtClean="0">
                <a:solidFill>
                  <a:srgbClr val="0066CC"/>
                </a:solidFill>
              </a:rPr>
              <a:t>0</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a:t>
            </a:r>
            <a:r>
              <a:rPr lang="en-US" altLang="zh-CN" sz="3200" spc="-1" baseline="-25000" dirty="0" smtClean="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 / b</a:t>
            </a:r>
            <a:r>
              <a:rPr lang="en-US" altLang="zh-CN" sz="3200" spc="-1" baseline="-25000" dirty="0" smtClean="0">
                <a:solidFill>
                  <a:srgbClr val="0066CC"/>
                </a:solidFill>
              </a:rPr>
              <a:t>2</a:t>
            </a:r>
            <a:r>
              <a:rPr lang="en-US" altLang="zh-CN" sz="3200" spc="-1" dirty="0" smtClean="0">
                <a:solidFill>
                  <a:srgbClr val="0066CC"/>
                </a:solidFill>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2012 </a:t>
            </a:r>
            <a:r>
              <a:rPr lang="zh-CN" altLang="en-US" sz="4000" spc="-1" dirty="0" smtClean="0">
                <a:solidFill>
                  <a:srgbClr val="FFFFFF"/>
                </a:solidFill>
                <a:latin typeface="Arial"/>
              </a:rPr>
              <a:t>国王游戏</a:t>
            </a:r>
            <a:endParaRPr lang="en-US" sz="4000" b="0" strike="noStrike" spc="-1" dirty="0">
              <a:solidFill>
                <a:srgbClr val="FFFFFF"/>
              </a:solidFill>
              <a:latin typeface="Arial"/>
            </a:endParaRPr>
          </a:p>
        </p:txBody>
      </p:sp>
      <p:sp>
        <p:nvSpPr>
          <p:cNvPr id="92" name="TextShape 2"/>
          <p:cNvSpPr txBox="1"/>
          <p:nvPr/>
        </p:nvSpPr>
        <p:spPr>
          <a:xfrm>
            <a:off x="468280" y="1136631"/>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比较 </a:t>
            </a:r>
            <a:r>
              <a:rPr lang="en-US" altLang="zh-CN" sz="3200" spc="-1" dirty="0" smtClean="0">
                <a:solidFill>
                  <a:srgbClr val="0066CC"/>
                </a:solidFill>
              </a:rPr>
              <a:t>ans</a:t>
            </a:r>
            <a:r>
              <a:rPr lang="en-US" altLang="zh-CN" sz="3200" spc="-1" baseline="-25000" dirty="0" smtClean="0">
                <a:solidFill>
                  <a:srgbClr val="0066CC"/>
                </a:solidFill>
              </a:rPr>
              <a:t>1</a:t>
            </a:r>
            <a:r>
              <a:rPr lang="en-US" altLang="zh-CN" sz="3200" spc="-1" dirty="0" smtClean="0">
                <a:solidFill>
                  <a:srgbClr val="0066CC"/>
                </a:solidFill>
              </a:rPr>
              <a:t>=max(a</a:t>
            </a:r>
            <a:r>
              <a:rPr lang="en-US" altLang="zh-CN" sz="3200" spc="-1" baseline="-25000" dirty="0" smtClean="0">
                <a:solidFill>
                  <a:srgbClr val="0066CC"/>
                </a:solidFill>
              </a:rPr>
              <a:t>0</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a:t>
            </a:r>
            <a:r>
              <a:rPr lang="en-US" altLang="zh-CN" sz="3200" spc="-1" baseline="-25000" dirty="0" smtClean="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 / b</a:t>
            </a:r>
            <a:r>
              <a:rPr lang="en-US" altLang="zh-CN" sz="3200" spc="-1" baseline="-25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和 </a:t>
            </a:r>
            <a:r>
              <a:rPr lang="en-US" altLang="zh-CN" sz="3200" spc="-1" dirty="0" smtClean="0">
                <a:solidFill>
                  <a:srgbClr val="0066CC"/>
                </a:solidFill>
              </a:rPr>
              <a:t>ans</a:t>
            </a:r>
            <a:r>
              <a:rPr lang="en-US" altLang="zh-CN" sz="3200" spc="-1" baseline="-25000" dirty="0" smtClean="0">
                <a:solidFill>
                  <a:srgbClr val="0066CC"/>
                </a:solidFill>
              </a:rPr>
              <a:t>2</a:t>
            </a:r>
            <a:r>
              <a:rPr lang="en-US" altLang="zh-CN" sz="3200" spc="-1" dirty="0" smtClean="0">
                <a:solidFill>
                  <a:srgbClr val="0066CC"/>
                </a:solidFill>
              </a:rPr>
              <a:t>=max(a</a:t>
            </a:r>
            <a:r>
              <a:rPr lang="en-US" altLang="zh-CN" sz="3200" spc="-1" baseline="-25000" dirty="0" smtClean="0">
                <a:solidFill>
                  <a:srgbClr val="0066CC"/>
                </a:solidFill>
              </a:rPr>
              <a:t>0</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a:t>
            </a:r>
            <a:r>
              <a:rPr lang="en-US" altLang="zh-CN" sz="3200" spc="-1" baseline="-25000" dirty="0" smtClean="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 / b</a:t>
            </a:r>
            <a:r>
              <a:rPr lang="en-US" altLang="zh-CN" sz="3200" spc="-1" baseline="-25000" dirty="0" smtClean="0">
                <a:solidFill>
                  <a:srgbClr val="0066CC"/>
                </a:solidFill>
              </a:rPr>
              <a:t>2</a:t>
            </a:r>
            <a:r>
              <a:rPr lang="en-US" altLang="zh-CN" sz="3200" spc="-1" dirty="0" smtClean="0">
                <a:solidFill>
                  <a:srgbClr val="0066CC"/>
                </a:solidFill>
              </a:rPr>
              <a:t>)</a:t>
            </a:r>
            <a:r>
              <a:rPr lang="zh-CN" altLang="en-US" sz="3200" spc="-1" dirty="0" smtClean="0">
                <a:solidFill>
                  <a:srgbClr val="0066CC"/>
                </a:solidFill>
              </a:rPr>
              <a:t>，可以写成</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ans</a:t>
            </a:r>
            <a:r>
              <a:rPr lang="en-US" altLang="zh-CN" sz="3200" spc="-1" baseline="-25000" dirty="0" smtClean="0">
                <a:solidFill>
                  <a:srgbClr val="0066CC"/>
                </a:solidFill>
              </a:rPr>
              <a:t>1</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 </a:t>
            </a:r>
            <a:r>
              <a:rPr lang="en-US" altLang="zh-CN" sz="3200" spc="-1" dirty="0" smtClean="0">
                <a:solidFill>
                  <a:srgbClr val="FF0000"/>
                </a:solidFill>
              </a:rPr>
              <a:t>max(b</a:t>
            </a:r>
            <a:r>
              <a:rPr lang="en-US" altLang="zh-CN" sz="3200" spc="-1" baseline="-25000" dirty="0" smtClean="0">
                <a:solidFill>
                  <a:srgbClr val="FF0000"/>
                </a:solidFill>
              </a:rPr>
              <a:t>2</a:t>
            </a:r>
            <a:r>
              <a:rPr lang="en-US" altLang="zh-CN" sz="3200" spc="-1" dirty="0" smtClean="0">
                <a:solidFill>
                  <a:srgbClr val="FF0000"/>
                </a:solidFill>
              </a:rPr>
              <a:t>,a</a:t>
            </a:r>
            <a:r>
              <a:rPr lang="en-US" altLang="zh-CN" sz="3200" spc="-1" baseline="-25000" dirty="0" smtClean="0">
                <a:solidFill>
                  <a:srgbClr val="FF0000"/>
                </a:solidFill>
              </a:rPr>
              <a:t>1</a:t>
            </a:r>
            <a:r>
              <a:rPr lang="en-US" altLang="zh-CN" sz="3200" spc="-1" dirty="0" smtClean="0">
                <a:solidFill>
                  <a:srgbClr val="FF0000"/>
                </a:solidFill>
              </a:rPr>
              <a:t>b</a:t>
            </a:r>
            <a:r>
              <a:rPr lang="en-US" altLang="zh-CN" sz="3200" spc="-1" baseline="-25000" dirty="0" smtClean="0">
                <a:solidFill>
                  <a:srgbClr val="FF0000"/>
                </a:solidFill>
              </a:rPr>
              <a:t>1</a:t>
            </a:r>
            <a:r>
              <a:rPr lang="en-US" altLang="zh-CN" sz="3200" spc="-1" dirty="0" smtClean="0">
                <a:solidFill>
                  <a:srgbClr val="FF0000"/>
                </a:solidFill>
              </a:rPr>
              <a:t>) </a:t>
            </a:r>
            <a:r>
              <a:rPr lang="en-US" altLang="zh-CN" sz="3200" spc="-1" dirty="0" smtClean="0">
                <a:solidFill>
                  <a:srgbClr val="0066CC"/>
                </a:solidFill>
              </a:rPr>
              <a:t>/ b</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2</a:t>
            </a:r>
          </a:p>
          <a:p>
            <a:pPr marL="432000" indent="-324000">
              <a:spcBef>
                <a:spcPts val="1417"/>
              </a:spcBef>
              <a:buClr>
                <a:srgbClr val="000000"/>
              </a:buClr>
              <a:buSzPct val="45000"/>
              <a:buFont typeface="Wingdings" charset="2"/>
              <a:buChar char=""/>
            </a:pPr>
            <a:r>
              <a:rPr lang="en-US" altLang="zh-CN" sz="3200" spc="-1" dirty="0" smtClean="0">
                <a:solidFill>
                  <a:srgbClr val="0066CC"/>
                </a:solidFill>
              </a:rPr>
              <a:t>ans</a:t>
            </a:r>
            <a:r>
              <a:rPr lang="en-US" altLang="zh-CN" sz="3200" spc="-1" baseline="-25000" dirty="0" smtClean="0">
                <a:solidFill>
                  <a:srgbClr val="0066CC"/>
                </a:solidFill>
              </a:rPr>
              <a:t>2</a:t>
            </a:r>
            <a:r>
              <a:rPr lang="en-US" altLang="zh-CN" sz="3200" spc="-1" dirty="0" smtClean="0">
                <a:solidFill>
                  <a:srgbClr val="0066CC"/>
                </a:solidFill>
              </a:rPr>
              <a:t>=a</a:t>
            </a:r>
            <a:r>
              <a:rPr lang="en-US" altLang="zh-CN" sz="3200" spc="-1" baseline="-25000" dirty="0" smtClean="0">
                <a:solidFill>
                  <a:srgbClr val="0066CC"/>
                </a:solidFill>
              </a:rPr>
              <a:t>0</a:t>
            </a:r>
            <a:r>
              <a:rPr lang="en-US" altLang="zh-CN" sz="3200" spc="-1" dirty="0" smtClean="0">
                <a:solidFill>
                  <a:srgbClr val="0066CC"/>
                </a:solidFill>
              </a:rPr>
              <a:t> </a:t>
            </a:r>
            <a:r>
              <a:rPr lang="en-US" altLang="zh-CN" sz="3200" spc="-1" dirty="0" smtClean="0">
                <a:solidFill>
                  <a:srgbClr val="FF0000"/>
                </a:solidFill>
              </a:rPr>
              <a:t>max(b</a:t>
            </a:r>
            <a:r>
              <a:rPr lang="en-US" altLang="zh-CN" sz="3200" spc="-1" baseline="-25000" dirty="0" smtClean="0">
                <a:solidFill>
                  <a:srgbClr val="FF0000"/>
                </a:solidFill>
              </a:rPr>
              <a:t>1</a:t>
            </a:r>
            <a:r>
              <a:rPr lang="en-US" altLang="zh-CN" sz="3200" spc="-1" dirty="0" smtClean="0">
                <a:solidFill>
                  <a:srgbClr val="FF0000"/>
                </a:solidFill>
              </a:rPr>
              <a:t>,a</a:t>
            </a:r>
            <a:r>
              <a:rPr lang="en-US" altLang="zh-CN" sz="3200" spc="-1" baseline="-25000" dirty="0" smtClean="0">
                <a:solidFill>
                  <a:srgbClr val="FF0000"/>
                </a:solidFill>
              </a:rPr>
              <a:t>2</a:t>
            </a:r>
            <a:r>
              <a:rPr lang="en-US" altLang="zh-CN" sz="3200" spc="-1" dirty="0" smtClean="0">
                <a:solidFill>
                  <a:srgbClr val="FF0000"/>
                </a:solidFill>
              </a:rPr>
              <a:t>b</a:t>
            </a:r>
            <a:r>
              <a:rPr lang="en-US" altLang="zh-CN" sz="3200" spc="-1" baseline="-25000" dirty="0" smtClean="0">
                <a:solidFill>
                  <a:srgbClr val="FF0000"/>
                </a:solidFill>
              </a:rPr>
              <a:t>2</a:t>
            </a:r>
            <a:r>
              <a:rPr lang="en-US" altLang="zh-CN" sz="3200" spc="-1" dirty="0" smtClean="0">
                <a:solidFill>
                  <a:srgbClr val="FF0000"/>
                </a:solidFill>
              </a:rPr>
              <a:t>)</a:t>
            </a:r>
            <a:r>
              <a:rPr lang="en-US" altLang="zh-CN" sz="3200" spc="-1" dirty="0" smtClean="0">
                <a:solidFill>
                  <a:srgbClr val="0066CC"/>
                </a:solidFill>
              </a:rPr>
              <a:t> / b</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2</a:t>
            </a:r>
            <a:endParaRPr lang="en-US" altLang="zh-CN" sz="3200" spc="-1" baseline="-25000" dirty="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可以想象，如果 </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1</a:t>
            </a:r>
            <a:r>
              <a:rPr lang="en-US" altLang="zh-CN" sz="3200" spc="-1" dirty="0" smtClean="0">
                <a:solidFill>
                  <a:srgbClr val="0066CC"/>
                </a:solidFill>
              </a:rPr>
              <a:t> </a:t>
            </a:r>
            <a:r>
              <a:rPr lang="zh-CN" altLang="en-US" sz="3200" spc="-1" dirty="0" smtClean="0">
                <a:solidFill>
                  <a:srgbClr val="0066CC"/>
                </a:solidFill>
              </a:rPr>
              <a:t>≤</a:t>
            </a:r>
            <a:r>
              <a:rPr lang="en-US" altLang="zh-CN" sz="3200" spc="-1" dirty="0" smtClean="0">
                <a:solidFill>
                  <a:srgbClr val="0066CC"/>
                </a:solidFill>
              </a:rPr>
              <a:t> a</a:t>
            </a:r>
            <a:r>
              <a:rPr lang="en-US" altLang="zh-CN" sz="3200" spc="-1" baseline="-25000" dirty="0" smtClean="0">
                <a:solidFill>
                  <a:srgbClr val="0066CC"/>
                </a:solidFill>
              </a:rPr>
              <a:t>2</a:t>
            </a:r>
            <a:r>
              <a:rPr lang="en-US" altLang="zh-CN" sz="3200" spc="-1" dirty="0" smtClean="0">
                <a:solidFill>
                  <a:srgbClr val="0066CC"/>
                </a:solidFill>
              </a:rPr>
              <a:t>b</a:t>
            </a:r>
            <a:r>
              <a:rPr lang="en-US" altLang="zh-CN" sz="3200" spc="-1" baseline="-25000" dirty="0" smtClean="0">
                <a:solidFill>
                  <a:srgbClr val="0066CC"/>
                </a:solidFill>
              </a:rPr>
              <a:t>2</a:t>
            </a:r>
            <a:r>
              <a:rPr lang="zh-CN" altLang="en-US" sz="3200" spc="-1" dirty="0" smtClean="0">
                <a:solidFill>
                  <a:srgbClr val="0066CC"/>
                </a:solidFill>
              </a:rPr>
              <a:t>，那么 </a:t>
            </a:r>
            <a:r>
              <a:rPr lang="en-US" altLang="zh-CN" sz="3200" spc="-1" dirty="0" smtClean="0">
                <a:solidFill>
                  <a:srgbClr val="0066CC"/>
                </a:solidFill>
              </a:rPr>
              <a:t>ans</a:t>
            </a:r>
            <a:r>
              <a:rPr lang="en-US" altLang="zh-CN" sz="3200" spc="-1" baseline="-25000" dirty="0" smtClean="0">
                <a:solidFill>
                  <a:srgbClr val="0066CC"/>
                </a:solidFill>
              </a:rPr>
              <a:t>1</a:t>
            </a:r>
            <a:r>
              <a:rPr lang="en-US" altLang="zh-CN" sz="3200" spc="-1" dirty="0" smtClean="0">
                <a:solidFill>
                  <a:srgbClr val="0066CC"/>
                </a:solidFill>
              </a:rPr>
              <a:t> </a:t>
            </a:r>
            <a:r>
              <a:rPr lang="zh-CN" altLang="en-US" sz="3200" spc="-1" dirty="0" smtClean="0">
                <a:solidFill>
                  <a:srgbClr val="0066CC"/>
                </a:solidFill>
              </a:rPr>
              <a:t>肯定更小，因为这种情况下 </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1</a:t>
            </a:r>
            <a:r>
              <a:rPr lang="en-US" altLang="zh-CN" sz="3200" spc="-1" dirty="0" smtClean="0">
                <a:solidFill>
                  <a:srgbClr val="0066CC"/>
                </a:solidFill>
              </a:rPr>
              <a:t> </a:t>
            </a:r>
            <a:r>
              <a:rPr lang="zh-CN" altLang="en-US" sz="3200" spc="-1" dirty="0" smtClean="0">
                <a:solidFill>
                  <a:srgbClr val="0066CC"/>
                </a:solidFill>
              </a:rPr>
              <a:t>≤</a:t>
            </a:r>
            <a:r>
              <a:rPr lang="en-US" altLang="zh-CN" sz="3200" spc="-1" dirty="0" smtClean="0">
                <a:solidFill>
                  <a:srgbClr val="0066CC"/>
                </a:solidFill>
              </a:rPr>
              <a:t> a</a:t>
            </a:r>
            <a:r>
              <a:rPr lang="en-US" altLang="zh-CN" sz="3200" spc="-1" baseline="-25000" dirty="0" smtClean="0">
                <a:solidFill>
                  <a:srgbClr val="0066CC"/>
                </a:solidFill>
              </a:rPr>
              <a:t>2</a:t>
            </a:r>
            <a:r>
              <a:rPr lang="en-US" altLang="zh-CN" sz="3200" spc="-1" dirty="0" smtClean="0">
                <a:solidFill>
                  <a:srgbClr val="0066CC"/>
                </a:solidFill>
              </a:rPr>
              <a:t>b</a:t>
            </a:r>
            <a:r>
              <a:rPr lang="en-US" altLang="zh-CN" sz="3200" spc="-1" baseline="-25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而 </a:t>
            </a:r>
            <a:r>
              <a:rPr lang="en-US" altLang="zh-CN" sz="3200" spc="-1" dirty="0" smtClean="0">
                <a:solidFill>
                  <a:srgbClr val="0066CC"/>
                </a:solidFill>
              </a:rPr>
              <a:t>b</a:t>
            </a:r>
            <a:r>
              <a:rPr lang="en-US" altLang="zh-CN" sz="3200" spc="-1" baseline="-25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a:t>
            </a:r>
            <a:r>
              <a:rPr lang="en-US" altLang="zh-CN" sz="3200" spc="-1" dirty="0" smtClean="0">
                <a:solidFill>
                  <a:srgbClr val="0066CC"/>
                </a:solidFill>
              </a:rPr>
              <a:t> a</a:t>
            </a:r>
            <a:r>
              <a:rPr lang="en-US" altLang="zh-CN" sz="3200" spc="-1" baseline="-25000" dirty="0" smtClean="0">
                <a:solidFill>
                  <a:srgbClr val="0066CC"/>
                </a:solidFill>
              </a:rPr>
              <a:t>2</a:t>
            </a:r>
            <a:r>
              <a:rPr lang="en-US" altLang="zh-CN" sz="3200" spc="-1" dirty="0" smtClean="0">
                <a:solidFill>
                  <a:srgbClr val="0066CC"/>
                </a:solidFill>
              </a:rPr>
              <a:t>b</a:t>
            </a:r>
            <a:r>
              <a:rPr lang="en-US" altLang="zh-CN" sz="3200" spc="-1" baseline="-25000" dirty="0" smtClean="0">
                <a:solidFill>
                  <a:srgbClr val="0066CC"/>
                </a:solidFill>
              </a:rPr>
              <a:t>2</a:t>
            </a:r>
            <a:r>
              <a:rPr lang="zh-CN" altLang="en-US" sz="3200" spc="-1" dirty="0" smtClean="0">
                <a:solidFill>
                  <a:srgbClr val="0066CC"/>
                </a:solidFill>
              </a:rPr>
              <a:t>，所以 </a:t>
            </a:r>
            <a:r>
              <a:rPr lang="en-US" altLang="zh-CN" sz="3200" spc="-1" dirty="0" smtClean="0">
                <a:solidFill>
                  <a:srgbClr val="FF0000"/>
                </a:solidFill>
              </a:rPr>
              <a:t>max(b</a:t>
            </a:r>
            <a:r>
              <a:rPr lang="en-US" altLang="zh-CN" sz="3200" spc="-1" baseline="-25000" dirty="0" smtClean="0">
                <a:solidFill>
                  <a:srgbClr val="FF0000"/>
                </a:solidFill>
              </a:rPr>
              <a:t>2</a:t>
            </a:r>
            <a:r>
              <a:rPr lang="en-US" altLang="zh-CN" sz="3200" spc="-1" dirty="0" smtClean="0">
                <a:solidFill>
                  <a:srgbClr val="FF0000"/>
                </a:solidFill>
              </a:rPr>
              <a:t>,a</a:t>
            </a:r>
            <a:r>
              <a:rPr lang="en-US" altLang="zh-CN" sz="3200" spc="-1" baseline="-25000" dirty="0" smtClean="0">
                <a:solidFill>
                  <a:srgbClr val="FF0000"/>
                </a:solidFill>
              </a:rPr>
              <a:t>1</a:t>
            </a:r>
            <a:r>
              <a:rPr lang="en-US" altLang="zh-CN" sz="3200" spc="-1" dirty="0" smtClean="0">
                <a:solidFill>
                  <a:srgbClr val="FF0000"/>
                </a:solidFill>
              </a:rPr>
              <a:t>b</a:t>
            </a:r>
            <a:r>
              <a:rPr lang="en-US" altLang="zh-CN" sz="3200" spc="-1" baseline="-25000" dirty="0" smtClean="0">
                <a:solidFill>
                  <a:srgbClr val="FF0000"/>
                </a:solidFill>
              </a:rPr>
              <a:t>1</a:t>
            </a:r>
            <a:r>
              <a:rPr lang="en-US" altLang="zh-CN" sz="3200" spc="-1" dirty="0" smtClean="0">
                <a:solidFill>
                  <a:srgbClr val="FF0000"/>
                </a:solidFill>
              </a:rPr>
              <a:t>) </a:t>
            </a:r>
            <a:r>
              <a:rPr lang="zh-CN" altLang="en-US" sz="3200" spc="-1" dirty="0" smtClean="0">
                <a:solidFill>
                  <a:srgbClr val="FF0000"/>
                </a:solidFill>
              </a:rPr>
              <a:t>≤ </a:t>
            </a:r>
            <a:r>
              <a:rPr lang="en-US" altLang="zh-CN" sz="3200" spc="-1" dirty="0" smtClean="0">
                <a:solidFill>
                  <a:srgbClr val="FF0000"/>
                </a:solidFill>
              </a:rPr>
              <a:t>a</a:t>
            </a:r>
            <a:r>
              <a:rPr lang="en-US" altLang="zh-CN" sz="3200" spc="-1" baseline="-25000" dirty="0" smtClean="0">
                <a:solidFill>
                  <a:srgbClr val="FF0000"/>
                </a:solidFill>
              </a:rPr>
              <a:t>2</a:t>
            </a:r>
            <a:r>
              <a:rPr lang="en-US" altLang="zh-CN" sz="3200" spc="-1" dirty="0" smtClean="0">
                <a:solidFill>
                  <a:srgbClr val="FF0000"/>
                </a:solidFill>
              </a:rPr>
              <a:t>b</a:t>
            </a:r>
            <a:r>
              <a:rPr lang="en-US" altLang="zh-CN" sz="3200" spc="-1" baseline="-25000" dirty="0" smtClean="0">
                <a:solidFill>
                  <a:srgbClr val="FF0000"/>
                </a:solidFill>
              </a:rPr>
              <a:t>2</a:t>
            </a:r>
            <a:r>
              <a:rPr lang="en-US" altLang="zh-CN" sz="3200" spc="-1" dirty="0" smtClean="0">
                <a:solidFill>
                  <a:srgbClr val="FF0000"/>
                </a:solidFill>
              </a:rPr>
              <a:t> </a:t>
            </a:r>
            <a:r>
              <a:rPr lang="zh-CN" altLang="en-US" sz="3200" spc="-1" dirty="0" smtClean="0">
                <a:solidFill>
                  <a:srgbClr val="FF0000"/>
                </a:solidFill>
              </a:rPr>
              <a:t>≤ </a:t>
            </a:r>
            <a:r>
              <a:rPr lang="en-US" altLang="zh-CN" sz="3200" spc="-1" dirty="0" smtClean="0">
                <a:solidFill>
                  <a:srgbClr val="FF0000"/>
                </a:solidFill>
              </a:rPr>
              <a:t>max(b</a:t>
            </a:r>
            <a:r>
              <a:rPr lang="en-US" altLang="zh-CN" sz="3200" spc="-1" baseline="-25000" dirty="0" smtClean="0">
                <a:solidFill>
                  <a:srgbClr val="FF0000"/>
                </a:solidFill>
              </a:rPr>
              <a:t>1</a:t>
            </a:r>
            <a:r>
              <a:rPr lang="en-US" altLang="zh-CN" sz="3200" spc="-1" dirty="0" smtClean="0">
                <a:solidFill>
                  <a:srgbClr val="FF0000"/>
                </a:solidFill>
              </a:rPr>
              <a:t>,a</a:t>
            </a:r>
            <a:r>
              <a:rPr lang="en-US" altLang="zh-CN" sz="3200" spc="-1" baseline="-25000" dirty="0" smtClean="0">
                <a:solidFill>
                  <a:srgbClr val="FF0000"/>
                </a:solidFill>
              </a:rPr>
              <a:t>2</a:t>
            </a:r>
            <a:r>
              <a:rPr lang="en-US" altLang="zh-CN" sz="3200" spc="-1" dirty="0" smtClean="0">
                <a:solidFill>
                  <a:srgbClr val="FF0000"/>
                </a:solidFill>
              </a:rPr>
              <a:t>b</a:t>
            </a:r>
            <a:r>
              <a:rPr lang="en-US" altLang="zh-CN" sz="3200" spc="-1" baseline="-25000" dirty="0" smtClean="0">
                <a:solidFill>
                  <a:srgbClr val="FF0000"/>
                </a:solidFill>
              </a:rPr>
              <a:t>2</a:t>
            </a:r>
            <a:r>
              <a:rPr lang="en-US" altLang="zh-CN" sz="3200" spc="-1" dirty="0" smtClean="0">
                <a:solidFill>
                  <a:srgbClr val="FF0000"/>
                </a:solidFill>
              </a:rPr>
              <a:t>)</a:t>
            </a: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同理，如果 </a:t>
            </a:r>
            <a:r>
              <a:rPr lang="en-US" altLang="zh-CN" sz="3200" spc="-1" dirty="0" smtClean="0">
                <a:solidFill>
                  <a:srgbClr val="0066CC"/>
                </a:solidFill>
              </a:rPr>
              <a:t>a</a:t>
            </a:r>
            <a:r>
              <a:rPr lang="en-US" altLang="zh-CN" sz="3200" spc="-1" baseline="-25000" dirty="0" smtClean="0">
                <a:solidFill>
                  <a:srgbClr val="0066CC"/>
                </a:solidFill>
              </a:rPr>
              <a:t>1</a:t>
            </a:r>
            <a:r>
              <a:rPr lang="en-US" altLang="zh-CN" sz="3200" spc="-1" dirty="0" smtClean="0">
                <a:solidFill>
                  <a:srgbClr val="0066CC"/>
                </a:solidFill>
              </a:rPr>
              <a:t>b</a:t>
            </a:r>
            <a:r>
              <a:rPr lang="en-US" altLang="zh-CN" sz="3200" spc="-1" baseline="-25000" dirty="0" smtClean="0">
                <a:solidFill>
                  <a:srgbClr val="0066CC"/>
                </a:solidFill>
              </a:rPr>
              <a:t>1</a:t>
            </a:r>
            <a:r>
              <a:rPr lang="en-US" altLang="zh-CN" sz="3200" spc="-1" dirty="0" smtClean="0">
                <a:solidFill>
                  <a:srgbClr val="0066CC"/>
                </a:solidFill>
              </a:rPr>
              <a:t> &gt; a</a:t>
            </a:r>
            <a:r>
              <a:rPr lang="en-US" altLang="zh-CN" sz="3200" spc="-1" baseline="-25000" dirty="0" smtClean="0">
                <a:solidFill>
                  <a:srgbClr val="0066CC"/>
                </a:solidFill>
              </a:rPr>
              <a:t>2</a:t>
            </a:r>
            <a:r>
              <a:rPr lang="en-US" altLang="zh-CN" sz="3200" spc="-1" dirty="0" smtClean="0">
                <a:solidFill>
                  <a:srgbClr val="0066CC"/>
                </a:solidFill>
              </a:rPr>
              <a:t>b</a:t>
            </a:r>
            <a:r>
              <a:rPr lang="en-US" altLang="zh-CN" sz="3200" spc="-1" baseline="-25000" dirty="0" smtClean="0">
                <a:solidFill>
                  <a:srgbClr val="0066CC"/>
                </a:solidFill>
              </a:rPr>
              <a:t>2</a:t>
            </a:r>
            <a:r>
              <a:rPr lang="zh-CN" altLang="en-US" sz="3200" spc="-1" dirty="0" smtClean="0">
                <a:solidFill>
                  <a:srgbClr val="0066CC"/>
                </a:solidFill>
              </a:rPr>
              <a:t>，那么 </a:t>
            </a:r>
            <a:r>
              <a:rPr lang="en-US" altLang="zh-CN" sz="3200" spc="-1" dirty="0" smtClean="0">
                <a:solidFill>
                  <a:srgbClr val="0066CC"/>
                </a:solidFill>
              </a:rPr>
              <a:t>ans</a:t>
            </a:r>
            <a:r>
              <a:rPr lang="en-US" altLang="zh-CN" sz="3200" spc="-1" baseline="-25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更小。</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于是我们得到一个结论：只有两个人时，把</a:t>
            </a:r>
            <a:r>
              <a:rPr lang="en-US" altLang="zh-CN" sz="3200" spc="-1" dirty="0">
                <a:solidFill>
                  <a:srgbClr val="0066CC"/>
                </a:solidFill>
              </a:rPr>
              <a:t> </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err="1" smtClean="0">
                <a:solidFill>
                  <a:srgbClr val="0066CC"/>
                </a:solidFill>
              </a:rPr>
              <a:t>b</a:t>
            </a:r>
            <a:r>
              <a:rPr lang="en-US" altLang="zh-CN" sz="3200" spc="-1" baseline="-25000"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更小那个放到前面一定更优。</a:t>
            </a:r>
            <a:endParaRPr lang="en-US" altLang="zh-CN" sz="3200" spc="-1" dirty="0" smtClean="0">
              <a:solidFill>
                <a:srgbClr val="FF0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2012 </a:t>
            </a:r>
            <a:r>
              <a:rPr lang="zh-CN" altLang="en-US" sz="4000" spc="-1" dirty="0" smtClean="0">
                <a:solidFill>
                  <a:srgbClr val="FFFFFF"/>
                </a:solidFill>
                <a:latin typeface="Arial"/>
              </a:rPr>
              <a:t>国王游戏</a:t>
            </a:r>
            <a:endParaRPr lang="en-US" sz="4000" b="0" strike="noStrike" spc="-1" dirty="0">
              <a:solidFill>
                <a:srgbClr val="FFFFFF"/>
              </a:solidFill>
              <a:latin typeface="Arial"/>
            </a:endParaRPr>
          </a:p>
        </p:txBody>
      </p:sp>
      <p:sp>
        <p:nvSpPr>
          <p:cNvPr id="92" name="TextShape 2"/>
          <p:cNvSpPr txBox="1"/>
          <p:nvPr/>
        </p:nvSpPr>
        <p:spPr>
          <a:xfrm>
            <a:off x="468280" y="1136631"/>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a:solidFill>
                  <a:srgbClr val="0066CC"/>
                </a:solidFill>
              </a:rPr>
              <a:t>当有更多大臣的时候呢？</a:t>
            </a:r>
            <a:endParaRPr lang="en-US" altLang="zh-CN" sz="3200" spc="-1" dirty="0">
              <a:solidFill>
                <a:srgbClr val="0066CC"/>
              </a:solidFill>
            </a:endParaRPr>
          </a:p>
          <a:p>
            <a:pPr marL="432000" indent="-324000">
              <a:spcBef>
                <a:spcPts val="1417"/>
              </a:spcBef>
              <a:buClr>
                <a:srgbClr val="000000"/>
              </a:buClr>
              <a:buSzPct val="45000"/>
              <a:buFont typeface="Wingdings" charset="2"/>
              <a:buChar char=""/>
            </a:pPr>
            <a:r>
              <a:rPr lang="zh-CN" altLang="en-US" sz="3200" spc="-1" dirty="0">
                <a:solidFill>
                  <a:srgbClr val="0066CC"/>
                </a:solidFill>
              </a:rPr>
              <a:t>考虑最优解满足什么性质。如果</a:t>
            </a:r>
            <a:r>
              <a:rPr lang="zh-CN" altLang="en-US" sz="3200" spc="-1" dirty="0" smtClean="0">
                <a:solidFill>
                  <a:srgbClr val="0066CC"/>
                </a:solidFill>
              </a:rPr>
              <a:t>我们交换最优解中两个相邻的大臣，那么他们前面的大臣得到的奖赏显然</a:t>
            </a:r>
            <a:r>
              <a:rPr lang="zh-CN" altLang="en-US" sz="3200" b="1" spc="-1" dirty="0" smtClean="0">
                <a:solidFill>
                  <a:srgbClr val="FF0000"/>
                </a:solidFill>
              </a:rPr>
              <a:t>不受影响</a:t>
            </a:r>
            <a:r>
              <a:rPr lang="zh-CN" altLang="en-US" sz="3200" spc="-1" dirty="0" smtClean="0">
                <a:solidFill>
                  <a:srgbClr val="0066CC"/>
                </a:solidFill>
              </a:rPr>
              <a:t>；而他们后面的大臣</a:t>
            </a:r>
            <a:r>
              <a:rPr lang="zh-CN" altLang="en-US" sz="3200" b="1" spc="-1" dirty="0" smtClean="0">
                <a:solidFill>
                  <a:srgbClr val="FF0000"/>
                </a:solidFill>
              </a:rPr>
              <a:t>也不受影响</a:t>
            </a:r>
            <a:r>
              <a:rPr lang="zh-CN" altLang="en-US" sz="3200" spc="-1" dirty="0" smtClean="0">
                <a:solidFill>
                  <a:srgbClr val="0066CC"/>
                </a:solidFill>
              </a:rPr>
              <a:t>。（想一想，为什么）</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那么把这两个大臣单独拎出来，根据之前的结论，最优解中一定是 </a:t>
            </a:r>
            <a:r>
              <a:rPr lang="en-US" altLang="zh-CN" sz="3200" spc="-1" dirty="0" smtClean="0">
                <a:solidFill>
                  <a:srgbClr val="0066CC"/>
                </a:solidFill>
              </a:rPr>
              <a:t>a*b </a:t>
            </a:r>
            <a:r>
              <a:rPr lang="zh-CN" altLang="en-US" sz="3200" spc="-1" dirty="0" smtClean="0">
                <a:solidFill>
                  <a:srgbClr val="0066CC"/>
                </a:solidFill>
              </a:rPr>
              <a:t>较小的放到前面。</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a:solidFill>
                  <a:srgbClr val="0066CC"/>
                </a:solidFill>
              </a:rPr>
              <a:t>这样</a:t>
            </a:r>
            <a:r>
              <a:rPr lang="zh-CN" altLang="en-US" sz="3200" spc="-1" dirty="0" smtClean="0">
                <a:solidFill>
                  <a:srgbClr val="0066CC"/>
                </a:solidFill>
              </a:rPr>
              <a:t>的话，我们得出结论：最优解中相邻两个大臣，前面的 </a:t>
            </a:r>
            <a:r>
              <a:rPr lang="en-US" altLang="zh-CN" sz="3200" spc="-1" dirty="0" smtClean="0">
                <a:solidFill>
                  <a:srgbClr val="0066CC"/>
                </a:solidFill>
              </a:rPr>
              <a:t>a*b </a:t>
            </a:r>
            <a:r>
              <a:rPr lang="zh-CN" altLang="en-US" sz="3200" spc="-1" dirty="0" smtClean="0">
                <a:solidFill>
                  <a:srgbClr val="0066CC"/>
                </a:solidFill>
              </a:rPr>
              <a:t>一定更小。否则可以交换相邻的大臣使得答案更小。</a:t>
            </a:r>
            <a:endParaRPr lang="en-US" altLang="zh-CN" sz="3200" spc="-1" dirty="0">
              <a:solidFill>
                <a:srgbClr val="0066CC"/>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2012 </a:t>
            </a:r>
            <a:r>
              <a:rPr lang="zh-CN" altLang="en-US" sz="4000" spc="-1" dirty="0" smtClean="0">
                <a:solidFill>
                  <a:srgbClr val="FFFFFF"/>
                </a:solidFill>
                <a:latin typeface="Arial"/>
              </a:rPr>
              <a:t>国王游戏</a:t>
            </a:r>
            <a:endParaRPr lang="en-US" sz="4000" b="0" strike="noStrike" spc="-1" dirty="0">
              <a:solidFill>
                <a:srgbClr val="FFFFFF"/>
              </a:solidFill>
              <a:latin typeface="Arial"/>
            </a:endParaRPr>
          </a:p>
        </p:txBody>
      </p:sp>
      <p:sp>
        <p:nvSpPr>
          <p:cNvPr id="92" name="TextShape 2"/>
          <p:cNvSpPr txBox="1"/>
          <p:nvPr/>
        </p:nvSpPr>
        <p:spPr>
          <a:xfrm>
            <a:off x="468280" y="1136631"/>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于是最优解肯定是按大臣的 </a:t>
            </a:r>
            <a:r>
              <a:rPr lang="en-US" altLang="zh-CN" sz="3200" spc="-1" dirty="0" smtClean="0">
                <a:solidFill>
                  <a:srgbClr val="0066CC"/>
                </a:solidFill>
              </a:rPr>
              <a:t>a*b </a:t>
            </a:r>
            <a:r>
              <a:rPr lang="zh-CN" altLang="en-US" sz="3200" spc="-1" dirty="0" smtClean="0">
                <a:solidFill>
                  <a:srgbClr val="0066CC"/>
                </a:solidFill>
              </a:rPr>
              <a:t>排序后的结果。所以将大臣按 </a:t>
            </a:r>
            <a:r>
              <a:rPr lang="en-US" altLang="zh-CN" sz="3200" spc="-1" dirty="0" smtClean="0">
                <a:solidFill>
                  <a:srgbClr val="0066CC"/>
                </a:solidFill>
              </a:rPr>
              <a:t>a*b </a:t>
            </a:r>
            <a:r>
              <a:rPr lang="zh-CN" altLang="en-US" sz="3200" spc="-1" dirty="0" smtClean="0">
                <a:solidFill>
                  <a:srgbClr val="0066CC"/>
                </a:solidFill>
              </a:rPr>
              <a:t>排好序，计算每个大臣的奖赏就可以了</a:t>
            </a:r>
            <a:r>
              <a:rPr lang="zh-CN" altLang="en-US" sz="3200" strike="sngStrike" spc="-1" dirty="0" smtClean="0">
                <a:solidFill>
                  <a:srgbClr val="0066CC"/>
                </a:solidFill>
              </a:rPr>
              <a:t>（这题代码难点在于高精度）</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通过这道题我们看出一种贪心的分析方式，它尤其适用于“将若干个物品重新排列使得</a:t>
            </a:r>
            <a:r>
              <a:rPr lang="en-US" altLang="zh-CN" sz="3200" spc="-1" dirty="0" smtClean="0">
                <a:solidFill>
                  <a:srgbClr val="0066CC"/>
                </a:solidFill>
              </a:rPr>
              <a:t>___</a:t>
            </a:r>
            <a:r>
              <a:rPr lang="zh-CN" altLang="en-US" sz="3200" spc="-1" dirty="0" smtClean="0">
                <a:solidFill>
                  <a:srgbClr val="0066CC"/>
                </a:solidFill>
              </a:rPr>
              <a:t>最小</a:t>
            </a:r>
            <a:r>
              <a:rPr lang="en-US" altLang="zh-CN" sz="3200" spc="-1" dirty="0" smtClean="0">
                <a:solidFill>
                  <a:srgbClr val="0066CC"/>
                </a:solidFill>
              </a:rPr>
              <a:t>/</a:t>
            </a:r>
            <a:r>
              <a:rPr lang="zh-CN" altLang="en-US" sz="3200" spc="-1" dirty="0" smtClean="0">
                <a:solidFill>
                  <a:srgbClr val="0066CC"/>
                </a:solidFill>
              </a:rPr>
              <a:t>最大”的问题：</a:t>
            </a:r>
            <a:endParaRPr lang="en-US" altLang="zh-CN" sz="3200" spc="-1" dirty="0" smtClean="0">
              <a:solidFill>
                <a:srgbClr val="0066CC"/>
              </a:solidFill>
            </a:endParaRPr>
          </a:p>
          <a:p>
            <a:pPr marL="889200" lvl="1" indent="-324000">
              <a:spcBef>
                <a:spcPts val="1417"/>
              </a:spcBef>
              <a:buClr>
                <a:srgbClr val="000000"/>
              </a:buClr>
              <a:buSzPct val="45000"/>
              <a:buFont typeface="Wingdings" charset="2"/>
              <a:buChar char=""/>
            </a:pPr>
            <a:r>
              <a:rPr lang="zh-CN" altLang="en-US" sz="3200" spc="-1" dirty="0" smtClean="0">
                <a:solidFill>
                  <a:srgbClr val="0066CC"/>
                </a:solidFill>
              </a:rPr>
              <a:t>假设我们有一组解，考虑如何</a:t>
            </a:r>
            <a:r>
              <a:rPr lang="zh-CN" altLang="en-US" sz="3200" b="1" spc="-1" dirty="0" smtClean="0">
                <a:solidFill>
                  <a:srgbClr val="FF0000"/>
                </a:solidFill>
              </a:rPr>
              <a:t>调整</a:t>
            </a:r>
            <a:r>
              <a:rPr lang="zh-CN" altLang="en-US" sz="3200" spc="-1" dirty="0" smtClean="0">
                <a:solidFill>
                  <a:srgbClr val="0066CC"/>
                </a:solidFill>
              </a:rPr>
              <a:t>能使它更优（对于重新排列，一般是</a:t>
            </a:r>
            <a:r>
              <a:rPr lang="zh-CN" altLang="en-US" sz="3200" b="1" spc="-1" dirty="0" smtClean="0">
                <a:solidFill>
                  <a:srgbClr val="FF0000"/>
                </a:solidFill>
              </a:rPr>
              <a:t>交换相邻</a:t>
            </a:r>
            <a:r>
              <a:rPr lang="zh-CN" altLang="en-US" sz="3200" spc="-1" dirty="0" smtClean="0">
                <a:solidFill>
                  <a:srgbClr val="0066CC"/>
                </a:solidFill>
              </a:rPr>
              <a:t>物品）；</a:t>
            </a:r>
            <a:endParaRPr lang="en-US" altLang="zh-CN" sz="3200" spc="-1" dirty="0">
              <a:solidFill>
                <a:srgbClr val="0066CC"/>
              </a:solidFill>
            </a:endParaRPr>
          </a:p>
          <a:p>
            <a:pPr marL="889200" lvl="1" indent="-324000">
              <a:spcBef>
                <a:spcPts val="1417"/>
              </a:spcBef>
              <a:buClr>
                <a:srgbClr val="000000"/>
              </a:buClr>
              <a:buSzPct val="45000"/>
              <a:buFont typeface="Wingdings" charset="2"/>
              <a:buChar char=""/>
            </a:pPr>
            <a:r>
              <a:rPr lang="zh-CN" altLang="en-US" sz="3200" spc="-1" dirty="0">
                <a:solidFill>
                  <a:srgbClr val="0066CC"/>
                </a:solidFill>
              </a:rPr>
              <a:t>最优解一定</a:t>
            </a:r>
            <a:r>
              <a:rPr lang="zh-CN" altLang="en-US" sz="3200" b="1" spc="-1" dirty="0" smtClean="0">
                <a:solidFill>
                  <a:srgbClr val="FF0000"/>
                </a:solidFill>
              </a:rPr>
              <a:t>不能</a:t>
            </a:r>
            <a:r>
              <a:rPr lang="zh-CN" altLang="en-US" sz="3200" spc="-1" dirty="0" smtClean="0">
                <a:solidFill>
                  <a:srgbClr val="0066CC"/>
                </a:solidFill>
              </a:rPr>
              <a:t>调整。</a:t>
            </a: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animEffect transition="in" filter="randombar(horizontal)">
                                      <p:cBhvr>
                                        <p:cTn id="7" dur="500"/>
                                        <p:tgtEl>
                                          <p:spTgt spid="9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
                                            <p:txEl>
                                              <p:pRg st="2" end="2"/>
                                            </p:txEl>
                                          </p:spTgt>
                                        </p:tgtEl>
                                        <p:attrNameLst>
                                          <p:attrName>style.visibility</p:attrName>
                                        </p:attrNameLst>
                                      </p:cBhvr>
                                      <p:to>
                                        <p:strVal val="visible"/>
                                      </p:to>
                                    </p:set>
                                    <p:animEffect transition="in" filter="randombar(horizontal)">
                                      <p:cBhvr>
                                        <p:cTn id="10" dur="500"/>
                                        <p:tgtEl>
                                          <p:spTgt spid="9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
                                            <p:txEl>
                                              <p:pRg st="3" end="3"/>
                                            </p:txEl>
                                          </p:spTgt>
                                        </p:tgtEl>
                                        <p:attrNameLst>
                                          <p:attrName>style.visibility</p:attrName>
                                        </p:attrNameLst>
                                      </p:cBhvr>
                                      <p:to>
                                        <p:strVal val="visible"/>
                                      </p:to>
                                    </p:set>
                                    <p:animEffect transition="in" filter="randombar(horizontal)">
                                      <p:cBhvr>
                                        <p:cTn id="13" dur="500"/>
                                        <p:tgtEl>
                                          <p:spTgt spid="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2015 </a:t>
            </a:r>
            <a:r>
              <a:rPr lang="zh-CN" altLang="en-US" sz="4000" spc="-1" dirty="0" smtClean="0">
                <a:solidFill>
                  <a:srgbClr val="FFFFFF"/>
                </a:solidFill>
                <a:latin typeface="Arial"/>
              </a:rPr>
              <a:t>推销员</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这是普及组题。</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a:solidFill>
                  <a:srgbClr val="0066CC"/>
                </a:solidFill>
              </a:rPr>
              <a:t>一</a:t>
            </a:r>
            <a:r>
              <a:rPr lang="zh-CN" altLang="en-US" sz="3200" spc="-1" dirty="0" smtClean="0">
                <a:solidFill>
                  <a:srgbClr val="0066CC"/>
                </a:solidFill>
              </a:rPr>
              <a:t>条死胡同上有 </a:t>
            </a:r>
            <a:r>
              <a:rPr lang="en-US" altLang="zh-CN" sz="3200" spc="-1" dirty="0" smtClean="0">
                <a:solidFill>
                  <a:srgbClr val="0066CC"/>
                </a:solidFill>
              </a:rPr>
              <a:t>n </a:t>
            </a:r>
            <a:r>
              <a:rPr lang="zh-CN" altLang="en-US" sz="3200" spc="-1" dirty="0" smtClean="0">
                <a:solidFill>
                  <a:srgbClr val="0066CC"/>
                </a:solidFill>
              </a:rPr>
              <a:t>家，第 </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家到胡同口的距离是 </a:t>
            </a:r>
            <a:r>
              <a:rPr lang="en-US" altLang="zh-CN" sz="3200" spc="-1" dirty="0" err="1" smtClean="0">
                <a:solidFill>
                  <a:srgbClr val="0066CC"/>
                </a:solidFill>
              </a:rPr>
              <a:t>s</a:t>
            </a:r>
            <a:r>
              <a:rPr lang="en-US" altLang="zh-CN" sz="3200" spc="-1" baseline="-25000" dirty="0" err="1" smtClean="0">
                <a:solidFill>
                  <a:srgbClr val="0066CC"/>
                </a:solidFill>
              </a:rPr>
              <a:t>i</a:t>
            </a:r>
            <a:r>
              <a:rPr lang="zh-CN" altLang="en-US" sz="3200" spc="-1" dirty="0" smtClean="0">
                <a:solidFill>
                  <a:srgbClr val="0066CC"/>
                </a:solidFill>
              </a:rPr>
              <a:t>，向第 </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家推销需要花费 </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的体力，而走 </a:t>
            </a:r>
            <a:r>
              <a:rPr lang="en-US" altLang="zh-CN" sz="3200" spc="-1" dirty="0" smtClean="0">
                <a:solidFill>
                  <a:srgbClr val="0066CC"/>
                </a:solidFill>
              </a:rPr>
              <a:t>1 </a:t>
            </a:r>
            <a:r>
              <a:rPr lang="zh-CN" altLang="en-US" sz="3200" spc="-1" dirty="0" smtClean="0">
                <a:solidFill>
                  <a:srgbClr val="0066CC"/>
                </a:solidFill>
              </a:rPr>
              <a:t>单位距离会耗费 </a:t>
            </a:r>
            <a:r>
              <a:rPr lang="en-US" altLang="zh-CN" sz="3200" spc="-1" dirty="0" smtClean="0">
                <a:solidFill>
                  <a:srgbClr val="0066CC"/>
                </a:solidFill>
              </a:rPr>
              <a:t>1 </a:t>
            </a:r>
            <a:r>
              <a:rPr lang="zh-CN" altLang="en-US" sz="3200" spc="-1" dirty="0" smtClean="0">
                <a:solidFill>
                  <a:srgbClr val="0066CC"/>
                </a:solidFill>
              </a:rPr>
              <a:t>点体力（注意他还要走回胡同口）。</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阿明是个勤奋的推销员，他想在推销 </a:t>
            </a:r>
            <a:r>
              <a:rPr lang="en-US" altLang="zh-CN" sz="3200" spc="-1" dirty="0" smtClean="0">
                <a:solidFill>
                  <a:srgbClr val="0066CC"/>
                </a:solidFill>
              </a:rPr>
              <a:t>X </a:t>
            </a:r>
            <a:r>
              <a:rPr lang="zh-CN" altLang="en-US" sz="3200" spc="-1" dirty="0" smtClean="0">
                <a:solidFill>
                  <a:srgbClr val="0066CC"/>
                </a:solidFill>
              </a:rPr>
              <a:t>家的情况下最大化自己花费的体力（并且他不能走多余的路程）。</a:t>
            </a:r>
            <a:r>
              <a:rPr lang="zh-CN" altLang="en-US" sz="3200" spc="-1" dirty="0">
                <a:solidFill>
                  <a:srgbClr val="0066CC"/>
                </a:solidFill>
              </a:rPr>
              <a:t>你</a:t>
            </a:r>
            <a:r>
              <a:rPr lang="zh-CN" altLang="en-US" sz="3200" spc="-1" dirty="0" smtClean="0">
                <a:solidFill>
                  <a:srgbClr val="0066CC"/>
                </a:solidFill>
              </a:rPr>
              <a:t>需要对 </a:t>
            </a:r>
            <a:r>
              <a:rPr lang="en-US" altLang="zh-CN" sz="3200" spc="-1" dirty="0" smtClean="0">
                <a:solidFill>
                  <a:srgbClr val="0066CC"/>
                </a:solidFill>
              </a:rPr>
              <a:t>X=1…n</a:t>
            </a:r>
            <a:r>
              <a:rPr lang="zh-CN" altLang="en-US" sz="3200" spc="-1" dirty="0" smtClean="0">
                <a:solidFill>
                  <a:srgbClr val="0066CC"/>
                </a:solidFill>
              </a:rPr>
              <a:t>分别求出他在恰好推销 </a:t>
            </a:r>
            <a:r>
              <a:rPr lang="en-US" altLang="zh-CN" sz="3200" spc="-1" dirty="0" smtClean="0">
                <a:solidFill>
                  <a:srgbClr val="0066CC"/>
                </a:solidFill>
              </a:rPr>
              <a:t>X </a:t>
            </a:r>
            <a:r>
              <a:rPr lang="zh-CN" altLang="en-US" sz="3200" spc="-1" dirty="0" smtClean="0">
                <a:solidFill>
                  <a:srgbClr val="0066CC"/>
                </a:solidFill>
              </a:rPr>
              <a:t>家的情况下最多能花费多少体力。</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n</a:t>
            </a:r>
            <a:r>
              <a:rPr lang="zh-CN" altLang="en-US" sz="3200" spc="-1" dirty="0" smtClean="0">
                <a:solidFill>
                  <a:srgbClr val="0066CC"/>
                </a:solidFill>
              </a:rPr>
              <a:t>≤</a:t>
            </a:r>
            <a:r>
              <a:rPr lang="en-US" altLang="zh-CN" sz="3200" spc="-1" dirty="0" smtClean="0">
                <a:solidFill>
                  <a:srgbClr val="0066CC"/>
                </a:solidFill>
              </a:rPr>
              <a:t>100000</a:t>
            </a:r>
            <a:r>
              <a:rPr lang="zh-CN" altLang="en-US" sz="3200" spc="-1" dirty="0" smtClean="0">
                <a:solidFill>
                  <a:srgbClr val="0066CC"/>
                </a:solidFill>
              </a:rPr>
              <a:t>。</a:t>
            </a:r>
            <a:endParaRPr lang="en-US" altLang="zh-CN" sz="3200" spc="-1" dirty="0">
              <a:solidFill>
                <a:srgbClr val="0066C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tIns="0" rIns="0" bIns="0" anchor="ctr"/>
          <a:lstStyle/>
          <a:p>
            <a:pPr algn="ctr"/>
            <a:r>
              <a:rPr lang="en-US" sz="3200" b="0" strike="noStrike" spc="-1">
                <a:solidFill>
                  <a:srgbClr val="FFFFFF"/>
                </a:solidFill>
                <a:latin typeface="Arial"/>
              </a:rPr>
              <a:t>前言</a:t>
            </a:r>
          </a:p>
        </p:txBody>
      </p:sp>
      <p:sp>
        <p:nvSpPr>
          <p:cNvPr id="89" name="TextShape 2"/>
          <p:cNvSpPr txBox="1"/>
          <p:nvPr/>
        </p:nvSpPr>
        <p:spPr>
          <a:xfrm>
            <a:off x="504000" y="1769040"/>
            <a:ext cx="9071640" cy="4384440"/>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b="0" strike="noStrike" spc="-1" dirty="0" smtClean="0">
                <a:solidFill>
                  <a:srgbClr val="0066CC"/>
                </a:solidFill>
                <a:latin typeface="Arial"/>
              </a:rPr>
              <a:t>我本来以为各位是来冲省一的，并按照这个难度做的课件</a:t>
            </a:r>
            <a:r>
              <a:rPr lang="en-US" altLang="zh-CN" sz="3200" b="0" strike="noStrike" spc="-1" dirty="0" smtClean="0">
                <a:solidFill>
                  <a:srgbClr val="0066CC"/>
                </a:solidFill>
                <a:latin typeface="Arial"/>
              </a:rPr>
              <a:t>…</a:t>
            </a:r>
            <a:r>
              <a:rPr lang="zh-CN" altLang="en-US" sz="3200" b="0" strike="noStrike" spc="-1" dirty="0" smtClean="0">
                <a:solidFill>
                  <a:srgbClr val="0066CC"/>
                </a:solidFill>
                <a:latin typeface="Arial"/>
              </a:rPr>
              <a:t>所以如果太难了的话</a:t>
            </a:r>
            <a:r>
              <a:rPr lang="en-US" altLang="zh-CN" sz="3200" b="0" strike="noStrike" spc="-1" dirty="0" smtClean="0">
                <a:solidFill>
                  <a:srgbClr val="0066CC"/>
                </a:solidFill>
                <a:latin typeface="Arial"/>
              </a:rPr>
              <a:t>…</a:t>
            </a:r>
            <a:r>
              <a:rPr lang="zh-CN" altLang="en-US" sz="3200" b="0" strike="noStrike" spc="-1" smtClean="0">
                <a:solidFill>
                  <a:srgbClr val="0066CC"/>
                </a:solidFill>
                <a:latin typeface="Arial"/>
              </a:rPr>
              <a:t>抱歉</a:t>
            </a:r>
            <a:r>
              <a:rPr lang="zh-CN" altLang="en-US" sz="3200" spc="-1" smtClean="0">
                <a:solidFill>
                  <a:srgbClr val="0066CC"/>
                </a:solidFill>
                <a:latin typeface="Arial"/>
              </a:rPr>
              <a:t>（滑稽）</a:t>
            </a:r>
            <a:endParaRPr lang="en-US" sz="3200" b="0" strike="noStrike" spc="-1" dirty="0" smtClean="0">
              <a:solidFill>
                <a:srgbClr val="0066CC"/>
              </a:solidFill>
              <a:latin typeface="Arial"/>
            </a:endParaRPr>
          </a:p>
          <a:p>
            <a:pPr marL="432000" indent="-324000">
              <a:spcBef>
                <a:spcPts val="1417"/>
              </a:spcBef>
              <a:buClr>
                <a:srgbClr val="000000"/>
              </a:buClr>
              <a:buSzPct val="45000"/>
              <a:buFont typeface="Wingdings" charset="2"/>
              <a:buChar char=""/>
            </a:pPr>
            <a:r>
              <a:rPr lang="en-US" sz="3200" b="0" strike="noStrike" spc="-1" dirty="0" err="1" smtClean="0">
                <a:solidFill>
                  <a:srgbClr val="0066CC"/>
                </a:solidFill>
                <a:latin typeface="Arial"/>
              </a:rPr>
              <a:t>由于大家水平参差不齐</a:t>
            </a:r>
            <a:r>
              <a:rPr lang="en-US" sz="3200" b="0" strike="noStrike" spc="-1" dirty="0" err="1">
                <a:solidFill>
                  <a:srgbClr val="0066CC"/>
                </a:solidFill>
                <a:latin typeface="Arial"/>
              </a:rPr>
              <a:t>，我会尽量照顾到所有人</a:t>
            </a:r>
            <a:r>
              <a:rPr lang="en-US" sz="3200" b="0" strike="sngStrike" spc="-1" dirty="0" err="1">
                <a:solidFill>
                  <a:srgbClr val="0066CC"/>
                </a:solidFill>
                <a:latin typeface="Arial"/>
              </a:rPr>
              <a:t>，也请神仙们不要喷我</a:t>
            </a:r>
            <a:r>
              <a:rPr lang="en-US" sz="3200" b="0" strike="noStrike" spc="-1" dirty="0">
                <a:solidFill>
                  <a:srgbClr val="0066CC"/>
                </a:solidFill>
                <a:latin typeface="Arial"/>
              </a:rPr>
              <a:t>。</a:t>
            </a:r>
          </a:p>
          <a:p>
            <a:pPr marL="432000" indent="-324000">
              <a:spcBef>
                <a:spcPts val="1417"/>
              </a:spcBef>
              <a:buClr>
                <a:srgbClr val="000000"/>
              </a:buClr>
              <a:buSzPct val="45000"/>
              <a:buFont typeface="Wingdings" charset="2"/>
              <a:buChar char=""/>
            </a:pPr>
            <a:r>
              <a:rPr lang="en-US" sz="3200" b="0" strike="sngStrike" spc="-1" dirty="0" err="1">
                <a:solidFill>
                  <a:srgbClr val="0066CC"/>
                </a:solidFill>
                <a:latin typeface="Arial"/>
              </a:rPr>
              <a:t>希望大家不要喷我没有漂亮妹子做</a:t>
            </a:r>
            <a:r>
              <a:rPr lang="en-US" sz="2400" b="0" strike="sngStrike" spc="-1" dirty="0" err="1">
                <a:solidFill>
                  <a:srgbClr val="0066CC"/>
                </a:solidFill>
                <a:latin typeface="Arial"/>
              </a:rPr>
              <a:t>ppt</a:t>
            </a:r>
            <a:r>
              <a:rPr lang="en-US" sz="3200" b="0" strike="sngStrike" spc="-1" dirty="0" err="1" smtClean="0">
                <a:solidFill>
                  <a:srgbClr val="0066CC"/>
                </a:solidFill>
                <a:latin typeface="Arial"/>
              </a:rPr>
              <a:t>背景图片</a:t>
            </a:r>
            <a:endParaRPr lang="en-US" sz="3200" b="0" strike="sngStrike" spc="-1" dirty="0" smtClean="0">
              <a:solidFill>
                <a:srgbClr val="0066CC"/>
              </a:solidFill>
              <a:latin typeface="Aria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latin typeface="Arial"/>
              </a:rPr>
              <a:t>希望大家有问题及时提出，毕竟我第一次讲这个难度不是很熟悉。</a:t>
            </a:r>
            <a:endParaRPr lang="en-US" sz="3200" b="0" spc="-1" dirty="0">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2015 </a:t>
            </a:r>
            <a:r>
              <a:rPr lang="zh-CN" altLang="en-US" sz="4000" spc="-1" dirty="0" smtClean="0">
                <a:solidFill>
                  <a:srgbClr val="FFFFFF"/>
                </a:solidFill>
                <a:latin typeface="Arial"/>
              </a:rPr>
              <a:t>推销员</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观察样例可以得到结论：选 </a:t>
            </a:r>
            <a:r>
              <a:rPr lang="en-US" altLang="zh-CN" sz="3200" spc="-1" dirty="0" smtClean="0">
                <a:solidFill>
                  <a:srgbClr val="0066CC"/>
                </a:solidFill>
              </a:rPr>
              <a:t>X </a:t>
            </a:r>
            <a:r>
              <a:rPr lang="zh-CN" altLang="en-US" sz="3200" spc="-1" dirty="0" smtClean="0">
                <a:solidFill>
                  <a:srgbClr val="0066CC"/>
                </a:solidFill>
              </a:rPr>
              <a:t>家的最优解肯定包含选 </a:t>
            </a:r>
            <a:r>
              <a:rPr lang="en-US" altLang="zh-CN" sz="3200" spc="-1" dirty="0" smtClean="0">
                <a:solidFill>
                  <a:srgbClr val="0066CC"/>
                </a:solidFill>
              </a:rPr>
              <a:t>X-1 </a:t>
            </a:r>
            <a:r>
              <a:rPr lang="zh-CN" altLang="en-US" sz="3200" spc="-1" dirty="0" smtClean="0">
                <a:solidFill>
                  <a:srgbClr val="0066CC"/>
                </a:solidFill>
              </a:rPr>
              <a:t>家的最优解。</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证明可以用反证法，但是与我们这里讨论的主题无关，在此略去。</a:t>
            </a:r>
            <a:r>
              <a:rPr lang="zh-CN" altLang="en-US" sz="3200" strike="sngStrike" spc="-1" dirty="0">
                <a:solidFill>
                  <a:srgbClr val="0066CC"/>
                </a:solidFill>
              </a:rPr>
              <a:t>大胆</a:t>
            </a:r>
            <a:r>
              <a:rPr lang="zh-CN" altLang="en-US" sz="3200" strike="sngStrike" spc="-1" dirty="0" smtClean="0">
                <a:solidFill>
                  <a:srgbClr val="0066CC"/>
                </a:solidFill>
              </a:rPr>
              <a:t>猜想，无需证明</a:t>
            </a:r>
            <a:endParaRPr lang="en-US" altLang="zh-CN" sz="3200" strike="sngStrike"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那么我们就有一个 </a:t>
            </a:r>
            <a:r>
              <a:rPr lang="en-US" altLang="zh-CN" sz="3200" spc="-1" dirty="0" smtClean="0">
                <a:solidFill>
                  <a:srgbClr val="0066CC"/>
                </a:solidFill>
              </a:rPr>
              <a:t>O(n</a:t>
            </a:r>
            <a:r>
              <a:rPr lang="en-US" altLang="zh-CN" sz="3200" spc="-1" baseline="30000" dirty="0" smtClean="0">
                <a:solidFill>
                  <a:srgbClr val="0066CC"/>
                </a:solidFill>
              </a:rPr>
              <a:t>2</a:t>
            </a:r>
            <a:r>
              <a:rPr lang="en-US" altLang="zh-CN" sz="3200" spc="-1" dirty="0" smtClean="0">
                <a:solidFill>
                  <a:srgbClr val="0066CC"/>
                </a:solidFill>
              </a:rPr>
              <a:t>) </a:t>
            </a:r>
            <a:r>
              <a:rPr lang="zh-CN" altLang="en-US" sz="3200" spc="-1" dirty="0" smtClean="0">
                <a:solidFill>
                  <a:srgbClr val="0066CC"/>
                </a:solidFill>
              </a:rPr>
              <a:t>的算法：每次枚举新添加的点，计算添加上去答案会增大多少，取最多的一个就可以了。</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这样可以拿到 </a:t>
            </a:r>
            <a:r>
              <a:rPr lang="en-US" altLang="zh-CN" sz="3200" spc="-1" dirty="0" smtClean="0">
                <a:solidFill>
                  <a:srgbClr val="0066CC"/>
                </a:solidFill>
              </a:rPr>
              <a:t>60 </a:t>
            </a:r>
            <a:r>
              <a:rPr lang="zh-CN" altLang="en-US" sz="3200" spc="-1" dirty="0" smtClean="0">
                <a:solidFill>
                  <a:srgbClr val="0066CC"/>
                </a:solidFill>
              </a:rPr>
              <a:t>分（就像我现场一样）。</a:t>
            </a:r>
            <a:endParaRPr lang="en-US" altLang="zh-CN" sz="3200" spc="-1" dirty="0">
              <a:solidFill>
                <a:srgbClr val="0066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2015 </a:t>
            </a:r>
            <a:r>
              <a:rPr lang="zh-CN" altLang="en-US" sz="4000" spc="-1" dirty="0" smtClean="0">
                <a:solidFill>
                  <a:srgbClr val="FFFFFF"/>
                </a:solidFill>
                <a:latin typeface="Arial"/>
              </a:rPr>
              <a:t>推销员</a:t>
            </a:r>
            <a:endParaRPr lang="en-US" sz="4000" b="0" strike="noStrike" spc="-1" dirty="0">
              <a:solidFill>
                <a:srgbClr val="FFFFFF"/>
              </a:solidFill>
              <a:latin typeface="Arial"/>
            </a:endParaRPr>
          </a:p>
        </p:txBody>
      </p:sp>
      <p:sp>
        <p:nvSpPr>
          <p:cNvPr id="92" name="TextShape 2"/>
          <p:cNvSpPr txBox="1"/>
          <p:nvPr/>
        </p:nvSpPr>
        <p:spPr>
          <a:xfrm>
            <a:off x="468280" y="993755"/>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考虑如果当前最远走到的距离是 </a:t>
            </a:r>
            <a:r>
              <a:rPr lang="en-US" altLang="zh-CN" sz="3200" spc="-1" dirty="0" smtClean="0">
                <a:solidFill>
                  <a:srgbClr val="0066CC"/>
                </a:solidFill>
              </a:rPr>
              <a:t>S</a:t>
            </a:r>
            <a:r>
              <a:rPr lang="zh-CN" altLang="en-US" sz="3200" spc="-1" dirty="0" smtClean="0">
                <a:solidFill>
                  <a:srgbClr val="0066CC"/>
                </a:solidFill>
              </a:rPr>
              <a:t>，那么对于某一家，如果 </a:t>
            </a:r>
            <a:r>
              <a:rPr lang="en-US" altLang="zh-CN" sz="3200" spc="-1" dirty="0" err="1" smtClean="0">
                <a:solidFill>
                  <a:srgbClr val="0066CC"/>
                </a:solidFill>
              </a:rPr>
              <a:t>s</a:t>
            </a:r>
            <a:r>
              <a:rPr lang="en-US" altLang="zh-CN" sz="3200" spc="-1" baseline="-25000" dirty="0" err="1" smtClean="0">
                <a:solidFill>
                  <a:srgbClr val="0066CC"/>
                </a:solidFill>
              </a:rPr>
              <a:t>i</a:t>
            </a:r>
            <a:r>
              <a:rPr lang="en-US" altLang="zh-CN" sz="3200" spc="-1" dirty="0" smtClean="0">
                <a:solidFill>
                  <a:srgbClr val="0066CC"/>
                </a:solidFill>
              </a:rPr>
              <a:t>&gt;S</a:t>
            </a:r>
            <a:r>
              <a:rPr lang="zh-CN" altLang="en-US" sz="3200" spc="-1" dirty="0" smtClean="0">
                <a:solidFill>
                  <a:srgbClr val="0066CC"/>
                </a:solidFill>
              </a:rPr>
              <a:t>，选这一家答案就会加上 </a:t>
            </a:r>
            <a:r>
              <a:rPr lang="en-US" altLang="zh-CN" sz="3200" spc="-1" dirty="0" smtClean="0">
                <a:solidFill>
                  <a:srgbClr val="0066CC"/>
                </a:solidFill>
              </a:rPr>
              <a:t>2(</a:t>
            </a:r>
            <a:r>
              <a:rPr lang="en-US" altLang="zh-CN" sz="3200" spc="-1" dirty="0" err="1" smtClean="0">
                <a:solidFill>
                  <a:srgbClr val="0066CC"/>
                </a:solidFill>
              </a:rPr>
              <a:t>s</a:t>
            </a:r>
            <a:r>
              <a:rPr lang="en-US" altLang="zh-CN" sz="3200" spc="-1" baseline="-25000" dirty="0" err="1" smtClean="0">
                <a:solidFill>
                  <a:srgbClr val="0066CC"/>
                </a:solidFill>
              </a:rPr>
              <a:t>i</a:t>
            </a:r>
            <a:r>
              <a:rPr lang="en-US" altLang="zh-CN" sz="3200" spc="-1" dirty="0" smtClean="0">
                <a:solidFill>
                  <a:srgbClr val="0066CC"/>
                </a:solidFill>
              </a:rPr>
              <a:t>-S)+</a:t>
            </a:r>
            <a:r>
              <a:rPr lang="en-US" altLang="zh-CN" sz="3200" spc="-1" dirty="0" err="1" smtClean="0">
                <a:solidFill>
                  <a:srgbClr val="0066CC"/>
                </a:solidFill>
              </a:rPr>
              <a:t>a</a:t>
            </a:r>
            <a:r>
              <a:rPr lang="en-US" altLang="zh-CN" sz="3200" spc="-1" baseline="-25000" dirty="0" err="1" smtClean="0">
                <a:solidFill>
                  <a:srgbClr val="0066CC"/>
                </a:solidFill>
              </a:rPr>
              <a:t>i</a:t>
            </a:r>
            <a:r>
              <a:rPr lang="zh-CN" altLang="en-US" sz="3200" spc="-1" dirty="0" smtClean="0">
                <a:solidFill>
                  <a:srgbClr val="0066CC"/>
                </a:solidFill>
              </a:rPr>
              <a:t>；如果 </a:t>
            </a:r>
            <a:r>
              <a:rPr lang="en-US" altLang="zh-CN" sz="3200" spc="-1" dirty="0" err="1" smtClean="0">
                <a:solidFill>
                  <a:srgbClr val="0066CC"/>
                </a:solidFill>
              </a:rPr>
              <a:t>s</a:t>
            </a:r>
            <a:r>
              <a:rPr lang="en-US" altLang="zh-CN" sz="3200" spc="-1" baseline="-25000" dirty="0" err="1" smtClean="0">
                <a:solidFill>
                  <a:srgbClr val="0066CC"/>
                </a:solidFill>
              </a:rPr>
              <a:t>i</a:t>
            </a:r>
            <a:r>
              <a:rPr lang="zh-CN" altLang="en-US" sz="3200" spc="-1" dirty="0" smtClean="0">
                <a:solidFill>
                  <a:srgbClr val="0066CC"/>
                </a:solidFill>
              </a:rPr>
              <a:t>≤</a:t>
            </a:r>
            <a:r>
              <a:rPr lang="en-US" altLang="zh-CN" sz="3200" spc="-1" dirty="0" smtClean="0">
                <a:solidFill>
                  <a:srgbClr val="0066CC"/>
                </a:solidFill>
              </a:rPr>
              <a:t>S </a:t>
            </a:r>
            <a:r>
              <a:rPr lang="zh-CN" altLang="en-US" sz="3200" spc="-1" dirty="0" smtClean="0">
                <a:solidFill>
                  <a:srgbClr val="0066CC"/>
                </a:solidFill>
              </a:rPr>
              <a:t>答案就会加上</a:t>
            </a:r>
            <a:r>
              <a:rPr lang="en-US" altLang="zh-CN" sz="3200" spc="-1" dirty="0" err="1" smtClean="0">
                <a:solidFill>
                  <a:srgbClr val="0066CC"/>
                </a:solidFill>
              </a:rPr>
              <a:t>a</a:t>
            </a:r>
            <a:r>
              <a:rPr lang="en-US" altLang="zh-CN" sz="3200" spc="-1" baseline="-25000" dirty="0" err="1" smtClean="0">
                <a:solidFill>
                  <a:srgbClr val="0066CC"/>
                </a:solidFill>
              </a:rPr>
              <a:t>i</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那么我们把所有 </a:t>
            </a:r>
            <a:r>
              <a:rPr lang="en-US" altLang="zh-CN" sz="3200" spc="-1" dirty="0" err="1" smtClean="0">
                <a:solidFill>
                  <a:srgbClr val="0066CC"/>
                </a:solidFill>
              </a:rPr>
              <a:t>si</a:t>
            </a:r>
            <a:r>
              <a:rPr lang="zh-CN" altLang="en-US" sz="3200" spc="-1" dirty="0" smtClean="0">
                <a:solidFill>
                  <a:srgbClr val="0066CC"/>
                </a:solidFill>
              </a:rPr>
              <a:t>≤</a:t>
            </a:r>
            <a:r>
              <a:rPr lang="en-US" altLang="zh-CN" sz="3200" spc="-1" dirty="0" smtClean="0">
                <a:solidFill>
                  <a:srgbClr val="0066CC"/>
                </a:solidFill>
              </a:rPr>
              <a:t>S </a:t>
            </a:r>
            <a:r>
              <a:rPr lang="zh-CN" altLang="en-US" sz="3200" spc="-1" dirty="0" smtClean="0">
                <a:solidFill>
                  <a:srgbClr val="0066CC"/>
                </a:solidFill>
              </a:rPr>
              <a:t>的拿出来，如果从这里面选就一定会选 </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最大的；而如果从 </a:t>
            </a:r>
            <a:r>
              <a:rPr lang="en-US" altLang="zh-CN" sz="3200" spc="-1" dirty="0" err="1" smtClean="0">
                <a:solidFill>
                  <a:srgbClr val="0066CC"/>
                </a:solidFill>
              </a:rPr>
              <a:t>si</a:t>
            </a:r>
            <a:r>
              <a:rPr lang="en-US" altLang="zh-CN" sz="3200" spc="-1" dirty="0" smtClean="0">
                <a:solidFill>
                  <a:srgbClr val="0066CC"/>
                </a:solidFill>
              </a:rPr>
              <a:t>&gt;S</a:t>
            </a:r>
            <a:r>
              <a:rPr lang="zh-CN" altLang="en-US" sz="3200" spc="-1" dirty="0">
                <a:solidFill>
                  <a:srgbClr val="0066CC"/>
                </a:solidFill>
              </a:rPr>
              <a:t> </a:t>
            </a:r>
            <a:r>
              <a:rPr lang="zh-CN" altLang="en-US" sz="3200" spc="-1" dirty="0" smtClean="0">
                <a:solidFill>
                  <a:srgbClr val="0066CC"/>
                </a:solidFill>
              </a:rPr>
              <a:t>的里面选就一定会选 </a:t>
            </a:r>
            <a:r>
              <a:rPr lang="en-US" altLang="zh-CN" sz="3200" spc="-1" dirty="0" smtClean="0">
                <a:solidFill>
                  <a:srgbClr val="0066CC"/>
                </a:solidFill>
              </a:rPr>
              <a:t>2s</a:t>
            </a:r>
            <a:r>
              <a:rPr lang="en-US" altLang="zh-CN" sz="3200" spc="-1" baseline="-25000" dirty="0" smtClean="0">
                <a:solidFill>
                  <a:srgbClr val="0066CC"/>
                </a:solidFill>
              </a:rPr>
              <a:t>i</a:t>
            </a:r>
            <a:r>
              <a:rPr lang="en-US" altLang="zh-CN" sz="3200" spc="-1" dirty="0" smtClean="0">
                <a:solidFill>
                  <a:srgbClr val="0066CC"/>
                </a:solidFill>
              </a:rPr>
              <a:t>+a</a:t>
            </a:r>
            <a:r>
              <a:rPr lang="en-US" altLang="zh-CN" sz="3200" spc="-1" baseline="-25000" dirty="0"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最大的（因为答案会加上 </a:t>
            </a:r>
            <a:r>
              <a:rPr lang="en-US" altLang="zh-CN" sz="3200" spc="-1" dirty="0" smtClean="0">
                <a:solidFill>
                  <a:srgbClr val="0066CC"/>
                </a:solidFill>
              </a:rPr>
              <a:t>2s</a:t>
            </a:r>
            <a:r>
              <a:rPr lang="en-US" altLang="zh-CN" sz="3200" spc="-1" baseline="-25000" dirty="0" smtClean="0">
                <a:solidFill>
                  <a:srgbClr val="0066CC"/>
                </a:solidFill>
              </a:rPr>
              <a:t>i</a:t>
            </a:r>
            <a:r>
              <a:rPr lang="en-US" altLang="zh-CN" sz="3200" spc="-1" dirty="0" smtClean="0">
                <a:solidFill>
                  <a:srgbClr val="0066CC"/>
                </a:solidFill>
              </a:rPr>
              <a:t>+a</a:t>
            </a:r>
            <a:r>
              <a:rPr lang="en-US" altLang="zh-CN" sz="3200" spc="-1" baseline="-25000" dirty="0" smtClean="0">
                <a:solidFill>
                  <a:srgbClr val="0066CC"/>
                </a:solidFill>
              </a:rPr>
              <a:t>i</a:t>
            </a:r>
            <a:r>
              <a:rPr lang="en-US" altLang="zh-CN" sz="3200" spc="-1" dirty="0" smtClean="0">
                <a:solidFill>
                  <a:srgbClr val="0066CC"/>
                </a:solidFill>
              </a:rPr>
              <a:t>-2S</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用两个大根堆分别维护当前的 </a:t>
            </a:r>
            <a:r>
              <a:rPr lang="en-US" altLang="zh-CN" sz="3200" spc="-1" dirty="0" smtClean="0">
                <a:solidFill>
                  <a:srgbClr val="0066CC"/>
                </a:solidFill>
              </a:rPr>
              <a:t>S </a:t>
            </a:r>
            <a:r>
              <a:rPr lang="zh-CN" altLang="en-US" sz="3200" spc="-1" dirty="0" smtClean="0">
                <a:solidFill>
                  <a:srgbClr val="0066CC"/>
                </a:solidFill>
              </a:rPr>
              <a:t>左边的所有 </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以及右边的所有 </a:t>
            </a:r>
            <a:r>
              <a:rPr lang="en-US" altLang="zh-CN" sz="3200" spc="-1" dirty="0" smtClean="0">
                <a:solidFill>
                  <a:srgbClr val="0066CC"/>
                </a:solidFill>
              </a:rPr>
              <a:t>2s</a:t>
            </a:r>
            <a:r>
              <a:rPr lang="en-US" altLang="zh-CN" sz="3200" spc="-1" baseline="-25000" dirty="0" smtClean="0">
                <a:solidFill>
                  <a:srgbClr val="0066CC"/>
                </a:solidFill>
              </a:rPr>
              <a:t>i</a:t>
            </a:r>
            <a:r>
              <a:rPr lang="en-US" altLang="zh-CN" sz="3200" spc="-1" dirty="0" smtClean="0">
                <a:solidFill>
                  <a:srgbClr val="0066CC"/>
                </a:solidFill>
              </a:rPr>
              <a:t>+a</a:t>
            </a:r>
            <a:r>
              <a:rPr lang="en-US" altLang="zh-CN" sz="3200" spc="-1" baseline="-25000" dirty="0" smtClean="0">
                <a:solidFill>
                  <a:srgbClr val="0066CC"/>
                </a:solidFill>
              </a:rPr>
              <a:t>i</a:t>
            </a:r>
            <a:r>
              <a:rPr lang="zh-CN" altLang="en-US" sz="3200" spc="-1" dirty="0" smtClean="0">
                <a:solidFill>
                  <a:srgbClr val="0066CC"/>
                </a:solidFill>
              </a:rPr>
              <a:t>，每次选两边增量较大的一个即可。有时候</a:t>
            </a:r>
            <a:r>
              <a:rPr lang="en-US" altLang="zh-CN" sz="3200" spc="-1" dirty="0">
                <a:solidFill>
                  <a:srgbClr val="0066CC"/>
                </a:solidFill>
              </a:rPr>
              <a:t> </a:t>
            </a:r>
            <a:r>
              <a:rPr lang="en-US" altLang="zh-CN" sz="3200" spc="-1" dirty="0" smtClean="0">
                <a:solidFill>
                  <a:srgbClr val="0066CC"/>
                </a:solidFill>
              </a:rPr>
              <a:t>S </a:t>
            </a:r>
            <a:r>
              <a:rPr lang="zh-CN" altLang="en-US" sz="3200" spc="-1" dirty="0" smtClean="0">
                <a:solidFill>
                  <a:srgbClr val="0066CC"/>
                </a:solidFill>
              </a:rPr>
              <a:t>会增大，这时候需要从右边堆里删一些数。这样复杂度就是 </a:t>
            </a:r>
            <a:r>
              <a:rPr lang="en-US" altLang="zh-CN" sz="3200" spc="-1" dirty="0" smtClean="0">
                <a:solidFill>
                  <a:srgbClr val="0066CC"/>
                </a:solidFill>
              </a:rPr>
              <a:t>O(n log n)</a:t>
            </a:r>
            <a:r>
              <a:rPr lang="zh-CN" altLang="en-US" sz="3200" spc="-1" dirty="0" smtClean="0">
                <a:solidFill>
                  <a:srgbClr val="0066CC"/>
                </a:solidFill>
              </a:rPr>
              <a:t>。</a:t>
            </a:r>
            <a:endParaRPr lang="en-US" altLang="zh-CN" sz="3200" spc="-1" dirty="0">
              <a:solidFill>
                <a:srgbClr val="0066CC"/>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err="1" smtClean="0">
                <a:solidFill>
                  <a:srgbClr val="FFFFFF"/>
                </a:solidFill>
                <a:latin typeface="Arial"/>
              </a:rPr>
              <a:t>noip</a:t>
            </a:r>
            <a:r>
              <a:rPr lang="en-US" altLang="zh-CN" sz="4000" spc="-1" dirty="0" smtClean="0">
                <a:solidFill>
                  <a:srgbClr val="FFFFFF"/>
                </a:solidFill>
                <a:latin typeface="Arial"/>
              </a:rPr>
              <a:t> 2015 </a:t>
            </a:r>
            <a:r>
              <a:rPr lang="zh-CN" altLang="en-US" sz="4000" spc="-1" dirty="0" smtClean="0">
                <a:solidFill>
                  <a:srgbClr val="FFFFFF"/>
                </a:solidFill>
                <a:latin typeface="Arial"/>
              </a:rPr>
              <a:t>推销员</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这道题提供了另一种贪心思想：在之前的答案基础上考虑如何添加一个数使得答案最大。它要求最优子结构性质（即这道题里 </a:t>
            </a:r>
            <a:r>
              <a:rPr lang="en-US" altLang="zh-CN" sz="3200" spc="-1" dirty="0" smtClean="0">
                <a:solidFill>
                  <a:srgbClr val="0066CC"/>
                </a:solidFill>
              </a:rPr>
              <a:t>X </a:t>
            </a:r>
            <a:r>
              <a:rPr lang="zh-CN" altLang="en-US" sz="3200" spc="-1" dirty="0" smtClean="0">
                <a:solidFill>
                  <a:srgbClr val="0066CC"/>
                </a:solidFill>
              </a:rPr>
              <a:t>的答案一定是 </a:t>
            </a:r>
            <a:r>
              <a:rPr lang="en-US" altLang="zh-CN" sz="3200" spc="-1" dirty="0" smtClean="0">
                <a:solidFill>
                  <a:srgbClr val="0066CC"/>
                </a:solidFill>
              </a:rPr>
              <a:t>X-1</a:t>
            </a:r>
            <a:r>
              <a:rPr lang="zh-CN" altLang="en-US" sz="3200" spc="-1" dirty="0">
                <a:solidFill>
                  <a:srgbClr val="0066CC"/>
                </a:solidFill>
              </a:rPr>
              <a:t> </a:t>
            </a:r>
            <a:r>
              <a:rPr lang="zh-CN" altLang="en-US" sz="3200" spc="-1" dirty="0" smtClean="0">
                <a:solidFill>
                  <a:srgbClr val="0066CC"/>
                </a:solidFill>
              </a:rPr>
              <a:t>的答案添加一个数）。</a:t>
            </a:r>
            <a:r>
              <a:rPr lang="zh-CN" altLang="en-US" sz="3200" strike="sngStrike" spc="-1" dirty="0" smtClean="0">
                <a:solidFill>
                  <a:srgbClr val="0066CC"/>
                </a:solidFill>
              </a:rPr>
              <a:t>与之类似的是</a:t>
            </a:r>
            <a:r>
              <a:rPr lang="en-US" altLang="zh-CN" sz="3200" strike="sngStrike" spc="-1" dirty="0" smtClean="0">
                <a:solidFill>
                  <a:srgbClr val="0066CC"/>
                </a:solidFill>
              </a:rPr>
              <a:t> [</a:t>
            </a:r>
            <a:r>
              <a:rPr lang="en-US" altLang="zh-CN" sz="3200" strike="sngStrike" spc="-1" dirty="0" err="1" smtClean="0">
                <a:solidFill>
                  <a:srgbClr val="0066CC"/>
                </a:solidFill>
              </a:rPr>
              <a:t>noi</a:t>
            </a:r>
            <a:r>
              <a:rPr lang="en-US" altLang="zh-CN" sz="3200" strike="sngStrike" spc="-1" dirty="0" smtClean="0">
                <a:solidFill>
                  <a:srgbClr val="0066CC"/>
                </a:solidFill>
              </a:rPr>
              <a:t> 2019] </a:t>
            </a:r>
            <a:r>
              <a:rPr lang="zh-CN" altLang="en-US" sz="3200" strike="sngStrike" spc="-1" dirty="0" smtClean="0">
                <a:solidFill>
                  <a:srgbClr val="0066CC"/>
                </a:solidFill>
              </a:rPr>
              <a:t>序列。</a:t>
            </a:r>
            <a:r>
              <a:rPr lang="zh-CN" altLang="en-US" sz="3200" spc="-1" dirty="0" smtClean="0">
                <a:solidFill>
                  <a:srgbClr val="0066CC"/>
                </a:solidFill>
              </a:rPr>
              <a:t>感兴趣且学有余力的同学可以尝试了解拟阵理论，对许多贪心有不小启发。</a:t>
            </a:r>
            <a:endParaRPr lang="en-US" altLang="zh-CN" sz="3200" spc="-1" dirty="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与其说贪心是一种算法，不如说是一种思想。它的应用十分广泛，这里只取了比较典型且符合难度的两道题目作为讲解，要做到在考场上想出题目，还需要大量的练习。</a:t>
            </a: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1" end="1"/>
                                            </p:txEl>
                                          </p:spTgt>
                                        </p:tgtEl>
                                        <p:attrNameLst>
                                          <p:attrName>style.visibility</p:attrName>
                                        </p:attrNameLst>
                                      </p:cBhvr>
                                      <p:to>
                                        <p:strVal val="visible"/>
                                      </p:to>
                                    </p:set>
                                    <p:animEffect transition="in" filter="randombar(horizontal)">
                                      <p:cBhvr>
                                        <p:cTn id="7" dur="500"/>
                                        <p:tgtEl>
                                          <p:spTgt spid="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0" y="2341080"/>
            <a:ext cx="9071640" cy="1262160"/>
          </a:xfrm>
          <a:prstGeom prst="rect">
            <a:avLst/>
          </a:prstGeom>
          <a:noFill/>
          <a:ln>
            <a:noFill/>
          </a:ln>
        </p:spPr>
        <p:txBody>
          <a:bodyPr lIns="0" tIns="0" rIns="0" bIns="0" anchor="ctr"/>
          <a:lstStyle/>
          <a:p>
            <a:pPr algn="ctr"/>
            <a:r>
              <a:rPr lang="en-US" altLang="zh-CN" sz="4400" b="0" strike="noStrike" spc="-1" dirty="0" smtClean="0">
                <a:solidFill>
                  <a:srgbClr val="006699"/>
                </a:solidFill>
                <a:latin typeface="Arial"/>
              </a:rPr>
              <a:t>STL</a:t>
            </a:r>
            <a:endParaRPr lang="en-US" sz="4400" b="0" strike="noStrike" spc="-1" dirty="0">
              <a:solidFill>
                <a:srgbClr val="006699"/>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smtClean="0">
                <a:solidFill>
                  <a:srgbClr val="FFFFFF"/>
                </a:solidFill>
                <a:latin typeface="Arial"/>
              </a:rPr>
              <a:t>STL </a:t>
            </a:r>
            <a:r>
              <a:rPr lang="zh-CN" altLang="en-US" sz="4000" spc="-1" dirty="0" smtClean="0">
                <a:solidFill>
                  <a:srgbClr val="FFFFFF"/>
                </a:solidFill>
                <a:latin typeface="Arial"/>
              </a:rPr>
              <a:t>简介</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STL</a:t>
            </a:r>
            <a:r>
              <a:rPr lang="zh-CN" altLang="en-US" sz="3200" spc="-1" dirty="0" smtClean="0">
                <a:solidFill>
                  <a:srgbClr val="0066CC"/>
                </a:solidFill>
              </a:rPr>
              <a:t>，全称 </a:t>
            </a:r>
            <a:r>
              <a:rPr lang="en-US" altLang="zh-CN" sz="3200" spc="-1" dirty="0" smtClean="0">
                <a:solidFill>
                  <a:srgbClr val="0066CC"/>
                </a:solidFill>
              </a:rPr>
              <a:t>Standard Template Library</a:t>
            </a:r>
            <a:r>
              <a:rPr lang="zh-CN" altLang="en-US" sz="3200" spc="-1" dirty="0" smtClean="0">
                <a:solidFill>
                  <a:srgbClr val="0066CC"/>
                </a:solidFill>
              </a:rPr>
              <a:t>，标准模板库，分为“容器”、“迭代器”、“算法”等六部分。</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OI</a:t>
            </a:r>
            <a:r>
              <a:rPr lang="zh-CN" altLang="en-US" sz="3200" spc="-1" dirty="0" smtClean="0">
                <a:solidFill>
                  <a:srgbClr val="0066CC"/>
                </a:solidFill>
              </a:rPr>
              <a:t>中常用的是“容器”及“算法”，这里对这两部分做简要介绍。</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（实际上，“迭代器”也比较常用，但是比较麻烦，这里就不讲了，可以自行查阅资料）</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OI</a:t>
            </a:r>
            <a:r>
              <a:rPr lang="zh-CN" altLang="en-US" sz="3200" spc="-1" dirty="0" smtClean="0">
                <a:solidFill>
                  <a:srgbClr val="0066CC"/>
                </a:solidFill>
              </a:rPr>
              <a:t>常用的容器有：</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vector, queue, stack, </a:t>
            </a:r>
            <a:r>
              <a:rPr lang="en-US" altLang="zh-CN" sz="3200" spc="-1" dirty="0" err="1" smtClean="0">
                <a:solidFill>
                  <a:srgbClr val="0066CC"/>
                </a:solidFill>
              </a:rPr>
              <a:t>deque</a:t>
            </a:r>
            <a:r>
              <a:rPr lang="en-US" altLang="zh-CN" sz="3200" spc="-1" dirty="0" smtClean="0">
                <a:solidFill>
                  <a:srgbClr val="0066CC"/>
                </a:solidFill>
              </a:rPr>
              <a:t>, </a:t>
            </a:r>
            <a:r>
              <a:rPr lang="en-US" altLang="zh-CN" sz="3200" spc="-1" dirty="0" err="1" smtClean="0">
                <a:solidFill>
                  <a:srgbClr val="0066CC"/>
                </a:solidFill>
              </a:rPr>
              <a:t>priority_queue</a:t>
            </a:r>
            <a:r>
              <a:rPr lang="en-US" altLang="zh-CN" sz="3200" spc="-1" dirty="0" smtClean="0">
                <a:solidFill>
                  <a:srgbClr val="0066CC"/>
                </a:solidFill>
              </a:rPr>
              <a:t>, set, map </a:t>
            </a:r>
            <a:r>
              <a:rPr lang="zh-CN" altLang="en-US" sz="3200" spc="-1" dirty="0" smtClean="0">
                <a:solidFill>
                  <a:srgbClr val="0066CC"/>
                </a:solidFill>
              </a:rPr>
              <a:t>等；除 </a:t>
            </a:r>
            <a:r>
              <a:rPr lang="en-US" altLang="zh-CN" sz="3200" spc="-1" dirty="0" err="1" smtClean="0">
                <a:solidFill>
                  <a:srgbClr val="0066CC"/>
                </a:solidFill>
              </a:rPr>
              <a:t>priority_queue</a:t>
            </a:r>
            <a:r>
              <a:rPr lang="en-US" altLang="zh-CN" sz="3200" spc="-1" dirty="0" smtClean="0">
                <a:solidFill>
                  <a:srgbClr val="0066CC"/>
                </a:solidFill>
              </a:rPr>
              <a:t> </a:t>
            </a:r>
            <a:r>
              <a:rPr lang="zh-CN" altLang="en-US" sz="3200" spc="-1" dirty="0" smtClean="0">
                <a:solidFill>
                  <a:srgbClr val="0066CC"/>
                </a:solidFill>
              </a:rPr>
              <a:t>在 </a:t>
            </a:r>
            <a:r>
              <a:rPr lang="en-US" altLang="zh-CN" sz="3200" spc="-1" dirty="0" smtClean="0">
                <a:solidFill>
                  <a:srgbClr val="0066CC"/>
                </a:solidFill>
              </a:rPr>
              <a:t>&lt;queue&gt;</a:t>
            </a:r>
            <a:r>
              <a:rPr lang="zh-CN" altLang="en-US" sz="3200" spc="-1" dirty="0">
                <a:solidFill>
                  <a:srgbClr val="0066CC"/>
                </a:solidFill>
              </a:rPr>
              <a:t> </a:t>
            </a:r>
            <a:r>
              <a:rPr lang="zh-CN" altLang="en-US" sz="3200" spc="-1" dirty="0" smtClean="0">
                <a:solidFill>
                  <a:srgbClr val="0066CC"/>
                </a:solidFill>
              </a:rPr>
              <a:t>中之外它们都在与自己同名的头文件里。</a:t>
            </a:r>
            <a:endParaRPr lang="en-US" altLang="zh-CN" sz="3200" spc="-1" dirty="0" smtClean="0">
              <a:solidFill>
                <a:srgbClr val="0066CC"/>
              </a:solidFill>
            </a:endParaRPr>
          </a:p>
          <a:p>
            <a:pPr marL="432000" indent="-324000">
              <a:spcBef>
                <a:spcPts val="1417"/>
              </a:spcBef>
              <a:buClr>
                <a:srgbClr val="000000"/>
              </a:buClr>
              <a:buSzPct val="45000"/>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sz="4000" b="0" strike="noStrike" spc="-1" dirty="0" smtClean="0">
                <a:solidFill>
                  <a:srgbClr val="FFFFFF"/>
                </a:solidFill>
                <a:latin typeface="Arial"/>
              </a:rPr>
              <a:t>vector</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vector</a:t>
            </a:r>
            <a:r>
              <a:rPr lang="zh-CN" altLang="en-US" sz="3200" spc="-1" dirty="0">
                <a:solidFill>
                  <a:srgbClr val="0066CC"/>
                </a:solidFill>
              </a:rPr>
              <a:t>是一</a:t>
            </a:r>
            <a:r>
              <a:rPr lang="zh-CN" altLang="en-US" sz="3200" spc="-1" dirty="0" smtClean="0">
                <a:solidFill>
                  <a:srgbClr val="0066CC"/>
                </a:solidFill>
              </a:rPr>
              <a:t>个常用的变长数组实现。要定义一个 </a:t>
            </a:r>
            <a:r>
              <a:rPr lang="en-US" altLang="zh-CN" sz="3200" spc="-1" dirty="0" smtClean="0">
                <a:solidFill>
                  <a:srgbClr val="0066CC"/>
                </a:solidFill>
              </a:rPr>
              <a:t>A </a:t>
            </a:r>
            <a:r>
              <a:rPr lang="zh-CN" altLang="en-US" sz="3200" spc="-1" dirty="0" smtClean="0">
                <a:solidFill>
                  <a:srgbClr val="0066CC"/>
                </a:solidFill>
              </a:rPr>
              <a:t>类型的 </a:t>
            </a:r>
            <a:r>
              <a:rPr lang="en-US" altLang="zh-CN" sz="3200" spc="-1" dirty="0" smtClean="0">
                <a:solidFill>
                  <a:srgbClr val="0066CC"/>
                </a:solidFill>
              </a:rPr>
              <a:t>vector</a:t>
            </a:r>
            <a:r>
              <a:rPr lang="zh-CN" altLang="en-US" sz="3200" spc="-1" dirty="0" smtClean="0">
                <a:solidFill>
                  <a:srgbClr val="0066CC"/>
                </a:solidFill>
              </a:rPr>
              <a:t>，可以 </a:t>
            </a:r>
            <a:r>
              <a:rPr lang="en-US" altLang="zh-CN" sz="3200" spc="-1" dirty="0" smtClean="0">
                <a:solidFill>
                  <a:srgbClr val="0066CC"/>
                </a:solidFill>
              </a:rPr>
              <a:t>vector&lt;A&gt; v; </a:t>
            </a:r>
            <a:r>
              <a:rPr lang="zh-CN" altLang="en-US" sz="3200" spc="-1" dirty="0" smtClean="0">
                <a:solidFill>
                  <a:srgbClr val="0066CC"/>
                </a:solidFill>
              </a:rPr>
              <a:t>它的一些函数如下：</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smtClean="0">
                <a:solidFill>
                  <a:srgbClr val="0066CC"/>
                </a:solidFill>
              </a:rPr>
              <a:t>v[</a:t>
            </a:r>
            <a:r>
              <a:rPr lang="en-US" altLang="zh-CN" sz="2000" spc="-1" dirty="0" err="1" smtClean="0">
                <a:solidFill>
                  <a:srgbClr val="0066CC"/>
                </a:solidFill>
              </a:rPr>
              <a:t>i</a:t>
            </a:r>
            <a:r>
              <a:rPr lang="en-US" altLang="zh-CN" sz="2000" spc="-1" dirty="0" smtClean="0">
                <a:solidFill>
                  <a:srgbClr val="0066CC"/>
                </a:solidFill>
              </a:rPr>
              <a:t>] </a:t>
            </a:r>
            <a:r>
              <a:rPr lang="zh-CN" altLang="en-US" sz="2000" spc="-1" dirty="0" smtClean="0">
                <a:solidFill>
                  <a:srgbClr val="0066CC"/>
                </a:solidFill>
              </a:rPr>
              <a:t>访问第 </a:t>
            </a:r>
            <a:r>
              <a:rPr lang="en-US" altLang="zh-CN" sz="2000" spc="-1" dirty="0" err="1" smtClean="0">
                <a:solidFill>
                  <a:srgbClr val="0066CC"/>
                </a:solidFill>
              </a:rPr>
              <a:t>i</a:t>
            </a:r>
            <a:r>
              <a:rPr lang="en-US" altLang="zh-CN" sz="2000" spc="-1" dirty="0" smtClean="0">
                <a:solidFill>
                  <a:srgbClr val="0066CC"/>
                </a:solidFill>
              </a:rPr>
              <a:t> </a:t>
            </a:r>
            <a:r>
              <a:rPr lang="zh-CN" altLang="en-US" sz="2000" spc="-1" dirty="0" smtClean="0">
                <a:solidFill>
                  <a:srgbClr val="0066CC"/>
                </a:solidFill>
              </a:rPr>
              <a:t>个元素（可以修改，</a:t>
            </a:r>
            <a:r>
              <a:rPr lang="en-US" altLang="zh-CN" sz="2000" spc="-1" dirty="0" err="1" smtClean="0">
                <a:solidFill>
                  <a:srgbClr val="0066CC"/>
                </a:solidFill>
              </a:rPr>
              <a:t>i</a:t>
            </a:r>
            <a:r>
              <a:rPr lang="en-US" altLang="zh-CN" sz="2000" spc="-1" dirty="0" smtClean="0">
                <a:solidFill>
                  <a:srgbClr val="0066CC"/>
                </a:solidFill>
              </a:rPr>
              <a:t> </a:t>
            </a:r>
            <a:r>
              <a:rPr lang="zh-CN" altLang="en-US" sz="2000" spc="-1" dirty="0" smtClean="0">
                <a:solidFill>
                  <a:srgbClr val="0066CC"/>
                </a:solidFill>
              </a:rPr>
              <a:t>从</a:t>
            </a:r>
            <a:r>
              <a:rPr lang="en-US" altLang="zh-CN" sz="2000" spc="-1" dirty="0">
                <a:solidFill>
                  <a:srgbClr val="0066CC"/>
                </a:solidFill>
              </a:rPr>
              <a:t> </a:t>
            </a:r>
            <a:r>
              <a:rPr lang="en-US" altLang="zh-CN" sz="2000" spc="-1" dirty="0" smtClean="0">
                <a:solidFill>
                  <a:srgbClr val="0066CC"/>
                </a:solidFill>
              </a:rPr>
              <a:t>0 </a:t>
            </a:r>
            <a:r>
              <a:rPr lang="zh-CN" altLang="en-US" sz="2000" spc="-1" dirty="0" smtClean="0">
                <a:solidFill>
                  <a:srgbClr val="0066CC"/>
                </a:solidFill>
              </a:rPr>
              <a:t>开始）（注意，越界时会 </a:t>
            </a:r>
            <a:r>
              <a:rPr lang="en-US" altLang="zh-CN" sz="2000" spc="-1" dirty="0" smtClean="0">
                <a:solidFill>
                  <a:srgbClr val="0066CC"/>
                </a:solidFill>
              </a:rPr>
              <a:t>RE</a:t>
            </a:r>
            <a:r>
              <a:rPr lang="zh-CN" altLang="en-US" sz="2000" spc="-1" dirty="0" smtClean="0">
                <a:solidFill>
                  <a:srgbClr val="0066CC"/>
                </a:solidFill>
              </a:rPr>
              <a:t>）；</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v.front</a:t>
            </a:r>
            <a:r>
              <a:rPr lang="en-US" altLang="zh-CN" sz="2000" spc="-1" dirty="0" smtClean="0">
                <a:solidFill>
                  <a:srgbClr val="0066CC"/>
                </a:solidFill>
              </a:rPr>
              <a:t>() </a:t>
            </a:r>
            <a:r>
              <a:rPr lang="en-US" altLang="zh-CN" sz="2000" spc="-1" dirty="0" err="1" smtClean="0">
                <a:solidFill>
                  <a:srgbClr val="0066CC"/>
                </a:solidFill>
              </a:rPr>
              <a:t>v.back</a:t>
            </a:r>
            <a:r>
              <a:rPr lang="en-US" altLang="zh-CN" sz="2000" spc="-1" dirty="0" smtClean="0">
                <a:solidFill>
                  <a:srgbClr val="0066CC"/>
                </a:solidFill>
              </a:rPr>
              <a:t>() </a:t>
            </a:r>
            <a:r>
              <a:rPr lang="zh-CN" altLang="en-US" sz="2000" spc="-1" dirty="0" smtClean="0">
                <a:solidFill>
                  <a:srgbClr val="0066CC"/>
                </a:solidFill>
              </a:rPr>
              <a:t>访问第一个元素</a:t>
            </a:r>
            <a:r>
              <a:rPr lang="en-US" altLang="zh-CN" sz="2000" spc="-1" dirty="0" smtClean="0">
                <a:solidFill>
                  <a:srgbClr val="0066CC"/>
                </a:solidFill>
              </a:rPr>
              <a:t>/</a:t>
            </a:r>
            <a:r>
              <a:rPr lang="zh-CN" altLang="en-US" sz="2000" spc="-1" dirty="0" smtClean="0">
                <a:solidFill>
                  <a:srgbClr val="0066CC"/>
                </a:solidFill>
              </a:rPr>
              <a:t>最后一个元素；</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v.begin</a:t>
            </a:r>
            <a:r>
              <a:rPr lang="en-US" altLang="zh-CN" sz="2000" spc="-1" dirty="0" smtClean="0">
                <a:solidFill>
                  <a:srgbClr val="0066CC"/>
                </a:solidFill>
              </a:rPr>
              <a:t>() </a:t>
            </a:r>
            <a:r>
              <a:rPr lang="en-US" altLang="zh-CN" sz="2000" spc="-1" dirty="0" err="1" smtClean="0">
                <a:solidFill>
                  <a:srgbClr val="0066CC"/>
                </a:solidFill>
              </a:rPr>
              <a:t>v.end</a:t>
            </a:r>
            <a:r>
              <a:rPr lang="en-US" altLang="zh-CN" sz="2000" spc="-1" dirty="0" smtClean="0">
                <a:solidFill>
                  <a:srgbClr val="0066CC"/>
                </a:solidFill>
              </a:rPr>
              <a:t>() </a:t>
            </a:r>
            <a:r>
              <a:rPr lang="zh-CN" altLang="en-US" sz="2000" spc="-1" dirty="0" smtClean="0">
                <a:solidFill>
                  <a:srgbClr val="0066CC"/>
                </a:solidFill>
              </a:rPr>
              <a:t>返回</a:t>
            </a:r>
            <a:r>
              <a:rPr lang="en-US" altLang="zh-CN" sz="2000" spc="-1" dirty="0">
                <a:solidFill>
                  <a:srgbClr val="0066CC"/>
                </a:solidFill>
              </a:rPr>
              <a:t> </a:t>
            </a:r>
            <a:r>
              <a:rPr lang="en-US" altLang="zh-CN" sz="2000" spc="-1" dirty="0" smtClean="0">
                <a:solidFill>
                  <a:srgbClr val="0066CC"/>
                </a:solidFill>
              </a:rPr>
              <a:t>v</a:t>
            </a:r>
            <a:r>
              <a:rPr lang="zh-CN" altLang="en-US" sz="2000" spc="-1" dirty="0">
                <a:solidFill>
                  <a:srgbClr val="0066CC"/>
                </a:solidFill>
              </a:rPr>
              <a:t> </a:t>
            </a:r>
            <a:r>
              <a:rPr lang="zh-CN" altLang="en-US" sz="2000" spc="-1" dirty="0" smtClean="0">
                <a:solidFill>
                  <a:srgbClr val="0066CC"/>
                </a:solidFill>
              </a:rPr>
              <a:t>的首尾迭代器，可以传给 </a:t>
            </a:r>
            <a:r>
              <a:rPr lang="en-US" altLang="zh-CN" sz="2000" spc="-1" dirty="0" smtClean="0">
                <a:solidFill>
                  <a:srgbClr val="0066CC"/>
                </a:solidFill>
              </a:rPr>
              <a:t>sort / reverse </a:t>
            </a:r>
            <a:r>
              <a:rPr lang="zh-CN" altLang="en-US" sz="2000" spc="-1" dirty="0" smtClean="0">
                <a:solidFill>
                  <a:srgbClr val="0066CC"/>
                </a:solidFill>
              </a:rPr>
              <a:t>等函数；</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v.size</a:t>
            </a:r>
            <a:r>
              <a:rPr lang="en-US" altLang="zh-CN" sz="2000" spc="-1" dirty="0" smtClean="0">
                <a:solidFill>
                  <a:srgbClr val="0066CC"/>
                </a:solidFill>
              </a:rPr>
              <a:t>() </a:t>
            </a:r>
            <a:r>
              <a:rPr lang="zh-CN" altLang="en-US" sz="2000" spc="-1" dirty="0" smtClean="0">
                <a:solidFill>
                  <a:srgbClr val="0066CC"/>
                </a:solidFill>
              </a:rPr>
              <a:t>返回 </a:t>
            </a:r>
            <a:r>
              <a:rPr lang="en-US" altLang="zh-CN" sz="2000" spc="-1" dirty="0" smtClean="0">
                <a:solidFill>
                  <a:srgbClr val="0066CC"/>
                </a:solidFill>
              </a:rPr>
              <a:t>v </a:t>
            </a:r>
            <a:r>
              <a:rPr lang="zh-CN" altLang="en-US" sz="2000" spc="-1" dirty="0" smtClean="0">
                <a:solidFill>
                  <a:srgbClr val="0066CC"/>
                </a:solidFill>
              </a:rPr>
              <a:t>的长度；</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v.empty</a:t>
            </a:r>
            <a:r>
              <a:rPr lang="en-US" altLang="zh-CN" sz="2000" spc="-1" dirty="0" smtClean="0">
                <a:solidFill>
                  <a:srgbClr val="0066CC"/>
                </a:solidFill>
              </a:rPr>
              <a:t>() </a:t>
            </a:r>
            <a:r>
              <a:rPr lang="zh-CN" altLang="en-US" sz="2000" spc="-1" dirty="0" smtClean="0">
                <a:solidFill>
                  <a:srgbClr val="0066CC"/>
                </a:solidFill>
              </a:rPr>
              <a:t>若 </a:t>
            </a:r>
            <a:r>
              <a:rPr lang="en-US" altLang="zh-CN" sz="2000" spc="-1" dirty="0" smtClean="0">
                <a:solidFill>
                  <a:srgbClr val="0066CC"/>
                </a:solidFill>
              </a:rPr>
              <a:t>v </a:t>
            </a:r>
            <a:r>
              <a:rPr lang="zh-CN" altLang="en-US" sz="2000" spc="-1" dirty="0" smtClean="0">
                <a:solidFill>
                  <a:srgbClr val="0066CC"/>
                </a:solidFill>
              </a:rPr>
              <a:t>为空则返回 </a:t>
            </a:r>
            <a:r>
              <a:rPr lang="en-US" altLang="zh-CN" sz="2000" spc="-1" dirty="0" smtClean="0">
                <a:solidFill>
                  <a:srgbClr val="0066CC"/>
                </a:solidFill>
              </a:rPr>
              <a:t>true</a:t>
            </a:r>
            <a:r>
              <a:rPr lang="zh-CN" altLang="en-US" sz="2000" spc="-1" dirty="0" smtClean="0">
                <a:solidFill>
                  <a:srgbClr val="0066CC"/>
                </a:solidFill>
              </a:rPr>
              <a:t>，否则返回 </a:t>
            </a:r>
            <a:r>
              <a:rPr lang="en-US" altLang="zh-CN" sz="2000" spc="-1" dirty="0" smtClean="0">
                <a:solidFill>
                  <a:srgbClr val="0066CC"/>
                </a:solidFill>
              </a:rPr>
              <a:t>false</a:t>
            </a:r>
            <a:r>
              <a:rPr lang="zh-CN" altLang="en-US" sz="2000" spc="-1" dirty="0" smtClean="0">
                <a:solidFill>
                  <a:srgbClr val="0066CC"/>
                </a:solidFill>
              </a:rPr>
              <a:t>，等价于 </a:t>
            </a:r>
            <a:r>
              <a:rPr lang="en-US" altLang="zh-CN" sz="2000" spc="-1" dirty="0" smtClean="0">
                <a:solidFill>
                  <a:srgbClr val="0066CC"/>
                </a:solidFill>
              </a:rPr>
              <a:t>(</a:t>
            </a:r>
            <a:r>
              <a:rPr lang="en-US" altLang="zh-CN" sz="2000" spc="-1" dirty="0" err="1" smtClean="0">
                <a:solidFill>
                  <a:srgbClr val="0066CC"/>
                </a:solidFill>
              </a:rPr>
              <a:t>v.size</a:t>
            </a:r>
            <a:r>
              <a:rPr lang="en-US" altLang="zh-CN" sz="2000" spc="-1" dirty="0" smtClean="0">
                <a:solidFill>
                  <a:srgbClr val="0066CC"/>
                </a:solidFill>
              </a:rPr>
              <a:t>() == 0)</a:t>
            </a:r>
            <a:r>
              <a:rPr lang="zh-CN" altLang="en-US" sz="2000" spc="-1" dirty="0" smtClean="0">
                <a:solidFill>
                  <a:srgbClr val="0066CC"/>
                </a:solidFill>
              </a:rPr>
              <a:t>；</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v.clear</a:t>
            </a:r>
            <a:r>
              <a:rPr lang="en-US" altLang="zh-CN" sz="2000" spc="-1" dirty="0" smtClean="0">
                <a:solidFill>
                  <a:srgbClr val="0066CC"/>
                </a:solidFill>
              </a:rPr>
              <a:t>() </a:t>
            </a:r>
            <a:r>
              <a:rPr lang="zh-CN" altLang="en-US" sz="2000" spc="-1" dirty="0">
                <a:solidFill>
                  <a:srgbClr val="0066CC"/>
                </a:solidFill>
              </a:rPr>
              <a:t>清空</a:t>
            </a:r>
            <a:r>
              <a:rPr lang="zh-CN" altLang="en-US" sz="2000" spc="-1" dirty="0" smtClean="0">
                <a:solidFill>
                  <a:srgbClr val="0066CC"/>
                </a:solidFill>
              </a:rPr>
              <a:t>内容（并将</a:t>
            </a:r>
            <a:r>
              <a:rPr lang="en-US" altLang="zh-CN" sz="2000" spc="-1" dirty="0">
                <a:solidFill>
                  <a:srgbClr val="0066CC"/>
                </a:solidFill>
              </a:rPr>
              <a:t> </a:t>
            </a:r>
            <a:r>
              <a:rPr lang="en-US" altLang="zh-CN" sz="2000" spc="-1" dirty="0" smtClean="0">
                <a:solidFill>
                  <a:srgbClr val="0066CC"/>
                </a:solidFill>
              </a:rPr>
              <a:t>size() </a:t>
            </a:r>
            <a:r>
              <a:rPr lang="zh-CN" altLang="en-US" sz="2000" spc="-1" dirty="0" smtClean="0">
                <a:solidFill>
                  <a:srgbClr val="0066CC"/>
                </a:solidFill>
              </a:rPr>
              <a:t>重置成</a:t>
            </a:r>
            <a:r>
              <a:rPr lang="en-US" altLang="zh-CN" sz="2000" spc="-1" dirty="0">
                <a:solidFill>
                  <a:srgbClr val="0066CC"/>
                </a:solidFill>
              </a:rPr>
              <a:t> </a:t>
            </a:r>
            <a:r>
              <a:rPr lang="en-US" altLang="zh-CN" sz="2000" spc="-1" dirty="0" smtClean="0">
                <a:solidFill>
                  <a:srgbClr val="0066CC"/>
                </a:solidFill>
              </a:rPr>
              <a:t>0</a:t>
            </a:r>
            <a:r>
              <a:rPr lang="zh-CN" altLang="en-US" sz="2000" spc="-1" dirty="0" smtClean="0">
                <a:solidFill>
                  <a:srgbClr val="0066CC"/>
                </a:solidFill>
              </a:rPr>
              <a:t>）；</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v.push_back</a:t>
            </a:r>
            <a:r>
              <a:rPr lang="en-US" altLang="zh-CN" sz="2000" spc="-1" dirty="0" smtClean="0">
                <a:solidFill>
                  <a:srgbClr val="0066CC"/>
                </a:solidFill>
              </a:rPr>
              <a:t>(x) </a:t>
            </a:r>
            <a:r>
              <a:rPr lang="zh-CN" altLang="en-US" sz="2000" spc="-1" dirty="0" smtClean="0">
                <a:solidFill>
                  <a:srgbClr val="0066CC"/>
                </a:solidFill>
              </a:rPr>
              <a:t>将 </a:t>
            </a:r>
            <a:r>
              <a:rPr lang="en-US" altLang="zh-CN" sz="2000" spc="-1" dirty="0" smtClean="0">
                <a:solidFill>
                  <a:srgbClr val="0066CC"/>
                </a:solidFill>
              </a:rPr>
              <a:t>x </a:t>
            </a:r>
            <a:r>
              <a:rPr lang="zh-CN" altLang="en-US" sz="2000" spc="-1" dirty="0" smtClean="0">
                <a:solidFill>
                  <a:srgbClr val="0066CC"/>
                </a:solidFill>
              </a:rPr>
              <a:t>添加到 </a:t>
            </a:r>
            <a:r>
              <a:rPr lang="en-US" altLang="zh-CN" sz="2000" spc="-1" dirty="0" smtClean="0">
                <a:solidFill>
                  <a:srgbClr val="0066CC"/>
                </a:solidFill>
              </a:rPr>
              <a:t>v </a:t>
            </a:r>
            <a:r>
              <a:rPr lang="zh-CN" altLang="en-US" sz="2000" spc="-1" dirty="0" smtClean="0">
                <a:solidFill>
                  <a:srgbClr val="0066CC"/>
                </a:solidFill>
              </a:rPr>
              <a:t>的末尾（会把 </a:t>
            </a:r>
            <a:r>
              <a:rPr lang="en-US" altLang="zh-CN" sz="2000" spc="-1" dirty="0" smtClean="0">
                <a:solidFill>
                  <a:srgbClr val="0066CC"/>
                </a:solidFill>
              </a:rPr>
              <a:t>size </a:t>
            </a:r>
            <a:r>
              <a:rPr lang="zh-CN" altLang="en-US" sz="2000" spc="-1" dirty="0" smtClean="0">
                <a:solidFill>
                  <a:srgbClr val="0066CC"/>
                </a:solidFill>
              </a:rPr>
              <a:t>变大）；</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err="1" smtClean="0">
                <a:solidFill>
                  <a:srgbClr val="0066CC"/>
                </a:solidFill>
              </a:rPr>
              <a:t>v.pop_back</a:t>
            </a:r>
            <a:r>
              <a:rPr lang="en-US" altLang="zh-CN" sz="2000" spc="-1" dirty="0" smtClean="0">
                <a:solidFill>
                  <a:srgbClr val="0066CC"/>
                </a:solidFill>
              </a:rPr>
              <a:t>() </a:t>
            </a:r>
            <a:r>
              <a:rPr lang="zh-CN" altLang="en-US" sz="2000" spc="-1" dirty="0" smtClean="0">
                <a:solidFill>
                  <a:srgbClr val="0066CC"/>
                </a:solidFill>
              </a:rPr>
              <a:t>将 </a:t>
            </a:r>
            <a:r>
              <a:rPr lang="en-US" altLang="zh-CN" sz="2000" spc="-1" dirty="0" smtClean="0">
                <a:solidFill>
                  <a:srgbClr val="0066CC"/>
                </a:solidFill>
              </a:rPr>
              <a:t>v </a:t>
            </a:r>
            <a:r>
              <a:rPr lang="zh-CN" altLang="en-US" sz="2000" spc="-1" dirty="0" smtClean="0">
                <a:solidFill>
                  <a:srgbClr val="0066CC"/>
                </a:solidFill>
              </a:rPr>
              <a:t>的末尾弹出（会把 </a:t>
            </a:r>
            <a:r>
              <a:rPr lang="en-US" altLang="zh-CN" sz="2000" spc="-1" dirty="0" smtClean="0">
                <a:solidFill>
                  <a:srgbClr val="0066CC"/>
                </a:solidFill>
              </a:rPr>
              <a:t>size </a:t>
            </a:r>
            <a:r>
              <a:rPr lang="zh-CN" altLang="en-US" sz="2000" spc="-1" dirty="0" smtClean="0">
                <a:solidFill>
                  <a:srgbClr val="0066CC"/>
                </a:solidFill>
              </a:rPr>
              <a:t>变小）；</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000" spc="-1" dirty="0" smtClean="0">
                <a:solidFill>
                  <a:srgbClr val="0066CC"/>
                </a:solidFill>
              </a:rPr>
              <a:t>v1 &lt; v2, v1 &gt; v2 </a:t>
            </a:r>
            <a:r>
              <a:rPr lang="zh-CN" altLang="en-US" sz="2000" spc="-1" dirty="0" smtClean="0">
                <a:solidFill>
                  <a:srgbClr val="0066CC"/>
                </a:solidFill>
              </a:rPr>
              <a:t>等比较运算符，比较两个同类型 </a:t>
            </a:r>
            <a:r>
              <a:rPr lang="en-US" altLang="zh-CN" sz="2000" spc="-1" dirty="0" smtClean="0">
                <a:solidFill>
                  <a:srgbClr val="0066CC"/>
                </a:solidFill>
              </a:rPr>
              <a:t>vector </a:t>
            </a:r>
            <a:r>
              <a:rPr lang="zh-CN" altLang="en-US" sz="2000" spc="-1" dirty="0" smtClean="0">
                <a:solidFill>
                  <a:srgbClr val="0066CC"/>
                </a:solidFill>
              </a:rPr>
              <a:t>的字典序。</a:t>
            </a:r>
            <a:endParaRPr lang="en-US" altLang="zh-CN" sz="20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queue</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queue</a:t>
            </a:r>
            <a:r>
              <a:rPr lang="zh-CN" altLang="en-US" sz="3200" spc="-1" dirty="0" smtClean="0">
                <a:solidFill>
                  <a:srgbClr val="0066CC"/>
                </a:solidFill>
              </a:rPr>
              <a:t>，即队列，可以用 </a:t>
            </a:r>
            <a:r>
              <a:rPr lang="en-US" altLang="zh-CN" sz="3200" spc="-1" dirty="0" smtClean="0">
                <a:solidFill>
                  <a:srgbClr val="0066CC"/>
                </a:solidFill>
              </a:rPr>
              <a:t>queue&lt;A&gt; q; </a:t>
            </a:r>
            <a:r>
              <a:rPr lang="zh-CN" altLang="en-US" sz="3200" spc="-1" dirty="0" smtClean="0">
                <a:solidFill>
                  <a:srgbClr val="0066CC"/>
                </a:solidFill>
              </a:rPr>
              <a:t>声明。</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q.front</a:t>
            </a:r>
            <a:r>
              <a:rPr lang="en-US" altLang="zh-CN" sz="3200" spc="-1" dirty="0" smtClean="0">
                <a:solidFill>
                  <a:srgbClr val="0066CC"/>
                </a:solidFill>
              </a:rPr>
              <a:t>() </a:t>
            </a:r>
            <a:r>
              <a:rPr lang="en-US" altLang="zh-CN" sz="3200" spc="-1" dirty="0" err="1" smtClean="0">
                <a:solidFill>
                  <a:srgbClr val="0066CC"/>
                </a:solidFill>
              </a:rPr>
              <a:t>q.back</a:t>
            </a:r>
            <a:r>
              <a:rPr lang="en-US" altLang="zh-CN" sz="3200" spc="-1" dirty="0" smtClean="0">
                <a:solidFill>
                  <a:srgbClr val="0066CC"/>
                </a:solidFill>
              </a:rPr>
              <a:t>() </a:t>
            </a:r>
            <a:r>
              <a:rPr lang="zh-CN" altLang="en-US" sz="3200" spc="-1" dirty="0" smtClean="0">
                <a:solidFill>
                  <a:srgbClr val="0066CC"/>
                </a:solidFill>
              </a:rPr>
              <a:t>访问队首</a:t>
            </a:r>
            <a:r>
              <a:rPr lang="en-US" altLang="zh-CN" sz="3200" spc="-1" dirty="0" smtClean="0">
                <a:solidFill>
                  <a:srgbClr val="0066CC"/>
                </a:solidFill>
              </a:rPr>
              <a:t>/</a:t>
            </a:r>
            <a:r>
              <a:rPr lang="zh-CN" altLang="en-US" sz="3200" spc="-1" dirty="0" smtClean="0">
                <a:solidFill>
                  <a:srgbClr val="0066CC"/>
                </a:solidFill>
              </a:rPr>
              <a:t>队尾元素；</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q.push</a:t>
            </a:r>
            <a:r>
              <a:rPr lang="en-US" altLang="zh-CN" sz="3200" spc="-1" dirty="0" smtClean="0">
                <a:solidFill>
                  <a:srgbClr val="0066CC"/>
                </a:solidFill>
              </a:rPr>
              <a:t>(x) </a:t>
            </a:r>
            <a:r>
              <a:rPr lang="zh-CN" altLang="en-US" sz="3200" spc="-1" dirty="0" smtClean="0">
                <a:solidFill>
                  <a:srgbClr val="0066CC"/>
                </a:solidFill>
              </a:rPr>
              <a:t>将 </a:t>
            </a:r>
            <a:r>
              <a:rPr lang="en-US" altLang="zh-CN" sz="3200" spc="-1" dirty="0" smtClean="0">
                <a:solidFill>
                  <a:srgbClr val="0066CC"/>
                </a:solidFill>
              </a:rPr>
              <a:t>x </a:t>
            </a:r>
            <a:r>
              <a:rPr lang="zh-CN" altLang="en-US" sz="3200" spc="-1" dirty="0" smtClean="0">
                <a:solidFill>
                  <a:srgbClr val="0066CC"/>
                </a:solidFill>
              </a:rPr>
              <a:t>插入队尾；</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q.pop() </a:t>
            </a:r>
            <a:r>
              <a:rPr lang="zh-CN" altLang="en-US" sz="3200" spc="-1" dirty="0" smtClean="0">
                <a:solidFill>
                  <a:srgbClr val="0066CC"/>
                </a:solidFill>
              </a:rPr>
              <a:t>从队首弹出；</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q.empty</a:t>
            </a:r>
            <a:r>
              <a:rPr lang="en-US" altLang="zh-CN" sz="3200" spc="-1" dirty="0" smtClean="0">
                <a:solidFill>
                  <a:srgbClr val="0066CC"/>
                </a:solidFill>
              </a:rPr>
              <a:t>() </a:t>
            </a:r>
            <a:r>
              <a:rPr lang="zh-CN" altLang="en-US" sz="3200" spc="-1" dirty="0" smtClean="0">
                <a:solidFill>
                  <a:srgbClr val="0066CC"/>
                </a:solidFill>
              </a:rPr>
              <a:t>判断队列是否为空；</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q.size</a:t>
            </a:r>
            <a:r>
              <a:rPr lang="en-US" altLang="zh-CN" sz="3200" spc="-1" dirty="0" smtClean="0">
                <a:solidFill>
                  <a:srgbClr val="0066CC"/>
                </a:solidFill>
              </a:rPr>
              <a:t>() </a:t>
            </a:r>
            <a:r>
              <a:rPr lang="zh-CN" altLang="en-US" sz="3200" spc="-1" dirty="0">
                <a:solidFill>
                  <a:srgbClr val="0066CC"/>
                </a:solidFill>
              </a:rPr>
              <a:t>返回</a:t>
            </a:r>
            <a:r>
              <a:rPr lang="zh-CN" altLang="en-US" sz="3200" spc="-1" dirty="0" smtClean="0">
                <a:solidFill>
                  <a:srgbClr val="0066CC"/>
                </a:solidFill>
              </a:rPr>
              <a:t>队列里元素个数。</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注意，</a:t>
            </a:r>
            <a:r>
              <a:rPr lang="en-US" altLang="zh-CN" sz="3200" spc="-1" dirty="0" smtClean="0">
                <a:solidFill>
                  <a:srgbClr val="0066CC"/>
                </a:solidFill>
              </a:rPr>
              <a:t>queue </a:t>
            </a:r>
            <a:r>
              <a:rPr lang="zh-CN" altLang="en-US" sz="3200" spc="-1" dirty="0" smtClean="0">
                <a:solidFill>
                  <a:srgbClr val="0066CC"/>
                </a:solidFill>
              </a:rPr>
              <a:t>没有 </a:t>
            </a:r>
            <a:r>
              <a:rPr lang="en-US" altLang="zh-CN" sz="3200" spc="-1" dirty="0" smtClean="0">
                <a:solidFill>
                  <a:srgbClr val="0066CC"/>
                </a:solidFill>
              </a:rPr>
              <a:t>clear</a:t>
            </a:r>
            <a:r>
              <a:rPr lang="zh-CN" altLang="en-US" sz="3200" spc="-1" dirty="0" smtClean="0">
                <a:solidFill>
                  <a:srgbClr val="0066CC"/>
                </a:solidFill>
              </a:rPr>
              <a:t>，对此可以</a:t>
            </a:r>
            <a:r>
              <a:rPr lang="en-US" altLang="zh-CN" sz="3200" spc="-1" dirty="0">
                <a:solidFill>
                  <a:srgbClr val="0066CC"/>
                </a:solidFill>
              </a:rPr>
              <a:t> </a:t>
            </a:r>
          </a:p>
          <a:p>
            <a:pPr marL="432000" indent="-324000">
              <a:spcBef>
                <a:spcPts val="1417"/>
              </a:spcBef>
              <a:buClr>
                <a:srgbClr val="000000"/>
              </a:buClr>
              <a:buSzPct val="45000"/>
              <a:buFont typeface="Wingdings" charset="2"/>
              <a:buChar char=""/>
            </a:pPr>
            <a:r>
              <a:rPr lang="en-US" altLang="zh-CN" sz="3200" spc="-1" dirty="0" smtClean="0">
                <a:solidFill>
                  <a:srgbClr val="0066CC"/>
                </a:solidFill>
              </a:rPr>
              <a:t>while (!</a:t>
            </a:r>
            <a:r>
              <a:rPr lang="en-US" altLang="zh-CN" sz="3200" spc="-1" dirty="0" err="1" smtClean="0">
                <a:solidFill>
                  <a:srgbClr val="0066CC"/>
                </a:solidFill>
              </a:rPr>
              <a:t>q.empty</a:t>
            </a:r>
            <a:r>
              <a:rPr lang="en-US" altLang="zh-CN" sz="3200" spc="-1" dirty="0" smtClean="0">
                <a:solidFill>
                  <a:srgbClr val="0066CC"/>
                </a:solidFill>
              </a:rPr>
              <a:t>()) q.pop();</a:t>
            </a:r>
          </a:p>
          <a:p>
            <a:pPr marL="432000" indent="-324000">
              <a:spcBef>
                <a:spcPts val="1417"/>
              </a:spcBef>
              <a:buClr>
                <a:srgbClr val="000000"/>
              </a:buClr>
              <a:buSzPct val="45000"/>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stack</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stack</a:t>
            </a:r>
            <a:r>
              <a:rPr lang="zh-CN" altLang="en-US" sz="3200" spc="-1" dirty="0" smtClean="0">
                <a:solidFill>
                  <a:srgbClr val="0066CC"/>
                </a:solidFill>
              </a:rPr>
              <a:t>，栈，可以用 </a:t>
            </a:r>
            <a:r>
              <a:rPr lang="en-US" altLang="zh-CN" sz="3200" spc="-1" dirty="0" smtClean="0">
                <a:solidFill>
                  <a:srgbClr val="0066CC"/>
                </a:solidFill>
              </a:rPr>
              <a:t>stack&lt;A&gt; </a:t>
            </a:r>
            <a:r>
              <a:rPr lang="en-US" altLang="zh-CN" sz="3200" spc="-1" dirty="0" err="1" smtClean="0">
                <a:solidFill>
                  <a:srgbClr val="0066CC"/>
                </a:solidFill>
              </a:rPr>
              <a:t>st</a:t>
            </a:r>
            <a:r>
              <a:rPr lang="en-US" altLang="zh-CN" sz="3200" spc="-1" dirty="0" smtClean="0">
                <a:solidFill>
                  <a:srgbClr val="0066CC"/>
                </a:solidFill>
              </a:rPr>
              <a:t>; </a:t>
            </a:r>
            <a:r>
              <a:rPr lang="zh-CN" altLang="en-US" sz="3200" spc="-1" dirty="0" smtClean="0">
                <a:solidFill>
                  <a:srgbClr val="0066CC"/>
                </a:solidFill>
              </a:rPr>
              <a:t>声明。</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st.top</a:t>
            </a:r>
            <a:r>
              <a:rPr lang="en-US" altLang="zh-CN" sz="3200" spc="-1" dirty="0" smtClean="0">
                <a:solidFill>
                  <a:srgbClr val="0066CC"/>
                </a:solidFill>
              </a:rPr>
              <a:t>() </a:t>
            </a:r>
            <a:r>
              <a:rPr lang="zh-CN" altLang="en-US" sz="3200" spc="-1" dirty="0" smtClean="0">
                <a:solidFill>
                  <a:srgbClr val="0066CC"/>
                </a:solidFill>
              </a:rPr>
              <a:t>访问栈顶元素；</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st.push</a:t>
            </a:r>
            <a:r>
              <a:rPr lang="en-US" altLang="zh-CN" sz="3200" spc="-1" dirty="0" smtClean="0">
                <a:solidFill>
                  <a:srgbClr val="0066CC"/>
                </a:solidFill>
              </a:rPr>
              <a:t>(x) </a:t>
            </a:r>
            <a:r>
              <a:rPr lang="zh-CN" altLang="en-US" sz="3200" spc="-1" dirty="0" smtClean="0">
                <a:solidFill>
                  <a:srgbClr val="0066CC"/>
                </a:solidFill>
              </a:rPr>
              <a:t>将 </a:t>
            </a:r>
            <a:r>
              <a:rPr lang="en-US" altLang="zh-CN" sz="3200" spc="-1" dirty="0" smtClean="0">
                <a:solidFill>
                  <a:srgbClr val="0066CC"/>
                </a:solidFill>
              </a:rPr>
              <a:t>x </a:t>
            </a:r>
            <a:r>
              <a:rPr lang="zh-CN" altLang="en-US" sz="3200" spc="-1" dirty="0">
                <a:solidFill>
                  <a:srgbClr val="0066CC"/>
                </a:solidFill>
              </a:rPr>
              <a:t>入栈</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st.pop() </a:t>
            </a:r>
            <a:r>
              <a:rPr lang="zh-CN" altLang="en-US" sz="3200" spc="-1" dirty="0" smtClean="0">
                <a:solidFill>
                  <a:srgbClr val="0066CC"/>
                </a:solidFill>
              </a:rPr>
              <a:t>从</a:t>
            </a:r>
            <a:r>
              <a:rPr lang="zh-CN" altLang="en-US" sz="3200" spc="-1" dirty="0">
                <a:solidFill>
                  <a:srgbClr val="0066CC"/>
                </a:solidFill>
              </a:rPr>
              <a:t>栈顶</a:t>
            </a:r>
            <a:r>
              <a:rPr lang="zh-CN" altLang="en-US" sz="3200" spc="-1" dirty="0" smtClean="0">
                <a:solidFill>
                  <a:srgbClr val="0066CC"/>
                </a:solidFill>
              </a:rPr>
              <a:t>弹出；</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st.empty</a:t>
            </a:r>
            <a:r>
              <a:rPr lang="en-US" altLang="zh-CN" sz="3200" spc="-1" dirty="0" smtClean="0">
                <a:solidFill>
                  <a:srgbClr val="0066CC"/>
                </a:solidFill>
              </a:rPr>
              <a:t>() </a:t>
            </a:r>
            <a:r>
              <a:rPr lang="zh-CN" altLang="en-US" sz="3200" spc="-1" dirty="0" smtClean="0">
                <a:solidFill>
                  <a:srgbClr val="0066CC"/>
                </a:solidFill>
              </a:rPr>
              <a:t>判断栈是否为空；</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st.size</a:t>
            </a:r>
            <a:r>
              <a:rPr lang="en-US" altLang="zh-CN" sz="3200" spc="-1" dirty="0" smtClean="0">
                <a:solidFill>
                  <a:srgbClr val="0066CC"/>
                </a:solidFill>
              </a:rPr>
              <a:t>() </a:t>
            </a:r>
            <a:r>
              <a:rPr lang="zh-CN" altLang="en-US" sz="3200" spc="-1" dirty="0" smtClean="0">
                <a:solidFill>
                  <a:srgbClr val="0066CC"/>
                </a:solidFill>
              </a:rPr>
              <a:t>返回栈中剩余的元素个数。</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stack </a:t>
            </a:r>
            <a:r>
              <a:rPr lang="zh-CN" altLang="en-US" sz="3200" spc="-1" dirty="0" smtClean="0">
                <a:solidFill>
                  <a:srgbClr val="0066CC"/>
                </a:solidFill>
              </a:rPr>
              <a:t>的清空方式和 </a:t>
            </a:r>
            <a:r>
              <a:rPr lang="en-US" altLang="zh-CN" sz="3200" spc="-1" dirty="0" smtClean="0">
                <a:solidFill>
                  <a:srgbClr val="0066CC"/>
                </a:solidFill>
              </a:rPr>
              <a:t>queue </a:t>
            </a:r>
            <a:r>
              <a:rPr lang="zh-CN" altLang="en-US" sz="3200" spc="-1" dirty="0" smtClean="0">
                <a:solidFill>
                  <a:srgbClr val="0066CC"/>
                </a:solidFill>
              </a:rPr>
              <a:t>相同。</a:t>
            </a:r>
            <a:endParaRPr lang="en-US" altLang="zh-CN" sz="3200" spc="-1" dirty="0" smtClean="0">
              <a:solidFill>
                <a:srgbClr val="0066CC"/>
              </a:solidFill>
            </a:endParaRPr>
          </a:p>
          <a:p>
            <a:pPr marL="432000" indent="-324000">
              <a:spcBef>
                <a:spcPts val="1417"/>
              </a:spcBef>
              <a:buClr>
                <a:srgbClr val="000000"/>
              </a:buClr>
              <a:buSzPct val="45000"/>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err="1" smtClean="0">
                <a:solidFill>
                  <a:srgbClr val="FFFFFF"/>
                </a:solidFill>
                <a:latin typeface="Arial"/>
              </a:rPr>
              <a:t>deque</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deque</a:t>
            </a:r>
            <a:r>
              <a:rPr lang="zh-CN" altLang="en-US" sz="3200" spc="-1" dirty="0" smtClean="0">
                <a:solidFill>
                  <a:srgbClr val="0066CC"/>
                </a:solidFill>
              </a:rPr>
              <a:t>，即双端队列， </a:t>
            </a:r>
            <a:r>
              <a:rPr lang="en-US" altLang="zh-CN" sz="3200" spc="-1" dirty="0" err="1" smtClean="0">
                <a:solidFill>
                  <a:srgbClr val="0066CC"/>
                </a:solidFill>
              </a:rPr>
              <a:t>deque</a:t>
            </a:r>
            <a:r>
              <a:rPr lang="en-US" altLang="zh-CN" sz="3200" spc="-1" dirty="0" smtClean="0">
                <a:solidFill>
                  <a:srgbClr val="0066CC"/>
                </a:solidFill>
              </a:rPr>
              <a:t>&lt;A&gt; q;</a:t>
            </a:r>
          </a:p>
          <a:p>
            <a:pPr marL="432000" indent="-324000">
              <a:spcBef>
                <a:spcPts val="1417"/>
              </a:spcBef>
              <a:buClr>
                <a:srgbClr val="000000"/>
              </a:buClr>
              <a:buSzPct val="45000"/>
              <a:buFont typeface="Wingdings" charset="2"/>
              <a:buChar char=""/>
            </a:pPr>
            <a:r>
              <a:rPr lang="en-US" altLang="zh-CN" sz="3200" spc="-1" dirty="0" smtClean="0">
                <a:solidFill>
                  <a:srgbClr val="0066CC"/>
                </a:solidFill>
              </a:rPr>
              <a:t>q[</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返回某个位置的元素（注意，这是 </a:t>
            </a:r>
            <a:r>
              <a:rPr lang="en-US" altLang="zh-CN" sz="3200" spc="-1" dirty="0" smtClean="0">
                <a:solidFill>
                  <a:srgbClr val="0066CC"/>
                </a:solidFill>
              </a:rPr>
              <a:t>O(1) </a:t>
            </a:r>
            <a:r>
              <a:rPr lang="zh-CN" altLang="en-US" sz="3200" spc="-1" dirty="0" smtClean="0">
                <a:solidFill>
                  <a:srgbClr val="0066CC"/>
                </a:solidFill>
              </a:rPr>
              <a:t>的）；</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q.push_front</a:t>
            </a:r>
            <a:r>
              <a:rPr lang="en-US" altLang="zh-CN" sz="3200" spc="-1" dirty="0" smtClean="0">
                <a:solidFill>
                  <a:srgbClr val="0066CC"/>
                </a:solidFill>
              </a:rPr>
              <a:t>(x) </a:t>
            </a:r>
            <a:r>
              <a:rPr lang="en-US" altLang="zh-CN" sz="3200" spc="-1" dirty="0" err="1" smtClean="0">
                <a:solidFill>
                  <a:srgbClr val="0066CC"/>
                </a:solidFill>
              </a:rPr>
              <a:t>q.push_back</a:t>
            </a:r>
            <a:r>
              <a:rPr lang="en-US" altLang="zh-CN" sz="3200" spc="-1" dirty="0" smtClean="0">
                <a:solidFill>
                  <a:srgbClr val="0066CC"/>
                </a:solidFill>
              </a:rPr>
              <a:t>(x) </a:t>
            </a:r>
            <a:r>
              <a:rPr lang="zh-CN" altLang="en-US" sz="3200" spc="-1" dirty="0" smtClean="0">
                <a:solidFill>
                  <a:srgbClr val="0066CC"/>
                </a:solidFill>
              </a:rPr>
              <a:t>从首</a:t>
            </a:r>
            <a:r>
              <a:rPr lang="en-US" altLang="zh-CN" sz="3200" spc="-1" dirty="0" smtClean="0">
                <a:solidFill>
                  <a:srgbClr val="0066CC"/>
                </a:solidFill>
              </a:rPr>
              <a:t>/</a:t>
            </a:r>
            <a:r>
              <a:rPr lang="zh-CN" altLang="en-US" sz="3200" spc="-1" dirty="0" smtClean="0">
                <a:solidFill>
                  <a:srgbClr val="0066CC"/>
                </a:solidFill>
              </a:rPr>
              <a:t>尾插入；</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q.pop_front</a:t>
            </a:r>
            <a:r>
              <a:rPr lang="en-US" altLang="zh-CN" sz="3200" spc="-1" dirty="0" smtClean="0">
                <a:solidFill>
                  <a:srgbClr val="0066CC"/>
                </a:solidFill>
              </a:rPr>
              <a:t>() </a:t>
            </a:r>
            <a:r>
              <a:rPr lang="en-US" altLang="zh-CN" sz="3200" spc="-1" dirty="0" err="1" smtClean="0">
                <a:solidFill>
                  <a:srgbClr val="0066CC"/>
                </a:solidFill>
              </a:rPr>
              <a:t>q.pop_back</a:t>
            </a:r>
            <a:r>
              <a:rPr lang="en-US" altLang="zh-CN" sz="3200" spc="-1" dirty="0" smtClean="0">
                <a:solidFill>
                  <a:srgbClr val="0066CC"/>
                </a:solidFill>
              </a:rPr>
              <a:t>() </a:t>
            </a:r>
            <a:r>
              <a:rPr lang="zh-CN" altLang="en-US" sz="3200" spc="-1" dirty="0" smtClean="0">
                <a:solidFill>
                  <a:srgbClr val="0066CC"/>
                </a:solidFill>
              </a:rPr>
              <a:t>从首</a:t>
            </a:r>
            <a:r>
              <a:rPr lang="en-US" altLang="zh-CN" sz="3200" spc="-1" dirty="0" smtClean="0">
                <a:solidFill>
                  <a:srgbClr val="0066CC"/>
                </a:solidFill>
              </a:rPr>
              <a:t>/</a:t>
            </a:r>
            <a:r>
              <a:rPr lang="zh-CN" altLang="en-US" sz="3200" spc="-1" dirty="0" smtClean="0">
                <a:solidFill>
                  <a:srgbClr val="0066CC"/>
                </a:solidFill>
              </a:rPr>
              <a:t>尾删除；</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q.front</a:t>
            </a:r>
            <a:r>
              <a:rPr lang="en-US" altLang="zh-CN" sz="3200" spc="-1" dirty="0" smtClean="0">
                <a:solidFill>
                  <a:srgbClr val="0066CC"/>
                </a:solidFill>
              </a:rPr>
              <a:t>() </a:t>
            </a:r>
            <a:r>
              <a:rPr lang="en-US" altLang="zh-CN" sz="3200" spc="-1" dirty="0" err="1" smtClean="0">
                <a:solidFill>
                  <a:srgbClr val="0066CC"/>
                </a:solidFill>
              </a:rPr>
              <a:t>q.back</a:t>
            </a:r>
            <a:r>
              <a:rPr lang="en-US" altLang="zh-CN" sz="3200" spc="-1" dirty="0" smtClean="0">
                <a:solidFill>
                  <a:srgbClr val="0066CC"/>
                </a:solidFill>
              </a:rPr>
              <a:t>() </a:t>
            </a:r>
            <a:r>
              <a:rPr lang="zh-CN" altLang="en-US" sz="3200" spc="-1" dirty="0" smtClean="0">
                <a:solidFill>
                  <a:srgbClr val="0066CC"/>
                </a:solidFill>
              </a:rPr>
              <a:t>访问首</a:t>
            </a:r>
            <a:r>
              <a:rPr lang="en-US" altLang="zh-CN" sz="3200" spc="-1" dirty="0" smtClean="0">
                <a:solidFill>
                  <a:srgbClr val="0066CC"/>
                </a:solidFill>
              </a:rPr>
              <a:t>/</a:t>
            </a:r>
            <a:r>
              <a:rPr lang="zh-CN" altLang="en-US" sz="3200" spc="-1" dirty="0" smtClean="0">
                <a:solidFill>
                  <a:srgbClr val="0066CC"/>
                </a:solidFill>
              </a:rPr>
              <a:t>尾的元素；</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q.empty</a:t>
            </a:r>
            <a:r>
              <a:rPr lang="en-US" altLang="zh-CN" sz="3200" spc="-1" dirty="0" smtClean="0">
                <a:solidFill>
                  <a:srgbClr val="0066CC"/>
                </a:solidFill>
              </a:rPr>
              <a:t>() </a:t>
            </a:r>
            <a:r>
              <a:rPr lang="en-US" altLang="zh-CN" sz="3200" spc="-1" dirty="0" err="1" smtClean="0">
                <a:solidFill>
                  <a:srgbClr val="0066CC"/>
                </a:solidFill>
              </a:rPr>
              <a:t>q.size</a:t>
            </a:r>
            <a:r>
              <a:rPr lang="en-US" altLang="zh-CN" sz="3200" spc="-1" dirty="0" smtClean="0">
                <a:solidFill>
                  <a:srgbClr val="0066CC"/>
                </a:solidFill>
              </a:rPr>
              <a:t>() </a:t>
            </a:r>
            <a:r>
              <a:rPr lang="en-US" altLang="zh-CN" sz="3200" spc="-1" dirty="0" err="1" smtClean="0">
                <a:solidFill>
                  <a:srgbClr val="0066CC"/>
                </a:solidFill>
              </a:rPr>
              <a:t>q.clear</a:t>
            </a:r>
            <a:r>
              <a:rPr lang="en-US" altLang="zh-CN" sz="3200" spc="-1" dirty="0" smtClean="0">
                <a:solidFill>
                  <a:srgbClr val="0066CC"/>
                </a:solidFill>
              </a:rPr>
              <a:t>() </a:t>
            </a:r>
            <a:r>
              <a:rPr lang="zh-CN" altLang="en-US" sz="3200" spc="-1" dirty="0" smtClean="0">
                <a:solidFill>
                  <a:srgbClr val="0066CC"/>
                </a:solidFill>
              </a:rPr>
              <a:t>和前面的一样。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deque</a:t>
            </a:r>
            <a:r>
              <a:rPr lang="en-US" altLang="zh-CN" sz="3200" spc="-1" dirty="0" smtClean="0">
                <a:solidFill>
                  <a:srgbClr val="0066CC"/>
                </a:solidFill>
              </a:rPr>
              <a:t>, queue, stack </a:t>
            </a:r>
            <a:r>
              <a:rPr lang="zh-CN" altLang="en-US" sz="3200" spc="-1" dirty="0" smtClean="0">
                <a:solidFill>
                  <a:srgbClr val="0066CC"/>
                </a:solidFill>
              </a:rPr>
              <a:t>的实现比较奇怪，不排除导致 </a:t>
            </a:r>
            <a:r>
              <a:rPr lang="en-US" altLang="zh-CN" sz="3200" spc="-1" dirty="0" smtClean="0">
                <a:solidFill>
                  <a:srgbClr val="0066CC"/>
                </a:solidFill>
              </a:rPr>
              <a:t>MLE/TLE </a:t>
            </a:r>
            <a:r>
              <a:rPr lang="zh-CN" altLang="en-US" sz="3200" spc="-1" dirty="0" smtClean="0">
                <a:solidFill>
                  <a:srgbClr val="0066CC"/>
                </a:solidFill>
              </a:rPr>
              <a:t>的可能，建议考场手写队列（毕竟好写）。</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err="1" smtClean="0">
                <a:solidFill>
                  <a:srgbClr val="FFFFFF"/>
                </a:solidFill>
                <a:latin typeface="Arial"/>
              </a:rPr>
              <a:t>priority_queue</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priority_queue</a:t>
            </a:r>
            <a:r>
              <a:rPr lang="en-US" altLang="zh-CN" sz="3200" spc="-1" dirty="0" smtClean="0">
                <a:solidFill>
                  <a:srgbClr val="0066CC"/>
                </a:solidFill>
              </a:rPr>
              <a:t>&lt;A&gt; q; </a:t>
            </a:r>
            <a:r>
              <a:rPr lang="zh-CN" altLang="en-US" sz="3200" spc="-1" dirty="0" smtClean="0">
                <a:solidFill>
                  <a:srgbClr val="0066CC"/>
                </a:solidFill>
              </a:rPr>
              <a:t>定义一个大根堆，</a:t>
            </a:r>
            <a:r>
              <a:rPr lang="en-US" altLang="zh-CN" sz="3200" spc="-1" dirty="0" smtClean="0">
                <a:solidFill>
                  <a:srgbClr val="0066CC"/>
                </a:solidFill>
              </a:rPr>
              <a:t>A </a:t>
            </a:r>
            <a:r>
              <a:rPr lang="zh-CN" altLang="en-US" sz="3200" spc="-1" dirty="0" smtClean="0">
                <a:solidFill>
                  <a:srgbClr val="0066CC"/>
                </a:solidFill>
              </a:rPr>
              <a:t>需要重载小于运算符。</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q.top</a:t>
            </a:r>
            <a:r>
              <a:rPr lang="en-US" altLang="zh-CN" sz="3200" spc="-1" dirty="0" smtClean="0">
                <a:solidFill>
                  <a:srgbClr val="0066CC"/>
                </a:solidFill>
              </a:rPr>
              <a:t>() q.pop() </a:t>
            </a:r>
            <a:r>
              <a:rPr lang="zh-CN" altLang="en-US" sz="3200" spc="-1" dirty="0" smtClean="0">
                <a:solidFill>
                  <a:srgbClr val="0066CC"/>
                </a:solidFill>
              </a:rPr>
              <a:t>访问</a:t>
            </a:r>
            <a:r>
              <a:rPr lang="en-US" altLang="zh-CN" sz="3200" spc="-1" dirty="0" smtClean="0">
                <a:solidFill>
                  <a:srgbClr val="0066CC"/>
                </a:solidFill>
              </a:rPr>
              <a:t>/</a:t>
            </a:r>
            <a:r>
              <a:rPr lang="zh-CN" altLang="en-US" sz="3200" spc="-1" dirty="0" smtClean="0">
                <a:solidFill>
                  <a:srgbClr val="0066CC"/>
                </a:solidFill>
              </a:rPr>
              <a:t>弹出堆顶；</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q.push</a:t>
            </a:r>
            <a:r>
              <a:rPr lang="en-US" altLang="zh-CN" sz="3200" spc="-1" dirty="0" smtClean="0">
                <a:solidFill>
                  <a:srgbClr val="0066CC"/>
                </a:solidFill>
              </a:rPr>
              <a:t>(x) </a:t>
            </a:r>
            <a:r>
              <a:rPr lang="zh-CN" altLang="en-US" sz="3200" spc="-1" dirty="0" smtClean="0">
                <a:solidFill>
                  <a:srgbClr val="0066CC"/>
                </a:solidFill>
              </a:rPr>
              <a:t>插入元素。</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如果声明小根堆，可以这样：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priority_queue</a:t>
            </a:r>
            <a:r>
              <a:rPr lang="en-US" altLang="zh-CN" sz="3200" spc="-1" dirty="0" smtClean="0">
                <a:solidFill>
                  <a:srgbClr val="0066CC"/>
                </a:solidFill>
              </a:rPr>
              <a:t>&lt;A, vector&lt;A&gt;, greater&lt;A&gt; &gt; q;</a:t>
            </a: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其中 </a:t>
            </a:r>
            <a:r>
              <a:rPr lang="en-US" altLang="zh-CN" sz="3200" spc="-1" dirty="0" smtClean="0">
                <a:solidFill>
                  <a:srgbClr val="0066CC"/>
                </a:solidFill>
              </a:rPr>
              <a:t>greater </a:t>
            </a:r>
            <a:r>
              <a:rPr lang="zh-CN" altLang="en-US" sz="3200" spc="-1" dirty="0" smtClean="0">
                <a:solidFill>
                  <a:srgbClr val="0066CC"/>
                </a:solidFill>
              </a:rPr>
              <a:t>在 </a:t>
            </a:r>
            <a:r>
              <a:rPr lang="en-US" altLang="zh-CN" sz="3200" spc="-1" dirty="0" smtClean="0">
                <a:solidFill>
                  <a:srgbClr val="0066CC"/>
                </a:solidFill>
              </a:rPr>
              <a:t>&lt;functional&gt; </a:t>
            </a:r>
            <a:r>
              <a:rPr lang="zh-CN" altLang="en-US" sz="3200" spc="-1" dirty="0" smtClean="0">
                <a:solidFill>
                  <a:srgbClr val="0066CC"/>
                </a:solidFill>
              </a:rPr>
              <a:t>里定义。</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0" y="2341080"/>
            <a:ext cx="9071640" cy="1262160"/>
          </a:xfrm>
          <a:prstGeom prst="rect">
            <a:avLst/>
          </a:prstGeom>
          <a:noFill/>
          <a:ln>
            <a:noFill/>
          </a:ln>
        </p:spPr>
        <p:txBody>
          <a:bodyPr lIns="0" tIns="0" rIns="0" bIns="0" anchor="ctr"/>
          <a:lstStyle/>
          <a:p>
            <a:pPr algn="ctr"/>
            <a:r>
              <a:rPr lang="en-US" sz="4400" b="0" strike="noStrike" spc="-1">
                <a:solidFill>
                  <a:srgbClr val="006699"/>
                </a:solidFill>
                <a:latin typeface="Arial"/>
              </a:rPr>
              <a:t>前缀和</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err="1" smtClean="0">
                <a:solidFill>
                  <a:srgbClr val="FFFFFF"/>
                </a:solidFill>
                <a:latin typeface="Arial"/>
              </a:rPr>
              <a:t>priority_queue</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有时候我们想要让 </a:t>
            </a:r>
            <a:r>
              <a:rPr lang="en-US" altLang="zh-CN" sz="3200" spc="-1" dirty="0" smtClean="0">
                <a:solidFill>
                  <a:srgbClr val="0066CC"/>
                </a:solidFill>
              </a:rPr>
              <a:t>A </a:t>
            </a:r>
            <a:r>
              <a:rPr lang="zh-CN" altLang="en-US" sz="3200" spc="-1" dirty="0" smtClean="0">
                <a:solidFill>
                  <a:srgbClr val="0066CC"/>
                </a:solidFill>
              </a:rPr>
              <a:t>是 </a:t>
            </a:r>
            <a:r>
              <a:rPr lang="en-US" altLang="zh-CN" sz="3200" spc="-1" dirty="0" err="1" smtClean="0">
                <a:solidFill>
                  <a:srgbClr val="0066CC"/>
                </a:solidFill>
              </a:rPr>
              <a:t>int</a:t>
            </a:r>
            <a:r>
              <a:rPr lang="zh-CN" altLang="en-US" sz="3200" spc="-1" dirty="0" smtClean="0">
                <a:solidFill>
                  <a:srgbClr val="0066CC"/>
                </a:solidFill>
              </a:rPr>
              <a:t>，比较方式很奇怪，但是又不想把单个 </a:t>
            </a:r>
            <a:r>
              <a:rPr lang="en-US" altLang="zh-CN" sz="3200" spc="-1" dirty="0" err="1" smtClean="0">
                <a:solidFill>
                  <a:srgbClr val="0066CC"/>
                </a:solidFill>
              </a:rPr>
              <a:t>int</a:t>
            </a:r>
            <a:r>
              <a:rPr lang="en-US" altLang="zh-CN" sz="3200" spc="-1" dirty="0" smtClean="0">
                <a:solidFill>
                  <a:srgbClr val="0066CC"/>
                </a:solidFill>
              </a:rPr>
              <a:t> </a:t>
            </a:r>
            <a:r>
              <a:rPr lang="zh-CN" altLang="en-US" sz="3200" spc="-1" dirty="0" smtClean="0">
                <a:solidFill>
                  <a:srgbClr val="0066CC"/>
                </a:solidFill>
              </a:rPr>
              <a:t>封装到结构体里，这时候可以这样：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struct</a:t>
            </a:r>
            <a:r>
              <a:rPr lang="en-US" altLang="zh-CN" sz="3200" spc="-1" dirty="0" smtClean="0">
                <a:solidFill>
                  <a:srgbClr val="0066CC"/>
                </a:solidFill>
              </a:rPr>
              <a:t> </a:t>
            </a:r>
            <a:r>
              <a:rPr lang="en-US" altLang="zh-CN" sz="3200" spc="-1" dirty="0" err="1" smtClean="0">
                <a:solidFill>
                  <a:srgbClr val="0066CC"/>
                </a:solidFill>
              </a:rPr>
              <a:t>Cmp</a:t>
            </a:r>
            <a:r>
              <a:rPr lang="en-US" altLang="zh-CN" sz="3200" spc="-1" dirty="0" smtClean="0">
                <a:solidFill>
                  <a:srgbClr val="0066CC"/>
                </a:solidFill>
              </a:rPr>
              <a:t> {</a:t>
            </a:r>
          </a:p>
          <a:p>
            <a:pPr marL="889200" lvl="1" indent="-324000">
              <a:spcBef>
                <a:spcPts val="1417"/>
              </a:spcBef>
              <a:buClr>
                <a:srgbClr val="000000"/>
              </a:buClr>
              <a:buSzPct val="45000"/>
            </a:pPr>
            <a:r>
              <a:rPr lang="en-US" altLang="zh-CN" sz="3200" spc="-1" dirty="0" smtClean="0">
                <a:solidFill>
                  <a:srgbClr val="0066CC"/>
                </a:solidFill>
              </a:rPr>
              <a:t>	</a:t>
            </a:r>
            <a:r>
              <a:rPr lang="en-US" altLang="zh-CN" sz="3200" spc="-1" dirty="0" err="1" smtClean="0">
                <a:solidFill>
                  <a:srgbClr val="0066CC"/>
                </a:solidFill>
              </a:rPr>
              <a:t>bool</a:t>
            </a:r>
            <a:r>
              <a:rPr lang="en-US" altLang="zh-CN" sz="3200" spc="-1" dirty="0" smtClean="0">
                <a:solidFill>
                  <a:srgbClr val="0066CC"/>
                </a:solidFill>
              </a:rPr>
              <a:t> operator(</a:t>
            </a:r>
            <a:r>
              <a:rPr lang="en-US" altLang="zh-CN" sz="3200" spc="-1" dirty="0" err="1" smtClean="0">
                <a:solidFill>
                  <a:srgbClr val="0066CC"/>
                </a:solidFill>
              </a:rPr>
              <a:t>int</a:t>
            </a:r>
            <a:r>
              <a:rPr lang="en-US" altLang="zh-CN" sz="3200" spc="-1" dirty="0" smtClean="0">
                <a:solidFill>
                  <a:srgbClr val="0066CC"/>
                </a:solidFill>
              </a:rPr>
              <a:t> a, </a:t>
            </a:r>
            <a:r>
              <a:rPr lang="en-US" altLang="zh-CN" sz="3200" spc="-1" dirty="0" err="1" smtClean="0">
                <a:solidFill>
                  <a:srgbClr val="0066CC"/>
                </a:solidFill>
              </a:rPr>
              <a:t>int</a:t>
            </a:r>
            <a:r>
              <a:rPr lang="en-US" altLang="zh-CN" sz="3200" spc="-1" dirty="0" smtClean="0">
                <a:solidFill>
                  <a:srgbClr val="0066CC"/>
                </a:solidFill>
              </a:rPr>
              <a:t> b) {</a:t>
            </a:r>
          </a:p>
          <a:p>
            <a:pPr marL="889200" lvl="1" indent="-324000">
              <a:spcBef>
                <a:spcPts val="1417"/>
              </a:spcBef>
              <a:buClr>
                <a:srgbClr val="000000"/>
              </a:buClr>
              <a:buSzPct val="45000"/>
            </a:pPr>
            <a:r>
              <a:rPr lang="en-US" altLang="zh-CN" sz="3200" spc="-1" dirty="0">
                <a:solidFill>
                  <a:srgbClr val="0066CC"/>
                </a:solidFill>
              </a:rPr>
              <a:t>	</a:t>
            </a:r>
            <a:r>
              <a:rPr lang="en-US" altLang="zh-CN" sz="3200" spc="-1" dirty="0" smtClean="0">
                <a:solidFill>
                  <a:srgbClr val="0066CC"/>
                </a:solidFill>
              </a:rPr>
              <a:t>		return /* </a:t>
            </a:r>
            <a:r>
              <a:rPr lang="zh-CN" altLang="en-US" sz="2400" spc="-1" dirty="0" smtClean="0">
                <a:solidFill>
                  <a:srgbClr val="0066CC"/>
                </a:solidFill>
              </a:rPr>
              <a:t>返回 </a:t>
            </a:r>
            <a:r>
              <a:rPr lang="en-US" altLang="zh-CN" sz="2400" spc="-1" dirty="0" smtClean="0">
                <a:solidFill>
                  <a:srgbClr val="0066CC"/>
                </a:solidFill>
              </a:rPr>
              <a:t>true </a:t>
            </a:r>
            <a:r>
              <a:rPr lang="zh-CN" altLang="en-US" sz="2400" spc="-1" dirty="0" smtClean="0">
                <a:solidFill>
                  <a:srgbClr val="0066CC"/>
                </a:solidFill>
              </a:rPr>
              <a:t>表示 </a:t>
            </a:r>
            <a:r>
              <a:rPr lang="en-US" altLang="zh-CN" sz="2400" spc="-1" dirty="0" smtClean="0">
                <a:solidFill>
                  <a:srgbClr val="0066CC"/>
                </a:solidFill>
              </a:rPr>
              <a:t>b </a:t>
            </a:r>
            <a:r>
              <a:rPr lang="zh-CN" altLang="en-US" sz="2400" spc="-1" dirty="0" smtClean="0">
                <a:solidFill>
                  <a:srgbClr val="0066CC"/>
                </a:solidFill>
              </a:rPr>
              <a:t>更大，即 </a:t>
            </a:r>
            <a:r>
              <a:rPr lang="en-US" altLang="zh-CN" sz="2400" spc="-1" dirty="0" smtClean="0">
                <a:solidFill>
                  <a:srgbClr val="0066CC"/>
                </a:solidFill>
              </a:rPr>
              <a:t>b </a:t>
            </a:r>
            <a:r>
              <a:rPr lang="zh-CN" altLang="en-US" sz="2400" spc="-1" dirty="0" smtClean="0">
                <a:solidFill>
                  <a:srgbClr val="0066CC"/>
                </a:solidFill>
              </a:rPr>
              <a:t>会先弹出 </a:t>
            </a:r>
            <a:r>
              <a:rPr lang="en-US" altLang="zh-CN" sz="3200" spc="-1" dirty="0" smtClean="0">
                <a:solidFill>
                  <a:srgbClr val="0066CC"/>
                </a:solidFill>
              </a:rPr>
              <a:t>*/;</a:t>
            </a:r>
          </a:p>
          <a:p>
            <a:pPr marL="889200" lvl="1" indent="-324000">
              <a:spcBef>
                <a:spcPts val="1417"/>
              </a:spcBef>
              <a:buClr>
                <a:srgbClr val="000000"/>
              </a:buClr>
              <a:buSzPct val="45000"/>
            </a:pPr>
            <a:r>
              <a:rPr lang="en-US" altLang="zh-CN" sz="3200" spc="-1" dirty="0" smtClean="0">
                <a:solidFill>
                  <a:srgbClr val="0066CC"/>
                </a:solidFill>
              </a:rPr>
              <a:t>	}</a:t>
            </a:r>
          </a:p>
          <a:p>
            <a:pPr marL="889200" lvl="1" indent="-324000">
              <a:spcBef>
                <a:spcPts val="1417"/>
              </a:spcBef>
              <a:buClr>
                <a:srgbClr val="000000"/>
              </a:buClr>
              <a:buSzPct val="45000"/>
            </a:pPr>
            <a:r>
              <a:rPr lang="en-US" altLang="zh-CN" sz="3200" spc="-1" dirty="0" smtClean="0">
                <a:solidFill>
                  <a:srgbClr val="0066CC"/>
                </a:solidFill>
              </a:rPr>
              <a:t>};</a:t>
            </a:r>
          </a:p>
          <a:p>
            <a:pPr marL="889200" lvl="1" indent="-324000">
              <a:spcBef>
                <a:spcPts val="1417"/>
              </a:spcBef>
              <a:buClr>
                <a:srgbClr val="000000"/>
              </a:buClr>
              <a:buSzPct val="45000"/>
            </a:pPr>
            <a:r>
              <a:rPr lang="en-US" altLang="zh-CN" sz="3200" spc="-1" dirty="0" err="1" smtClean="0">
                <a:solidFill>
                  <a:srgbClr val="0066CC"/>
                </a:solidFill>
              </a:rPr>
              <a:t>priority_queue</a:t>
            </a:r>
            <a:r>
              <a:rPr lang="en-US" altLang="zh-CN" sz="3200" spc="-1" dirty="0" smtClean="0">
                <a:solidFill>
                  <a:srgbClr val="0066CC"/>
                </a:solidFill>
              </a:rPr>
              <a:t>&lt;</a:t>
            </a:r>
            <a:r>
              <a:rPr lang="en-US" altLang="zh-CN" sz="3200" spc="-1" dirty="0" err="1" smtClean="0">
                <a:solidFill>
                  <a:srgbClr val="0066CC"/>
                </a:solidFill>
              </a:rPr>
              <a:t>int</a:t>
            </a:r>
            <a:r>
              <a:rPr lang="en-US" altLang="zh-CN" sz="3200" spc="-1" dirty="0" smtClean="0">
                <a:solidFill>
                  <a:srgbClr val="0066CC"/>
                </a:solidFill>
              </a:rPr>
              <a:t>, vector&lt;</a:t>
            </a:r>
            <a:r>
              <a:rPr lang="en-US" altLang="zh-CN" sz="3200" spc="-1" dirty="0" err="1" smtClean="0">
                <a:solidFill>
                  <a:srgbClr val="0066CC"/>
                </a:solidFill>
              </a:rPr>
              <a:t>int</a:t>
            </a:r>
            <a:r>
              <a:rPr lang="en-US" altLang="zh-CN" sz="3200" spc="-1" dirty="0" smtClean="0">
                <a:solidFill>
                  <a:srgbClr val="0066CC"/>
                </a:solidFill>
              </a:rPr>
              <a:t>&gt;, </a:t>
            </a:r>
            <a:r>
              <a:rPr lang="en-US" altLang="zh-CN" sz="3200" spc="-1" dirty="0" err="1" smtClean="0">
                <a:solidFill>
                  <a:srgbClr val="0066CC"/>
                </a:solidFill>
              </a:rPr>
              <a:t>Cmp</a:t>
            </a:r>
            <a:r>
              <a:rPr lang="en-US" altLang="zh-CN" sz="3200" spc="-1" dirty="0" smtClean="0">
                <a:solidFill>
                  <a:srgbClr val="0066CC"/>
                </a:solidFill>
              </a:rPr>
              <a:t>&gt; q;</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set</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set</a:t>
            </a:r>
            <a:r>
              <a:rPr lang="zh-CN" altLang="en-US" sz="3200" spc="-1" dirty="0" smtClean="0">
                <a:solidFill>
                  <a:srgbClr val="0066CC"/>
                </a:solidFill>
              </a:rPr>
              <a:t> 按从小到大顺序维护一个集合。</a:t>
            </a:r>
            <a:r>
              <a:rPr lang="en-US" altLang="zh-CN" sz="3200" spc="-1" dirty="0" smtClean="0">
                <a:solidFill>
                  <a:srgbClr val="0066CC"/>
                </a:solidFill>
              </a:rPr>
              <a:t>set&lt;A&gt; s; </a:t>
            </a:r>
            <a:r>
              <a:rPr lang="zh-CN" altLang="en-US" sz="3200" spc="-1" dirty="0" smtClean="0">
                <a:solidFill>
                  <a:srgbClr val="0066CC"/>
                </a:solidFill>
              </a:rPr>
              <a:t>要求重载小于号。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s.empty</a:t>
            </a:r>
            <a:r>
              <a:rPr lang="en-US" altLang="zh-CN" sz="3200" spc="-1" dirty="0" smtClean="0">
                <a:solidFill>
                  <a:srgbClr val="0066CC"/>
                </a:solidFill>
              </a:rPr>
              <a:t>() </a:t>
            </a:r>
            <a:r>
              <a:rPr lang="en-US" altLang="zh-CN" sz="3200" spc="-1" dirty="0" err="1" smtClean="0">
                <a:solidFill>
                  <a:srgbClr val="0066CC"/>
                </a:solidFill>
              </a:rPr>
              <a:t>s.size</a:t>
            </a:r>
            <a:r>
              <a:rPr lang="en-US" altLang="zh-CN" sz="3200" spc="-1" dirty="0" smtClean="0">
                <a:solidFill>
                  <a:srgbClr val="0066CC"/>
                </a:solidFill>
              </a:rPr>
              <a:t>() </a:t>
            </a:r>
            <a:r>
              <a:rPr lang="en-US" altLang="zh-CN" sz="3200" spc="-1" dirty="0" err="1" smtClean="0">
                <a:solidFill>
                  <a:srgbClr val="0066CC"/>
                </a:solidFill>
              </a:rPr>
              <a:t>s.clear</a:t>
            </a:r>
            <a:r>
              <a:rPr lang="en-US" altLang="zh-CN" sz="3200" spc="-1" dirty="0" smtClean="0">
                <a:solidFill>
                  <a:srgbClr val="0066CC"/>
                </a:solidFill>
              </a:rPr>
              <a:t>() </a:t>
            </a:r>
            <a:r>
              <a:rPr lang="zh-CN" altLang="en-US" sz="3200" spc="-1" dirty="0" smtClean="0">
                <a:solidFill>
                  <a:srgbClr val="0066CC"/>
                </a:solidFill>
              </a:rPr>
              <a:t>不用多说。</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s.insert</a:t>
            </a:r>
            <a:r>
              <a:rPr lang="en-US" altLang="zh-CN" sz="3200" spc="-1" dirty="0" smtClean="0">
                <a:solidFill>
                  <a:srgbClr val="0066CC"/>
                </a:solidFill>
              </a:rPr>
              <a:t>(x) </a:t>
            </a:r>
            <a:r>
              <a:rPr lang="zh-CN" altLang="en-US" sz="3200" spc="-1" dirty="0" smtClean="0">
                <a:solidFill>
                  <a:srgbClr val="0066CC"/>
                </a:solidFill>
              </a:rPr>
              <a:t>插入一个 </a:t>
            </a:r>
            <a:r>
              <a:rPr lang="en-US" altLang="zh-CN" sz="3200" spc="-1" dirty="0" smtClean="0">
                <a:solidFill>
                  <a:srgbClr val="0066CC"/>
                </a:solidFill>
              </a:rPr>
              <a:t>x</a:t>
            </a:r>
            <a:r>
              <a:rPr lang="zh-CN" altLang="en-US" sz="3200" spc="-1" dirty="0" smtClean="0">
                <a:solidFill>
                  <a:srgbClr val="0066CC"/>
                </a:solidFill>
              </a:rPr>
              <a:t>。如果 </a:t>
            </a:r>
            <a:r>
              <a:rPr lang="en-US" altLang="zh-CN" sz="3200" spc="-1" dirty="0" smtClean="0">
                <a:solidFill>
                  <a:srgbClr val="0066CC"/>
                </a:solidFill>
              </a:rPr>
              <a:t>x </a:t>
            </a:r>
            <a:r>
              <a:rPr lang="zh-CN" altLang="en-US" sz="3200" spc="-1" dirty="0">
                <a:solidFill>
                  <a:srgbClr val="0066CC"/>
                </a:solidFill>
              </a:rPr>
              <a:t>已</a:t>
            </a:r>
            <a:r>
              <a:rPr lang="zh-CN" altLang="en-US" sz="3200" spc="-1" dirty="0" smtClean="0">
                <a:solidFill>
                  <a:srgbClr val="0066CC"/>
                </a:solidFill>
              </a:rPr>
              <a:t>存在那么什么都不做。</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s.erase</a:t>
            </a:r>
            <a:r>
              <a:rPr lang="en-US" altLang="zh-CN" sz="3200" spc="-1" dirty="0" smtClean="0">
                <a:solidFill>
                  <a:srgbClr val="0066CC"/>
                </a:solidFill>
              </a:rPr>
              <a:t>(x) </a:t>
            </a:r>
            <a:r>
              <a:rPr lang="zh-CN" altLang="en-US" sz="3200" spc="-1" dirty="0" smtClean="0">
                <a:solidFill>
                  <a:srgbClr val="0066CC"/>
                </a:solidFill>
              </a:rPr>
              <a:t>删除 </a:t>
            </a:r>
            <a:r>
              <a:rPr lang="en-US" altLang="zh-CN" sz="3200" spc="-1" dirty="0" smtClean="0">
                <a:solidFill>
                  <a:srgbClr val="0066CC"/>
                </a:solidFill>
              </a:rPr>
              <a:t>x</a:t>
            </a:r>
            <a:r>
              <a:rPr lang="zh-CN" altLang="en-US" sz="3200" spc="-1" dirty="0" smtClean="0">
                <a:solidFill>
                  <a:srgbClr val="0066CC"/>
                </a:solidFill>
              </a:rPr>
              <a:t>。</a:t>
            </a:r>
            <a:r>
              <a:rPr lang="en-US" altLang="zh-CN" sz="3200" spc="-1" dirty="0" smtClean="0">
                <a:solidFill>
                  <a:srgbClr val="0066CC"/>
                </a:solidFill>
              </a:rPr>
              <a:t>x </a:t>
            </a:r>
            <a:r>
              <a:rPr lang="zh-CN" altLang="en-US" sz="3200" spc="-1" dirty="0" smtClean="0">
                <a:solidFill>
                  <a:srgbClr val="0066CC"/>
                </a:solidFill>
              </a:rPr>
              <a:t>不存在则什么都不做。</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s.count</a:t>
            </a:r>
            <a:r>
              <a:rPr lang="en-US" altLang="zh-CN" sz="3200" spc="-1" dirty="0" smtClean="0">
                <a:solidFill>
                  <a:srgbClr val="0066CC"/>
                </a:solidFill>
              </a:rPr>
              <a:t>(x) </a:t>
            </a:r>
            <a:r>
              <a:rPr lang="zh-CN" altLang="en-US" sz="3200" spc="-1" dirty="0" smtClean="0">
                <a:solidFill>
                  <a:srgbClr val="0066CC"/>
                </a:solidFill>
              </a:rPr>
              <a:t>如果 </a:t>
            </a:r>
            <a:r>
              <a:rPr lang="en-US" altLang="zh-CN" sz="3200" spc="-1" dirty="0" smtClean="0">
                <a:solidFill>
                  <a:srgbClr val="0066CC"/>
                </a:solidFill>
              </a:rPr>
              <a:t>x </a:t>
            </a:r>
            <a:r>
              <a:rPr lang="zh-CN" altLang="en-US" sz="3200" spc="-1" dirty="0" smtClean="0">
                <a:solidFill>
                  <a:srgbClr val="0066CC"/>
                </a:solidFill>
              </a:rPr>
              <a:t>存在返回 </a:t>
            </a:r>
            <a:r>
              <a:rPr lang="en-US" altLang="zh-CN" sz="3200" spc="-1" dirty="0" smtClean="0">
                <a:solidFill>
                  <a:srgbClr val="0066CC"/>
                </a:solidFill>
              </a:rPr>
              <a:t>true</a:t>
            </a:r>
            <a:r>
              <a:rPr lang="zh-CN" altLang="en-US" sz="3200" spc="-1" dirty="0" smtClean="0">
                <a:solidFill>
                  <a:srgbClr val="0066CC"/>
                </a:solidFill>
              </a:rPr>
              <a:t>，否则返回 </a:t>
            </a:r>
            <a:r>
              <a:rPr lang="en-US" altLang="zh-CN" sz="3200" spc="-1" dirty="0" smtClean="0">
                <a:solidFill>
                  <a:srgbClr val="0066CC"/>
                </a:solidFill>
              </a:rPr>
              <a:t>false</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s.find</a:t>
            </a:r>
            <a:r>
              <a:rPr lang="en-US" altLang="zh-CN" sz="3200" spc="-1" dirty="0" smtClean="0">
                <a:solidFill>
                  <a:srgbClr val="0066CC"/>
                </a:solidFill>
              </a:rPr>
              <a:t>(x) </a:t>
            </a:r>
            <a:r>
              <a:rPr lang="zh-CN" altLang="en-US" sz="3200" spc="-1" dirty="0" smtClean="0">
                <a:solidFill>
                  <a:srgbClr val="0066CC"/>
                </a:solidFill>
              </a:rPr>
              <a:t>返回指向 </a:t>
            </a:r>
            <a:r>
              <a:rPr lang="en-US" altLang="zh-CN" sz="3200" spc="-1" dirty="0" smtClean="0">
                <a:solidFill>
                  <a:srgbClr val="0066CC"/>
                </a:solidFill>
              </a:rPr>
              <a:t>x </a:t>
            </a:r>
            <a:r>
              <a:rPr lang="zh-CN" altLang="en-US" sz="3200" spc="-1" dirty="0" smtClean="0">
                <a:solidFill>
                  <a:srgbClr val="0066CC"/>
                </a:solidFill>
              </a:rPr>
              <a:t>的迭代器，不存在则返回 </a:t>
            </a:r>
            <a:r>
              <a:rPr lang="en-US" altLang="zh-CN" sz="3200" spc="-1" dirty="0" err="1" smtClean="0">
                <a:solidFill>
                  <a:srgbClr val="0066CC"/>
                </a:solidFill>
              </a:rPr>
              <a:t>s.end</a:t>
            </a:r>
            <a:r>
              <a:rPr lang="en-US" altLang="zh-CN" sz="3200" spc="-1" dirty="0" smtClean="0">
                <a:solidFill>
                  <a:srgbClr val="0066CC"/>
                </a:solidFill>
              </a:rPr>
              <a:t>()</a:t>
            </a: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set</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s.lower_bound</a:t>
            </a:r>
            <a:r>
              <a:rPr lang="en-US" altLang="zh-CN" sz="3200" spc="-1" dirty="0" smtClean="0">
                <a:solidFill>
                  <a:srgbClr val="0066CC"/>
                </a:solidFill>
              </a:rPr>
              <a:t>(x) </a:t>
            </a:r>
            <a:r>
              <a:rPr lang="zh-CN" altLang="en-US" sz="3200" spc="-1" dirty="0" smtClean="0">
                <a:solidFill>
                  <a:srgbClr val="0066CC"/>
                </a:solidFill>
              </a:rPr>
              <a:t>返回最小的大于等于 </a:t>
            </a:r>
            <a:r>
              <a:rPr lang="en-US" altLang="zh-CN" sz="3200" spc="-1" dirty="0" smtClean="0">
                <a:solidFill>
                  <a:srgbClr val="0066CC"/>
                </a:solidFill>
              </a:rPr>
              <a:t>x </a:t>
            </a:r>
            <a:r>
              <a:rPr lang="zh-CN" altLang="en-US" sz="3200" spc="-1" dirty="0" smtClean="0">
                <a:solidFill>
                  <a:srgbClr val="0066CC"/>
                </a:solidFill>
              </a:rPr>
              <a:t>的元素的迭代器，不存在则返回 </a:t>
            </a:r>
            <a:r>
              <a:rPr lang="en-US" altLang="zh-CN" sz="3200" spc="-1" dirty="0" err="1" smtClean="0">
                <a:solidFill>
                  <a:srgbClr val="0066CC"/>
                </a:solidFill>
              </a:rPr>
              <a:t>s.end</a:t>
            </a:r>
            <a:r>
              <a:rPr lang="en-US" altLang="zh-CN" sz="3200" spc="-1" dirty="0" smtClean="0">
                <a:solidFill>
                  <a:srgbClr val="0066CC"/>
                </a:solidFill>
              </a:rPr>
              <a:t>()</a:t>
            </a:r>
            <a:r>
              <a:rPr lang="zh-CN" altLang="en-US" sz="3200" spc="-1" dirty="0" smtClean="0">
                <a:solidFill>
                  <a:srgbClr val="0066CC"/>
                </a:solidFill>
              </a:rPr>
              <a:t>。要得到这个元素的值可以</a:t>
            </a:r>
            <a:r>
              <a:rPr lang="en-US" altLang="zh-CN" sz="3200" spc="-1" dirty="0">
                <a:solidFill>
                  <a:srgbClr val="0066CC"/>
                </a:solidFill>
              </a:rPr>
              <a:t> </a:t>
            </a:r>
            <a:r>
              <a:rPr lang="en-US" altLang="zh-CN" sz="3200" spc="-1" dirty="0" smtClean="0">
                <a:solidFill>
                  <a:srgbClr val="0066CC"/>
                </a:solidFill>
              </a:rPr>
              <a:t>*</a:t>
            </a:r>
            <a:r>
              <a:rPr lang="en-US" altLang="zh-CN" sz="3200" spc="-1" dirty="0" err="1" smtClean="0">
                <a:solidFill>
                  <a:srgbClr val="0066CC"/>
                </a:solidFill>
              </a:rPr>
              <a:t>s.lower_bound</a:t>
            </a:r>
            <a:r>
              <a:rPr lang="en-US" altLang="zh-CN" sz="3200" spc="-1" dirty="0" smtClean="0">
                <a:solidFill>
                  <a:srgbClr val="0066CC"/>
                </a:solidFill>
              </a:rPr>
              <a:t>(x)</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s.upper_bound</a:t>
            </a:r>
            <a:r>
              <a:rPr lang="en-US" altLang="zh-CN" sz="3200" spc="-1" dirty="0" smtClean="0">
                <a:solidFill>
                  <a:srgbClr val="0066CC"/>
                </a:solidFill>
              </a:rPr>
              <a:t>(x) </a:t>
            </a:r>
            <a:r>
              <a:rPr lang="zh-CN" altLang="en-US" sz="3200" spc="-1" dirty="0" smtClean="0">
                <a:solidFill>
                  <a:srgbClr val="0066CC"/>
                </a:solidFill>
              </a:rPr>
              <a:t>类似，返回最小的大于 </a:t>
            </a:r>
            <a:r>
              <a:rPr lang="en-US" altLang="zh-CN" sz="3200" spc="-1" dirty="0" smtClean="0">
                <a:solidFill>
                  <a:srgbClr val="0066CC"/>
                </a:solidFill>
              </a:rPr>
              <a:t>x </a:t>
            </a:r>
            <a:r>
              <a:rPr lang="zh-CN" altLang="en-US" sz="3200" spc="-1" dirty="0" smtClean="0">
                <a:solidFill>
                  <a:srgbClr val="0066CC"/>
                </a:solidFill>
              </a:rPr>
              <a:t>的元素的迭代器。</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类似 </a:t>
            </a:r>
            <a:r>
              <a:rPr lang="en-US" altLang="zh-CN" sz="3200" spc="-1" dirty="0" err="1" smtClean="0">
                <a:solidFill>
                  <a:srgbClr val="0066CC"/>
                </a:solidFill>
              </a:rPr>
              <a:t>priority_queue</a:t>
            </a:r>
            <a:r>
              <a:rPr lang="zh-CN" altLang="en-US" sz="3200" spc="-1" dirty="0" smtClean="0">
                <a:solidFill>
                  <a:srgbClr val="0066CC"/>
                </a:solidFill>
              </a:rPr>
              <a:t>，可以把比较函数封装到结构体里然后 </a:t>
            </a:r>
            <a:r>
              <a:rPr lang="en-US" altLang="zh-CN" sz="3200" spc="-1" dirty="0" smtClean="0">
                <a:solidFill>
                  <a:srgbClr val="0066CC"/>
                </a:solidFill>
              </a:rPr>
              <a:t>set&lt;A, </a:t>
            </a:r>
            <a:r>
              <a:rPr lang="en-US" altLang="zh-CN" sz="3200" spc="-1" dirty="0" err="1" smtClean="0">
                <a:solidFill>
                  <a:srgbClr val="0066CC"/>
                </a:solidFill>
              </a:rPr>
              <a:t>Cmp</a:t>
            </a:r>
            <a:r>
              <a:rPr lang="en-US" altLang="zh-CN" sz="3200" spc="-1" dirty="0" smtClean="0">
                <a:solidFill>
                  <a:srgbClr val="0066CC"/>
                </a:solidFill>
              </a:rPr>
              <a:t>&gt; s;</a:t>
            </a: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sz="4000" b="0" strike="noStrike" spc="-1" dirty="0" smtClean="0">
                <a:solidFill>
                  <a:srgbClr val="FFFFFF"/>
                </a:solidFill>
                <a:latin typeface="Arial"/>
              </a:rPr>
              <a:t>map</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map </a:t>
            </a:r>
            <a:r>
              <a:rPr lang="zh-CN" altLang="en-US" sz="3200" spc="-1" dirty="0" smtClean="0">
                <a:solidFill>
                  <a:srgbClr val="0066CC"/>
                </a:solidFill>
              </a:rPr>
              <a:t>和 </a:t>
            </a:r>
            <a:r>
              <a:rPr lang="en-US" altLang="zh-CN" sz="3200" spc="-1" dirty="0" smtClean="0">
                <a:solidFill>
                  <a:srgbClr val="0066CC"/>
                </a:solidFill>
              </a:rPr>
              <a:t>set </a:t>
            </a:r>
            <a:r>
              <a:rPr lang="zh-CN" altLang="en-US" sz="3200" spc="-1" dirty="0" smtClean="0">
                <a:solidFill>
                  <a:srgbClr val="0066CC"/>
                </a:solidFill>
              </a:rPr>
              <a:t>类似，但是它维护的每个元素还有一个对应的“值”。</a:t>
            </a:r>
            <a:r>
              <a:rPr lang="en-US" altLang="zh-CN" sz="3200" spc="-1" dirty="0" smtClean="0">
                <a:solidFill>
                  <a:srgbClr val="0066CC"/>
                </a:solidFill>
              </a:rPr>
              <a:t>map&lt;A, B&gt; m; </a:t>
            </a:r>
            <a:r>
              <a:rPr lang="zh-CN" altLang="en-US" sz="3200" spc="-1" dirty="0" smtClean="0">
                <a:solidFill>
                  <a:srgbClr val="0066CC"/>
                </a:solidFill>
              </a:rPr>
              <a:t>要求 </a:t>
            </a:r>
            <a:r>
              <a:rPr lang="en-US" altLang="zh-CN" sz="3200" spc="-1" dirty="0" smtClean="0">
                <a:solidFill>
                  <a:srgbClr val="0066CC"/>
                </a:solidFill>
              </a:rPr>
              <a:t>A </a:t>
            </a:r>
            <a:r>
              <a:rPr lang="zh-CN" altLang="en-US" sz="3200" spc="-1" dirty="0" smtClean="0">
                <a:solidFill>
                  <a:srgbClr val="0066CC"/>
                </a:solidFill>
              </a:rPr>
              <a:t>类型重载了小于号。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m.empty</a:t>
            </a:r>
            <a:r>
              <a:rPr lang="en-US" altLang="zh-CN" sz="3200" spc="-1" dirty="0" smtClean="0">
                <a:solidFill>
                  <a:srgbClr val="0066CC"/>
                </a:solidFill>
              </a:rPr>
              <a:t>() </a:t>
            </a:r>
            <a:r>
              <a:rPr lang="en-US" altLang="zh-CN" sz="3200" spc="-1" dirty="0" err="1" smtClean="0">
                <a:solidFill>
                  <a:srgbClr val="0066CC"/>
                </a:solidFill>
              </a:rPr>
              <a:t>m.size</a:t>
            </a:r>
            <a:r>
              <a:rPr lang="en-US" altLang="zh-CN" sz="3200" spc="-1" dirty="0" smtClean="0">
                <a:solidFill>
                  <a:srgbClr val="0066CC"/>
                </a:solidFill>
              </a:rPr>
              <a:t>() </a:t>
            </a:r>
            <a:r>
              <a:rPr lang="en-US" altLang="zh-CN" sz="3200" spc="-1" dirty="0" err="1" smtClean="0">
                <a:solidFill>
                  <a:srgbClr val="0066CC"/>
                </a:solidFill>
              </a:rPr>
              <a:t>m.clear</a:t>
            </a:r>
            <a:r>
              <a:rPr lang="en-US" altLang="zh-CN" sz="3200" spc="-1" dirty="0" smtClean="0">
                <a:solidFill>
                  <a:srgbClr val="0066CC"/>
                </a:solidFill>
              </a:rPr>
              <a:t>() </a:t>
            </a:r>
            <a:r>
              <a:rPr lang="zh-CN" altLang="en-US" sz="3200" spc="-1" dirty="0" smtClean="0">
                <a:solidFill>
                  <a:srgbClr val="0066CC"/>
                </a:solidFill>
              </a:rPr>
              <a:t>跟前面的一样。</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m[x] </a:t>
            </a:r>
            <a:r>
              <a:rPr lang="zh-CN" altLang="en-US" sz="3200" spc="-1" dirty="0" smtClean="0">
                <a:solidFill>
                  <a:srgbClr val="0066CC"/>
                </a:solidFill>
              </a:rPr>
              <a:t>访问 </a:t>
            </a:r>
            <a:r>
              <a:rPr lang="en-US" altLang="zh-CN" sz="3200" spc="-1" dirty="0" smtClean="0">
                <a:solidFill>
                  <a:srgbClr val="0066CC"/>
                </a:solidFill>
              </a:rPr>
              <a:t>x </a:t>
            </a:r>
            <a:r>
              <a:rPr lang="zh-CN" altLang="en-US" sz="3200" spc="-1" dirty="0" smtClean="0">
                <a:solidFill>
                  <a:srgbClr val="0066CC"/>
                </a:solidFill>
              </a:rPr>
              <a:t>这个元素对应的值。如果不存在会产生一个默认的值存进去（对于</a:t>
            </a:r>
            <a:r>
              <a:rPr lang="en-US" altLang="zh-CN" sz="3200" spc="-1" dirty="0" err="1" smtClean="0">
                <a:solidFill>
                  <a:srgbClr val="0066CC"/>
                </a:solidFill>
              </a:rPr>
              <a:t>int</a:t>
            </a:r>
            <a:r>
              <a:rPr lang="zh-CN" altLang="en-US" sz="3200" spc="-1" dirty="0" smtClean="0">
                <a:solidFill>
                  <a:srgbClr val="0066CC"/>
                </a:solidFill>
              </a:rPr>
              <a:t>，就会是</a:t>
            </a:r>
            <a:r>
              <a:rPr lang="en-US" altLang="zh-CN" sz="3200" spc="-1" dirty="0" smtClean="0">
                <a:solidFill>
                  <a:srgbClr val="0066CC"/>
                </a:solidFill>
              </a:rPr>
              <a:t>0</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m.erase</a:t>
            </a:r>
            <a:r>
              <a:rPr lang="en-US" altLang="zh-CN" sz="3200" spc="-1" dirty="0" smtClean="0">
                <a:solidFill>
                  <a:srgbClr val="0066CC"/>
                </a:solidFill>
              </a:rPr>
              <a:t>(x) </a:t>
            </a:r>
            <a:r>
              <a:rPr lang="zh-CN" altLang="en-US" sz="3200" spc="-1" dirty="0" smtClean="0">
                <a:solidFill>
                  <a:srgbClr val="0066CC"/>
                </a:solidFill>
              </a:rPr>
              <a:t>删除元素 </a:t>
            </a:r>
            <a:r>
              <a:rPr lang="en-US" altLang="zh-CN" sz="3200" spc="-1" dirty="0" smtClean="0">
                <a:solidFill>
                  <a:srgbClr val="0066CC"/>
                </a:solidFill>
              </a:rPr>
              <a:t>x</a:t>
            </a:r>
            <a:r>
              <a:rPr lang="zh-CN" altLang="en-US" sz="3200" spc="-1" dirty="0" smtClean="0">
                <a:solidFill>
                  <a:srgbClr val="0066CC"/>
                </a:solidFill>
              </a:rPr>
              <a:t>。</a:t>
            </a:r>
            <a:r>
              <a:rPr lang="en-US" altLang="zh-CN" sz="3200" spc="-1" dirty="0" smtClean="0">
                <a:solidFill>
                  <a:srgbClr val="0066CC"/>
                </a:solidFill>
              </a:rPr>
              <a:t>x </a:t>
            </a:r>
            <a:r>
              <a:rPr lang="zh-CN" altLang="en-US" sz="3200" spc="-1" dirty="0" smtClean="0">
                <a:solidFill>
                  <a:srgbClr val="0066CC"/>
                </a:solidFill>
              </a:rPr>
              <a:t>不存在则什么都不做。</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m.count</a:t>
            </a:r>
            <a:r>
              <a:rPr lang="en-US" altLang="zh-CN" sz="3200" spc="-1" dirty="0" smtClean="0">
                <a:solidFill>
                  <a:srgbClr val="0066CC"/>
                </a:solidFill>
              </a:rPr>
              <a:t>(x) </a:t>
            </a:r>
            <a:r>
              <a:rPr lang="zh-CN" altLang="en-US" sz="3200" spc="-1" dirty="0" smtClean="0">
                <a:solidFill>
                  <a:srgbClr val="0066CC"/>
                </a:solidFill>
              </a:rPr>
              <a:t>判断 </a:t>
            </a:r>
            <a:r>
              <a:rPr lang="en-US" altLang="zh-CN" sz="3200" spc="-1" dirty="0" smtClean="0">
                <a:solidFill>
                  <a:srgbClr val="0066CC"/>
                </a:solidFill>
              </a:rPr>
              <a:t>x </a:t>
            </a:r>
            <a:r>
              <a:rPr lang="zh-CN" altLang="en-US" sz="3200" spc="-1" dirty="0" smtClean="0">
                <a:solidFill>
                  <a:srgbClr val="0066CC"/>
                </a:solidFill>
              </a:rPr>
              <a:t>是否存在。</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m.find</a:t>
            </a:r>
            <a:r>
              <a:rPr lang="en-US" altLang="zh-CN" sz="3200" spc="-1" dirty="0" smtClean="0">
                <a:solidFill>
                  <a:srgbClr val="0066CC"/>
                </a:solidFill>
              </a:rPr>
              <a:t>(x) </a:t>
            </a:r>
            <a:r>
              <a:rPr lang="zh-CN" altLang="en-US" sz="3200" spc="-1" dirty="0" smtClean="0">
                <a:solidFill>
                  <a:srgbClr val="0066CC"/>
                </a:solidFill>
              </a:rPr>
              <a:t>返回指向 </a:t>
            </a:r>
            <a:r>
              <a:rPr lang="en-US" altLang="zh-CN" sz="3200" spc="-1" dirty="0" smtClean="0">
                <a:solidFill>
                  <a:srgbClr val="0066CC"/>
                </a:solidFill>
              </a:rPr>
              <a:t>x </a:t>
            </a:r>
            <a:r>
              <a:rPr lang="zh-CN" altLang="en-US" sz="3200" spc="-1" dirty="0" smtClean="0">
                <a:solidFill>
                  <a:srgbClr val="0066CC"/>
                </a:solidFill>
              </a:rPr>
              <a:t>的迭代器，不存在则返回 </a:t>
            </a:r>
            <a:r>
              <a:rPr lang="en-US" altLang="zh-CN" sz="3200" spc="-1" dirty="0" err="1" smtClean="0">
                <a:solidFill>
                  <a:srgbClr val="0066CC"/>
                </a:solidFill>
              </a:rPr>
              <a:t>m.end</a:t>
            </a:r>
            <a:r>
              <a:rPr lang="en-US" altLang="zh-CN" sz="3200" spc="-1" dirty="0" smtClean="0">
                <a:solidFill>
                  <a:srgbClr val="0066CC"/>
                </a:solidFill>
              </a:rPr>
              <a:t>()</a:t>
            </a: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sz="4000" spc="-1" dirty="0" smtClean="0">
                <a:solidFill>
                  <a:srgbClr val="FFFFFF"/>
                </a:solidFill>
                <a:latin typeface="Arial"/>
              </a:rPr>
              <a:t>map</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m.lower_bound</a:t>
            </a:r>
            <a:r>
              <a:rPr lang="en-US" altLang="zh-CN" sz="3200" spc="-1" dirty="0" smtClean="0">
                <a:solidFill>
                  <a:srgbClr val="0066CC"/>
                </a:solidFill>
              </a:rPr>
              <a:t>(x) </a:t>
            </a:r>
            <a:r>
              <a:rPr lang="zh-CN" altLang="en-US" sz="3200" spc="-1" dirty="0" smtClean="0">
                <a:solidFill>
                  <a:srgbClr val="0066CC"/>
                </a:solidFill>
              </a:rPr>
              <a:t>返回最小的大于等于 </a:t>
            </a:r>
            <a:r>
              <a:rPr lang="en-US" altLang="zh-CN" sz="3200" spc="-1" dirty="0" smtClean="0">
                <a:solidFill>
                  <a:srgbClr val="0066CC"/>
                </a:solidFill>
              </a:rPr>
              <a:t>x </a:t>
            </a:r>
            <a:r>
              <a:rPr lang="zh-CN" altLang="en-US" sz="3200" spc="-1" dirty="0" smtClean="0">
                <a:solidFill>
                  <a:srgbClr val="0066CC"/>
                </a:solidFill>
              </a:rPr>
              <a:t>的元素的迭代器，不存在则返回 </a:t>
            </a:r>
            <a:r>
              <a:rPr lang="en-US" altLang="zh-CN" sz="3200" spc="-1" dirty="0" err="1" smtClean="0">
                <a:solidFill>
                  <a:srgbClr val="0066CC"/>
                </a:solidFill>
              </a:rPr>
              <a:t>s.end</a:t>
            </a:r>
            <a:r>
              <a:rPr lang="en-US" altLang="zh-CN" sz="3200" spc="-1" dirty="0" smtClean="0">
                <a:solidFill>
                  <a:srgbClr val="0066CC"/>
                </a:solidFill>
              </a:rPr>
              <a:t>()</a:t>
            </a:r>
            <a:r>
              <a:rPr lang="zh-CN" altLang="en-US" sz="3200" spc="-1" dirty="0" smtClean="0">
                <a:solidFill>
                  <a:srgbClr val="0066CC"/>
                </a:solidFill>
              </a:rPr>
              <a:t>。要得到这个元素或它的值，可以</a:t>
            </a:r>
            <a:r>
              <a:rPr lang="en-US" altLang="zh-CN" sz="3200" spc="-1" dirty="0" smtClean="0">
                <a:solidFill>
                  <a:srgbClr val="0066CC"/>
                </a:solidFill>
              </a:rPr>
              <a:t> </a:t>
            </a:r>
            <a:r>
              <a:rPr lang="en-US" altLang="zh-CN" sz="3200" spc="-1" dirty="0" err="1" smtClean="0">
                <a:solidFill>
                  <a:srgbClr val="0066CC"/>
                </a:solidFill>
              </a:rPr>
              <a:t>m.lower_bound</a:t>
            </a:r>
            <a:r>
              <a:rPr lang="en-US" altLang="zh-CN" sz="3200" spc="-1" dirty="0" smtClean="0">
                <a:solidFill>
                  <a:srgbClr val="0066CC"/>
                </a:solidFill>
              </a:rPr>
              <a:t>(x)-&gt;first </a:t>
            </a:r>
            <a:r>
              <a:rPr lang="zh-CN" altLang="en-US" sz="3200" spc="-1" dirty="0" smtClean="0">
                <a:solidFill>
                  <a:srgbClr val="0066CC"/>
                </a:solidFill>
              </a:rPr>
              <a:t>或 </a:t>
            </a:r>
            <a:r>
              <a:rPr lang="en-US" altLang="zh-CN" sz="3200" spc="-1" dirty="0" err="1" smtClean="0">
                <a:solidFill>
                  <a:srgbClr val="0066CC"/>
                </a:solidFill>
              </a:rPr>
              <a:t>m.lower_bound</a:t>
            </a:r>
            <a:r>
              <a:rPr lang="en-US" altLang="zh-CN" sz="3200" spc="-1" dirty="0" smtClean="0">
                <a:solidFill>
                  <a:srgbClr val="0066CC"/>
                </a:solidFill>
              </a:rPr>
              <a:t>(x)-&gt;second</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m.upper_bound</a:t>
            </a:r>
            <a:r>
              <a:rPr lang="en-US" altLang="zh-CN" sz="3200" spc="-1" dirty="0" smtClean="0">
                <a:solidFill>
                  <a:srgbClr val="0066CC"/>
                </a:solidFill>
              </a:rPr>
              <a:t>(x) </a:t>
            </a:r>
            <a:r>
              <a:rPr lang="zh-CN" altLang="en-US" sz="3200" spc="-1" dirty="0" smtClean="0">
                <a:solidFill>
                  <a:srgbClr val="0066CC"/>
                </a:solidFill>
              </a:rPr>
              <a:t>类似，返回最小的大于 </a:t>
            </a:r>
            <a:r>
              <a:rPr lang="en-US" altLang="zh-CN" sz="3200" spc="-1" dirty="0" smtClean="0">
                <a:solidFill>
                  <a:srgbClr val="0066CC"/>
                </a:solidFill>
              </a:rPr>
              <a:t>x </a:t>
            </a:r>
            <a:r>
              <a:rPr lang="zh-CN" altLang="en-US" sz="3200" spc="-1" dirty="0" smtClean="0">
                <a:solidFill>
                  <a:srgbClr val="0066CC"/>
                </a:solidFill>
              </a:rPr>
              <a:t>的元素的迭代器。</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仍然可以</a:t>
            </a:r>
            <a:r>
              <a:rPr lang="en-US" altLang="zh-CN" sz="3200" spc="-1" dirty="0" smtClean="0">
                <a:solidFill>
                  <a:srgbClr val="0066CC"/>
                </a:solidFill>
              </a:rPr>
              <a:t> map&lt;A, B, </a:t>
            </a:r>
            <a:r>
              <a:rPr lang="en-US" altLang="zh-CN" sz="3200" spc="-1" dirty="0" err="1" smtClean="0">
                <a:solidFill>
                  <a:srgbClr val="0066CC"/>
                </a:solidFill>
              </a:rPr>
              <a:t>Cmp</a:t>
            </a:r>
            <a:r>
              <a:rPr lang="en-US" altLang="zh-CN" sz="3200" spc="-1" dirty="0" smtClean="0">
                <a:solidFill>
                  <a:srgbClr val="0066CC"/>
                </a:solidFill>
              </a:rPr>
              <a:t>&gt;</a:t>
            </a:r>
            <a:r>
              <a:rPr lang="zh-CN" altLang="en-US" sz="3200" spc="-1" dirty="0" smtClean="0">
                <a:solidFill>
                  <a:srgbClr val="0066CC"/>
                </a:solidFill>
              </a:rPr>
              <a:t>。注意是 </a:t>
            </a:r>
            <a:r>
              <a:rPr lang="en-US" altLang="zh-CN" sz="3200" spc="-1" dirty="0" smtClean="0">
                <a:solidFill>
                  <a:srgbClr val="0066CC"/>
                </a:solidFill>
              </a:rPr>
              <a:t>A </a:t>
            </a:r>
            <a:r>
              <a:rPr lang="zh-CN" altLang="en-US" sz="3200" spc="-1" dirty="0" smtClean="0">
                <a:solidFill>
                  <a:srgbClr val="0066CC"/>
                </a:solidFill>
              </a:rPr>
              <a:t>需要比较，</a:t>
            </a:r>
            <a:r>
              <a:rPr lang="en-US" altLang="zh-CN" sz="3200" spc="-1" dirty="0" smtClean="0">
                <a:solidFill>
                  <a:srgbClr val="0066CC"/>
                </a:solidFill>
              </a:rPr>
              <a:t>B</a:t>
            </a:r>
            <a:r>
              <a:rPr lang="zh-CN" altLang="en-US" sz="3200" spc="-1" dirty="0" smtClean="0">
                <a:solidFill>
                  <a:srgbClr val="0066CC"/>
                </a:solidFill>
              </a:rPr>
              <a:t>没有什么要求。</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algorithm</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algorithm </a:t>
            </a:r>
            <a:r>
              <a:rPr lang="zh-CN" altLang="en-US" sz="3200" spc="-1" dirty="0" smtClean="0">
                <a:solidFill>
                  <a:srgbClr val="0066CC"/>
                </a:solidFill>
              </a:rPr>
              <a:t>库封装了许多函数。</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copy(A + l, A + r, B) </a:t>
            </a:r>
            <a:r>
              <a:rPr lang="zh-CN" altLang="en-US" sz="3200" spc="-1" dirty="0" smtClean="0">
                <a:solidFill>
                  <a:srgbClr val="0066CC"/>
                </a:solidFill>
              </a:rPr>
              <a:t>把 </a:t>
            </a:r>
            <a:r>
              <a:rPr lang="en-US" altLang="zh-CN" sz="3200" spc="-1" dirty="0" smtClean="0">
                <a:solidFill>
                  <a:srgbClr val="0066CC"/>
                </a:solidFill>
              </a:rPr>
              <a:t>A </a:t>
            </a:r>
            <a:r>
              <a:rPr lang="zh-CN" altLang="en-US" sz="3200" spc="-1" dirty="0" smtClean="0">
                <a:solidFill>
                  <a:srgbClr val="0066CC"/>
                </a:solidFill>
              </a:rPr>
              <a:t>数组里 </a:t>
            </a:r>
            <a:r>
              <a:rPr lang="en-US" altLang="zh-CN" sz="3200" spc="-1" dirty="0" smtClean="0">
                <a:solidFill>
                  <a:srgbClr val="0066CC"/>
                </a:solidFill>
              </a:rPr>
              <a:t>[l, r) </a:t>
            </a:r>
            <a:r>
              <a:rPr lang="zh-CN" altLang="en-US" sz="3200" spc="-1" dirty="0" smtClean="0">
                <a:solidFill>
                  <a:srgbClr val="0066CC"/>
                </a:solidFill>
              </a:rPr>
              <a:t>开区间拷贝到 </a:t>
            </a:r>
            <a:r>
              <a:rPr lang="en-US" altLang="zh-CN" sz="3200" spc="-1" dirty="0" smtClean="0">
                <a:solidFill>
                  <a:srgbClr val="0066CC"/>
                </a:solidFill>
              </a:rPr>
              <a:t>B </a:t>
            </a:r>
            <a:r>
              <a:rPr lang="zh-CN" altLang="en-US" sz="3200" spc="-1" dirty="0" smtClean="0">
                <a:solidFill>
                  <a:srgbClr val="0066CC"/>
                </a:solidFill>
              </a:rPr>
              <a:t>数组开头。</a:t>
            </a:r>
            <a:r>
              <a:rPr lang="en-US" altLang="zh-CN" sz="3200" spc="-1" dirty="0" err="1" smtClean="0">
                <a:solidFill>
                  <a:srgbClr val="0066CC"/>
                </a:solidFill>
              </a:rPr>
              <a:t>A+l</a:t>
            </a:r>
            <a:r>
              <a:rPr lang="en-US" altLang="zh-CN" sz="3200" spc="-1" dirty="0" smtClean="0">
                <a:solidFill>
                  <a:srgbClr val="0066CC"/>
                </a:solidFill>
              </a:rPr>
              <a:t>, </a:t>
            </a:r>
            <a:r>
              <a:rPr lang="en-US" altLang="zh-CN" sz="3200" spc="-1" dirty="0" err="1" smtClean="0">
                <a:solidFill>
                  <a:srgbClr val="0066CC"/>
                </a:solidFill>
              </a:rPr>
              <a:t>A+r</a:t>
            </a:r>
            <a:r>
              <a:rPr lang="en-US" altLang="zh-CN" sz="3200" spc="-1" dirty="0" smtClean="0">
                <a:solidFill>
                  <a:srgbClr val="0066CC"/>
                </a:solidFill>
              </a:rPr>
              <a:t> </a:t>
            </a:r>
            <a:r>
              <a:rPr lang="zh-CN" altLang="en-US" sz="3200" spc="-1" dirty="0" smtClean="0">
                <a:solidFill>
                  <a:srgbClr val="0066CC"/>
                </a:solidFill>
              </a:rPr>
              <a:t>可以换成 </a:t>
            </a:r>
            <a:r>
              <a:rPr lang="en-US" altLang="zh-CN" sz="3200" spc="-1" dirty="0" smtClean="0">
                <a:solidFill>
                  <a:srgbClr val="0066CC"/>
                </a:solidFill>
              </a:rPr>
              <a:t>vector </a:t>
            </a:r>
            <a:r>
              <a:rPr lang="zh-CN" altLang="en-US" sz="3200" spc="-1" dirty="0" smtClean="0">
                <a:solidFill>
                  <a:srgbClr val="0066CC"/>
                </a:solidFill>
              </a:rPr>
              <a:t>的 </a:t>
            </a:r>
            <a:r>
              <a:rPr lang="en-US" altLang="zh-CN" sz="3200" spc="-1" dirty="0" err="1" smtClean="0">
                <a:solidFill>
                  <a:srgbClr val="0066CC"/>
                </a:solidFill>
              </a:rPr>
              <a:t>v.begin</a:t>
            </a:r>
            <a:r>
              <a:rPr lang="en-US" altLang="zh-CN" sz="3200" spc="-1" dirty="0" smtClean="0">
                <a:solidFill>
                  <a:srgbClr val="0066CC"/>
                </a:solidFill>
              </a:rPr>
              <a:t>(), </a:t>
            </a:r>
            <a:r>
              <a:rPr lang="en-US" altLang="zh-CN" sz="3200" spc="-1" dirty="0" err="1" smtClean="0">
                <a:solidFill>
                  <a:srgbClr val="0066CC"/>
                </a:solidFill>
              </a:rPr>
              <a:t>v.end</a:t>
            </a:r>
            <a:r>
              <a:rPr lang="en-US" altLang="zh-CN" sz="3200" spc="-1" dirty="0" smtClean="0">
                <a:solidFill>
                  <a:srgbClr val="0066CC"/>
                </a:solidFill>
              </a:rPr>
              <a:t>(), </a:t>
            </a:r>
            <a:r>
              <a:rPr lang="zh-CN" altLang="en-US" sz="3200" spc="-1" dirty="0" smtClean="0">
                <a:solidFill>
                  <a:srgbClr val="0066CC"/>
                </a:solidFill>
              </a:rPr>
              <a:t>或者 </a:t>
            </a:r>
            <a:r>
              <a:rPr lang="en-US" altLang="zh-CN" sz="3200" spc="-1" dirty="0" err="1" smtClean="0">
                <a:solidFill>
                  <a:srgbClr val="0066CC"/>
                </a:solidFill>
              </a:rPr>
              <a:t>v.begin</a:t>
            </a:r>
            <a:r>
              <a:rPr lang="en-US" altLang="zh-CN" sz="3200" spc="-1" dirty="0" smtClean="0">
                <a:solidFill>
                  <a:srgbClr val="0066CC"/>
                </a:solidFill>
              </a:rPr>
              <a:t>()+</a:t>
            </a:r>
            <a:r>
              <a:rPr lang="en-US" altLang="zh-CN" sz="3200" spc="-1" dirty="0" err="1" smtClean="0">
                <a:solidFill>
                  <a:srgbClr val="0066CC"/>
                </a:solidFill>
              </a:rPr>
              <a:t>i</a:t>
            </a:r>
            <a:r>
              <a:rPr lang="zh-CN" altLang="en-US" sz="3200" spc="-1" dirty="0" smtClean="0">
                <a:solidFill>
                  <a:srgbClr val="0066CC"/>
                </a:solidFill>
              </a:rPr>
              <a:t>。下同</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fill(A + l, A + r, v) </a:t>
            </a:r>
            <a:r>
              <a:rPr lang="zh-CN" altLang="en-US" sz="3200" spc="-1" dirty="0" smtClean="0">
                <a:solidFill>
                  <a:srgbClr val="0066CC"/>
                </a:solidFill>
              </a:rPr>
              <a:t>把 </a:t>
            </a:r>
            <a:r>
              <a:rPr lang="en-US" altLang="zh-CN" sz="3200" spc="-1" dirty="0" smtClean="0">
                <a:solidFill>
                  <a:srgbClr val="0066CC"/>
                </a:solidFill>
              </a:rPr>
              <a:t>A </a:t>
            </a:r>
            <a:r>
              <a:rPr lang="zh-CN" altLang="en-US" sz="3200" spc="-1" dirty="0" smtClean="0">
                <a:solidFill>
                  <a:srgbClr val="0066CC"/>
                </a:solidFill>
              </a:rPr>
              <a:t>数组里 </a:t>
            </a:r>
            <a:r>
              <a:rPr lang="en-US" altLang="zh-CN" sz="3200" spc="-1" dirty="0" smtClean="0">
                <a:solidFill>
                  <a:srgbClr val="0066CC"/>
                </a:solidFill>
              </a:rPr>
              <a:t>[l, r) </a:t>
            </a:r>
            <a:r>
              <a:rPr lang="zh-CN" altLang="en-US" sz="3200" spc="-1" dirty="0" smtClean="0">
                <a:solidFill>
                  <a:srgbClr val="0066CC"/>
                </a:solidFill>
              </a:rPr>
              <a:t>都赋值为 </a:t>
            </a:r>
            <a:r>
              <a:rPr lang="en-US" altLang="zh-CN" sz="3200" spc="-1" dirty="0" smtClean="0">
                <a:solidFill>
                  <a:srgbClr val="0066CC"/>
                </a:solidFill>
              </a:rPr>
              <a:t>v</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swap(x, y) </a:t>
            </a:r>
            <a:r>
              <a:rPr lang="zh-CN" altLang="en-US" sz="3200" spc="-1" dirty="0" smtClean="0">
                <a:solidFill>
                  <a:srgbClr val="0066CC"/>
                </a:solidFill>
              </a:rPr>
              <a:t>交换两个元素。注意由于大部分 </a:t>
            </a:r>
            <a:r>
              <a:rPr lang="en-US" altLang="zh-CN" sz="3200" spc="-1" dirty="0" err="1" smtClean="0">
                <a:solidFill>
                  <a:srgbClr val="0066CC"/>
                </a:solidFill>
              </a:rPr>
              <a:t>stl</a:t>
            </a:r>
            <a:r>
              <a:rPr lang="en-US" altLang="zh-CN" sz="3200" spc="-1" dirty="0" smtClean="0">
                <a:solidFill>
                  <a:srgbClr val="0066CC"/>
                </a:solidFill>
              </a:rPr>
              <a:t> </a:t>
            </a:r>
            <a:r>
              <a:rPr lang="zh-CN" altLang="en-US" sz="3200" spc="-1" dirty="0" smtClean="0">
                <a:solidFill>
                  <a:srgbClr val="0066CC"/>
                </a:solidFill>
              </a:rPr>
              <a:t>容器只包含一个指针，交换是 </a:t>
            </a:r>
            <a:r>
              <a:rPr lang="en-US" altLang="zh-CN" sz="3200" spc="-1" dirty="0" smtClean="0">
                <a:solidFill>
                  <a:srgbClr val="0066CC"/>
                </a:solidFill>
              </a:rPr>
              <a:t>O(1) </a:t>
            </a:r>
            <a:r>
              <a:rPr lang="zh-CN" altLang="en-US" sz="3200" spc="-1" dirty="0" smtClean="0">
                <a:solidFill>
                  <a:srgbClr val="0066CC"/>
                </a:solidFill>
              </a:rPr>
              <a:t>的。</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reverse(A + l, A + r) </a:t>
            </a:r>
            <a:r>
              <a:rPr lang="zh-CN" altLang="en-US" sz="3200" spc="-1" dirty="0" smtClean="0">
                <a:solidFill>
                  <a:srgbClr val="0066CC"/>
                </a:solidFill>
              </a:rPr>
              <a:t>翻转区间 </a:t>
            </a:r>
            <a:r>
              <a:rPr lang="en-US" altLang="zh-CN" sz="3200" spc="-1" dirty="0" smtClean="0">
                <a:solidFill>
                  <a:srgbClr val="0066CC"/>
                </a:solidFill>
              </a:rPr>
              <a:t>[l, r)</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sort(A + l, A + r) </a:t>
            </a:r>
            <a:r>
              <a:rPr lang="zh-CN" altLang="en-US" sz="3200" spc="-1" dirty="0" smtClean="0">
                <a:solidFill>
                  <a:srgbClr val="0066CC"/>
                </a:solidFill>
              </a:rPr>
              <a:t>排序区间 </a:t>
            </a:r>
            <a:r>
              <a:rPr lang="en-US" altLang="zh-CN" sz="3200" spc="-1" dirty="0" smtClean="0">
                <a:solidFill>
                  <a:srgbClr val="0066CC"/>
                </a:solidFill>
              </a:rPr>
              <a:t>[l, r)</a:t>
            </a:r>
            <a:r>
              <a:rPr lang="zh-CN" altLang="en-US" sz="3200" spc="-1" dirty="0" smtClean="0">
                <a:solidFill>
                  <a:srgbClr val="0066CC"/>
                </a:solidFill>
              </a:rPr>
              <a:t>。</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algorithm</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smtClean="0">
                <a:solidFill>
                  <a:srgbClr val="0066CC"/>
                </a:solidFill>
              </a:rPr>
              <a:t>unique(A + l, A + r) </a:t>
            </a:r>
            <a:r>
              <a:rPr lang="zh-CN" altLang="en-US" sz="3200" spc="-1" dirty="0" smtClean="0">
                <a:solidFill>
                  <a:srgbClr val="0066CC"/>
                </a:solidFill>
              </a:rPr>
              <a:t>把区间里连续的相同的元素移至末尾，返回剩下的元素结尾位置。</a:t>
            </a:r>
            <a:endParaRPr lang="en-US" altLang="zh-CN" sz="3200" spc="-1" dirty="0" smtClean="0">
              <a:solidFill>
                <a:srgbClr val="0066CC"/>
              </a:solidFill>
            </a:endParaRPr>
          </a:p>
          <a:p>
            <a:pPr marL="432000" indent="-324000">
              <a:spcBef>
                <a:spcPts val="1417"/>
              </a:spcBef>
              <a:buClr>
                <a:srgbClr val="000000"/>
              </a:buClr>
              <a:buSzPct val="45000"/>
            </a:pPr>
            <a:r>
              <a:rPr lang="en-US" altLang="zh-CN" sz="3200" spc="-1" dirty="0" smtClean="0">
                <a:solidFill>
                  <a:srgbClr val="0066CC"/>
                </a:solidFill>
              </a:rPr>
              <a:t>	</a:t>
            </a:r>
            <a:r>
              <a:rPr lang="en-US" altLang="zh-CN" sz="3200" spc="-1" dirty="0" err="1" smtClean="0">
                <a:solidFill>
                  <a:srgbClr val="0066CC"/>
                </a:solidFill>
              </a:rPr>
              <a:t>int</a:t>
            </a:r>
            <a:r>
              <a:rPr lang="en-US" altLang="zh-CN" sz="3200" spc="-1" dirty="0" smtClean="0">
                <a:solidFill>
                  <a:srgbClr val="0066CC"/>
                </a:solidFill>
              </a:rPr>
              <a:t> m = unique(A, A + n) – A;</a:t>
            </a:r>
            <a:endParaRPr lang="zh-CN" altLang="en-US"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nth_element</a:t>
            </a:r>
            <a:r>
              <a:rPr lang="en-US" altLang="zh-CN" sz="3200" spc="-1" dirty="0" smtClean="0">
                <a:solidFill>
                  <a:srgbClr val="0066CC"/>
                </a:solidFill>
              </a:rPr>
              <a:t>(A + l, A + k, A + r) </a:t>
            </a:r>
            <a:r>
              <a:rPr lang="zh-CN" altLang="en-US" sz="3200" spc="-1" dirty="0" smtClean="0">
                <a:solidFill>
                  <a:srgbClr val="0066CC"/>
                </a:solidFill>
              </a:rPr>
              <a:t>把 </a:t>
            </a:r>
            <a:r>
              <a:rPr lang="en-US" altLang="zh-CN" sz="3200" spc="-1" dirty="0" smtClean="0">
                <a:solidFill>
                  <a:srgbClr val="0066CC"/>
                </a:solidFill>
              </a:rPr>
              <a:t>[l, r) </a:t>
            </a:r>
            <a:r>
              <a:rPr lang="zh-CN" altLang="en-US" sz="3200" spc="-1" dirty="0" smtClean="0">
                <a:solidFill>
                  <a:srgbClr val="0066CC"/>
                </a:solidFill>
              </a:rPr>
              <a:t>部分排序，使得 </a:t>
            </a:r>
            <a:r>
              <a:rPr lang="en-US" altLang="zh-CN" sz="3200" spc="-1" dirty="0" smtClean="0">
                <a:solidFill>
                  <a:srgbClr val="0066CC"/>
                </a:solidFill>
              </a:rPr>
              <a:t>A[k] </a:t>
            </a:r>
            <a:r>
              <a:rPr lang="zh-CN" altLang="en-US" sz="3200" spc="-1" dirty="0" smtClean="0">
                <a:solidFill>
                  <a:srgbClr val="0066CC"/>
                </a:solidFill>
              </a:rPr>
              <a:t>这个位置的元素是正确的，比它小的在左边而比它大的在右边。</a:t>
            </a:r>
            <a:endParaRPr lang="en-US" altLang="zh-CN" sz="3200" spc="-1" dirty="0" smtClean="0">
              <a:solidFill>
                <a:srgbClr val="0066CC"/>
              </a:solidFill>
            </a:endParaRPr>
          </a:p>
          <a:p>
            <a:pPr marL="432000" indent="-324000">
              <a:spcBef>
                <a:spcPts val="1417"/>
              </a:spcBef>
              <a:buClr>
                <a:srgbClr val="000000"/>
              </a:buClr>
              <a:buSzPct val="45000"/>
            </a:pPr>
            <a:r>
              <a:rPr lang="en-US" altLang="zh-CN" sz="3200" spc="-1" dirty="0" smtClean="0">
                <a:solidFill>
                  <a:srgbClr val="0066CC"/>
                </a:solidFill>
              </a:rPr>
              <a:t>	</a:t>
            </a:r>
            <a:r>
              <a:rPr lang="zh-CN" altLang="en-US" sz="3200" spc="-1" dirty="0" smtClean="0">
                <a:solidFill>
                  <a:srgbClr val="0066CC"/>
                </a:solidFill>
              </a:rPr>
              <a:t>比如 </a:t>
            </a:r>
            <a:r>
              <a:rPr lang="en-US" altLang="zh-CN" sz="3200" spc="-1" dirty="0" err="1" smtClean="0">
                <a:solidFill>
                  <a:srgbClr val="0066CC"/>
                </a:solidFill>
              </a:rPr>
              <a:t>nth_element</a:t>
            </a:r>
            <a:r>
              <a:rPr lang="en-US" altLang="zh-CN" sz="3200" spc="-1" dirty="0" smtClean="0">
                <a:solidFill>
                  <a:srgbClr val="0066CC"/>
                </a:solidFill>
              </a:rPr>
              <a:t>(A, A + 5, A + 10) </a:t>
            </a:r>
            <a:r>
              <a:rPr lang="zh-CN" altLang="en-US" sz="3200" spc="-1" dirty="0" smtClean="0">
                <a:solidFill>
                  <a:srgbClr val="0066CC"/>
                </a:solidFill>
              </a:rPr>
              <a:t>会把第 </a:t>
            </a:r>
            <a:r>
              <a:rPr lang="en-US" altLang="zh-CN" sz="3200" spc="-1" dirty="0" smtClean="0">
                <a:solidFill>
                  <a:srgbClr val="0066CC"/>
                </a:solidFill>
              </a:rPr>
              <a:t>6 </a:t>
            </a:r>
            <a:r>
              <a:rPr lang="zh-CN" altLang="en-US" sz="3200" spc="-1" dirty="0" smtClean="0">
                <a:solidFill>
                  <a:srgbClr val="0066CC"/>
                </a:solidFill>
              </a:rPr>
              <a:t>小的（注意从 </a:t>
            </a:r>
            <a:r>
              <a:rPr lang="en-US" altLang="zh-CN" sz="3200" spc="-1" dirty="0" smtClean="0">
                <a:solidFill>
                  <a:srgbClr val="0066CC"/>
                </a:solidFill>
              </a:rPr>
              <a:t>0 </a:t>
            </a:r>
            <a:r>
              <a:rPr lang="zh-CN" altLang="en-US" sz="3200" spc="-1" dirty="0" smtClean="0">
                <a:solidFill>
                  <a:srgbClr val="0066CC"/>
                </a:solidFill>
              </a:rPr>
              <a:t>开始）放到 </a:t>
            </a:r>
            <a:r>
              <a:rPr lang="en-US" altLang="zh-CN" sz="3200" spc="-1" dirty="0" smtClean="0">
                <a:solidFill>
                  <a:srgbClr val="0066CC"/>
                </a:solidFill>
              </a:rPr>
              <a:t>A[5]</a:t>
            </a:r>
            <a:r>
              <a:rPr lang="zh-CN" altLang="en-US" sz="3200" spc="-1" dirty="0" smtClean="0">
                <a:solidFill>
                  <a:srgbClr val="0066CC"/>
                </a:solidFill>
              </a:rPr>
              <a:t>，前</a:t>
            </a:r>
            <a:r>
              <a:rPr lang="en-US" altLang="zh-CN" sz="3200" spc="-1" dirty="0" smtClean="0">
                <a:solidFill>
                  <a:srgbClr val="0066CC"/>
                </a:solidFill>
              </a:rPr>
              <a:t> 5 </a:t>
            </a:r>
            <a:r>
              <a:rPr lang="zh-CN" altLang="en-US" sz="3200" spc="-1" dirty="0" smtClean="0">
                <a:solidFill>
                  <a:srgbClr val="0066CC"/>
                </a:solidFill>
              </a:rPr>
              <a:t>小以任意顺序放到 </a:t>
            </a:r>
            <a:r>
              <a:rPr lang="en-US" altLang="zh-CN" sz="3200" spc="-1" dirty="0" smtClean="0">
                <a:solidFill>
                  <a:srgbClr val="0066CC"/>
                </a:solidFill>
              </a:rPr>
              <a:t>A[0...4]</a:t>
            </a:r>
            <a:r>
              <a:rPr lang="zh-CN" altLang="en-US" sz="3200" spc="-1" dirty="0" smtClean="0">
                <a:solidFill>
                  <a:srgbClr val="0066CC"/>
                </a:solidFill>
              </a:rPr>
              <a:t>，其他以任意顺序放到 </a:t>
            </a:r>
            <a:r>
              <a:rPr lang="en-US" altLang="zh-CN" sz="3200" spc="-1" dirty="0" smtClean="0">
                <a:solidFill>
                  <a:srgbClr val="0066CC"/>
                </a:solidFill>
              </a:rPr>
              <a:t>A[6...9]</a:t>
            </a:r>
            <a:endParaRPr lang="zh-CN" altLang="en-US"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algorithm</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lower_bound</a:t>
            </a:r>
            <a:r>
              <a:rPr lang="en-US" altLang="zh-CN" sz="3200" spc="-1" dirty="0" smtClean="0">
                <a:solidFill>
                  <a:srgbClr val="0066CC"/>
                </a:solidFill>
              </a:rPr>
              <a:t>(A + l, A + r, x) </a:t>
            </a:r>
            <a:r>
              <a:rPr lang="zh-CN" altLang="en-US" sz="3200" spc="-1" dirty="0" smtClean="0">
                <a:solidFill>
                  <a:srgbClr val="0066CC"/>
                </a:solidFill>
              </a:rPr>
              <a:t>返回第一个大于等于 </a:t>
            </a:r>
            <a:r>
              <a:rPr lang="en-US" altLang="zh-CN" sz="3200" spc="-1" dirty="0" smtClean="0">
                <a:solidFill>
                  <a:srgbClr val="0066CC"/>
                </a:solidFill>
              </a:rPr>
              <a:t>x </a:t>
            </a:r>
            <a:r>
              <a:rPr lang="zh-CN" altLang="en-US" sz="3200" spc="-1" dirty="0" smtClean="0">
                <a:solidFill>
                  <a:srgbClr val="0066CC"/>
                </a:solidFill>
              </a:rPr>
              <a:t>的位置（要求序列有序）。取其下标可以 </a:t>
            </a:r>
            <a:r>
              <a:rPr lang="en-US" altLang="zh-CN" sz="3200" spc="-1" dirty="0" err="1" smtClean="0">
                <a:solidFill>
                  <a:srgbClr val="0066CC"/>
                </a:solidFill>
              </a:rPr>
              <a:t>lower_bound</a:t>
            </a:r>
            <a:r>
              <a:rPr lang="en-US" altLang="zh-CN" sz="3200" spc="-1" dirty="0" smtClean="0">
                <a:solidFill>
                  <a:srgbClr val="0066CC"/>
                </a:solidFill>
              </a:rPr>
              <a:t>(A + l, A + r, x) – A;</a:t>
            </a: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upper_bound</a:t>
            </a:r>
            <a:r>
              <a:rPr lang="en-US" altLang="zh-CN" sz="3200" spc="-1" dirty="0" smtClean="0">
                <a:solidFill>
                  <a:srgbClr val="0066CC"/>
                </a:solidFill>
              </a:rPr>
              <a:t> </a:t>
            </a:r>
            <a:r>
              <a:rPr lang="zh-CN" altLang="en-US" sz="3200" spc="-1" dirty="0" smtClean="0">
                <a:solidFill>
                  <a:srgbClr val="0066CC"/>
                </a:solidFill>
              </a:rPr>
              <a:t>同理，返回第一个大于 </a:t>
            </a:r>
            <a:r>
              <a:rPr lang="en-US" altLang="zh-CN" sz="3200" spc="-1" dirty="0" smtClean="0">
                <a:solidFill>
                  <a:srgbClr val="0066CC"/>
                </a:solidFill>
              </a:rPr>
              <a:t>x </a:t>
            </a:r>
            <a:r>
              <a:rPr lang="zh-CN" altLang="en-US" sz="3200" spc="-1" dirty="0" smtClean="0">
                <a:solidFill>
                  <a:srgbClr val="0066CC"/>
                </a:solidFill>
              </a:rPr>
              <a:t>的位置。</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binary_search</a:t>
            </a:r>
            <a:r>
              <a:rPr lang="en-US" altLang="zh-CN" sz="3200" spc="-1" dirty="0" smtClean="0">
                <a:solidFill>
                  <a:srgbClr val="0066CC"/>
                </a:solidFill>
              </a:rPr>
              <a:t>(A + l, A + r, x) </a:t>
            </a:r>
            <a:r>
              <a:rPr lang="zh-CN" altLang="en-US" sz="3200" spc="-1" dirty="0" smtClean="0">
                <a:solidFill>
                  <a:srgbClr val="0066CC"/>
                </a:solidFill>
              </a:rPr>
              <a:t>二分查找判断 </a:t>
            </a:r>
            <a:r>
              <a:rPr lang="en-US" altLang="zh-CN" sz="3200" spc="-1" dirty="0" smtClean="0">
                <a:solidFill>
                  <a:srgbClr val="0066CC"/>
                </a:solidFill>
              </a:rPr>
              <a:t>x </a:t>
            </a:r>
            <a:r>
              <a:rPr lang="zh-CN" altLang="en-US" sz="3200" spc="-1" dirty="0" smtClean="0">
                <a:solidFill>
                  <a:srgbClr val="0066CC"/>
                </a:solidFill>
              </a:rPr>
              <a:t>是否在这个区间里出现，只返回</a:t>
            </a:r>
            <a:r>
              <a:rPr lang="en-US" altLang="zh-CN" sz="3200" spc="-1" dirty="0" smtClean="0">
                <a:solidFill>
                  <a:srgbClr val="0066CC"/>
                </a:solidFill>
              </a:rPr>
              <a:t>true/false</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STL </a:t>
            </a:r>
            <a:r>
              <a:rPr lang="zh-CN" altLang="en-US" sz="3200" spc="-1" dirty="0" smtClean="0">
                <a:solidFill>
                  <a:srgbClr val="0066CC"/>
                </a:solidFill>
              </a:rPr>
              <a:t>里实际上有很多很多东西，介于时间这里只介绍常用的一部分。可以自行查阅 </a:t>
            </a:r>
            <a:r>
              <a:rPr lang="en-US" sz="3200" dirty="0" smtClean="0">
                <a:hlinkClick r:id="rId3"/>
              </a:rPr>
              <a:t>https://zh.cppreference.com</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0" y="2341080"/>
            <a:ext cx="9071640" cy="1262160"/>
          </a:xfrm>
          <a:prstGeom prst="rect">
            <a:avLst/>
          </a:prstGeom>
          <a:noFill/>
          <a:ln>
            <a:noFill/>
          </a:ln>
        </p:spPr>
        <p:txBody>
          <a:bodyPr lIns="0" tIns="0" rIns="0" bIns="0" anchor="ctr"/>
          <a:lstStyle/>
          <a:p>
            <a:pPr algn="ctr"/>
            <a:r>
              <a:rPr lang="zh-CN" altLang="en-US" sz="4400" spc="-1" dirty="0" smtClean="0">
                <a:solidFill>
                  <a:srgbClr val="006699"/>
                </a:solidFill>
                <a:latin typeface="Arial"/>
              </a:rPr>
              <a:t>分治</a:t>
            </a:r>
            <a:r>
              <a:rPr lang="en-US" altLang="zh-CN" sz="4400" spc="-1" dirty="0" smtClean="0">
                <a:solidFill>
                  <a:srgbClr val="006699"/>
                </a:solidFill>
                <a:latin typeface="Arial"/>
              </a:rPr>
              <a:t>/</a:t>
            </a:r>
            <a:r>
              <a:rPr lang="zh-CN" altLang="en-US" sz="4400" spc="-1" dirty="0" smtClean="0">
                <a:solidFill>
                  <a:srgbClr val="006699"/>
                </a:solidFill>
                <a:latin typeface="Arial"/>
              </a:rPr>
              <a:t>二分</a:t>
            </a:r>
            <a:endParaRPr lang="en-US" sz="4400" b="0" strike="noStrike" spc="-1" dirty="0">
              <a:solidFill>
                <a:srgbClr val="006699"/>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简介</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分治</a:t>
            </a:r>
            <a:r>
              <a:rPr lang="en-US" altLang="zh-CN" sz="3200" spc="-1" dirty="0" smtClean="0">
                <a:solidFill>
                  <a:srgbClr val="0066CC"/>
                </a:solidFill>
              </a:rPr>
              <a:t>/</a:t>
            </a:r>
            <a:r>
              <a:rPr lang="zh-CN" altLang="en-US" sz="3200" spc="-1" dirty="0" smtClean="0">
                <a:solidFill>
                  <a:srgbClr val="0066CC"/>
                </a:solidFill>
              </a:rPr>
              <a:t>二分算法本质上都是采用了“分而治之”的思想，因此放在一起来讲。</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所谓分而治之，即把一个大的问题转化成一个、两个或多个小的问题之和。直接这么讲可能有点</a:t>
            </a:r>
            <a:r>
              <a:rPr lang="en-US" altLang="zh-CN" sz="3200" spc="-1" dirty="0" smtClean="0">
                <a:solidFill>
                  <a:srgbClr val="0066CC"/>
                </a:solidFill>
              </a:rPr>
              <a:t>GG</a:t>
            </a:r>
            <a:r>
              <a:rPr lang="zh-CN" altLang="en-US" sz="3200" spc="-1" dirty="0" smtClean="0">
                <a:solidFill>
                  <a:srgbClr val="0066CC"/>
                </a:solidFill>
              </a:rPr>
              <a:t>，我们来看几道题。</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sz="4000" b="0" strike="noStrike" spc="-1">
                <a:solidFill>
                  <a:srgbClr val="FFFFFF"/>
                </a:solidFill>
                <a:latin typeface="Arial"/>
              </a:rPr>
              <a:t>前缀和</a:t>
            </a:r>
          </a:p>
        </p:txBody>
      </p:sp>
      <p:sp>
        <p:nvSpPr>
          <p:cNvPr id="92" name="TextShape 2"/>
          <p:cNvSpPr txBox="1"/>
          <p:nvPr/>
        </p:nvSpPr>
        <p:spPr>
          <a:xfrm>
            <a:off x="504000" y="1769040"/>
            <a:ext cx="9071640" cy="4384440"/>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en-US" sz="3200" b="0" strike="noStrike" spc="-1" dirty="0" err="1">
                <a:solidFill>
                  <a:srgbClr val="0066CC"/>
                </a:solidFill>
                <a:latin typeface="Arial"/>
              </a:rPr>
              <a:t>首先先讲点简单的东西好了</a:t>
            </a:r>
            <a:r>
              <a:rPr lang="en-US" sz="3200" b="0" strike="noStrike" spc="-1" dirty="0">
                <a:solidFill>
                  <a:srgbClr val="0066CC"/>
                </a:solidFill>
                <a:latin typeface="Arial"/>
              </a:rPr>
              <a:t>。</a:t>
            </a:r>
          </a:p>
          <a:p>
            <a:pPr marL="432000" indent="-324000">
              <a:spcBef>
                <a:spcPts val="1417"/>
              </a:spcBef>
              <a:buClr>
                <a:srgbClr val="000000"/>
              </a:buClr>
              <a:buSzPct val="45000"/>
              <a:buFont typeface="Wingdings" charset="2"/>
              <a:buChar char=""/>
            </a:pPr>
            <a:r>
              <a:rPr lang="en-US" sz="3200" b="0" strike="noStrike" spc="-1" dirty="0" err="1">
                <a:solidFill>
                  <a:srgbClr val="0066CC"/>
                </a:solidFill>
                <a:latin typeface="Arial"/>
              </a:rPr>
              <a:t>前缀和，顾名思义就是前缀的和</a:t>
            </a:r>
            <a:r>
              <a:rPr lang="en-US" sz="3200" b="0" strike="noStrike" spc="-1" dirty="0">
                <a:solidFill>
                  <a:srgbClr val="0066CC"/>
                </a:solidFill>
                <a:latin typeface="Arial"/>
              </a:rPr>
              <a:t>。</a:t>
            </a:r>
            <a:r>
              <a:rPr lang="en-US" sz="3200" b="0" strike="noStrike" spc="-1" dirty="0" err="1">
                <a:solidFill>
                  <a:srgbClr val="0066CC"/>
                </a:solidFill>
                <a:latin typeface="Arial"/>
              </a:rPr>
              <a:t>一个序列</a:t>
            </a:r>
            <a:r>
              <a:rPr lang="en-US" sz="3200" b="0" strike="noStrike" spc="-1" dirty="0">
                <a:solidFill>
                  <a:srgbClr val="0066CC"/>
                </a:solidFill>
                <a:latin typeface="Arial"/>
              </a:rPr>
              <a:t> </a:t>
            </a:r>
            <a:r>
              <a:rPr lang="en-US" sz="3200" b="0" strike="noStrike" spc="-1" dirty="0" smtClean="0">
                <a:solidFill>
                  <a:srgbClr val="0066CC"/>
                </a:solidFill>
                <a:latin typeface="Arial"/>
              </a:rPr>
              <a:t>a</a:t>
            </a:r>
            <a:r>
              <a:rPr lang="en-US" sz="3200" b="0" strike="noStrike" spc="-1" baseline="-33000" dirty="0" smtClean="0">
                <a:solidFill>
                  <a:srgbClr val="0066CC"/>
                </a:solidFill>
                <a:latin typeface="Arial"/>
              </a:rPr>
              <a:t>1</a:t>
            </a:r>
            <a:r>
              <a:rPr lang="en-US" sz="3200" b="0" strike="noStrike" spc="-1" dirty="0" smtClean="0">
                <a:solidFill>
                  <a:srgbClr val="0066CC"/>
                </a:solidFill>
                <a:latin typeface="Arial"/>
              </a:rPr>
              <a:t>,a</a:t>
            </a:r>
            <a:r>
              <a:rPr lang="en-US" sz="3200" b="0" strike="noStrike" spc="-1" baseline="-33000" dirty="0" smtClean="0">
                <a:solidFill>
                  <a:srgbClr val="0066CC"/>
                </a:solidFill>
                <a:latin typeface="Arial"/>
              </a:rPr>
              <a:t>2</a:t>
            </a:r>
            <a:r>
              <a:rPr lang="en-US" sz="3200" b="0" strike="noStrike" spc="-1" dirty="0" smtClean="0">
                <a:solidFill>
                  <a:srgbClr val="0066CC"/>
                </a:solidFill>
                <a:latin typeface="Arial"/>
              </a:rPr>
              <a:t>,…,</a:t>
            </a:r>
            <a:r>
              <a:rPr lang="en-US" sz="3200" b="0" strike="noStrike" spc="-1" dirty="0">
                <a:solidFill>
                  <a:srgbClr val="0066CC"/>
                </a:solidFill>
                <a:latin typeface="Arial"/>
              </a:rPr>
              <a:t>a</a:t>
            </a:r>
            <a:r>
              <a:rPr lang="en-US" sz="3200" b="0" strike="noStrike" spc="-1" baseline="-33000" dirty="0">
                <a:solidFill>
                  <a:srgbClr val="0066CC"/>
                </a:solidFill>
                <a:latin typeface="Arial"/>
              </a:rPr>
              <a:t>n </a:t>
            </a:r>
            <a:r>
              <a:rPr lang="en-US" sz="3200" b="0" strike="noStrike" spc="-1" dirty="0" err="1">
                <a:solidFill>
                  <a:srgbClr val="0066CC"/>
                </a:solidFill>
                <a:latin typeface="Arial"/>
              </a:rPr>
              <a:t>的前缀和就是</a:t>
            </a:r>
            <a:r>
              <a:rPr lang="en-US" sz="3200" b="0" strike="noStrike" spc="-1" dirty="0">
                <a:solidFill>
                  <a:srgbClr val="0066CC"/>
                </a:solidFill>
                <a:latin typeface="Arial"/>
              </a:rPr>
              <a:t> </a:t>
            </a:r>
            <a:r>
              <a:rPr lang="en-US" sz="3200" b="0" strike="noStrike" spc="-1" dirty="0" err="1">
                <a:solidFill>
                  <a:srgbClr val="0066CC"/>
                </a:solidFill>
                <a:latin typeface="Arial"/>
              </a:rPr>
              <a:t>s</a:t>
            </a:r>
            <a:r>
              <a:rPr lang="en-US" sz="3200" b="0" strike="noStrike" spc="-1" baseline="-33000" dirty="0" err="1">
                <a:solidFill>
                  <a:srgbClr val="0066CC"/>
                </a:solidFill>
                <a:latin typeface="Arial"/>
              </a:rPr>
              <a:t>i</a:t>
            </a:r>
            <a:r>
              <a:rPr lang="en-US" sz="3200" b="0" strike="noStrike" spc="-1" dirty="0">
                <a:solidFill>
                  <a:srgbClr val="0066CC"/>
                </a:solidFill>
                <a:latin typeface="Arial"/>
              </a:rPr>
              <a:t>=a</a:t>
            </a:r>
            <a:r>
              <a:rPr lang="en-US" sz="3200" b="0" strike="noStrike" spc="-1" baseline="-33000" dirty="0">
                <a:solidFill>
                  <a:srgbClr val="0066CC"/>
                </a:solidFill>
                <a:latin typeface="Arial"/>
              </a:rPr>
              <a:t>1</a:t>
            </a:r>
            <a:r>
              <a:rPr lang="en-US" sz="3200" b="0" strike="noStrike" spc="-1" dirty="0">
                <a:solidFill>
                  <a:srgbClr val="0066CC"/>
                </a:solidFill>
                <a:latin typeface="Arial"/>
              </a:rPr>
              <a:t>+a</a:t>
            </a:r>
            <a:r>
              <a:rPr lang="en-US" sz="3200" b="0" strike="noStrike" spc="-1" baseline="-33000" dirty="0">
                <a:solidFill>
                  <a:srgbClr val="0066CC"/>
                </a:solidFill>
                <a:latin typeface="Arial"/>
              </a:rPr>
              <a:t>2</a:t>
            </a:r>
            <a:r>
              <a:rPr lang="en-US" sz="3200" b="0" strike="noStrike" spc="-1" dirty="0">
                <a:solidFill>
                  <a:srgbClr val="0066CC"/>
                </a:solidFill>
                <a:latin typeface="Arial"/>
              </a:rPr>
              <a:t>+…+</a:t>
            </a:r>
            <a:r>
              <a:rPr lang="en-US" sz="3200" b="0" strike="noStrike" spc="-1" dirty="0" err="1">
                <a:solidFill>
                  <a:srgbClr val="0066CC"/>
                </a:solidFill>
                <a:latin typeface="Arial"/>
              </a:rPr>
              <a:t>a</a:t>
            </a:r>
            <a:r>
              <a:rPr lang="en-US" sz="3200" b="0" strike="noStrike" spc="-1" baseline="-33000" dirty="0" err="1">
                <a:solidFill>
                  <a:srgbClr val="0066CC"/>
                </a:solidFill>
                <a:latin typeface="Arial"/>
              </a:rPr>
              <a:t>i</a:t>
            </a:r>
            <a:r>
              <a:rPr lang="en-US" sz="3200" b="0" strike="noStrike" spc="-1" dirty="0">
                <a:solidFill>
                  <a:srgbClr val="0066CC"/>
                </a:solidFill>
                <a:latin typeface="Arial"/>
              </a:rPr>
              <a:t>。</a:t>
            </a:r>
          </a:p>
          <a:p>
            <a:pPr marL="432000" indent="-324000">
              <a:spcBef>
                <a:spcPts val="1417"/>
              </a:spcBef>
              <a:buClr>
                <a:srgbClr val="000000"/>
              </a:buClr>
              <a:buSzPct val="45000"/>
              <a:buFont typeface="Wingdings" charset="2"/>
              <a:buChar char=""/>
            </a:pPr>
            <a:r>
              <a:rPr lang="en-US" sz="3200" b="0" strike="noStrike" spc="-1" dirty="0" err="1">
                <a:solidFill>
                  <a:srgbClr val="0066CC"/>
                </a:solidFill>
                <a:latin typeface="Arial"/>
              </a:rPr>
              <a:t>前缀和有什么用</a:t>
            </a:r>
            <a:r>
              <a:rPr lang="en-US" sz="3200" b="0" strike="noStrike" spc="-1" dirty="0">
                <a:solidFill>
                  <a:srgbClr val="0066CC"/>
                </a:solidFill>
                <a:latin typeface="Arial"/>
              </a:rPr>
              <a:t>？</a:t>
            </a:r>
          </a:p>
          <a:p>
            <a:pPr marL="432000" indent="-324000">
              <a:spcBef>
                <a:spcPts val="1417"/>
              </a:spcBef>
              <a:buClr>
                <a:srgbClr val="000000"/>
              </a:buClr>
              <a:buSzPct val="45000"/>
              <a:buFont typeface="Wingdings" charset="2"/>
              <a:buChar char=""/>
            </a:pPr>
            <a:r>
              <a:rPr lang="en-US" sz="3200" b="0" strike="noStrike" spc="-1" dirty="0" err="1">
                <a:solidFill>
                  <a:srgbClr val="0066CC"/>
                </a:solidFill>
                <a:latin typeface="Arial"/>
              </a:rPr>
              <a:t>一个简单的例子就是求区间和</a:t>
            </a:r>
            <a:r>
              <a:rPr lang="en-US" sz="3200" b="0" strike="noStrike" spc="-1" dirty="0">
                <a:solidFill>
                  <a:srgbClr val="0066CC"/>
                </a:solidFill>
                <a:latin typeface="Arial"/>
              </a:rPr>
              <a:t>。</a:t>
            </a:r>
          </a:p>
          <a:p>
            <a:pPr marL="432000" indent="-324000">
              <a:spcBef>
                <a:spcPts val="1417"/>
              </a:spcBef>
              <a:buClr>
                <a:srgbClr val="000000"/>
              </a:buClr>
              <a:buSzPct val="45000"/>
              <a:buFont typeface="Wingdings" charset="2"/>
              <a:buChar char=""/>
            </a:pPr>
            <a:r>
              <a:rPr lang="en-US" sz="3200" b="0" strike="noStrike" spc="-1" dirty="0">
                <a:solidFill>
                  <a:srgbClr val="0066CC"/>
                </a:solidFill>
                <a:latin typeface="Arial"/>
              </a:rPr>
              <a:t>a</a:t>
            </a:r>
            <a:r>
              <a:rPr lang="en-US" sz="3200" b="0" strike="noStrike" spc="-1" baseline="-33000" dirty="0">
                <a:solidFill>
                  <a:srgbClr val="0066CC"/>
                </a:solidFill>
                <a:latin typeface="Arial"/>
              </a:rPr>
              <a:t>l</a:t>
            </a:r>
            <a:r>
              <a:rPr lang="en-US" sz="3200" b="0" strike="noStrike" spc="-1" dirty="0">
                <a:solidFill>
                  <a:srgbClr val="0066CC"/>
                </a:solidFill>
                <a:latin typeface="Arial"/>
              </a:rPr>
              <a:t>+a</a:t>
            </a:r>
            <a:r>
              <a:rPr lang="en-US" sz="3200" b="0" strike="noStrike" spc="-1" baseline="-33000" dirty="0">
                <a:solidFill>
                  <a:srgbClr val="0066CC"/>
                </a:solidFill>
                <a:latin typeface="Arial"/>
              </a:rPr>
              <a:t>l+1</a:t>
            </a:r>
            <a:r>
              <a:rPr lang="en-US" sz="3200" b="0" strike="noStrike" spc="-1" dirty="0">
                <a:solidFill>
                  <a:srgbClr val="0066CC"/>
                </a:solidFill>
                <a:latin typeface="Arial"/>
              </a:rPr>
              <a:t>+...+</a:t>
            </a:r>
            <a:r>
              <a:rPr lang="en-US" sz="3200" b="0" strike="noStrike" spc="-1" dirty="0" err="1">
                <a:solidFill>
                  <a:srgbClr val="0066CC"/>
                </a:solidFill>
                <a:latin typeface="Arial"/>
              </a:rPr>
              <a:t>a</a:t>
            </a:r>
            <a:r>
              <a:rPr lang="en-US" sz="3200" b="0" strike="noStrike" spc="-1" baseline="-33000" dirty="0" err="1">
                <a:solidFill>
                  <a:srgbClr val="0066CC"/>
                </a:solidFill>
                <a:latin typeface="Arial"/>
              </a:rPr>
              <a:t>r</a:t>
            </a:r>
            <a:r>
              <a:rPr lang="en-US" sz="3200" b="0" strike="noStrike" spc="-1" dirty="0">
                <a:solidFill>
                  <a:srgbClr val="0066CC"/>
                </a:solidFill>
                <a:latin typeface="Arial"/>
              </a:rPr>
              <a:t>=S</a:t>
            </a:r>
            <a:r>
              <a:rPr lang="en-US" sz="3200" b="0" strike="noStrike" spc="-1" baseline="-33000" dirty="0">
                <a:solidFill>
                  <a:srgbClr val="0066CC"/>
                </a:solidFill>
                <a:latin typeface="Arial"/>
              </a:rPr>
              <a:t>r</a:t>
            </a:r>
            <a:r>
              <a:rPr lang="en-US" sz="3200" b="0" strike="noStrike" spc="-1" dirty="0">
                <a:solidFill>
                  <a:srgbClr val="0066CC"/>
                </a:solidFill>
                <a:latin typeface="Arial"/>
              </a:rPr>
              <a:t>-S</a:t>
            </a:r>
            <a:r>
              <a:rPr lang="en-US" sz="3200" b="0" strike="noStrike" spc="-1" baseline="-33000" dirty="0">
                <a:solidFill>
                  <a:srgbClr val="0066CC"/>
                </a:solidFill>
                <a:latin typeface="Arial"/>
              </a:rPr>
              <a:t>l-1</a:t>
            </a:r>
            <a:endParaRPr lang="en-US" sz="3200" b="0" strike="noStrike" spc="-1" dirty="0">
              <a:solidFill>
                <a:srgbClr val="0066CC"/>
              </a:solidFill>
              <a:latin typeface="Arial"/>
            </a:endParaRPr>
          </a:p>
        </p:txBody>
      </p:sp>
      <p:sp>
        <p:nvSpPr>
          <p:cNvPr id="4" name="矩形 3"/>
          <p:cNvSpPr/>
          <p:nvPr/>
        </p:nvSpPr>
        <p:spPr>
          <a:xfrm>
            <a:off x="4397370" y="5708663"/>
            <a:ext cx="457203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97370" y="5708663"/>
            <a:ext cx="2214578" cy="6429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a:t>
            </a:r>
            <a:r>
              <a:rPr lang="en-US" altLang="zh-CN" sz="2800" baseline="-25000" dirty="0" smtClean="0"/>
              <a:t>l-1</a:t>
            </a:r>
            <a:endParaRPr lang="zh-CN" altLang="en-US" baseline="-25000" dirty="0"/>
          </a:p>
        </p:txBody>
      </p:sp>
      <p:sp>
        <p:nvSpPr>
          <p:cNvPr id="6" name="矩形 5"/>
          <p:cNvSpPr/>
          <p:nvPr/>
        </p:nvSpPr>
        <p:spPr>
          <a:xfrm>
            <a:off x="6611948" y="5708663"/>
            <a:ext cx="1714512" cy="6429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a:t>
            </a:r>
            <a:r>
              <a:rPr lang="en-US" altLang="zh-CN" sz="2800" baseline="-25000" dirty="0" smtClean="0"/>
              <a:t>r</a:t>
            </a:r>
            <a:r>
              <a:rPr lang="en-US" altLang="zh-CN" sz="2800" dirty="0" smtClean="0"/>
              <a:t>-S</a:t>
            </a:r>
            <a:r>
              <a:rPr lang="en-US" altLang="zh-CN" sz="2800" baseline="-25000" dirty="0" smtClean="0"/>
              <a:t>l-1</a:t>
            </a:r>
            <a:endParaRPr lang="zh-CN" altLang="en-US" sz="2800" baseline="-250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spc="-1" dirty="0" smtClean="0">
                <a:solidFill>
                  <a:srgbClr val="FFFFFF"/>
                </a:solidFill>
                <a:latin typeface="Arial"/>
              </a:rPr>
              <a:t>P1908 </a:t>
            </a:r>
            <a:r>
              <a:rPr lang="zh-CN" altLang="en-US" sz="4000" spc="-1" dirty="0" smtClean="0">
                <a:solidFill>
                  <a:srgbClr val="FFFFFF"/>
                </a:solidFill>
                <a:latin typeface="Arial"/>
              </a:rPr>
              <a:t>逆序对</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给定一个序列，求其逆序对个数。</a:t>
            </a:r>
            <a:r>
              <a:rPr lang="en-US" altLang="zh-CN" sz="3200" spc="-1" dirty="0" smtClean="0">
                <a:solidFill>
                  <a:srgbClr val="0066CC"/>
                </a:solidFill>
              </a:rPr>
              <a:t>n </a:t>
            </a:r>
            <a:r>
              <a:rPr lang="zh-CN" altLang="en-US" sz="3200" spc="-1" dirty="0" smtClean="0">
                <a:solidFill>
                  <a:srgbClr val="0066CC"/>
                </a:solidFill>
              </a:rPr>
              <a:t>≤ </a:t>
            </a:r>
            <a:r>
              <a:rPr lang="en-US" altLang="zh-CN" sz="3200" spc="-1" dirty="0" smtClean="0">
                <a:solidFill>
                  <a:srgbClr val="0066CC"/>
                </a:solidFill>
              </a:rPr>
              <a:t>500000</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我觉得大家应该都会归并排序。归并排序的时候，每次拿出一个右边的元素，考虑左边的元素有多少个在它右边，加到答案上即可。</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本质上实际上是做了这么一件事情：</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把序列分成两半，先计算左边的答案、再计算右边的答案，最后计算左边右边之间的答案并加起来。</a:t>
            </a: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2" end="2"/>
                                            </p:txEl>
                                          </p:spTgt>
                                        </p:tgtEl>
                                        <p:attrNameLst>
                                          <p:attrName>style.visibility</p:attrName>
                                        </p:attrNameLst>
                                      </p:cBhvr>
                                      <p:to>
                                        <p:strVal val="visible"/>
                                      </p:to>
                                    </p:set>
                                    <p:animEffect transition="in" filter="randombar(horizontal)">
                                      <p:cBhvr>
                                        <p:cTn id="7" dur="500"/>
                                        <p:tgtEl>
                                          <p:spTgt spid="9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
                                            <p:txEl>
                                              <p:pRg st="3" end="3"/>
                                            </p:txEl>
                                          </p:spTgt>
                                        </p:tgtEl>
                                        <p:attrNameLst>
                                          <p:attrName>style.visibility</p:attrName>
                                        </p:attrNameLst>
                                      </p:cBhvr>
                                      <p:to>
                                        <p:strVal val="visible"/>
                                      </p:to>
                                    </p:set>
                                    <p:animEffect transition="in" filter="randombar(horizontal)">
                                      <p:cBhvr>
                                        <p:cTn id="10" dur="500"/>
                                        <p:tgtEl>
                                          <p:spTgt spid="9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
                                            <p:txEl>
                                              <p:pRg st="4" end="4"/>
                                            </p:txEl>
                                          </p:spTgt>
                                        </p:tgtEl>
                                        <p:attrNameLst>
                                          <p:attrName>style.visibility</p:attrName>
                                        </p:attrNameLst>
                                      </p:cBhvr>
                                      <p:to>
                                        <p:strVal val="visible"/>
                                      </p:to>
                                    </p:set>
                                    <p:animEffect transition="in" filter="randombar(horizontal)">
                                      <p:cBhvr>
                                        <p:cTn id="13" dur="500"/>
                                        <p:tgtEl>
                                          <p:spTgt spid="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P4141 </a:t>
            </a:r>
            <a:r>
              <a:rPr lang="zh-CN" altLang="en-US" sz="4000" b="0" strike="noStrike" spc="-1" dirty="0" smtClean="0">
                <a:solidFill>
                  <a:srgbClr val="FFFFFF"/>
                </a:solidFill>
                <a:latin typeface="Arial"/>
              </a:rPr>
              <a:t>消失之物</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众所周知的 </a:t>
            </a:r>
            <a:r>
              <a:rPr lang="en-US" altLang="zh-CN" sz="3200" spc="-1" dirty="0" smtClean="0">
                <a:solidFill>
                  <a:srgbClr val="0066CC"/>
                </a:solidFill>
              </a:rPr>
              <a:t>01 </a:t>
            </a:r>
            <a:r>
              <a:rPr lang="zh-CN" altLang="en-US" sz="3200" spc="-1" dirty="0" smtClean="0">
                <a:solidFill>
                  <a:srgbClr val="0066CC"/>
                </a:solidFill>
              </a:rPr>
              <a:t>背包，但是这次你需要求出所有的 </a:t>
            </a:r>
            <a:r>
              <a:rPr lang="en-US" altLang="zh-CN" sz="3200" spc="-1" dirty="0" smtClean="0">
                <a:solidFill>
                  <a:srgbClr val="0066CC"/>
                </a:solidFill>
              </a:rPr>
              <a:t>f[</a:t>
            </a:r>
            <a:r>
              <a:rPr lang="en-US" altLang="zh-CN" sz="3200" spc="-1" dirty="0" err="1" smtClean="0">
                <a:solidFill>
                  <a:srgbClr val="0066CC"/>
                </a:solidFill>
              </a:rPr>
              <a:t>i</a:t>
            </a:r>
            <a:r>
              <a:rPr lang="en-US" altLang="zh-CN" sz="3200" spc="-1" dirty="0" smtClean="0">
                <a:solidFill>
                  <a:srgbClr val="0066CC"/>
                </a:solidFill>
              </a:rPr>
              <a:t>][j] </a:t>
            </a:r>
            <a:r>
              <a:rPr lang="zh-CN" altLang="en-US" sz="3200" spc="-1" dirty="0" smtClean="0">
                <a:solidFill>
                  <a:srgbClr val="0066CC"/>
                </a:solidFill>
              </a:rPr>
              <a:t>表示去掉第 </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个元素后剩下的元素拼出体积为 </a:t>
            </a:r>
            <a:r>
              <a:rPr lang="en-US" altLang="zh-CN" sz="3200" spc="-1" dirty="0" smtClean="0">
                <a:solidFill>
                  <a:srgbClr val="0066CC"/>
                </a:solidFill>
              </a:rPr>
              <a:t>j </a:t>
            </a:r>
            <a:r>
              <a:rPr lang="zh-CN" altLang="en-US" sz="3200" spc="-1" dirty="0" smtClean="0">
                <a:solidFill>
                  <a:srgbClr val="0066CC"/>
                </a:solidFill>
              </a:rPr>
              <a:t>的方案数。 </a:t>
            </a:r>
            <a:r>
              <a:rPr lang="en-US" altLang="zh-CN" sz="3200" spc="-1" dirty="0" err="1" smtClean="0">
                <a:solidFill>
                  <a:srgbClr val="0066CC"/>
                </a:solidFill>
              </a:rPr>
              <a:t>n,m</a:t>
            </a:r>
            <a:r>
              <a:rPr lang="en-US" altLang="zh-CN" sz="3200" spc="-1" dirty="0" smtClean="0">
                <a:solidFill>
                  <a:srgbClr val="0066CC"/>
                </a:solidFill>
              </a:rPr>
              <a:t> </a:t>
            </a:r>
            <a:r>
              <a:rPr lang="zh-CN" altLang="en-US" sz="3200" spc="-1" dirty="0" smtClean="0">
                <a:solidFill>
                  <a:srgbClr val="0066CC"/>
                </a:solidFill>
              </a:rPr>
              <a:t>≤ </a:t>
            </a:r>
            <a:r>
              <a:rPr lang="en-US" altLang="zh-CN" sz="3200" spc="-1" dirty="0" smtClean="0">
                <a:solidFill>
                  <a:srgbClr val="0066CC"/>
                </a:solidFill>
              </a:rPr>
              <a:t>2000</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跑 </a:t>
            </a:r>
            <a:r>
              <a:rPr lang="en-US" altLang="zh-CN" sz="3200" spc="-1" dirty="0" smtClean="0">
                <a:solidFill>
                  <a:srgbClr val="0066CC"/>
                </a:solidFill>
              </a:rPr>
              <a:t>n </a:t>
            </a:r>
            <a:r>
              <a:rPr lang="zh-CN" altLang="en-US" sz="3200" spc="-1" dirty="0" smtClean="0">
                <a:solidFill>
                  <a:srgbClr val="0066CC"/>
                </a:solidFill>
              </a:rPr>
              <a:t>遍 </a:t>
            </a:r>
            <a:r>
              <a:rPr lang="en-US" altLang="zh-CN" sz="3200" spc="-1" dirty="0" err="1" smtClean="0">
                <a:solidFill>
                  <a:srgbClr val="0066CC"/>
                </a:solidFill>
              </a:rPr>
              <a:t>dp</a:t>
            </a:r>
            <a:r>
              <a:rPr lang="en-US" altLang="zh-CN" sz="3200" spc="-1" dirty="0" smtClean="0">
                <a:solidFill>
                  <a:srgbClr val="0066CC"/>
                </a:solidFill>
              </a:rPr>
              <a:t> </a:t>
            </a:r>
            <a:r>
              <a:rPr lang="zh-CN" altLang="en-US" sz="3200" spc="-1" dirty="0" smtClean="0">
                <a:solidFill>
                  <a:srgbClr val="0066CC"/>
                </a:solidFill>
              </a:rPr>
              <a:t>大家应该都会，复杂度是 </a:t>
            </a:r>
            <a:r>
              <a:rPr lang="en-US" altLang="zh-CN" sz="3200" spc="-1" dirty="0" smtClean="0">
                <a:solidFill>
                  <a:srgbClr val="0066CC"/>
                </a:solidFill>
              </a:rPr>
              <a:t>O(n</a:t>
            </a:r>
            <a:r>
              <a:rPr lang="en-US" altLang="zh-CN" sz="3200" spc="-1" baseline="30000" dirty="0" smtClean="0">
                <a:solidFill>
                  <a:srgbClr val="0066CC"/>
                </a:solidFill>
              </a:rPr>
              <a:t>2</a:t>
            </a:r>
            <a:r>
              <a:rPr lang="en-US" altLang="zh-CN" sz="3200" spc="-1" dirty="0" smtClean="0">
                <a:solidFill>
                  <a:srgbClr val="0066CC"/>
                </a:solidFill>
              </a:rPr>
              <a:t>m)</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考虑分治。我们把物品分成两半，求出左边一半的背包，把它扔给右边递归；求出右边一半的背包扔给左边递归</a:t>
            </a:r>
            <a:r>
              <a:rPr lang="zh-CN" altLang="en-US" sz="3200" strike="sngStrike" spc="-1" dirty="0" smtClean="0">
                <a:solidFill>
                  <a:srgbClr val="0066CC"/>
                </a:solidFill>
              </a:rPr>
              <a:t>（看我灵魂画图！）</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实际上本题有更简单的做法，但是只能用来求方案数（改成“最大权值”什么的就死了）</a:t>
            </a: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
                                            <p:txEl>
                                              <p:pRg st="2" end="2"/>
                                            </p:txEl>
                                          </p:spTgt>
                                        </p:tgtEl>
                                        <p:attrNameLst>
                                          <p:attrName>style.visibility</p:attrName>
                                        </p:attrNameLst>
                                      </p:cBhvr>
                                      <p:to>
                                        <p:strVal val="visible"/>
                                      </p:to>
                                    </p:set>
                                    <p:animEffect transition="in" filter="checkerboard(across)">
                                      <p:cBhvr>
                                        <p:cTn id="7" dur="500"/>
                                        <p:tgtEl>
                                          <p:spTgt spid="92">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
                                            <p:txEl>
                                              <p:pRg st="3" end="3"/>
                                            </p:txEl>
                                          </p:spTgt>
                                        </p:tgtEl>
                                        <p:attrNameLst>
                                          <p:attrName>style.visibility</p:attrName>
                                        </p:attrNameLst>
                                      </p:cBhvr>
                                      <p:to>
                                        <p:strVal val="visible"/>
                                      </p:to>
                                    </p:set>
                                    <p:animEffect transition="in" filter="checkerboard(across)">
                                      <p:cBhvr>
                                        <p:cTn id="10" dur="500"/>
                                        <p:tgtEl>
                                          <p:spTgt spid="92">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2">
                                            <p:txEl>
                                              <p:pRg st="4" end="4"/>
                                            </p:txEl>
                                          </p:spTgt>
                                        </p:tgtEl>
                                        <p:attrNameLst>
                                          <p:attrName>style.visibility</p:attrName>
                                        </p:attrNameLst>
                                      </p:cBhvr>
                                      <p:to>
                                        <p:strVal val="visible"/>
                                      </p:to>
                                    </p:set>
                                    <p:animEffect transition="in" filter="checkerboard(across)">
                                      <p:cBhvr>
                                        <p:cTn id="13" dur="500"/>
                                        <p:tgtEl>
                                          <p:spTgt spid="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P1429 </a:t>
            </a:r>
            <a:r>
              <a:rPr lang="zh-CN" altLang="en-US" sz="4000" b="0" strike="noStrike" spc="-1" dirty="0" smtClean="0">
                <a:solidFill>
                  <a:srgbClr val="FFFFFF"/>
                </a:solidFill>
                <a:latin typeface="Arial"/>
              </a:rPr>
              <a:t>平面最近点对</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平面上有 </a:t>
            </a:r>
            <a:r>
              <a:rPr lang="en-US" altLang="zh-CN" sz="3200" spc="-1" dirty="0" smtClean="0">
                <a:solidFill>
                  <a:srgbClr val="0066CC"/>
                </a:solidFill>
              </a:rPr>
              <a:t>n </a:t>
            </a:r>
            <a:r>
              <a:rPr lang="zh-CN" altLang="en-US" sz="3200" spc="-1" dirty="0" smtClean="0">
                <a:solidFill>
                  <a:srgbClr val="0066CC"/>
                </a:solidFill>
              </a:rPr>
              <a:t>个点，求距离最短的一对点的距离。</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n </a:t>
            </a:r>
            <a:r>
              <a:rPr lang="zh-CN" altLang="en-US" sz="3200" spc="-1" dirty="0" smtClean="0">
                <a:solidFill>
                  <a:srgbClr val="0066CC"/>
                </a:solidFill>
              </a:rPr>
              <a:t>≤ </a:t>
            </a:r>
            <a:r>
              <a:rPr lang="en-US" altLang="zh-CN" sz="3200" spc="-1" dirty="0" smtClean="0">
                <a:solidFill>
                  <a:srgbClr val="0066CC"/>
                </a:solidFill>
              </a:rPr>
              <a:t>200000</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继续考虑分治。从某个位置画一条竖线把点分成两半，两半分别求答案，记现在的答案是</a:t>
            </a:r>
            <a:r>
              <a:rPr lang="en-US" altLang="zh-CN" sz="3200" spc="-1" dirty="0" smtClean="0">
                <a:solidFill>
                  <a:srgbClr val="0066CC"/>
                </a:solidFill>
              </a:rPr>
              <a:t> </a:t>
            </a:r>
            <a:r>
              <a:rPr lang="en-US" altLang="zh-CN" sz="3200" spc="-1" dirty="0" err="1" smtClean="0">
                <a:solidFill>
                  <a:srgbClr val="0066CC"/>
                </a:solidFill>
              </a:rPr>
              <a:t>ans</a:t>
            </a:r>
            <a:r>
              <a:rPr lang="en-US" altLang="zh-CN" sz="3200" spc="-1" dirty="0" smtClean="0">
                <a:solidFill>
                  <a:srgbClr val="0066CC"/>
                </a:solidFill>
              </a:rPr>
              <a:t>’</a:t>
            </a:r>
            <a:r>
              <a:rPr lang="zh-CN" altLang="en-US" sz="3200" spc="-1" dirty="0" smtClean="0">
                <a:solidFill>
                  <a:srgbClr val="0066CC"/>
                </a:solidFill>
              </a:rPr>
              <a:t>。考虑两边之间求最短距离，那么离竖线超过</a:t>
            </a:r>
            <a:r>
              <a:rPr lang="en-US" altLang="zh-CN" sz="3200" spc="-1" dirty="0" err="1" smtClean="0">
                <a:solidFill>
                  <a:srgbClr val="0066CC"/>
                </a:solidFill>
              </a:rPr>
              <a:t>ans</a:t>
            </a:r>
            <a:r>
              <a:rPr lang="en-US" altLang="zh-CN" sz="3200" spc="-1" dirty="0" smtClean="0">
                <a:solidFill>
                  <a:srgbClr val="0066CC"/>
                </a:solidFill>
              </a:rPr>
              <a:t>’</a:t>
            </a:r>
            <a:r>
              <a:rPr lang="zh-CN" altLang="en-US" sz="3200" spc="-1" dirty="0" smtClean="0">
                <a:solidFill>
                  <a:srgbClr val="0066CC"/>
                </a:solidFill>
              </a:rPr>
              <a:t>的点可以忽略掉，并且只需要算纵坐标差不超过</a:t>
            </a:r>
            <a:r>
              <a:rPr lang="en-US" altLang="zh-CN" sz="3200" spc="-1" dirty="0" err="1" smtClean="0">
                <a:solidFill>
                  <a:srgbClr val="0066CC"/>
                </a:solidFill>
              </a:rPr>
              <a:t>ans</a:t>
            </a:r>
            <a:r>
              <a:rPr lang="en-US" altLang="zh-CN" sz="3200" spc="-1" dirty="0" smtClean="0">
                <a:solidFill>
                  <a:srgbClr val="0066CC"/>
                </a:solidFill>
              </a:rPr>
              <a:t>’</a:t>
            </a:r>
            <a:r>
              <a:rPr lang="zh-CN" altLang="en-US" sz="3200" spc="-1" dirty="0" smtClean="0">
                <a:solidFill>
                  <a:srgbClr val="0066CC"/>
                </a:solidFill>
              </a:rPr>
              <a:t>的点。</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可以发现这种情况下需要算的情况数很少（继续看我画图！）</a:t>
            </a:r>
            <a:endParaRPr lang="en-US" altLang="zh-CN" sz="3200" spc="-1" dirty="0" smtClean="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3" end="3"/>
                                            </p:txEl>
                                          </p:spTgt>
                                        </p:tgtEl>
                                        <p:attrNameLst>
                                          <p:attrName>style.visibility</p:attrName>
                                        </p:attrNameLst>
                                      </p:cBhvr>
                                      <p:to>
                                        <p:strVal val="visible"/>
                                      </p:to>
                                    </p:set>
                                    <p:animEffect transition="in" filter="randombar(horizontal)">
                                      <p:cBhvr>
                                        <p:cTn id="7" dur="500"/>
                                        <p:tgtEl>
                                          <p:spTgt spid="9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
                                            <p:txEl>
                                              <p:pRg st="4" end="4"/>
                                            </p:txEl>
                                          </p:spTgt>
                                        </p:tgtEl>
                                        <p:attrNameLst>
                                          <p:attrName>style.visibility</p:attrName>
                                        </p:attrNameLst>
                                      </p:cBhvr>
                                      <p:to>
                                        <p:strVal val="visible"/>
                                      </p:to>
                                    </p:set>
                                    <p:animEffect transition="in" filter="randombar(horizontal)">
                                      <p:cBhvr>
                                        <p:cTn id="10" dur="500"/>
                                        <p:tgtEl>
                                          <p:spTgt spid="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二分</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一般来说，所谓二分，多指二分一个答案（至少目前如此）。</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二分关键词：最大值最小</a:t>
            </a:r>
            <a:r>
              <a:rPr lang="en-US" altLang="zh-CN" sz="3200" spc="-1" dirty="0" smtClean="0">
                <a:solidFill>
                  <a:srgbClr val="0066CC"/>
                </a:solidFill>
              </a:rPr>
              <a:t>/</a:t>
            </a:r>
            <a:r>
              <a:rPr lang="zh-CN" altLang="en-US" sz="3200" spc="-1" dirty="0" smtClean="0">
                <a:solidFill>
                  <a:srgbClr val="0066CC"/>
                </a:solidFill>
              </a:rPr>
              <a:t>最小值最大。</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另外还有套路算法 </a:t>
            </a:r>
            <a:r>
              <a:rPr lang="en-US" altLang="zh-CN" sz="3200" spc="-1" dirty="0" smtClean="0">
                <a:solidFill>
                  <a:srgbClr val="0066CC"/>
                </a:solidFill>
              </a:rPr>
              <a:t>01 </a:t>
            </a:r>
            <a:r>
              <a:rPr lang="zh-CN" altLang="en-US" sz="3200" spc="-1" dirty="0" smtClean="0">
                <a:solidFill>
                  <a:srgbClr val="0066CC"/>
                </a:solidFill>
              </a:rPr>
              <a:t>分数规划，接下来会讲。</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P1083 </a:t>
            </a:r>
            <a:r>
              <a:rPr lang="zh-CN" altLang="en-US" sz="4000" b="0" strike="noStrike" spc="-1" dirty="0" smtClean="0">
                <a:solidFill>
                  <a:srgbClr val="FFFFFF"/>
                </a:solidFill>
                <a:latin typeface="Arial"/>
              </a:rPr>
              <a:t>借教室</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第 </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天有 </a:t>
            </a:r>
            <a:r>
              <a:rPr lang="en-US" altLang="zh-CN" sz="3200" spc="-1" dirty="0" smtClean="0">
                <a:solidFill>
                  <a:srgbClr val="0066CC"/>
                </a:solidFill>
              </a:rPr>
              <a:t>r[</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个教室可以租借，一共有 </a:t>
            </a:r>
            <a:r>
              <a:rPr lang="en-US" altLang="zh-CN" sz="3200" spc="-1" dirty="0" smtClean="0">
                <a:solidFill>
                  <a:srgbClr val="0066CC"/>
                </a:solidFill>
              </a:rPr>
              <a:t>m </a:t>
            </a:r>
            <a:r>
              <a:rPr lang="zh-CN" altLang="en-US" sz="3200" spc="-1" dirty="0" smtClean="0">
                <a:solidFill>
                  <a:srgbClr val="0066CC"/>
                </a:solidFill>
              </a:rPr>
              <a:t>份订单第 </a:t>
            </a:r>
            <a:r>
              <a:rPr lang="en-US" altLang="zh-CN" sz="3200" spc="-1" dirty="0" smtClean="0">
                <a:solidFill>
                  <a:srgbClr val="0066CC"/>
                </a:solidFill>
              </a:rPr>
              <a:t>j </a:t>
            </a:r>
            <a:r>
              <a:rPr lang="zh-CN" altLang="en-US" sz="3200" spc="-1" dirty="0" smtClean="0">
                <a:solidFill>
                  <a:srgbClr val="0066CC"/>
                </a:solidFill>
              </a:rPr>
              <a:t>个订单需要在第 </a:t>
            </a:r>
            <a:r>
              <a:rPr lang="en-US" altLang="zh-CN" sz="3200" spc="-1" dirty="0" smtClean="0">
                <a:solidFill>
                  <a:srgbClr val="0066CC"/>
                </a:solidFill>
              </a:rPr>
              <a:t>s[j] </a:t>
            </a:r>
            <a:r>
              <a:rPr lang="zh-CN" altLang="en-US" sz="3200" spc="-1" dirty="0" smtClean="0">
                <a:solidFill>
                  <a:srgbClr val="0066CC"/>
                </a:solidFill>
              </a:rPr>
              <a:t>到 </a:t>
            </a:r>
            <a:r>
              <a:rPr lang="en-US" altLang="zh-CN" sz="3200" spc="-1" dirty="0" smtClean="0">
                <a:solidFill>
                  <a:srgbClr val="0066CC"/>
                </a:solidFill>
              </a:rPr>
              <a:t>t[j] </a:t>
            </a:r>
            <a:r>
              <a:rPr lang="zh-CN" altLang="en-US" sz="3200" spc="-1" dirty="0" smtClean="0">
                <a:solidFill>
                  <a:srgbClr val="0066CC"/>
                </a:solidFill>
              </a:rPr>
              <a:t>天每天租借 </a:t>
            </a:r>
            <a:r>
              <a:rPr lang="en-US" altLang="zh-CN" sz="3200" spc="-1" dirty="0" smtClean="0">
                <a:solidFill>
                  <a:srgbClr val="0066CC"/>
                </a:solidFill>
              </a:rPr>
              <a:t>d[j] </a:t>
            </a:r>
            <a:r>
              <a:rPr lang="zh-CN" altLang="en-US" sz="3200" spc="-1" dirty="0" smtClean="0">
                <a:solidFill>
                  <a:srgbClr val="0066CC"/>
                </a:solidFill>
              </a:rPr>
              <a:t>个教室。</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如果我们按订单编号依次处理，到哪个订单的时候会出现无法满足要求的情况？</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rPr>
              <a:t>n,m</a:t>
            </a:r>
            <a:r>
              <a:rPr lang="zh-CN" altLang="en-US" sz="3200" spc="-1" dirty="0" smtClean="0">
                <a:solidFill>
                  <a:srgbClr val="0066CC"/>
                </a:solidFill>
              </a:rPr>
              <a:t>≤</a:t>
            </a:r>
            <a:r>
              <a:rPr lang="en-US" altLang="zh-CN" sz="3200" spc="-1" dirty="0" smtClean="0">
                <a:solidFill>
                  <a:srgbClr val="0066CC"/>
                </a:solidFill>
              </a:rPr>
              <a:t>100000</a:t>
            </a:r>
            <a:r>
              <a:rPr lang="zh-CN" altLang="en-US" sz="3200" spc="-1" dirty="0" smtClean="0">
                <a:solidFill>
                  <a:srgbClr val="0066CC"/>
                </a:solidFill>
              </a:rPr>
              <a:t>。</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P1083 </a:t>
            </a:r>
            <a:r>
              <a:rPr lang="zh-CN" altLang="en-US" sz="4000" b="0" strike="noStrike" spc="-1" dirty="0" smtClean="0">
                <a:solidFill>
                  <a:srgbClr val="FFFFFF"/>
                </a:solidFill>
                <a:latin typeface="Arial"/>
              </a:rPr>
              <a:t>借教室</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线段树！并没有必要。</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二分一个 </a:t>
            </a:r>
            <a:r>
              <a:rPr lang="en-US" altLang="zh-CN" sz="3200" spc="-1" dirty="0" smtClean="0">
                <a:solidFill>
                  <a:srgbClr val="0066CC"/>
                </a:solidFill>
              </a:rPr>
              <a:t>mid</a:t>
            </a:r>
            <a:r>
              <a:rPr lang="zh-CN" altLang="en-US" sz="3200" spc="-1" dirty="0" smtClean="0">
                <a:solidFill>
                  <a:srgbClr val="0066CC"/>
                </a:solidFill>
              </a:rPr>
              <a:t>，如果在 </a:t>
            </a:r>
            <a:r>
              <a:rPr lang="en-US" altLang="zh-CN" sz="3200" spc="-1" dirty="0" smtClean="0">
                <a:solidFill>
                  <a:srgbClr val="0066CC"/>
                </a:solidFill>
              </a:rPr>
              <a:t>mid </a:t>
            </a:r>
            <a:r>
              <a:rPr lang="zh-CN" altLang="en-US" sz="3200" spc="-1" dirty="0" smtClean="0">
                <a:solidFill>
                  <a:srgbClr val="0066CC"/>
                </a:solidFill>
              </a:rPr>
              <a:t>之前就不满足条件了，</a:t>
            </a:r>
            <a:r>
              <a:rPr lang="en-US" altLang="zh-CN" sz="3200" spc="-1" dirty="0" smtClean="0">
                <a:solidFill>
                  <a:srgbClr val="0066CC"/>
                </a:solidFill>
              </a:rPr>
              <a:t>mid</a:t>
            </a:r>
            <a:r>
              <a:rPr lang="zh-CN" altLang="en-US" sz="3200" spc="-1" dirty="0" smtClean="0">
                <a:solidFill>
                  <a:srgbClr val="0066CC"/>
                </a:solidFill>
              </a:rPr>
              <a:t> 之后肯定也不满足；反之亦然，因此我们可以得知真实的答案是否小于等于 </a:t>
            </a:r>
            <a:r>
              <a:rPr lang="en-US" altLang="zh-CN" sz="3200" spc="-1" dirty="0" smtClean="0">
                <a:solidFill>
                  <a:srgbClr val="0066CC"/>
                </a:solidFill>
              </a:rPr>
              <a:t>mid</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至于怎么知道前 </a:t>
            </a:r>
            <a:r>
              <a:rPr lang="en-US" altLang="zh-CN" sz="3200" spc="-1" dirty="0" smtClean="0">
                <a:solidFill>
                  <a:srgbClr val="0066CC"/>
                </a:solidFill>
              </a:rPr>
              <a:t>mid </a:t>
            </a:r>
            <a:r>
              <a:rPr lang="zh-CN" altLang="en-US" sz="3200" spc="-1" dirty="0" smtClean="0">
                <a:solidFill>
                  <a:srgbClr val="0066CC"/>
                </a:solidFill>
              </a:rPr>
              <a:t>个订单能否全部满足</a:t>
            </a:r>
            <a:r>
              <a:rPr lang="en-US" altLang="zh-CN" sz="3200" spc="-1" dirty="0" smtClean="0">
                <a:solidFill>
                  <a:srgbClr val="0066CC"/>
                </a:solidFill>
              </a:rPr>
              <a:t>…</a:t>
            </a:r>
          </a:p>
          <a:p>
            <a:pPr marL="432000" indent="-324000">
              <a:spcBef>
                <a:spcPts val="1417"/>
              </a:spcBef>
              <a:buClr>
                <a:srgbClr val="000000"/>
              </a:buClr>
              <a:buSzPct val="45000"/>
              <a:buFont typeface="Wingdings" charset="2"/>
              <a:buChar char=""/>
            </a:pPr>
            <a:r>
              <a:rPr lang="zh-CN" altLang="en-US" sz="3200" spc="-1" dirty="0" smtClean="0">
                <a:solidFill>
                  <a:srgbClr val="0066CC"/>
                </a:solidFill>
              </a:rPr>
              <a:t>差分！</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01</a:t>
            </a:r>
            <a:r>
              <a:rPr lang="zh-CN" altLang="en-US" sz="4000" b="0" strike="noStrike" spc="-1" dirty="0" smtClean="0">
                <a:solidFill>
                  <a:srgbClr val="FFFFFF"/>
                </a:solidFill>
                <a:latin typeface="Arial"/>
              </a:rPr>
              <a:t>分数规划</a:t>
            </a:r>
            <a:endParaRPr lang="en-US" sz="4000" b="0" strike="noStrike" spc="-1" dirty="0">
              <a:solidFill>
                <a:srgbClr val="FFFFFF"/>
              </a:solidFill>
              <a:latin typeface="Arial"/>
            </a:endParaRPr>
          </a:p>
        </p:txBody>
      </p:sp>
      <p:sp>
        <p:nvSpPr>
          <p:cNvPr id="92" name="TextShape 2"/>
          <p:cNvSpPr txBox="1"/>
          <p:nvPr/>
        </p:nvSpPr>
        <p:spPr>
          <a:xfrm>
            <a:off x="468280" y="1208069"/>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并没有找到例题</a:t>
            </a:r>
            <a:r>
              <a:rPr lang="en-US" altLang="zh-CN" sz="3200" spc="-1" dirty="0" smtClean="0">
                <a:solidFill>
                  <a:srgbClr val="0066CC"/>
                </a:solidFill>
              </a:rPr>
              <a:t>…</a:t>
            </a:r>
          </a:p>
          <a:p>
            <a:pPr marL="432000" indent="-324000">
              <a:spcBef>
                <a:spcPts val="1417"/>
              </a:spcBef>
              <a:buClr>
                <a:srgbClr val="000000"/>
              </a:buClr>
              <a:buSzPct val="45000"/>
              <a:buFont typeface="Wingdings" charset="2"/>
              <a:buChar char=""/>
            </a:pPr>
            <a:r>
              <a:rPr lang="en-US" altLang="zh-CN" sz="3200" spc="-1" dirty="0" smtClean="0">
                <a:solidFill>
                  <a:srgbClr val="0066CC"/>
                </a:solidFill>
              </a:rPr>
              <a:t>n </a:t>
            </a:r>
            <a:r>
              <a:rPr lang="zh-CN" altLang="en-US" sz="3200" spc="-1" dirty="0" smtClean="0">
                <a:solidFill>
                  <a:srgbClr val="0066CC"/>
                </a:solidFill>
              </a:rPr>
              <a:t>个物品，每个物品有一个价格 </a:t>
            </a:r>
            <a:r>
              <a:rPr lang="en-US" altLang="zh-CN" sz="3200" spc="-1" dirty="0" smtClean="0">
                <a:solidFill>
                  <a:srgbClr val="0066CC"/>
                </a:solidFill>
              </a:rPr>
              <a:t>w[</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和一个价值 </a:t>
            </a:r>
            <a:r>
              <a:rPr lang="en-US" altLang="zh-CN" sz="3200" spc="-1" dirty="0" smtClean="0">
                <a:solidFill>
                  <a:srgbClr val="0066CC"/>
                </a:solidFill>
              </a:rPr>
              <a:t>v[</a:t>
            </a:r>
            <a:r>
              <a:rPr lang="en-US" altLang="zh-CN" sz="3200" spc="-1" dirty="0" err="1" smtClean="0">
                <a:solidFill>
                  <a:srgbClr val="0066CC"/>
                </a:solidFill>
              </a:rPr>
              <a:t>i</a:t>
            </a:r>
            <a:r>
              <a:rPr lang="en-US" altLang="zh-CN" sz="3200" spc="-1" dirty="0" smtClean="0">
                <a:solidFill>
                  <a:srgbClr val="0066CC"/>
                </a:solidFill>
              </a:rPr>
              <a:t>]</a:t>
            </a:r>
            <a:r>
              <a:rPr lang="zh-CN" altLang="en-US" sz="3200" spc="-1" dirty="0" smtClean="0">
                <a:solidFill>
                  <a:srgbClr val="0066CC"/>
                </a:solidFill>
              </a:rPr>
              <a:t>。要求选出恰好</a:t>
            </a:r>
            <a:r>
              <a:rPr lang="en-US" altLang="zh-CN" sz="3200" spc="-1" dirty="0" smtClean="0">
                <a:solidFill>
                  <a:srgbClr val="0066CC"/>
                </a:solidFill>
              </a:rPr>
              <a:t> k </a:t>
            </a:r>
            <a:r>
              <a:rPr lang="zh-CN" altLang="en-US" sz="3200" spc="-1" dirty="0" smtClean="0">
                <a:solidFill>
                  <a:srgbClr val="0066CC"/>
                </a:solidFill>
              </a:rPr>
              <a:t>个使得总价值除以总价格尽量大。</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0 &lt; k </a:t>
            </a:r>
            <a:r>
              <a:rPr lang="zh-CN" altLang="en-US" sz="3200" spc="-1" dirty="0" smtClean="0">
                <a:solidFill>
                  <a:srgbClr val="0066CC"/>
                </a:solidFill>
              </a:rPr>
              <a:t>≤ </a:t>
            </a:r>
            <a:r>
              <a:rPr lang="en-US" altLang="zh-CN" sz="3200" spc="-1" dirty="0" smtClean="0">
                <a:solidFill>
                  <a:srgbClr val="0066CC"/>
                </a:solidFill>
              </a:rPr>
              <a:t>n </a:t>
            </a:r>
            <a:r>
              <a:rPr lang="zh-CN" altLang="en-US" sz="3200" spc="-1" dirty="0" smtClean="0">
                <a:solidFill>
                  <a:srgbClr val="0066CC"/>
                </a:solidFill>
              </a:rPr>
              <a:t>≤ </a:t>
            </a:r>
            <a:r>
              <a:rPr lang="en-US" altLang="zh-CN" sz="3200" spc="-1" dirty="0" smtClean="0">
                <a:solidFill>
                  <a:srgbClr val="0066CC"/>
                </a:solidFill>
              </a:rPr>
              <a:t>100000; v[</a:t>
            </a:r>
            <a:r>
              <a:rPr lang="en-US" altLang="zh-CN" sz="3200" spc="-1" dirty="0" err="1" smtClean="0">
                <a:solidFill>
                  <a:srgbClr val="0066CC"/>
                </a:solidFill>
              </a:rPr>
              <a:t>i</a:t>
            </a:r>
            <a:r>
              <a:rPr lang="en-US" altLang="zh-CN" sz="3200" spc="-1" dirty="0" smtClean="0">
                <a:solidFill>
                  <a:srgbClr val="0066CC"/>
                </a:solidFill>
              </a:rPr>
              <a:t>],w[</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 </a:t>
            </a:r>
            <a:r>
              <a:rPr lang="en-US" altLang="zh-CN" sz="3200" spc="-1" dirty="0" smtClean="0">
                <a:solidFill>
                  <a:srgbClr val="0066CC"/>
                </a:solidFill>
              </a:rPr>
              <a:t>10</a:t>
            </a:r>
            <a:r>
              <a:rPr lang="en-US" altLang="zh-CN" sz="3200" spc="-1" baseline="30000" dirty="0" smtClean="0">
                <a:solidFill>
                  <a:srgbClr val="0066CC"/>
                </a:solidFill>
              </a:rPr>
              <a:t>9</a:t>
            </a:r>
            <a:r>
              <a:rPr lang="zh-CN" altLang="en-US" sz="3200" spc="-1" dirty="0" smtClean="0">
                <a:solidFill>
                  <a:srgbClr val="0066CC"/>
                </a:solidFill>
              </a:rPr>
              <a:t>。</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en-US" altLang="zh-CN" sz="4000" b="0" strike="noStrike" spc="-1" dirty="0" smtClean="0">
                <a:solidFill>
                  <a:srgbClr val="FFFFFF"/>
                </a:solidFill>
                <a:latin typeface="Arial"/>
              </a:rPr>
              <a:t>01</a:t>
            </a:r>
            <a:r>
              <a:rPr lang="zh-CN" altLang="en-US" sz="4000" b="0" strike="noStrike" spc="-1" dirty="0" smtClean="0">
                <a:solidFill>
                  <a:srgbClr val="FFFFFF"/>
                </a:solidFill>
                <a:latin typeface="Arial"/>
              </a:rPr>
              <a:t>分数规划</a:t>
            </a:r>
            <a:endParaRPr lang="en-US" sz="4000" b="0" strike="noStrike" spc="-1" dirty="0">
              <a:solidFill>
                <a:srgbClr val="FFFFFF"/>
              </a:solidFill>
              <a:latin typeface="Arial"/>
            </a:endParaRPr>
          </a:p>
        </p:txBody>
      </p:sp>
      <p:sp>
        <p:nvSpPr>
          <p:cNvPr id="92" name="TextShape 2"/>
          <p:cNvSpPr txBox="1"/>
          <p:nvPr/>
        </p:nvSpPr>
        <p:spPr>
          <a:xfrm>
            <a:off x="468280" y="993755"/>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考虑二分一个答案 </a:t>
            </a:r>
            <a:r>
              <a:rPr lang="en-US" altLang="zh-CN" sz="3200" spc="-1" dirty="0" smtClean="0">
                <a:solidFill>
                  <a:srgbClr val="0066CC"/>
                </a:solidFill>
              </a:rPr>
              <a:t>mid</a:t>
            </a:r>
            <a:r>
              <a:rPr lang="zh-CN" altLang="en-US" sz="3200" spc="-1" dirty="0" smtClean="0">
                <a:solidFill>
                  <a:srgbClr val="0066CC"/>
                </a:solidFill>
              </a:rPr>
              <a:t>，我们现在不关心答案具体有多大，只关心答案是否能大于等于 </a:t>
            </a:r>
            <a:r>
              <a:rPr lang="en-US" altLang="zh-CN" sz="3200" spc="-1" dirty="0" smtClean="0">
                <a:solidFill>
                  <a:srgbClr val="0066CC"/>
                </a:solidFill>
              </a:rPr>
              <a:t>mid</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sum(v[</a:t>
            </a:r>
            <a:r>
              <a:rPr lang="en-US" altLang="zh-CN" sz="3200" spc="-1" dirty="0" err="1" smtClean="0">
                <a:solidFill>
                  <a:srgbClr val="0066CC"/>
                </a:solidFill>
              </a:rPr>
              <a:t>i</a:t>
            </a:r>
            <a:r>
              <a:rPr lang="en-US" altLang="zh-CN" sz="3200" spc="-1" dirty="0" smtClean="0">
                <a:solidFill>
                  <a:srgbClr val="0066CC"/>
                </a:solidFill>
              </a:rPr>
              <a:t>]) / sum(w[</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 </a:t>
            </a:r>
            <a:r>
              <a:rPr lang="en-US" altLang="zh-CN" sz="3200" spc="-1" dirty="0" smtClean="0">
                <a:solidFill>
                  <a:srgbClr val="0066CC"/>
                </a:solidFill>
              </a:rPr>
              <a:t>mid </a:t>
            </a:r>
            <a:r>
              <a:rPr lang="zh-CN" altLang="en-US" sz="3200" spc="-1" dirty="0" smtClean="0">
                <a:solidFill>
                  <a:srgbClr val="0066CC"/>
                </a:solidFill>
              </a:rPr>
              <a:t>等价于</a:t>
            </a:r>
            <a:endParaRPr lang="en-US" altLang="zh-CN" sz="3200" spc="-1" dirty="0" smtClean="0">
              <a:solidFill>
                <a:srgbClr val="0066CC"/>
              </a:solidFill>
            </a:endParaRPr>
          </a:p>
          <a:p>
            <a:pPr marL="432000" indent="-324000">
              <a:spcBef>
                <a:spcPts val="1417"/>
              </a:spcBef>
              <a:buClr>
                <a:srgbClr val="000000"/>
              </a:buClr>
              <a:buSzPct val="45000"/>
            </a:pPr>
            <a:r>
              <a:rPr lang="en-US" altLang="zh-CN" sz="3200" spc="-1" dirty="0" smtClean="0">
                <a:solidFill>
                  <a:srgbClr val="0066CC"/>
                </a:solidFill>
              </a:rPr>
              <a:t>	sum(v[</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 </a:t>
            </a:r>
            <a:r>
              <a:rPr lang="en-US" altLang="zh-CN" sz="3200" spc="-1" dirty="0" smtClean="0">
                <a:solidFill>
                  <a:srgbClr val="0066CC"/>
                </a:solidFill>
              </a:rPr>
              <a:t>mid × sum(w[</a:t>
            </a:r>
            <a:r>
              <a:rPr lang="en-US" altLang="zh-CN" sz="3200" spc="-1" dirty="0" err="1" smtClean="0">
                <a:solidFill>
                  <a:srgbClr val="0066CC"/>
                </a:solidFill>
              </a:rPr>
              <a:t>i</a:t>
            </a:r>
            <a:r>
              <a:rPr lang="en-US" altLang="zh-CN" sz="3200" spc="-1" dirty="0" smtClean="0">
                <a:solidFill>
                  <a:srgbClr val="0066CC"/>
                </a:solidFill>
              </a:rPr>
              <a:t>])</a:t>
            </a:r>
            <a:r>
              <a:rPr lang="zh-CN" altLang="en-US" sz="3200" spc="-1" dirty="0" smtClean="0">
                <a:solidFill>
                  <a:srgbClr val="0066CC"/>
                </a:solidFill>
              </a:rPr>
              <a:t>；从而等价于</a:t>
            </a:r>
            <a:endParaRPr lang="en-US" altLang="zh-CN" sz="3200" spc="-1" dirty="0" smtClean="0">
              <a:solidFill>
                <a:srgbClr val="0066CC"/>
              </a:solidFill>
            </a:endParaRPr>
          </a:p>
          <a:p>
            <a:pPr marL="432000" indent="-324000">
              <a:spcBef>
                <a:spcPts val="1417"/>
              </a:spcBef>
              <a:buClr>
                <a:srgbClr val="000000"/>
              </a:buClr>
              <a:buSzPct val="45000"/>
            </a:pPr>
            <a:r>
              <a:rPr lang="en-US" altLang="zh-CN" sz="3200" spc="-1" dirty="0" smtClean="0">
                <a:solidFill>
                  <a:srgbClr val="0066CC"/>
                </a:solidFill>
              </a:rPr>
              <a:t>	sum(v[</a:t>
            </a:r>
            <a:r>
              <a:rPr lang="en-US" altLang="zh-CN" sz="3200" spc="-1" dirty="0" err="1" smtClean="0">
                <a:solidFill>
                  <a:srgbClr val="0066CC"/>
                </a:solidFill>
              </a:rPr>
              <a:t>i</a:t>
            </a:r>
            <a:r>
              <a:rPr lang="en-US" altLang="zh-CN" sz="3200" spc="-1" dirty="0" smtClean="0">
                <a:solidFill>
                  <a:srgbClr val="0066CC"/>
                </a:solidFill>
              </a:rPr>
              <a:t>] - mid × w[</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 </a:t>
            </a:r>
            <a:r>
              <a:rPr lang="en-US" altLang="zh-CN" sz="3200" spc="-1" dirty="0" smtClean="0">
                <a:solidFill>
                  <a:srgbClr val="0066CC"/>
                </a:solidFill>
              </a:rPr>
              <a:t>0</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那么只需要把每个物品的 </a:t>
            </a:r>
            <a:r>
              <a:rPr lang="en-US" altLang="zh-CN" sz="3200" spc="-1" dirty="0" smtClean="0">
                <a:solidFill>
                  <a:srgbClr val="0066CC"/>
                </a:solidFill>
              </a:rPr>
              <a:t>v[</a:t>
            </a:r>
            <a:r>
              <a:rPr lang="en-US" altLang="zh-CN" sz="3200" spc="-1" dirty="0" err="1" smtClean="0">
                <a:solidFill>
                  <a:srgbClr val="0066CC"/>
                </a:solidFill>
              </a:rPr>
              <a:t>i</a:t>
            </a:r>
            <a:r>
              <a:rPr lang="en-US" altLang="zh-CN" sz="3200" spc="-1" dirty="0" smtClean="0">
                <a:solidFill>
                  <a:srgbClr val="0066CC"/>
                </a:solidFill>
              </a:rPr>
              <a:t>] - mid × w[</a:t>
            </a:r>
            <a:r>
              <a:rPr lang="en-US" altLang="zh-CN" sz="3200" spc="-1"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算出来并取前 </a:t>
            </a:r>
            <a:r>
              <a:rPr lang="en-US" altLang="zh-CN" sz="3200" spc="-1" dirty="0" smtClean="0">
                <a:solidFill>
                  <a:srgbClr val="0066CC"/>
                </a:solidFill>
              </a:rPr>
              <a:t>k </a:t>
            </a:r>
            <a:r>
              <a:rPr lang="zh-CN" altLang="en-US" sz="3200" spc="-1" dirty="0" smtClean="0">
                <a:solidFill>
                  <a:srgbClr val="0066CC"/>
                </a:solidFill>
              </a:rPr>
              <a:t>大之和即可（</a:t>
            </a:r>
            <a:r>
              <a:rPr lang="en-US" altLang="zh-CN" sz="3200" spc="-1" dirty="0" err="1" smtClean="0">
                <a:solidFill>
                  <a:srgbClr val="0066CC"/>
                </a:solidFill>
              </a:rPr>
              <a:t>nth_element</a:t>
            </a:r>
            <a:r>
              <a:rPr lang="zh-CN" altLang="en-US" sz="3200" spc="-1" dirty="0" smtClean="0">
                <a:solidFill>
                  <a:srgbClr val="0066CC"/>
                </a:solidFill>
              </a:rPr>
              <a:t>！）</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总的来说，</a:t>
            </a:r>
            <a:r>
              <a:rPr lang="en-US" altLang="zh-CN" sz="3200" spc="-1" dirty="0" smtClean="0">
                <a:solidFill>
                  <a:srgbClr val="0066CC"/>
                </a:solidFill>
              </a:rPr>
              <a:t>01</a:t>
            </a:r>
            <a:r>
              <a:rPr lang="zh-CN" altLang="en-US" sz="3200" spc="-1" dirty="0" smtClean="0">
                <a:solidFill>
                  <a:srgbClr val="0066CC"/>
                </a:solidFill>
              </a:rPr>
              <a:t>分数规划就是一些最大化 </a:t>
            </a:r>
            <a:r>
              <a:rPr lang="en-US" altLang="zh-CN" sz="3200" spc="-1" dirty="0" smtClean="0">
                <a:solidFill>
                  <a:srgbClr val="0066CC"/>
                </a:solidFill>
              </a:rPr>
              <a:t>sum(w) / sum(v) </a:t>
            </a:r>
            <a:r>
              <a:rPr lang="zh-CN" altLang="en-US" sz="3200" spc="-1" dirty="0" smtClean="0">
                <a:solidFill>
                  <a:srgbClr val="0066CC"/>
                </a:solidFill>
              </a:rPr>
              <a:t>的问题，可以通过二分答案转化成最大化一个和。</a:t>
            </a: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spc="-1" dirty="0" smtClean="0">
                <a:solidFill>
                  <a:srgbClr val="FFFFFF"/>
                </a:solidFill>
                <a:latin typeface="Arial"/>
              </a:rPr>
              <a:t>主定理</a:t>
            </a:r>
            <a:r>
              <a:rPr lang="en-US" altLang="zh-CN" sz="4000" spc="-1" dirty="0" smtClean="0">
                <a:solidFill>
                  <a:srgbClr val="FFFFFF"/>
                </a:solidFill>
                <a:latin typeface="Arial"/>
              </a:rPr>
              <a:t>(*)</a:t>
            </a:r>
            <a:endParaRPr lang="en-US" sz="4000" b="0" strike="noStrike" spc="-1" dirty="0">
              <a:solidFill>
                <a:srgbClr val="FFFFFF"/>
              </a:solidFill>
              <a:latin typeface="Arial"/>
            </a:endParaRPr>
          </a:p>
        </p:txBody>
      </p:sp>
      <p:sp>
        <p:nvSpPr>
          <p:cNvPr id="92" name="TextShape 2"/>
          <p:cNvSpPr txBox="1"/>
          <p:nvPr/>
        </p:nvSpPr>
        <p:spPr>
          <a:xfrm>
            <a:off x="468280" y="993755"/>
            <a:ext cx="9082452" cy="578647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2800" spc="-1" dirty="0" smtClean="0">
                <a:solidFill>
                  <a:srgbClr val="0066CC"/>
                </a:solidFill>
              </a:rPr>
              <a:t>主定理</a:t>
            </a:r>
            <a:r>
              <a:rPr lang="en-US" altLang="zh-CN" sz="2800" spc="-1" dirty="0" smtClean="0">
                <a:solidFill>
                  <a:srgbClr val="0066CC"/>
                </a:solidFill>
              </a:rPr>
              <a:t> (master theorem)</a:t>
            </a:r>
            <a:r>
              <a:rPr lang="zh-CN" altLang="en-US" sz="2800" spc="-1" dirty="0" smtClean="0">
                <a:solidFill>
                  <a:srgbClr val="0066CC"/>
                </a:solidFill>
              </a:rPr>
              <a:t>，是一个用来分析分治时间复杂度的有效方法。它大概是这么说的：</a:t>
            </a:r>
            <a:endParaRPr lang="en-US" altLang="zh-CN" sz="28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2800" spc="-1" dirty="0" smtClean="0">
                <a:solidFill>
                  <a:srgbClr val="0066CC"/>
                </a:solidFill>
              </a:rPr>
              <a:t>如果有一个递归式 </a:t>
            </a:r>
            <a:r>
              <a:rPr lang="en-US" altLang="zh-CN" sz="2800" spc="-1" dirty="0" smtClean="0">
                <a:solidFill>
                  <a:srgbClr val="0066CC"/>
                </a:solidFill>
              </a:rPr>
              <a:t>T(n) = a T(n/b) + O(f(n))</a:t>
            </a:r>
            <a:r>
              <a:rPr lang="zh-CN" altLang="en-US" sz="2800" spc="-1" dirty="0" smtClean="0">
                <a:solidFill>
                  <a:srgbClr val="0066CC"/>
                </a:solidFill>
              </a:rPr>
              <a:t>，也就是说分治成 </a:t>
            </a:r>
            <a:r>
              <a:rPr lang="en-US" altLang="zh-CN" sz="2800" spc="-1" dirty="0" smtClean="0">
                <a:solidFill>
                  <a:srgbClr val="0066CC"/>
                </a:solidFill>
              </a:rPr>
              <a:t>a </a:t>
            </a:r>
            <a:r>
              <a:rPr lang="zh-CN" altLang="en-US" sz="2800" spc="-1" dirty="0" smtClean="0">
                <a:solidFill>
                  <a:srgbClr val="0066CC"/>
                </a:solidFill>
              </a:rPr>
              <a:t>个规模为原来 </a:t>
            </a:r>
            <a:r>
              <a:rPr lang="en-US" altLang="zh-CN" sz="2800" spc="-1" dirty="0" smtClean="0">
                <a:solidFill>
                  <a:srgbClr val="0066CC"/>
                </a:solidFill>
              </a:rPr>
              <a:t>1/b </a:t>
            </a:r>
            <a:r>
              <a:rPr lang="zh-CN" altLang="en-US" sz="2800" spc="-1" dirty="0" smtClean="0">
                <a:solidFill>
                  <a:srgbClr val="0066CC"/>
                </a:solidFill>
              </a:rPr>
              <a:t>的问题，那么记 </a:t>
            </a:r>
            <a:r>
              <a:rPr lang="en-US" altLang="zh-CN" sz="2800" spc="-1" dirty="0" smtClean="0">
                <a:solidFill>
                  <a:srgbClr val="0066CC"/>
                </a:solidFill>
              </a:rPr>
              <a:t>t = </a:t>
            </a:r>
            <a:r>
              <a:rPr lang="en-US" altLang="zh-CN" sz="2800" spc="-1" dirty="0" err="1" smtClean="0">
                <a:solidFill>
                  <a:srgbClr val="0066CC"/>
                </a:solidFill>
              </a:rPr>
              <a:t>log</a:t>
            </a:r>
            <a:r>
              <a:rPr lang="en-US" altLang="zh-CN" sz="2800" spc="-1" baseline="-25000" dirty="0" err="1" smtClean="0">
                <a:solidFill>
                  <a:srgbClr val="0066CC"/>
                </a:solidFill>
              </a:rPr>
              <a:t>b</a:t>
            </a:r>
            <a:r>
              <a:rPr lang="en-US" altLang="zh-CN" sz="2800" spc="-1" dirty="0" err="1" smtClean="0">
                <a:solidFill>
                  <a:srgbClr val="0066CC"/>
                </a:solidFill>
              </a:rPr>
              <a:t>a</a:t>
            </a:r>
            <a:r>
              <a:rPr lang="en-US" altLang="zh-CN" sz="2800" spc="-1" dirty="0" smtClean="0">
                <a:solidFill>
                  <a:srgbClr val="0066CC"/>
                </a:solidFill>
              </a:rPr>
              <a:t>:</a:t>
            </a:r>
          </a:p>
          <a:p>
            <a:pPr marL="432000" indent="-324000">
              <a:spcBef>
                <a:spcPts val="1417"/>
              </a:spcBef>
              <a:buClr>
                <a:srgbClr val="000000"/>
              </a:buClr>
              <a:buSzPct val="45000"/>
              <a:buFont typeface="Wingdings" charset="2"/>
              <a:buChar char=""/>
            </a:pPr>
            <a:r>
              <a:rPr lang="en-US" altLang="zh-CN" sz="2800" spc="-1" dirty="0" smtClean="0">
                <a:solidFill>
                  <a:srgbClr val="0066CC"/>
                </a:solidFill>
              </a:rPr>
              <a:t>1. </a:t>
            </a:r>
            <a:r>
              <a:rPr lang="zh-CN" altLang="en-US" sz="2800" spc="-1" dirty="0" smtClean="0">
                <a:solidFill>
                  <a:srgbClr val="0066CC"/>
                </a:solidFill>
              </a:rPr>
              <a:t>如果 </a:t>
            </a:r>
            <a:r>
              <a:rPr lang="en-US" altLang="zh-CN" sz="2800" spc="-1" dirty="0" smtClean="0">
                <a:solidFill>
                  <a:srgbClr val="0066CC"/>
                </a:solidFill>
              </a:rPr>
              <a:t>f(n) = o(</a:t>
            </a:r>
            <a:r>
              <a:rPr lang="en-US" altLang="zh-CN" sz="2800" spc="-1" dirty="0" err="1" smtClean="0">
                <a:solidFill>
                  <a:srgbClr val="0066CC"/>
                </a:solidFill>
              </a:rPr>
              <a:t>n</a:t>
            </a:r>
            <a:r>
              <a:rPr lang="en-US" altLang="zh-CN" sz="2800" spc="-1" baseline="30000" dirty="0" err="1" smtClean="0">
                <a:solidFill>
                  <a:srgbClr val="0066CC"/>
                </a:solidFill>
              </a:rPr>
              <a:t>t</a:t>
            </a:r>
            <a:r>
              <a:rPr lang="en-US" altLang="zh-CN" sz="2800" spc="-1" dirty="0" smtClean="0">
                <a:solidFill>
                  <a:srgbClr val="0066CC"/>
                </a:solidFill>
              </a:rPr>
              <a:t>)</a:t>
            </a:r>
            <a:r>
              <a:rPr lang="zh-CN" altLang="en-US" sz="2800" spc="-1" dirty="0" smtClean="0">
                <a:solidFill>
                  <a:srgbClr val="0066CC"/>
                </a:solidFill>
              </a:rPr>
              <a:t>（即，比</a:t>
            </a:r>
            <a:r>
              <a:rPr lang="en-US" altLang="zh-CN" sz="2800" spc="-1" dirty="0" err="1" smtClean="0">
                <a:solidFill>
                  <a:srgbClr val="0066CC"/>
                </a:solidFill>
              </a:rPr>
              <a:t>n</a:t>
            </a:r>
            <a:r>
              <a:rPr lang="en-US" altLang="zh-CN" sz="2800" spc="-1" baseline="30000" dirty="0" err="1" smtClean="0">
                <a:solidFill>
                  <a:srgbClr val="0066CC"/>
                </a:solidFill>
              </a:rPr>
              <a:t>t</a:t>
            </a:r>
            <a:r>
              <a:rPr lang="zh-CN" altLang="en-US" sz="2800" spc="-1" dirty="0" smtClean="0">
                <a:solidFill>
                  <a:srgbClr val="0066CC"/>
                </a:solidFill>
              </a:rPr>
              <a:t>要小），那么 </a:t>
            </a:r>
            <a:r>
              <a:rPr lang="en-US" altLang="zh-CN" sz="2800" spc="-1" dirty="0" smtClean="0">
                <a:solidFill>
                  <a:srgbClr val="0066CC"/>
                </a:solidFill>
              </a:rPr>
              <a:t>T(n) = O(</a:t>
            </a:r>
            <a:r>
              <a:rPr lang="en-US" altLang="zh-CN" sz="2800" spc="-1" dirty="0" err="1" smtClean="0">
                <a:solidFill>
                  <a:srgbClr val="0066CC"/>
                </a:solidFill>
              </a:rPr>
              <a:t>n</a:t>
            </a:r>
            <a:r>
              <a:rPr lang="en-US" altLang="zh-CN" sz="2800" spc="-1" baseline="30000" dirty="0" err="1" smtClean="0">
                <a:solidFill>
                  <a:srgbClr val="0066CC"/>
                </a:solidFill>
              </a:rPr>
              <a:t>t</a:t>
            </a:r>
            <a:r>
              <a:rPr lang="en-US" altLang="zh-CN" sz="2800" spc="-1" dirty="0" smtClean="0">
                <a:solidFill>
                  <a:srgbClr val="0066CC"/>
                </a:solidFill>
              </a:rPr>
              <a:t>)</a:t>
            </a:r>
            <a:r>
              <a:rPr lang="zh-CN" altLang="en-US" sz="2800" spc="-1" dirty="0" smtClean="0">
                <a:solidFill>
                  <a:srgbClr val="0066CC"/>
                </a:solidFill>
              </a:rPr>
              <a:t>。这种情况下，递归树上的复杂度主要在于叶节点。</a:t>
            </a:r>
            <a:endParaRPr lang="en-US" altLang="zh-CN" sz="28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800" spc="-1" dirty="0" smtClean="0">
                <a:solidFill>
                  <a:srgbClr val="0066CC"/>
                </a:solidFill>
              </a:rPr>
              <a:t>2. </a:t>
            </a:r>
            <a:r>
              <a:rPr lang="zh-CN" altLang="en-US" sz="2800" spc="-1" dirty="0" smtClean="0">
                <a:solidFill>
                  <a:srgbClr val="0066CC"/>
                </a:solidFill>
              </a:rPr>
              <a:t>如果 </a:t>
            </a:r>
            <a:r>
              <a:rPr lang="en-US" altLang="zh-CN" sz="2800" spc="-1" dirty="0" smtClean="0">
                <a:solidFill>
                  <a:srgbClr val="0066CC"/>
                </a:solidFill>
              </a:rPr>
              <a:t>f(n) = O(</a:t>
            </a:r>
            <a:r>
              <a:rPr lang="en-US" altLang="zh-CN" sz="2800" spc="-1" dirty="0" err="1" smtClean="0">
                <a:solidFill>
                  <a:srgbClr val="0066CC"/>
                </a:solidFill>
              </a:rPr>
              <a:t>n</a:t>
            </a:r>
            <a:r>
              <a:rPr lang="en-US" altLang="zh-CN" sz="2800" spc="-1" baseline="30000" dirty="0" err="1" smtClean="0">
                <a:solidFill>
                  <a:srgbClr val="0066CC"/>
                </a:solidFill>
              </a:rPr>
              <a:t>t</a:t>
            </a:r>
            <a:r>
              <a:rPr lang="en-US" altLang="zh-CN" sz="2800" spc="-1" dirty="0" err="1" smtClean="0">
                <a:solidFill>
                  <a:srgbClr val="0066CC"/>
                </a:solidFill>
              </a:rPr>
              <a:t>log</a:t>
            </a:r>
            <a:r>
              <a:rPr lang="en-US" altLang="zh-CN" sz="2800" spc="-1" baseline="30000" dirty="0" err="1" smtClean="0">
                <a:solidFill>
                  <a:srgbClr val="0066CC"/>
                </a:solidFill>
              </a:rPr>
              <a:t>k</a:t>
            </a:r>
            <a:r>
              <a:rPr lang="en-US" altLang="zh-CN" sz="2800" spc="-1" dirty="0" err="1" smtClean="0">
                <a:solidFill>
                  <a:srgbClr val="0066CC"/>
                </a:solidFill>
              </a:rPr>
              <a:t>n</a:t>
            </a:r>
            <a:r>
              <a:rPr lang="en-US" altLang="zh-CN" sz="2800" spc="-1" dirty="0" smtClean="0">
                <a:solidFill>
                  <a:srgbClr val="0066CC"/>
                </a:solidFill>
              </a:rPr>
              <a:t>)</a:t>
            </a:r>
            <a:r>
              <a:rPr lang="zh-CN" altLang="en-US" sz="2800" spc="-1" dirty="0" smtClean="0">
                <a:solidFill>
                  <a:srgbClr val="0066CC"/>
                </a:solidFill>
              </a:rPr>
              <a:t>，那么 </a:t>
            </a:r>
            <a:r>
              <a:rPr lang="en-US" altLang="zh-CN" sz="2800" spc="-1" dirty="0" smtClean="0">
                <a:solidFill>
                  <a:srgbClr val="0066CC"/>
                </a:solidFill>
              </a:rPr>
              <a:t>T(n) = O(n</a:t>
            </a:r>
            <a:r>
              <a:rPr lang="en-US" altLang="zh-CN" sz="2800" spc="-1" baseline="30000" dirty="0" smtClean="0">
                <a:solidFill>
                  <a:srgbClr val="0066CC"/>
                </a:solidFill>
              </a:rPr>
              <a:t>t</a:t>
            </a:r>
            <a:r>
              <a:rPr lang="en-US" altLang="zh-CN" sz="2800" spc="-1" dirty="0" smtClean="0">
                <a:solidFill>
                  <a:srgbClr val="0066CC"/>
                </a:solidFill>
              </a:rPr>
              <a:t>log</a:t>
            </a:r>
            <a:r>
              <a:rPr lang="en-US" altLang="zh-CN" sz="2800" spc="-1" baseline="30000" dirty="0" smtClean="0">
                <a:solidFill>
                  <a:srgbClr val="0066CC"/>
                </a:solidFill>
              </a:rPr>
              <a:t>k+1</a:t>
            </a:r>
            <a:r>
              <a:rPr lang="en-US" altLang="zh-CN" sz="2800" spc="-1" dirty="0" smtClean="0">
                <a:solidFill>
                  <a:srgbClr val="0066CC"/>
                </a:solidFill>
              </a:rPr>
              <a:t>n)</a:t>
            </a:r>
            <a:r>
              <a:rPr lang="zh-CN" altLang="en-US" sz="2800" spc="-1" dirty="0" smtClean="0">
                <a:solidFill>
                  <a:srgbClr val="0066CC"/>
                </a:solidFill>
              </a:rPr>
              <a:t>。这种情况下递归树每一层有一样的贡献。</a:t>
            </a:r>
            <a:endParaRPr lang="en-US" altLang="zh-CN" sz="2800" spc="-1" dirty="0" smtClean="0">
              <a:solidFill>
                <a:srgbClr val="0066CC"/>
              </a:solidFill>
            </a:endParaRPr>
          </a:p>
          <a:p>
            <a:pPr marL="432000" indent="-324000">
              <a:spcBef>
                <a:spcPts val="1417"/>
              </a:spcBef>
              <a:buClr>
                <a:srgbClr val="000000"/>
              </a:buClr>
              <a:buSzPct val="45000"/>
              <a:buFont typeface="Wingdings" charset="2"/>
              <a:buChar char=""/>
            </a:pPr>
            <a:r>
              <a:rPr lang="en-US" altLang="zh-CN" sz="2800" spc="-1" dirty="0" smtClean="0">
                <a:solidFill>
                  <a:srgbClr val="0066CC"/>
                </a:solidFill>
              </a:rPr>
              <a:t>3. </a:t>
            </a:r>
            <a:r>
              <a:rPr lang="zh-CN" altLang="en-US" sz="2800" spc="-1" dirty="0" smtClean="0">
                <a:solidFill>
                  <a:srgbClr val="0066CC"/>
                </a:solidFill>
              </a:rPr>
              <a:t>如果 </a:t>
            </a:r>
            <a:r>
              <a:rPr lang="en-US" altLang="zh-CN" sz="2800" spc="-1" dirty="0" smtClean="0">
                <a:solidFill>
                  <a:srgbClr val="0066CC"/>
                </a:solidFill>
              </a:rPr>
              <a:t>f(n) = Ω(</a:t>
            </a:r>
            <a:r>
              <a:rPr lang="en-US" altLang="zh-CN" sz="2800" spc="-1" dirty="0" err="1" smtClean="0">
                <a:solidFill>
                  <a:srgbClr val="0066CC"/>
                </a:solidFill>
              </a:rPr>
              <a:t>n</a:t>
            </a:r>
            <a:r>
              <a:rPr lang="en-US" altLang="zh-CN" sz="2800" spc="-1" baseline="30000" dirty="0" err="1" smtClean="0">
                <a:solidFill>
                  <a:srgbClr val="0066CC"/>
                </a:solidFill>
              </a:rPr>
              <a:t>q</a:t>
            </a:r>
            <a:r>
              <a:rPr lang="en-US" altLang="zh-CN" sz="2800" spc="-1" dirty="0" smtClean="0">
                <a:solidFill>
                  <a:srgbClr val="0066CC"/>
                </a:solidFill>
              </a:rPr>
              <a:t>)</a:t>
            </a:r>
            <a:r>
              <a:rPr lang="zh-CN" altLang="en-US" sz="2800" spc="-1" dirty="0" smtClean="0">
                <a:solidFill>
                  <a:srgbClr val="0066CC"/>
                </a:solidFill>
              </a:rPr>
              <a:t> 而 </a:t>
            </a:r>
            <a:r>
              <a:rPr lang="en-US" altLang="zh-CN" sz="2800" spc="-1" dirty="0" smtClean="0">
                <a:solidFill>
                  <a:srgbClr val="0066CC"/>
                </a:solidFill>
              </a:rPr>
              <a:t>q &gt; t</a:t>
            </a:r>
            <a:r>
              <a:rPr lang="zh-CN" altLang="en-US" sz="2800" spc="-1" dirty="0" smtClean="0">
                <a:solidFill>
                  <a:srgbClr val="0066CC"/>
                </a:solidFill>
              </a:rPr>
              <a:t>，那么 </a:t>
            </a:r>
            <a:r>
              <a:rPr lang="en-US" altLang="zh-CN" sz="2800" spc="-1" dirty="0" smtClean="0">
                <a:solidFill>
                  <a:srgbClr val="0066CC"/>
                </a:solidFill>
              </a:rPr>
              <a:t>T(n) = O(f(n))</a:t>
            </a:r>
            <a:r>
              <a:rPr lang="zh-CN" altLang="en-US" sz="2800" spc="-1" dirty="0" smtClean="0">
                <a:solidFill>
                  <a:srgbClr val="0066CC"/>
                </a:solidFill>
              </a:rPr>
              <a:t>。这种情况下复杂度主要在递归树的根节点。</a:t>
            </a:r>
            <a:endParaRPr lang="en-US" altLang="zh-CN" sz="2800" spc="-1" dirty="0" smtClean="0">
              <a:solidFill>
                <a:srgbClr val="0066CC"/>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二维</a:t>
            </a:r>
            <a:r>
              <a:rPr lang="en-US" sz="4000" b="0" strike="noStrike" spc="-1" dirty="0" smtClean="0">
                <a:solidFill>
                  <a:srgbClr val="FFFFFF"/>
                </a:solidFill>
                <a:latin typeface="Arial"/>
              </a:rPr>
              <a:t>前缀和</a:t>
            </a:r>
            <a:endParaRPr lang="en-US" sz="4000" b="0" strike="noStrike" spc="-1" dirty="0">
              <a:solidFill>
                <a:srgbClr val="FFFFFF"/>
              </a:solidFill>
              <a:latin typeface="Arial"/>
            </a:endParaRPr>
          </a:p>
        </p:txBody>
      </p:sp>
      <p:sp>
        <p:nvSpPr>
          <p:cNvPr id="92" name="TextShape 2"/>
          <p:cNvSpPr txBox="1"/>
          <p:nvPr/>
        </p:nvSpPr>
        <p:spPr>
          <a:xfrm>
            <a:off x="504000" y="1769040"/>
            <a:ext cx="9071640" cy="4384440"/>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b="0" strike="noStrike" spc="-1" dirty="0" smtClean="0">
                <a:solidFill>
                  <a:srgbClr val="0066CC"/>
                </a:solidFill>
                <a:latin typeface="Arial"/>
              </a:rPr>
              <a:t>对于二维数组 </a:t>
            </a:r>
            <a:r>
              <a:rPr lang="en-US" altLang="zh-CN" sz="3200" spc="-1" dirty="0" smtClean="0">
                <a:solidFill>
                  <a:srgbClr val="0066CC"/>
                </a:solidFill>
                <a:latin typeface="Arial"/>
              </a:rPr>
              <a:t>a</a:t>
            </a:r>
            <a:r>
              <a:rPr lang="en-US" altLang="zh-CN" sz="3200" spc="-1" baseline="-25000" dirty="0" smtClean="0">
                <a:solidFill>
                  <a:srgbClr val="0066CC"/>
                </a:solidFill>
                <a:latin typeface="Arial"/>
              </a:rPr>
              <a:t>1,1</a:t>
            </a:r>
            <a:r>
              <a:rPr lang="en-US" altLang="zh-CN" sz="3200" spc="-1" dirty="0" smtClean="0">
                <a:solidFill>
                  <a:srgbClr val="0066CC"/>
                </a:solidFill>
                <a:latin typeface="Arial"/>
              </a:rPr>
              <a:t>…</a:t>
            </a:r>
            <a:r>
              <a:rPr lang="en-US" altLang="zh-CN" sz="3200" spc="-1" dirty="0" err="1" smtClean="0">
                <a:solidFill>
                  <a:srgbClr val="0066CC"/>
                </a:solidFill>
                <a:latin typeface="Arial"/>
              </a:rPr>
              <a:t>a</a:t>
            </a:r>
            <a:r>
              <a:rPr lang="en-US" altLang="zh-CN" sz="3200" spc="-1" baseline="-25000" dirty="0" err="1" smtClean="0">
                <a:solidFill>
                  <a:srgbClr val="0066CC"/>
                </a:solidFill>
                <a:latin typeface="Arial"/>
              </a:rPr>
              <a:t>n,m</a:t>
            </a:r>
            <a:r>
              <a:rPr lang="zh-CN" altLang="en-US" sz="3200" spc="-1" dirty="0" smtClean="0">
                <a:solidFill>
                  <a:srgbClr val="0066CC"/>
                </a:solidFill>
                <a:latin typeface="Arial"/>
              </a:rPr>
              <a:t>，考虑把它画到平面上，某个位置的前缀和就是它左下方所有数的和。</a:t>
            </a:r>
            <a:endParaRPr lang="en-US" altLang="zh-CN" sz="3200" spc="-1" dirty="0" smtClean="0">
              <a:solidFill>
                <a:srgbClr val="0066CC"/>
              </a:solidFill>
              <a:latin typeface="Arial"/>
            </a:endParaRPr>
          </a:p>
          <a:p>
            <a:pPr marL="432000" indent="-324000">
              <a:spcBef>
                <a:spcPts val="1417"/>
              </a:spcBef>
              <a:buClr>
                <a:srgbClr val="000000"/>
              </a:buClr>
              <a:buSzPct val="45000"/>
            </a:pPr>
            <a:endParaRPr lang="en-US" sz="3200" spc="-1" dirty="0">
              <a:solidFill>
                <a:srgbClr val="0066CC"/>
              </a:solidFill>
              <a:latin typeface="Arial"/>
            </a:endParaRPr>
          </a:p>
          <a:p>
            <a:pPr marL="432000" indent="-324000">
              <a:spcBef>
                <a:spcPts val="1417"/>
              </a:spcBef>
              <a:buClr>
                <a:srgbClr val="000000"/>
              </a:buClr>
              <a:buSzPct val="45000"/>
            </a:pPr>
            <a:endParaRPr lang="en-US" sz="3200" b="0" strike="noStrike" spc="-1" dirty="0">
              <a:solidFill>
                <a:srgbClr val="0066CC"/>
              </a:solidFill>
              <a:latin typeface="Arial"/>
            </a:endParaRPr>
          </a:p>
        </p:txBody>
      </p:sp>
      <p:sp>
        <p:nvSpPr>
          <p:cNvPr id="4" name="矩形 3"/>
          <p:cNvSpPr/>
          <p:nvPr/>
        </p:nvSpPr>
        <p:spPr>
          <a:xfrm>
            <a:off x="1539850" y="3565523"/>
            <a:ext cx="5000660" cy="2786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39850" y="4351341"/>
            <a:ext cx="3714776" cy="2000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err="1" smtClean="0"/>
              <a:t>S</a:t>
            </a:r>
            <a:r>
              <a:rPr lang="en-US" altLang="zh-CN" sz="4000" baseline="-25000" dirty="0" err="1" smtClean="0"/>
              <a:t>i,j</a:t>
            </a:r>
            <a:endParaRPr lang="zh-CN" altLang="en-US" baseline="-25000" dirty="0"/>
          </a:p>
        </p:txBody>
      </p:sp>
      <p:cxnSp>
        <p:nvCxnSpPr>
          <p:cNvPr id="9" name="直接箭头连接符 8"/>
          <p:cNvCxnSpPr/>
          <p:nvPr/>
        </p:nvCxnSpPr>
        <p:spPr>
          <a:xfrm>
            <a:off x="1539850" y="6351605"/>
            <a:ext cx="62151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174662" y="4637093"/>
            <a:ext cx="3429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69204" y="6137291"/>
            <a:ext cx="235962" cy="369332"/>
          </a:xfrm>
          <a:prstGeom prst="rect">
            <a:avLst/>
          </a:prstGeom>
          <a:noFill/>
        </p:spPr>
        <p:txBody>
          <a:bodyPr wrap="none" rtlCol="0">
            <a:spAutoFit/>
          </a:bodyPr>
          <a:lstStyle/>
          <a:p>
            <a:r>
              <a:rPr lang="en-US" altLang="zh-CN" dirty="0" smtClean="0"/>
              <a:t>j</a:t>
            </a:r>
            <a:endParaRPr lang="zh-CN" altLang="en-US" dirty="0"/>
          </a:p>
        </p:txBody>
      </p:sp>
      <p:sp>
        <p:nvSpPr>
          <p:cNvPr id="13" name="TextBox 12"/>
          <p:cNvSpPr txBox="1"/>
          <p:nvPr/>
        </p:nvSpPr>
        <p:spPr>
          <a:xfrm>
            <a:off x="1539850" y="2922581"/>
            <a:ext cx="235962" cy="369332"/>
          </a:xfrm>
          <a:prstGeom prst="rect">
            <a:avLst/>
          </a:prstGeom>
          <a:noFill/>
        </p:spPr>
        <p:txBody>
          <a:bodyPr wrap="none" rtlCol="0">
            <a:spAutoFit/>
          </a:bodyPr>
          <a:lstStyle/>
          <a:p>
            <a:r>
              <a:rPr lang="en-US" altLang="zh-CN" dirty="0" err="1" smtClean="0"/>
              <a:t>i</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二维</a:t>
            </a:r>
            <a:r>
              <a:rPr lang="en-US" sz="4000" b="0" strike="noStrike" spc="-1" dirty="0" smtClean="0">
                <a:solidFill>
                  <a:srgbClr val="FFFFFF"/>
                </a:solidFill>
                <a:latin typeface="Arial"/>
              </a:rPr>
              <a:t>前缀和</a:t>
            </a:r>
            <a:endParaRPr lang="en-US" sz="4000" b="0" strike="noStrike" spc="-1" dirty="0">
              <a:solidFill>
                <a:srgbClr val="FFFFFF"/>
              </a:solidFill>
              <a:latin typeface="Arial"/>
            </a:endParaRPr>
          </a:p>
        </p:txBody>
      </p:sp>
      <p:sp>
        <p:nvSpPr>
          <p:cNvPr id="92" name="TextShape 2"/>
          <p:cNvSpPr txBox="1"/>
          <p:nvPr/>
        </p:nvSpPr>
        <p:spPr>
          <a:xfrm>
            <a:off x="504000" y="1769040"/>
            <a:ext cx="9071640" cy="4384440"/>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latin typeface="Arial"/>
              </a:rPr>
              <a:t>求这个二维前缀和的话，可以先对其中一维求前缀和，再对另一维求。即令</a:t>
            </a:r>
            <a:r>
              <a:rPr lang="en-US" altLang="zh-CN" sz="3200" spc="-1" dirty="0" err="1" smtClean="0">
                <a:solidFill>
                  <a:srgbClr val="0066CC"/>
                </a:solidFill>
                <a:latin typeface="Arial"/>
              </a:rPr>
              <a:t>b</a:t>
            </a:r>
            <a:r>
              <a:rPr lang="en-US" altLang="zh-CN" sz="3200" spc="-1" baseline="-25000" dirty="0" err="1" smtClean="0">
                <a:solidFill>
                  <a:srgbClr val="0066CC"/>
                </a:solidFill>
                <a:latin typeface="Arial"/>
              </a:rPr>
              <a:t>i,j</a:t>
            </a:r>
            <a:r>
              <a:rPr lang="en-US" altLang="zh-CN" sz="3200" spc="-1" dirty="0" smtClean="0">
                <a:solidFill>
                  <a:srgbClr val="0066CC"/>
                </a:solidFill>
                <a:latin typeface="Arial"/>
              </a:rPr>
              <a:t>=a</a:t>
            </a:r>
            <a:r>
              <a:rPr lang="en-US" altLang="zh-CN" sz="3200" spc="-1" baseline="-25000" dirty="0" smtClean="0">
                <a:solidFill>
                  <a:srgbClr val="0066CC"/>
                </a:solidFill>
                <a:latin typeface="Arial"/>
              </a:rPr>
              <a:t>i,1</a:t>
            </a:r>
            <a:r>
              <a:rPr lang="en-US" altLang="zh-CN" sz="3200" spc="-1" dirty="0" smtClean="0">
                <a:solidFill>
                  <a:srgbClr val="0066CC"/>
                </a:solidFill>
                <a:latin typeface="Arial"/>
              </a:rPr>
              <a:t>+a</a:t>
            </a:r>
            <a:r>
              <a:rPr lang="en-US" altLang="zh-CN" sz="3200" spc="-1" baseline="-25000" dirty="0" smtClean="0">
                <a:solidFill>
                  <a:srgbClr val="0066CC"/>
                </a:solidFill>
                <a:latin typeface="Arial"/>
              </a:rPr>
              <a:t>i,2</a:t>
            </a:r>
            <a:r>
              <a:rPr lang="en-US" altLang="zh-CN" sz="3200" spc="-1" dirty="0" smtClean="0">
                <a:solidFill>
                  <a:srgbClr val="0066CC"/>
                </a:solidFill>
                <a:latin typeface="Arial"/>
              </a:rPr>
              <a:t>+…+</a:t>
            </a:r>
            <a:r>
              <a:rPr lang="en-US" altLang="zh-CN" sz="3200" spc="-1" dirty="0" err="1" smtClean="0">
                <a:solidFill>
                  <a:srgbClr val="0066CC"/>
                </a:solidFill>
                <a:latin typeface="Arial"/>
              </a:rPr>
              <a:t>a</a:t>
            </a:r>
            <a:r>
              <a:rPr lang="en-US" altLang="zh-CN" sz="3200" spc="-1" baseline="-25000" dirty="0" err="1" smtClean="0">
                <a:solidFill>
                  <a:srgbClr val="0066CC"/>
                </a:solidFill>
                <a:latin typeface="Arial"/>
              </a:rPr>
              <a:t>i,j</a:t>
            </a:r>
            <a:endParaRPr lang="en-US" altLang="zh-CN" sz="3200" spc="-1" baseline="-25000" dirty="0" smtClean="0">
              <a:solidFill>
                <a:srgbClr val="0066CC"/>
              </a:solidFill>
              <a:latin typeface="Arial"/>
            </a:endParaRPr>
          </a:p>
          <a:p>
            <a:pPr marL="432000" indent="-324000">
              <a:spcBef>
                <a:spcPts val="1417"/>
              </a:spcBef>
              <a:buClr>
                <a:srgbClr val="000000"/>
              </a:buClr>
              <a:buSzPct val="45000"/>
              <a:buFont typeface="Wingdings" charset="2"/>
              <a:buChar char=""/>
            </a:pPr>
            <a:r>
              <a:rPr lang="en-US" altLang="zh-CN" sz="3200" spc="-1" dirty="0" err="1" smtClean="0">
                <a:solidFill>
                  <a:srgbClr val="0066CC"/>
                </a:solidFill>
                <a:latin typeface="Arial"/>
              </a:rPr>
              <a:t>S</a:t>
            </a:r>
            <a:r>
              <a:rPr lang="en-US" altLang="zh-CN" sz="3200" spc="-1" baseline="-25000" dirty="0" err="1" smtClean="0">
                <a:solidFill>
                  <a:srgbClr val="0066CC"/>
                </a:solidFill>
                <a:latin typeface="Arial"/>
              </a:rPr>
              <a:t>i,j</a:t>
            </a:r>
            <a:r>
              <a:rPr lang="en-US" altLang="zh-CN" sz="3200" spc="-1" dirty="0" smtClean="0">
                <a:solidFill>
                  <a:srgbClr val="0066CC"/>
                </a:solidFill>
                <a:latin typeface="Arial"/>
              </a:rPr>
              <a:t>=b</a:t>
            </a:r>
            <a:r>
              <a:rPr lang="en-US" altLang="zh-CN" sz="3200" spc="-1" baseline="-25000" dirty="0" smtClean="0">
                <a:solidFill>
                  <a:srgbClr val="0066CC"/>
                </a:solidFill>
                <a:latin typeface="Arial"/>
              </a:rPr>
              <a:t>1,j</a:t>
            </a:r>
            <a:r>
              <a:rPr lang="en-US" altLang="zh-CN" sz="3200" spc="-1" dirty="0" smtClean="0">
                <a:solidFill>
                  <a:srgbClr val="0066CC"/>
                </a:solidFill>
                <a:latin typeface="Arial"/>
              </a:rPr>
              <a:t>+b</a:t>
            </a:r>
            <a:r>
              <a:rPr lang="en-US" altLang="zh-CN" sz="3200" spc="-1" baseline="-25000" dirty="0" smtClean="0">
                <a:solidFill>
                  <a:srgbClr val="0066CC"/>
                </a:solidFill>
                <a:latin typeface="Arial"/>
              </a:rPr>
              <a:t>2,j</a:t>
            </a:r>
            <a:r>
              <a:rPr lang="en-US" altLang="zh-CN" sz="3200" spc="-1" dirty="0" smtClean="0">
                <a:solidFill>
                  <a:srgbClr val="0066CC"/>
                </a:solidFill>
                <a:latin typeface="Arial"/>
              </a:rPr>
              <a:t>+…+</a:t>
            </a:r>
            <a:r>
              <a:rPr lang="en-US" altLang="zh-CN" sz="3200" spc="-1" dirty="0" err="1" smtClean="0">
                <a:solidFill>
                  <a:srgbClr val="0066CC"/>
                </a:solidFill>
                <a:latin typeface="Arial"/>
              </a:rPr>
              <a:t>b</a:t>
            </a:r>
            <a:r>
              <a:rPr lang="en-US" altLang="zh-CN" sz="3200" spc="-1" baseline="-25000" dirty="0" err="1" smtClean="0">
                <a:solidFill>
                  <a:srgbClr val="0066CC"/>
                </a:solidFill>
                <a:latin typeface="Arial"/>
              </a:rPr>
              <a:t>i,j</a:t>
            </a:r>
            <a:r>
              <a:rPr lang="zh-CN" altLang="en-US" sz="3200" spc="-1" dirty="0" smtClean="0">
                <a:solidFill>
                  <a:srgbClr val="0066CC"/>
                </a:solidFill>
                <a:latin typeface="Arial"/>
              </a:rPr>
              <a:t>。</a:t>
            </a:r>
            <a:endParaRPr lang="en-US" altLang="zh-CN" sz="3200" spc="-1" dirty="0" smtClean="0">
              <a:solidFill>
                <a:srgbClr val="0066CC"/>
              </a:solidFill>
              <a:latin typeface="Arial"/>
            </a:endParaRPr>
          </a:p>
          <a:p>
            <a:pPr marL="432000" indent="-324000">
              <a:spcBef>
                <a:spcPts val="1417"/>
              </a:spcBef>
              <a:buClr>
                <a:srgbClr val="000000"/>
              </a:buClr>
              <a:buSzPct val="45000"/>
            </a:pPr>
            <a:endParaRPr lang="en-US" sz="3200" spc="-1" dirty="0">
              <a:solidFill>
                <a:srgbClr val="0066CC"/>
              </a:solidFill>
              <a:latin typeface="Arial"/>
            </a:endParaRPr>
          </a:p>
          <a:p>
            <a:pPr marL="432000" indent="-324000">
              <a:spcBef>
                <a:spcPts val="1417"/>
              </a:spcBef>
              <a:buClr>
                <a:srgbClr val="000000"/>
              </a:buClr>
              <a:buSzPct val="45000"/>
            </a:pPr>
            <a:endParaRPr lang="en-US" sz="3200" b="0" strike="noStrike" spc="-1" dirty="0">
              <a:solidFill>
                <a:srgbClr val="0066CC"/>
              </a:solidFill>
              <a:latin typeface="Arial"/>
            </a:endParaRPr>
          </a:p>
        </p:txBody>
      </p:sp>
      <p:sp>
        <p:nvSpPr>
          <p:cNvPr id="4" name="矩形 3"/>
          <p:cNvSpPr/>
          <p:nvPr/>
        </p:nvSpPr>
        <p:spPr>
          <a:xfrm>
            <a:off x="2039916" y="4618575"/>
            <a:ext cx="5000660" cy="2786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39916" y="5404393"/>
            <a:ext cx="3714776" cy="2000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smtClean="0"/>
              <a:t>S</a:t>
            </a:r>
            <a:r>
              <a:rPr lang="en-US" altLang="zh-CN" sz="3600" baseline="-25000" dirty="0" err="1" smtClean="0"/>
              <a:t>i,j</a:t>
            </a:r>
            <a:endParaRPr lang="zh-CN" altLang="en-US" sz="3600" baseline="-25000" dirty="0"/>
          </a:p>
        </p:txBody>
      </p:sp>
      <p:cxnSp>
        <p:nvCxnSpPr>
          <p:cNvPr id="9" name="直接箭头连接符 8"/>
          <p:cNvCxnSpPr/>
          <p:nvPr/>
        </p:nvCxnSpPr>
        <p:spPr>
          <a:xfrm>
            <a:off x="2039916" y="7404657"/>
            <a:ext cx="62151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rot="5400000" flipH="1" flipV="1">
            <a:off x="325404" y="5690145"/>
            <a:ext cx="3429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69270" y="7190343"/>
            <a:ext cx="235962" cy="369332"/>
          </a:xfrm>
          <a:prstGeom prst="rect">
            <a:avLst/>
          </a:prstGeom>
          <a:noFill/>
        </p:spPr>
        <p:txBody>
          <a:bodyPr wrap="none" rtlCol="0">
            <a:spAutoFit/>
          </a:bodyPr>
          <a:lstStyle/>
          <a:p>
            <a:r>
              <a:rPr lang="en-US" altLang="zh-CN" dirty="0" smtClean="0"/>
              <a:t>j</a:t>
            </a:r>
            <a:endParaRPr lang="zh-CN" altLang="en-US" dirty="0"/>
          </a:p>
        </p:txBody>
      </p:sp>
      <p:sp>
        <p:nvSpPr>
          <p:cNvPr id="13" name="TextBox 12"/>
          <p:cNvSpPr txBox="1"/>
          <p:nvPr/>
        </p:nvSpPr>
        <p:spPr>
          <a:xfrm>
            <a:off x="2039916" y="3975633"/>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22" name="矩形 21"/>
          <p:cNvSpPr/>
          <p:nvPr/>
        </p:nvSpPr>
        <p:spPr>
          <a:xfrm>
            <a:off x="2035277" y="5383162"/>
            <a:ext cx="3716594" cy="325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en-US" altLang="zh-CN" dirty="0" smtClean="0"/>
              <a:t>[</a:t>
            </a:r>
            <a:r>
              <a:rPr lang="en-US" altLang="zh-CN" dirty="0" err="1" smtClean="0"/>
              <a:t>i</a:t>
            </a:r>
            <a:r>
              <a:rPr lang="en-US" altLang="zh-CN" dirty="0" smtClean="0"/>
              <a:t>][j]</a:t>
            </a:r>
            <a:endParaRPr lang="zh-CN" altLang="en-US" dirty="0"/>
          </a:p>
        </p:txBody>
      </p:sp>
      <p:sp>
        <p:nvSpPr>
          <p:cNvPr id="23" name="矩形 22"/>
          <p:cNvSpPr/>
          <p:nvPr/>
        </p:nvSpPr>
        <p:spPr>
          <a:xfrm>
            <a:off x="2040197" y="7084102"/>
            <a:ext cx="3716594" cy="325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b[1][j]</a:t>
            </a:r>
            <a:endParaRPr lang="zh-CN" altLang="en-US" dirty="0"/>
          </a:p>
        </p:txBody>
      </p:sp>
      <p:sp>
        <p:nvSpPr>
          <p:cNvPr id="24" name="矩形 23"/>
          <p:cNvSpPr/>
          <p:nvPr/>
        </p:nvSpPr>
        <p:spPr>
          <a:xfrm>
            <a:off x="2042218" y="6753039"/>
            <a:ext cx="3716594" cy="325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b[2][j]</a:t>
            </a:r>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二维</a:t>
            </a:r>
            <a:r>
              <a:rPr lang="en-US" sz="4000" b="0" strike="noStrike" spc="-1" dirty="0" smtClean="0">
                <a:solidFill>
                  <a:srgbClr val="FFFFFF"/>
                </a:solidFill>
                <a:latin typeface="Arial"/>
              </a:rPr>
              <a:t>前缀和</a:t>
            </a:r>
            <a:endParaRPr lang="en-US" sz="4000" b="0" strike="noStrike" spc="-1" dirty="0">
              <a:solidFill>
                <a:srgbClr val="FFFFFF"/>
              </a:solidFill>
              <a:latin typeface="Arial"/>
            </a:endParaRPr>
          </a:p>
        </p:txBody>
      </p:sp>
      <p:sp>
        <p:nvSpPr>
          <p:cNvPr id="92" name="TextShape 2"/>
          <p:cNvSpPr txBox="1"/>
          <p:nvPr/>
        </p:nvSpPr>
        <p:spPr>
          <a:xfrm>
            <a:off x="504000" y="1769040"/>
            <a:ext cx="9071640" cy="4384440"/>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latin typeface="Arial"/>
              </a:rPr>
              <a:t>类似于一维，二维前缀和可以快速求矩形内的数的和。</a:t>
            </a:r>
            <a:r>
              <a:rPr lang="en-US" altLang="zh-CN" sz="3200" spc="-1" dirty="0" smtClean="0">
                <a:solidFill>
                  <a:srgbClr val="0066CC"/>
                </a:solidFill>
                <a:latin typeface="Arial"/>
              </a:rPr>
              <a:t>[i1,i2] × [j1,j2]</a:t>
            </a:r>
            <a:r>
              <a:rPr lang="zh-CN" altLang="en-US" sz="3200" spc="-1" dirty="0" smtClean="0">
                <a:solidFill>
                  <a:srgbClr val="0066CC"/>
                </a:solidFill>
                <a:latin typeface="Arial"/>
              </a:rPr>
              <a:t>这个矩形（即所有 </a:t>
            </a:r>
            <a:r>
              <a:rPr lang="en-US" altLang="zh-CN" sz="3200" spc="-1" dirty="0" smtClean="0">
                <a:solidFill>
                  <a:srgbClr val="0066CC"/>
                </a:solidFill>
                <a:latin typeface="Arial"/>
              </a:rPr>
              <a:t>i1</a:t>
            </a:r>
            <a:r>
              <a:rPr lang="zh-CN" altLang="en-US" sz="3200" spc="-1" dirty="0" smtClean="0">
                <a:solidFill>
                  <a:srgbClr val="0066CC"/>
                </a:solidFill>
                <a:latin typeface="Arial"/>
              </a:rPr>
              <a:t>≤</a:t>
            </a:r>
            <a:r>
              <a:rPr lang="en-US" altLang="zh-CN" sz="3200" spc="-1" dirty="0" smtClean="0">
                <a:solidFill>
                  <a:srgbClr val="0066CC"/>
                </a:solidFill>
                <a:latin typeface="Arial"/>
              </a:rPr>
              <a:t>x</a:t>
            </a:r>
            <a:r>
              <a:rPr lang="zh-CN" altLang="en-US" sz="3200" spc="-1" dirty="0" smtClean="0">
                <a:solidFill>
                  <a:srgbClr val="0066CC"/>
                </a:solidFill>
              </a:rPr>
              <a:t>≤</a:t>
            </a:r>
            <a:r>
              <a:rPr lang="en-US" altLang="zh-CN" sz="3200" spc="-1" dirty="0" smtClean="0">
                <a:solidFill>
                  <a:srgbClr val="0066CC"/>
                </a:solidFill>
              </a:rPr>
              <a:t>i2,j1</a:t>
            </a:r>
            <a:r>
              <a:rPr lang="zh-CN" altLang="en-US" sz="3200" spc="-1" dirty="0" smtClean="0">
                <a:solidFill>
                  <a:srgbClr val="0066CC"/>
                </a:solidFill>
              </a:rPr>
              <a:t>≤</a:t>
            </a:r>
            <a:r>
              <a:rPr lang="en-US" altLang="zh-CN" sz="3200" spc="-1" dirty="0" smtClean="0">
                <a:solidFill>
                  <a:srgbClr val="0066CC"/>
                </a:solidFill>
              </a:rPr>
              <a:t>y</a:t>
            </a:r>
            <a:r>
              <a:rPr lang="zh-CN" altLang="en-US" sz="3200" spc="-1" dirty="0" smtClean="0">
                <a:solidFill>
                  <a:srgbClr val="0066CC"/>
                </a:solidFill>
              </a:rPr>
              <a:t>≤</a:t>
            </a:r>
            <a:r>
              <a:rPr lang="en-US" altLang="zh-CN" sz="3200" spc="-1" dirty="0" smtClean="0">
                <a:solidFill>
                  <a:srgbClr val="0066CC"/>
                </a:solidFill>
              </a:rPr>
              <a:t>j2</a:t>
            </a:r>
            <a:r>
              <a:rPr lang="zh-CN" altLang="en-US" sz="3200" spc="-1" dirty="0">
                <a:solidFill>
                  <a:srgbClr val="0066CC"/>
                </a:solidFill>
              </a:rPr>
              <a:t> </a:t>
            </a:r>
            <a:r>
              <a:rPr lang="zh-CN" altLang="en-US" sz="3200" spc="-1" dirty="0" smtClean="0">
                <a:solidFill>
                  <a:srgbClr val="0066CC"/>
                </a:solidFill>
              </a:rPr>
              <a:t>的那些位置</a:t>
            </a:r>
            <a:r>
              <a:rPr lang="zh-CN" altLang="en-US" sz="3200" spc="-1" dirty="0" smtClean="0">
                <a:solidFill>
                  <a:srgbClr val="0066CC"/>
                </a:solidFill>
                <a:latin typeface="Arial"/>
              </a:rPr>
              <a:t>）里的和可以这样算：</a:t>
            </a:r>
            <a:endParaRPr lang="en-US" altLang="zh-CN" sz="3200" spc="-1" dirty="0" smtClean="0">
              <a:solidFill>
                <a:srgbClr val="0066CC"/>
              </a:solidFill>
              <a:latin typeface="Arial"/>
            </a:endParaRPr>
          </a:p>
          <a:p>
            <a:pPr marL="432000" indent="-324000">
              <a:spcBef>
                <a:spcPts val="1417"/>
              </a:spcBef>
              <a:buClr>
                <a:srgbClr val="000000"/>
              </a:buClr>
              <a:buSzPct val="45000"/>
              <a:buFont typeface="Wingdings" charset="2"/>
              <a:buChar char=""/>
            </a:pPr>
            <a:r>
              <a:rPr lang="en-US" sz="3200" spc="-1" dirty="0" smtClean="0">
                <a:solidFill>
                  <a:srgbClr val="0066CC"/>
                </a:solidFill>
                <a:latin typeface="Arial"/>
              </a:rPr>
              <a:t>S</a:t>
            </a:r>
            <a:r>
              <a:rPr lang="en-US" sz="3200" spc="-1" baseline="-25000" dirty="0" smtClean="0">
                <a:solidFill>
                  <a:srgbClr val="0066CC"/>
                </a:solidFill>
                <a:latin typeface="Arial"/>
              </a:rPr>
              <a:t>i2,j2</a:t>
            </a:r>
            <a:r>
              <a:rPr lang="en-US" sz="3200" spc="-1" dirty="0" smtClean="0">
                <a:solidFill>
                  <a:srgbClr val="0066CC"/>
                </a:solidFill>
                <a:latin typeface="Arial"/>
              </a:rPr>
              <a:t>-S</a:t>
            </a:r>
            <a:r>
              <a:rPr lang="en-US" sz="3200" spc="-1" baseline="-25000" dirty="0" smtClean="0">
                <a:solidFill>
                  <a:srgbClr val="0066CC"/>
                </a:solidFill>
                <a:latin typeface="Arial"/>
              </a:rPr>
              <a:t>i1-1,j2</a:t>
            </a:r>
            <a:r>
              <a:rPr lang="en-US" sz="3200" spc="-1" dirty="0" smtClean="0">
                <a:solidFill>
                  <a:srgbClr val="0066CC"/>
                </a:solidFill>
                <a:latin typeface="Arial"/>
              </a:rPr>
              <a:t>-S</a:t>
            </a:r>
            <a:r>
              <a:rPr lang="en-US" sz="3200" spc="-1" baseline="-25000" dirty="0" smtClean="0">
                <a:solidFill>
                  <a:srgbClr val="0066CC"/>
                </a:solidFill>
                <a:latin typeface="Arial"/>
              </a:rPr>
              <a:t>i2,j1-1</a:t>
            </a:r>
            <a:r>
              <a:rPr lang="en-US" sz="3200" spc="-1" dirty="0" smtClean="0">
                <a:solidFill>
                  <a:srgbClr val="0066CC"/>
                </a:solidFill>
                <a:latin typeface="Arial"/>
              </a:rPr>
              <a:t>+S</a:t>
            </a:r>
            <a:r>
              <a:rPr lang="en-US" sz="3200" spc="-1" baseline="-25000" dirty="0" smtClean="0">
                <a:solidFill>
                  <a:srgbClr val="0066CC"/>
                </a:solidFill>
                <a:latin typeface="Arial"/>
              </a:rPr>
              <a:t>i1-1,j1-1</a:t>
            </a:r>
          </a:p>
          <a:p>
            <a:pPr marL="432000" indent="-324000">
              <a:spcBef>
                <a:spcPts val="1417"/>
              </a:spcBef>
              <a:buClr>
                <a:srgbClr val="000000"/>
              </a:buClr>
              <a:buSzPct val="45000"/>
              <a:buFont typeface="Wingdings" charset="2"/>
              <a:buChar char=""/>
            </a:pPr>
            <a:r>
              <a:rPr lang="zh-CN" altLang="en-US" sz="3200" b="0" strike="noStrike" spc="-1" dirty="0">
                <a:solidFill>
                  <a:srgbClr val="0066CC"/>
                </a:solidFill>
                <a:latin typeface="Arial"/>
              </a:rPr>
              <a:t>大概</a:t>
            </a:r>
            <a:r>
              <a:rPr lang="zh-CN" altLang="en-US" sz="3200" b="0" strike="noStrike" spc="-1" dirty="0" smtClean="0">
                <a:solidFill>
                  <a:srgbClr val="0066CC"/>
                </a:solidFill>
                <a:latin typeface="Arial"/>
              </a:rPr>
              <a:t>就是用总的</a:t>
            </a:r>
            <a:r>
              <a:rPr lang="zh-CN" altLang="en-US" sz="3200" spc="-1" dirty="0" smtClean="0">
                <a:solidFill>
                  <a:srgbClr val="0066CC"/>
                </a:solidFill>
                <a:latin typeface="Arial"/>
              </a:rPr>
              <a:t>（</a:t>
            </a:r>
            <a:r>
              <a:rPr lang="en-US" altLang="zh-CN" sz="3200" spc="-1" dirty="0" smtClean="0">
                <a:solidFill>
                  <a:srgbClr val="0066CC"/>
                </a:solidFill>
                <a:latin typeface="Arial"/>
              </a:rPr>
              <a:t>A+B+C+D</a:t>
            </a:r>
            <a:r>
              <a:rPr lang="zh-CN" altLang="en-US" sz="3200" spc="-1" dirty="0" smtClean="0">
                <a:solidFill>
                  <a:srgbClr val="0066CC"/>
                </a:solidFill>
                <a:latin typeface="Arial"/>
              </a:rPr>
              <a:t>）</a:t>
            </a:r>
            <a:r>
              <a:rPr lang="zh-CN" altLang="en-US" sz="3200" b="0" strike="noStrike" spc="-1" dirty="0" smtClean="0">
                <a:solidFill>
                  <a:srgbClr val="0066CC"/>
                </a:solidFill>
                <a:latin typeface="Arial"/>
              </a:rPr>
              <a:t>减掉两个外面的部分（</a:t>
            </a:r>
            <a:r>
              <a:rPr lang="en-US" altLang="zh-CN" sz="3200" b="0" strike="noStrike" spc="-1" dirty="0" smtClean="0">
                <a:solidFill>
                  <a:srgbClr val="0066CC"/>
                </a:solidFill>
                <a:latin typeface="Arial"/>
              </a:rPr>
              <a:t>A+B</a:t>
            </a:r>
            <a:r>
              <a:rPr lang="zh-CN" altLang="en-US" sz="3200" b="0" strike="noStrike" spc="-1" dirty="0" smtClean="0">
                <a:solidFill>
                  <a:srgbClr val="0066CC"/>
                </a:solidFill>
                <a:latin typeface="Arial"/>
              </a:rPr>
              <a:t>，</a:t>
            </a:r>
            <a:r>
              <a:rPr lang="en-US" altLang="zh-CN" sz="3200" b="0" strike="noStrike" spc="-1" dirty="0" smtClean="0">
                <a:solidFill>
                  <a:srgbClr val="0066CC"/>
                </a:solidFill>
                <a:latin typeface="Arial"/>
              </a:rPr>
              <a:t>A+C</a:t>
            </a:r>
            <a:r>
              <a:rPr lang="zh-CN" altLang="en-US" sz="3200" b="0" strike="noStrike" spc="-1" dirty="0" smtClean="0">
                <a:solidFill>
                  <a:srgbClr val="0066CC"/>
                </a:solidFill>
                <a:latin typeface="Arial"/>
              </a:rPr>
              <a:t>）</a:t>
            </a:r>
            <a:r>
              <a:rPr lang="zh-CN" altLang="en-US" sz="3200" spc="-1" dirty="0" smtClean="0">
                <a:solidFill>
                  <a:srgbClr val="0066CC"/>
                </a:solidFill>
                <a:latin typeface="Arial"/>
              </a:rPr>
              <a:t>，但是 </a:t>
            </a:r>
            <a:r>
              <a:rPr lang="en-US" altLang="zh-CN" sz="3200" spc="-1" dirty="0" smtClean="0">
                <a:solidFill>
                  <a:srgbClr val="0066CC"/>
                </a:solidFill>
                <a:latin typeface="Arial"/>
              </a:rPr>
              <a:t>A </a:t>
            </a:r>
            <a:r>
              <a:rPr lang="zh-CN" altLang="en-US" sz="3200" spc="-1" dirty="0" smtClean="0">
                <a:solidFill>
                  <a:srgbClr val="0066CC"/>
                </a:solidFill>
                <a:latin typeface="Arial"/>
              </a:rPr>
              <a:t>多减了一次，于是加回来。</a:t>
            </a:r>
            <a:endParaRPr lang="en-US" sz="3200" b="0" strike="noStrike" spc="-1" dirty="0">
              <a:solidFill>
                <a:srgbClr val="0066CC"/>
              </a:solidFill>
              <a:latin typeface="Arial"/>
            </a:endParaRPr>
          </a:p>
        </p:txBody>
      </p:sp>
      <p:sp>
        <p:nvSpPr>
          <p:cNvPr id="16" name="矩形 15"/>
          <p:cNvSpPr/>
          <p:nvPr/>
        </p:nvSpPr>
        <p:spPr>
          <a:xfrm>
            <a:off x="5397502" y="5280035"/>
            <a:ext cx="1428760" cy="10001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a:t>
            </a:r>
            <a:endParaRPr lang="zh-CN" altLang="en-US" sz="2800" dirty="0"/>
          </a:p>
        </p:txBody>
      </p:sp>
      <p:sp>
        <p:nvSpPr>
          <p:cNvPr id="17" name="矩形 16"/>
          <p:cNvSpPr/>
          <p:nvPr/>
        </p:nvSpPr>
        <p:spPr>
          <a:xfrm>
            <a:off x="6826262" y="5280035"/>
            <a:ext cx="2286016" cy="100013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D</a:t>
            </a:r>
          </a:p>
        </p:txBody>
      </p:sp>
      <p:sp>
        <p:nvSpPr>
          <p:cNvPr id="18" name="矩形 17"/>
          <p:cNvSpPr/>
          <p:nvPr/>
        </p:nvSpPr>
        <p:spPr>
          <a:xfrm>
            <a:off x="5397502" y="6280167"/>
            <a:ext cx="1428760" cy="7858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A</a:t>
            </a:r>
            <a:endParaRPr lang="zh-CN" altLang="en-US" sz="2800" dirty="0">
              <a:solidFill>
                <a:schemeClr val="bg1"/>
              </a:solidFill>
            </a:endParaRPr>
          </a:p>
        </p:txBody>
      </p:sp>
      <p:sp>
        <p:nvSpPr>
          <p:cNvPr id="19" name="矩形 18"/>
          <p:cNvSpPr/>
          <p:nvPr/>
        </p:nvSpPr>
        <p:spPr>
          <a:xfrm>
            <a:off x="6826262" y="6280167"/>
            <a:ext cx="2286016" cy="78581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a:t>
            </a:r>
            <a:endParaRPr lang="zh-CN" altLang="en-US" sz="2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spc="-1" dirty="0" smtClean="0">
                <a:solidFill>
                  <a:srgbClr val="FFFFFF"/>
                </a:solidFill>
                <a:latin typeface="Arial"/>
              </a:rPr>
              <a:t>小例子</a:t>
            </a:r>
            <a:endParaRPr lang="en-US" sz="4000" b="0" strike="noStrike" spc="-1" dirty="0">
              <a:solidFill>
                <a:srgbClr val="FFFFFF"/>
              </a:solidFill>
              <a:latin typeface="Arial"/>
            </a:endParaRPr>
          </a:p>
        </p:txBody>
      </p:sp>
      <p:sp>
        <p:nvSpPr>
          <p:cNvPr id="92" name="TextShape 2"/>
          <p:cNvSpPr txBox="1"/>
          <p:nvPr/>
        </p:nvSpPr>
        <p:spPr>
          <a:xfrm>
            <a:off x="504000" y="1651056"/>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latin typeface="Arial"/>
              </a:rPr>
              <a:t>给你一个序列 </a:t>
            </a:r>
            <a:r>
              <a:rPr lang="en-US" altLang="zh-CN" sz="3200" spc="-1" dirty="0" smtClean="0">
                <a:solidFill>
                  <a:srgbClr val="0066CC"/>
                </a:solidFill>
                <a:latin typeface="Arial"/>
              </a:rPr>
              <a:t>a</a:t>
            </a:r>
            <a:r>
              <a:rPr lang="zh-CN" altLang="en-US" sz="3200" spc="-1" dirty="0" smtClean="0">
                <a:solidFill>
                  <a:srgbClr val="0066CC"/>
                </a:solidFill>
                <a:latin typeface="Arial"/>
              </a:rPr>
              <a:t>，每次给出 </a:t>
            </a:r>
            <a:r>
              <a:rPr lang="en-US" altLang="zh-CN" sz="3200" spc="-1" dirty="0" err="1" smtClean="0">
                <a:solidFill>
                  <a:srgbClr val="0066CC"/>
                </a:solidFill>
                <a:latin typeface="Arial"/>
              </a:rPr>
              <a:t>l,r</a:t>
            </a:r>
            <a:r>
              <a:rPr lang="zh-CN" altLang="en-US" sz="3200" spc="-1" dirty="0" smtClean="0">
                <a:solidFill>
                  <a:srgbClr val="0066CC"/>
                </a:solidFill>
                <a:latin typeface="Arial"/>
              </a:rPr>
              <a:t>，需要计算</a:t>
            </a:r>
            <a:endParaRPr lang="en-US" altLang="zh-CN" sz="3200" spc="-1" dirty="0" smtClean="0">
              <a:solidFill>
                <a:srgbClr val="0066CC"/>
              </a:solidFill>
              <a:latin typeface="Arial"/>
            </a:endParaRPr>
          </a:p>
          <a:p>
            <a:pPr marL="432000" indent="-324000">
              <a:spcBef>
                <a:spcPts val="1417"/>
              </a:spcBef>
              <a:buClr>
                <a:srgbClr val="000000"/>
              </a:buClr>
              <a:buSzPct val="45000"/>
            </a:pPr>
            <a:r>
              <a:rPr lang="en-US" altLang="zh-CN" sz="3200" spc="-1" dirty="0">
                <a:solidFill>
                  <a:srgbClr val="0066CC"/>
                </a:solidFill>
              </a:rPr>
              <a:t>	</a:t>
            </a:r>
            <a:r>
              <a:rPr lang="en-US" altLang="zh-CN" sz="3200" spc="-1" dirty="0" smtClean="0">
                <a:solidFill>
                  <a:srgbClr val="0066CC"/>
                </a:solidFill>
              </a:rPr>
              <a:t>a</a:t>
            </a:r>
            <a:r>
              <a:rPr lang="en-US" altLang="zh-CN" sz="3200" spc="-1" baseline="-25000" dirty="0" smtClean="0">
                <a:solidFill>
                  <a:srgbClr val="0066CC"/>
                </a:solidFill>
              </a:rPr>
              <a:t>l</a:t>
            </a:r>
            <a:r>
              <a:rPr lang="en-US" altLang="zh-CN" sz="3200" spc="-1" dirty="0" smtClean="0">
                <a:solidFill>
                  <a:srgbClr val="0066CC"/>
                </a:solidFill>
              </a:rPr>
              <a:t>+2a</a:t>
            </a:r>
            <a:r>
              <a:rPr lang="en-US" altLang="zh-CN" sz="3200" spc="-1" baseline="-25000" dirty="0" smtClean="0">
                <a:solidFill>
                  <a:srgbClr val="0066CC"/>
                </a:solidFill>
              </a:rPr>
              <a:t>l+1</a:t>
            </a:r>
            <a:r>
              <a:rPr lang="en-US" altLang="zh-CN" sz="3200" spc="-1" dirty="0" smtClean="0">
                <a:solidFill>
                  <a:srgbClr val="0066CC"/>
                </a:solidFill>
              </a:rPr>
              <a:t>+3a</a:t>
            </a:r>
            <a:r>
              <a:rPr lang="en-US" altLang="zh-CN" sz="3200" spc="-1" baseline="-25000" dirty="0" smtClean="0">
                <a:solidFill>
                  <a:srgbClr val="0066CC"/>
                </a:solidFill>
              </a:rPr>
              <a:t>l+2</a:t>
            </a:r>
            <a:r>
              <a:rPr lang="en-US" altLang="zh-CN" sz="3200" spc="-1" dirty="0" smtClean="0">
                <a:solidFill>
                  <a:srgbClr val="0066CC"/>
                </a:solidFill>
              </a:rPr>
              <a:t>+…+(r-l+1)</a:t>
            </a:r>
            <a:r>
              <a:rPr lang="en-US" altLang="zh-CN" sz="3200" spc="-1" dirty="0" err="1" smtClean="0">
                <a:solidFill>
                  <a:srgbClr val="0066CC"/>
                </a:solidFill>
              </a:rPr>
              <a:t>a</a:t>
            </a:r>
            <a:r>
              <a:rPr lang="en-US" altLang="zh-CN" sz="3200" spc="-1" baseline="-25000" dirty="0" err="1" smtClean="0">
                <a:solidFill>
                  <a:srgbClr val="0066CC"/>
                </a:solidFill>
              </a:rPr>
              <a:t>r</a:t>
            </a:r>
            <a:endParaRPr lang="en-US" altLang="zh-CN" sz="3200" spc="-1" baseline="-25000" dirty="0">
              <a:solidFill>
                <a:srgbClr val="0066CC"/>
              </a:solidFill>
              <a:latin typeface="Arial"/>
            </a:endParaRPr>
          </a:p>
          <a:p>
            <a:pPr marL="432000" indent="-324000">
              <a:spcBef>
                <a:spcPts val="1417"/>
              </a:spcBef>
              <a:buClr>
                <a:srgbClr val="000000"/>
              </a:buClr>
              <a:buSzPct val="45000"/>
              <a:buFont typeface="Wingdings" charset="2"/>
              <a:buChar char=""/>
            </a:pPr>
            <a:r>
              <a:rPr lang="zh-CN" altLang="en-US" sz="3200" spc="-1" dirty="0">
                <a:solidFill>
                  <a:srgbClr val="0066CC"/>
                </a:solidFill>
                <a:latin typeface="Arial"/>
              </a:rPr>
              <a:t>这</a:t>
            </a:r>
            <a:r>
              <a:rPr lang="zh-CN" altLang="en-US" sz="3200" spc="-1" dirty="0" smtClean="0">
                <a:solidFill>
                  <a:srgbClr val="0066CC"/>
                </a:solidFill>
                <a:latin typeface="Arial"/>
              </a:rPr>
              <a:t>东西怎么算？</a:t>
            </a:r>
            <a:endParaRPr lang="en-US" altLang="zh-CN" sz="3200" spc="-1" dirty="0" smtClean="0">
              <a:solidFill>
                <a:srgbClr val="0066CC"/>
              </a:solidFill>
              <a:latin typeface="Arial"/>
            </a:endParaRPr>
          </a:p>
          <a:p>
            <a:pPr marL="432000" indent="-324000">
              <a:spcBef>
                <a:spcPts val="1417"/>
              </a:spcBef>
              <a:buClr>
                <a:srgbClr val="000000"/>
              </a:buClr>
              <a:buSzPct val="45000"/>
              <a:buFont typeface="Wingdings" charset="2"/>
              <a:buChar char=""/>
            </a:pPr>
            <a:r>
              <a:rPr lang="zh-CN" altLang="en-US" sz="3200" spc="-1" dirty="0">
                <a:solidFill>
                  <a:srgbClr val="0066CC"/>
                </a:solidFill>
                <a:latin typeface="Arial"/>
              </a:rPr>
              <a:t>可以</a:t>
            </a:r>
            <a:r>
              <a:rPr lang="zh-CN" altLang="en-US" sz="3200" spc="-1" dirty="0" smtClean="0">
                <a:solidFill>
                  <a:srgbClr val="0066CC"/>
                </a:solidFill>
                <a:latin typeface="Arial"/>
              </a:rPr>
              <a:t>发现</a:t>
            </a:r>
            <a:endParaRPr lang="en-US" altLang="zh-CN" sz="3200" spc="-1" dirty="0" smtClean="0">
              <a:solidFill>
                <a:srgbClr val="0066CC"/>
              </a:solidFill>
              <a:latin typeface="Aria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a</a:t>
            </a:r>
            <a:r>
              <a:rPr lang="en-US" altLang="zh-CN" sz="3200" spc="-1" baseline="-25000" dirty="0" smtClean="0">
                <a:solidFill>
                  <a:srgbClr val="0066CC"/>
                </a:solidFill>
              </a:rPr>
              <a:t>l</a:t>
            </a:r>
            <a:r>
              <a:rPr lang="en-US" altLang="zh-CN" sz="3200" spc="-1" dirty="0" smtClean="0">
                <a:solidFill>
                  <a:srgbClr val="0066CC"/>
                </a:solidFill>
              </a:rPr>
              <a:t>+2a</a:t>
            </a:r>
            <a:r>
              <a:rPr lang="en-US" altLang="zh-CN" sz="3200" spc="-1" baseline="-25000" dirty="0" smtClean="0">
                <a:solidFill>
                  <a:srgbClr val="0066CC"/>
                </a:solidFill>
              </a:rPr>
              <a:t>l+1</a:t>
            </a:r>
            <a:r>
              <a:rPr lang="en-US" altLang="zh-CN" sz="3200" spc="-1" dirty="0" smtClean="0">
                <a:solidFill>
                  <a:srgbClr val="0066CC"/>
                </a:solidFill>
              </a:rPr>
              <a:t>+3a</a:t>
            </a:r>
            <a:r>
              <a:rPr lang="en-US" altLang="zh-CN" sz="3200" spc="-1" baseline="-25000" dirty="0" smtClean="0">
                <a:solidFill>
                  <a:srgbClr val="0066CC"/>
                </a:solidFill>
              </a:rPr>
              <a:t>l+2</a:t>
            </a:r>
            <a:r>
              <a:rPr lang="en-US" altLang="zh-CN" sz="3200" spc="-1" dirty="0" smtClean="0">
                <a:solidFill>
                  <a:srgbClr val="0066CC"/>
                </a:solidFill>
              </a:rPr>
              <a:t>+…+(r-l+1)</a:t>
            </a:r>
            <a:r>
              <a:rPr lang="en-US" altLang="zh-CN" sz="3200" spc="-1" dirty="0" err="1" smtClean="0">
                <a:solidFill>
                  <a:srgbClr val="0066CC"/>
                </a:solidFill>
              </a:rPr>
              <a:t>a</a:t>
            </a:r>
            <a:r>
              <a:rPr lang="en-US" altLang="zh-CN" sz="3200" spc="-1" baseline="-25000" dirty="0" err="1" smtClean="0">
                <a:solidFill>
                  <a:srgbClr val="0066CC"/>
                </a:solidFill>
              </a:rPr>
              <a:t>r</a:t>
            </a:r>
            <a:endParaRPr lang="en-US" altLang="zh-CN" sz="3200" spc="-1" baseline="-25000" dirty="0">
              <a:solidFill>
                <a:srgbClr val="0066CC"/>
              </a:solidFill>
            </a:endParaRPr>
          </a:p>
          <a:p>
            <a:pPr marL="432000" indent="-324000">
              <a:spcBef>
                <a:spcPts val="1417"/>
              </a:spcBef>
              <a:buClr>
                <a:srgbClr val="000000"/>
              </a:buClr>
              <a:buSzPct val="45000"/>
              <a:buFont typeface="Wingdings" charset="2"/>
              <a:buChar char=""/>
            </a:pPr>
            <a:r>
              <a:rPr lang="en-US" altLang="zh-CN" sz="3200" spc="-1" dirty="0" smtClean="0">
                <a:solidFill>
                  <a:srgbClr val="0066CC"/>
                </a:solidFill>
              </a:rPr>
              <a:t>=(</a:t>
            </a:r>
            <a:r>
              <a:rPr lang="en-US" altLang="zh-CN" sz="3200" spc="-1" dirty="0" err="1" smtClean="0">
                <a:solidFill>
                  <a:srgbClr val="0066CC"/>
                </a:solidFill>
              </a:rPr>
              <a:t>la</a:t>
            </a:r>
            <a:r>
              <a:rPr lang="en-US" altLang="zh-CN" sz="3200" spc="-1" baseline="-25000" dirty="0" err="1" smtClean="0">
                <a:solidFill>
                  <a:srgbClr val="0066CC"/>
                </a:solidFill>
              </a:rPr>
              <a:t>l</a:t>
            </a:r>
            <a:r>
              <a:rPr lang="en-US" altLang="zh-CN" sz="3200" spc="-1" dirty="0" smtClean="0">
                <a:solidFill>
                  <a:srgbClr val="0066CC"/>
                </a:solidFill>
              </a:rPr>
              <a:t>+(l+1)a</a:t>
            </a:r>
            <a:r>
              <a:rPr lang="en-US" altLang="zh-CN" sz="3200" spc="-1" baseline="-25000" dirty="0" smtClean="0">
                <a:solidFill>
                  <a:srgbClr val="0066CC"/>
                </a:solidFill>
              </a:rPr>
              <a:t>l+1</a:t>
            </a:r>
            <a:r>
              <a:rPr lang="en-US" altLang="zh-CN" sz="3200" spc="-1" dirty="0" smtClean="0">
                <a:solidFill>
                  <a:srgbClr val="0066CC"/>
                </a:solidFill>
              </a:rPr>
              <a:t>+…+</a:t>
            </a:r>
            <a:r>
              <a:rPr lang="en-US" altLang="zh-CN" sz="3200" spc="-1" dirty="0" err="1" smtClean="0">
                <a:solidFill>
                  <a:srgbClr val="0066CC"/>
                </a:solidFill>
              </a:rPr>
              <a:t>ra</a:t>
            </a:r>
            <a:r>
              <a:rPr lang="en-US" altLang="zh-CN" sz="3200" spc="-1" baseline="-25000" dirty="0" err="1" smtClean="0">
                <a:solidFill>
                  <a:srgbClr val="0066CC"/>
                </a:solidFill>
              </a:rPr>
              <a:t>r</a:t>
            </a:r>
            <a:r>
              <a:rPr lang="en-US" altLang="zh-CN" sz="3200" spc="-1" dirty="0" smtClean="0">
                <a:solidFill>
                  <a:srgbClr val="0066CC"/>
                </a:solidFill>
              </a:rPr>
              <a:t>) – (l-1)(a</a:t>
            </a:r>
            <a:r>
              <a:rPr lang="en-US" altLang="zh-CN" sz="3200" spc="-1" baseline="-25000" dirty="0" smtClean="0">
                <a:solidFill>
                  <a:srgbClr val="0066CC"/>
                </a:solidFill>
              </a:rPr>
              <a:t>l</a:t>
            </a:r>
            <a:r>
              <a:rPr lang="en-US" altLang="zh-CN" sz="3200" spc="-1" dirty="0" smtClean="0">
                <a:solidFill>
                  <a:srgbClr val="0066CC"/>
                </a:solidFill>
              </a:rPr>
              <a:t>+a</a:t>
            </a:r>
            <a:r>
              <a:rPr lang="en-US" altLang="zh-CN" sz="3200" spc="-1" baseline="-25000" dirty="0" smtClean="0">
                <a:solidFill>
                  <a:srgbClr val="0066CC"/>
                </a:solidFill>
              </a:rPr>
              <a:t>l+1</a:t>
            </a:r>
            <a:r>
              <a:rPr lang="en-US" altLang="zh-CN" sz="3200" spc="-1" dirty="0" smtClean="0">
                <a:solidFill>
                  <a:srgbClr val="0066CC"/>
                </a:solidFill>
              </a:rPr>
              <a:t>+a</a:t>
            </a:r>
            <a:r>
              <a:rPr lang="en-US" altLang="zh-CN" sz="3200" spc="-1" baseline="-25000" dirty="0" smtClean="0">
                <a:solidFill>
                  <a:srgbClr val="0066CC"/>
                </a:solidFill>
              </a:rPr>
              <a:t>l+2</a:t>
            </a:r>
            <a:r>
              <a:rPr lang="en-US" altLang="zh-CN" sz="3200" spc="-1" dirty="0" smtClean="0">
                <a:solidFill>
                  <a:srgbClr val="0066CC"/>
                </a:solidFill>
              </a:rPr>
              <a:t>+…+</a:t>
            </a:r>
            <a:r>
              <a:rPr lang="en-US" altLang="zh-CN" sz="3200" spc="-1" dirty="0" err="1" smtClean="0">
                <a:solidFill>
                  <a:srgbClr val="0066CC"/>
                </a:solidFill>
              </a:rPr>
              <a:t>a</a:t>
            </a:r>
            <a:r>
              <a:rPr lang="en-US" altLang="zh-CN" sz="3200" spc="-1" baseline="-25000" dirty="0" err="1" smtClean="0">
                <a:solidFill>
                  <a:srgbClr val="0066CC"/>
                </a:solidFill>
              </a:rPr>
              <a:t>r</a:t>
            </a:r>
            <a:r>
              <a:rPr lang="en-US" altLang="zh-CN" sz="3200" spc="-1" dirty="0" smtClean="0">
                <a:solidFill>
                  <a:srgbClr val="0066CC"/>
                </a:solidFill>
              </a:rPr>
              <a:t>)</a:t>
            </a:r>
          </a:p>
          <a:p>
            <a:pPr marL="432000" indent="-324000">
              <a:spcBef>
                <a:spcPts val="1417"/>
              </a:spcBef>
              <a:buClr>
                <a:srgbClr val="000000"/>
              </a:buClr>
              <a:buSzPct val="45000"/>
              <a:buFont typeface="Wingdings" charset="2"/>
              <a:buChar char=""/>
            </a:pPr>
            <a:r>
              <a:rPr lang="zh-CN" altLang="en-US" sz="3200" spc="-1" dirty="0" smtClean="0">
                <a:solidFill>
                  <a:srgbClr val="0066CC"/>
                </a:solidFill>
              </a:rPr>
              <a:t>记 </a:t>
            </a:r>
            <a:r>
              <a:rPr lang="en-US" altLang="zh-CN" sz="3200" spc="-1" dirty="0" smtClean="0">
                <a:solidFill>
                  <a:srgbClr val="0066CC"/>
                </a:solidFill>
              </a:rPr>
              <a:t>S </a:t>
            </a:r>
            <a:r>
              <a:rPr lang="zh-CN" altLang="en-US" sz="3200" spc="-1" dirty="0" smtClean="0">
                <a:solidFill>
                  <a:srgbClr val="0066CC"/>
                </a:solidFill>
              </a:rPr>
              <a:t>表示 </a:t>
            </a:r>
            <a:r>
              <a:rPr lang="en-US" altLang="zh-CN" sz="3200" spc="-1" dirty="0" smtClean="0">
                <a:solidFill>
                  <a:srgbClr val="0066CC"/>
                </a:solidFill>
              </a:rPr>
              <a:t>a </a:t>
            </a:r>
            <a:r>
              <a:rPr lang="zh-CN" altLang="en-US" sz="3200" spc="-1" dirty="0" smtClean="0">
                <a:solidFill>
                  <a:srgbClr val="0066CC"/>
                </a:solidFill>
              </a:rPr>
              <a:t>的前缀和，</a:t>
            </a:r>
            <a:r>
              <a:rPr lang="en-US" altLang="zh-CN" sz="3200" spc="-1" dirty="0" smtClean="0">
                <a:solidFill>
                  <a:srgbClr val="0066CC"/>
                </a:solidFill>
              </a:rPr>
              <a:t>S1 </a:t>
            </a:r>
            <a:r>
              <a:rPr lang="zh-CN" altLang="en-US" sz="3200" spc="-1" dirty="0" smtClean="0">
                <a:solidFill>
                  <a:srgbClr val="0066CC"/>
                </a:solidFill>
              </a:rPr>
              <a:t>表示 </a:t>
            </a:r>
            <a:r>
              <a:rPr lang="en-US" altLang="zh-CN" sz="3200" spc="-1" dirty="0" err="1" smtClean="0">
                <a:solidFill>
                  <a:srgbClr val="0066CC"/>
                </a:solidFill>
              </a:rPr>
              <a:t>i</a:t>
            </a:r>
            <a:r>
              <a:rPr lang="en-US" altLang="zh-CN" sz="3200" spc="-1" dirty="0" smtClean="0">
                <a:solidFill>
                  <a:srgbClr val="0066CC"/>
                </a:solidFill>
              </a:rPr>
              <a:t>*</a:t>
            </a:r>
            <a:r>
              <a:rPr lang="en-US" altLang="zh-CN" sz="3200" spc="-1" dirty="0" err="1" smtClean="0">
                <a:solidFill>
                  <a:srgbClr val="0066CC"/>
                </a:solidFill>
              </a:rPr>
              <a:t>a</a:t>
            </a:r>
            <a:r>
              <a:rPr lang="en-US" altLang="zh-CN" sz="3200" spc="-1" baseline="-25000" dirty="0" err="1" smtClean="0">
                <a:solidFill>
                  <a:srgbClr val="0066CC"/>
                </a:solidFill>
              </a:rPr>
              <a:t>i</a:t>
            </a:r>
            <a:r>
              <a:rPr lang="en-US" altLang="zh-CN" sz="3200" spc="-1" dirty="0" smtClean="0">
                <a:solidFill>
                  <a:srgbClr val="0066CC"/>
                </a:solidFill>
              </a:rPr>
              <a:t> </a:t>
            </a:r>
            <a:r>
              <a:rPr lang="zh-CN" altLang="en-US" sz="3200" spc="-1" dirty="0" smtClean="0">
                <a:solidFill>
                  <a:srgbClr val="0066CC"/>
                </a:solidFill>
              </a:rPr>
              <a:t>的前缀和就可以快速计算，答案就是</a:t>
            </a:r>
            <a:r>
              <a:rPr lang="en-US" altLang="zh-CN" sz="3200" spc="-1" dirty="0" smtClean="0">
                <a:solidFill>
                  <a:srgbClr val="0066CC"/>
                </a:solidFill>
              </a:rPr>
              <a:t>(S1</a:t>
            </a:r>
            <a:r>
              <a:rPr lang="en-US" altLang="zh-CN" sz="3200" spc="-1" baseline="-25000" dirty="0" smtClean="0">
                <a:solidFill>
                  <a:srgbClr val="0066CC"/>
                </a:solidFill>
              </a:rPr>
              <a:t>r</a:t>
            </a:r>
            <a:r>
              <a:rPr lang="en-US" altLang="zh-CN" sz="3200" spc="-1" dirty="0" smtClean="0">
                <a:solidFill>
                  <a:srgbClr val="0066CC"/>
                </a:solidFill>
              </a:rPr>
              <a:t>-S1</a:t>
            </a:r>
            <a:r>
              <a:rPr lang="en-US" altLang="zh-CN" sz="3200" spc="-1" baseline="-25000" dirty="0" smtClean="0">
                <a:solidFill>
                  <a:srgbClr val="0066CC"/>
                </a:solidFill>
              </a:rPr>
              <a:t>l-1</a:t>
            </a:r>
            <a:r>
              <a:rPr lang="en-US" altLang="zh-CN" sz="3200" spc="-1" dirty="0" smtClean="0">
                <a:solidFill>
                  <a:srgbClr val="0066CC"/>
                </a:solidFill>
              </a:rPr>
              <a:t>)-(l-1)(S</a:t>
            </a:r>
            <a:r>
              <a:rPr lang="en-US" altLang="zh-CN" sz="3200" spc="-1" baseline="-25000" dirty="0" smtClean="0">
                <a:solidFill>
                  <a:srgbClr val="0066CC"/>
                </a:solidFill>
              </a:rPr>
              <a:t>r</a:t>
            </a:r>
            <a:r>
              <a:rPr lang="en-US" altLang="zh-CN" sz="3200" spc="-1" dirty="0" smtClean="0">
                <a:solidFill>
                  <a:srgbClr val="0066CC"/>
                </a:solidFill>
              </a:rPr>
              <a:t>-S</a:t>
            </a:r>
            <a:r>
              <a:rPr lang="en-US" altLang="zh-CN" sz="3200" spc="-1" baseline="-25000" dirty="0" smtClean="0">
                <a:solidFill>
                  <a:srgbClr val="0066CC"/>
                </a:solidFill>
              </a:rPr>
              <a:t>l-1</a:t>
            </a:r>
            <a:r>
              <a:rPr lang="en-US" altLang="zh-CN" sz="3200" spc="-1" dirty="0" smtClean="0">
                <a:solidFill>
                  <a:srgbClr val="0066CC"/>
                </a:solidFill>
              </a:rPr>
              <a:t>)</a:t>
            </a:r>
            <a:endParaRPr lang="en-US" altLang="zh-CN" sz="3200" spc="-1" dirty="0">
              <a:solidFill>
                <a:srgbClr val="0066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
                                            <p:txEl>
                                              <p:pRg st="3" end="3"/>
                                            </p:txEl>
                                          </p:spTgt>
                                        </p:tgtEl>
                                        <p:attrNameLst>
                                          <p:attrName>style.visibility</p:attrName>
                                        </p:attrNameLst>
                                      </p:cBhvr>
                                      <p:to>
                                        <p:strVal val="visible"/>
                                      </p:to>
                                    </p:set>
                                    <p:animEffect transition="in" filter="randombar(horizontal)">
                                      <p:cBhvr>
                                        <p:cTn id="7" dur="500"/>
                                        <p:tgtEl>
                                          <p:spTgt spid="9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
                                            <p:txEl>
                                              <p:pRg st="4" end="4"/>
                                            </p:txEl>
                                          </p:spTgt>
                                        </p:tgtEl>
                                        <p:attrNameLst>
                                          <p:attrName>style.visibility</p:attrName>
                                        </p:attrNameLst>
                                      </p:cBhvr>
                                      <p:to>
                                        <p:strVal val="visible"/>
                                      </p:to>
                                    </p:set>
                                    <p:animEffect transition="in" filter="randombar(horizontal)">
                                      <p:cBhvr>
                                        <p:cTn id="10" dur="500"/>
                                        <p:tgtEl>
                                          <p:spTgt spid="9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
                                            <p:txEl>
                                              <p:pRg st="5" end="5"/>
                                            </p:txEl>
                                          </p:spTgt>
                                        </p:tgtEl>
                                        <p:attrNameLst>
                                          <p:attrName>style.visibility</p:attrName>
                                        </p:attrNameLst>
                                      </p:cBhvr>
                                      <p:to>
                                        <p:strVal val="visible"/>
                                      </p:to>
                                    </p:set>
                                    <p:animEffect transition="in" filter="randombar(horizontal)">
                                      <p:cBhvr>
                                        <p:cTn id="13" dur="500"/>
                                        <p:tgtEl>
                                          <p:spTgt spid="9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2">
                                            <p:txEl>
                                              <p:pRg st="6" end="6"/>
                                            </p:txEl>
                                          </p:spTgt>
                                        </p:tgtEl>
                                        <p:attrNameLst>
                                          <p:attrName>style.visibility</p:attrName>
                                        </p:attrNameLst>
                                      </p:cBhvr>
                                      <p:to>
                                        <p:strVal val="visible"/>
                                      </p:to>
                                    </p:set>
                                    <p:animEffect transition="in" filter="randombar(horizontal)">
                                      <p:cBhvr>
                                        <p:cTn id="16" dur="500"/>
                                        <p:tgtEl>
                                          <p:spTgt spid="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1000" y="274320"/>
            <a:ext cx="9071640" cy="680040"/>
          </a:xfrm>
          <a:prstGeom prst="rect">
            <a:avLst/>
          </a:prstGeom>
          <a:noFill/>
          <a:ln>
            <a:noFill/>
          </a:ln>
        </p:spPr>
        <p:txBody>
          <a:bodyPr lIns="0" tIns="0" rIns="0" bIns="0" anchor="ctr"/>
          <a:lstStyle/>
          <a:p>
            <a:pPr algn="ctr"/>
            <a:r>
              <a:rPr lang="zh-CN" altLang="en-US" sz="4000" b="0" strike="noStrike" spc="-1" dirty="0" smtClean="0">
                <a:solidFill>
                  <a:srgbClr val="FFFFFF"/>
                </a:solidFill>
                <a:latin typeface="Arial"/>
              </a:rPr>
              <a:t>思考</a:t>
            </a:r>
            <a:endParaRPr lang="en-US" sz="4000" b="0" strike="noStrike" spc="-1" dirty="0">
              <a:solidFill>
                <a:srgbClr val="FFFFFF"/>
              </a:solidFill>
              <a:latin typeface="Arial"/>
            </a:endParaRPr>
          </a:p>
        </p:txBody>
      </p:sp>
      <p:sp>
        <p:nvSpPr>
          <p:cNvPr id="92" name="TextShape 2"/>
          <p:cNvSpPr txBox="1"/>
          <p:nvPr/>
        </p:nvSpPr>
        <p:spPr>
          <a:xfrm>
            <a:off x="504000" y="1651056"/>
            <a:ext cx="9082452" cy="5383928"/>
          </a:xfrm>
          <a:prstGeom prst="rect">
            <a:avLst/>
          </a:prstGeom>
          <a:noFill/>
          <a:ln>
            <a:noFill/>
          </a:ln>
        </p:spPr>
        <p:txBody>
          <a:bodyPr lIns="0" tIns="0" rIns="0" bIns="0"/>
          <a:lstStyle/>
          <a:p>
            <a:pPr marL="432000" indent="-324000">
              <a:spcBef>
                <a:spcPts val="1417"/>
              </a:spcBef>
              <a:buClr>
                <a:srgbClr val="000000"/>
              </a:buClr>
              <a:buSzPct val="45000"/>
              <a:buFont typeface="Wingdings" charset="2"/>
              <a:buChar char=""/>
            </a:pPr>
            <a:r>
              <a:rPr lang="zh-CN" altLang="en-US" sz="3200" spc="-1" dirty="0" smtClean="0">
                <a:solidFill>
                  <a:srgbClr val="0066CC"/>
                </a:solidFill>
              </a:rPr>
              <a:t>从刚才那个例子，我们发现可能有一些看上去不像是前缀和的东西可以通过拆成若干个可以计算前缀和的东西来算。</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smtClean="0">
                <a:solidFill>
                  <a:srgbClr val="0066CC"/>
                </a:solidFill>
              </a:rPr>
              <a:t>于是我们得到一个技巧：</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r>
              <a:rPr lang="zh-CN" altLang="en-US" sz="3200" spc="-1" dirty="0">
                <a:solidFill>
                  <a:srgbClr val="0066CC"/>
                </a:solidFill>
              </a:rPr>
              <a:t>把一</a:t>
            </a:r>
            <a:r>
              <a:rPr lang="zh-CN" altLang="en-US" sz="3200" spc="-1" dirty="0" smtClean="0">
                <a:solidFill>
                  <a:srgbClr val="0066CC"/>
                </a:solidFill>
              </a:rPr>
              <a:t>个式子拆成若干个可以前缀和的东西，就能快速计算。</a:t>
            </a:r>
            <a:endParaRPr lang="en-US" altLang="zh-CN" sz="3200" spc="-1" dirty="0" smtClean="0">
              <a:solidFill>
                <a:srgbClr val="0066CC"/>
              </a:solidFill>
            </a:endParaRPr>
          </a:p>
          <a:p>
            <a:pPr marL="432000" indent="-324000">
              <a:spcBef>
                <a:spcPts val="1417"/>
              </a:spcBef>
              <a:buClr>
                <a:srgbClr val="000000"/>
              </a:buClr>
              <a:buSzPct val="45000"/>
              <a:buFont typeface="Wingdings" charset="2"/>
              <a:buChar char=""/>
            </a:pPr>
            <a:endParaRPr lang="en-US" altLang="zh-CN" sz="3200" spc="-1" dirty="0" smtClean="0">
              <a:solidFill>
                <a:srgbClr val="0066CC"/>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3700</Words>
  <Application>LibreOffice/6.0.7.3$Linux_X86_64 LibreOffice_project/00m0$Build-3</Application>
  <PresentationFormat>自定义</PresentationFormat>
  <Paragraphs>305</Paragraphs>
  <Slides>48</Slides>
  <Notes>41</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_rqy</cp:lastModifiedBy>
  <cp:revision>54</cp:revision>
  <dcterms:created xsi:type="dcterms:W3CDTF">2019-07-09T15:02:30Z</dcterms:created>
  <dcterms:modified xsi:type="dcterms:W3CDTF">2019-07-25T06:19:32Z</dcterms:modified>
  <dc:language>en-US</dc:language>
</cp:coreProperties>
</file>