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5"/>
  </p:notesMasterIdLst>
  <p:sldIdLst>
    <p:sldId id="410" r:id="rId2"/>
    <p:sldId id="486" r:id="rId3"/>
    <p:sldId id="487" r:id="rId4"/>
    <p:sldId id="489" r:id="rId5"/>
    <p:sldId id="488" r:id="rId6"/>
    <p:sldId id="490" r:id="rId7"/>
    <p:sldId id="491" r:id="rId8"/>
    <p:sldId id="492" r:id="rId9"/>
    <p:sldId id="493" r:id="rId10"/>
    <p:sldId id="494" r:id="rId11"/>
    <p:sldId id="495" r:id="rId12"/>
    <p:sldId id="496" r:id="rId13"/>
    <p:sldId id="499" r:id="rId14"/>
    <p:sldId id="498" r:id="rId15"/>
    <p:sldId id="497" r:id="rId16"/>
    <p:sldId id="500" r:id="rId17"/>
    <p:sldId id="505" r:id="rId18"/>
    <p:sldId id="502" r:id="rId19"/>
    <p:sldId id="501" r:id="rId20"/>
    <p:sldId id="503" r:id="rId21"/>
    <p:sldId id="506" r:id="rId22"/>
    <p:sldId id="504" r:id="rId23"/>
    <p:sldId id="262" r:id="rId24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8B6AB"/>
    <a:srgbClr val="C8CECD"/>
    <a:srgbClr val="71807E"/>
    <a:srgbClr val="008000"/>
    <a:srgbClr val="0000FF"/>
    <a:srgbClr val="FF5050"/>
    <a:srgbClr val="800000"/>
    <a:srgbClr val="FF9999"/>
    <a:srgbClr val="FFCC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399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2142" y="90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2025/4/15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3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43122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621089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311386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08878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3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4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5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6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audio" Target="../media/audio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9.jp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audio" Target="../media/audio1.bin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2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audio" Target="../media/audio1.bin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audio" Target="../media/audio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12.jpe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597426" y="2246313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>计算机网络管理简介</a:t>
            </a:r>
            <a: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  <a:t/>
            </a:r>
            <a:br>
              <a:rPr lang="en-US" altLang="zh-CN" sz="4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仿宋" panose="02010609060101010101" pitchFamily="49" charset="-122"/>
                <a:ea typeface="仿宋" panose="02010609060101010101" pitchFamily="49" charset="-122"/>
              </a:rPr>
            </a:b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3835324" y="3181611"/>
            <a:ext cx="3845490" cy="57838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b="1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目标  任务  标准  协议</a:t>
            </a:r>
            <a:endParaRPr lang="zh-CN" altLang="en-US" sz="1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931091" y="4072801"/>
            <a:ext cx="2651614" cy="41335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汇报人：赵润梅  何露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6492386" y="4072801"/>
            <a:ext cx="2651614" cy="41336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指导教师：黄泽伟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289922" y="1654234"/>
            <a:ext cx="8565979" cy="4395838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2863656" y="804021"/>
            <a:ext cx="3128974" cy="727710"/>
            <a:chOff x="7074" y="894"/>
            <a:chExt cx="5173" cy="1146"/>
          </a:xfrm>
        </p:grpSpPr>
        <p:sp>
          <p:nvSpPr>
            <p:cNvPr id="7" name="文本框 6"/>
            <p:cNvSpPr txBox="1"/>
            <p:nvPr/>
          </p:nvSpPr>
          <p:spPr>
            <a:xfrm>
              <a:off x="7543" y="951"/>
              <a:ext cx="470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</a:t>
              </a:r>
              <a:r>
                <a:rPr lang="zh-CN" altLang="en-US" sz="32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工具</a:t>
              </a:r>
            </a:p>
          </p:txBody>
        </p:sp>
        <p:sp>
          <p:nvSpPr>
            <p:cNvPr id="8" name="半闭框 7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9" name="半闭框 8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13" name="11 Rectángulo">
            <a:extLst>
              <a:ext uri="{FF2B5EF4-FFF2-40B4-BE49-F238E27FC236}">
                <a16:creationId xmlns:a16="http://schemas.microsoft.com/office/drawing/2014/main" id="{9DFBF36C-EBC5-4C32-B507-E1969E15E60B}"/>
              </a:ext>
            </a:extLst>
          </p:cNvPr>
          <p:cNvSpPr/>
          <p:nvPr/>
        </p:nvSpPr>
        <p:spPr>
          <a:xfrm>
            <a:off x="512244" y="3417224"/>
            <a:ext cx="2308645" cy="920494"/>
          </a:xfrm>
          <a:prstGeom prst="rect">
            <a:avLst/>
          </a:prstGeom>
          <a:solidFill>
            <a:srgbClr val="98B6AB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000" b="1" kern="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ea"/>
                <a:sym typeface="+mn-lt"/>
              </a:rPr>
              <a:t>开</a:t>
            </a: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cs typeface="+mn-ea"/>
                <a:sym typeface="+mn-lt"/>
              </a:rPr>
              <a:t>源软件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+mn-lt"/>
              <a:cs typeface="+mn-ea"/>
              <a:sym typeface="+mn-lt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ADFDC725-A3FE-4DD8-BCA0-9E00EF4246F1}"/>
              </a:ext>
            </a:extLst>
          </p:cNvPr>
          <p:cNvSpPr/>
          <p:nvPr/>
        </p:nvSpPr>
        <p:spPr>
          <a:xfrm>
            <a:off x="379380" y="4556774"/>
            <a:ext cx="257437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开源网络管理软件如</a:t>
            </a:r>
            <a:r>
              <a:rPr lang="en-US" altLang="zh-CN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Nagios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和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en-US" altLang="zh-CN" sz="1200" dirty="0" err="1">
                <a:solidFill>
                  <a:srgbClr val="7F7F7F">
                    <a:lumMod val="10000"/>
                  </a:srgbClr>
                </a:solidFill>
                <a:cs typeface="+mn-ea"/>
              </a:rPr>
              <a:t>Zabbix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，提供了灵活的定制和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扩展能力，适合各种规模的网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络环境</a:t>
            </a:r>
            <a:r>
              <a:rPr lang="zh-CN" altLang="en-US" sz="1200" dirty="0" smtClean="0">
                <a:solidFill>
                  <a:srgbClr val="7F7F7F">
                    <a:lumMod val="10000"/>
                  </a:srgbClr>
                </a:solidFill>
                <a:cs typeface="+mn-ea"/>
              </a:rPr>
              <a:t>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cxnSp>
        <p:nvCxnSpPr>
          <p:cNvPr id="15" name="直接连接符 17">
            <a:extLst>
              <a:ext uri="{FF2B5EF4-FFF2-40B4-BE49-F238E27FC236}">
                <a16:creationId xmlns:a16="http://schemas.microsoft.com/office/drawing/2014/main" id="{BDB8F812-C88C-4FFC-992A-90F72DC8381C}"/>
              </a:ext>
            </a:extLst>
          </p:cNvPr>
          <p:cNvCxnSpPr>
            <a:cxnSpLocks/>
          </p:cNvCxnSpPr>
          <p:nvPr/>
        </p:nvCxnSpPr>
        <p:spPr>
          <a:xfrm>
            <a:off x="3035178" y="3113405"/>
            <a:ext cx="0" cy="2704565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42 Rectángulo">
            <a:extLst>
              <a:ext uri="{FF2B5EF4-FFF2-40B4-BE49-F238E27FC236}">
                <a16:creationId xmlns:a16="http://schemas.microsoft.com/office/drawing/2014/main" id="{C598D67C-BDCA-4F45-A056-1540F83AFB6D}"/>
              </a:ext>
            </a:extLst>
          </p:cNvPr>
          <p:cNvSpPr/>
          <p:nvPr/>
        </p:nvSpPr>
        <p:spPr>
          <a:xfrm>
            <a:off x="3257499" y="3139292"/>
            <a:ext cx="2308646" cy="920494"/>
          </a:xfrm>
          <a:prstGeom prst="rect">
            <a:avLst/>
          </a:prstGeom>
          <a:solidFill>
            <a:srgbClr val="C8CECD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商业软件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CAC4FA0-F617-49C0-A44F-EF9DC50C2441}"/>
              </a:ext>
            </a:extLst>
          </p:cNvPr>
          <p:cNvSpPr/>
          <p:nvPr/>
        </p:nvSpPr>
        <p:spPr>
          <a:xfrm>
            <a:off x="3140958" y="4304790"/>
            <a:ext cx="2574371" cy="13747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500"/>
              </a:lnSpc>
              <a:defRPr/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商业网络管理软件</a:t>
            </a:r>
            <a:r>
              <a:rPr lang="zh-CN" altLang="en-US" sz="1200" dirty="0" smtClean="0">
                <a:solidFill>
                  <a:srgbClr val="7F7F7F">
                    <a:lumMod val="10000"/>
                  </a:srgbClr>
                </a:solidFill>
                <a:cs typeface="+mn-ea"/>
              </a:rPr>
              <a:t>如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/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en-US" altLang="zh-CN" sz="1200" dirty="0" err="1">
                <a:solidFill>
                  <a:srgbClr val="7F7F7F">
                    <a:lumMod val="10000"/>
                  </a:srgbClr>
                </a:solidFill>
                <a:cs typeface="+mn-ea"/>
              </a:rPr>
              <a:t>SolarWinds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和</a:t>
            </a:r>
            <a:r>
              <a:rPr lang="en-US" altLang="zh-CN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Cisco Prime,</a:t>
            </a:r>
            <a:br>
              <a:rPr lang="en-US" altLang="zh-CN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提</a:t>
            </a:r>
            <a:r>
              <a:rPr lang="zh-CN" altLang="en-US" sz="1200" dirty="0" smtClean="0">
                <a:solidFill>
                  <a:srgbClr val="7F7F7F">
                    <a:lumMod val="10000"/>
                  </a:srgbClr>
                </a:solidFill>
                <a:cs typeface="+mn-ea"/>
              </a:rPr>
              <a:t>供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全面的功能和专业支持，适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用于企业级网络管理需求</a:t>
            </a:r>
            <a:r>
              <a:rPr lang="zh-CN" altLang="en-US" sz="1200" dirty="0" smtClean="0">
                <a:solidFill>
                  <a:srgbClr val="7F7F7F">
                    <a:lumMod val="10000"/>
                  </a:srgbClr>
                </a:solidFill>
                <a:cs typeface="+mn-ea"/>
              </a:rPr>
              <a:t>。</a:t>
            </a:r>
            <a:endParaRPr lang="zh-CN" altLang="en-US" sz="1200" dirty="0">
              <a:solidFill>
                <a:srgbClr val="404040"/>
              </a:solidFill>
              <a:cs typeface="+mn-ea"/>
              <a:sym typeface="+mn-lt"/>
            </a:endParaRPr>
          </a:p>
        </p:txBody>
      </p:sp>
      <p:cxnSp>
        <p:nvCxnSpPr>
          <p:cNvPr id="18" name="直接连接符 18">
            <a:extLst>
              <a:ext uri="{FF2B5EF4-FFF2-40B4-BE49-F238E27FC236}">
                <a16:creationId xmlns:a16="http://schemas.microsoft.com/office/drawing/2014/main" id="{4B426D7F-3AF1-4832-9407-C014368FD107}"/>
              </a:ext>
            </a:extLst>
          </p:cNvPr>
          <p:cNvCxnSpPr>
            <a:cxnSpLocks/>
          </p:cNvCxnSpPr>
          <p:nvPr/>
        </p:nvCxnSpPr>
        <p:spPr>
          <a:xfrm>
            <a:off x="5812586" y="3000917"/>
            <a:ext cx="0" cy="2607746"/>
          </a:xfrm>
          <a:prstGeom prst="line">
            <a:avLst/>
          </a:prstGeom>
          <a:ln w="31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51 Rectángulo">
            <a:extLst>
              <a:ext uri="{FF2B5EF4-FFF2-40B4-BE49-F238E27FC236}">
                <a16:creationId xmlns:a16="http://schemas.microsoft.com/office/drawing/2014/main" id="{32D3DFDB-50BC-4AF0-9B86-6F806246725E}"/>
              </a:ext>
            </a:extLst>
          </p:cNvPr>
          <p:cNvSpPr/>
          <p:nvPr/>
        </p:nvSpPr>
        <p:spPr>
          <a:xfrm>
            <a:off x="6192284" y="3417225"/>
            <a:ext cx="2310191" cy="920493"/>
          </a:xfrm>
          <a:prstGeom prst="rect">
            <a:avLst/>
          </a:prstGeom>
          <a:solidFill>
            <a:srgbClr val="98B6AB"/>
          </a:solidFill>
          <a:ln w="63500">
            <a:solidFill>
              <a:schemeClr val="bg1"/>
            </a:solidFill>
          </a:ln>
          <a:effectLst>
            <a:outerShdw blurRad="127000" dist="38100" dir="8100000" algn="tr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lIns="68550" tIns="34274" rIns="68550" bIns="34274" anchor="ctr"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kern="0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免费软件</a:t>
            </a:r>
            <a:endParaRPr lang="en-US" altLang="zh-CN" sz="2000" b="1" kern="0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691F6E22-D249-4D10-9F16-3922C53CEEBC}"/>
              </a:ext>
            </a:extLst>
          </p:cNvPr>
          <p:cNvSpPr/>
          <p:nvPr/>
        </p:nvSpPr>
        <p:spPr>
          <a:xfrm>
            <a:off x="6192284" y="4524793"/>
            <a:ext cx="2574371" cy="1338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ts val="2500"/>
              </a:lnSpc>
            </a:pP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免费网络管理软件如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en-US" altLang="zh-CN" sz="1200" dirty="0" err="1">
                <a:solidFill>
                  <a:srgbClr val="7F7F7F">
                    <a:lumMod val="10000"/>
                  </a:srgbClr>
                </a:solidFill>
                <a:cs typeface="+mn-ea"/>
              </a:rPr>
              <a:t>Spiceworks</a:t>
            </a: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，提供基本的监控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和管理功能，适合中小型企业</a:t>
            </a:r>
            <a:b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</a:br>
            <a:r>
              <a:rPr lang="zh-CN" altLang="en-US" sz="1200" dirty="0">
                <a:solidFill>
                  <a:srgbClr val="7F7F7F">
                    <a:lumMod val="10000"/>
                  </a:srgbClr>
                </a:solidFill>
                <a:cs typeface="+mn-ea"/>
              </a:rPr>
              <a:t>和个人用户使用。</a:t>
            </a:r>
            <a:endParaRPr lang="zh-CN" altLang="en-US" sz="1200" dirty="0">
              <a:solidFill>
                <a:srgbClr val="7F7F7F">
                  <a:lumMod val="10000"/>
                </a:srgbClr>
              </a:solidFill>
              <a:cs typeface="+mn-ea"/>
              <a:sym typeface="+mn-lt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388300" y="1673566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网络管理软件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07961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25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6" grpId="0" animBg="1"/>
      <p:bldP spid="17" grpId="0"/>
      <p:bldP spid="19" grpId="0" animBg="1"/>
      <p:bldP spid="20" grpId="0"/>
      <p:bldP spid="2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918628" y="886026"/>
            <a:ext cx="3284855" cy="727710"/>
            <a:chOff x="7074" y="894"/>
            <a:chExt cx="5173" cy="1146"/>
          </a:xfrm>
        </p:grpSpPr>
        <p:sp>
          <p:nvSpPr>
            <p:cNvPr id="4" name="文本框 3"/>
            <p:cNvSpPr txBox="1"/>
            <p:nvPr/>
          </p:nvSpPr>
          <p:spPr>
            <a:xfrm>
              <a:off x="7543" y="970"/>
              <a:ext cx="4235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网络管理硬件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312645" y="1798521"/>
            <a:ext cx="8698692" cy="4256883"/>
            <a:chOff x="2102" y="2801"/>
            <a:chExt cx="14996" cy="6360"/>
          </a:xfrm>
        </p:grpSpPr>
        <p:grpSp>
          <p:nvGrpSpPr>
            <p:cNvPr id="8" name="组合 7"/>
            <p:cNvGrpSpPr/>
            <p:nvPr/>
          </p:nvGrpSpPr>
          <p:grpSpPr>
            <a:xfrm>
              <a:off x="2102" y="2801"/>
              <a:ext cx="14996" cy="6360"/>
              <a:chOff x="2102" y="2801"/>
              <a:chExt cx="14996" cy="6360"/>
            </a:xfrm>
          </p:grpSpPr>
          <p:sp>
            <p:nvSpPr>
              <p:cNvPr id="10" name="矩形: 圆角 10"/>
              <p:cNvSpPr/>
              <p:nvPr/>
            </p:nvSpPr>
            <p:spPr>
              <a:xfrm>
                <a:off x="2102" y="3207"/>
                <a:ext cx="6091" cy="2283"/>
              </a:xfrm>
              <a:prstGeom prst="roundRect">
                <a:avLst>
                  <a:gd name="adj" fmla="val 10733"/>
                </a:avLst>
              </a:prstGeom>
              <a:noFill/>
              <a:ln>
                <a:solidFill>
                  <a:srgbClr val="98B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1" name="矩形 10"/>
              <p:cNvSpPr/>
              <p:nvPr/>
            </p:nvSpPr>
            <p:spPr>
              <a:xfrm>
                <a:off x="2239" y="3568"/>
                <a:ext cx="5831" cy="53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endParaRPr lang="zh-CN" altLang="en-US" sz="1200" dirty="0">
                  <a:solidFill>
                    <a:schemeClr val="tx1">
                      <a:lumMod val="50000"/>
                      <a:lumOff val="50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矩形: 圆角 16"/>
              <p:cNvSpPr/>
              <p:nvPr/>
            </p:nvSpPr>
            <p:spPr>
              <a:xfrm>
                <a:off x="2102" y="6878"/>
                <a:ext cx="6091" cy="2283"/>
              </a:xfrm>
              <a:prstGeom prst="roundRect">
                <a:avLst>
                  <a:gd name="adj" fmla="val 10733"/>
                </a:avLst>
              </a:prstGeom>
              <a:noFill/>
              <a:ln>
                <a:solidFill>
                  <a:srgbClr val="C8CE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3" name="矩形: 圆角 20"/>
              <p:cNvSpPr/>
              <p:nvPr/>
            </p:nvSpPr>
            <p:spPr>
              <a:xfrm>
                <a:off x="11007" y="3207"/>
                <a:ext cx="6091" cy="2283"/>
              </a:xfrm>
              <a:prstGeom prst="roundRect">
                <a:avLst>
                  <a:gd name="adj" fmla="val 10733"/>
                </a:avLst>
              </a:prstGeom>
              <a:noFill/>
              <a:ln>
                <a:solidFill>
                  <a:srgbClr val="C8CECD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4" name="矩形: 圆角 24"/>
              <p:cNvSpPr/>
              <p:nvPr/>
            </p:nvSpPr>
            <p:spPr>
              <a:xfrm>
                <a:off x="11007" y="6878"/>
                <a:ext cx="6091" cy="2283"/>
              </a:xfrm>
              <a:prstGeom prst="roundRect">
                <a:avLst>
                  <a:gd name="adj" fmla="val 10733"/>
                </a:avLst>
              </a:prstGeom>
              <a:noFill/>
              <a:ln>
                <a:solidFill>
                  <a:srgbClr val="98B6A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5" name="椭圆 14"/>
              <p:cNvSpPr/>
              <p:nvPr/>
            </p:nvSpPr>
            <p:spPr>
              <a:xfrm>
                <a:off x="8553" y="4785"/>
                <a:ext cx="2096" cy="2096"/>
              </a:xfrm>
              <a:prstGeom prst="ellipse">
                <a:avLst/>
              </a:prstGeom>
              <a:solidFill>
                <a:srgbClr val="98B6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16" name="矩形: 圆角 1"/>
              <p:cNvSpPr/>
              <p:nvPr/>
            </p:nvSpPr>
            <p:spPr>
              <a:xfrm>
                <a:off x="3007" y="2811"/>
                <a:ext cx="4280" cy="705"/>
              </a:xfrm>
              <a:prstGeom prst="roundRect">
                <a:avLst>
                  <a:gd name="adj" fmla="val 50000"/>
                </a:avLst>
              </a:prstGeom>
              <a:solidFill>
                <a:srgbClr val="98B6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矩形 16"/>
              <p:cNvSpPr/>
              <p:nvPr/>
            </p:nvSpPr>
            <p:spPr>
              <a:xfrm>
                <a:off x="3509" y="2811"/>
                <a:ext cx="3276" cy="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路由器</a:t>
                </a:r>
              </a:p>
            </p:txBody>
          </p:sp>
          <p:sp>
            <p:nvSpPr>
              <p:cNvPr id="18" name="矩形: 圆角 15"/>
              <p:cNvSpPr/>
              <p:nvPr/>
            </p:nvSpPr>
            <p:spPr>
              <a:xfrm>
                <a:off x="3007" y="6482"/>
                <a:ext cx="4280" cy="705"/>
              </a:xfrm>
              <a:prstGeom prst="roundRect">
                <a:avLst>
                  <a:gd name="adj" fmla="val 50000"/>
                </a:avLst>
              </a:prstGeom>
              <a:solidFill>
                <a:srgbClr val="C8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矩形 18"/>
              <p:cNvSpPr/>
              <p:nvPr/>
            </p:nvSpPr>
            <p:spPr>
              <a:xfrm>
                <a:off x="3517" y="6482"/>
                <a:ext cx="3267" cy="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chemeClr val="bg1"/>
                    </a:solidFill>
                    <a:cs typeface="+mn-ea"/>
                    <a:sym typeface="+mn-lt"/>
                  </a:rPr>
                  <a:t>防火墙</a:t>
                </a:r>
              </a:p>
            </p:txBody>
          </p:sp>
          <p:sp>
            <p:nvSpPr>
              <p:cNvPr id="20" name="矩形: 圆角 19"/>
              <p:cNvSpPr/>
              <p:nvPr/>
            </p:nvSpPr>
            <p:spPr>
              <a:xfrm>
                <a:off x="11913" y="2811"/>
                <a:ext cx="4280" cy="705"/>
              </a:xfrm>
              <a:prstGeom prst="roundRect">
                <a:avLst>
                  <a:gd name="adj" fmla="val 50000"/>
                </a:avLst>
              </a:prstGeom>
              <a:solidFill>
                <a:srgbClr val="C8CEC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矩形 20"/>
              <p:cNvSpPr/>
              <p:nvPr/>
            </p:nvSpPr>
            <p:spPr>
              <a:xfrm>
                <a:off x="12388" y="2801"/>
                <a:ext cx="3331" cy="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交换机</a:t>
                </a:r>
                <a:endParaRPr lang="zh-CN" alt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2" name="矩形: 圆角 23"/>
              <p:cNvSpPr/>
              <p:nvPr/>
            </p:nvSpPr>
            <p:spPr>
              <a:xfrm>
                <a:off x="11913" y="6482"/>
                <a:ext cx="4280" cy="705"/>
              </a:xfrm>
              <a:prstGeom prst="roundRect">
                <a:avLst>
                  <a:gd name="adj" fmla="val 50000"/>
                </a:avLst>
              </a:prstGeom>
              <a:solidFill>
                <a:srgbClr val="98B6A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矩形 22"/>
              <p:cNvSpPr/>
              <p:nvPr/>
            </p:nvSpPr>
            <p:spPr>
              <a:xfrm>
                <a:off x="12315" y="6482"/>
                <a:ext cx="3558" cy="69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网络监控设备</a:t>
                </a:r>
                <a:endParaRPr lang="zh-CN" altLang="en-US" sz="24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4" name="文本框 23"/>
              <p:cNvSpPr txBox="1"/>
              <p:nvPr/>
            </p:nvSpPr>
            <p:spPr>
              <a:xfrm>
                <a:off x="2349" y="3534"/>
                <a:ext cx="5680" cy="15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路由器是网络的核心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设备负责数据包的转发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和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路由选择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，确保数据在不同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网之间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高效传输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11213" y="3534"/>
                <a:ext cx="5680" cy="15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交换机连接多个设备，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提供高效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的数据转发和流量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管理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，提升局域网的性能和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可扩展性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。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6" name="文本框 25"/>
              <p:cNvSpPr txBox="1"/>
              <p:nvPr/>
            </p:nvSpPr>
            <p:spPr>
              <a:xfrm>
                <a:off x="2349" y="7202"/>
                <a:ext cx="5680" cy="1531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防火墙是网络安全的重要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组成部分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，通过过滤和监控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进出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网络的流量，保护网络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免受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外部攻击。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254" y="7202"/>
                <a:ext cx="5680" cy="1586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网络监控设备如网络探针和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流量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分析仪，提供详细的网络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性能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和流量数据，帮助管理员</a:t>
                </a:r>
                <a:r>
                  <a:rPr lang="zh-CN" altLang="en-US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实时</a:t>
                </a:r>
                <a:r>
                  <a:rPr lang="zh-CN" altLang="en-US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</a:rPr>
                  <a:t>监控和优化网络。</a:t>
                </a:r>
                <a:endPara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pic>
          <p:nvPicPr>
            <p:cNvPr id="9" name="图片 8" descr="千库网_卡通的日历图标_元素编号12203496(1)"/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041" y="5274"/>
              <a:ext cx="1118" cy="111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2626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7"/>
                                        </p:tgtEl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782AA22F-436C-4438-AFB6-EA8C5237E097}"/>
              </a:ext>
            </a:extLst>
          </p:cNvPr>
          <p:cNvSpPr/>
          <p:nvPr/>
        </p:nvSpPr>
        <p:spPr>
          <a:xfrm>
            <a:off x="0" y="812955"/>
            <a:ext cx="30572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云</a:t>
            </a:r>
            <a:r>
              <a:rPr lang="zh-CN" altLang="en-US" sz="320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网络管理工具</a:t>
            </a:r>
            <a:endParaRPr lang="zh-CN" altLang="en-US" sz="32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2121D38-07F8-47D3-9E71-73E0DBEBB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664" y="1397730"/>
            <a:ext cx="1622402" cy="1622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2121D38-07F8-47D3-9E71-73E0DBEBB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423" y="2664946"/>
            <a:ext cx="1622402" cy="1622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2121D38-07F8-47D3-9E71-73E0DBEBB3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4846" y="4187140"/>
            <a:ext cx="1622402" cy="162240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文本框 8"/>
          <p:cNvSpPr txBox="1"/>
          <p:nvPr/>
        </p:nvSpPr>
        <p:spPr>
          <a:xfrm>
            <a:off x="2141950" y="1424111"/>
            <a:ext cx="251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6E8C89"/>
                </a:solidFill>
                <a:cs typeface="+mn-ea"/>
              </a:rPr>
              <a:t>云管理平台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2682657" y="2805625"/>
            <a:ext cx="251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E8C89"/>
                </a:solidFill>
                <a:cs typeface="+mn-ea"/>
              </a:rPr>
              <a:t>云安全工具</a:t>
            </a:r>
            <a:endParaRPr lang="zh-CN" altLang="en-US" sz="2800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246328" y="4287348"/>
            <a:ext cx="2517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6E8C89"/>
                </a:solidFill>
                <a:cs typeface="+mn-ea"/>
              </a:rPr>
              <a:t>云监控系统</a:t>
            </a:r>
            <a:endParaRPr lang="zh-CN" altLang="en-US" sz="2800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2246047" y="2033986"/>
            <a:ext cx="54073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云管理平台整合了多种管理工具，提供统一的界面和自动化功能，简化了云</a:t>
            </a:r>
            <a:r>
              <a:rPr lang="zh-CN" altLang="en-US" sz="1600" dirty="0" smtClean="0"/>
              <a:t>环境的</a:t>
            </a:r>
            <a:r>
              <a:rPr lang="zh-CN" altLang="en-US" sz="1600" dirty="0"/>
              <a:t>管理和运维。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2682657" y="3419851"/>
            <a:ext cx="564715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云安全工具如防火墙、入侵检测和加密服务，保障云</a:t>
            </a:r>
            <a:r>
              <a:rPr lang="zh-CN" altLang="en-US" sz="1600" dirty="0" smtClean="0"/>
              <a:t>环境的安全性</a:t>
            </a:r>
            <a:r>
              <a:rPr lang="zh-CN" altLang="en-US" sz="1600" dirty="0"/>
              <a:t>，保护数据</a:t>
            </a:r>
            <a:r>
              <a:rPr lang="zh-CN" altLang="en-US" sz="1600" dirty="0" smtClean="0"/>
              <a:t>免受</a:t>
            </a:r>
            <a:r>
              <a:rPr lang="zh-CN" altLang="en-US" sz="1600" dirty="0"/>
              <a:t>威胁。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246328" y="4998341"/>
            <a:ext cx="58976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云监控系统实时监控云资源的性能和健康状态，提供预警和报告，帮助管理员</a:t>
            </a:r>
            <a:r>
              <a:rPr lang="zh-CN" altLang="en-US" sz="1600" dirty="0" smtClean="0"/>
              <a:t>及时</a:t>
            </a:r>
            <a:r>
              <a:rPr lang="zh-CN" altLang="en-US" sz="1600" dirty="0"/>
              <a:t>发现和解决问题。</a:t>
            </a:r>
          </a:p>
        </p:txBody>
      </p:sp>
    </p:spTree>
    <p:extLst>
      <p:ext uri="{BB962C8B-B14F-4D97-AF65-F5344CB8AC3E}">
        <p14:creationId xmlns:p14="http://schemas.microsoft.com/office/powerpoint/2010/main" val="1250562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250"/>
                            </p:stCondLst>
                            <p:childTnLst>
                              <p:par>
                                <p:cTn id="23" presetID="3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404034" y="868053"/>
            <a:ext cx="8414290" cy="5219596"/>
            <a:chOff x="3080" y="1785"/>
            <a:chExt cx="13242" cy="7430"/>
          </a:xfrm>
        </p:grpSpPr>
        <p:sp>
          <p:nvSpPr>
            <p:cNvPr id="4" name="矩形 3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23070" y="1636174"/>
            <a:ext cx="7303301" cy="3823854"/>
            <a:chOff x="4037" y="2948"/>
            <a:chExt cx="11084" cy="4417"/>
          </a:xfrm>
        </p:grpSpPr>
        <p:sp>
          <p:nvSpPr>
            <p:cNvPr id="7" name="文本框 6"/>
            <p:cNvSpPr txBox="1"/>
            <p:nvPr/>
          </p:nvSpPr>
          <p:spPr>
            <a:xfrm>
              <a:off x="6590" y="2948"/>
              <a:ext cx="597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03</a:t>
              </a: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4574"/>
              <a:ext cx="11084" cy="15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algn="dist">
                <a:defRPr sz="6600" b="1">
                  <a:solidFill>
                    <a:srgbClr val="6E8C89"/>
                  </a:solidFill>
                  <a:latin typeface="Arial"/>
                  <a:ea typeface="微软雅黑"/>
                  <a:cs typeface="思源宋体 CN Light" panose="02020300000000000000" charset="-122"/>
                </a:defRPr>
              </a:lvl1pPr>
            </a:lstStyle>
            <a:p>
              <a:r>
                <a:rPr lang="zh-CN" altLang="en-US" sz="5900" dirty="0" smtClean="0">
                  <a:latin typeface="+mn-lt"/>
                  <a:ea typeface="+mn-ea"/>
                  <a:cs typeface="+mn-ea"/>
                  <a:sym typeface="+mn-lt"/>
                </a:rPr>
                <a:t>网络管理的关键技术</a:t>
              </a:r>
              <a:endParaRPr lang="zh-CN" altLang="en-US" sz="5900" dirty="0"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7" y="6262"/>
              <a:ext cx="11084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91790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174832" y="1615858"/>
            <a:ext cx="8756226" cy="4384109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C5C26FE8-F648-4275-823D-CD1E824DB743}"/>
              </a:ext>
            </a:extLst>
          </p:cNvPr>
          <p:cNvGrpSpPr/>
          <p:nvPr/>
        </p:nvGrpSpPr>
        <p:grpSpPr>
          <a:xfrm>
            <a:off x="558911" y="2084305"/>
            <a:ext cx="2659343" cy="1203710"/>
            <a:chOff x="8099115" y="2248890"/>
            <a:chExt cx="2465943" cy="1033493"/>
          </a:xfrm>
        </p:grpSpPr>
        <p:sp>
          <p:nvSpPr>
            <p:cNvPr id="5" name="TextBox 13">
              <a:extLst>
                <a:ext uri="{FF2B5EF4-FFF2-40B4-BE49-F238E27FC236}">
                  <a16:creationId xmlns:a16="http://schemas.microsoft.com/office/drawing/2014/main" id="{9D3343B0-FD0F-4374-9354-D26D554D9C6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248890"/>
              <a:ext cx="1350534" cy="2642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b="1" noProof="0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流量分析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6" name="TextBox 13">
              <a:extLst>
                <a:ext uri="{FF2B5EF4-FFF2-40B4-BE49-F238E27FC236}">
                  <a16:creationId xmlns:a16="http://schemas.microsoft.com/office/drawing/2014/main" id="{D99E05C3-29BC-409B-8299-CF5762689CF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099115" y="2699648"/>
              <a:ext cx="2465943" cy="58273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lang="zh-CN" altLang="en-US" sz="1400" dirty="0"/>
                <a:t>流量分析通过捕获和分析</a:t>
              </a:r>
              <a:r>
                <a:rPr lang="zh-CN" altLang="en-US" sz="1400" dirty="0" smtClean="0"/>
                <a:t>网络</a:t>
              </a:r>
              <a:r>
                <a:rPr lang="zh-CN" altLang="en-US" sz="1400" dirty="0"/>
                <a:t>数据包，识别流量模式</a:t>
              </a:r>
              <a:r>
                <a:rPr lang="zh-CN" altLang="en-US" sz="1400" dirty="0" smtClean="0"/>
                <a:t>和异常</a:t>
              </a:r>
              <a:r>
                <a:rPr lang="zh-CN" altLang="en-US" sz="1400" dirty="0"/>
                <a:t>，优化网络性能和</a:t>
              </a:r>
              <a:r>
                <a:rPr lang="zh-CN" altLang="en-US" sz="1400" dirty="0" smtClean="0"/>
                <a:t>安全。</a:t>
              </a:r>
              <a:endParaRPr lang="zh-CN" altLang="en-US" sz="1400" dirty="0">
                <a:latin typeface="+mn-lt"/>
                <a:cs typeface="+mn-ea"/>
                <a:sym typeface="+mn-lt"/>
              </a:endParaRPr>
            </a:p>
          </p:txBody>
        </p:sp>
      </p:grpSp>
      <p:sp>
        <p:nvSpPr>
          <p:cNvPr id="7" name="圆角矩形 3">
            <a:extLst>
              <a:ext uri="{FF2B5EF4-FFF2-40B4-BE49-F238E27FC236}">
                <a16:creationId xmlns:a16="http://schemas.microsoft.com/office/drawing/2014/main" id="{D1A9148B-9A99-4378-ABFD-4AAA79E4F2D9}"/>
              </a:ext>
            </a:extLst>
          </p:cNvPr>
          <p:cNvSpPr/>
          <p:nvPr/>
        </p:nvSpPr>
        <p:spPr>
          <a:xfrm rot="2700000">
            <a:off x="3601025" y="2949829"/>
            <a:ext cx="1974735" cy="2125648"/>
          </a:xfrm>
          <a:prstGeom prst="roundRect">
            <a:avLst>
              <a:gd name="adj" fmla="val 16141"/>
            </a:avLst>
          </a:prstGeom>
          <a:blipFill dpi="0" rotWithShape="0">
            <a:blip r:embed="rId3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6B0DF45-895C-4FF0-84E9-66387383F566}"/>
              </a:ext>
            </a:extLst>
          </p:cNvPr>
          <p:cNvGrpSpPr/>
          <p:nvPr/>
        </p:nvGrpSpPr>
        <p:grpSpPr>
          <a:xfrm>
            <a:off x="710158" y="4314599"/>
            <a:ext cx="2566833" cy="1261561"/>
            <a:chOff x="8150489" y="2248890"/>
            <a:chExt cx="2465943" cy="1033335"/>
          </a:xfrm>
        </p:grpSpPr>
        <p:sp>
          <p:nvSpPr>
            <p:cNvPr id="9" name="TextBox 13">
              <a:extLst>
                <a:ext uri="{FF2B5EF4-FFF2-40B4-BE49-F238E27FC236}">
                  <a16:creationId xmlns:a16="http://schemas.microsoft.com/office/drawing/2014/main" id="{C14F64B7-BB71-44BE-8B63-24CF24EB30F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39363" y="2248890"/>
              <a:ext cx="1350534" cy="2520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b="1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事件</a:t>
              </a: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检测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0" name="TextBox 13">
              <a:extLst>
                <a:ext uri="{FF2B5EF4-FFF2-40B4-BE49-F238E27FC236}">
                  <a16:creationId xmlns:a16="http://schemas.microsoft.com/office/drawing/2014/main" id="{64968E50-34DC-4FCB-9B80-17399C950C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150489" y="2715006"/>
              <a:ext cx="2465943" cy="56721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defPPr>
                <a:defRPr lang="zh-CN"/>
              </a:defPPr>
              <a:lvl1pPr algn="r" defTabSz="1216025" eaLnBrk="0" hangingPunct="0">
                <a:lnSpc>
                  <a:spcPts val="1800"/>
                </a:lnSpc>
                <a:defRPr sz="110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ea"/>
                </a:defRPr>
              </a:lvl1pPr>
              <a:lvl2pPr marL="742950" indent="-28575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l"/>
              <a:r>
                <a:rPr lang="zh-CN" altLang="en-US" sz="1400" dirty="0"/>
                <a:t>事件检测技术实时监控网络活动，</a:t>
              </a:r>
              <a:r>
                <a:rPr lang="zh-CN" altLang="en-US" sz="1400" dirty="0" smtClean="0"/>
                <a:t>识别和</a:t>
              </a:r>
              <a:r>
                <a:rPr lang="zh-CN" altLang="en-US" sz="1400" dirty="0"/>
                <a:t>响应安全事件，防止潜在威胁的</a:t>
              </a:r>
              <a:r>
                <a:rPr lang="zh-CN" altLang="en-US" sz="1400" dirty="0" smtClean="0"/>
                <a:t>扩散</a:t>
              </a:r>
              <a:r>
                <a:rPr lang="zh-CN" altLang="en-US" sz="1400" dirty="0"/>
                <a:t>。</a:t>
              </a:r>
              <a:endParaRPr lang="zh-CN" altLang="en-US" sz="1400" dirty="0">
                <a:latin typeface="+mn-lt"/>
                <a:cs typeface="+mn-ea"/>
                <a:sym typeface="+mn-lt"/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A18C2F93-B86C-495E-90BE-3C26814F3CF5}"/>
              </a:ext>
            </a:extLst>
          </p:cNvPr>
          <p:cNvGrpSpPr/>
          <p:nvPr/>
        </p:nvGrpSpPr>
        <p:grpSpPr>
          <a:xfrm>
            <a:off x="6109156" y="4293864"/>
            <a:ext cx="2649437" cy="1271386"/>
            <a:chOff x="8305500" y="2248890"/>
            <a:chExt cx="2465943" cy="968845"/>
          </a:xfrm>
        </p:grpSpPr>
        <p:sp>
          <p:nvSpPr>
            <p:cNvPr id="12" name="TextBox 13">
              <a:extLst>
                <a:ext uri="{FF2B5EF4-FFF2-40B4-BE49-F238E27FC236}">
                  <a16:creationId xmlns:a16="http://schemas.microsoft.com/office/drawing/2014/main" id="{790072D3-993F-4EFB-B581-9810938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7936" y="2248890"/>
              <a:ext cx="1350534" cy="23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故障诊断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3" name="TextBox 13">
              <a:extLst>
                <a:ext uri="{FF2B5EF4-FFF2-40B4-BE49-F238E27FC236}">
                  <a16:creationId xmlns:a16="http://schemas.microsoft.com/office/drawing/2014/main" id="{CCA4B610-D9C3-429C-930F-3766ACF88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05500" y="2690026"/>
              <a:ext cx="2465943" cy="52770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zh-CN" altLang="en-US" dirty="0"/>
                <a:t>故障诊断通过分析网络</a:t>
              </a:r>
              <a:r>
                <a:rPr lang="zh-CN" altLang="en-US" dirty="0" smtClean="0"/>
                <a:t>日志和</a:t>
              </a:r>
              <a:r>
                <a:rPr lang="zh-CN" altLang="en-US" dirty="0"/>
                <a:t>性能数据，快速定位和</a:t>
              </a:r>
              <a:r>
                <a:rPr lang="zh-CN" altLang="en-US" dirty="0" smtClean="0"/>
                <a:t>解决问题</a:t>
              </a:r>
              <a:r>
                <a:rPr lang="zh-CN" altLang="en-US" dirty="0"/>
                <a:t>，减少网络停机</a:t>
              </a:r>
              <a:r>
                <a:rPr lang="zh-CN" altLang="en-US" dirty="0" smtClean="0"/>
                <a:t>时间</a:t>
              </a:r>
              <a:r>
                <a:rPr lang="zh-CN" altLang="en-US" dirty="0"/>
                <a:t>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A18C2F93-B86C-495E-90BE-3C26814F3CF5}"/>
              </a:ext>
            </a:extLst>
          </p:cNvPr>
          <p:cNvGrpSpPr/>
          <p:nvPr/>
        </p:nvGrpSpPr>
        <p:grpSpPr>
          <a:xfrm>
            <a:off x="6026225" y="2084305"/>
            <a:ext cx="2649437" cy="1287220"/>
            <a:chOff x="8349468" y="2248890"/>
            <a:chExt cx="2465943" cy="980909"/>
          </a:xfrm>
        </p:grpSpPr>
        <p:sp>
          <p:nvSpPr>
            <p:cNvPr id="15" name="TextBox 13">
              <a:extLst>
                <a:ext uri="{FF2B5EF4-FFF2-40B4-BE49-F238E27FC236}">
                  <a16:creationId xmlns:a16="http://schemas.microsoft.com/office/drawing/2014/main" id="{790072D3-993F-4EFB-B581-981093856CE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307936" y="2248890"/>
              <a:ext cx="1350534" cy="2345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r" defTabSz="1216025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lang="zh-CN" altLang="en-US" sz="20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  <a:latin typeface="+mn-lt"/>
                  <a:ea typeface="+mn-ea"/>
                  <a:cs typeface="+mn-ea"/>
                  <a:sym typeface="+mn-lt"/>
                </a:rPr>
                <a:t>性能检测</a:t>
              </a:r>
              <a:endPara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endParaRPr>
            </a:p>
          </p:txBody>
        </p:sp>
        <p:sp>
          <p:nvSpPr>
            <p:cNvPr id="16" name="TextBox 13">
              <a:extLst>
                <a:ext uri="{FF2B5EF4-FFF2-40B4-BE49-F238E27FC236}">
                  <a16:creationId xmlns:a16="http://schemas.microsoft.com/office/drawing/2014/main" id="{CCA4B610-D9C3-429C-930F-3766ACF888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349468" y="2702091"/>
              <a:ext cx="2465943" cy="5277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 defTabSz="1216025" eaLnBrk="0" hangingPunct="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defTabSz="1216025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algn="r">
                <a:lnSpc>
                  <a:spcPts val="1800"/>
                </a:lnSpc>
              </a:pPr>
              <a:r>
                <a:rPr lang="zh-CN" altLang="en-US" dirty="0"/>
                <a:t>性能监控跟踪网络设备和应用的运行</a:t>
              </a:r>
              <a:r>
                <a:rPr lang="zh-CN" altLang="en-US" dirty="0" smtClean="0"/>
                <a:t>状态</a:t>
              </a:r>
              <a:r>
                <a:rPr lang="zh-CN" altLang="en-US" dirty="0"/>
                <a:t>，确保系统高效运行，快速解决</a:t>
              </a:r>
              <a:r>
                <a:rPr lang="zh-CN" altLang="en-US" dirty="0" smtClean="0"/>
                <a:t>性能问题</a:t>
              </a:r>
              <a:r>
                <a:rPr lang="zh-CN" altLang="en-US" dirty="0"/>
                <a:t>。</a:t>
              </a:r>
              <a:endParaRPr lang="zh-CN" alt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ea typeface="+mn-ea"/>
                <a:cs typeface="+mn-ea"/>
                <a:sym typeface="+mn-lt"/>
              </a:endParaRPr>
            </a:p>
          </p:txBody>
        </p:sp>
      </p:grp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AF87634A-A893-4BA5-AA17-33CB21573A2E}"/>
              </a:ext>
            </a:extLst>
          </p:cNvPr>
          <p:cNvCxnSpPr>
            <a:cxnSpLocks/>
          </p:cNvCxnSpPr>
          <p:nvPr/>
        </p:nvCxnSpPr>
        <p:spPr>
          <a:xfrm flipH="1">
            <a:off x="521565" y="2463669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AF87634A-A893-4BA5-AA17-33CB21573A2E}"/>
              </a:ext>
            </a:extLst>
          </p:cNvPr>
          <p:cNvCxnSpPr>
            <a:cxnSpLocks/>
          </p:cNvCxnSpPr>
          <p:nvPr/>
        </p:nvCxnSpPr>
        <p:spPr>
          <a:xfrm flipH="1">
            <a:off x="642693" y="4753019"/>
            <a:ext cx="2495995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21B54819-72CF-41FE-A4D9-EDAE65040909}"/>
              </a:ext>
            </a:extLst>
          </p:cNvPr>
          <p:cNvCxnSpPr>
            <a:cxnSpLocks/>
          </p:cNvCxnSpPr>
          <p:nvPr/>
        </p:nvCxnSpPr>
        <p:spPr>
          <a:xfrm>
            <a:off x="6179665" y="2484011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21B54819-72CF-41FE-A4D9-EDAE65040909}"/>
              </a:ext>
            </a:extLst>
          </p:cNvPr>
          <p:cNvCxnSpPr>
            <a:cxnSpLocks/>
          </p:cNvCxnSpPr>
          <p:nvPr/>
        </p:nvCxnSpPr>
        <p:spPr>
          <a:xfrm>
            <a:off x="6262596" y="4753019"/>
            <a:ext cx="2495997" cy="0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headEnd type="none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组合 20"/>
          <p:cNvGrpSpPr/>
          <p:nvPr/>
        </p:nvGrpSpPr>
        <p:grpSpPr>
          <a:xfrm>
            <a:off x="2897251" y="790961"/>
            <a:ext cx="3128974" cy="727710"/>
            <a:chOff x="7074" y="894"/>
            <a:chExt cx="5173" cy="1146"/>
          </a:xfrm>
        </p:grpSpPr>
        <p:sp>
          <p:nvSpPr>
            <p:cNvPr id="22" name="文本框 21"/>
            <p:cNvSpPr txBox="1"/>
            <p:nvPr/>
          </p:nvSpPr>
          <p:spPr>
            <a:xfrm>
              <a:off x="7543" y="951"/>
              <a:ext cx="470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网络监控技术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3" name="半闭框 22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4" name="半闭框 23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50394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750"/>
                            </p:stCondLst>
                            <p:childTnLst>
                              <p:par>
                                <p:cTn id="10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155427" y="1682684"/>
            <a:ext cx="8644973" cy="4375704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991D3C0-C2EC-4BB7-B88B-7E1566B1E70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55" y="2006639"/>
            <a:ext cx="1792622" cy="1792622"/>
          </a:xfrm>
          <a:prstGeom prst="rect">
            <a:avLst/>
          </a:prstGeom>
        </p:spPr>
      </p:pic>
      <p:sp>
        <p:nvSpPr>
          <p:cNvPr id="6" name="文本框 22">
            <a:extLst>
              <a:ext uri="{FF2B5EF4-FFF2-40B4-BE49-F238E27FC236}">
                <a16:creationId xmlns:a16="http://schemas.microsoft.com/office/drawing/2014/main" id="{ACF2A2B2-7B9C-4F6C-97B8-3BA15DAD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3639" y="4081645"/>
            <a:ext cx="16676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cs typeface="+mn-ea"/>
                <a:sym typeface="+mn-lt"/>
              </a:rPr>
              <a:t>自动配置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4557BAC6-779E-4C22-AD62-56DD62B835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9382" y="1987015"/>
            <a:ext cx="1812245" cy="1812245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61548FF9-CAB5-4FDA-848B-BC01BF118A2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5650" y="1987014"/>
            <a:ext cx="1812245" cy="1812245"/>
          </a:xfrm>
          <a:prstGeom prst="rect">
            <a:avLst/>
          </a:prstGeom>
        </p:spPr>
      </p:pic>
      <p:sp>
        <p:nvSpPr>
          <p:cNvPr id="10" name="矩形 23">
            <a:extLst>
              <a:ext uri="{FF2B5EF4-FFF2-40B4-BE49-F238E27FC236}">
                <a16:creationId xmlns:a16="http://schemas.microsoft.com/office/drawing/2014/main" id="{B808EBB9-9E69-42BA-A7A0-0BFEB9CA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3639" y="4673393"/>
            <a:ext cx="2157254" cy="138499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/>
              <a:t>自动配置技术减少了手工</a:t>
            </a:r>
            <a:r>
              <a:rPr lang="zh-CN" altLang="en-US" dirty="0" smtClean="0"/>
              <a:t>操作</a:t>
            </a:r>
            <a:r>
              <a:rPr lang="zh-CN" altLang="en-US" dirty="0"/>
              <a:t>，实现网络设备的快速</a:t>
            </a:r>
            <a:r>
              <a:rPr lang="zh-CN" altLang="en-US" dirty="0" smtClean="0"/>
              <a:t>部署</a:t>
            </a:r>
            <a:r>
              <a:rPr lang="zh-CN" altLang="en-US" dirty="0"/>
              <a:t>和配置更新，提高管理</a:t>
            </a:r>
            <a:r>
              <a:rPr lang="zh-CN" altLang="en-US" dirty="0" smtClean="0"/>
              <a:t>效率</a:t>
            </a:r>
            <a:r>
              <a:rPr lang="zh-CN" altLang="en-US" dirty="0"/>
              <a:t>。</a:t>
            </a:r>
            <a:endParaRPr lang="en-US" altLang="zh-CN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1" name="文本框 22">
            <a:extLst>
              <a:ext uri="{FF2B5EF4-FFF2-40B4-BE49-F238E27FC236}">
                <a16:creationId xmlns:a16="http://schemas.microsoft.com/office/drawing/2014/main" id="{ACF2A2B2-7B9C-4F6C-97B8-3BA15DAD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21690" y="4081645"/>
            <a:ext cx="16676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cs typeface="+mn-ea"/>
                <a:sym typeface="+mn-lt"/>
              </a:rPr>
              <a:t>配置备份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矩形 23">
            <a:extLst>
              <a:ext uri="{FF2B5EF4-FFF2-40B4-BE49-F238E27FC236}">
                <a16:creationId xmlns:a16="http://schemas.microsoft.com/office/drawing/2014/main" id="{B808EBB9-9E69-42BA-A7A0-0BFEB9CA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76878" y="4673393"/>
            <a:ext cx="2157254" cy="13481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/>
              <a:t>配置备份定期保存网络设备的配置</a:t>
            </a:r>
            <a:r>
              <a:rPr lang="zh-CN" altLang="en-US" dirty="0" smtClean="0"/>
              <a:t>数据</a:t>
            </a:r>
            <a:r>
              <a:rPr lang="zh-CN" altLang="en-US" dirty="0"/>
              <a:t>，确保在发生故障时能够快速恢复</a:t>
            </a:r>
            <a:br>
              <a:rPr lang="zh-CN" altLang="en-US" dirty="0"/>
            </a:br>
            <a:r>
              <a:rPr lang="zh-CN" altLang="en-US" dirty="0"/>
              <a:t>减少影影乡响。</a:t>
            </a:r>
            <a:endParaRPr lang="en-US" altLang="zh-CN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3" name="矩形 23">
            <a:extLst>
              <a:ext uri="{FF2B5EF4-FFF2-40B4-BE49-F238E27FC236}">
                <a16:creationId xmlns:a16="http://schemas.microsoft.com/office/drawing/2014/main" id="{B808EBB9-9E69-42BA-A7A0-0BFEB9CAA3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43146" y="4673393"/>
            <a:ext cx="2157254" cy="1348126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dirty="0"/>
              <a:t>配置恢复技术通过</a:t>
            </a:r>
            <a:r>
              <a:rPr lang="zh-CN" altLang="en-US" dirty="0" smtClean="0"/>
              <a:t>备份数据快速</a:t>
            </a:r>
            <a:r>
              <a:rPr lang="zh-CN" altLang="en-US" dirty="0"/>
              <a:t>还原网络设备的配置</a:t>
            </a:r>
            <a:r>
              <a:rPr lang="zh-CN" altLang="en-US" dirty="0" smtClean="0"/>
              <a:t>，确保</a:t>
            </a:r>
            <a:r>
              <a:rPr lang="zh-CN" altLang="en-US" dirty="0"/>
              <a:t>系统快速恢复正常</a:t>
            </a:r>
            <a:r>
              <a:rPr lang="zh-CN" altLang="en-US" dirty="0" smtClean="0"/>
              <a:t>运行</a:t>
            </a:r>
            <a:r>
              <a:rPr lang="zh-CN" altLang="en-US" dirty="0"/>
              <a:t>。</a:t>
            </a:r>
            <a:endParaRPr lang="en-US" altLang="zh-CN" b="1" dirty="0">
              <a:solidFill>
                <a:prstClr val="black">
                  <a:lumMod val="75000"/>
                </a:prstClr>
              </a:solidFill>
              <a:cs typeface="+mn-ea"/>
              <a:sym typeface="+mn-lt"/>
            </a:endParaRPr>
          </a:p>
        </p:txBody>
      </p:sp>
      <p:sp>
        <p:nvSpPr>
          <p:cNvPr id="14" name="文本框 22">
            <a:extLst>
              <a:ext uri="{FF2B5EF4-FFF2-40B4-BE49-F238E27FC236}">
                <a16:creationId xmlns:a16="http://schemas.microsoft.com/office/drawing/2014/main" id="{ACF2A2B2-7B9C-4F6C-97B8-3BA15DADD7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87958" y="4081645"/>
            <a:ext cx="1667630" cy="46166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/>
            <a:lvl2pPr marL="742950" indent="-285750"/>
            <a:lvl3pPr/>
            <a:lvl4pPr/>
            <a:lvl5pPr/>
            <a:lvl6pPr/>
            <a:lvl7pPr/>
            <a:lvl8pPr/>
            <a:lvl9pPr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prstClr val="black"/>
                </a:solidFill>
                <a:cs typeface="+mn-ea"/>
                <a:sym typeface="+mn-lt"/>
              </a:rPr>
              <a:t>配置恢复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879898" y="729600"/>
            <a:ext cx="3128974" cy="798059"/>
            <a:chOff x="7074" y="894"/>
            <a:chExt cx="5173" cy="1146"/>
          </a:xfrm>
        </p:grpSpPr>
        <p:sp>
          <p:nvSpPr>
            <p:cNvPr id="16" name="文本框 15"/>
            <p:cNvSpPr txBox="1"/>
            <p:nvPr/>
          </p:nvSpPr>
          <p:spPr>
            <a:xfrm>
              <a:off x="7543" y="951"/>
              <a:ext cx="470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网络配置技术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半闭框 16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半闭框 17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7465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7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250"/>
                            </p:stCondLst>
                            <p:childTnLst>
                              <p:par>
                                <p:cTn id="3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1" grpId="0"/>
      <p:bldP spid="12" grpId="0"/>
      <p:bldP spid="13" grpId="0"/>
      <p:bldP spid="1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197623" y="1683532"/>
            <a:ext cx="8728096" cy="4416643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4" name="任意多边形 12">
            <a:extLst>
              <a:ext uri="{FF2B5EF4-FFF2-40B4-BE49-F238E27FC236}">
                <a16:creationId xmlns:a16="http://schemas.microsoft.com/office/drawing/2014/main" id="{EB647870-4A4C-46FE-8A46-B49965553D18}"/>
              </a:ext>
            </a:extLst>
          </p:cNvPr>
          <p:cNvSpPr/>
          <p:nvPr/>
        </p:nvSpPr>
        <p:spPr>
          <a:xfrm>
            <a:off x="197620" y="3394552"/>
            <a:ext cx="8728099" cy="756725"/>
          </a:xfrm>
          <a:custGeom>
            <a:avLst/>
            <a:gdLst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32365 h 1078137"/>
              <a:gd name="connsiteX1" fmla="*/ 3593431 w 12721389"/>
              <a:gd name="connsiteY1" fmla="*/ 51102 h 1078137"/>
              <a:gd name="connsiteX2" fmla="*/ 7908758 w 12721389"/>
              <a:gd name="connsiteY2" fmla="*/ 1077797 h 1078137"/>
              <a:gd name="connsiteX3" fmla="*/ 11774905 w 12721389"/>
              <a:gd name="connsiteY3" fmla="*/ 163397 h 1078137"/>
              <a:gd name="connsiteX4" fmla="*/ 12721389 w 12721389"/>
              <a:gd name="connsiteY4" fmla="*/ 35060 h 1078137"/>
              <a:gd name="connsiteX0" fmla="*/ 0 w 12721389"/>
              <a:gd name="connsiteY0" fmla="*/ 503854 h 1049626"/>
              <a:gd name="connsiteX1" fmla="*/ 3593431 w 12721389"/>
              <a:gd name="connsiteY1" fmla="*/ 22591 h 1049626"/>
              <a:gd name="connsiteX2" fmla="*/ 7908758 w 12721389"/>
              <a:gd name="connsiteY2" fmla="*/ 1049286 h 1049626"/>
              <a:gd name="connsiteX3" fmla="*/ 11774905 w 12721389"/>
              <a:gd name="connsiteY3" fmla="*/ 134886 h 1049626"/>
              <a:gd name="connsiteX4" fmla="*/ 12721389 w 12721389"/>
              <a:gd name="connsiteY4" fmla="*/ 6549 h 1049626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4197"/>
              <a:gd name="connsiteX1" fmla="*/ 3593431 w 12368463"/>
              <a:gd name="connsiteY1" fmla="*/ 17170 h 1044197"/>
              <a:gd name="connsiteX2" fmla="*/ 7908758 w 12368463"/>
              <a:gd name="connsiteY2" fmla="*/ 1043865 h 1044197"/>
              <a:gd name="connsiteX3" fmla="*/ 11774905 w 12368463"/>
              <a:gd name="connsiteY3" fmla="*/ 129465 h 1044197"/>
              <a:gd name="connsiteX4" fmla="*/ 12368463 w 12368463"/>
              <a:gd name="connsiteY4" fmla="*/ 113423 h 1044197"/>
              <a:gd name="connsiteX0" fmla="*/ 0 w 12368463"/>
              <a:gd name="connsiteY0" fmla="*/ 498433 h 1045860"/>
              <a:gd name="connsiteX1" fmla="*/ 3593431 w 12368463"/>
              <a:gd name="connsiteY1" fmla="*/ 17170 h 1045860"/>
              <a:gd name="connsiteX2" fmla="*/ 7908758 w 12368463"/>
              <a:gd name="connsiteY2" fmla="*/ 1043865 h 1045860"/>
              <a:gd name="connsiteX3" fmla="*/ 11357810 w 12368463"/>
              <a:gd name="connsiteY3" fmla="*/ 273844 h 1045860"/>
              <a:gd name="connsiteX4" fmla="*/ 12368463 w 12368463"/>
              <a:gd name="connsiteY4" fmla="*/ 113423 h 1045860"/>
              <a:gd name="connsiteX0" fmla="*/ 0 w 12368463"/>
              <a:gd name="connsiteY0" fmla="*/ 503294 h 1146765"/>
              <a:gd name="connsiteX1" fmla="*/ 3593431 w 12368463"/>
              <a:gd name="connsiteY1" fmla="*/ 22031 h 1146765"/>
              <a:gd name="connsiteX2" fmla="*/ 8855242 w 12368463"/>
              <a:gd name="connsiteY2" fmla="*/ 1144979 h 1146765"/>
              <a:gd name="connsiteX3" fmla="*/ 11357810 w 12368463"/>
              <a:gd name="connsiteY3" fmla="*/ 278705 h 1146765"/>
              <a:gd name="connsiteX4" fmla="*/ 12368463 w 12368463"/>
              <a:gd name="connsiteY4" fmla="*/ 118284 h 1146765"/>
              <a:gd name="connsiteX0" fmla="*/ 0 w 12368463"/>
              <a:gd name="connsiteY0" fmla="*/ 503294 h 1157827"/>
              <a:gd name="connsiteX1" fmla="*/ 3593431 w 12368463"/>
              <a:gd name="connsiteY1" fmla="*/ 22031 h 1157827"/>
              <a:gd name="connsiteX2" fmla="*/ 8855242 w 12368463"/>
              <a:gd name="connsiteY2" fmla="*/ 1144979 h 1157827"/>
              <a:gd name="connsiteX3" fmla="*/ 11357810 w 12368463"/>
              <a:gd name="connsiteY3" fmla="*/ 599547 h 1157827"/>
              <a:gd name="connsiteX4" fmla="*/ 12368463 w 12368463"/>
              <a:gd name="connsiteY4" fmla="*/ 118284 h 1157827"/>
              <a:gd name="connsiteX0" fmla="*/ 0 w 12368463"/>
              <a:gd name="connsiteY0" fmla="*/ 503294 h 1161527"/>
              <a:gd name="connsiteX1" fmla="*/ 3593431 w 12368463"/>
              <a:gd name="connsiteY1" fmla="*/ 22031 h 1161527"/>
              <a:gd name="connsiteX2" fmla="*/ 8855242 w 12368463"/>
              <a:gd name="connsiteY2" fmla="*/ 1144979 h 1161527"/>
              <a:gd name="connsiteX3" fmla="*/ 11357810 w 12368463"/>
              <a:gd name="connsiteY3" fmla="*/ 599547 h 1161527"/>
              <a:gd name="connsiteX4" fmla="*/ 12368463 w 12368463"/>
              <a:gd name="connsiteY4" fmla="*/ 118284 h 1161527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855242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57530"/>
              <a:gd name="connsiteX1" fmla="*/ 3593431 w 12609094"/>
              <a:gd name="connsiteY1" fmla="*/ 22031 h 1157530"/>
              <a:gd name="connsiteX2" fmla="*/ 8678779 w 12609094"/>
              <a:gd name="connsiteY2" fmla="*/ 1144979 h 1157530"/>
              <a:gd name="connsiteX3" fmla="*/ 11357810 w 12609094"/>
              <a:gd name="connsiteY3" fmla="*/ 599547 h 1157530"/>
              <a:gd name="connsiteX4" fmla="*/ 12609094 w 12609094"/>
              <a:gd name="connsiteY4" fmla="*/ 198494 h 1157530"/>
              <a:gd name="connsiteX0" fmla="*/ 0 w 12609094"/>
              <a:gd name="connsiteY0" fmla="*/ 503294 h 1145790"/>
              <a:gd name="connsiteX1" fmla="*/ 3593431 w 12609094"/>
              <a:gd name="connsiteY1" fmla="*/ 22031 h 1145790"/>
              <a:gd name="connsiteX2" fmla="*/ 8678779 w 12609094"/>
              <a:gd name="connsiteY2" fmla="*/ 1144979 h 1145790"/>
              <a:gd name="connsiteX3" fmla="*/ 12609094 w 12609094"/>
              <a:gd name="connsiteY3" fmla="*/ 198494 h 1145790"/>
              <a:gd name="connsiteX0" fmla="*/ 0 w 12609094"/>
              <a:gd name="connsiteY0" fmla="*/ 458098 h 1100219"/>
              <a:gd name="connsiteX1" fmla="*/ 4010526 w 12609094"/>
              <a:gd name="connsiteY1" fmla="*/ 24961 h 1100219"/>
              <a:gd name="connsiteX2" fmla="*/ 8678779 w 12609094"/>
              <a:gd name="connsiteY2" fmla="*/ 1099783 h 1100219"/>
              <a:gd name="connsiteX3" fmla="*/ 12609094 w 12609094"/>
              <a:gd name="connsiteY3" fmla="*/ 153298 h 1100219"/>
              <a:gd name="connsiteX0" fmla="*/ 0 w 12609094"/>
              <a:gd name="connsiteY0" fmla="*/ 459006 h 1117160"/>
              <a:gd name="connsiteX1" fmla="*/ 4010526 w 12609094"/>
              <a:gd name="connsiteY1" fmla="*/ 25869 h 1117160"/>
              <a:gd name="connsiteX2" fmla="*/ 8999621 w 12609094"/>
              <a:gd name="connsiteY2" fmla="*/ 1116733 h 1117160"/>
              <a:gd name="connsiteX3" fmla="*/ 12609094 w 12609094"/>
              <a:gd name="connsiteY3" fmla="*/ 154206 h 1117160"/>
              <a:gd name="connsiteX0" fmla="*/ 0 w 12288251"/>
              <a:gd name="connsiteY0" fmla="*/ 459006 h 1118949"/>
              <a:gd name="connsiteX1" fmla="*/ 4010526 w 12288251"/>
              <a:gd name="connsiteY1" fmla="*/ 25869 h 1118949"/>
              <a:gd name="connsiteX2" fmla="*/ 8999621 w 12288251"/>
              <a:gd name="connsiteY2" fmla="*/ 1116733 h 1118949"/>
              <a:gd name="connsiteX3" fmla="*/ 12288251 w 12288251"/>
              <a:gd name="connsiteY3" fmla="*/ 298585 h 1118949"/>
              <a:gd name="connsiteX0" fmla="*/ 0 w 12288251"/>
              <a:gd name="connsiteY0" fmla="*/ 459006 h 1119678"/>
              <a:gd name="connsiteX1" fmla="*/ 4010526 w 12288251"/>
              <a:gd name="connsiteY1" fmla="*/ 25869 h 1119678"/>
              <a:gd name="connsiteX2" fmla="*/ 8999621 w 12288251"/>
              <a:gd name="connsiteY2" fmla="*/ 1116733 h 1119678"/>
              <a:gd name="connsiteX3" fmla="*/ 12288251 w 12288251"/>
              <a:gd name="connsiteY3" fmla="*/ 298585 h 1119678"/>
              <a:gd name="connsiteX0" fmla="*/ 0 w 12336378"/>
              <a:gd name="connsiteY0" fmla="*/ 459006 h 1119678"/>
              <a:gd name="connsiteX1" fmla="*/ 4010526 w 12336378"/>
              <a:gd name="connsiteY1" fmla="*/ 25869 h 1119678"/>
              <a:gd name="connsiteX2" fmla="*/ 8999621 w 12336378"/>
              <a:gd name="connsiteY2" fmla="*/ 1116733 h 1119678"/>
              <a:gd name="connsiteX3" fmla="*/ 12336378 w 12336378"/>
              <a:gd name="connsiteY3" fmla="*/ 298585 h 1119678"/>
              <a:gd name="connsiteX0" fmla="*/ 0 w 12336378"/>
              <a:gd name="connsiteY0" fmla="*/ 459006 h 1119864"/>
              <a:gd name="connsiteX1" fmla="*/ 4010526 w 12336378"/>
              <a:gd name="connsiteY1" fmla="*/ 25869 h 1119864"/>
              <a:gd name="connsiteX2" fmla="*/ 8999621 w 12336378"/>
              <a:gd name="connsiteY2" fmla="*/ 1116733 h 1119864"/>
              <a:gd name="connsiteX3" fmla="*/ 12336378 w 12336378"/>
              <a:gd name="connsiteY3" fmla="*/ 298585 h 1119864"/>
              <a:gd name="connsiteX0" fmla="*/ 0 w 12336378"/>
              <a:gd name="connsiteY0" fmla="*/ 459920 h 1136723"/>
              <a:gd name="connsiteX1" fmla="*/ 4010526 w 12336378"/>
              <a:gd name="connsiteY1" fmla="*/ 26783 h 1136723"/>
              <a:gd name="connsiteX2" fmla="*/ 9160042 w 12336378"/>
              <a:gd name="connsiteY2" fmla="*/ 1133689 h 1136723"/>
              <a:gd name="connsiteX3" fmla="*/ 12336378 w 12336378"/>
              <a:gd name="connsiteY3" fmla="*/ 299499 h 1136723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7372"/>
              <a:gd name="connsiteX1" fmla="*/ 3930315 w 12336378"/>
              <a:gd name="connsiteY1" fmla="*/ 24662 h 1167372"/>
              <a:gd name="connsiteX2" fmla="*/ 9160042 w 12336378"/>
              <a:gd name="connsiteY2" fmla="*/ 1163652 h 1167372"/>
              <a:gd name="connsiteX3" fmla="*/ 12336378 w 12336378"/>
              <a:gd name="connsiteY3" fmla="*/ 329462 h 1167372"/>
              <a:gd name="connsiteX0" fmla="*/ 0 w 12336378"/>
              <a:gd name="connsiteY0" fmla="*/ 489883 h 1166384"/>
              <a:gd name="connsiteX1" fmla="*/ 3930315 w 12336378"/>
              <a:gd name="connsiteY1" fmla="*/ 24662 h 1166384"/>
              <a:gd name="connsiteX2" fmla="*/ 9160042 w 12336378"/>
              <a:gd name="connsiteY2" fmla="*/ 1163652 h 1166384"/>
              <a:gd name="connsiteX3" fmla="*/ 12336378 w 12336378"/>
              <a:gd name="connsiteY3" fmla="*/ 329462 h 1166384"/>
              <a:gd name="connsiteX0" fmla="*/ 0 w 12256167"/>
              <a:gd name="connsiteY0" fmla="*/ 489883 h 1168885"/>
              <a:gd name="connsiteX1" fmla="*/ 3930315 w 12256167"/>
              <a:gd name="connsiteY1" fmla="*/ 24662 h 1168885"/>
              <a:gd name="connsiteX2" fmla="*/ 9160042 w 12256167"/>
              <a:gd name="connsiteY2" fmla="*/ 1163652 h 1168885"/>
              <a:gd name="connsiteX3" fmla="*/ 12256167 w 12256167"/>
              <a:gd name="connsiteY3" fmla="*/ 425715 h 1168885"/>
              <a:gd name="connsiteX0" fmla="*/ 0 w 12240125"/>
              <a:gd name="connsiteY0" fmla="*/ 238646 h 1254532"/>
              <a:gd name="connsiteX1" fmla="*/ 3914273 w 12240125"/>
              <a:gd name="connsiteY1" fmla="*/ 110309 h 1254532"/>
              <a:gd name="connsiteX2" fmla="*/ 9144000 w 12240125"/>
              <a:gd name="connsiteY2" fmla="*/ 1249299 h 1254532"/>
              <a:gd name="connsiteX3" fmla="*/ 12240125 w 12240125"/>
              <a:gd name="connsiteY3" fmla="*/ 511362 h 1254532"/>
              <a:gd name="connsiteX0" fmla="*/ 0 w 12240125"/>
              <a:gd name="connsiteY0" fmla="*/ 259219 h 1275890"/>
              <a:gd name="connsiteX1" fmla="*/ 3978441 w 12240125"/>
              <a:gd name="connsiteY1" fmla="*/ 98798 h 1275890"/>
              <a:gd name="connsiteX2" fmla="*/ 9144000 w 12240125"/>
              <a:gd name="connsiteY2" fmla="*/ 1269872 h 1275890"/>
              <a:gd name="connsiteX3" fmla="*/ 12240125 w 12240125"/>
              <a:gd name="connsiteY3" fmla="*/ 531935 h 1275890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9144000 w 12240125"/>
              <a:gd name="connsiteY2" fmla="*/ 1269872 h 1271902"/>
              <a:gd name="connsiteX3" fmla="*/ 12240125 w 12240125"/>
              <a:gd name="connsiteY3" fmla="*/ 531935 h 1271902"/>
              <a:gd name="connsiteX0" fmla="*/ 0 w 12240125"/>
              <a:gd name="connsiteY0" fmla="*/ 259219 h 1271902"/>
              <a:gd name="connsiteX1" fmla="*/ 3978441 w 12240125"/>
              <a:gd name="connsiteY1" fmla="*/ 98798 h 1271902"/>
              <a:gd name="connsiteX2" fmla="*/ 8999621 w 12240125"/>
              <a:gd name="connsiteY2" fmla="*/ 1269872 h 1271902"/>
              <a:gd name="connsiteX3" fmla="*/ 12240125 w 12240125"/>
              <a:gd name="connsiteY3" fmla="*/ 531935 h 12719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240125" h="1271902">
                <a:moveTo>
                  <a:pt x="0" y="259219"/>
                </a:moveTo>
                <a:cubicBezTo>
                  <a:pt x="1137652" y="-26865"/>
                  <a:pt x="2478504" y="-69644"/>
                  <a:pt x="3978441" y="98798"/>
                </a:cubicBezTo>
                <a:cubicBezTo>
                  <a:pt x="5478378" y="267240"/>
                  <a:pt x="7606632" y="1229768"/>
                  <a:pt x="8999621" y="1269872"/>
                </a:cubicBezTo>
                <a:cubicBezTo>
                  <a:pt x="10392610" y="1309976"/>
                  <a:pt x="11902573" y="745162"/>
                  <a:pt x="12240125" y="531935"/>
                </a:cubicBezTo>
              </a:path>
            </a:pathLst>
          </a:custGeom>
          <a:noFill/>
          <a:ln w="9525">
            <a:solidFill>
              <a:srgbClr val="3F404B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855343" y="796968"/>
            <a:ext cx="3128974" cy="727710"/>
            <a:chOff x="7074" y="894"/>
            <a:chExt cx="5173" cy="1146"/>
          </a:xfrm>
        </p:grpSpPr>
        <p:sp>
          <p:nvSpPr>
            <p:cNvPr id="6" name="文本框 5"/>
            <p:cNvSpPr txBox="1"/>
            <p:nvPr/>
          </p:nvSpPr>
          <p:spPr>
            <a:xfrm>
              <a:off x="7543" y="951"/>
              <a:ext cx="470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网络安全技术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7" name="半闭框 6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8" name="半闭框 7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9" name="椭圆 8">
            <a:extLst>
              <a:ext uri="{FF2B5EF4-FFF2-40B4-BE49-F238E27FC236}">
                <a16:creationId xmlns:a16="http://schemas.microsoft.com/office/drawing/2014/main" id="{8D2CD0D5-0B97-477E-BA02-8F525299D139}"/>
              </a:ext>
            </a:extLst>
          </p:cNvPr>
          <p:cNvSpPr/>
          <p:nvPr/>
        </p:nvSpPr>
        <p:spPr>
          <a:xfrm>
            <a:off x="859615" y="3109789"/>
            <a:ext cx="662952" cy="663125"/>
          </a:xfrm>
          <a:prstGeom prst="ellipse">
            <a:avLst/>
          </a:prstGeom>
          <a:solidFill>
            <a:srgbClr val="98B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4FBD72E7-2E80-4D9C-AC96-F3667ADCCF31}"/>
              </a:ext>
            </a:extLst>
          </p:cNvPr>
          <p:cNvSpPr/>
          <p:nvPr/>
        </p:nvSpPr>
        <p:spPr>
          <a:xfrm>
            <a:off x="3139025" y="3232477"/>
            <a:ext cx="662952" cy="663125"/>
          </a:xfrm>
          <a:prstGeom prst="ellipse">
            <a:avLst/>
          </a:prstGeom>
          <a:solidFill>
            <a:srgbClr val="C8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8D2CD0D5-0B97-477E-BA02-8F525299D139}"/>
              </a:ext>
            </a:extLst>
          </p:cNvPr>
          <p:cNvSpPr/>
          <p:nvPr/>
        </p:nvSpPr>
        <p:spPr>
          <a:xfrm>
            <a:off x="5029851" y="3688187"/>
            <a:ext cx="662952" cy="663125"/>
          </a:xfrm>
          <a:prstGeom prst="ellipse">
            <a:avLst/>
          </a:prstGeom>
          <a:solidFill>
            <a:srgbClr val="98B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4FBD72E7-2E80-4D9C-AC96-F3667ADCCF31}"/>
              </a:ext>
            </a:extLst>
          </p:cNvPr>
          <p:cNvSpPr/>
          <p:nvPr/>
        </p:nvSpPr>
        <p:spPr>
          <a:xfrm>
            <a:off x="7399962" y="3657256"/>
            <a:ext cx="662952" cy="663125"/>
          </a:xfrm>
          <a:prstGeom prst="ellipse">
            <a:avLst/>
          </a:prstGeom>
          <a:solidFill>
            <a:srgbClr val="C8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0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C3C14389-106C-4BF9-AE5D-16775326CB31}"/>
              </a:ext>
            </a:extLst>
          </p:cNvPr>
          <p:cNvSpPr/>
          <p:nvPr/>
        </p:nvSpPr>
        <p:spPr>
          <a:xfrm>
            <a:off x="510843" y="4130322"/>
            <a:ext cx="171372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防火墙技术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Rectangle 29">
            <a:extLst>
              <a:ext uri="{FF2B5EF4-FFF2-40B4-BE49-F238E27FC236}">
                <a16:creationId xmlns:a16="http://schemas.microsoft.com/office/drawing/2014/main" id="{4D768A93-38DF-4BD8-8B5A-0A77B2DA1ECF}"/>
              </a:ext>
            </a:extLst>
          </p:cNvPr>
          <p:cNvSpPr/>
          <p:nvPr/>
        </p:nvSpPr>
        <p:spPr>
          <a:xfrm>
            <a:off x="510843" y="4541519"/>
            <a:ext cx="253394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防火墙通过过滤和监控进出网络的流量，防止</a:t>
            </a:r>
            <a:r>
              <a:rPr lang="zh-CN" altLang="en-US" dirty="0" smtClean="0"/>
              <a:t>未经授权</a:t>
            </a:r>
            <a:r>
              <a:rPr lang="zh-CN" altLang="en-US" dirty="0"/>
              <a:t>的访问，保护网络安全。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Rectangle 30">
            <a:extLst>
              <a:ext uri="{FF2B5EF4-FFF2-40B4-BE49-F238E27FC236}">
                <a16:creationId xmlns:a16="http://schemas.microsoft.com/office/drawing/2014/main" id="{C3C14389-106C-4BF9-AE5D-16775326CB31}"/>
              </a:ext>
            </a:extLst>
          </p:cNvPr>
          <p:cNvSpPr/>
          <p:nvPr/>
        </p:nvSpPr>
        <p:spPr>
          <a:xfrm>
            <a:off x="2224569" y="1768062"/>
            <a:ext cx="1286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加密技术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Rectangle 29">
            <a:extLst>
              <a:ext uri="{FF2B5EF4-FFF2-40B4-BE49-F238E27FC236}">
                <a16:creationId xmlns:a16="http://schemas.microsoft.com/office/drawing/2014/main" id="{4D768A93-38DF-4BD8-8B5A-0A77B2DA1ECF}"/>
              </a:ext>
            </a:extLst>
          </p:cNvPr>
          <p:cNvSpPr/>
          <p:nvPr/>
        </p:nvSpPr>
        <p:spPr>
          <a:xfrm>
            <a:off x="2233611" y="2168172"/>
            <a:ext cx="253394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加密技术保护数据的机密性和完整性，防止数据</a:t>
            </a:r>
            <a:r>
              <a:rPr lang="zh-CN" altLang="en-US" dirty="0" smtClean="0"/>
              <a:t>在传输</a:t>
            </a:r>
            <a:r>
              <a:rPr lang="zh-CN" altLang="en-US" dirty="0"/>
              <a:t>过程中被窃取和篡改。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Rectangle 29">
            <a:extLst>
              <a:ext uri="{FF2B5EF4-FFF2-40B4-BE49-F238E27FC236}">
                <a16:creationId xmlns:a16="http://schemas.microsoft.com/office/drawing/2014/main" id="{4D768A93-38DF-4BD8-8B5A-0A77B2DA1ECF}"/>
              </a:ext>
            </a:extLst>
          </p:cNvPr>
          <p:cNvSpPr/>
          <p:nvPr/>
        </p:nvSpPr>
        <p:spPr>
          <a:xfrm>
            <a:off x="4108900" y="4671800"/>
            <a:ext cx="35012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入侵检测系统实时监控网络活动，识别和响应</a:t>
            </a:r>
            <a:r>
              <a:rPr lang="zh-CN" altLang="en-US" dirty="0" smtClean="0"/>
              <a:t>潜在威胁</a:t>
            </a:r>
            <a:r>
              <a:rPr lang="zh-CN" altLang="en-US" dirty="0"/>
              <a:t>，增强网络防御能力。入侵检测系统实时</a:t>
            </a:r>
            <a:r>
              <a:rPr lang="zh-CN" altLang="en-US" dirty="0" smtClean="0"/>
              <a:t>监控网络</a:t>
            </a:r>
            <a:r>
              <a:rPr lang="zh-CN" altLang="en-US" dirty="0"/>
              <a:t>活动，识别和响应潜在威胁，增强网络防御</a:t>
            </a:r>
            <a:r>
              <a:rPr lang="zh-CN" altLang="en-US" dirty="0" smtClean="0"/>
              <a:t>能力</a:t>
            </a:r>
            <a:r>
              <a:rPr lang="zh-CN" altLang="en-US" dirty="0"/>
              <a:t>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9" name="Rectangle 29">
            <a:extLst>
              <a:ext uri="{FF2B5EF4-FFF2-40B4-BE49-F238E27FC236}">
                <a16:creationId xmlns:a16="http://schemas.microsoft.com/office/drawing/2014/main" id="{4D768A93-38DF-4BD8-8B5A-0A77B2DA1ECF}"/>
              </a:ext>
            </a:extLst>
          </p:cNvPr>
          <p:cNvSpPr/>
          <p:nvPr/>
        </p:nvSpPr>
        <p:spPr>
          <a:xfrm>
            <a:off x="6224796" y="2369591"/>
            <a:ext cx="2533944" cy="10249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dirty="0"/>
              <a:t>虚拟专用网</a:t>
            </a:r>
            <a:r>
              <a:rPr lang="en-US" altLang="zh-CN" dirty="0"/>
              <a:t>(VPN)</a:t>
            </a:r>
            <a:r>
              <a:rPr lang="zh-CN" altLang="en-US" dirty="0"/>
              <a:t>通过加密和隧道技术，提供</a:t>
            </a:r>
            <a:r>
              <a:rPr lang="zh-CN" altLang="en-US" dirty="0" smtClean="0"/>
              <a:t>安全</a:t>
            </a:r>
            <a:r>
              <a:rPr lang="zh-CN" altLang="en-US" dirty="0"/>
              <a:t>的远程访问和数据传输，保障隐私。</a:t>
            </a:r>
            <a:endParaRPr kumimoji="0" lang="en-US" altLang="zh-CN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Rectangle 30">
            <a:extLst>
              <a:ext uri="{FF2B5EF4-FFF2-40B4-BE49-F238E27FC236}">
                <a16:creationId xmlns:a16="http://schemas.microsoft.com/office/drawing/2014/main" id="{C3C14389-106C-4BF9-AE5D-16775326CB31}"/>
              </a:ext>
            </a:extLst>
          </p:cNvPr>
          <p:cNvSpPr/>
          <p:nvPr/>
        </p:nvSpPr>
        <p:spPr>
          <a:xfrm>
            <a:off x="6279891" y="1971615"/>
            <a:ext cx="169552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prstClr val="black">
                    <a:lumMod val="75000"/>
                  </a:prstClr>
                </a:solidFill>
                <a:effectLst/>
                <a:uLnTx/>
                <a:uFillTx/>
                <a:cs typeface="+mn-ea"/>
                <a:sym typeface="+mn-lt"/>
              </a:rPr>
              <a:t>虚拟专用网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Rectangle 30">
            <a:extLst>
              <a:ext uri="{FF2B5EF4-FFF2-40B4-BE49-F238E27FC236}">
                <a16:creationId xmlns:a16="http://schemas.microsoft.com/office/drawing/2014/main" id="{C3C14389-106C-4BF9-AE5D-16775326CB31}"/>
              </a:ext>
            </a:extLst>
          </p:cNvPr>
          <p:cNvSpPr/>
          <p:nvPr/>
        </p:nvSpPr>
        <p:spPr>
          <a:xfrm>
            <a:off x="4108900" y="4290905"/>
            <a:ext cx="128609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400">
              <a:defRPr/>
            </a:pPr>
            <a:r>
              <a:rPr lang="zh-CN" altLang="en-US" sz="2000" b="1" dirty="0"/>
              <a:t>入侵检测</a:t>
            </a: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</a:prst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109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2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7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4000"/>
                            </p:stCondLst>
                            <p:childTnLst>
                              <p:par>
                                <p:cTn id="38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7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7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4750"/>
                            </p:stCondLst>
                            <p:childTnLst>
                              <p:par>
                                <p:cTn id="4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500"/>
                            </p:stCondLst>
                            <p:childTnLst>
                              <p:par>
                                <p:cTn id="5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6250"/>
                            </p:stCondLst>
                            <p:childTnLst>
                              <p:par>
                                <p:cTn id="6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7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9" grpId="0" animBg="1"/>
      <p:bldP spid="11" grpId="0" animBg="1"/>
      <p:bldP spid="12" grpId="0" animBg="1"/>
      <p:bldP spid="13" grpId="0" animBg="1"/>
      <p:bldP spid="14" grpId="0"/>
      <p:bldP spid="15" grpId="0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1711325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基础知识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79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01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14907" y="2336075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02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03603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03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56336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04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0344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05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5648" y="1010177"/>
            <a:ext cx="8765540" cy="4918075"/>
            <a:chOff x="3080" y="1785"/>
            <a:chExt cx="13242" cy="7430"/>
          </a:xfrm>
        </p:grpSpPr>
        <p:sp>
          <p:nvSpPr>
            <p:cNvPr id="20" name="矩形 19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195443" y="1832532"/>
            <a:ext cx="7038340" cy="3140980"/>
            <a:chOff x="4037" y="2948"/>
            <a:chExt cx="11084" cy="4417"/>
          </a:xfrm>
        </p:grpSpPr>
        <p:sp>
          <p:nvSpPr>
            <p:cNvPr id="23" name="文本框 22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04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37" y="4699"/>
              <a:ext cx="1108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网络管理的实践案例</a:t>
              </a:r>
              <a:endParaRPr lang="zh-CN" altLang="en-US" sz="5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37" y="6262"/>
              <a:ext cx="11084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1006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275573" y="1626775"/>
            <a:ext cx="8603345" cy="4523504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279737" y="778969"/>
            <a:ext cx="4972918" cy="727710"/>
            <a:chOff x="7074" y="894"/>
            <a:chExt cx="6200" cy="1146"/>
          </a:xfrm>
        </p:grpSpPr>
        <p:sp>
          <p:nvSpPr>
            <p:cNvPr id="5" name="文本框 4"/>
            <p:cNvSpPr txBox="1"/>
            <p:nvPr/>
          </p:nvSpPr>
          <p:spPr>
            <a:xfrm>
              <a:off x="7543" y="951"/>
              <a:ext cx="573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大型企业网络管理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半闭框 6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ïṩḷïḑe">
            <a:extLst>
              <a:ext uri="{FF2B5EF4-FFF2-40B4-BE49-F238E27FC236}">
                <a16:creationId xmlns:a16="http://schemas.microsoft.com/office/drawing/2014/main" id="{11345EB0-5249-43BF-8551-F75EDC31EF35}"/>
              </a:ext>
            </a:extLst>
          </p:cNvPr>
          <p:cNvSpPr/>
          <p:nvPr/>
        </p:nvSpPr>
        <p:spPr>
          <a:xfrm>
            <a:off x="487191" y="1842410"/>
            <a:ext cx="3111814" cy="4128358"/>
          </a:xfrm>
          <a:prstGeom prst="rect">
            <a:avLst/>
          </a:prstGeom>
          <a:blipFill dpi="0" rotWithShape="1">
            <a:blip r:embed="rId3"/>
            <a:srcRect/>
            <a:stretch>
              <a:fillRect/>
            </a:stretch>
          </a:blipFill>
          <a:ln w="12700" cap="flat" cmpd="sng" algn="ctr">
            <a:noFill/>
            <a:prstDash val="solid"/>
            <a:miter lim="800000"/>
          </a:ln>
          <a:effectLst/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iśḻíḓé">
            <a:extLst>
              <a:ext uri="{FF2B5EF4-FFF2-40B4-BE49-F238E27FC236}">
                <a16:creationId xmlns:a16="http://schemas.microsoft.com/office/drawing/2014/main" id="{81018E8D-3B6A-4ED2-BD65-8F5BFEBD9FDD}"/>
              </a:ext>
            </a:extLst>
          </p:cNvPr>
          <p:cNvSpPr/>
          <p:nvPr/>
        </p:nvSpPr>
        <p:spPr>
          <a:xfrm>
            <a:off x="3931849" y="1850634"/>
            <a:ext cx="2349953" cy="1907174"/>
          </a:xfrm>
          <a:prstGeom prst="rect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iś1íḍê">
            <a:extLst>
              <a:ext uri="{FF2B5EF4-FFF2-40B4-BE49-F238E27FC236}">
                <a16:creationId xmlns:a16="http://schemas.microsoft.com/office/drawing/2014/main" id="{27E17EA1-F46D-44B2-9219-B5E501D99A3E}"/>
              </a:ext>
            </a:extLst>
          </p:cNvPr>
          <p:cNvSpPr/>
          <p:nvPr/>
        </p:nvSpPr>
        <p:spPr>
          <a:xfrm>
            <a:off x="6428915" y="1850634"/>
            <a:ext cx="2349953" cy="1907174"/>
          </a:xfrm>
          <a:prstGeom prst="rect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iś1íḍê">
            <a:extLst>
              <a:ext uri="{FF2B5EF4-FFF2-40B4-BE49-F238E27FC236}">
                <a16:creationId xmlns:a16="http://schemas.microsoft.com/office/drawing/2014/main" id="{27E17EA1-F46D-44B2-9219-B5E501D99A3E}"/>
              </a:ext>
            </a:extLst>
          </p:cNvPr>
          <p:cNvSpPr/>
          <p:nvPr/>
        </p:nvSpPr>
        <p:spPr>
          <a:xfrm>
            <a:off x="3986428" y="4021489"/>
            <a:ext cx="2349953" cy="1949278"/>
          </a:xfrm>
          <a:prstGeom prst="rect">
            <a:avLst/>
          </a:prstGeom>
          <a:solidFill>
            <a:srgbClr val="F6BE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iśḻíḓé">
            <a:extLst>
              <a:ext uri="{FF2B5EF4-FFF2-40B4-BE49-F238E27FC236}">
                <a16:creationId xmlns:a16="http://schemas.microsoft.com/office/drawing/2014/main" id="{81018E8D-3B6A-4ED2-BD65-8F5BFEBD9FDD}"/>
              </a:ext>
            </a:extLst>
          </p:cNvPr>
          <p:cNvSpPr/>
          <p:nvPr/>
        </p:nvSpPr>
        <p:spPr>
          <a:xfrm>
            <a:off x="6464300" y="4021489"/>
            <a:ext cx="2349953" cy="1949278"/>
          </a:xfrm>
          <a:prstGeom prst="rect">
            <a:avLst/>
          </a:prstGeom>
          <a:solidFill>
            <a:srgbClr val="D9EB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B966506-9DD3-48AF-ACF6-C071D40DB3D0}"/>
              </a:ext>
            </a:extLst>
          </p:cNvPr>
          <p:cNvSpPr txBox="1"/>
          <p:nvPr/>
        </p:nvSpPr>
        <p:spPr>
          <a:xfrm>
            <a:off x="4069756" y="1908216"/>
            <a:ext cx="215786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企业网络结构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AF9B38A-EB10-408E-8B22-E0A28B355575}"/>
              </a:ext>
            </a:extLst>
          </p:cNvPr>
          <p:cNvSpPr txBox="1"/>
          <p:nvPr/>
        </p:nvSpPr>
        <p:spPr>
          <a:xfrm>
            <a:off x="4174718" y="2421455"/>
            <a:ext cx="1973374" cy="10980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000"/>
              </a:lnSpc>
            </a:pPr>
            <a:r>
              <a:rPr lang="zh-CN" altLang="en-US" dirty="0"/>
              <a:t>大型企业网络结构复杂，通常包括</a:t>
            </a:r>
            <a:r>
              <a:rPr lang="zh-CN" altLang="en-US" dirty="0" smtClean="0"/>
              <a:t>多个</a:t>
            </a:r>
            <a:r>
              <a:rPr lang="zh-CN" altLang="en-US" dirty="0"/>
              <a:t>子网和数据中心，需</a:t>
            </a:r>
            <a:r>
              <a:rPr lang="zh-CN" altLang="en-US" dirty="0" smtClean="0"/>
              <a:t>灵活应对</a:t>
            </a:r>
            <a:r>
              <a:rPr lang="zh-CN" altLang="en-US" dirty="0"/>
              <a:t>各</a:t>
            </a:r>
            <a:r>
              <a:rPr lang="zh-CN" altLang="en-US" dirty="0" smtClean="0"/>
              <a:t>类业务</a:t>
            </a:r>
            <a:r>
              <a:rPr lang="zh-CN" altLang="en-US" dirty="0"/>
              <a:t>需求</a:t>
            </a:r>
            <a:r>
              <a:rPr lang="zh-CN" altLang="en-US" dirty="0" smtClean="0"/>
              <a:t>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966506-9DD3-48AF-ACF6-C071D40DB3D0}"/>
              </a:ext>
            </a:extLst>
          </p:cNvPr>
          <p:cNvSpPr txBox="1"/>
          <p:nvPr/>
        </p:nvSpPr>
        <p:spPr>
          <a:xfrm>
            <a:off x="6575145" y="1905429"/>
            <a:ext cx="215786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成功案例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AF9B38A-EB10-408E-8B22-E0A28B355575}"/>
              </a:ext>
            </a:extLst>
          </p:cNvPr>
          <p:cNvSpPr txBox="1"/>
          <p:nvPr/>
        </p:nvSpPr>
        <p:spPr>
          <a:xfrm>
            <a:off x="6667392" y="2421889"/>
            <a:ext cx="1973374" cy="137473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000"/>
              </a:lnSpc>
            </a:pPr>
            <a:r>
              <a:rPr lang="zh-CN" altLang="en-US" dirty="0"/>
              <a:t>某大型企业通过实施智能网络管理系</a:t>
            </a:r>
            <a:br>
              <a:rPr lang="zh-CN" altLang="en-US" dirty="0"/>
            </a:br>
            <a:r>
              <a:rPr lang="zh-CN" altLang="en-US" dirty="0"/>
              <a:t>统，显著提升了网络性能和安全性，</a:t>
            </a:r>
            <a:br>
              <a:rPr lang="zh-CN" altLang="en-US" dirty="0"/>
            </a:br>
            <a:r>
              <a:rPr lang="zh-CN" altLang="en-US" dirty="0"/>
              <a:t>降低了运维成本。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B966506-9DD3-48AF-ACF6-C071D40DB3D0}"/>
              </a:ext>
            </a:extLst>
          </p:cNvPr>
          <p:cNvSpPr txBox="1"/>
          <p:nvPr/>
        </p:nvSpPr>
        <p:spPr>
          <a:xfrm>
            <a:off x="4081082" y="4072740"/>
            <a:ext cx="2157869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网络管理策略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B966506-9DD3-48AF-ACF6-C071D40DB3D0}"/>
              </a:ext>
            </a:extLst>
          </p:cNvPr>
          <p:cNvSpPr txBox="1"/>
          <p:nvPr/>
        </p:nvSpPr>
        <p:spPr>
          <a:xfrm>
            <a:off x="6480458" y="4072740"/>
            <a:ext cx="2398460" cy="46166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noProof="0" dirty="0" smtClean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挑战与解决方案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1AF9B38A-EB10-408E-8B22-E0A28B355575}"/>
              </a:ext>
            </a:extLst>
          </p:cNvPr>
          <p:cNvSpPr txBox="1"/>
          <p:nvPr/>
        </p:nvSpPr>
        <p:spPr>
          <a:xfrm>
            <a:off x="4174718" y="4664604"/>
            <a:ext cx="1973375" cy="111825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000"/>
              </a:lnSpc>
            </a:pPr>
            <a:r>
              <a:rPr lang="zh-CN" altLang="en-US" dirty="0"/>
              <a:t>大型企业需制定全面的网络管理</a:t>
            </a:r>
            <a:r>
              <a:rPr lang="zh-CN" altLang="en-US" dirty="0" smtClean="0"/>
              <a:t>策略</a:t>
            </a:r>
            <a:r>
              <a:rPr lang="zh-CN" altLang="en-US" dirty="0"/>
              <a:t>，包括安全、性能和配置管理，</a:t>
            </a:r>
            <a:r>
              <a:rPr lang="zh-CN" altLang="en-US" dirty="0" smtClean="0"/>
              <a:t>确保</a:t>
            </a:r>
            <a:r>
              <a:rPr lang="zh-CN" altLang="en-US" dirty="0"/>
              <a:t>网络稳定高效运行</a:t>
            </a:r>
            <a:r>
              <a:rPr lang="zh-CN" altLang="en-US" sz="1600" dirty="0"/>
              <a:t>。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1AF9B38A-EB10-408E-8B22-E0A28B355575}"/>
              </a:ext>
            </a:extLst>
          </p:cNvPr>
          <p:cNvSpPr txBox="1"/>
          <p:nvPr/>
        </p:nvSpPr>
        <p:spPr>
          <a:xfrm>
            <a:off x="6667391" y="4652313"/>
            <a:ext cx="2065623" cy="1098058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>
              <a:lnSpc>
                <a:spcPts val="2000"/>
              </a:lnSpc>
            </a:pPr>
            <a:r>
              <a:rPr lang="zh-CN" altLang="en-US" dirty="0"/>
              <a:t>大型企业面临复杂网络管理挑战，</a:t>
            </a:r>
            <a:r>
              <a:rPr lang="zh-CN" altLang="en-US" dirty="0" smtClean="0"/>
              <a:t>可通过</a:t>
            </a:r>
            <a:r>
              <a:rPr lang="zh-CN" altLang="en-US" dirty="0"/>
              <a:t>自动化工具和智能分析技术，</a:t>
            </a:r>
            <a:r>
              <a:rPr lang="zh-CN" altLang="en-US" dirty="0" smtClean="0"/>
              <a:t>提高理</a:t>
            </a:r>
            <a:r>
              <a:rPr lang="zh-CN" altLang="en-US" dirty="0"/>
              <a:t>效率和响应速度。</a:t>
            </a:r>
            <a:endParaRPr kumimoji="0" lang="zh-CN" altLang="en-US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2147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279737" y="778969"/>
            <a:ext cx="4972918" cy="727710"/>
            <a:chOff x="7074" y="894"/>
            <a:chExt cx="6200" cy="1146"/>
          </a:xfrm>
        </p:grpSpPr>
        <p:sp>
          <p:nvSpPr>
            <p:cNvPr id="4" name="文本框 3"/>
            <p:cNvSpPr txBox="1"/>
            <p:nvPr/>
          </p:nvSpPr>
          <p:spPr>
            <a:xfrm>
              <a:off x="7543" y="951"/>
              <a:ext cx="573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教育机构网络管理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圆角矩形 7"/>
          <p:cNvSpPr/>
          <p:nvPr/>
        </p:nvSpPr>
        <p:spPr>
          <a:xfrm>
            <a:off x="150313" y="1562518"/>
            <a:ext cx="8830848" cy="676405"/>
          </a:xfrm>
          <a:prstGeom prst="roundRect">
            <a:avLst/>
          </a:prstGeom>
          <a:noFill/>
          <a:ln>
            <a:solidFill>
              <a:srgbClr val="98B6A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圆角矩形 9"/>
          <p:cNvSpPr/>
          <p:nvPr/>
        </p:nvSpPr>
        <p:spPr>
          <a:xfrm>
            <a:off x="150313" y="2401442"/>
            <a:ext cx="8830848" cy="676405"/>
          </a:xfrm>
          <a:prstGeom prst="roundRect">
            <a:avLst/>
          </a:prstGeom>
          <a:noFill/>
          <a:ln>
            <a:solidFill>
              <a:srgbClr val="C8C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圆角矩形 10"/>
          <p:cNvSpPr/>
          <p:nvPr/>
        </p:nvSpPr>
        <p:spPr>
          <a:xfrm>
            <a:off x="150313" y="3283582"/>
            <a:ext cx="8830848" cy="676405"/>
          </a:xfrm>
          <a:prstGeom prst="roundRect">
            <a:avLst/>
          </a:prstGeom>
          <a:noFill/>
          <a:ln>
            <a:solidFill>
              <a:srgbClr val="C8C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圆角矩形 11"/>
          <p:cNvSpPr/>
          <p:nvPr/>
        </p:nvSpPr>
        <p:spPr>
          <a:xfrm>
            <a:off x="150313" y="4223756"/>
            <a:ext cx="8830848" cy="676405"/>
          </a:xfrm>
          <a:prstGeom prst="roundRect">
            <a:avLst/>
          </a:prstGeom>
          <a:noFill/>
          <a:ln>
            <a:solidFill>
              <a:srgbClr val="C8C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圆角矩形 12"/>
          <p:cNvSpPr/>
          <p:nvPr/>
        </p:nvSpPr>
        <p:spPr>
          <a:xfrm>
            <a:off x="164172" y="5149533"/>
            <a:ext cx="8830848" cy="676405"/>
          </a:xfrm>
          <a:prstGeom prst="roundRect">
            <a:avLst/>
          </a:prstGeom>
          <a:noFill/>
          <a:ln>
            <a:solidFill>
              <a:srgbClr val="C8CEC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150313" y="1669782"/>
            <a:ext cx="22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6E8C89"/>
                </a:solidFill>
                <a:cs typeface="+mn-ea"/>
              </a:rPr>
              <a:t>教育网络特点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64172" y="2512771"/>
            <a:ext cx="22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E8C89"/>
                </a:solidFill>
                <a:cs typeface="+mn-ea"/>
              </a:rPr>
              <a:t>网络安全措施</a:t>
            </a:r>
            <a:endParaRPr lang="zh-CN" altLang="en-US" sz="2400" b="1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64172" y="3404104"/>
            <a:ext cx="22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E8C89"/>
                </a:solidFill>
                <a:cs typeface="+mn-ea"/>
              </a:rPr>
              <a:t>网络管理工具</a:t>
            </a:r>
            <a:endParaRPr lang="zh-CN" altLang="en-US" sz="2400" b="1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150313" y="4313934"/>
            <a:ext cx="22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E8C89"/>
                </a:solidFill>
                <a:cs typeface="+mn-ea"/>
              </a:rPr>
              <a:t>实施效果</a:t>
            </a:r>
            <a:endParaRPr lang="zh-CN" altLang="en-US" sz="2400" b="1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64172" y="5267775"/>
            <a:ext cx="2217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>
                <a:solidFill>
                  <a:srgbClr val="6E8C89"/>
                </a:solidFill>
                <a:cs typeface="+mn-ea"/>
              </a:rPr>
              <a:t>优化建议</a:t>
            </a:r>
            <a:endParaRPr lang="zh-CN" altLang="en-US" sz="2400" b="1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154477" y="4271979"/>
            <a:ext cx="69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某大学通过部署全面的网络管理系统，提高了网络性能和安全性，获得了师生的高度评价。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2154477" y="2457809"/>
            <a:ext cx="69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教育机构需实施多层次安全措施，包括防火墙、入侵检测和身份认证，保护师生和数据安全。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154476" y="3342035"/>
            <a:ext cx="69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教育机构可借助网络管理工具，如流量监控和配置管理系统，提升网络的可用性和稳定性。</a:t>
            </a:r>
            <a:endParaRPr lang="zh-CN" altLang="en-US" sz="1500" dirty="0">
              <a:latin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2154477" y="1635380"/>
            <a:ext cx="69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atin typeface="+mn-ea"/>
              </a:rPr>
              <a:t>教育机构网络用户多、设备杂，需高效管理和安全保障，支持教学和科研活动。</a:t>
            </a:r>
          </a:p>
        </p:txBody>
      </p:sp>
      <p:sp>
        <p:nvSpPr>
          <p:cNvPr id="23" name="文本框 22"/>
          <p:cNvSpPr txBox="1"/>
          <p:nvPr/>
        </p:nvSpPr>
        <p:spPr>
          <a:xfrm>
            <a:off x="2154477" y="5163930"/>
            <a:ext cx="69895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/>
              <a:t>教育机构应定期评估网络管理策略，优化配置和安全措施，确保网络持续支持教学需求</a:t>
            </a:r>
            <a:endParaRPr lang="zh-CN" altLang="en-US" sz="15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3869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5745" y="135460"/>
            <a:ext cx="1711325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基础知识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68913" y="2061557"/>
            <a:ext cx="6938716" cy="2972242"/>
            <a:chOff x="1325" y="3707"/>
            <a:chExt cx="10749" cy="4535"/>
          </a:xfrm>
        </p:grpSpPr>
        <p:sp>
          <p:nvSpPr>
            <p:cNvPr id="26" name="泪滴形 25"/>
            <p:cNvSpPr/>
            <p:nvPr/>
          </p:nvSpPr>
          <p:spPr>
            <a:xfrm rot="8160000">
              <a:off x="2085" y="3757"/>
              <a:ext cx="1842" cy="1869"/>
            </a:xfrm>
            <a:prstGeom prst="teardrop">
              <a:avLst>
                <a:gd name="adj" fmla="val 101250"/>
              </a:avLst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cs typeface="+mn-ea"/>
                <a:sym typeface="+mn-lt"/>
              </a:endParaRPr>
            </a:p>
          </p:txBody>
        </p:sp>
        <p:sp>
          <p:nvSpPr>
            <p:cNvPr id="27" name="泪滴形 26"/>
            <p:cNvSpPr/>
            <p:nvPr/>
          </p:nvSpPr>
          <p:spPr>
            <a:xfrm rot="8160000">
              <a:off x="4512" y="3707"/>
              <a:ext cx="1914" cy="1948"/>
            </a:xfrm>
            <a:prstGeom prst="teardrop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4" name="文本框 43"/>
            <p:cNvSpPr txBox="1"/>
            <p:nvPr/>
          </p:nvSpPr>
          <p:spPr>
            <a:xfrm>
              <a:off x="1325" y="6933"/>
              <a:ext cx="2989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计算机网络管理概述</a:t>
              </a:r>
              <a:endParaRPr lang="zh-CN" altLang="en-US" sz="2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42" name="文本框 41"/>
            <p:cNvSpPr txBox="1"/>
            <p:nvPr/>
          </p:nvSpPr>
          <p:spPr>
            <a:xfrm>
              <a:off x="4314" y="6933"/>
              <a:ext cx="2590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网络管理目标</a:t>
              </a:r>
              <a:endParaRPr lang="zh-CN" altLang="en-US" sz="2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40" name="文本框 39"/>
            <p:cNvSpPr txBox="1"/>
            <p:nvPr/>
          </p:nvSpPr>
          <p:spPr>
            <a:xfrm>
              <a:off x="6904" y="6933"/>
              <a:ext cx="2602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网络管理任务</a:t>
              </a:r>
              <a:endParaRPr lang="zh-CN" altLang="en-US" sz="2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38" name="文本框 37"/>
            <p:cNvSpPr txBox="1"/>
            <p:nvPr/>
          </p:nvSpPr>
          <p:spPr>
            <a:xfrm>
              <a:off x="9554" y="6933"/>
              <a:ext cx="2520" cy="130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网络管理标准</a:t>
              </a:r>
              <a:endParaRPr lang="zh-CN" altLang="en-US" sz="2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6978075" y="4202583"/>
            <a:ext cx="16225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rgbClr val="6E8C89"/>
                </a:solidFill>
                <a:cs typeface="+mn-ea"/>
                <a:sym typeface="+mn-lt"/>
              </a:rPr>
              <a:t>网络管理协议</a:t>
            </a:r>
            <a:endParaRPr lang="zh-CN" altLang="en-US" sz="2400" b="1" dirty="0">
              <a:solidFill>
                <a:srgbClr val="6E8C89"/>
              </a:solidFill>
              <a:cs typeface="+mn-ea"/>
              <a:sym typeface="+mn-lt"/>
            </a:endParaRPr>
          </a:p>
        </p:txBody>
      </p:sp>
      <p:sp>
        <p:nvSpPr>
          <p:cNvPr id="52" name="泪滴形 51"/>
          <p:cNvSpPr/>
          <p:nvPr/>
        </p:nvSpPr>
        <p:spPr>
          <a:xfrm rot="8160000">
            <a:off x="3590573" y="2072049"/>
            <a:ext cx="1242206" cy="1240603"/>
          </a:xfrm>
          <a:prstGeom prst="teardrop">
            <a:avLst>
              <a:gd name="adj" fmla="val 101250"/>
            </a:avLst>
          </a:prstGeom>
          <a:solidFill>
            <a:srgbClr val="98B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3" name="泪滴形 52"/>
          <p:cNvSpPr/>
          <p:nvPr/>
        </p:nvSpPr>
        <p:spPr>
          <a:xfrm rot="8160000">
            <a:off x="7094792" y="2136625"/>
            <a:ext cx="1175920" cy="1186815"/>
          </a:xfrm>
          <a:prstGeom prst="teardrop">
            <a:avLst>
              <a:gd name="adj" fmla="val 101250"/>
            </a:avLst>
          </a:prstGeom>
          <a:solidFill>
            <a:srgbClr val="98B6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54" name="泪滴形 53"/>
          <p:cNvSpPr/>
          <p:nvPr/>
        </p:nvSpPr>
        <p:spPr>
          <a:xfrm rot="8160000">
            <a:off x="5293484" y="2111542"/>
            <a:ext cx="1221884" cy="1236980"/>
          </a:xfrm>
          <a:prstGeom prst="teardrop">
            <a:avLst/>
          </a:prstGeom>
          <a:solidFill>
            <a:srgbClr val="C8CEC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79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01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14907" y="2336075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02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03603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03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56336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04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0344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05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: 圆角 8">
            <a:extLst>
              <a:ext uri="{FF2B5EF4-FFF2-40B4-BE49-F238E27FC236}">
                <a16:creationId xmlns:a16="http://schemas.microsoft.com/office/drawing/2014/main" id="{1E9BDDCD-6382-459D-958F-775801A6FA9E}"/>
              </a:ext>
            </a:extLst>
          </p:cNvPr>
          <p:cNvSpPr/>
          <p:nvPr/>
        </p:nvSpPr>
        <p:spPr>
          <a:xfrm>
            <a:off x="247141" y="1565752"/>
            <a:ext cx="8716939" cy="4446741"/>
          </a:xfrm>
          <a:prstGeom prst="roundRect">
            <a:avLst>
              <a:gd name="adj" fmla="val 1595"/>
            </a:avLst>
          </a:prstGeom>
          <a:noFill/>
          <a:ln w="15875">
            <a:solidFill>
              <a:schemeClr val="tx1">
                <a:lumMod val="95000"/>
                <a:lumOff val="5000"/>
              </a:schemeClr>
            </a:solidFill>
            <a:prstDash val="dash"/>
          </a:ln>
          <a:effectLst>
            <a:outerShdw blurRad="152400" sx="102000" sy="102000" algn="ctr" rotWithShape="0">
              <a:prstClr val="black">
                <a:alpha val="37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617940" y="750359"/>
            <a:ext cx="4972918" cy="727710"/>
            <a:chOff x="7074" y="894"/>
            <a:chExt cx="6200" cy="1146"/>
          </a:xfrm>
        </p:grpSpPr>
        <p:sp>
          <p:nvSpPr>
            <p:cNvPr id="5" name="文本框 4"/>
            <p:cNvSpPr txBox="1"/>
            <p:nvPr/>
          </p:nvSpPr>
          <p:spPr>
            <a:xfrm>
              <a:off x="7543" y="951"/>
              <a:ext cx="5731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教育机构网络管理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7" name="半闭框 6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3524B295-F963-4693-BC12-BB7EEFD266A1}"/>
              </a:ext>
            </a:extLst>
          </p:cNvPr>
          <p:cNvGrpSpPr/>
          <p:nvPr/>
        </p:nvGrpSpPr>
        <p:grpSpPr>
          <a:xfrm>
            <a:off x="4576574" y="1894682"/>
            <a:ext cx="4387507" cy="3846808"/>
            <a:chOff x="6648775" y="1844262"/>
            <a:chExt cx="4387507" cy="3846808"/>
          </a:xfrm>
        </p:grpSpPr>
        <p:pic>
          <p:nvPicPr>
            <p:cNvPr id="9" name="Picture 26" descr="iMac.png">
              <a:extLst>
                <a:ext uri="{FF2B5EF4-FFF2-40B4-BE49-F238E27FC236}">
                  <a16:creationId xmlns:a16="http://schemas.microsoft.com/office/drawing/2014/main" id="{7FD9FB06-F99E-4081-8120-76423A4268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48775" y="1844262"/>
              <a:ext cx="4387507" cy="384680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ïśľíďé">
              <a:extLst>
                <a:ext uri="{FF2B5EF4-FFF2-40B4-BE49-F238E27FC236}">
                  <a16:creationId xmlns:a16="http://schemas.microsoft.com/office/drawing/2014/main" id="{7D32973B-196A-41A0-81A6-9F119555FC0F}"/>
                </a:ext>
              </a:extLst>
            </p:cNvPr>
            <p:cNvSpPr/>
            <p:nvPr/>
          </p:nvSpPr>
          <p:spPr>
            <a:xfrm flipH="1">
              <a:off x="7283038" y="2401907"/>
              <a:ext cx="3167248" cy="1811725"/>
            </a:xfrm>
            <a:prstGeom prst="rect">
              <a:avLst/>
            </a:prstGeom>
            <a:blipFill rotWithShape="1">
              <a:blip r:embed="rId4"/>
              <a:stretch>
                <a:fillRect/>
              </a:stretch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11" name="Oval 6">
            <a:extLst>
              <a:ext uri="{FF2B5EF4-FFF2-40B4-BE49-F238E27FC236}">
                <a16:creationId xmlns:a16="http://schemas.microsoft.com/office/drawing/2014/main" id="{D0244378-FA78-4A00-AE57-377995D6153C}"/>
              </a:ext>
            </a:extLst>
          </p:cNvPr>
          <p:cNvSpPr/>
          <p:nvPr/>
        </p:nvSpPr>
        <p:spPr>
          <a:xfrm>
            <a:off x="660799" y="2119782"/>
            <a:ext cx="664917" cy="665090"/>
          </a:xfrm>
          <a:prstGeom prst="ellipse">
            <a:avLst/>
          </a:prstGeom>
          <a:solidFill>
            <a:srgbClr val="D9EB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2" name="Oval 6">
            <a:extLst>
              <a:ext uri="{FF2B5EF4-FFF2-40B4-BE49-F238E27FC236}">
                <a16:creationId xmlns:a16="http://schemas.microsoft.com/office/drawing/2014/main" id="{D0244378-FA78-4A00-AE57-377995D6153C}"/>
              </a:ext>
            </a:extLst>
          </p:cNvPr>
          <p:cNvSpPr/>
          <p:nvPr/>
        </p:nvSpPr>
        <p:spPr>
          <a:xfrm>
            <a:off x="660798" y="3338902"/>
            <a:ext cx="664917" cy="665090"/>
          </a:xfrm>
          <a:prstGeom prst="ellipse">
            <a:avLst/>
          </a:prstGeom>
          <a:solidFill>
            <a:srgbClr val="D9EB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3" name="Oval 6">
            <a:extLst>
              <a:ext uri="{FF2B5EF4-FFF2-40B4-BE49-F238E27FC236}">
                <a16:creationId xmlns:a16="http://schemas.microsoft.com/office/drawing/2014/main" id="{D0244378-FA78-4A00-AE57-377995D6153C}"/>
              </a:ext>
            </a:extLst>
          </p:cNvPr>
          <p:cNvSpPr/>
          <p:nvPr/>
        </p:nvSpPr>
        <p:spPr>
          <a:xfrm>
            <a:off x="660797" y="4558022"/>
            <a:ext cx="664917" cy="665090"/>
          </a:xfrm>
          <a:prstGeom prst="ellipse">
            <a:avLst/>
          </a:prstGeom>
          <a:solidFill>
            <a:srgbClr val="D9EBEF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cs typeface="+mn-ea"/>
                <a:sym typeface="+mn-lt"/>
              </a:rPr>
              <a:t>01</a:t>
            </a:r>
            <a:endParaRPr kumimoji="0" lang="x-none" sz="18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5714" y="1747607"/>
            <a:ext cx="205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rgbClr val="6E8C89"/>
                </a:solidFill>
                <a:cs typeface="+mn-ea"/>
              </a:rPr>
              <a:t>政府网络需求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1335667" y="2125548"/>
            <a:ext cx="3085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政府机构需高效、安全的网络支持日常行政和公共服务，保障数据传输和信息</a:t>
            </a:r>
            <a:r>
              <a:rPr lang="zh-CN" altLang="en-US" dirty="0" smtClean="0"/>
              <a:t>共亨</a:t>
            </a:r>
            <a:r>
              <a:rPr lang="zh-CN" altLang="en-US" dirty="0"/>
              <a:t>的可靠性。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1288230" y="3041666"/>
            <a:ext cx="205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6E8C89"/>
                </a:solidFill>
                <a:cs typeface="+mn-ea"/>
              </a:rPr>
              <a:t>网络管理测</a:t>
            </a:r>
            <a:r>
              <a:rPr lang="zh-CN" altLang="en-US" sz="2000" b="1" dirty="0">
                <a:solidFill>
                  <a:srgbClr val="6E8C89"/>
                </a:solidFill>
                <a:cs typeface="+mn-ea"/>
              </a:rPr>
              <a:t>略</a:t>
            </a:r>
          </a:p>
        </p:txBody>
      </p:sp>
      <p:sp>
        <p:nvSpPr>
          <p:cNvPr id="17" name="文本框 16"/>
          <p:cNvSpPr txBox="1"/>
          <p:nvPr/>
        </p:nvSpPr>
        <p:spPr>
          <a:xfrm>
            <a:off x="1325714" y="3441776"/>
            <a:ext cx="3085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政府机构应制定严格的网络管理策略，涵盖安全、性能和合规性，确保网络的</a:t>
            </a:r>
            <a:r>
              <a:rPr lang="zh-CN" altLang="en-US" dirty="0" smtClean="0"/>
              <a:t>高效</a:t>
            </a:r>
            <a:r>
              <a:rPr lang="zh-CN" altLang="en-US" dirty="0"/>
              <a:t>运作。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1325713" y="4374803"/>
            <a:ext cx="205426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rgbClr val="6E8C89"/>
                </a:solidFill>
                <a:cs typeface="+mn-ea"/>
              </a:rPr>
              <a:t>网络安全保障</a:t>
            </a:r>
            <a:endParaRPr lang="zh-CN" altLang="en-US" sz="2000" b="1" dirty="0">
              <a:solidFill>
                <a:srgbClr val="6E8C89"/>
              </a:solidFill>
              <a:cs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325713" y="4786593"/>
            <a:ext cx="308597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政府网络需多层次安全保障，包括防火墙、加密和入侵检测，防范网络攻击和</a:t>
            </a:r>
            <a:r>
              <a:rPr lang="zh-CN" altLang="en-US" dirty="0" smtClean="0"/>
              <a:t>数据</a:t>
            </a:r>
            <a:r>
              <a:rPr lang="zh-CN" altLang="en-US" dirty="0"/>
              <a:t>泄露。</a:t>
            </a:r>
          </a:p>
        </p:txBody>
      </p:sp>
    </p:spTree>
    <p:extLst>
      <p:ext uri="{BB962C8B-B14F-4D97-AF65-F5344CB8AC3E}">
        <p14:creationId xmlns:p14="http://schemas.microsoft.com/office/powerpoint/2010/main" val="169911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750"/>
                            </p:stCondLst>
                            <p:childTnLst>
                              <p:par>
                                <p:cTn id="1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25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75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1711325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基础知识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79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01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14907" y="2336075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02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03603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03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56336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04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0344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05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5648" y="1060282"/>
            <a:ext cx="8765540" cy="4918075"/>
            <a:chOff x="3080" y="1785"/>
            <a:chExt cx="13242" cy="7430"/>
          </a:xfrm>
        </p:grpSpPr>
        <p:sp>
          <p:nvSpPr>
            <p:cNvPr id="20" name="矩形 19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970593" y="1782428"/>
            <a:ext cx="7038340" cy="3140980"/>
            <a:chOff x="4037" y="2948"/>
            <a:chExt cx="11084" cy="4417"/>
          </a:xfrm>
        </p:grpSpPr>
        <p:sp>
          <p:nvSpPr>
            <p:cNvPr id="23" name="文本框 22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05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37" y="4699"/>
              <a:ext cx="11084" cy="11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48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网络管理的标准化发展</a:t>
              </a:r>
              <a:endParaRPr lang="zh-CN" altLang="en-US" sz="48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37" y="6262"/>
              <a:ext cx="11084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7641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8000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1"/>
                                          </p:val>
                                        </p:tav>
                                        <p:tav tm="50000">
                                          <p:val>
                                            <p:fltVal val="0.9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078232" y="817279"/>
            <a:ext cx="4760979" cy="1117004"/>
            <a:chOff x="7074" y="894"/>
            <a:chExt cx="5173" cy="1604"/>
          </a:xfrm>
        </p:grpSpPr>
        <p:sp>
          <p:nvSpPr>
            <p:cNvPr id="4" name="文本框 3"/>
            <p:cNvSpPr txBox="1"/>
            <p:nvPr/>
          </p:nvSpPr>
          <p:spPr>
            <a:xfrm>
              <a:off x="7543" y="951"/>
              <a:ext cx="4704" cy="15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网络管理的标准化发展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sp>
        <p:nvSpPr>
          <p:cNvPr id="8" name="文本框 7"/>
          <p:cNvSpPr txBox="1"/>
          <p:nvPr/>
        </p:nvSpPr>
        <p:spPr>
          <a:xfrm>
            <a:off x="159297" y="1934286"/>
            <a:ext cx="106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8B6AB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zh-CN" alt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98B6AB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95599" y="1934285"/>
            <a:ext cx="106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8B6AB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zh-CN" alt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98B6AB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59297" y="4058433"/>
            <a:ext cx="106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8B6AB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zh-CN" alt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98B6AB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95599" y="4058432"/>
            <a:ext cx="106825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8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98B6AB"/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04</a:t>
            </a:r>
            <a:endParaRPr lang="zh-CN" altLang="en-US" sz="48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98B6AB"/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327759" y="1934285"/>
            <a:ext cx="3267840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8B6AB"/>
                </a:solidFill>
              </a:rPr>
              <a:t>标准化的必要性</a:t>
            </a:r>
            <a:endParaRPr lang="en-US" altLang="zh-CN" sz="2800" b="1" dirty="0" smtClean="0">
              <a:solidFill>
                <a:srgbClr val="98B6AB"/>
              </a:solidFill>
            </a:endParaRPr>
          </a:p>
          <a:p>
            <a:endParaRPr lang="en-US" altLang="zh-CN" sz="2000" b="1" dirty="0">
              <a:solidFill>
                <a:srgbClr val="98B6AB"/>
              </a:solidFill>
            </a:endParaRPr>
          </a:p>
          <a:p>
            <a:r>
              <a:rPr lang="zh-CN" altLang="en-US" sz="1800" dirty="0"/>
              <a:t>标准化确保网络管理的一致性和互操作性，</a:t>
            </a:r>
            <a:r>
              <a:rPr lang="zh-CN" altLang="en-US" sz="1800" dirty="0" smtClean="0"/>
              <a:t>促进</a:t>
            </a:r>
            <a:r>
              <a:rPr lang="zh-CN" altLang="en-US" sz="1800" dirty="0"/>
              <a:t>技术创新和行业发展，提高整体管理水平。</a:t>
            </a:r>
            <a:endParaRPr lang="zh-CN" altLang="en-US" sz="1800" b="1" dirty="0">
              <a:solidFill>
                <a:srgbClr val="98B6AB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5663853" y="1934284"/>
            <a:ext cx="326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8B6AB"/>
                </a:solidFill>
              </a:rPr>
              <a:t>标准化的进程</a:t>
            </a:r>
            <a:endParaRPr lang="en-US" altLang="zh-CN" sz="2800" b="1" dirty="0" smtClean="0">
              <a:solidFill>
                <a:srgbClr val="98B6AB"/>
              </a:solidFill>
            </a:endParaRPr>
          </a:p>
          <a:p>
            <a:endParaRPr lang="en-US" altLang="zh-CN" sz="2000" b="1" dirty="0">
              <a:solidFill>
                <a:srgbClr val="98B6AB"/>
              </a:solidFill>
            </a:endParaRPr>
          </a:p>
          <a:p>
            <a:r>
              <a:rPr lang="zh-CN" altLang="en-US" sz="1800" dirty="0"/>
              <a:t>网络管理标准化经历了多个阶段，涵盖技术</a:t>
            </a:r>
            <a:r>
              <a:rPr lang="zh-CN" altLang="en-US" sz="1800" dirty="0" smtClean="0"/>
              <a:t>规范</a:t>
            </a:r>
            <a:r>
              <a:rPr lang="zh-CN" altLang="en-US" sz="1800" dirty="0"/>
              <a:t>、协议和最佳实践，逐步提升了管理的</a:t>
            </a:r>
            <a:r>
              <a:rPr lang="zh-CN" altLang="en-US" sz="1800" dirty="0" smtClean="0"/>
              <a:t>规范性</a:t>
            </a:r>
            <a:r>
              <a:rPr lang="zh-CN" altLang="en-US" sz="1800" dirty="0"/>
              <a:t>。</a:t>
            </a:r>
            <a:endParaRPr lang="zh-CN" altLang="en-US" sz="1800" b="1" dirty="0">
              <a:solidFill>
                <a:srgbClr val="98B6AB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7759" y="4058432"/>
            <a:ext cx="326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8B6AB"/>
                </a:solidFill>
              </a:rPr>
              <a:t>标准化的影响</a:t>
            </a:r>
            <a:endParaRPr lang="en-US" altLang="zh-CN" sz="2800" b="1" dirty="0" smtClean="0">
              <a:solidFill>
                <a:srgbClr val="98B6AB"/>
              </a:solidFill>
            </a:endParaRPr>
          </a:p>
          <a:p>
            <a:endParaRPr lang="en-US" altLang="zh-CN" sz="2000" b="1" dirty="0">
              <a:solidFill>
                <a:srgbClr val="98B6AB"/>
              </a:solidFill>
            </a:endParaRPr>
          </a:p>
          <a:p>
            <a:r>
              <a:rPr lang="zh-CN" altLang="en-US" sz="1800" dirty="0"/>
              <a:t>标准化推动了网络管理技术的发展和普及，</a:t>
            </a:r>
            <a:r>
              <a:rPr lang="zh-CN" altLang="en-US" sz="1800" dirty="0" smtClean="0"/>
              <a:t>提高</a:t>
            </a:r>
            <a:r>
              <a:rPr lang="zh-CN" altLang="en-US" sz="1800" dirty="0"/>
              <a:t>了管理效率和安全性，促进了行业的健康</a:t>
            </a:r>
            <a:r>
              <a:rPr lang="zh-CN" altLang="en-US" sz="1800" dirty="0" smtClean="0"/>
              <a:t>发展</a:t>
            </a:r>
            <a:r>
              <a:rPr lang="zh-CN" altLang="en-US" sz="1800" dirty="0"/>
              <a:t>。</a:t>
            </a:r>
            <a:endParaRPr lang="zh-CN" altLang="en-US" sz="1800" b="1" dirty="0">
              <a:solidFill>
                <a:srgbClr val="98B6AB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5663853" y="4058430"/>
            <a:ext cx="326784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>
                <a:solidFill>
                  <a:srgbClr val="98B6AB"/>
                </a:solidFill>
              </a:rPr>
              <a:t>标准化的未来</a:t>
            </a:r>
            <a:endParaRPr lang="en-US" altLang="zh-CN" sz="2800" b="1" dirty="0" smtClean="0">
              <a:solidFill>
                <a:srgbClr val="98B6AB"/>
              </a:solidFill>
            </a:endParaRPr>
          </a:p>
          <a:p>
            <a:endParaRPr lang="en-US" altLang="zh-CN" sz="2000" b="1" dirty="0">
              <a:solidFill>
                <a:srgbClr val="98B6AB"/>
              </a:solidFill>
            </a:endParaRPr>
          </a:p>
          <a:p>
            <a:r>
              <a:rPr lang="zh-CN" altLang="en-US" sz="1800" dirty="0"/>
              <a:t>随着技术的不断进步，网络管理标准化将</a:t>
            </a:r>
            <a:r>
              <a:rPr lang="zh-CN" altLang="en-US" sz="1800" dirty="0" smtClean="0"/>
              <a:t>继续深化</a:t>
            </a:r>
            <a:r>
              <a:rPr lang="zh-CN" altLang="en-US" sz="1800" dirty="0"/>
              <a:t>，支持新技术和新应用的广泛应用，</a:t>
            </a:r>
            <a:r>
              <a:rPr lang="zh-CN" altLang="en-US" sz="1800" dirty="0" smtClean="0"/>
              <a:t>提升管理</a:t>
            </a:r>
            <a:r>
              <a:rPr lang="zh-CN" altLang="en-US" sz="1800" dirty="0"/>
              <a:t>水平。</a:t>
            </a:r>
            <a:endParaRPr lang="zh-CN" altLang="en-US" sz="1800" b="1" dirty="0">
              <a:solidFill>
                <a:srgbClr val="98B6AB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9118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1711325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基础知识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79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01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14907" y="2336075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02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03603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03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8" name="矩形 57"/>
          <p:cNvSpPr/>
          <p:nvPr/>
        </p:nvSpPr>
        <p:spPr>
          <a:xfrm>
            <a:off x="5556336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04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0344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05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106993" y="1010177"/>
            <a:ext cx="8765540" cy="4918075"/>
            <a:chOff x="3080" y="1785"/>
            <a:chExt cx="13242" cy="7430"/>
          </a:xfrm>
        </p:grpSpPr>
        <p:sp>
          <p:nvSpPr>
            <p:cNvPr id="20" name="矩形 19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矩形 20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22" name="组合 21"/>
          <p:cNvGrpSpPr/>
          <p:nvPr/>
        </p:nvGrpSpPr>
        <p:grpSpPr>
          <a:xfrm>
            <a:off x="1051600" y="1832532"/>
            <a:ext cx="7038340" cy="3140980"/>
            <a:chOff x="4037" y="2948"/>
            <a:chExt cx="11084" cy="4417"/>
          </a:xfrm>
        </p:grpSpPr>
        <p:sp>
          <p:nvSpPr>
            <p:cNvPr id="23" name="文本框 22"/>
            <p:cNvSpPr txBox="1"/>
            <p:nvPr/>
          </p:nvSpPr>
          <p:spPr>
            <a:xfrm>
              <a:off x="6590" y="2948"/>
              <a:ext cx="5979" cy="15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01</a:t>
              </a: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4037" y="4699"/>
              <a:ext cx="11084" cy="14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5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计算机网络管理概述</a:t>
              </a:r>
              <a:endParaRPr lang="zh-CN" altLang="en-US" sz="5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4037" y="6262"/>
              <a:ext cx="11084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61968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sz="2800" b="1" dirty="0" smtClean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</a:t>
            </a:r>
            <a:endParaRPr lang="en-US" altLang="zh-CN" sz="2800" b="1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51514" y="2335308"/>
            <a:ext cx="8437938" cy="3599122"/>
            <a:chOff x="1419" y="2581"/>
            <a:chExt cx="16230" cy="6700"/>
          </a:xfrm>
        </p:grpSpPr>
        <p:sp>
          <p:nvSpPr>
            <p:cNvPr id="17" name="椭圆 16"/>
            <p:cNvSpPr/>
            <p:nvPr/>
          </p:nvSpPr>
          <p:spPr>
            <a:xfrm>
              <a:off x="1419" y="3032"/>
              <a:ext cx="5799" cy="5799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1788" y="3032"/>
              <a:ext cx="5861" cy="5861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6153" y="2581"/>
              <a:ext cx="6700" cy="6700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2284" y="4675"/>
              <a:ext cx="3514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基本概念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995" y="5303"/>
              <a:ext cx="4093" cy="2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网络管理涵盖监控，维护和优化网络资源和服务，以确保高效运行和安全。它包括配置管理，性能监控，故障处理等多方面内容。</a:t>
              </a:r>
              <a:endParaRPr lang="zh-CN" altLang="en-US" sz="1200" dirty="0">
                <a:solidFill>
                  <a:schemeClr val="bg1">
                    <a:lumMod val="9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403" y="4664"/>
              <a:ext cx="3514" cy="74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000" dirty="0" smtClean="0">
                  <a:solidFill>
                    <a:schemeClr val="bg1"/>
                  </a:solidFill>
                  <a:cs typeface="+mn-ea"/>
                  <a:sym typeface="+mn-lt"/>
                </a:rPr>
                <a:t>历史发展</a:t>
              </a:r>
              <a:endParaRPr lang="zh-CN" altLang="en-US" sz="20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3113" y="5303"/>
              <a:ext cx="4093" cy="2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网络管理技术从简单的手工配置发展到自动化管理，经历了多个阶段。</a:t>
              </a:r>
              <a:r>
                <a:rPr lang="en-US" altLang="zh-CN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20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世纪</a:t>
              </a:r>
              <a:r>
                <a:rPr lang="en-US" altLang="zh-CN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80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年代，</a:t>
              </a:r>
              <a:r>
                <a:rPr lang="en-US" altLang="zh-CN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SNMP</a:t>
              </a:r>
              <a:r>
                <a:rPr lang="zh-CN" altLang="en-US" sz="1200" dirty="0" smtClean="0">
                  <a:solidFill>
                    <a:schemeClr val="bg1"/>
                  </a:solidFill>
                  <a:cs typeface="+mn-ea"/>
                  <a:sym typeface="+mn-lt"/>
                </a:rPr>
                <a:t>协议的引入使网络管理更加标准化和高效。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7822" y="4567"/>
              <a:ext cx="3514" cy="85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dirty="0" smtClean="0">
                  <a:solidFill>
                    <a:schemeClr val="bg1"/>
                  </a:solidFill>
                  <a:cs typeface="+mn-ea"/>
                  <a:sym typeface="+mn-lt"/>
                </a:rPr>
                <a:t>重要性</a:t>
              </a:r>
              <a:endParaRPr lang="zh-CN" altLang="en-US" sz="24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7059" y="5195"/>
              <a:ext cx="5040" cy="29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200000"/>
                </a:lnSpc>
              </a:pPr>
              <a:r>
                <a:rPr lang="zh-CN" altLang="en-US" sz="1200" dirty="0" smtClean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rPr>
                <a:t>网络管理是保障网络稳定运行的关键。有效的网络管理能预防故障，提升性能，并确保数据安全，从而支持业务连续性和用户满意度。</a:t>
              </a:r>
              <a:endParaRPr lang="zh-CN" altLang="en-US" sz="1200" dirty="0">
                <a:solidFill>
                  <a:schemeClr val="bg1"/>
                </a:solidFill>
                <a:cs typeface="+mn-ea"/>
                <a:sym typeface="+mn-lt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507" y="3624"/>
              <a:ext cx="1256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8969" y="3375"/>
              <a:ext cx="1429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4625" y="3624"/>
              <a:ext cx="1172" cy="108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2545399" y="1077678"/>
            <a:ext cx="3850168" cy="727710"/>
            <a:chOff x="7074" y="894"/>
            <a:chExt cx="5173" cy="1146"/>
          </a:xfrm>
        </p:grpSpPr>
        <p:sp>
          <p:nvSpPr>
            <p:cNvPr id="30" name="文本框 29"/>
            <p:cNvSpPr txBox="1"/>
            <p:nvPr/>
          </p:nvSpPr>
          <p:spPr>
            <a:xfrm>
              <a:off x="7543" y="970"/>
              <a:ext cx="4235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 网络管理的定义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31" name="半闭框 30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32" name="半闭框 31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727115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0" y="173038"/>
            <a:ext cx="1711325" cy="487362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基础知识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716079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01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6" name="矩形 55"/>
          <p:cNvSpPr/>
          <p:nvPr/>
        </p:nvSpPr>
        <p:spPr>
          <a:xfrm>
            <a:off x="2314907" y="2336075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02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7" name="矩形 56"/>
          <p:cNvSpPr/>
          <p:nvPr/>
        </p:nvSpPr>
        <p:spPr>
          <a:xfrm>
            <a:off x="3803603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03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60344" y="2342742"/>
            <a:ext cx="844815" cy="8729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dirty="0" smtClean="0">
                <a:latin typeface="Britannic Bold" panose="020B0903060703020204" pitchFamily="34" charset="0"/>
              </a:rPr>
              <a:t>05</a:t>
            </a:r>
            <a:endParaRPr lang="zh-CN" altLang="en-US" sz="3600" dirty="0">
              <a:latin typeface="Britannic Bold" panose="020B0903060703020204" pitchFamily="34" charset="0"/>
            </a:endParaRPr>
          </a:p>
        </p:txBody>
      </p:sp>
      <p:grpSp>
        <p:nvGrpSpPr>
          <p:cNvPr id="16" name="组合 15"/>
          <p:cNvGrpSpPr/>
          <p:nvPr/>
        </p:nvGrpSpPr>
        <p:grpSpPr>
          <a:xfrm>
            <a:off x="2893811" y="988008"/>
            <a:ext cx="3284855" cy="727710"/>
            <a:chOff x="7074" y="894"/>
            <a:chExt cx="5173" cy="1146"/>
          </a:xfrm>
        </p:grpSpPr>
        <p:sp>
          <p:nvSpPr>
            <p:cNvPr id="17" name="文本框 16"/>
            <p:cNvSpPr txBox="1"/>
            <p:nvPr/>
          </p:nvSpPr>
          <p:spPr>
            <a:xfrm>
              <a:off x="7543" y="1096"/>
              <a:ext cx="4235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8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网络管理的</a:t>
              </a:r>
              <a:r>
                <a:rPr lang="zh-CN" altLang="en-US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目标</a:t>
              </a:r>
            </a:p>
          </p:txBody>
        </p:sp>
        <p:sp>
          <p:nvSpPr>
            <p:cNvPr id="18" name="半闭框 17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5" name="半闭框 24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645662" y="2050138"/>
            <a:ext cx="7640320" cy="3754120"/>
            <a:chOff x="1524" y="3147"/>
            <a:chExt cx="12032" cy="5912"/>
          </a:xfrm>
        </p:grpSpPr>
        <p:sp>
          <p:nvSpPr>
            <p:cNvPr id="28" name="泪滴形 27"/>
            <p:cNvSpPr/>
            <p:nvPr/>
          </p:nvSpPr>
          <p:spPr>
            <a:xfrm rot="8160000">
              <a:off x="2469" y="3166"/>
              <a:ext cx="2106" cy="2106"/>
            </a:xfrm>
            <a:prstGeom prst="teardrop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9" name="泪滴形 38"/>
            <p:cNvSpPr/>
            <p:nvPr/>
          </p:nvSpPr>
          <p:spPr>
            <a:xfrm rot="8160000">
              <a:off x="6487" y="3147"/>
              <a:ext cx="2106" cy="2106"/>
            </a:xfrm>
            <a:prstGeom prst="teardrop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0" name="泪滴形 39"/>
            <p:cNvSpPr/>
            <p:nvPr/>
          </p:nvSpPr>
          <p:spPr>
            <a:xfrm rot="8160000">
              <a:off x="10505" y="3166"/>
              <a:ext cx="2106" cy="2106"/>
            </a:xfrm>
            <a:prstGeom prst="teardrop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524" y="6265"/>
              <a:ext cx="3996" cy="2794"/>
              <a:chOff x="9253" y="3544"/>
              <a:chExt cx="3996" cy="2794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9661" y="3544"/>
                <a:ext cx="318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提高网络性能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61" name="文本框 60"/>
              <p:cNvSpPr txBox="1"/>
              <p:nvPr/>
            </p:nvSpPr>
            <p:spPr>
              <a:xfrm>
                <a:off x="9253" y="4157"/>
                <a:ext cx="3996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通过持续监控和优化网络资源，网络管理能提升带宽利用率和响应速度，确保用户获得最佳的网络体验。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3" name="组合 42"/>
            <p:cNvGrpSpPr/>
            <p:nvPr/>
          </p:nvGrpSpPr>
          <p:grpSpPr>
            <a:xfrm>
              <a:off x="5542" y="6265"/>
              <a:ext cx="3996" cy="2794"/>
              <a:chOff x="9253" y="3544"/>
              <a:chExt cx="3996" cy="2794"/>
            </a:xfrm>
          </p:grpSpPr>
          <p:sp>
            <p:nvSpPr>
              <p:cNvPr id="54" name="文本框 53"/>
              <p:cNvSpPr txBox="1"/>
              <p:nvPr/>
            </p:nvSpPr>
            <p:spPr>
              <a:xfrm>
                <a:off x="9661" y="3544"/>
                <a:ext cx="318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确保网络安全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5" name="文本框 54"/>
              <p:cNvSpPr txBox="1"/>
              <p:nvPr/>
            </p:nvSpPr>
            <p:spPr>
              <a:xfrm>
                <a:off x="9253" y="4157"/>
                <a:ext cx="3996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网络管理通过实施防火墙，入侵检测等安全措施，保护网络免受外部攻击和内部威胁，保障数据的机密性和完整性。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44" name="组合 43"/>
            <p:cNvGrpSpPr/>
            <p:nvPr/>
          </p:nvGrpSpPr>
          <p:grpSpPr>
            <a:xfrm>
              <a:off x="9560" y="6265"/>
              <a:ext cx="3996" cy="2794"/>
              <a:chOff x="9253" y="3544"/>
              <a:chExt cx="3996" cy="2794"/>
            </a:xfrm>
          </p:grpSpPr>
          <p:sp>
            <p:nvSpPr>
              <p:cNvPr id="52" name="文本框 51"/>
              <p:cNvSpPr txBox="1"/>
              <p:nvPr/>
            </p:nvSpPr>
            <p:spPr>
              <a:xfrm>
                <a:off x="9661" y="3544"/>
                <a:ext cx="3180" cy="7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简化网络操作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53" name="文本框 52"/>
              <p:cNvSpPr txBox="1"/>
              <p:nvPr/>
            </p:nvSpPr>
            <p:spPr>
              <a:xfrm>
                <a:off x="9253" y="4157"/>
                <a:ext cx="3996" cy="21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cs typeface="+mn-ea"/>
                    <a:sym typeface="+mn-lt"/>
                  </a:rPr>
                  <a:t>自动化配置和管理工具简化了网络运营，减少了人工错误，提高了工作效率，让管理员能专注于战略性错误。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sp>
        <p:nvSpPr>
          <p:cNvPr id="3" name="文本框 2"/>
          <p:cNvSpPr txBox="1"/>
          <p:nvPr/>
        </p:nvSpPr>
        <p:spPr>
          <a:xfrm>
            <a:off x="1500917" y="2349449"/>
            <a:ext cx="90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01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2" name="文本框 61"/>
          <p:cNvSpPr txBox="1"/>
          <p:nvPr/>
        </p:nvSpPr>
        <p:spPr>
          <a:xfrm>
            <a:off x="4048438" y="2362310"/>
            <a:ext cx="90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02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593937" y="2349449"/>
            <a:ext cx="90673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b="1" spc="50" dirty="0" smtClean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03</a:t>
            </a:r>
            <a:endParaRPr lang="zh-CN" altLang="en-US" sz="4000" b="1" spc="50" dirty="0">
              <a:ln w="9525" cmpd="sng">
                <a:solidFill>
                  <a:schemeClr val="accent1"/>
                </a:solidFill>
                <a:prstDash val="solid"/>
              </a:ln>
              <a:solidFill>
                <a:srgbClr val="70AD47">
                  <a:tint val="1000"/>
                </a:srgbClr>
              </a:solidFill>
              <a:effectLst>
                <a:glow rad="38100">
                  <a:schemeClr val="accent1"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369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485987" y="2081998"/>
            <a:ext cx="8465925" cy="3789925"/>
            <a:chOff x="1265" y="3230"/>
            <a:chExt cx="16623" cy="5235"/>
          </a:xfrm>
        </p:grpSpPr>
        <p:sp>
          <p:nvSpPr>
            <p:cNvPr id="4" name="椭圆 3"/>
            <p:cNvSpPr/>
            <p:nvPr/>
          </p:nvSpPr>
          <p:spPr>
            <a:xfrm>
              <a:off x="6947" y="3392"/>
              <a:ext cx="2906" cy="2906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椭圆 4"/>
            <p:cNvSpPr/>
            <p:nvPr/>
          </p:nvSpPr>
          <p:spPr>
            <a:xfrm>
              <a:off x="6947" y="5473"/>
              <a:ext cx="2906" cy="2906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9350" y="3392"/>
              <a:ext cx="2906" cy="2906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7" name="椭圆 6"/>
            <p:cNvSpPr/>
            <p:nvPr/>
          </p:nvSpPr>
          <p:spPr>
            <a:xfrm>
              <a:off x="9350" y="5473"/>
              <a:ext cx="2906" cy="2906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7641" y="4126"/>
              <a:ext cx="15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0043" y="4126"/>
              <a:ext cx="15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10" name="文本框 9"/>
            <p:cNvSpPr txBox="1"/>
            <p:nvPr/>
          </p:nvSpPr>
          <p:spPr>
            <a:xfrm>
              <a:off x="7640" y="6515"/>
              <a:ext cx="15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10044" y="6515"/>
              <a:ext cx="15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419" y="3274"/>
              <a:ext cx="5031" cy="2061"/>
              <a:chOff x="512" y="5156"/>
              <a:chExt cx="5031" cy="2061"/>
            </a:xfrm>
          </p:grpSpPr>
          <p:sp>
            <p:nvSpPr>
              <p:cNvPr id="22" name="文本框 21"/>
              <p:cNvSpPr txBox="1"/>
              <p:nvPr/>
            </p:nvSpPr>
            <p:spPr>
              <a:xfrm>
                <a:off x="2209" y="5156"/>
                <a:ext cx="3180" cy="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网络监控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3" name="文本框 22"/>
              <p:cNvSpPr txBox="1"/>
              <p:nvPr/>
            </p:nvSpPr>
            <p:spPr>
              <a:xfrm>
                <a:off x="512" y="5820"/>
                <a:ext cx="5031" cy="13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sz="1400" dirty="0" smtClean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ea"/>
                    <a:cs typeface="+mn-ea"/>
                    <a:sym typeface="+mn-lt"/>
                  </a:rPr>
                  <a:t>实时</a:t>
                </a:r>
                <a:r>
                  <a:rPr lang="zh-CN" altLang="en-US" dirty="0">
                    <a:latin typeface="+mn-ea"/>
                  </a:rPr>
                  <a:t>监控网络设备和流量，及时发现异常情况，确保网络的正常运行和快速响应。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3" name="组合 12"/>
            <p:cNvGrpSpPr/>
            <p:nvPr/>
          </p:nvGrpSpPr>
          <p:grpSpPr>
            <a:xfrm>
              <a:off x="1265" y="6409"/>
              <a:ext cx="5031" cy="2056"/>
              <a:chOff x="358" y="5156"/>
              <a:chExt cx="5031" cy="2056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2209" y="5156"/>
                <a:ext cx="3180" cy="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6E8C89"/>
                    </a:solidFill>
                    <a:cs typeface="+mn-ea"/>
                  </a:rPr>
                  <a:t>配置管理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358" y="5745"/>
                <a:ext cx="5031" cy="146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zh-CN" altLang="en-US" dirty="0"/>
                  <a:t>记录和维护网络设备的配置，确保配置的一致性和可恢复性，方便管理和故障排查。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4" name="组合 13"/>
            <p:cNvGrpSpPr/>
            <p:nvPr/>
          </p:nvGrpSpPr>
          <p:grpSpPr>
            <a:xfrm>
              <a:off x="12857" y="6409"/>
              <a:ext cx="5031" cy="2005"/>
              <a:chOff x="358" y="5156"/>
              <a:chExt cx="5031" cy="2005"/>
            </a:xfrm>
          </p:grpSpPr>
          <p:sp>
            <p:nvSpPr>
              <p:cNvPr id="18" name="文本框 17"/>
              <p:cNvSpPr txBox="1"/>
              <p:nvPr/>
            </p:nvSpPr>
            <p:spPr>
              <a:xfrm>
                <a:off x="358" y="5156"/>
                <a:ext cx="3180" cy="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/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性能优化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9" name="文本框 18"/>
              <p:cNvSpPr txBox="1"/>
              <p:nvPr/>
            </p:nvSpPr>
            <p:spPr>
              <a:xfrm>
                <a:off x="358" y="5745"/>
                <a:ext cx="5031" cy="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分析网络性能数据，识别瓶颈和优化机会，实施调整措施，提升整体网络效率和用户体验。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5" name="组合 14"/>
            <p:cNvGrpSpPr/>
            <p:nvPr/>
          </p:nvGrpSpPr>
          <p:grpSpPr>
            <a:xfrm>
              <a:off x="12615" y="3230"/>
              <a:ext cx="5273" cy="2049"/>
              <a:chOff x="116" y="5112"/>
              <a:chExt cx="5273" cy="2049"/>
            </a:xfrm>
          </p:grpSpPr>
          <p:sp>
            <p:nvSpPr>
              <p:cNvPr id="16" name="文本框 15"/>
              <p:cNvSpPr txBox="1"/>
              <p:nvPr/>
            </p:nvSpPr>
            <p:spPr>
              <a:xfrm>
                <a:off x="116" y="5112"/>
                <a:ext cx="3180" cy="6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CN" altLang="en-US" sz="2400" dirty="0">
                    <a:solidFill>
                      <a:srgbClr val="6E8C89"/>
                    </a:solidFill>
                    <a:cs typeface="+mn-ea"/>
                  </a:rPr>
                  <a:t>故障排除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7" name="文本框 16"/>
              <p:cNvSpPr txBox="1"/>
              <p:nvPr/>
            </p:nvSpPr>
            <p:spPr>
              <a:xfrm>
                <a:off x="358" y="5745"/>
                <a:ext cx="5031" cy="14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zh-CN" altLang="en-US" dirty="0"/>
                  <a:t>通过日志分析和故障诊断工具，快速定位和解决网络故障，减少停机间，保证业务连续性。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24" name="组合 23"/>
          <p:cNvGrpSpPr/>
          <p:nvPr/>
        </p:nvGrpSpPr>
        <p:grpSpPr>
          <a:xfrm>
            <a:off x="2748128" y="908518"/>
            <a:ext cx="3613990" cy="1125220"/>
            <a:chOff x="7074" y="894"/>
            <a:chExt cx="5173" cy="1772"/>
          </a:xfrm>
        </p:grpSpPr>
        <p:sp>
          <p:nvSpPr>
            <p:cNvPr id="25" name="文本框 24"/>
            <p:cNvSpPr txBox="1"/>
            <p:nvPr/>
          </p:nvSpPr>
          <p:spPr>
            <a:xfrm>
              <a:off x="7543" y="970"/>
              <a:ext cx="4704" cy="16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网络管理的任务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26" name="半闭框 25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27" name="半闭框 26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907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4294967295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 smtClean="0"/>
              <a:t>  </a:t>
            </a:r>
            <a:endParaRPr lang="en-US" altLang="zh-CN" dirty="0"/>
          </a:p>
        </p:txBody>
      </p:sp>
      <p:grpSp>
        <p:nvGrpSpPr>
          <p:cNvPr id="3" name="组合 2"/>
          <p:cNvGrpSpPr/>
          <p:nvPr/>
        </p:nvGrpSpPr>
        <p:grpSpPr>
          <a:xfrm>
            <a:off x="3018952" y="895140"/>
            <a:ext cx="3530316" cy="727710"/>
            <a:chOff x="7074" y="894"/>
            <a:chExt cx="5173" cy="1146"/>
          </a:xfrm>
        </p:grpSpPr>
        <p:sp>
          <p:nvSpPr>
            <p:cNvPr id="4" name="文本框 3"/>
            <p:cNvSpPr txBox="1"/>
            <p:nvPr/>
          </p:nvSpPr>
          <p:spPr>
            <a:xfrm>
              <a:off x="7543" y="970"/>
              <a:ext cx="4704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网络管理的标准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5" name="半闭框 4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6" name="半闭框 5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0" y="1808905"/>
            <a:ext cx="8944495" cy="4258610"/>
            <a:chOff x="1229" y="2652"/>
            <a:chExt cx="16133" cy="7253"/>
          </a:xfrm>
        </p:grpSpPr>
        <p:grpSp>
          <p:nvGrpSpPr>
            <p:cNvPr id="8" name="组合 7"/>
            <p:cNvGrpSpPr/>
            <p:nvPr/>
          </p:nvGrpSpPr>
          <p:grpSpPr>
            <a:xfrm>
              <a:off x="3987" y="7485"/>
              <a:ext cx="4755" cy="2420"/>
              <a:chOff x="3919" y="7689"/>
              <a:chExt cx="4755" cy="2420"/>
            </a:xfrm>
          </p:grpSpPr>
          <p:sp>
            <p:nvSpPr>
              <p:cNvPr id="32" name="文本框 31"/>
              <p:cNvSpPr txBox="1"/>
              <p:nvPr/>
            </p:nvSpPr>
            <p:spPr>
              <a:xfrm>
                <a:off x="5494" y="7689"/>
                <a:ext cx="3180" cy="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ISO</a:t>
                </a:r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标准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3" name="文本框 32"/>
              <p:cNvSpPr txBox="1"/>
              <p:nvPr/>
            </p:nvSpPr>
            <p:spPr>
              <a:xfrm>
                <a:off x="3919" y="8278"/>
                <a:ext cx="4755" cy="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dirty="0"/>
                  <a:t>ISO</a:t>
                </a:r>
                <a:r>
                  <a:rPr lang="zh-CN" altLang="en-US" dirty="0"/>
                  <a:t>标准为网络管理提供了国际化</a:t>
                </a:r>
                <a:r>
                  <a:rPr lang="zh-CN" altLang="en-US" dirty="0" smtClean="0"/>
                  <a:t>的规范</a:t>
                </a:r>
                <a:r>
                  <a:rPr lang="zh-CN" altLang="en-US" dirty="0"/>
                  <a:t>和指导，有助于实现全球</a:t>
                </a:r>
                <a:r>
                  <a:rPr lang="zh-CN" altLang="en-US" dirty="0" smtClean="0"/>
                  <a:t>一致性和</a:t>
                </a:r>
                <a:r>
                  <a:rPr lang="zh-CN" altLang="en-US" dirty="0"/>
                  <a:t>互操作性。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1229" y="5156"/>
              <a:ext cx="4755" cy="2511"/>
              <a:chOff x="634" y="5156"/>
              <a:chExt cx="4755" cy="2511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2209" y="5156"/>
                <a:ext cx="3180" cy="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ITU-T</a:t>
                </a:r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标准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634" y="5745"/>
                <a:ext cx="4755" cy="19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dirty="0"/>
                  <a:t>ITU-T</a:t>
                </a:r>
                <a:r>
                  <a:rPr lang="zh-CN" altLang="en-US" dirty="0"/>
                  <a:t>标准专注于电信和信息通信</a:t>
                </a:r>
                <a:r>
                  <a:rPr lang="zh-CN" altLang="en-US" dirty="0" smtClean="0"/>
                  <a:t>技术</a:t>
                </a:r>
                <a:r>
                  <a:rPr lang="zh-CN" altLang="en-US" dirty="0"/>
                  <a:t>领域，为网络管理提供了具体的</a:t>
                </a:r>
                <a:r>
                  <a:rPr lang="zh-CN" altLang="en-US" dirty="0" smtClean="0"/>
                  <a:t>技术</a:t>
                </a:r>
                <a:r>
                  <a:rPr lang="zh-CN" altLang="en-US" dirty="0"/>
                  <a:t>规范和操作指南。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3919" y="2652"/>
              <a:ext cx="4755" cy="3096"/>
              <a:chOff x="3919" y="2244"/>
              <a:chExt cx="4755" cy="3096"/>
            </a:xfrm>
          </p:grpSpPr>
          <p:sp>
            <p:nvSpPr>
              <p:cNvPr id="28" name="文本框 27"/>
              <p:cNvSpPr txBox="1"/>
              <p:nvPr/>
            </p:nvSpPr>
            <p:spPr>
              <a:xfrm>
                <a:off x="5494" y="2244"/>
                <a:ext cx="3180" cy="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IETF</a:t>
                </a:r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标准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9" name="文本框 28"/>
              <p:cNvSpPr txBox="1"/>
              <p:nvPr/>
            </p:nvSpPr>
            <p:spPr>
              <a:xfrm>
                <a:off x="3919" y="2833"/>
                <a:ext cx="4755" cy="25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IETF</a:t>
                </a:r>
                <a:r>
                  <a:rPr lang="zh-CN" altLang="en-US" dirty="0">
                    <a:latin typeface="+mn-ea"/>
                  </a:rPr>
                  <a:t>通过制定互联网相关协议和</a:t>
                </a:r>
                <a:r>
                  <a:rPr lang="zh-CN" altLang="en-US" dirty="0" smtClean="0">
                    <a:latin typeface="+mn-ea"/>
                  </a:rPr>
                  <a:t>标准</a:t>
                </a:r>
                <a:r>
                  <a:rPr lang="zh-CN" altLang="en-US" dirty="0">
                    <a:latin typeface="+mn-ea"/>
                  </a:rPr>
                  <a:t>，确保网络管理的可靠性和</a:t>
                </a:r>
                <a:r>
                  <a:rPr lang="zh-CN" altLang="en-US" dirty="0" smtClean="0">
                    <a:latin typeface="+mn-ea"/>
                  </a:rPr>
                  <a:t>互操作性，促进</a:t>
                </a:r>
                <a:r>
                  <a:rPr lang="zh-CN" altLang="en-US" dirty="0">
                    <a:latin typeface="+mn-ea"/>
                  </a:rPr>
                  <a:t>互联网的稳定发展。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grpSp>
          <p:nvGrpSpPr>
            <p:cNvPr id="11" name="组合 10"/>
            <p:cNvGrpSpPr/>
            <p:nvPr/>
          </p:nvGrpSpPr>
          <p:grpSpPr>
            <a:xfrm>
              <a:off x="11295" y="2652"/>
              <a:ext cx="4755" cy="2395"/>
              <a:chOff x="11584" y="2210"/>
              <a:chExt cx="4755" cy="2395"/>
            </a:xfrm>
          </p:grpSpPr>
          <p:sp>
            <p:nvSpPr>
              <p:cNvPr id="26" name="文本框 25"/>
              <p:cNvSpPr txBox="1"/>
              <p:nvPr/>
            </p:nvSpPr>
            <p:spPr>
              <a:xfrm>
                <a:off x="12773" y="2210"/>
                <a:ext cx="3180" cy="8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ANSI</a:t>
                </a:r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标准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7" name="文本框 26"/>
              <p:cNvSpPr txBox="1"/>
              <p:nvPr/>
            </p:nvSpPr>
            <p:spPr>
              <a:xfrm>
                <a:off x="11584" y="2774"/>
                <a:ext cx="4755" cy="18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ANSI</a:t>
                </a:r>
                <a:r>
                  <a:rPr lang="zh-CN" altLang="en-US" dirty="0">
                    <a:latin typeface="+mn-ea"/>
                  </a:rPr>
                  <a:t>标准侧重于美国国内的技术</a:t>
                </a:r>
                <a:r>
                  <a:rPr lang="zh-CN" altLang="en-US" dirty="0" smtClean="0">
                    <a:latin typeface="+mn-ea"/>
                  </a:rPr>
                  <a:t>规范</a:t>
                </a:r>
                <a:r>
                  <a:rPr lang="zh-CN" altLang="en-US" dirty="0">
                    <a:latin typeface="+mn-ea"/>
                  </a:rPr>
                  <a:t>，支持网络管理的标准化和技术</a:t>
                </a:r>
                <a:r>
                  <a:rPr lang="zh-CN" altLang="en-US" dirty="0" smtClean="0">
                    <a:latin typeface="+mn-ea"/>
                  </a:rPr>
                  <a:t>创新</a:t>
                </a:r>
                <a:r>
                  <a:rPr lang="zh-CN" altLang="en-US" dirty="0">
                    <a:latin typeface="+mn-ea"/>
                  </a:rPr>
                  <a:t>，推动行业进步。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2" name="Freeform 3"/>
            <p:cNvSpPr/>
            <p:nvPr/>
          </p:nvSpPr>
          <p:spPr>
            <a:xfrm>
              <a:off x="7158" y="3954"/>
              <a:ext cx="9611" cy="4533"/>
            </a:xfrm>
            <a:custGeom>
              <a:avLst/>
              <a:gdLst>
                <a:gd name="connsiteX0" fmla="*/ 1719943 w 5105400"/>
                <a:gd name="connsiteY0" fmla="*/ 3341914 h 3341914"/>
                <a:gd name="connsiteX1" fmla="*/ 0 w 5105400"/>
                <a:gd name="connsiteY1" fmla="*/ 1872343 h 3341914"/>
                <a:gd name="connsiteX2" fmla="*/ 1654629 w 5105400"/>
                <a:gd name="connsiteY2" fmla="*/ 0 h 3341914"/>
                <a:gd name="connsiteX3" fmla="*/ 3581400 w 5105400"/>
                <a:gd name="connsiteY3" fmla="*/ 1654628 h 3341914"/>
                <a:gd name="connsiteX4" fmla="*/ 5105400 w 5105400"/>
                <a:gd name="connsiteY4" fmla="*/ 152400 h 3341914"/>
                <a:gd name="connsiteX5" fmla="*/ 5105400 w 5105400"/>
                <a:gd name="connsiteY5" fmla="*/ 152400 h 3341914"/>
                <a:gd name="connsiteX0-1" fmla="*/ 1684774 w 5105400"/>
                <a:gd name="connsiteY0-2" fmla="*/ 3297952 h 3297952"/>
                <a:gd name="connsiteX1-3" fmla="*/ 0 w 5105400"/>
                <a:gd name="connsiteY1-4" fmla="*/ 1872343 h 3297952"/>
                <a:gd name="connsiteX2-5" fmla="*/ 1654629 w 5105400"/>
                <a:gd name="connsiteY2-6" fmla="*/ 0 h 3297952"/>
                <a:gd name="connsiteX3-7" fmla="*/ 3581400 w 5105400"/>
                <a:gd name="connsiteY3-8" fmla="*/ 1654628 h 3297952"/>
                <a:gd name="connsiteX4-9" fmla="*/ 5105400 w 5105400"/>
                <a:gd name="connsiteY4-10" fmla="*/ 152400 h 3297952"/>
                <a:gd name="connsiteX5-11" fmla="*/ 5105400 w 5105400"/>
                <a:gd name="connsiteY5-12" fmla="*/ 152400 h 3297952"/>
                <a:gd name="connsiteX0-13" fmla="*/ 2247481 w 5668107"/>
                <a:gd name="connsiteY0-14" fmla="*/ 3297952 h 3297952"/>
                <a:gd name="connsiteX1-15" fmla="*/ 0 w 5668107"/>
                <a:gd name="connsiteY1-16" fmla="*/ 1881135 h 3297952"/>
                <a:gd name="connsiteX2-17" fmla="*/ 2217336 w 5668107"/>
                <a:gd name="connsiteY2-18" fmla="*/ 0 h 3297952"/>
                <a:gd name="connsiteX3-19" fmla="*/ 4144107 w 5668107"/>
                <a:gd name="connsiteY3-20" fmla="*/ 1654628 h 3297952"/>
                <a:gd name="connsiteX4-21" fmla="*/ 5668107 w 5668107"/>
                <a:gd name="connsiteY4-22" fmla="*/ 152400 h 3297952"/>
                <a:gd name="connsiteX5-23" fmla="*/ 5668107 w 5668107"/>
                <a:gd name="connsiteY5-24" fmla="*/ 152400 h 3297952"/>
                <a:gd name="connsiteX0-25" fmla="*/ 2247481 w 5668107"/>
                <a:gd name="connsiteY0-26" fmla="*/ 3297952 h 3297952"/>
                <a:gd name="connsiteX1-27" fmla="*/ 0 w 5668107"/>
                <a:gd name="connsiteY1-28" fmla="*/ 1881135 h 3297952"/>
                <a:gd name="connsiteX2-29" fmla="*/ 2217336 w 5668107"/>
                <a:gd name="connsiteY2-30" fmla="*/ 0 h 3297952"/>
                <a:gd name="connsiteX3-31" fmla="*/ 4504591 w 5668107"/>
                <a:gd name="connsiteY3-32" fmla="*/ 1672213 h 3297952"/>
                <a:gd name="connsiteX4-33" fmla="*/ 5668107 w 5668107"/>
                <a:gd name="connsiteY4-34" fmla="*/ 152400 h 3297952"/>
                <a:gd name="connsiteX5-35" fmla="*/ 5668107 w 5668107"/>
                <a:gd name="connsiteY5-36" fmla="*/ 152400 h 3297952"/>
                <a:gd name="connsiteX0-37" fmla="*/ 2247481 w 5668107"/>
                <a:gd name="connsiteY0-38" fmla="*/ 3166067 h 3166067"/>
                <a:gd name="connsiteX1-39" fmla="*/ 0 w 5668107"/>
                <a:gd name="connsiteY1-40" fmla="*/ 1749250 h 3166067"/>
                <a:gd name="connsiteX2-41" fmla="*/ 2305259 w 5668107"/>
                <a:gd name="connsiteY2-42" fmla="*/ 0 h 3166067"/>
                <a:gd name="connsiteX3-43" fmla="*/ 4504591 w 5668107"/>
                <a:gd name="connsiteY3-44" fmla="*/ 1540328 h 3166067"/>
                <a:gd name="connsiteX4-45" fmla="*/ 5668107 w 5668107"/>
                <a:gd name="connsiteY4-46" fmla="*/ 20515 h 3166067"/>
                <a:gd name="connsiteX5-47" fmla="*/ 5668107 w 5668107"/>
                <a:gd name="connsiteY5-48" fmla="*/ 20515 h 3166067"/>
                <a:gd name="connsiteX0-49" fmla="*/ 2247481 w 6942991"/>
                <a:gd name="connsiteY0-50" fmla="*/ 3166067 h 3166067"/>
                <a:gd name="connsiteX1-51" fmla="*/ 0 w 6942991"/>
                <a:gd name="connsiteY1-52" fmla="*/ 1749250 h 3166067"/>
                <a:gd name="connsiteX2-53" fmla="*/ 2305259 w 6942991"/>
                <a:gd name="connsiteY2-54" fmla="*/ 0 h 3166067"/>
                <a:gd name="connsiteX3-55" fmla="*/ 4504591 w 6942991"/>
                <a:gd name="connsiteY3-56" fmla="*/ 1540328 h 3166067"/>
                <a:gd name="connsiteX4-57" fmla="*/ 5668107 w 6942991"/>
                <a:gd name="connsiteY4-58" fmla="*/ 20515 h 3166067"/>
                <a:gd name="connsiteX5-59" fmla="*/ 6942991 w 6942991"/>
                <a:gd name="connsiteY5-60" fmla="*/ 20515 h 3166067"/>
                <a:gd name="connsiteX0-61" fmla="*/ 2247481 w 5668107"/>
                <a:gd name="connsiteY0-62" fmla="*/ 3166067 h 3166067"/>
                <a:gd name="connsiteX1-63" fmla="*/ 0 w 5668107"/>
                <a:gd name="connsiteY1-64" fmla="*/ 1749250 h 3166067"/>
                <a:gd name="connsiteX2-65" fmla="*/ 2305259 w 5668107"/>
                <a:gd name="connsiteY2-66" fmla="*/ 0 h 3166067"/>
                <a:gd name="connsiteX3-67" fmla="*/ 4504591 w 5668107"/>
                <a:gd name="connsiteY3-68" fmla="*/ 1540328 h 3166067"/>
                <a:gd name="connsiteX4-69" fmla="*/ 5668107 w 5668107"/>
                <a:gd name="connsiteY4-70" fmla="*/ 20515 h 3166067"/>
                <a:gd name="connsiteX0-71" fmla="*/ 2247481 w 6855069"/>
                <a:gd name="connsiteY0-72" fmla="*/ 3166067 h 3166067"/>
                <a:gd name="connsiteX1-73" fmla="*/ 0 w 6855069"/>
                <a:gd name="connsiteY1-74" fmla="*/ 1749250 h 3166067"/>
                <a:gd name="connsiteX2-75" fmla="*/ 2305259 w 6855069"/>
                <a:gd name="connsiteY2-76" fmla="*/ 0 h 3166067"/>
                <a:gd name="connsiteX3-77" fmla="*/ 4504591 w 6855069"/>
                <a:gd name="connsiteY3-78" fmla="*/ 1540328 h 3166067"/>
                <a:gd name="connsiteX4-79" fmla="*/ 6855069 w 6855069"/>
                <a:gd name="connsiteY4-80" fmla="*/ 11723 h 3166067"/>
                <a:gd name="connsiteX0-81" fmla="*/ 2247481 w 6855069"/>
                <a:gd name="connsiteY0-82" fmla="*/ 3166067 h 3166067"/>
                <a:gd name="connsiteX1-83" fmla="*/ 0 w 6855069"/>
                <a:gd name="connsiteY1-84" fmla="*/ 1749250 h 3166067"/>
                <a:gd name="connsiteX2-85" fmla="*/ 2270089 w 6855069"/>
                <a:gd name="connsiteY2-86" fmla="*/ 0 h 3166067"/>
                <a:gd name="connsiteX3-87" fmla="*/ 4504591 w 6855069"/>
                <a:gd name="connsiteY3-88" fmla="*/ 1540328 h 3166067"/>
                <a:gd name="connsiteX4-89" fmla="*/ 6855069 w 6855069"/>
                <a:gd name="connsiteY4-90" fmla="*/ 11723 h 3166067"/>
                <a:gd name="connsiteX0-91" fmla="*/ 2247481 w 6855069"/>
                <a:gd name="connsiteY0-92" fmla="*/ 3166067 h 3166067"/>
                <a:gd name="connsiteX1-93" fmla="*/ 0 w 6855069"/>
                <a:gd name="connsiteY1-94" fmla="*/ 1749250 h 3166067"/>
                <a:gd name="connsiteX2-95" fmla="*/ 2270089 w 6855069"/>
                <a:gd name="connsiteY2-96" fmla="*/ 0 h 3166067"/>
                <a:gd name="connsiteX3-97" fmla="*/ 4557345 w 6855069"/>
                <a:gd name="connsiteY3-98" fmla="*/ 1637043 h 3166067"/>
                <a:gd name="connsiteX4-99" fmla="*/ 6855069 w 6855069"/>
                <a:gd name="connsiteY4-100" fmla="*/ 11723 h 3166067"/>
                <a:gd name="connsiteX0-101" fmla="*/ 2282650 w 6855069"/>
                <a:gd name="connsiteY0-102" fmla="*/ 3245198 h 3245198"/>
                <a:gd name="connsiteX1-103" fmla="*/ 0 w 6855069"/>
                <a:gd name="connsiteY1-104" fmla="*/ 1749250 h 3245198"/>
                <a:gd name="connsiteX2-105" fmla="*/ 2270089 w 6855069"/>
                <a:gd name="connsiteY2-106" fmla="*/ 0 h 3245198"/>
                <a:gd name="connsiteX3-107" fmla="*/ 4557345 w 6855069"/>
                <a:gd name="connsiteY3-108" fmla="*/ 1637043 h 3245198"/>
                <a:gd name="connsiteX4-109" fmla="*/ 6855069 w 6855069"/>
                <a:gd name="connsiteY4-110" fmla="*/ 11723 h 3245198"/>
                <a:gd name="connsiteX0-111" fmla="*/ 2309027 w 6881446"/>
                <a:gd name="connsiteY0-112" fmla="*/ 3245198 h 3245198"/>
                <a:gd name="connsiteX1-113" fmla="*/ 0 w 6881446"/>
                <a:gd name="connsiteY1-114" fmla="*/ 1617366 h 3245198"/>
                <a:gd name="connsiteX2-115" fmla="*/ 2296466 w 6881446"/>
                <a:gd name="connsiteY2-116" fmla="*/ 0 h 3245198"/>
                <a:gd name="connsiteX3-117" fmla="*/ 4583722 w 6881446"/>
                <a:gd name="connsiteY3-118" fmla="*/ 1637043 h 3245198"/>
                <a:gd name="connsiteX4-119" fmla="*/ 6881446 w 6881446"/>
                <a:gd name="connsiteY4-120" fmla="*/ 11723 h 3245198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6881446" h="3245198">
                  <a:moveTo>
                    <a:pt x="2309027" y="3245198"/>
                  </a:moveTo>
                  <a:lnTo>
                    <a:pt x="0" y="1617366"/>
                  </a:lnTo>
                  <a:lnTo>
                    <a:pt x="2296466" y="0"/>
                  </a:lnTo>
                  <a:lnTo>
                    <a:pt x="4583722" y="1637043"/>
                  </a:lnTo>
                  <a:lnTo>
                    <a:pt x="6881446" y="11723"/>
                  </a:lnTo>
                </a:path>
              </a:pathLst>
            </a:custGeom>
            <a:ln w="34925">
              <a:solidFill>
                <a:srgbClr val="EFC05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3" name="Oval 2"/>
            <p:cNvSpPr/>
            <p:nvPr/>
          </p:nvSpPr>
          <p:spPr>
            <a:xfrm>
              <a:off x="9858" y="3450"/>
              <a:ext cx="1006" cy="1006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4" name="Oval 75"/>
            <p:cNvSpPr/>
            <p:nvPr/>
          </p:nvSpPr>
          <p:spPr>
            <a:xfrm>
              <a:off x="6684" y="5677"/>
              <a:ext cx="1006" cy="1006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5" name="Oval 76"/>
            <p:cNvSpPr/>
            <p:nvPr/>
          </p:nvSpPr>
          <p:spPr>
            <a:xfrm>
              <a:off x="9858" y="7880"/>
              <a:ext cx="1006" cy="1006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6" name="Oval 77"/>
            <p:cNvSpPr/>
            <p:nvPr/>
          </p:nvSpPr>
          <p:spPr>
            <a:xfrm>
              <a:off x="13031" y="5677"/>
              <a:ext cx="1006" cy="1006"/>
            </a:xfrm>
            <a:prstGeom prst="ellipse">
              <a:avLst/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sp>
          <p:nvSpPr>
            <p:cNvPr id="17" name="Oval 78"/>
            <p:cNvSpPr/>
            <p:nvPr/>
          </p:nvSpPr>
          <p:spPr>
            <a:xfrm>
              <a:off x="16206" y="3344"/>
              <a:ext cx="1156" cy="1156"/>
            </a:xfrm>
            <a:prstGeom prst="ellipse">
              <a:avLst/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ko-KR" altLang="en-US">
                <a:cs typeface="+mn-ea"/>
                <a:sym typeface="+mn-lt"/>
              </a:endParaRPr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1178" y="6853"/>
              <a:ext cx="4217" cy="3029"/>
              <a:chOff x="7210" y="5156"/>
              <a:chExt cx="4755" cy="3416"/>
            </a:xfrm>
          </p:grpSpPr>
          <p:sp>
            <p:nvSpPr>
              <p:cNvPr id="24" name="文本框 23"/>
              <p:cNvSpPr txBox="1"/>
              <p:nvPr/>
            </p:nvSpPr>
            <p:spPr>
              <a:xfrm>
                <a:off x="8358" y="5156"/>
                <a:ext cx="3607" cy="94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IEEE</a:t>
                </a:r>
                <a:r>
                  <a:rPr lang="zh-CN" altLang="en-US" sz="2400" dirty="0" smtClean="0">
                    <a:solidFill>
                      <a:srgbClr val="6E8C89"/>
                    </a:solidFill>
                    <a:cs typeface="+mn-ea"/>
                    <a:sym typeface="+mn-lt"/>
                  </a:rPr>
                  <a:t>标准</a:t>
                </a:r>
                <a:endParaRPr lang="zh-CN" altLang="en-US" sz="2400" dirty="0">
                  <a:solidFill>
                    <a:srgbClr val="6E8C89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25" name="文本框 24"/>
              <p:cNvSpPr txBox="1"/>
              <p:nvPr/>
            </p:nvSpPr>
            <p:spPr>
              <a:xfrm>
                <a:off x="7210" y="5745"/>
                <a:ext cx="4755" cy="28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>
                  <a:lnSpc>
                    <a:spcPct val="150000"/>
                  </a:lnSpc>
                </a:pPr>
                <a:r>
                  <a:rPr lang="en-US" altLang="zh-CN" dirty="0">
                    <a:latin typeface="+mn-ea"/>
                  </a:rPr>
                  <a:t>IEEE</a:t>
                </a:r>
                <a:r>
                  <a:rPr lang="zh-CN" altLang="en-US" dirty="0">
                    <a:latin typeface="+mn-ea"/>
                  </a:rPr>
                  <a:t>标准涵盖广泛的网络技术和</a:t>
                </a:r>
                <a:r>
                  <a:rPr lang="zh-CN" altLang="en-US" dirty="0" smtClean="0">
                    <a:latin typeface="+mn-ea"/>
                  </a:rPr>
                  <a:t>协议</a:t>
                </a:r>
                <a:r>
                  <a:rPr lang="zh-CN" altLang="en-US" dirty="0">
                    <a:latin typeface="+mn-ea"/>
                  </a:rPr>
                  <a:t>，为各类网络设备和系统的设计</a:t>
                </a:r>
                <a:r>
                  <a:rPr lang="zh-CN" altLang="en-US" dirty="0" smtClean="0">
                    <a:latin typeface="+mn-ea"/>
                  </a:rPr>
                  <a:t>与管理</a:t>
                </a:r>
                <a:r>
                  <a:rPr lang="zh-CN" altLang="en-US" dirty="0">
                    <a:latin typeface="+mn-ea"/>
                  </a:rPr>
                  <a:t>提供权威指导。</a:t>
                </a:r>
                <a:endParaRPr lang="zh-CN" altLang="en-US" sz="14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  <a:sym typeface="+mn-lt"/>
                </a:endParaRPr>
              </a:p>
            </p:txBody>
          </p:sp>
        </p:grpSp>
        <p:sp>
          <p:nvSpPr>
            <p:cNvPr id="19" name="文本框 18"/>
            <p:cNvSpPr txBox="1"/>
            <p:nvPr/>
          </p:nvSpPr>
          <p:spPr>
            <a:xfrm>
              <a:off x="10002" y="7924"/>
              <a:ext cx="7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1</a:t>
              </a:r>
            </a:p>
          </p:txBody>
        </p:sp>
        <p:sp>
          <p:nvSpPr>
            <p:cNvPr id="20" name="文本框 19"/>
            <p:cNvSpPr txBox="1"/>
            <p:nvPr/>
          </p:nvSpPr>
          <p:spPr>
            <a:xfrm>
              <a:off x="6828" y="5721"/>
              <a:ext cx="7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2</a:t>
              </a: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10002" y="3494"/>
              <a:ext cx="7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 dirty="0">
                  <a:solidFill>
                    <a:schemeClr val="bg1"/>
                  </a:solidFill>
                  <a:cs typeface="+mn-ea"/>
                  <a:sym typeface="+mn-lt"/>
                </a:rPr>
                <a:t>3</a:t>
              </a:r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13175" y="5721"/>
              <a:ext cx="7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4</a:t>
              </a: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16425" y="3463"/>
              <a:ext cx="719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3200">
                  <a:solidFill>
                    <a:schemeClr val="bg1"/>
                  </a:solidFill>
                  <a:cs typeface="+mn-ea"/>
                  <a:sym typeface="+mn-lt"/>
                </a:rPr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33578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51230" y="1870034"/>
            <a:ext cx="8610137" cy="4222009"/>
            <a:chOff x="1600" y="3022"/>
            <a:chExt cx="16298" cy="6002"/>
          </a:xfrm>
        </p:grpSpPr>
        <p:sp>
          <p:nvSpPr>
            <p:cNvPr id="4" name="Rounded Rectangle 178"/>
            <p:cNvSpPr/>
            <p:nvPr/>
          </p:nvSpPr>
          <p:spPr>
            <a:xfrm>
              <a:off x="1601" y="3023"/>
              <a:ext cx="3223" cy="3806"/>
            </a:xfrm>
            <a:prstGeom prst="roundRect">
              <a:avLst>
                <a:gd name="adj" fmla="val 7008"/>
              </a:avLst>
            </a:prstGeom>
            <a:solidFill>
              <a:srgbClr val="C8CEC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cs typeface="+mn-ea"/>
                <a:sym typeface="+mn-lt"/>
              </a:endParaRPr>
            </a:p>
          </p:txBody>
        </p:sp>
        <p:pic>
          <p:nvPicPr>
            <p:cNvPr id="5" name="图片 4" descr="千库网_周末好友聚会讨论问题_摄影图编号80169"/>
            <p:cNvPicPr>
              <a:picLocks noChangeAspect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>
            <a:xfrm>
              <a:off x="4824" y="3022"/>
              <a:ext cx="9850" cy="3807"/>
            </a:xfrm>
            <a:prstGeom prst="roundRect">
              <a:avLst>
                <a:gd name="adj" fmla="val 7197"/>
              </a:avLst>
            </a:prstGeom>
          </p:spPr>
        </p:pic>
        <p:sp>
          <p:nvSpPr>
            <p:cNvPr id="6" name="Rounded Rectangle 178"/>
            <p:cNvSpPr/>
            <p:nvPr/>
          </p:nvSpPr>
          <p:spPr>
            <a:xfrm>
              <a:off x="14674" y="3022"/>
              <a:ext cx="3223" cy="3806"/>
            </a:xfrm>
            <a:prstGeom prst="roundRect">
              <a:avLst>
                <a:gd name="adj" fmla="val 7008"/>
              </a:avLst>
            </a:prstGeom>
            <a:solidFill>
              <a:srgbClr val="98B6A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ct val="120000"/>
                </a:lnSpc>
              </a:pPr>
              <a:endParaRPr lang="en-US" sz="1400">
                <a:cs typeface="+mn-ea"/>
                <a:sym typeface="+mn-lt"/>
              </a:endParaRPr>
            </a:p>
          </p:txBody>
        </p:sp>
        <p:grpSp>
          <p:nvGrpSpPr>
            <p:cNvPr id="7" name="组合 6"/>
            <p:cNvGrpSpPr/>
            <p:nvPr/>
          </p:nvGrpSpPr>
          <p:grpSpPr>
            <a:xfrm>
              <a:off x="14674" y="3556"/>
              <a:ext cx="3224" cy="3395"/>
              <a:chOff x="1601" y="3575"/>
              <a:chExt cx="3224" cy="3395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1935" y="3575"/>
                <a:ext cx="2555" cy="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CMIP</a:t>
                </a:r>
                <a:r>
                  <a:rPr lang="zh-CN" altLang="en-US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协议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601" y="4135"/>
                <a:ext cx="3224" cy="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  <a:t>CMIP</a:t>
                </a:r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  <a:t>提供了复杂的网络管理功能，支持更丰富的数据类型和操作，适用于大型复杂网络环境</a:t>
                </a:r>
                <a:b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</a:br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  <a:t>的管理。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  <p:sp>
          <p:nvSpPr>
            <p:cNvPr id="8" name="文本框 7"/>
            <p:cNvSpPr txBox="1"/>
            <p:nvPr/>
          </p:nvSpPr>
          <p:spPr>
            <a:xfrm>
              <a:off x="1600" y="7321"/>
              <a:ext cx="3185" cy="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dirty="0" smtClean="0">
                  <a:solidFill>
                    <a:srgbClr val="6E8C89"/>
                  </a:solidFill>
                  <a:cs typeface="+mn-ea"/>
                  <a:sym typeface="+mn-lt"/>
                </a:rPr>
                <a:t>RMON</a:t>
              </a:r>
              <a:r>
                <a:rPr lang="zh-CN" altLang="en-US" sz="2400" dirty="0" smtClean="0">
                  <a:solidFill>
                    <a:srgbClr val="6E8C89"/>
                  </a:solidFill>
                  <a:cs typeface="+mn-ea"/>
                  <a:sym typeface="+mn-lt"/>
                </a:rPr>
                <a:t>协议</a:t>
              </a:r>
              <a:endParaRPr lang="zh-CN" altLang="en-US" sz="2400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1600" y="7974"/>
              <a:ext cx="16296" cy="10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RMON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扩展了</a:t>
              </a:r>
              <a:r>
                <a:rPr lang="en-US" altLang="zh-CN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SNMP</a:t>
              </a: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的功能，提供了更详细的网络流量和性能数据，帮助管理员更深入地分</a:t>
              </a:r>
              <a:b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</a:br>
              <a:r>
                <a:rPr lang="zh-CN" altLang="en-US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析和优化网络</a:t>
              </a:r>
              <a:r>
                <a:rPr lang="zh-CN" altLang="en-US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ea"/>
                  <a:cs typeface="+mn-ea"/>
                </a:rPr>
                <a:t>。</a:t>
              </a:r>
              <a:endParaRPr lang="zh-CN" altLang="en-US" sz="1400" dirty="0">
                <a:solidFill>
                  <a:schemeClr val="tx1">
                    <a:lumMod val="65000"/>
                    <a:lumOff val="35000"/>
                  </a:schemeClr>
                </a:solidFill>
                <a:cs typeface="+mn-ea"/>
                <a:sym typeface="+mn-lt"/>
              </a:endParaRPr>
            </a:p>
          </p:txBody>
        </p:sp>
        <p:grpSp>
          <p:nvGrpSpPr>
            <p:cNvPr id="10" name="组合 9"/>
            <p:cNvGrpSpPr/>
            <p:nvPr/>
          </p:nvGrpSpPr>
          <p:grpSpPr>
            <a:xfrm>
              <a:off x="1600" y="3557"/>
              <a:ext cx="3224" cy="3394"/>
              <a:chOff x="1600" y="3575"/>
              <a:chExt cx="3224" cy="3394"/>
            </a:xfrm>
          </p:grpSpPr>
          <p:sp>
            <p:nvSpPr>
              <p:cNvPr id="11" name="文本框 10"/>
              <p:cNvSpPr txBox="1"/>
              <p:nvPr/>
            </p:nvSpPr>
            <p:spPr>
              <a:xfrm>
                <a:off x="1935" y="3575"/>
                <a:ext cx="2555" cy="5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SNMP</a:t>
                </a:r>
                <a:r>
                  <a:rPr lang="zh-CN" altLang="en-US" sz="2000" dirty="0" smtClean="0">
                    <a:solidFill>
                      <a:schemeClr val="bg1"/>
                    </a:solidFill>
                    <a:cs typeface="+mn-ea"/>
                    <a:sym typeface="+mn-lt"/>
                  </a:rPr>
                  <a:t>协议</a:t>
                </a:r>
                <a:endParaRPr lang="zh-CN" altLang="en-US" sz="2000" dirty="0">
                  <a:solidFill>
                    <a:schemeClr val="bg1"/>
                  </a:solidFill>
                  <a:cs typeface="+mn-ea"/>
                  <a:sym typeface="+mn-lt"/>
                </a:endParaRPr>
              </a:p>
            </p:txBody>
          </p:sp>
          <p:sp>
            <p:nvSpPr>
              <p:cNvPr id="12" name="文本框 11"/>
              <p:cNvSpPr txBox="1"/>
              <p:nvPr/>
            </p:nvSpPr>
            <p:spPr>
              <a:xfrm>
                <a:off x="1600" y="4134"/>
                <a:ext cx="3224" cy="2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SNMP</a:t>
                </a:r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latin typeface="+mn-ea"/>
                    <a:cs typeface="+mn-ea"/>
                  </a:rPr>
                  <a:t>是网络管理的核心协</a:t>
                </a:r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  <a:t>议，通过简单的消息机制，实现网络设备的监控和管理，广泛应</a:t>
                </a:r>
                <a:b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</a:br>
                <a:r>
                  <a:rPr lang="zh-CN" altLang="en-US" dirty="0">
                    <a:solidFill>
                      <a:schemeClr val="bg1">
                        <a:lumMod val="95000"/>
                      </a:schemeClr>
                    </a:solidFill>
                    <a:cs typeface="+mn-ea"/>
                  </a:rPr>
                  <a:t>用于各类网络环境</a:t>
                </a:r>
                <a:endParaRPr lang="zh-CN" altLang="en-US" dirty="0">
                  <a:solidFill>
                    <a:schemeClr val="bg1">
                      <a:lumMod val="95000"/>
                    </a:schemeClr>
                  </a:solidFill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15" name="组合 14"/>
          <p:cNvGrpSpPr/>
          <p:nvPr/>
        </p:nvGrpSpPr>
        <p:grpSpPr>
          <a:xfrm>
            <a:off x="2925868" y="841037"/>
            <a:ext cx="3570585" cy="727710"/>
            <a:chOff x="7074" y="894"/>
            <a:chExt cx="5173" cy="1146"/>
          </a:xfrm>
        </p:grpSpPr>
        <p:sp>
          <p:nvSpPr>
            <p:cNvPr id="16" name="文本框 15"/>
            <p:cNvSpPr txBox="1"/>
            <p:nvPr/>
          </p:nvSpPr>
          <p:spPr>
            <a:xfrm>
              <a:off x="7543" y="970"/>
              <a:ext cx="4704" cy="9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3200" dirty="0" smtClean="0">
                  <a:solidFill>
                    <a:schemeClr val="tx1">
                      <a:lumMod val="85000"/>
                      <a:lumOff val="15000"/>
                    </a:schemeClr>
                  </a:solidFill>
                  <a:cs typeface="+mn-ea"/>
                  <a:sym typeface="+mn-lt"/>
                </a:rPr>
                <a:t>网络管理的协议</a:t>
              </a:r>
              <a:endParaRPr lang="zh-CN" altLang="en-US" sz="3200" dirty="0">
                <a:solidFill>
                  <a:schemeClr val="tx1">
                    <a:lumMod val="85000"/>
                    <a:lumOff val="1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17" name="半闭框 16"/>
            <p:cNvSpPr/>
            <p:nvPr/>
          </p:nvSpPr>
          <p:spPr>
            <a:xfrm>
              <a:off x="7074" y="894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  <p:sp>
          <p:nvSpPr>
            <p:cNvPr id="18" name="半闭框 17"/>
            <p:cNvSpPr/>
            <p:nvPr/>
          </p:nvSpPr>
          <p:spPr>
            <a:xfrm flipH="1" flipV="1">
              <a:off x="11619" y="1412"/>
              <a:ext cx="628" cy="628"/>
            </a:xfrm>
            <a:prstGeom prst="halfFrame">
              <a:avLst>
                <a:gd name="adj1" fmla="val 19236"/>
                <a:gd name="adj2" fmla="val 19236"/>
              </a:avLst>
            </a:prstGeom>
            <a:noFill/>
            <a:ln w="19050"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20691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60871" y="997651"/>
            <a:ext cx="8765540" cy="4918075"/>
            <a:chOff x="3080" y="1785"/>
            <a:chExt cx="13242" cy="7430"/>
          </a:xfrm>
        </p:grpSpPr>
        <p:sp>
          <p:nvSpPr>
            <p:cNvPr id="4" name="矩形 3"/>
            <p:cNvSpPr/>
            <p:nvPr/>
          </p:nvSpPr>
          <p:spPr>
            <a:xfrm>
              <a:off x="3080" y="17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5" name="矩形 4"/>
            <p:cNvSpPr/>
            <p:nvPr/>
          </p:nvSpPr>
          <p:spPr>
            <a:xfrm>
              <a:off x="3280" y="1985"/>
              <a:ext cx="13042" cy="7230"/>
            </a:xfrm>
            <a:prstGeom prst="rect">
              <a:avLst/>
            </a:prstGeom>
            <a:noFill/>
            <a:ln>
              <a:solidFill>
                <a:srgbClr val="98B6A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058276" y="1820006"/>
            <a:ext cx="7038340" cy="3140980"/>
            <a:chOff x="4037" y="2948"/>
            <a:chExt cx="11084" cy="4417"/>
          </a:xfrm>
        </p:grpSpPr>
        <p:sp>
          <p:nvSpPr>
            <p:cNvPr id="7" name="文本框 6"/>
            <p:cNvSpPr txBox="1"/>
            <p:nvPr/>
          </p:nvSpPr>
          <p:spPr>
            <a:xfrm>
              <a:off x="6590" y="2948"/>
              <a:ext cx="5979" cy="1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0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PART </a:t>
              </a:r>
              <a:r>
                <a:rPr lang="en-US" altLang="zh-CN" sz="6000" dirty="0" smtClean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02</a:t>
              </a:r>
              <a:endParaRPr lang="en-US" altLang="zh-CN" sz="60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4037" y="4699"/>
              <a:ext cx="11084" cy="12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b="1" dirty="0" smtClean="0">
                  <a:solidFill>
                    <a:srgbClr val="71807E"/>
                  </a:solidFill>
                  <a:cs typeface="+mn-ea"/>
                  <a:sym typeface="+mn-lt"/>
                </a:rPr>
                <a:t>网</a:t>
              </a:r>
              <a:r>
                <a:rPr lang="zh-CN" altLang="en-US" sz="5400" b="1" dirty="0" smtClean="0">
                  <a:solidFill>
                    <a:srgbClr val="6E8C89"/>
                  </a:solidFill>
                  <a:cs typeface="+mn-ea"/>
                  <a:sym typeface="+mn-lt"/>
                </a:rPr>
                <a:t>络管理工具</a:t>
              </a:r>
              <a:endParaRPr lang="zh-CN" altLang="en-US" sz="5400" b="1" dirty="0">
                <a:solidFill>
                  <a:srgbClr val="6E8C89"/>
                </a:solidFill>
                <a:cs typeface="+mn-ea"/>
                <a:sym typeface="+mn-lt"/>
              </a:endParaRPr>
            </a:p>
          </p:txBody>
        </p:sp>
        <p:sp>
          <p:nvSpPr>
            <p:cNvPr id="9" name="文本框 8"/>
            <p:cNvSpPr txBox="1"/>
            <p:nvPr/>
          </p:nvSpPr>
          <p:spPr>
            <a:xfrm>
              <a:off x="4037" y="6262"/>
              <a:ext cx="11084" cy="11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  <a:p>
              <a:pPr algn="ctr">
                <a:lnSpc>
                  <a:spcPct val="150000"/>
                </a:lnSpc>
              </a:pP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  <a:r>
                <a:rPr lang="zh-CN" altLang="en-US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Please enter text content</a:t>
              </a:r>
              <a:r>
                <a:rPr lang="en-US" altLang="zh-CN" sz="1400" dirty="0">
                  <a:solidFill>
                    <a:schemeClr val="bg1">
                      <a:lumMod val="50000"/>
                    </a:schemeClr>
                  </a:solidFill>
                  <a:cs typeface="+mn-ea"/>
                  <a:sym typeface="+mn-lt"/>
                </a:rPr>
                <a:t>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8400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9431</TotalTime>
  <Words>1631</Words>
  <Application>Microsoft Office PowerPoint</Application>
  <PresentationFormat>全屏显示(4:3)</PresentationFormat>
  <Paragraphs>225</Paragraphs>
  <Slides>23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맑은 고딕</vt:lpstr>
      <vt:lpstr>等线</vt:lpstr>
      <vt:lpstr>仿宋</vt:lpstr>
      <vt:lpstr>华文隶书</vt:lpstr>
      <vt:lpstr>楷体_GB2312</vt:lpstr>
      <vt:lpstr>宋体</vt:lpstr>
      <vt:lpstr>微软雅黑</vt:lpstr>
      <vt:lpstr>微软雅黑 Light</vt:lpstr>
      <vt:lpstr>Arial</vt:lpstr>
      <vt:lpstr>Britannic Bold</vt:lpstr>
      <vt:lpstr>Calibri</vt:lpstr>
      <vt:lpstr>Tahoma</vt:lpstr>
      <vt:lpstr>Office 主题</vt:lpstr>
      <vt:lpstr>计算机网络管理简介 </vt:lpstr>
      <vt:lpstr>基础知识</vt:lpstr>
      <vt:lpstr>基础知识</vt:lpstr>
      <vt:lpstr>PowerPoint 演示文稿</vt:lpstr>
      <vt:lpstr>基础知识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基础知识</vt:lpstr>
      <vt:lpstr>PowerPoint 演示文稿</vt:lpstr>
      <vt:lpstr>PowerPoint 演示文稿</vt:lpstr>
      <vt:lpstr>PowerPoint 演示文稿</vt:lpstr>
      <vt:lpstr>基础知识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1189</cp:revision>
  <dcterms:created xsi:type="dcterms:W3CDTF">2014-07-13T02:54:52Z</dcterms:created>
  <dcterms:modified xsi:type="dcterms:W3CDTF">2025-04-15T02:24:12Z</dcterms:modified>
</cp:coreProperties>
</file>