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410" r:id="rId2"/>
    <p:sldId id="412" r:id="rId3"/>
    <p:sldId id="413" r:id="rId4"/>
    <p:sldId id="414" r:id="rId5"/>
    <p:sldId id="415" r:id="rId6"/>
    <p:sldId id="416" r:id="rId7"/>
    <p:sldId id="435" r:id="rId8"/>
    <p:sldId id="417" r:id="rId9"/>
    <p:sldId id="438" r:id="rId10"/>
    <p:sldId id="418" r:id="rId11"/>
    <p:sldId id="436" r:id="rId12"/>
    <p:sldId id="419" r:id="rId13"/>
    <p:sldId id="420" r:id="rId14"/>
    <p:sldId id="439" r:id="rId15"/>
    <p:sldId id="440" r:id="rId16"/>
    <p:sldId id="441" r:id="rId17"/>
    <p:sldId id="421" r:id="rId18"/>
    <p:sldId id="437" r:id="rId19"/>
    <p:sldId id="422" r:id="rId20"/>
    <p:sldId id="423" r:id="rId21"/>
    <p:sldId id="262" r:id="rId22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968" y="102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2025/4/15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11" Type="http://schemas.openxmlformats.org/officeDocument/2006/relationships/audio" Target="../media/audio1.bin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  <a:endParaRPr lang="zh-CN" altLang="en-US" sz="12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6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8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1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3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2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3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97426" y="2246313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数据扫描</a:t>
            </a: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931091" y="4072801"/>
            <a:ext cx="2651614" cy="413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汇报人：赵润梅  何露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92386" y="4072801"/>
            <a:ext cx="2651614" cy="413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指导教师：黄泽伟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15094" y="3359884"/>
            <a:ext cx="18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目标扫描实验</a:t>
            </a:r>
          </a:p>
        </p:txBody>
      </p:sp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9826" y="163819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网络配置</a:t>
            </a:r>
            <a:endParaRPr lang="zh-CN" altLang="en-US" dirty="0"/>
          </a:p>
        </p:txBody>
      </p:sp>
      <p:grpSp>
        <p:nvGrpSpPr>
          <p:cNvPr id="3" name="cb68fd3a-4fdd-4c0e-9d4c-ea7dbc0b7a08.source.2.zh-Hans.pptx">
            <a:extLst>
              <a:ext uri="{FF2B5EF4-FFF2-40B4-BE49-F238E27FC236}">
                <a16:creationId xmlns:a16="http://schemas.microsoft.com/office/drawing/2014/main" id="{6E318AED-8342-7FC2-3664-781A40017617}"/>
              </a:ext>
            </a:extLst>
          </p:cNvPr>
          <p:cNvGrpSpPr/>
          <p:nvPr/>
        </p:nvGrpSpPr>
        <p:grpSpPr>
          <a:xfrm>
            <a:off x="219826" y="966769"/>
            <a:ext cx="8636924" cy="5070168"/>
            <a:chOff x="660400" y="2352541"/>
            <a:chExt cx="10858499" cy="5003800"/>
          </a:xfrm>
        </p:grpSpPr>
        <p:sp>
          <p:nvSpPr>
            <p:cNvPr id="4" name="Title">
              <a:extLst>
                <a:ext uri="{FF2B5EF4-FFF2-40B4-BE49-F238E27FC236}">
                  <a16:creationId xmlns:a16="http://schemas.microsoft.com/office/drawing/2014/main" id="{65E18F88-5D7A-84AC-F8FE-0DEE3D003670}"/>
                </a:ext>
              </a:extLst>
            </p:cNvPr>
            <p:cNvSpPr txBox="1"/>
            <p:nvPr/>
          </p:nvSpPr>
          <p:spPr>
            <a:xfrm>
              <a:off x="8169273" y="2816745"/>
              <a:ext cx="3349626" cy="2474131"/>
            </a:xfrm>
            <a:prstGeom prst="rect">
              <a:avLst/>
            </a:prstGeom>
            <a:noFill/>
          </p:spPr>
          <p:txBody>
            <a:bodyPr wrap="square" anchor="t" anchorCtr="0">
              <a:normAutofit/>
            </a:bodyPr>
            <a:lstStyle>
              <a:defPPr>
                <a:defRPr lang="zh-CN"/>
              </a:defPPr>
              <a:lvl1pPr>
                <a:defRPr sz="2400" b="1">
                  <a:cs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ym typeface="+mn-lt"/>
                </a:rPr>
                <a:t>确保虚拟机之间的网络连通性</a:t>
              </a:r>
              <a:endParaRPr lang="en-US" dirty="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2CDA274-22D0-5691-4498-67B704C8F8BF}"/>
                </a:ext>
              </a:extLst>
            </p:cNvPr>
            <p:cNvGrpSpPr/>
            <p:nvPr/>
          </p:nvGrpSpPr>
          <p:grpSpPr>
            <a:xfrm>
              <a:off x="660400" y="2816746"/>
              <a:ext cx="3414484" cy="1630908"/>
              <a:chOff x="660400" y="2827282"/>
              <a:chExt cx="3410707" cy="1630908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3A432AD5-F525-7FEF-0E0D-6C9B3AF92C40}"/>
                  </a:ext>
                </a:extLst>
              </p:cNvPr>
              <p:cNvGrpSpPr/>
              <p:nvPr/>
            </p:nvGrpSpPr>
            <p:grpSpPr>
              <a:xfrm>
                <a:off x="1403427" y="2827282"/>
                <a:ext cx="2667680" cy="1630908"/>
                <a:chOff x="1403427" y="2827282"/>
                <a:chExt cx="2667678" cy="1630908"/>
              </a:xfrm>
            </p:grpSpPr>
            <p:sp>
              <p:nvSpPr>
                <p:cNvPr id="16" name="Text1">
                  <a:extLst>
                    <a:ext uri="{FF2B5EF4-FFF2-40B4-BE49-F238E27FC236}">
                      <a16:creationId xmlns:a16="http://schemas.microsoft.com/office/drawing/2014/main" id="{9613E020-B3D1-7A37-836A-EDFF9A2B3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03427" y="3313673"/>
                  <a:ext cx="2667678" cy="1144517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lnSpc>
                      <a:spcPct val="150000"/>
                    </a:lnSpc>
                    <a:defRPr kumimoji="0" sz="1050" i="0" u="none" strike="noStrike" kern="1200" cap="none" spc="0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设置统一的子网掩码和网关，确保实验环境稳定。</a:t>
                  </a:r>
                  <a:endParaRPr lang="en-US" dirty="0"/>
                </a:p>
              </p:txBody>
            </p:sp>
            <p:sp>
              <p:nvSpPr>
                <p:cNvPr id="17" name="Bullet1">
                  <a:extLst>
                    <a:ext uri="{FF2B5EF4-FFF2-40B4-BE49-F238E27FC236}">
                      <a16:creationId xmlns:a16="http://schemas.microsoft.com/office/drawing/2014/main" id="{48BBED25-8B5B-7AA2-1C7C-18AAA040DF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03427" y="2827282"/>
                  <a:ext cx="2667678" cy="486391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kumimoji="0" sz="1400" b="1" i="0" u="none" strike="noStrike" kern="1200" cap="none" spc="0" normalizeH="0" baseline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网络地址规划</a:t>
                  </a:r>
                  <a:endParaRPr lang="en-US" dirty="0"/>
                </a:p>
              </p:txBody>
            </p:sp>
          </p:grpSp>
          <p:sp>
            <p:nvSpPr>
              <p:cNvPr id="14" name="IconBackground1">
                <a:extLst>
                  <a:ext uri="{FF2B5EF4-FFF2-40B4-BE49-F238E27FC236}">
                    <a16:creationId xmlns:a16="http://schemas.microsoft.com/office/drawing/2014/main" id="{E266C243-5089-F18D-BE6B-A92960B18B6A}"/>
                  </a:ext>
                </a:extLst>
              </p:cNvPr>
              <p:cNvSpPr/>
              <p:nvPr/>
            </p:nvSpPr>
            <p:spPr>
              <a:xfrm>
                <a:off x="660400" y="2832771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Icon1">
                <a:extLst>
                  <a:ext uri="{FF2B5EF4-FFF2-40B4-BE49-F238E27FC236}">
                    <a16:creationId xmlns:a16="http://schemas.microsoft.com/office/drawing/2014/main" id="{487FC27D-04F7-756A-00EC-4524B599F3D0}"/>
                  </a:ext>
                </a:extLst>
              </p:cNvPr>
              <p:cNvSpPr/>
              <p:nvPr/>
            </p:nvSpPr>
            <p:spPr>
              <a:xfrm>
                <a:off x="790807" y="3041273"/>
                <a:ext cx="274522" cy="122994"/>
              </a:xfrm>
              <a:custGeom>
                <a:avLst/>
                <a:gdLst>
                  <a:gd name="connsiteX0" fmla="*/ 447470 w 576617"/>
                  <a:gd name="connsiteY0" fmla="*/ 72335 h 258341"/>
                  <a:gd name="connsiteX1" fmla="*/ 475761 w 576617"/>
                  <a:gd name="connsiteY1" fmla="*/ 98120 h 258341"/>
                  <a:gd name="connsiteX2" fmla="*/ 444898 w 576617"/>
                  <a:gd name="connsiteY2" fmla="*/ 126483 h 258341"/>
                  <a:gd name="connsiteX3" fmla="*/ 429466 w 576617"/>
                  <a:gd name="connsiteY3" fmla="*/ 123905 h 258341"/>
                  <a:gd name="connsiteX4" fmla="*/ 429466 w 576617"/>
                  <a:gd name="connsiteY4" fmla="*/ 74914 h 258341"/>
                  <a:gd name="connsiteX5" fmla="*/ 447470 w 576617"/>
                  <a:gd name="connsiteY5" fmla="*/ 72335 h 258341"/>
                  <a:gd name="connsiteX6" fmla="*/ 121662 w 576617"/>
                  <a:gd name="connsiteY6" fmla="*/ 72335 h 258341"/>
                  <a:gd name="connsiteX7" fmla="*/ 152525 w 576617"/>
                  <a:gd name="connsiteY7" fmla="*/ 98120 h 258341"/>
                  <a:gd name="connsiteX8" fmla="*/ 119090 w 576617"/>
                  <a:gd name="connsiteY8" fmla="*/ 126483 h 258341"/>
                  <a:gd name="connsiteX9" fmla="*/ 106230 w 576617"/>
                  <a:gd name="connsiteY9" fmla="*/ 123905 h 258341"/>
                  <a:gd name="connsiteX10" fmla="*/ 106230 w 576617"/>
                  <a:gd name="connsiteY10" fmla="*/ 74914 h 258341"/>
                  <a:gd name="connsiteX11" fmla="*/ 121662 w 576617"/>
                  <a:gd name="connsiteY11" fmla="*/ 72335 h 258341"/>
                  <a:gd name="connsiteX12" fmla="*/ 444745 w 576617"/>
                  <a:gd name="connsiteY12" fmla="*/ 43918 h 258341"/>
                  <a:gd name="connsiteX13" fmla="*/ 393031 w 576617"/>
                  <a:gd name="connsiteY13" fmla="*/ 46502 h 258341"/>
                  <a:gd name="connsiteX14" fmla="*/ 393031 w 576617"/>
                  <a:gd name="connsiteY14" fmla="*/ 217007 h 258341"/>
                  <a:gd name="connsiteX15" fmla="*/ 431816 w 576617"/>
                  <a:gd name="connsiteY15" fmla="*/ 217007 h 258341"/>
                  <a:gd name="connsiteX16" fmla="*/ 431816 w 576617"/>
                  <a:gd name="connsiteY16" fmla="*/ 155005 h 258341"/>
                  <a:gd name="connsiteX17" fmla="*/ 444745 w 576617"/>
                  <a:gd name="connsiteY17" fmla="*/ 155005 h 258341"/>
                  <a:gd name="connsiteX18" fmla="*/ 499045 w 576617"/>
                  <a:gd name="connsiteY18" fmla="*/ 136921 h 258341"/>
                  <a:gd name="connsiteX19" fmla="*/ 514560 w 576617"/>
                  <a:gd name="connsiteY19" fmla="*/ 98170 h 258341"/>
                  <a:gd name="connsiteX20" fmla="*/ 496460 w 576617"/>
                  <a:gd name="connsiteY20" fmla="*/ 56835 h 258341"/>
                  <a:gd name="connsiteX21" fmla="*/ 444745 w 576617"/>
                  <a:gd name="connsiteY21" fmla="*/ 43918 h 258341"/>
                  <a:gd name="connsiteX22" fmla="*/ 217201 w 576617"/>
                  <a:gd name="connsiteY22" fmla="*/ 43918 h 258341"/>
                  <a:gd name="connsiteX23" fmla="*/ 217201 w 576617"/>
                  <a:gd name="connsiteY23" fmla="*/ 217007 h 258341"/>
                  <a:gd name="connsiteX24" fmla="*/ 255987 w 576617"/>
                  <a:gd name="connsiteY24" fmla="*/ 217007 h 258341"/>
                  <a:gd name="connsiteX25" fmla="*/ 255987 w 576617"/>
                  <a:gd name="connsiteY25" fmla="*/ 144671 h 258341"/>
                  <a:gd name="connsiteX26" fmla="*/ 318044 w 576617"/>
                  <a:gd name="connsiteY26" fmla="*/ 144671 h 258341"/>
                  <a:gd name="connsiteX27" fmla="*/ 318044 w 576617"/>
                  <a:gd name="connsiteY27" fmla="*/ 217007 h 258341"/>
                  <a:gd name="connsiteX28" fmla="*/ 356830 w 576617"/>
                  <a:gd name="connsiteY28" fmla="*/ 217007 h 258341"/>
                  <a:gd name="connsiteX29" fmla="*/ 356830 w 576617"/>
                  <a:gd name="connsiteY29" fmla="*/ 43918 h 258341"/>
                  <a:gd name="connsiteX30" fmla="*/ 318044 w 576617"/>
                  <a:gd name="connsiteY30" fmla="*/ 43918 h 258341"/>
                  <a:gd name="connsiteX31" fmla="*/ 318044 w 576617"/>
                  <a:gd name="connsiteY31" fmla="*/ 111087 h 258341"/>
                  <a:gd name="connsiteX32" fmla="*/ 255987 w 576617"/>
                  <a:gd name="connsiteY32" fmla="*/ 111087 h 258341"/>
                  <a:gd name="connsiteX33" fmla="*/ 255987 w 576617"/>
                  <a:gd name="connsiteY33" fmla="*/ 43918 h 258341"/>
                  <a:gd name="connsiteX34" fmla="*/ 121529 w 576617"/>
                  <a:gd name="connsiteY34" fmla="*/ 43918 h 258341"/>
                  <a:gd name="connsiteX35" fmla="*/ 67229 w 576617"/>
                  <a:gd name="connsiteY35" fmla="*/ 46502 h 258341"/>
                  <a:gd name="connsiteX36" fmla="*/ 67229 w 576617"/>
                  <a:gd name="connsiteY36" fmla="*/ 217007 h 258341"/>
                  <a:gd name="connsiteX37" fmla="*/ 106015 w 576617"/>
                  <a:gd name="connsiteY37" fmla="*/ 217007 h 258341"/>
                  <a:gd name="connsiteX38" fmla="*/ 106015 w 576617"/>
                  <a:gd name="connsiteY38" fmla="*/ 155005 h 258341"/>
                  <a:gd name="connsiteX39" fmla="*/ 118944 w 576617"/>
                  <a:gd name="connsiteY39" fmla="*/ 155005 h 258341"/>
                  <a:gd name="connsiteX40" fmla="*/ 175830 w 576617"/>
                  <a:gd name="connsiteY40" fmla="*/ 136921 h 258341"/>
                  <a:gd name="connsiteX41" fmla="*/ 191344 w 576617"/>
                  <a:gd name="connsiteY41" fmla="*/ 98170 h 258341"/>
                  <a:gd name="connsiteX42" fmla="*/ 173244 w 576617"/>
                  <a:gd name="connsiteY42" fmla="*/ 56835 h 258341"/>
                  <a:gd name="connsiteX43" fmla="*/ 121529 w 576617"/>
                  <a:gd name="connsiteY43" fmla="*/ 43918 h 258341"/>
                  <a:gd name="connsiteX44" fmla="*/ 0 w 576617"/>
                  <a:gd name="connsiteY44" fmla="*/ 0 h 258341"/>
                  <a:gd name="connsiteX45" fmla="*/ 576617 w 576617"/>
                  <a:gd name="connsiteY45" fmla="*/ 0 h 258341"/>
                  <a:gd name="connsiteX46" fmla="*/ 576617 w 576617"/>
                  <a:gd name="connsiteY46" fmla="*/ 258341 h 258341"/>
                  <a:gd name="connsiteX47" fmla="*/ 0 w 576617"/>
                  <a:gd name="connsiteY47" fmla="*/ 258341 h 258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76617" h="258341">
                    <a:moveTo>
                      <a:pt x="447470" y="72335"/>
                    </a:moveTo>
                    <a:cubicBezTo>
                      <a:pt x="465473" y="72335"/>
                      <a:pt x="475761" y="82649"/>
                      <a:pt x="475761" y="98120"/>
                    </a:cubicBezTo>
                    <a:cubicBezTo>
                      <a:pt x="475761" y="116169"/>
                      <a:pt x="465473" y="126483"/>
                      <a:pt x="444898" y="126483"/>
                    </a:cubicBezTo>
                    <a:cubicBezTo>
                      <a:pt x="437182" y="126483"/>
                      <a:pt x="434610" y="126483"/>
                      <a:pt x="429466" y="123905"/>
                    </a:cubicBezTo>
                    <a:lnTo>
                      <a:pt x="429466" y="74914"/>
                    </a:lnTo>
                    <a:cubicBezTo>
                      <a:pt x="434610" y="72335"/>
                      <a:pt x="439754" y="72335"/>
                      <a:pt x="447470" y="72335"/>
                    </a:cubicBezTo>
                    <a:close/>
                    <a:moveTo>
                      <a:pt x="121662" y="72335"/>
                    </a:moveTo>
                    <a:cubicBezTo>
                      <a:pt x="142237" y="72335"/>
                      <a:pt x="152525" y="82649"/>
                      <a:pt x="152525" y="98120"/>
                    </a:cubicBezTo>
                    <a:cubicBezTo>
                      <a:pt x="152525" y="116169"/>
                      <a:pt x="139665" y="126483"/>
                      <a:pt x="119090" y="126483"/>
                    </a:cubicBezTo>
                    <a:cubicBezTo>
                      <a:pt x="113946" y="126483"/>
                      <a:pt x="108802" y="126483"/>
                      <a:pt x="106230" y="123905"/>
                    </a:cubicBezTo>
                    <a:lnTo>
                      <a:pt x="106230" y="74914"/>
                    </a:lnTo>
                    <a:cubicBezTo>
                      <a:pt x="108802" y="72335"/>
                      <a:pt x="113946" y="72335"/>
                      <a:pt x="121662" y="72335"/>
                    </a:cubicBezTo>
                    <a:close/>
                    <a:moveTo>
                      <a:pt x="444745" y="43918"/>
                    </a:moveTo>
                    <a:cubicBezTo>
                      <a:pt x="421474" y="43918"/>
                      <a:pt x="403373" y="43918"/>
                      <a:pt x="393031" y="46502"/>
                    </a:cubicBezTo>
                    <a:lnTo>
                      <a:pt x="393031" y="217007"/>
                    </a:lnTo>
                    <a:lnTo>
                      <a:pt x="431816" y="217007"/>
                    </a:lnTo>
                    <a:lnTo>
                      <a:pt x="431816" y="155005"/>
                    </a:lnTo>
                    <a:cubicBezTo>
                      <a:pt x="434402" y="155005"/>
                      <a:pt x="439574" y="155005"/>
                      <a:pt x="444745" y="155005"/>
                    </a:cubicBezTo>
                    <a:cubicBezTo>
                      <a:pt x="468017" y="155005"/>
                      <a:pt x="486117" y="149838"/>
                      <a:pt x="499045" y="136921"/>
                    </a:cubicBezTo>
                    <a:cubicBezTo>
                      <a:pt x="509388" y="129171"/>
                      <a:pt x="514560" y="113670"/>
                      <a:pt x="514560" y="98170"/>
                    </a:cubicBezTo>
                    <a:cubicBezTo>
                      <a:pt x="514560" y="80086"/>
                      <a:pt x="506803" y="67169"/>
                      <a:pt x="496460" y="56835"/>
                    </a:cubicBezTo>
                    <a:cubicBezTo>
                      <a:pt x="486117" y="49085"/>
                      <a:pt x="468017" y="43918"/>
                      <a:pt x="444745" y="43918"/>
                    </a:cubicBezTo>
                    <a:close/>
                    <a:moveTo>
                      <a:pt x="217201" y="43918"/>
                    </a:moveTo>
                    <a:lnTo>
                      <a:pt x="217201" y="217007"/>
                    </a:lnTo>
                    <a:lnTo>
                      <a:pt x="255987" y="217007"/>
                    </a:lnTo>
                    <a:lnTo>
                      <a:pt x="255987" y="144671"/>
                    </a:lnTo>
                    <a:lnTo>
                      <a:pt x="318044" y="144671"/>
                    </a:lnTo>
                    <a:lnTo>
                      <a:pt x="318044" y="217007"/>
                    </a:lnTo>
                    <a:lnTo>
                      <a:pt x="356830" y="217007"/>
                    </a:lnTo>
                    <a:lnTo>
                      <a:pt x="356830" y="43918"/>
                    </a:lnTo>
                    <a:lnTo>
                      <a:pt x="318044" y="43918"/>
                    </a:lnTo>
                    <a:lnTo>
                      <a:pt x="318044" y="111087"/>
                    </a:lnTo>
                    <a:lnTo>
                      <a:pt x="255987" y="111087"/>
                    </a:lnTo>
                    <a:lnTo>
                      <a:pt x="255987" y="43918"/>
                    </a:lnTo>
                    <a:close/>
                    <a:moveTo>
                      <a:pt x="121529" y="43918"/>
                    </a:moveTo>
                    <a:cubicBezTo>
                      <a:pt x="95672" y="43918"/>
                      <a:pt x="80158" y="43918"/>
                      <a:pt x="67229" y="46502"/>
                    </a:cubicBezTo>
                    <a:lnTo>
                      <a:pt x="67229" y="217007"/>
                    </a:lnTo>
                    <a:lnTo>
                      <a:pt x="106015" y="217007"/>
                    </a:lnTo>
                    <a:lnTo>
                      <a:pt x="106015" y="155005"/>
                    </a:lnTo>
                    <a:cubicBezTo>
                      <a:pt x="111186" y="155005"/>
                      <a:pt x="113772" y="155005"/>
                      <a:pt x="118944" y="155005"/>
                    </a:cubicBezTo>
                    <a:cubicBezTo>
                      <a:pt x="142215" y="155005"/>
                      <a:pt x="162901" y="149838"/>
                      <a:pt x="175830" y="136921"/>
                    </a:cubicBezTo>
                    <a:cubicBezTo>
                      <a:pt x="186172" y="129171"/>
                      <a:pt x="191344" y="113670"/>
                      <a:pt x="191344" y="98170"/>
                    </a:cubicBezTo>
                    <a:cubicBezTo>
                      <a:pt x="191344" y="80086"/>
                      <a:pt x="183587" y="67169"/>
                      <a:pt x="173244" y="56835"/>
                    </a:cubicBezTo>
                    <a:cubicBezTo>
                      <a:pt x="160315" y="49085"/>
                      <a:pt x="144801" y="43918"/>
                      <a:pt x="121529" y="43918"/>
                    </a:cubicBezTo>
                    <a:close/>
                    <a:moveTo>
                      <a:pt x="0" y="0"/>
                    </a:moveTo>
                    <a:lnTo>
                      <a:pt x="576617" y="0"/>
                    </a:lnTo>
                    <a:lnTo>
                      <a:pt x="576617" y="258341"/>
                    </a:lnTo>
                    <a:lnTo>
                      <a:pt x="0" y="2583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9D6C96C-C971-472E-0734-8AD68EE90A95}"/>
                </a:ext>
              </a:extLst>
            </p:cNvPr>
            <p:cNvGrpSpPr/>
            <p:nvPr/>
          </p:nvGrpSpPr>
          <p:grpSpPr>
            <a:xfrm>
              <a:off x="4366143" y="2816746"/>
              <a:ext cx="3412056" cy="1630908"/>
              <a:chOff x="4381734" y="2827282"/>
              <a:chExt cx="3422959" cy="1630908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CC432C41-CC44-AF4F-D68D-42E7AF928B52}"/>
                  </a:ext>
                </a:extLst>
              </p:cNvPr>
              <p:cNvGrpSpPr/>
              <p:nvPr/>
            </p:nvGrpSpPr>
            <p:grpSpPr>
              <a:xfrm>
                <a:off x="5126113" y="2827282"/>
                <a:ext cx="2678580" cy="1630908"/>
                <a:chOff x="5126108" y="2827282"/>
                <a:chExt cx="2678578" cy="1630908"/>
              </a:xfrm>
            </p:grpSpPr>
            <p:sp>
              <p:nvSpPr>
                <p:cNvPr id="11" name="Text2">
                  <a:extLst>
                    <a:ext uri="{FF2B5EF4-FFF2-40B4-BE49-F238E27FC236}">
                      <a16:creationId xmlns:a16="http://schemas.microsoft.com/office/drawing/2014/main" id="{1D933429-1D5D-75AD-C935-9B1C78939F7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26108" y="3313673"/>
                  <a:ext cx="2678578" cy="1144517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lnSpc>
                      <a:spcPct val="150000"/>
                    </a:lnSpc>
                    <a:defRPr kumimoji="0" sz="1050" i="0" u="none" strike="noStrike" kern="1200" cap="none" spc="0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使用ping命令测试虚拟机间的通信状态。</a:t>
                  </a:r>
                  <a:endParaRPr lang="en-US" dirty="0"/>
                </a:p>
              </p:txBody>
            </p:sp>
            <p:sp>
              <p:nvSpPr>
                <p:cNvPr id="12" name="Bullet2">
                  <a:extLst>
                    <a:ext uri="{FF2B5EF4-FFF2-40B4-BE49-F238E27FC236}">
                      <a16:creationId xmlns:a16="http://schemas.microsoft.com/office/drawing/2014/main" id="{B0A0AE34-D086-30BF-5EBC-9564AD4E0F1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26108" y="2827282"/>
                  <a:ext cx="2678578" cy="486391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kumimoji="0" sz="1400" b="1" i="0" u="none" strike="noStrike" kern="1200" cap="none" spc="0" normalizeH="0" baseline="0">
                      <a:ln>
                        <a:noFill/>
                      </a:ln>
                      <a:solidFill>
                        <a:schemeClr val="tx1">
                          <a:alpha val="60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测试网络连通性</a:t>
                  </a:r>
                  <a:endParaRPr lang="en-US" dirty="0"/>
                </a:p>
              </p:txBody>
            </p:sp>
          </p:grpSp>
          <p:sp>
            <p:nvSpPr>
              <p:cNvPr id="9" name="IconBackground2">
                <a:extLst>
                  <a:ext uri="{FF2B5EF4-FFF2-40B4-BE49-F238E27FC236}">
                    <a16:creationId xmlns:a16="http://schemas.microsoft.com/office/drawing/2014/main" id="{1B8A4930-78B8-6220-FC43-0B91AA177083}"/>
                  </a:ext>
                </a:extLst>
              </p:cNvPr>
              <p:cNvSpPr/>
              <p:nvPr/>
            </p:nvSpPr>
            <p:spPr>
              <a:xfrm>
                <a:off x="4381734" y="2832771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Icon2">
                <a:extLst>
                  <a:ext uri="{FF2B5EF4-FFF2-40B4-BE49-F238E27FC236}">
                    <a16:creationId xmlns:a16="http://schemas.microsoft.com/office/drawing/2014/main" id="{7F925D60-E9F7-6611-7C3C-6604335AB1A7}"/>
                  </a:ext>
                </a:extLst>
              </p:cNvPr>
              <p:cNvSpPr/>
              <p:nvPr/>
            </p:nvSpPr>
            <p:spPr>
              <a:xfrm>
                <a:off x="4529542" y="2965509"/>
                <a:ext cx="239697" cy="274522"/>
              </a:xfrm>
              <a:custGeom>
                <a:avLst/>
                <a:gdLst>
                  <a:gd name="T0" fmla="*/ 472622 w 604011"/>
                  <a:gd name="T1" fmla="*/ 472622 w 604011"/>
                  <a:gd name="T2" fmla="*/ 472622 w 604011"/>
                  <a:gd name="T3" fmla="*/ 472622 w 604011"/>
                  <a:gd name="T4" fmla="*/ 472622 w 604011"/>
                  <a:gd name="T5" fmla="*/ 472622 w 604011"/>
                  <a:gd name="T6" fmla="*/ 472622 w 604011"/>
                  <a:gd name="T7" fmla="*/ 472622 w 604011"/>
                  <a:gd name="T8" fmla="*/ 472622 w 604011"/>
                  <a:gd name="T9" fmla="*/ 472622 w 604011"/>
                  <a:gd name="T10" fmla="*/ 472622 w 604011"/>
                  <a:gd name="T11" fmla="*/ 472622 w 604011"/>
                  <a:gd name="T12" fmla="*/ 472622 w 604011"/>
                  <a:gd name="T13" fmla="*/ 472622 w 604011"/>
                  <a:gd name="T14" fmla="*/ 472622 w 604011"/>
                  <a:gd name="T15" fmla="*/ 472622 w 604011"/>
                  <a:gd name="T16" fmla="*/ 472622 w 604011"/>
                  <a:gd name="T17" fmla="*/ 472622 w 604011"/>
                  <a:gd name="T18" fmla="*/ 472622 w 604011"/>
                  <a:gd name="T19" fmla="*/ 472622 w 604011"/>
                  <a:gd name="T20" fmla="*/ 472622 w 604011"/>
                  <a:gd name="T21" fmla="*/ 472622 w 604011"/>
                  <a:gd name="T22" fmla="*/ 472622 w 604011"/>
                  <a:gd name="T23" fmla="*/ 472622 w 604011"/>
                  <a:gd name="T24" fmla="*/ 472622 w 604011"/>
                  <a:gd name="T25" fmla="*/ 472622 w 604011"/>
                  <a:gd name="T26" fmla="*/ 472622 w 604011"/>
                  <a:gd name="T27" fmla="*/ 472622 w 604011"/>
                  <a:gd name="T28" fmla="*/ 472622 w 604011"/>
                  <a:gd name="T29" fmla="*/ 472622 w 604011"/>
                  <a:gd name="T30" fmla="*/ 472622 w 604011"/>
                  <a:gd name="T31" fmla="*/ 472622 w 604011"/>
                  <a:gd name="T32" fmla="*/ 472622 w 604011"/>
                  <a:gd name="T33" fmla="*/ 472622 w 604011"/>
                  <a:gd name="T34" fmla="*/ 472622 w 604011"/>
                  <a:gd name="T35" fmla="*/ 472622 w 604011"/>
                  <a:gd name="T36" fmla="*/ 472622 w 604011"/>
                  <a:gd name="T37" fmla="*/ 472622 w 604011"/>
                  <a:gd name="T38" fmla="*/ 472622 w 604011"/>
                  <a:gd name="T39" fmla="*/ 472622 w 604011"/>
                  <a:gd name="T40" fmla="*/ 472622 w 604011"/>
                  <a:gd name="T41" fmla="*/ 472622 w 604011"/>
                  <a:gd name="T42" fmla="*/ 472622 w 604011"/>
                  <a:gd name="T43" fmla="*/ 472622 w 604011"/>
                  <a:gd name="T44" fmla="*/ 472622 w 604011"/>
                  <a:gd name="T45" fmla="*/ 472622 w 604011"/>
                  <a:gd name="T46" fmla="*/ 472622 w 604011"/>
                  <a:gd name="T47" fmla="*/ 472622 w 604011"/>
                  <a:gd name="T48" fmla="*/ 472622 w 604011"/>
                  <a:gd name="T49" fmla="*/ 472622 w 604011"/>
                  <a:gd name="T50" fmla="*/ 472622 w 604011"/>
                  <a:gd name="T51" fmla="*/ 472622 w 604011"/>
                  <a:gd name="T52" fmla="*/ 472622 w 604011"/>
                  <a:gd name="T53" fmla="*/ 472622 w 604011"/>
                  <a:gd name="T54" fmla="*/ 472622 w 604011"/>
                  <a:gd name="T55" fmla="*/ 472622 w 604011"/>
                  <a:gd name="T56" fmla="*/ 472622 w 604011"/>
                  <a:gd name="T57" fmla="*/ 472622 w 604011"/>
                  <a:gd name="T58" fmla="*/ 472622 w 604011"/>
                  <a:gd name="T59" fmla="*/ 472622 w 604011"/>
                  <a:gd name="T60" fmla="*/ 472622 w 604011"/>
                  <a:gd name="T61" fmla="*/ 472622 w 604011"/>
                  <a:gd name="T62" fmla="*/ 472622 w 604011"/>
                  <a:gd name="T63" fmla="*/ 472622 w 604011"/>
                  <a:gd name="T64" fmla="*/ 472622 w 604011"/>
                  <a:gd name="T65" fmla="*/ 472622 w 604011"/>
                  <a:gd name="T66" fmla="*/ 472622 w 604011"/>
                  <a:gd name="T67" fmla="*/ 472622 w 604011"/>
                  <a:gd name="T68" fmla="*/ 472622 w 604011"/>
                  <a:gd name="T69" fmla="*/ 472622 w 604011"/>
                  <a:gd name="T70" fmla="*/ 472622 w 604011"/>
                  <a:gd name="T71" fmla="*/ 472622 w 604011"/>
                  <a:gd name="T72" fmla="*/ 472622 w 604011"/>
                  <a:gd name="T73" fmla="*/ 472622 w 604011"/>
                  <a:gd name="T74" fmla="*/ 472622 w 604011"/>
                  <a:gd name="T75" fmla="*/ 472622 w 604011"/>
                  <a:gd name="T76" fmla="*/ 472622 w 604011"/>
                  <a:gd name="T77" fmla="*/ 472622 w 604011"/>
                  <a:gd name="T78" fmla="*/ 472622 w 604011"/>
                  <a:gd name="T79" fmla="*/ 472622 w 604011"/>
                  <a:gd name="T80" fmla="*/ 472622 w 604011"/>
                  <a:gd name="T81" fmla="*/ 472622 w 604011"/>
                  <a:gd name="T82" fmla="*/ 472622 w 604011"/>
                  <a:gd name="T83" fmla="*/ 472622 w 604011"/>
                  <a:gd name="T84" fmla="*/ 472622 w 604011"/>
                  <a:gd name="T85" fmla="*/ 472622 w 604011"/>
                  <a:gd name="T86" fmla="*/ 472622 w 604011"/>
                  <a:gd name="T87" fmla="*/ 472622 w 604011"/>
                  <a:gd name="T88" fmla="*/ 472622 w 604011"/>
                  <a:gd name="T89" fmla="*/ 472622 w 604011"/>
                  <a:gd name="T90" fmla="*/ 472622 w 604011"/>
                  <a:gd name="T91" fmla="*/ 472622 w 604011"/>
                  <a:gd name="T92" fmla="*/ 472622 w 604011"/>
                  <a:gd name="T93" fmla="*/ 472622 w 604011"/>
                  <a:gd name="T94" fmla="*/ 472622 w 604011"/>
                  <a:gd name="T95" fmla="*/ 472622 w 604011"/>
                  <a:gd name="T96" fmla="*/ 472622 w 604011"/>
                  <a:gd name="T97" fmla="*/ 472622 w 604011"/>
                  <a:gd name="T98" fmla="*/ 472622 w 604011"/>
                  <a:gd name="T99" fmla="*/ 472622 w 604011"/>
                  <a:gd name="T100" fmla="*/ 472622 w 604011"/>
                  <a:gd name="T101" fmla="*/ 472622 w 604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723" h="6565">
                    <a:moveTo>
                      <a:pt x="4483" y="1373"/>
                    </a:moveTo>
                    <a:lnTo>
                      <a:pt x="5590" y="1373"/>
                    </a:lnTo>
                    <a:cubicBezTo>
                      <a:pt x="5664" y="1373"/>
                      <a:pt x="5723" y="1314"/>
                      <a:pt x="5723" y="1240"/>
                    </a:cubicBezTo>
                    <a:lnTo>
                      <a:pt x="5723" y="133"/>
                    </a:lnTo>
                    <a:cubicBezTo>
                      <a:pt x="5723" y="60"/>
                      <a:pt x="5664" y="0"/>
                      <a:pt x="5590" y="0"/>
                    </a:cubicBezTo>
                    <a:lnTo>
                      <a:pt x="4483" y="0"/>
                    </a:lnTo>
                    <a:cubicBezTo>
                      <a:pt x="4410" y="0"/>
                      <a:pt x="4350" y="60"/>
                      <a:pt x="4350" y="133"/>
                    </a:cubicBezTo>
                    <a:lnTo>
                      <a:pt x="4350" y="467"/>
                    </a:lnTo>
                    <a:lnTo>
                      <a:pt x="2839" y="467"/>
                    </a:lnTo>
                    <a:cubicBezTo>
                      <a:pt x="2718" y="467"/>
                      <a:pt x="2619" y="565"/>
                      <a:pt x="2619" y="687"/>
                    </a:cubicBezTo>
                    <a:lnTo>
                      <a:pt x="2619" y="3063"/>
                    </a:lnTo>
                    <a:lnTo>
                      <a:pt x="1841" y="3063"/>
                    </a:lnTo>
                    <a:lnTo>
                      <a:pt x="1841" y="2540"/>
                    </a:lnTo>
                    <a:cubicBezTo>
                      <a:pt x="1841" y="2442"/>
                      <a:pt x="1761" y="2362"/>
                      <a:pt x="1662" y="2362"/>
                    </a:cubicBezTo>
                    <a:lnTo>
                      <a:pt x="178" y="2362"/>
                    </a:lnTo>
                    <a:cubicBezTo>
                      <a:pt x="79" y="2362"/>
                      <a:pt x="0" y="2442"/>
                      <a:pt x="0" y="2540"/>
                    </a:cubicBezTo>
                    <a:lnTo>
                      <a:pt x="0" y="4025"/>
                    </a:lnTo>
                    <a:cubicBezTo>
                      <a:pt x="0" y="4123"/>
                      <a:pt x="79" y="4203"/>
                      <a:pt x="178" y="4203"/>
                    </a:cubicBezTo>
                    <a:lnTo>
                      <a:pt x="1662" y="4203"/>
                    </a:lnTo>
                    <a:cubicBezTo>
                      <a:pt x="1761" y="4203"/>
                      <a:pt x="1841" y="4123"/>
                      <a:pt x="1841" y="4025"/>
                    </a:cubicBezTo>
                    <a:lnTo>
                      <a:pt x="1841" y="3502"/>
                    </a:lnTo>
                    <a:lnTo>
                      <a:pt x="2619" y="3502"/>
                    </a:lnTo>
                    <a:lnTo>
                      <a:pt x="2619" y="5878"/>
                    </a:lnTo>
                    <a:cubicBezTo>
                      <a:pt x="2619" y="6000"/>
                      <a:pt x="2718" y="6098"/>
                      <a:pt x="2839" y="6098"/>
                    </a:cubicBezTo>
                    <a:lnTo>
                      <a:pt x="4350" y="6098"/>
                    </a:lnTo>
                    <a:lnTo>
                      <a:pt x="4350" y="6432"/>
                    </a:lnTo>
                    <a:cubicBezTo>
                      <a:pt x="4350" y="6505"/>
                      <a:pt x="4410" y="6565"/>
                      <a:pt x="4483" y="6565"/>
                    </a:cubicBezTo>
                    <a:lnTo>
                      <a:pt x="5590" y="6565"/>
                    </a:lnTo>
                    <a:cubicBezTo>
                      <a:pt x="5664" y="6565"/>
                      <a:pt x="5723" y="6505"/>
                      <a:pt x="5723" y="6432"/>
                    </a:cubicBezTo>
                    <a:lnTo>
                      <a:pt x="5723" y="5325"/>
                    </a:lnTo>
                    <a:cubicBezTo>
                      <a:pt x="5723" y="5251"/>
                      <a:pt x="5664" y="5191"/>
                      <a:pt x="5590" y="5191"/>
                    </a:cubicBezTo>
                    <a:lnTo>
                      <a:pt x="4483" y="5191"/>
                    </a:lnTo>
                    <a:cubicBezTo>
                      <a:pt x="4410" y="5191"/>
                      <a:pt x="4350" y="5251"/>
                      <a:pt x="4350" y="5325"/>
                    </a:cubicBezTo>
                    <a:lnTo>
                      <a:pt x="4350" y="5658"/>
                    </a:lnTo>
                    <a:lnTo>
                      <a:pt x="3059" y="5658"/>
                    </a:lnTo>
                    <a:lnTo>
                      <a:pt x="3059" y="3502"/>
                    </a:lnTo>
                    <a:lnTo>
                      <a:pt x="4350" y="3502"/>
                    </a:lnTo>
                    <a:lnTo>
                      <a:pt x="4350" y="3836"/>
                    </a:lnTo>
                    <a:cubicBezTo>
                      <a:pt x="4350" y="3909"/>
                      <a:pt x="4410" y="3969"/>
                      <a:pt x="4483" y="3969"/>
                    </a:cubicBezTo>
                    <a:lnTo>
                      <a:pt x="5590" y="3969"/>
                    </a:lnTo>
                    <a:cubicBezTo>
                      <a:pt x="5664" y="3969"/>
                      <a:pt x="5723" y="3909"/>
                      <a:pt x="5723" y="3836"/>
                    </a:cubicBezTo>
                    <a:lnTo>
                      <a:pt x="5723" y="2729"/>
                    </a:lnTo>
                    <a:cubicBezTo>
                      <a:pt x="5723" y="2655"/>
                      <a:pt x="5664" y="2596"/>
                      <a:pt x="5590" y="2596"/>
                    </a:cubicBezTo>
                    <a:lnTo>
                      <a:pt x="4483" y="2596"/>
                    </a:lnTo>
                    <a:cubicBezTo>
                      <a:pt x="4410" y="2596"/>
                      <a:pt x="4350" y="2655"/>
                      <a:pt x="4350" y="2729"/>
                    </a:cubicBezTo>
                    <a:lnTo>
                      <a:pt x="4350" y="3063"/>
                    </a:lnTo>
                    <a:lnTo>
                      <a:pt x="3059" y="3063"/>
                    </a:lnTo>
                    <a:lnTo>
                      <a:pt x="3059" y="906"/>
                    </a:lnTo>
                    <a:lnTo>
                      <a:pt x="4350" y="906"/>
                    </a:lnTo>
                    <a:lnTo>
                      <a:pt x="4350" y="1240"/>
                    </a:lnTo>
                    <a:cubicBezTo>
                      <a:pt x="4350" y="1314"/>
                      <a:pt x="4410" y="1373"/>
                      <a:pt x="4483" y="13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6ABF623-BBA6-2A3F-EF7C-9336E33B80CC}"/>
                </a:ext>
              </a:extLst>
            </p:cNvPr>
            <p:cNvCxnSpPr/>
            <p:nvPr/>
          </p:nvCxnSpPr>
          <p:spPr>
            <a:xfrm>
              <a:off x="7978394" y="2352541"/>
              <a:ext cx="0" cy="5003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5" name="图片 5" descr="屏幕截图 2024-04-17 09125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0" y="2690603"/>
            <a:ext cx="5616625" cy="334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9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8901" y="953419"/>
            <a:ext cx="8765540" cy="4918075"/>
            <a:chOff x="3080" y="1785"/>
            <a:chExt cx="13242" cy="7430"/>
          </a:xfrm>
        </p:grpSpPr>
        <p:sp>
          <p:nvSpPr>
            <p:cNvPr id="3" name="矩形 2"/>
            <p:cNvSpPr/>
            <p:nvPr/>
          </p:nvSpPr>
          <p:spPr>
            <a:xfrm>
              <a:off x="3080" y="17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280" y="19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56306" y="1775774"/>
            <a:ext cx="7038340" cy="2848003"/>
            <a:chOff x="4037" y="2948"/>
            <a:chExt cx="11084" cy="4005"/>
          </a:xfrm>
        </p:grpSpPr>
        <p:sp>
          <p:nvSpPr>
            <p:cNvPr id="6" name="文本框 5"/>
            <p:cNvSpPr txBox="1"/>
            <p:nvPr/>
          </p:nvSpPr>
          <p:spPr>
            <a:xfrm>
              <a:off x="6590" y="2948"/>
              <a:ext cx="5979" cy="1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PART </a:t>
              </a:r>
              <a:r>
                <a:rPr lang="en-US" altLang="zh-CN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  <a:endPara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39" y="4546"/>
              <a:ext cx="7880" cy="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600" b="1" dirty="0" smtClean="0">
                  <a:solidFill>
                    <a:srgbClr val="6E8C89"/>
                  </a:solidFill>
                  <a:cs typeface="+mn-ea"/>
                  <a:sym typeface="+mn-lt"/>
                </a:rPr>
                <a:t>实验内容</a:t>
              </a:r>
              <a:endParaRPr lang="zh-CN" altLang="en-US" sz="6600" b="1" dirty="0">
                <a:solidFill>
                  <a:srgbClr val="6E8C89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37" y="6363"/>
              <a:ext cx="11084" cy="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详细说明实验的具体操作步骤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2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34515" y="118179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dirty="0" err="1" smtClean="0"/>
              <a:t>Xscan</a:t>
            </a:r>
            <a:r>
              <a:rPr lang="zh-CN" altLang="en-US" dirty="0" smtClean="0"/>
              <a:t>扫描</a:t>
            </a:r>
            <a:endParaRPr lang="zh-CN" altLang="en-US" dirty="0"/>
          </a:p>
        </p:txBody>
      </p:sp>
      <p:grpSp>
        <p:nvGrpSpPr>
          <p:cNvPr id="3" name="c274fafd-6718-4e98-8fdb-7efcd55bc0d5.source.2.zh-Hans.pptx">
            <a:extLst>
              <a:ext uri="{FF2B5EF4-FFF2-40B4-BE49-F238E27FC236}">
                <a16:creationId xmlns:a16="http://schemas.microsoft.com/office/drawing/2014/main" id="{82770A44-36D3-5907-F7C2-EF4627750CF0}"/>
              </a:ext>
            </a:extLst>
          </p:cNvPr>
          <p:cNvGrpSpPr/>
          <p:nvPr/>
        </p:nvGrpSpPr>
        <p:grpSpPr>
          <a:xfrm>
            <a:off x="1" y="1155469"/>
            <a:ext cx="9144000" cy="4877030"/>
            <a:chOff x="660400" y="1130300"/>
            <a:chExt cx="10847601" cy="5003800"/>
          </a:xfrm>
        </p:grpSpPr>
        <p:sp>
          <p:nvSpPr>
            <p:cNvPr id="4" name="箭头: V 形 10">
              <a:extLst>
                <a:ext uri="{FF2B5EF4-FFF2-40B4-BE49-F238E27FC236}">
                  <a16:creationId xmlns:a16="http://schemas.microsoft.com/office/drawing/2014/main" id="{F656AF24-5D7C-F5AE-8B8A-FE02957F33AD}"/>
                </a:ext>
              </a:extLst>
            </p:cNvPr>
            <p:cNvSpPr>
              <a:spLocks/>
            </p:cNvSpPr>
            <p:nvPr/>
          </p:nvSpPr>
          <p:spPr>
            <a:xfrm>
              <a:off x="660400" y="1130300"/>
              <a:ext cx="3349626" cy="5003800"/>
            </a:xfrm>
            <a:prstGeom prst="chevron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</p:spPr>
          <p:txBody>
            <a:bodyPr wrap="square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400" b="1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305C14C-28DD-E28A-A7DC-10D28B70629F}"/>
                </a:ext>
              </a:extLst>
            </p:cNvPr>
            <p:cNvGrpSpPr/>
            <p:nvPr/>
          </p:nvGrpSpPr>
          <p:grpSpPr>
            <a:xfrm>
              <a:off x="4812030" y="2816746"/>
              <a:ext cx="6695971" cy="1630908"/>
              <a:chOff x="4812030" y="1130300"/>
              <a:chExt cx="6695971" cy="1630908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F22CB7A-C6C4-9957-C7E7-654421C6104C}"/>
                  </a:ext>
                </a:extLst>
              </p:cNvPr>
              <p:cNvGrpSpPr/>
              <p:nvPr/>
            </p:nvGrpSpPr>
            <p:grpSpPr>
              <a:xfrm>
                <a:off x="4812030" y="1130300"/>
                <a:ext cx="2992655" cy="1630908"/>
                <a:chOff x="1081762" y="2827282"/>
                <a:chExt cx="2989343" cy="1630908"/>
              </a:xfrm>
            </p:grpSpPr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6CF11EF9-0729-5539-25DF-2B75257923C4}"/>
                    </a:ext>
                  </a:extLst>
                </p:cNvPr>
                <p:cNvGrpSpPr/>
                <p:nvPr/>
              </p:nvGrpSpPr>
              <p:grpSpPr>
                <a:xfrm>
                  <a:off x="1403427" y="2827282"/>
                  <a:ext cx="2667678" cy="1630908"/>
                  <a:chOff x="1403427" y="2827282"/>
                  <a:chExt cx="2667678" cy="1630908"/>
                </a:xfrm>
              </p:grpSpPr>
              <p:sp>
                <p:nvSpPr>
                  <p:cNvPr id="15" name="Text1">
                    <a:extLst>
                      <a:ext uri="{FF2B5EF4-FFF2-40B4-BE49-F238E27FC236}">
                        <a16:creationId xmlns:a16="http://schemas.microsoft.com/office/drawing/2014/main" id="{06DBC9B4-24A6-FEE0-6E6C-19DBEC40D4B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403427" y="3313673"/>
                    <a:ext cx="2667678" cy="114451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 anchorCtr="0">
                    <a:normAutofit/>
                  </a:bodyPr>
                  <a:lstStyle>
                    <a:defPPr>
                      <a:defRPr lang="zh-CN"/>
                    </a:defPPr>
                    <a:lvl1pPr>
                      <a:lnSpc>
                        <a:spcPct val="150000"/>
                      </a:lnSpc>
                      <a:defRPr kumimoji="0" sz="1050" i="0" u="none" strike="noStrike" cap="none" spc="0" normalizeH="0" baseline="0">
                        <a:ln>
                          <a:noFill/>
                        </a:ln>
                        <a:effectLst/>
                        <a:uLnTx/>
                        <a:uFillTx/>
                      </a:defRPr>
                    </a:lvl1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>
                        <a:cs typeface="+mn-ea"/>
                        <a:sym typeface="+mn-lt"/>
                      </a:rPr>
                      <a:t>根据需求选择合适的扫描选项，获取目标主机的相关信息。</a:t>
                    </a:r>
                    <a:endParaRPr lang="en-US" dirty="0"/>
                  </a:p>
                </p:txBody>
              </p:sp>
              <p:sp>
                <p:nvSpPr>
                  <p:cNvPr id="16" name="Bullet1">
                    <a:extLst>
                      <a:ext uri="{FF2B5EF4-FFF2-40B4-BE49-F238E27FC236}">
                        <a16:creationId xmlns:a16="http://schemas.microsoft.com/office/drawing/2014/main" id="{268DB8D8-C956-6B75-12B2-1DCAED3D046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403427" y="2827282"/>
                    <a:ext cx="2667678" cy="48639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 anchorCtr="0">
                    <a:normAutofit/>
                  </a:bodyPr>
                  <a:lstStyle>
                    <a:defPPr>
                      <a:defRPr lang="zh-CN"/>
                    </a:defPPr>
                    <a:lvl1pPr>
                      <a:defRPr kumimoji="0" sz="14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</a:defRPr>
                    </a:lvl1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800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设置扫描参数</a:t>
                    </a:r>
                    <a:endParaRPr lang="en-US" dirty="0"/>
                  </a:p>
                </p:txBody>
              </p:sp>
            </p:grpSp>
            <p:sp>
              <p:nvSpPr>
                <p:cNvPr id="14" name="Number1">
                  <a:extLst>
                    <a:ext uri="{FF2B5EF4-FFF2-40B4-BE49-F238E27FC236}">
                      <a16:creationId xmlns:a16="http://schemas.microsoft.com/office/drawing/2014/main" id="{3FAACC6A-3732-E400-8181-3948E465C2F1}"/>
                    </a:ext>
                  </a:extLst>
                </p:cNvPr>
                <p:cNvSpPr/>
                <p:nvPr/>
              </p:nvSpPr>
              <p:spPr>
                <a:xfrm>
                  <a:off x="1081762" y="2916182"/>
                  <a:ext cx="313730" cy="204470"/>
                </a:xfrm>
                <a:prstGeom prst="chevron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7F111656-B96D-020E-D600-D1E42B7CC098}"/>
                  </a:ext>
                </a:extLst>
              </p:cNvPr>
              <p:cNvGrpSpPr/>
              <p:nvPr/>
            </p:nvGrpSpPr>
            <p:grpSpPr>
              <a:xfrm>
                <a:off x="8516806" y="1130300"/>
                <a:ext cx="2991195" cy="1630908"/>
                <a:chOff x="4803936" y="2827282"/>
                <a:chExt cx="3000750" cy="1630908"/>
              </a:xfrm>
            </p:grpSpPr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1D48F25D-6FA6-A315-B539-D1E1BA021BAB}"/>
                    </a:ext>
                  </a:extLst>
                </p:cNvPr>
                <p:cNvGrpSpPr/>
                <p:nvPr/>
              </p:nvGrpSpPr>
              <p:grpSpPr>
                <a:xfrm>
                  <a:off x="5126108" y="2827282"/>
                  <a:ext cx="2678578" cy="1630908"/>
                  <a:chOff x="5126108" y="2827282"/>
                  <a:chExt cx="2678578" cy="1630908"/>
                </a:xfrm>
              </p:grpSpPr>
              <p:sp>
                <p:nvSpPr>
                  <p:cNvPr id="11" name="Text2">
                    <a:extLst>
                      <a:ext uri="{FF2B5EF4-FFF2-40B4-BE49-F238E27FC236}">
                        <a16:creationId xmlns:a16="http://schemas.microsoft.com/office/drawing/2014/main" id="{A9DDB016-7458-0C19-638B-156FED8FD88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126108" y="3313673"/>
                    <a:ext cx="2678578" cy="114451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 anchorCtr="0">
                    <a:normAutofit/>
                  </a:bodyPr>
                  <a:lstStyle>
                    <a:defPPr>
                      <a:defRPr lang="zh-CN"/>
                    </a:defPPr>
                    <a:lvl1pPr>
                      <a:lnSpc>
                        <a:spcPct val="150000"/>
                      </a:lnSpc>
                      <a:defRPr kumimoji="0" sz="1050" i="0" u="none" strike="noStrike" cap="none" spc="0" normalizeH="0" baseline="0">
                        <a:ln>
                          <a:noFill/>
                        </a:ln>
                        <a:effectLst/>
                        <a:uLnTx/>
                        <a:uFillTx/>
                      </a:defRPr>
                    </a:lvl1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>
                        <a:cs typeface="+mn-ea"/>
                        <a:sym typeface="+mn-lt"/>
                      </a:rPr>
                      <a:t>记录并分析扫描结果，提取有用的信息。</a:t>
                    </a:r>
                    <a:endParaRPr lang="en-US" dirty="0"/>
                  </a:p>
                </p:txBody>
              </p:sp>
              <p:sp>
                <p:nvSpPr>
                  <p:cNvPr id="12" name="Bullet2">
                    <a:extLst>
                      <a:ext uri="{FF2B5EF4-FFF2-40B4-BE49-F238E27FC236}">
                        <a16:creationId xmlns:a16="http://schemas.microsoft.com/office/drawing/2014/main" id="{CBA724C6-6BE0-91A9-7356-9DD644BB1F6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126108" y="2827282"/>
                    <a:ext cx="2678578" cy="48639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 anchorCtr="0">
                    <a:normAutofit/>
                  </a:bodyPr>
                  <a:lstStyle>
                    <a:defPPr>
                      <a:defRPr lang="zh-CN"/>
                    </a:defPPr>
                    <a:lvl1pPr>
                      <a:defRPr kumimoji="0" sz="1400" b="1" i="0" u="none" strike="noStrike" cap="none" spc="0" normalizeH="0" baseline="0">
                        <a:ln>
                          <a:noFill/>
                        </a:ln>
                        <a:solidFill>
                          <a:schemeClr val="tx1">
                            <a:alpha val="60000"/>
                          </a:schemeClr>
                        </a:solidFill>
                        <a:effectLst/>
                        <a:uLnTx/>
                        <a:uFillTx/>
                      </a:defRPr>
                    </a:lvl1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800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分析扫描结果</a:t>
                    </a:r>
                    <a:endParaRPr lang="en-US" dirty="0"/>
                  </a:p>
                </p:txBody>
              </p:sp>
            </p:grpSp>
            <p:sp>
              <p:nvSpPr>
                <p:cNvPr id="10" name="Number2">
                  <a:extLst>
                    <a:ext uri="{FF2B5EF4-FFF2-40B4-BE49-F238E27FC236}">
                      <a16:creationId xmlns:a16="http://schemas.microsoft.com/office/drawing/2014/main" id="{08965FF9-71D8-8AB1-3D3D-6BFBBFBC3C5E}"/>
                    </a:ext>
                  </a:extLst>
                </p:cNvPr>
                <p:cNvSpPr/>
                <p:nvPr/>
              </p:nvSpPr>
              <p:spPr>
                <a:xfrm>
                  <a:off x="4803936" y="2916182"/>
                  <a:ext cx="313730" cy="204470"/>
                </a:xfrm>
                <a:prstGeom prst="chevron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" name="Title">
              <a:extLst>
                <a:ext uri="{FF2B5EF4-FFF2-40B4-BE49-F238E27FC236}">
                  <a16:creationId xmlns:a16="http://schemas.microsoft.com/office/drawing/2014/main" id="{3C87DFCA-6556-4AB9-AE96-934E323F7EE5}"/>
                </a:ext>
              </a:extLst>
            </p:cNvPr>
            <p:cNvSpPr txBox="1"/>
            <p:nvPr/>
          </p:nvSpPr>
          <p:spPr>
            <a:xfrm>
              <a:off x="660400" y="1130300"/>
              <a:ext cx="3349626" cy="5003800"/>
            </a:xfrm>
            <a:prstGeom prst="rect">
              <a:avLst/>
            </a:prstGeom>
            <a:noFill/>
          </p:spPr>
          <p:txBody>
            <a:bodyPr wrap="square" anchor="t" anchorCtr="0">
              <a:normAutofit/>
            </a:bodyPr>
            <a:lstStyle>
              <a:defPPr>
                <a:defRPr lang="zh-CN"/>
              </a:defPPr>
              <a:lvl1pPr>
                <a:defRPr sz="2400" b="1">
                  <a:cs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ym typeface="+mn-lt"/>
                </a:rPr>
                <a:t>使用Xscan工具对目标主机进行扫描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36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294967294"/>
          <p:cNvSpPr txBox="1">
            <a:spLocks/>
          </p:cNvSpPr>
          <p:nvPr/>
        </p:nvSpPr>
        <p:spPr>
          <a:xfrm>
            <a:off x="219826" y="83504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dirty="0" err="1" smtClean="0"/>
              <a:t>nmap</a:t>
            </a:r>
            <a:r>
              <a:rPr lang="zh-CN" altLang="en-US" dirty="0" smtClean="0"/>
              <a:t>扫描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3" name="2f3df653-b715-4eb9-8afe-6b8a8cd3d894.source.4.zh-Hans.pptx">
            <a:extLst>
              <a:ext uri="{FF2B5EF4-FFF2-40B4-BE49-F238E27FC236}">
                <a16:creationId xmlns:a16="http://schemas.microsoft.com/office/drawing/2014/main" id="{8F1FC869-BE11-9A69-B74B-5368D7DE7E01}"/>
              </a:ext>
            </a:extLst>
          </p:cNvPr>
          <p:cNvGrpSpPr/>
          <p:nvPr/>
        </p:nvGrpSpPr>
        <p:grpSpPr>
          <a:xfrm>
            <a:off x="219826" y="881152"/>
            <a:ext cx="3380015" cy="2993813"/>
            <a:chOff x="660400" y="1130300"/>
            <a:chExt cx="4506686" cy="329524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8964D69-7D75-0978-9260-ACC0EE923829}"/>
                </a:ext>
              </a:extLst>
            </p:cNvPr>
            <p:cNvGrpSpPr>
              <a:grpSpLocks/>
            </p:cNvGrpSpPr>
            <p:nvPr/>
          </p:nvGrpSpPr>
          <p:grpSpPr>
            <a:xfrm>
              <a:off x="723819" y="1926063"/>
              <a:ext cx="3012745" cy="2499479"/>
              <a:chOff x="-4093809" y="2121899"/>
              <a:chExt cx="3220935" cy="1537686"/>
            </a:xfrm>
          </p:grpSpPr>
          <p:sp>
            <p:nvSpPr>
              <p:cNvPr id="18" name="Bullet1">
                <a:extLst>
                  <a:ext uri="{FF2B5EF4-FFF2-40B4-BE49-F238E27FC236}">
                    <a16:creationId xmlns:a16="http://schemas.microsoft.com/office/drawing/2014/main" id="{C78A178E-1F7B-66E4-1366-C3CA521523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4093809" y="2121899"/>
                <a:ext cx="3220935" cy="563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Ping扫描</a:t>
                </a:r>
                <a:endParaRPr lang="en-US" dirty="0"/>
              </a:p>
            </p:txBody>
          </p:sp>
          <p:sp>
            <p:nvSpPr>
              <p:cNvPr id="19" name="Text1">
                <a:extLst>
                  <a:ext uri="{FF2B5EF4-FFF2-40B4-BE49-F238E27FC236}">
                    <a16:creationId xmlns:a16="http://schemas.microsoft.com/office/drawing/2014/main" id="{818B7207-7B36-3349-299D-5E47339610A7}"/>
                  </a:ext>
                </a:extLst>
              </p:cNvPr>
              <p:cNvSpPr/>
              <p:nvPr/>
            </p:nvSpPr>
            <p:spPr>
              <a:xfrm>
                <a:off x="-4093808" y="2728744"/>
                <a:ext cx="3220934" cy="9308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输入命令`nmap -sP 192.168.X.3`探测目标主机是否在线。</a:t>
                </a:r>
                <a:endParaRPr lang="en-US" dirty="0"/>
              </a:p>
            </p:txBody>
          </p:sp>
        </p:grp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9C0E21E5-DF27-84AA-E76B-D7D568ED4CC9}"/>
                </a:ext>
              </a:extLst>
            </p:cNvPr>
            <p:cNvSpPr txBox="1">
              <a:spLocks/>
            </p:cNvSpPr>
            <p:nvPr/>
          </p:nvSpPr>
          <p:spPr>
            <a:xfrm>
              <a:off x="660400" y="1130300"/>
              <a:ext cx="4506686" cy="725988"/>
            </a:xfrm>
            <a:prstGeom prst="rect">
              <a:avLst/>
            </a:prstGeom>
            <a:noFill/>
          </p:spPr>
          <p:txBody>
            <a:bodyPr vert="horz" wrap="square" rtlCol="0" anchor="ctr">
              <a:normAutofit fontScale="92500" lnSpcReduction="20000"/>
            </a:bodyPr>
            <a:lstStyle/>
            <a:p>
              <a:r>
                <a:rPr lang="zh-CN" altLang="en-US" sz="2400" b="1" dirty="0"/>
                <a:t>学习nmap命令的使用方法，并完成指定任务</a:t>
              </a:r>
              <a:endParaRPr lang="en-US" dirty="0"/>
            </a:p>
          </p:txBody>
        </p:sp>
      </p:grpSp>
      <p:pic>
        <p:nvPicPr>
          <p:cNvPr id="4100" name="图片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0" r="2968" b="6563"/>
          <a:stretch/>
        </p:blipFill>
        <p:spPr bwMode="auto">
          <a:xfrm>
            <a:off x="2843409" y="3187636"/>
            <a:ext cx="6100176" cy="260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17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294967294"/>
          <p:cNvSpPr txBox="1">
            <a:spLocks/>
          </p:cNvSpPr>
          <p:nvPr/>
        </p:nvSpPr>
        <p:spPr>
          <a:xfrm>
            <a:off x="219826" y="101098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dirty="0" err="1" smtClean="0"/>
              <a:t>nmap</a:t>
            </a:r>
            <a:r>
              <a:rPr lang="zh-CN" altLang="en-US" dirty="0" smtClean="0"/>
              <a:t>扫描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3" name="2f3df653-b715-4eb9-8afe-6b8a8cd3d894.source.4.zh-Hans.pptx">
            <a:extLst>
              <a:ext uri="{FF2B5EF4-FFF2-40B4-BE49-F238E27FC236}">
                <a16:creationId xmlns:a16="http://schemas.microsoft.com/office/drawing/2014/main" id="{8F1FC869-BE11-9A69-B74B-5368D7DE7E01}"/>
              </a:ext>
            </a:extLst>
          </p:cNvPr>
          <p:cNvGrpSpPr/>
          <p:nvPr/>
        </p:nvGrpSpPr>
        <p:grpSpPr>
          <a:xfrm>
            <a:off x="219826" y="752154"/>
            <a:ext cx="8924174" cy="5332762"/>
            <a:chOff x="293103" y="988314"/>
            <a:chExt cx="11898897" cy="5869686"/>
          </a:xfrm>
        </p:grpSpPr>
        <p:sp>
          <p:nvSpPr>
            <p:cNvPr id="5" name="任意多边形: 形状 37">
              <a:extLst>
                <a:ext uri="{FF2B5EF4-FFF2-40B4-BE49-F238E27FC236}">
                  <a16:creationId xmlns:a16="http://schemas.microsoft.com/office/drawing/2014/main" id="{558C82FA-F4E7-E83C-4581-34289C3FD27A}"/>
                </a:ext>
              </a:extLst>
            </p:cNvPr>
            <p:cNvSpPr/>
            <p:nvPr/>
          </p:nvSpPr>
          <p:spPr>
            <a:xfrm>
              <a:off x="4610101" y="1130300"/>
              <a:ext cx="7581899" cy="5727700"/>
            </a:xfrm>
            <a:custGeom>
              <a:avLst/>
              <a:gdLst>
                <a:gd name="connsiteX0" fmla="*/ 556472 w 7581899"/>
                <a:gd name="connsiteY0" fmla="*/ 0 h 5727700"/>
                <a:gd name="connsiteX1" fmla="*/ 1806082 w 7581899"/>
                <a:gd name="connsiteY1" fmla="*/ 0 h 5727700"/>
                <a:gd name="connsiteX2" fmla="*/ 6332290 w 7581899"/>
                <a:gd name="connsiteY2" fmla="*/ 0 h 5727700"/>
                <a:gd name="connsiteX3" fmla="*/ 7581899 w 7581899"/>
                <a:gd name="connsiteY3" fmla="*/ 0 h 5727700"/>
                <a:gd name="connsiteX4" fmla="*/ 7581899 w 7581899"/>
                <a:gd name="connsiteY4" fmla="*/ 5727700 h 5727700"/>
                <a:gd name="connsiteX5" fmla="*/ 6332290 w 7581899"/>
                <a:gd name="connsiteY5" fmla="*/ 5727700 h 5727700"/>
                <a:gd name="connsiteX6" fmla="*/ 1806082 w 7581899"/>
                <a:gd name="connsiteY6" fmla="*/ 5727700 h 5727700"/>
                <a:gd name="connsiteX7" fmla="*/ 556472 w 7581899"/>
                <a:gd name="connsiteY7" fmla="*/ 5727700 h 5727700"/>
                <a:gd name="connsiteX8" fmla="*/ 556472 w 7581899"/>
                <a:gd name="connsiteY8" fmla="*/ 4094242 h 5727700"/>
                <a:gd name="connsiteX9" fmla="*/ 0 w 7581899"/>
                <a:gd name="connsiteY9" fmla="*/ 3706762 h 5727700"/>
                <a:gd name="connsiteX10" fmla="*/ 556472 w 7581899"/>
                <a:gd name="connsiteY10" fmla="*/ 3319282 h 5727700"/>
                <a:gd name="connsiteX0" fmla="*/ 556472 w 7581899"/>
                <a:gd name="connsiteY0" fmla="*/ 0 h 5727700"/>
                <a:gd name="connsiteX1" fmla="*/ 6332290 w 7581899"/>
                <a:gd name="connsiteY1" fmla="*/ 0 h 5727700"/>
                <a:gd name="connsiteX2" fmla="*/ 7581899 w 7581899"/>
                <a:gd name="connsiteY2" fmla="*/ 0 h 5727700"/>
                <a:gd name="connsiteX3" fmla="*/ 7581899 w 7581899"/>
                <a:gd name="connsiteY3" fmla="*/ 5727700 h 5727700"/>
                <a:gd name="connsiteX4" fmla="*/ 6332290 w 7581899"/>
                <a:gd name="connsiteY4" fmla="*/ 5727700 h 5727700"/>
                <a:gd name="connsiteX5" fmla="*/ 1806082 w 7581899"/>
                <a:gd name="connsiteY5" fmla="*/ 5727700 h 5727700"/>
                <a:gd name="connsiteX6" fmla="*/ 556472 w 7581899"/>
                <a:gd name="connsiteY6" fmla="*/ 5727700 h 5727700"/>
                <a:gd name="connsiteX7" fmla="*/ 556472 w 7581899"/>
                <a:gd name="connsiteY7" fmla="*/ 4094242 h 5727700"/>
                <a:gd name="connsiteX8" fmla="*/ 0 w 7581899"/>
                <a:gd name="connsiteY8" fmla="*/ 3706762 h 5727700"/>
                <a:gd name="connsiteX9" fmla="*/ 556472 w 7581899"/>
                <a:gd name="connsiteY9" fmla="*/ 3319282 h 5727700"/>
                <a:gd name="connsiteX10" fmla="*/ 556472 w 7581899"/>
                <a:gd name="connsiteY10" fmla="*/ 0 h 5727700"/>
                <a:gd name="connsiteX0" fmla="*/ 556472 w 7581899"/>
                <a:gd name="connsiteY0" fmla="*/ 0 h 5727700"/>
                <a:gd name="connsiteX1" fmla="*/ 7581899 w 7581899"/>
                <a:gd name="connsiteY1" fmla="*/ 0 h 5727700"/>
                <a:gd name="connsiteX2" fmla="*/ 7581899 w 7581899"/>
                <a:gd name="connsiteY2" fmla="*/ 5727700 h 5727700"/>
                <a:gd name="connsiteX3" fmla="*/ 6332290 w 7581899"/>
                <a:gd name="connsiteY3" fmla="*/ 5727700 h 5727700"/>
                <a:gd name="connsiteX4" fmla="*/ 1806082 w 7581899"/>
                <a:gd name="connsiteY4" fmla="*/ 5727700 h 5727700"/>
                <a:gd name="connsiteX5" fmla="*/ 556472 w 7581899"/>
                <a:gd name="connsiteY5" fmla="*/ 5727700 h 5727700"/>
                <a:gd name="connsiteX6" fmla="*/ 556472 w 7581899"/>
                <a:gd name="connsiteY6" fmla="*/ 4094242 h 5727700"/>
                <a:gd name="connsiteX7" fmla="*/ 0 w 7581899"/>
                <a:gd name="connsiteY7" fmla="*/ 3706762 h 5727700"/>
                <a:gd name="connsiteX8" fmla="*/ 556472 w 7581899"/>
                <a:gd name="connsiteY8" fmla="*/ 3319282 h 5727700"/>
                <a:gd name="connsiteX9" fmla="*/ 556472 w 7581899"/>
                <a:gd name="connsiteY9" fmla="*/ 0 h 5727700"/>
                <a:gd name="connsiteX0" fmla="*/ 556472 w 7581899"/>
                <a:gd name="connsiteY0" fmla="*/ 0 h 5727700"/>
                <a:gd name="connsiteX1" fmla="*/ 7581899 w 7581899"/>
                <a:gd name="connsiteY1" fmla="*/ 0 h 5727700"/>
                <a:gd name="connsiteX2" fmla="*/ 7581899 w 7581899"/>
                <a:gd name="connsiteY2" fmla="*/ 5727700 h 5727700"/>
                <a:gd name="connsiteX3" fmla="*/ 6332290 w 7581899"/>
                <a:gd name="connsiteY3" fmla="*/ 5727700 h 5727700"/>
                <a:gd name="connsiteX4" fmla="*/ 556472 w 7581899"/>
                <a:gd name="connsiteY4" fmla="*/ 5727700 h 5727700"/>
                <a:gd name="connsiteX5" fmla="*/ 556472 w 7581899"/>
                <a:gd name="connsiteY5" fmla="*/ 4094242 h 5727700"/>
                <a:gd name="connsiteX6" fmla="*/ 0 w 7581899"/>
                <a:gd name="connsiteY6" fmla="*/ 3706762 h 5727700"/>
                <a:gd name="connsiteX7" fmla="*/ 556472 w 7581899"/>
                <a:gd name="connsiteY7" fmla="*/ 3319282 h 5727700"/>
                <a:gd name="connsiteX8" fmla="*/ 556472 w 7581899"/>
                <a:gd name="connsiteY8" fmla="*/ 0 h 5727700"/>
                <a:gd name="connsiteX0" fmla="*/ 556472 w 7581899"/>
                <a:gd name="connsiteY0" fmla="*/ 0 h 5727700"/>
                <a:gd name="connsiteX1" fmla="*/ 7581899 w 7581899"/>
                <a:gd name="connsiteY1" fmla="*/ 0 h 5727700"/>
                <a:gd name="connsiteX2" fmla="*/ 7581899 w 7581899"/>
                <a:gd name="connsiteY2" fmla="*/ 5727700 h 5727700"/>
                <a:gd name="connsiteX3" fmla="*/ 556472 w 7581899"/>
                <a:gd name="connsiteY3" fmla="*/ 5727700 h 5727700"/>
                <a:gd name="connsiteX4" fmla="*/ 556472 w 7581899"/>
                <a:gd name="connsiteY4" fmla="*/ 4094242 h 5727700"/>
                <a:gd name="connsiteX5" fmla="*/ 0 w 7581899"/>
                <a:gd name="connsiteY5" fmla="*/ 3706762 h 5727700"/>
                <a:gd name="connsiteX6" fmla="*/ 556472 w 7581899"/>
                <a:gd name="connsiteY6" fmla="*/ 3319282 h 5727700"/>
                <a:gd name="connsiteX7" fmla="*/ 556472 w 7581899"/>
                <a:gd name="connsiteY7" fmla="*/ 0 h 572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81899" h="5727700">
                  <a:moveTo>
                    <a:pt x="556472" y="0"/>
                  </a:moveTo>
                  <a:lnTo>
                    <a:pt x="7581899" y="0"/>
                  </a:lnTo>
                  <a:lnTo>
                    <a:pt x="7581899" y="5727700"/>
                  </a:lnTo>
                  <a:lnTo>
                    <a:pt x="556472" y="5727700"/>
                  </a:lnTo>
                  <a:lnTo>
                    <a:pt x="556472" y="4094242"/>
                  </a:lnTo>
                  <a:lnTo>
                    <a:pt x="0" y="3706762"/>
                  </a:lnTo>
                  <a:lnTo>
                    <a:pt x="556472" y="3319282"/>
                  </a:lnTo>
                  <a:lnTo>
                    <a:pt x="556472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163F2A-77FC-7C9F-CD85-5D3EF6FF861A}"/>
                </a:ext>
              </a:extLst>
            </p:cNvPr>
            <p:cNvGrpSpPr>
              <a:grpSpLocks/>
            </p:cNvGrpSpPr>
            <p:nvPr/>
          </p:nvGrpSpPr>
          <p:grpSpPr>
            <a:xfrm>
              <a:off x="293103" y="988314"/>
              <a:ext cx="3012746" cy="2326818"/>
              <a:chOff x="-4554290" y="-38596"/>
              <a:chExt cx="3220936" cy="1431466"/>
            </a:xfrm>
          </p:grpSpPr>
          <p:sp>
            <p:nvSpPr>
              <p:cNvPr id="16" name="Bullet2">
                <a:extLst>
                  <a:ext uri="{FF2B5EF4-FFF2-40B4-BE49-F238E27FC236}">
                    <a16:creationId xmlns:a16="http://schemas.microsoft.com/office/drawing/2014/main" id="{783B5DC9-4953-CCFD-1344-31370221A6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4554289" y="-38596"/>
                <a:ext cx="3220935" cy="563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操作系统类型探测</a:t>
                </a:r>
                <a:endParaRPr lang="en-US" dirty="0"/>
              </a:p>
            </p:txBody>
          </p:sp>
          <p:sp>
            <p:nvSpPr>
              <p:cNvPr id="17" name="Text2">
                <a:extLst>
                  <a:ext uri="{FF2B5EF4-FFF2-40B4-BE49-F238E27FC236}">
                    <a16:creationId xmlns:a16="http://schemas.microsoft.com/office/drawing/2014/main" id="{F720DB5B-6DB9-786E-C0F8-6D7341A3FADB}"/>
                  </a:ext>
                </a:extLst>
              </p:cNvPr>
              <p:cNvSpPr/>
              <p:nvPr/>
            </p:nvSpPr>
            <p:spPr>
              <a:xfrm>
                <a:off x="-4554290" y="462028"/>
                <a:ext cx="3220934" cy="9308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输入命令`nmap -O 192.168.X.3`识别目标主机的操作系统类型。</a:t>
                </a:r>
                <a:endParaRPr lang="en-US" dirty="0"/>
              </a:p>
            </p:txBody>
          </p:sp>
        </p:grpSp>
      </p:grpSp>
      <p:pic>
        <p:nvPicPr>
          <p:cNvPr id="5123" name="图片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1" r="7019"/>
          <a:stretch/>
        </p:blipFill>
        <p:spPr bwMode="auto">
          <a:xfrm>
            <a:off x="2617939" y="983616"/>
            <a:ext cx="6137753" cy="508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33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294967294"/>
          <p:cNvSpPr txBox="1">
            <a:spLocks/>
          </p:cNvSpPr>
          <p:nvPr/>
        </p:nvSpPr>
        <p:spPr>
          <a:xfrm>
            <a:off x="219826" y="83504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dirty="0" err="1" smtClean="0"/>
              <a:t>nmap</a:t>
            </a:r>
            <a:r>
              <a:rPr lang="zh-CN" altLang="en-US" dirty="0" smtClean="0"/>
              <a:t>扫描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85B31DF-A5B8-7F70-7C48-7E226034A920}"/>
              </a:ext>
            </a:extLst>
          </p:cNvPr>
          <p:cNvGrpSpPr>
            <a:grpSpLocks/>
          </p:cNvGrpSpPr>
          <p:nvPr/>
        </p:nvGrpSpPr>
        <p:grpSpPr>
          <a:xfrm>
            <a:off x="219826" y="743364"/>
            <a:ext cx="2259559" cy="2207449"/>
            <a:chOff x="797462" y="1632344"/>
            <a:chExt cx="3220935" cy="1494761"/>
          </a:xfrm>
        </p:grpSpPr>
        <p:sp>
          <p:nvSpPr>
            <p:cNvPr id="14" name="Bullet3">
              <a:extLst>
                <a:ext uri="{FF2B5EF4-FFF2-40B4-BE49-F238E27FC236}">
                  <a16:creationId xmlns:a16="http://schemas.microsoft.com/office/drawing/2014/main" id="{C8D9F837-E6E3-2453-5406-401DAC2EF0C4}"/>
                </a:ext>
              </a:extLst>
            </p:cNvPr>
            <p:cNvSpPr>
              <a:spLocks/>
            </p:cNvSpPr>
            <p:nvPr/>
          </p:nvSpPr>
          <p:spPr>
            <a:xfrm>
              <a:off x="797462" y="1632344"/>
              <a:ext cx="3220935" cy="563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TCP连接扫描</a:t>
              </a:r>
              <a:endParaRPr lang="en-US" dirty="0"/>
            </a:p>
          </p:txBody>
        </p:sp>
        <p:sp>
          <p:nvSpPr>
            <p:cNvPr id="15" name="Text3">
              <a:extLst>
                <a:ext uri="{FF2B5EF4-FFF2-40B4-BE49-F238E27FC236}">
                  <a16:creationId xmlns:a16="http://schemas.microsoft.com/office/drawing/2014/main" id="{EBB31DBF-7B7B-F0FE-323A-87DFCD2E06F3}"/>
                </a:ext>
              </a:extLst>
            </p:cNvPr>
            <p:cNvSpPr/>
            <p:nvPr/>
          </p:nvSpPr>
          <p:spPr>
            <a:xfrm>
              <a:off x="797463" y="2196264"/>
              <a:ext cx="3220934" cy="9308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输入命令`nmap -sT 192.168.X.3`进行TCP全连接扫描。</a:t>
              </a:r>
              <a:endParaRPr lang="en-US" dirty="0"/>
            </a:p>
          </p:txBody>
        </p:sp>
      </p:grpSp>
      <p:pic>
        <p:nvPicPr>
          <p:cNvPr id="6146" name="图片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" t="13091" r="822" b="8740"/>
          <a:stretch/>
        </p:blipFill>
        <p:spPr bwMode="auto">
          <a:xfrm>
            <a:off x="2567835" y="983615"/>
            <a:ext cx="6157182" cy="502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37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294967294"/>
          <p:cNvSpPr txBox="1">
            <a:spLocks/>
          </p:cNvSpPr>
          <p:nvPr/>
        </p:nvSpPr>
        <p:spPr>
          <a:xfrm>
            <a:off x="219826" y="83504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dirty="0" err="1" smtClean="0"/>
              <a:t>nmap</a:t>
            </a:r>
            <a:r>
              <a:rPr lang="zh-CN" altLang="en-US" dirty="0" smtClean="0"/>
              <a:t>扫描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04F44C7-F6E1-5051-03F1-DCE6E814BBAF}"/>
              </a:ext>
            </a:extLst>
          </p:cNvPr>
          <p:cNvGrpSpPr>
            <a:grpSpLocks/>
          </p:cNvGrpSpPr>
          <p:nvPr/>
        </p:nvGrpSpPr>
        <p:grpSpPr>
          <a:xfrm>
            <a:off x="219826" y="739626"/>
            <a:ext cx="2259559" cy="2207452"/>
            <a:chOff x="797462" y="1632344"/>
            <a:chExt cx="3220935" cy="1494764"/>
          </a:xfrm>
        </p:grpSpPr>
        <p:sp>
          <p:nvSpPr>
            <p:cNvPr id="12" name="Bullet4">
              <a:extLst>
                <a:ext uri="{FF2B5EF4-FFF2-40B4-BE49-F238E27FC236}">
                  <a16:creationId xmlns:a16="http://schemas.microsoft.com/office/drawing/2014/main" id="{1DEF87CE-83DF-BC7F-56E8-345C8695B18D}"/>
                </a:ext>
              </a:extLst>
            </p:cNvPr>
            <p:cNvSpPr>
              <a:spLocks/>
            </p:cNvSpPr>
            <p:nvPr/>
          </p:nvSpPr>
          <p:spPr>
            <a:xfrm>
              <a:off x="797462" y="1632344"/>
              <a:ext cx="3220935" cy="563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半开扫描</a:t>
              </a:r>
              <a:endParaRPr lang="en-US" dirty="0"/>
            </a:p>
          </p:txBody>
        </p:sp>
        <p:sp>
          <p:nvSpPr>
            <p:cNvPr id="13" name="Text4">
              <a:extLst>
                <a:ext uri="{FF2B5EF4-FFF2-40B4-BE49-F238E27FC236}">
                  <a16:creationId xmlns:a16="http://schemas.microsoft.com/office/drawing/2014/main" id="{1F3EB894-5F8D-71E6-DB96-8F7B374F9704}"/>
                </a:ext>
              </a:extLst>
            </p:cNvPr>
            <p:cNvSpPr/>
            <p:nvPr/>
          </p:nvSpPr>
          <p:spPr>
            <a:xfrm>
              <a:off x="797463" y="2196266"/>
              <a:ext cx="3220934" cy="9308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输入命令`nmap -sS 192.168.X.3`执行TCP半开扫描。</a:t>
              </a:r>
              <a:endParaRPr lang="en-US" dirty="0"/>
            </a:p>
          </p:txBody>
        </p:sp>
      </p:grpSp>
      <p:pic>
        <p:nvPicPr>
          <p:cNvPr id="7170" name="图片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7697" b="8682"/>
          <a:stretch/>
        </p:blipFill>
        <p:spPr bwMode="auto">
          <a:xfrm>
            <a:off x="2479385" y="983616"/>
            <a:ext cx="6401730" cy="502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23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36451" y="127076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dirty="0" err="1" smtClean="0"/>
              <a:t>Zenmap</a:t>
            </a:r>
            <a:r>
              <a:rPr lang="zh-CN" altLang="en-US" dirty="0" smtClean="0"/>
              <a:t>扫描</a:t>
            </a:r>
            <a:endParaRPr lang="zh-CN" altLang="en-US" dirty="0"/>
          </a:p>
        </p:txBody>
      </p:sp>
      <p:grpSp>
        <p:nvGrpSpPr>
          <p:cNvPr id="3" name="2add7772-5562-413a-af52-75bd70fa8434.source.2.zh-Hans.pptx">
            <a:extLst>
              <a:ext uri="{FF2B5EF4-FFF2-40B4-BE49-F238E27FC236}">
                <a16:creationId xmlns:a16="http://schemas.microsoft.com/office/drawing/2014/main" id="{0EFC0A43-8BD5-5F5D-3087-FB9FCA8A08E7}"/>
              </a:ext>
            </a:extLst>
          </p:cNvPr>
          <p:cNvGrpSpPr/>
          <p:nvPr/>
        </p:nvGrpSpPr>
        <p:grpSpPr>
          <a:xfrm>
            <a:off x="236451" y="1027188"/>
            <a:ext cx="5271621" cy="2994860"/>
            <a:chOff x="668787" y="1863035"/>
            <a:chExt cx="5271621" cy="2994860"/>
          </a:xfrm>
        </p:grpSpPr>
        <p:sp>
          <p:nvSpPr>
            <p:cNvPr id="4" name="Number1">
              <a:extLst>
                <a:ext uri="{FF2B5EF4-FFF2-40B4-BE49-F238E27FC236}">
                  <a16:creationId xmlns:a16="http://schemas.microsoft.com/office/drawing/2014/main" id="{3A51BCE4-8D11-6BD3-6F41-9FA9430E2B60}"/>
                </a:ext>
              </a:extLst>
            </p:cNvPr>
            <p:cNvSpPr/>
            <p:nvPr/>
          </p:nvSpPr>
          <p:spPr>
            <a:xfrm>
              <a:off x="783086" y="1863035"/>
              <a:ext cx="444471" cy="444458"/>
            </a:xfrm>
            <a:prstGeom prst="round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1400" b="1" dirty="0">
                  <a:solidFill>
                    <a:srgbClr val="FFFFFF"/>
                  </a:solidFill>
                  <a:cs typeface="+mn-ea"/>
                  <a:sym typeface="+mn-lt"/>
                </a:rPr>
                <a:t>1</a:t>
              </a:r>
              <a:endParaRPr sz="14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Text1">
              <a:extLst>
                <a:ext uri="{FF2B5EF4-FFF2-40B4-BE49-F238E27FC236}">
                  <a16:creationId xmlns:a16="http://schemas.microsoft.com/office/drawing/2014/main" id="{2C8D2454-BF99-1ADB-905E-CF7631399B5D}"/>
                </a:ext>
              </a:extLst>
            </p:cNvPr>
            <p:cNvSpPr txBox="1">
              <a:spLocks/>
            </p:cNvSpPr>
            <p:nvPr/>
          </p:nvSpPr>
          <p:spPr>
            <a:xfrm>
              <a:off x="668790" y="3093896"/>
              <a:ext cx="1993179" cy="1763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defTabSz="913765">
                <a:lnSpc>
                  <a:spcPct val="120000"/>
                </a:lnSpc>
                <a:buSzPct val="25000"/>
                <a:defRPr/>
              </a:pPr>
              <a:r>
                <a:rPr kumimoji="0" lang="zh-CN" alt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对Windows XP所在的地址段进行Ping扫描，探测活跃主机。</a:t>
              </a:r>
              <a:endParaRPr lang="en-US" dirty="0"/>
            </a:p>
          </p:txBody>
        </p:sp>
        <p:sp>
          <p:nvSpPr>
            <p:cNvPr id="6" name="Bullet1">
              <a:extLst>
                <a:ext uri="{FF2B5EF4-FFF2-40B4-BE49-F238E27FC236}">
                  <a16:creationId xmlns:a16="http://schemas.microsoft.com/office/drawing/2014/main" id="{0C6D0543-ED07-2546-D4B7-0CA430BE5469}"/>
                </a:ext>
              </a:extLst>
            </p:cNvPr>
            <p:cNvSpPr txBox="1"/>
            <p:nvPr/>
          </p:nvSpPr>
          <p:spPr>
            <a:xfrm>
              <a:off x="668787" y="2410605"/>
              <a:ext cx="5271621" cy="6832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buSzPct val="25000"/>
              </a:pPr>
              <a:r>
                <a:rPr lang="zh-CN" altLang="en-US" b="1" dirty="0">
                  <a:cs typeface="+mn-ea"/>
                  <a:sym typeface="+mn-lt"/>
                </a:rPr>
                <a:t>Ping Scan扫描地址段</a:t>
              </a:r>
              <a:endParaRPr lang="en-US" dirty="0"/>
            </a:p>
          </p:txBody>
        </p:sp>
      </p:grpSp>
      <p:pic>
        <p:nvPicPr>
          <p:cNvPr id="8194" name="图片 10" descr="屏幕截图 2024-04-08 0932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5" t="17285" r="18558" b="3234"/>
          <a:stretch/>
        </p:blipFill>
        <p:spPr bwMode="auto">
          <a:xfrm>
            <a:off x="3109336" y="1120917"/>
            <a:ext cx="5491876" cy="487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64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8901" y="953419"/>
            <a:ext cx="8765540" cy="4918075"/>
            <a:chOff x="3080" y="1785"/>
            <a:chExt cx="13242" cy="7430"/>
          </a:xfrm>
        </p:grpSpPr>
        <p:sp>
          <p:nvSpPr>
            <p:cNvPr id="3" name="矩形 2"/>
            <p:cNvSpPr/>
            <p:nvPr/>
          </p:nvSpPr>
          <p:spPr>
            <a:xfrm>
              <a:off x="3080" y="17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280" y="19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56306" y="1775774"/>
            <a:ext cx="7038340" cy="2848003"/>
            <a:chOff x="4037" y="2948"/>
            <a:chExt cx="11084" cy="4005"/>
          </a:xfrm>
        </p:grpSpPr>
        <p:sp>
          <p:nvSpPr>
            <p:cNvPr id="6" name="文本框 5"/>
            <p:cNvSpPr txBox="1"/>
            <p:nvPr/>
          </p:nvSpPr>
          <p:spPr>
            <a:xfrm>
              <a:off x="6590" y="2948"/>
              <a:ext cx="5979" cy="1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PART </a:t>
              </a:r>
              <a:r>
                <a:rPr lang="en-US" altLang="zh-CN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</a:t>
              </a:r>
              <a:endPara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39" y="4546"/>
              <a:ext cx="7880" cy="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600" b="1" dirty="0" smtClean="0">
                  <a:solidFill>
                    <a:srgbClr val="6E8C89"/>
                  </a:solidFill>
                  <a:cs typeface="+mn-ea"/>
                  <a:sym typeface="+mn-lt"/>
                </a:rPr>
                <a:t>实验总结</a:t>
              </a:r>
              <a:endParaRPr lang="zh-CN" altLang="en-US" sz="6600" b="1" dirty="0">
                <a:solidFill>
                  <a:srgbClr val="6E8C89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37" y="6363"/>
              <a:ext cx="11084" cy="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总结实验成果及注意事项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4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28138" y="145213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实验收获</a:t>
            </a:r>
            <a:endParaRPr lang="zh-CN" altLang="en-US" dirty="0"/>
          </a:p>
        </p:txBody>
      </p:sp>
      <p:grpSp>
        <p:nvGrpSpPr>
          <p:cNvPr id="3" name="63fbe275-63e0-4bf6-9665-b712a06cdcdc.source.3.zh-Hans.pptx">
            <a:extLst>
              <a:ext uri="{FF2B5EF4-FFF2-40B4-BE49-F238E27FC236}">
                <a16:creationId xmlns:a16="http://schemas.microsoft.com/office/drawing/2014/main" id="{2C3B5F55-A4B3-4288-AA1D-B3385FFD577F}"/>
              </a:ext>
            </a:extLst>
          </p:cNvPr>
          <p:cNvGrpSpPr/>
          <p:nvPr/>
        </p:nvGrpSpPr>
        <p:grpSpPr>
          <a:xfrm>
            <a:off x="228138" y="1045325"/>
            <a:ext cx="8658167" cy="4889220"/>
            <a:chOff x="660400" y="1130299"/>
            <a:chExt cx="10858500" cy="500380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DEDD370-A89D-837C-A05F-20AFA969A8AE}"/>
                </a:ext>
              </a:extLst>
            </p:cNvPr>
            <p:cNvGrpSpPr/>
            <p:nvPr/>
          </p:nvGrpSpPr>
          <p:grpSpPr>
            <a:xfrm>
              <a:off x="660400" y="1130299"/>
              <a:ext cx="10858500" cy="5003801"/>
              <a:chOff x="660400" y="1130299"/>
              <a:chExt cx="10858500" cy="5003801"/>
            </a:xfrm>
          </p:grpSpPr>
          <p:sp>
            <p:nvSpPr>
              <p:cNvPr id="8" name="Title">
                <a:extLst>
                  <a:ext uri="{FF2B5EF4-FFF2-40B4-BE49-F238E27FC236}">
                    <a16:creationId xmlns:a16="http://schemas.microsoft.com/office/drawing/2014/main" id="{94B5BE75-0905-A5A3-99B2-4AC14047AC94}"/>
                  </a:ext>
                </a:extLst>
              </p:cNvPr>
              <p:cNvSpPr/>
              <p:nvPr/>
            </p:nvSpPr>
            <p:spPr>
              <a:xfrm>
                <a:off x="660400" y="1130299"/>
                <a:ext cx="10858500" cy="787401"/>
              </a:xfrm>
              <a:prstGeom prst="rect">
                <a:avLst/>
              </a:prstGeom>
            </p:spPr>
            <p:txBody>
              <a:bodyPr wrap="square" anchor="t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2400" b="1" dirty="0">
                    <a:cs typeface="+mn-ea"/>
                    <a:sym typeface="+mn-lt"/>
                  </a:rPr>
                  <a:t>总结通过实验掌握的知识和技能</a:t>
                </a:r>
                <a:endParaRPr lang="en-US" dirty="0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99C0B73E-75E6-C706-6B1D-6B5296CFAF24}"/>
                  </a:ext>
                </a:extLst>
              </p:cNvPr>
              <p:cNvGrpSpPr/>
              <p:nvPr/>
            </p:nvGrpSpPr>
            <p:grpSpPr>
              <a:xfrm>
                <a:off x="660400" y="2519748"/>
                <a:ext cx="3371147" cy="3614352"/>
                <a:chOff x="660400" y="2519748"/>
                <a:chExt cx="3371147" cy="3614352"/>
              </a:xfrm>
            </p:grpSpPr>
            <p:sp>
              <p:nvSpPr>
                <p:cNvPr id="18" name="Bullet1">
                  <a:extLst>
                    <a:ext uri="{FF2B5EF4-FFF2-40B4-BE49-F238E27FC236}">
                      <a16:creationId xmlns:a16="http://schemas.microsoft.com/office/drawing/2014/main" id="{CC6C67A5-5A8C-FCD5-2AD5-1F286ED28B25}"/>
                    </a:ext>
                  </a:extLst>
                </p:cNvPr>
                <p:cNvSpPr txBox="1"/>
                <p:nvPr/>
              </p:nvSpPr>
              <p:spPr>
                <a:xfrm>
                  <a:off x="761015" y="2525487"/>
                  <a:ext cx="3270532" cy="788669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b="1" dirty="0">
                      <a:cs typeface="+mn-ea"/>
                      <a:sym typeface="+mn-lt"/>
                    </a:rPr>
                    <a:t>X-scan扫描的应用</a:t>
                  </a:r>
                  <a:endParaRPr lang="en-US" dirty="0"/>
                </a:p>
              </p:txBody>
            </p:sp>
            <p:sp>
              <p:nvSpPr>
                <p:cNvPr id="19" name="Text1">
                  <a:extLst>
                    <a:ext uri="{FF2B5EF4-FFF2-40B4-BE49-F238E27FC236}">
                      <a16:creationId xmlns:a16="http://schemas.microsoft.com/office/drawing/2014/main" id="{6F5AAD34-E0A4-9238-A40D-3D4768E2585C}"/>
                    </a:ext>
                  </a:extLst>
                </p:cNvPr>
                <p:cNvSpPr/>
                <p:nvPr/>
              </p:nvSpPr>
              <p:spPr>
                <a:xfrm flipH="1">
                  <a:off x="761015" y="3330873"/>
                  <a:ext cx="3270532" cy="2803227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0000" tIns="46800" rIns="90000" bIns="46800" numCol="1" spcCol="0" rtlCol="0" fromWordArt="0" anchor="t" anchorCtr="0" forceAA="0" compatLnSpc="1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学会使用X-scan工具对网站IP进行扫描，获取相关信息。</a:t>
                  </a:r>
                  <a:endParaRPr lang="en-US" dirty="0"/>
                </a:p>
              </p:txBody>
            </p:sp>
            <p:cxnSp>
              <p:nvCxnSpPr>
                <p:cNvPr id="20" name="Shape1">
                  <a:extLst>
                    <a:ext uri="{FF2B5EF4-FFF2-40B4-BE49-F238E27FC236}">
                      <a16:creationId xmlns:a16="http://schemas.microsoft.com/office/drawing/2014/main" id="{85B68E81-91BF-C805-8B41-DA06B9DFF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400" y="2519748"/>
                  <a:ext cx="0" cy="3573836"/>
                </a:xfrm>
                <a:prstGeom prst="line">
                  <a:avLst/>
                </a:prstGeom>
                <a:ln w="6350" cap="rnd">
                  <a:solidFill>
                    <a:schemeClr val="tx1">
                      <a:alpha val="5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441457C2-46AB-BC2F-269C-B58612E5B1CB}"/>
                  </a:ext>
                </a:extLst>
              </p:cNvPr>
              <p:cNvGrpSpPr/>
              <p:nvPr/>
            </p:nvGrpSpPr>
            <p:grpSpPr>
              <a:xfrm>
                <a:off x="4404076" y="2519748"/>
                <a:ext cx="3371147" cy="3614352"/>
                <a:chOff x="2489221" y="2519748"/>
                <a:chExt cx="3371147" cy="3614352"/>
              </a:xfrm>
            </p:grpSpPr>
            <p:sp>
              <p:nvSpPr>
                <p:cNvPr id="15" name="Bullet2">
                  <a:extLst>
                    <a:ext uri="{FF2B5EF4-FFF2-40B4-BE49-F238E27FC236}">
                      <a16:creationId xmlns:a16="http://schemas.microsoft.com/office/drawing/2014/main" id="{7DB9F01F-F0B4-CF87-FD69-DA0FA3CC3B4D}"/>
                    </a:ext>
                  </a:extLst>
                </p:cNvPr>
                <p:cNvSpPr txBox="1"/>
                <p:nvPr/>
              </p:nvSpPr>
              <p:spPr>
                <a:xfrm>
                  <a:off x="2589836" y="2525487"/>
                  <a:ext cx="3270532" cy="788669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b="1" dirty="0">
                      <a:cs typeface="+mn-ea"/>
                      <a:sym typeface="+mn-lt"/>
                    </a:rPr>
                    <a:t>nmap命令的使用</a:t>
                  </a:r>
                  <a:endParaRPr lang="en-US" dirty="0"/>
                </a:p>
              </p:txBody>
            </p:sp>
            <p:sp>
              <p:nvSpPr>
                <p:cNvPr id="16" name="Text2">
                  <a:extLst>
                    <a:ext uri="{FF2B5EF4-FFF2-40B4-BE49-F238E27FC236}">
                      <a16:creationId xmlns:a16="http://schemas.microsoft.com/office/drawing/2014/main" id="{5BF92176-DE14-5749-D0AA-D33EBCD6DA26}"/>
                    </a:ext>
                  </a:extLst>
                </p:cNvPr>
                <p:cNvSpPr/>
                <p:nvPr/>
              </p:nvSpPr>
              <p:spPr>
                <a:xfrm flipH="1">
                  <a:off x="2589836" y="3330873"/>
                  <a:ext cx="3270532" cy="2803227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0000" tIns="46800" rIns="90000" bIns="46800" numCol="1" spcCol="0" rtlCol="0" fromWordArt="0" anchor="t" anchorCtr="0" forceAA="0" compatLnSpc="1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熟悉nmap的基本命令及参数，能够完成简单的端口扫描任务。</a:t>
                  </a:r>
                  <a:endParaRPr lang="en-US" dirty="0"/>
                </a:p>
              </p:txBody>
            </p:sp>
            <p:cxnSp>
              <p:nvCxnSpPr>
                <p:cNvPr id="17" name="Shape2">
                  <a:extLst>
                    <a:ext uri="{FF2B5EF4-FFF2-40B4-BE49-F238E27FC236}">
                      <a16:creationId xmlns:a16="http://schemas.microsoft.com/office/drawing/2014/main" id="{D632FB15-259B-DBD5-B288-1ACFB587B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9221" y="2519748"/>
                  <a:ext cx="0" cy="3573836"/>
                </a:xfrm>
                <a:prstGeom prst="line">
                  <a:avLst/>
                </a:prstGeom>
                <a:ln w="6350" cap="rnd">
                  <a:solidFill>
                    <a:schemeClr val="tx1">
                      <a:alpha val="5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8E550314-10EB-50C0-947D-2D6C5244636E}"/>
                  </a:ext>
                </a:extLst>
              </p:cNvPr>
              <p:cNvGrpSpPr/>
              <p:nvPr/>
            </p:nvGrpSpPr>
            <p:grpSpPr>
              <a:xfrm>
                <a:off x="8147753" y="2519748"/>
                <a:ext cx="3371147" cy="3614352"/>
                <a:chOff x="4318042" y="2519748"/>
                <a:chExt cx="3371147" cy="3614352"/>
              </a:xfrm>
            </p:grpSpPr>
            <p:sp>
              <p:nvSpPr>
                <p:cNvPr id="12" name="Bullet3">
                  <a:extLst>
                    <a:ext uri="{FF2B5EF4-FFF2-40B4-BE49-F238E27FC236}">
                      <a16:creationId xmlns:a16="http://schemas.microsoft.com/office/drawing/2014/main" id="{EEBA7F5C-50D0-4242-A9A2-785BDF739989}"/>
                    </a:ext>
                  </a:extLst>
                </p:cNvPr>
                <p:cNvSpPr txBox="1"/>
                <p:nvPr/>
              </p:nvSpPr>
              <p:spPr>
                <a:xfrm>
                  <a:off x="4418657" y="2525487"/>
                  <a:ext cx="3270532" cy="788669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b="1" dirty="0">
                      <a:cs typeface="+mn-ea"/>
                      <a:sym typeface="+mn-lt"/>
                    </a:rPr>
                    <a:t>安全意识提升</a:t>
                  </a:r>
                  <a:endParaRPr lang="en-US" dirty="0"/>
                </a:p>
              </p:txBody>
            </p:sp>
            <p:sp>
              <p:nvSpPr>
                <p:cNvPr id="13" name="Text3">
                  <a:extLst>
                    <a:ext uri="{FF2B5EF4-FFF2-40B4-BE49-F238E27FC236}">
                      <a16:creationId xmlns:a16="http://schemas.microsoft.com/office/drawing/2014/main" id="{57B466DF-3825-ECB3-8C93-6E0FB6205182}"/>
                    </a:ext>
                  </a:extLst>
                </p:cNvPr>
                <p:cNvSpPr/>
                <p:nvPr/>
              </p:nvSpPr>
              <p:spPr>
                <a:xfrm flipH="1">
                  <a:off x="4418657" y="3330873"/>
                  <a:ext cx="3270532" cy="2803227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0000" tIns="46800" rIns="90000" bIns="46800" numCol="1" spcCol="0" rtlCol="0" fromWordArt="0" anchor="t" anchorCtr="0" forceAA="0" compatLnSpc="1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了解扫描技术的双面性，增强网络安全防护意识。</a:t>
                  </a:r>
                  <a:endParaRPr lang="en-US" dirty="0"/>
                </a:p>
              </p:txBody>
            </p:sp>
            <p:cxnSp>
              <p:nvCxnSpPr>
                <p:cNvPr id="14" name="Shape3">
                  <a:extLst>
                    <a:ext uri="{FF2B5EF4-FFF2-40B4-BE49-F238E27FC236}">
                      <a16:creationId xmlns:a16="http://schemas.microsoft.com/office/drawing/2014/main" id="{EB70A6B7-9804-4054-955B-2925B2F33B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8042" y="2519748"/>
                  <a:ext cx="0" cy="3573836"/>
                </a:xfrm>
                <a:prstGeom prst="line">
                  <a:avLst/>
                </a:prstGeom>
                <a:ln w="6350" cap="rnd">
                  <a:solidFill>
                    <a:schemeClr val="tx1">
                      <a:alpha val="50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" name="直接连接符 1">
              <a:extLst>
                <a:ext uri="{FF2B5EF4-FFF2-40B4-BE49-F238E27FC236}">
                  <a16:creationId xmlns:a16="http://schemas.microsoft.com/office/drawing/2014/main" id="{97298565-6C43-EE56-BDE1-E448EF981C76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" y="2519748"/>
              <a:ext cx="0" cy="482599"/>
            </a:xfrm>
            <a:prstGeom prst="line">
              <a:avLst/>
            </a:prstGeom>
            <a:ln w="50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4917858-60E1-213D-1042-7C276AFDD814}"/>
                </a:ext>
              </a:extLst>
            </p:cNvPr>
            <p:cNvCxnSpPr>
              <a:cxnSpLocks/>
            </p:cNvCxnSpPr>
            <p:nvPr/>
          </p:nvCxnSpPr>
          <p:spPr>
            <a:xfrm>
              <a:off x="4404076" y="2519748"/>
              <a:ext cx="0" cy="482599"/>
            </a:xfrm>
            <a:prstGeom prst="line">
              <a:avLst/>
            </a:prstGeom>
            <a:ln w="50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1860984-B4D5-D798-2952-3A8012D28681}"/>
                </a:ext>
              </a:extLst>
            </p:cNvPr>
            <p:cNvCxnSpPr>
              <a:cxnSpLocks/>
            </p:cNvCxnSpPr>
            <p:nvPr/>
          </p:nvCxnSpPr>
          <p:spPr>
            <a:xfrm>
              <a:off x="8147753" y="2519748"/>
              <a:ext cx="0" cy="482599"/>
            </a:xfrm>
            <a:prstGeom prst="line">
              <a:avLst/>
            </a:prstGeom>
            <a:ln w="50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20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654d7e2-c360-402a-b941-65567bb33b4d.source.4.zh-Hans.pptx">
            <a:extLst>
              <a:ext uri="{FF2B5EF4-FFF2-40B4-BE49-F238E27FC236}">
                <a16:creationId xmlns:a16="http://schemas.microsoft.com/office/drawing/2014/main" id="{4FFC5B3F-BBF7-3517-99D2-D6C989250687}"/>
              </a:ext>
            </a:extLst>
          </p:cNvPr>
          <p:cNvGrpSpPr/>
          <p:nvPr/>
        </p:nvGrpSpPr>
        <p:grpSpPr>
          <a:xfrm>
            <a:off x="199506" y="889463"/>
            <a:ext cx="8728364" cy="5043578"/>
            <a:chOff x="660400" y="1028700"/>
            <a:chExt cx="10858500" cy="490434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A14946C-B768-48FC-7897-E542201E21EA}"/>
                </a:ext>
              </a:extLst>
            </p:cNvPr>
            <p:cNvGrpSpPr/>
            <p:nvPr/>
          </p:nvGrpSpPr>
          <p:grpSpPr>
            <a:xfrm>
              <a:off x="5281613" y="1815944"/>
              <a:ext cx="6237287" cy="4117096"/>
              <a:chOff x="5281613" y="2019144"/>
              <a:chExt cx="6237287" cy="4117096"/>
            </a:xfrm>
          </p:grpSpPr>
          <p:cxnSp>
            <p:nvCxnSpPr>
              <p:cNvPr id="6" name="1">
                <a:extLst>
                  <a:ext uri="{FF2B5EF4-FFF2-40B4-BE49-F238E27FC236}">
                    <a16:creationId xmlns:a16="http://schemas.microsoft.com/office/drawing/2014/main" id="{E393B7EA-4470-9B02-0D7B-5E49B2D21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4022" y="6136240"/>
                <a:ext cx="6174878" cy="0"/>
              </a:xfrm>
              <a:prstGeom prst="line">
                <a:avLst/>
              </a:prstGeom>
              <a:ln w="635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318D8CA-997E-5B13-AD49-DB754286384D}"/>
                  </a:ext>
                </a:extLst>
              </p:cNvPr>
              <p:cNvGrpSpPr/>
              <p:nvPr/>
            </p:nvGrpSpPr>
            <p:grpSpPr>
              <a:xfrm>
                <a:off x="5281613" y="2019144"/>
                <a:ext cx="6237287" cy="1029228"/>
                <a:chOff x="5281613" y="2019144"/>
                <a:chExt cx="6237287" cy="1029228"/>
              </a:xfrm>
            </p:grpSpPr>
            <p:cxnSp>
              <p:nvCxnSpPr>
                <p:cNvPr id="20" name="Shape1">
                  <a:extLst>
                    <a:ext uri="{FF2B5EF4-FFF2-40B4-BE49-F238E27FC236}">
                      <a16:creationId xmlns:a16="http://schemas.microsoft.com/office/drawing/2014/main" id="{86EF73D0-396D-B567-C1BE-8A99B30F2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4022" y="2019144"/>
                  <a:ext cx="6174878" cy="0"/>
                </a:xfrm>
                <a:prstGeom prst="line">
                  <a:avLst/>
                </a:prstGeom>
                <a:ln w="63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Number1">
                  <a:extLst>
                    <a:ext uri="{FF2B5EF4-FFF2-40B4-BE49-F238E27FC236}">
                      <a16:creationId xmlns:a16="http://schemas.microsoft.com/office/drawing/2014/main" id="{E77E5543-D58C-5498-AFAA-4E5BD17EBE6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281613" y="2381506"/>
                  <a:ext cx="814387" cy="6668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anchor="ctr">
                  <a:normAutofit/>
                </a:bodyPr>
                <a:lstStyle/>
                <a:p>
                  <a:r>
                    <a:rPr lang="en-US" altLang="zh-CN" sz="2800" b="1" i="1" dirty="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1</a:t>
                  </a:r>
                  <a:endParaRPr lang="zh-CN" altLang="en-US" sz="2800" b="1" i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Bullet1">
                  <a:extLst>
                    <a:ext uri="{FF2B5EF4-FFF2-40B4-BE49-F238E27FC236}">
                      <a16:creationId xmlns:a16="http://schemas.microsoft.com/office/drawing/2014/main" id="{23194B80-8505-EAFB-D5D1-25AA4C97CBC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096000" y="2381506"/>
                  <a:ext cx="5422900" cy="6668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zh-CN" altLang="en-US" b="1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实验目的</a:t>
                  </a:r>
                  <a:endParaRPr lang="en-US" dirty="0"/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60A832DA-B6B0-E5B2-7495-B7A7D60CEBCF}"/>
                  </a:ext>
                </a:extLst>
              </p:cNvPr>
              <p:cNvGrpSpPr/>
              <p:nvPr/>
            </p:nvGrpSpPr>
            <p:grpSpPr>
              <a:xfrm>
                <a:off x="5281613" y="3045520"/>
                <a:ext cx="6237287" cy="1027344"/>
                <a:chOff x="5281613" y="3045520"/>
                <a:chExt cx="6237287" cy="1027344"/>
              </a:xfrm>
            </p:grpSpPr>
            <p:cxnSp>
              <p:nvCxnSpPr>
                <p:cNvPr id="17" name="Shape2">
                  <a:extLst>
                    <a:ext uri="{FF2B5EF4-FFF2-40B4-BE49-F238E27FC236}">
                      <a16:creationId xmlns:a16="http://schemas.microsoft.com/office/drawing/2014/main" id="{A17C99FB-2C23-56B7-3032-E268E13F6A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4022" y="3045520"/>
                  <a:ext cx="6174878" cy="0"/>
                </a:xfrm>
                <a:prstGeom prst="line">
                  <a:avLst/>
                </a:prstGeom>
                <a:ln w="63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Number2">
                  <a:extLst>
                    <a:ext uri="{FF2B5EF4-FFF2-40B4-BE49-F238E27FC236}">
                      <a16:creationId xmlns:a16="http://schemas.microsoft.com/office/drawing/2014/main" id="{A8130DCE-8AC9-8902-31C0-7DF43E942D5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281613" y="3405998"/>
                  <a:ext cx="814387" cy="6668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anchor="ctr">
                  <a:normAutofit/>
                </a:bodyPr>
                <a:lstStyle/>
                <a:p>
                  <a:r>
                    <a:rPr lang="en-US" altLang="zh-CN" sz="2800" b="1" i="1" dirty="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2</a:t>
                  </a:r>
                  <a:endParaRPr lang="zh-CN" altLang="en-US" sz="2800" b="1" i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9" name="Bullet2">
                  <a:extLst>
                    <a:ext uri="{FF2B5EF4-FFF2-40B4-BE49-F238E27FC236}">
                      <a16:creationId xmlns:a16="http://schemas.microsoft.com/office/drawing/2014/main" id="{84704BAC-2FEE-517F-0FBB-E4719DA2EF1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096000" y="3405998"/>
                  <a:ext cx="5422900" cy="6668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zh-CN" altLang="en-US" b="1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实验环境</a:t>
                  </a:r>
                  <a:endParaRPr lang="en-US" dirty="0"/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CDB5975D-157F-C3B0-DB0E-BF7F5852502B}"/>
                  </a:ext>
                </a:extLst>
              </p:cNvPr>
              <p:cNvGrpSpPr/>
              <p:nvPr/>
            </p:nvGrpSpPr>
            <p:grpSpPr>
              <a:xfrm>
                <a:off x="5281613" y="4077271"/>
                <a:ext cx="6237287" cy="1027344"/>
                <a:chOff x="5281613" y="4077271"/>
                <a:chExt cx="6237287" cy="1027344"/>
              </a:xfrm>
            </p:grpSpPr>
            <p:cxnSp>
              <p:nvCxnSpPr>
                <p:cNvPr id="14" name="Shape3">
                  <a:extLst>
                    <a:ext uri="{FF2B5EF4-FFF2-40B4-BE49-F238E27FC236}">
                      <a16:creationId xmlns:a16="http://schemas.microsoft.com/office/drawing/2014/main" id="{33D6802C-E398-DC26-C61D-6E45D616D7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4022" y="4077271"/>
                  <a:ext cx="6174878" cy="0"/>
                </a:xfrm>
                <a:prstGeom prst="line">
                  <a:avLst/>
                </a:prstGeom>
                <a:ln w="63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Number3">
                  <a:extLst>
                    <a:ext uri="{FF2B5EF4-FFF2-40B4-BE49-F238E27FC236}">
                      <a16:creationId xmlns:a16="http://schemas.microsoft.com/office/drawing/2014/main" id="{8F6BDD4C-3ACA-53B8-D5DA-C548932328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281613" y="4437749"/>
                  <a:ext cx="814387" cy="6668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anchor="ctr">
                  <a:normAutofit/>
                </a:bodyPr>
                <a:lstStyle/>
                <a:p>
                  <a:r>
                    <a:rPr lang="en-US" altLang="zh-CN" sz="2800" b="1" i="1" dirty="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3</a:t>
                  </a:r>
                  <a:endParaRPr lang="zh-CN" altLang="en-US" sz="2800" b="1" i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" name="Bullet3">
                  <a:extLst>
                    <a:ext uri="{FF2B5EF4-FFF2-40B4-BE49-F238E27FC236}">
                      <a16:creationId xmlns:a16="http://schemas.microsoft.com/office/drawing/2014/main" id="{7C317CC1-6855-EC5F-DFD6-5161BFD12B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096000" y="4437749"/>
                  <a:ext cx="5422900" cy="6668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zh-CN" altLang="en-US" b="1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实验内容</a:t>
                  </a:r>
                  <a:endParaRPr lang="en-US" dirty="0"/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7B12842-5FC5-5A6D-E231-519E67FAF425}"/>
                  </a:ext>
                </a:extLst>
              </p:cNvPr>
              <p:cNvGrpSpPr/>
              <p:nvPr/>
            </p:nvGrpSpPr>
            <p:grpSpPr>
              <a:xfrm>
                <a:off x="5281613" y="5106755"/>
                <a:ext cx="6237287" cy="1027345"/>
                <a:chOff x="5281613" y="5106755"/>
                <a:chExt cx="6237287" cy="1027345"/>
              </a:xfrm>
            </p:grpSpPr>
            <p:cxnSp>
              <p:nvCxnSpPr>
                <p:cNvPr id="11" name="Shape4">
                  <a:extLst>
                    <a:ext uri="{FF2B5EF4-FFF2-40B4-BE49-F238E27FC236}">
                      <a16:creationId xmlns:a16="http://schemas.microsoft.com/office/drawing/2014/main" id="{92FC12E1-3EA6-525B-189B-67F9CD8608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4022" y="5106755"/>
                  <a:ext cx="6174878" cy="0"/>
                </a:xfrm>
                <a:prstGeom prst="line">
                  <a:avLst/>
                </a:prstGeom>
                <a:ln w="63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Number4">
                  <a:extLst>
                    <a:ext uri="{FF2B5EF4-FFF2-40B4-BE49-F238E27FC236}">
                      <a16:creationId xmlns:a16="http://schemas.microsoft.com/office/drawing/2014/main" id="{47CE875B-74C1-5232-C6F5-2BBC5E39324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281613" y="5467234"/>
                  <a:ext cx="814387" cy="6668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anchor="ctr">
                  <a:normAutofit/>
                </a:bodyPr>
                <a:lstStyle/>
                <a:p>
                  <a:r>
                    <a:rPr lang="en-US" altLang="zh-CN" sz="2800" b="1" i="1" dirty="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4</a:t>
                  </a:r>
                  <a:endParaRPr lang="zh-CN" altLang="en-US" sz="2800" b="1" i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Bullet4">
                  <a:extLst>
                    <a:ext uri="{FF2B5EF4-FFF2-40B4-BE49-F238E27FC236}">
                      <a16:creationId xmlns:a16="http://schemas.microsoft.com/office/drawing/2014/main" id="{A9B5C79E-C3F6-4019-FECC-FDAE7E14493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096000" y="5467234"/>
                  <a:ext cx="5422900" cy="6668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zh-CN" altLang="en-US" b="1" dirty="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实验总结</a:t>
                  </a:r>
                  <a:endParaRPr lang="en-US" dirty="0"/>
                </a:p>
              </p:txBody>
            </p:sp>
          </p:grpSp>
        </p:grpSp>
        <p:sp>
          <p:nvSpPr>
            <p:cNvPr id="4" name="Title">
              <a:extLst>
                <a:ext uri="{FF2B5EF4-FFF2-40B4-BE49-F238E27FC236}">
                  <a16:creationId xmlns:a16="http://schemas.microsoft.com/office/drawing/2014/main" id="{012C48CF-184C-109C-EFB7-9F032B33382B}"/>
                </a:ext>
              </a:extLst>
            </p:cNvPr>
            <p:cNvSpPr txBox="1"/>
            <p:nvPr/>
          </p:nvSpPr>
          <p:spPr>
            <a:xfrm flipH="1">
              <a:off x="660401" y="1028700"/>
              <a:ext cx="4552950" cy="12497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25000"/>
              </a:pPr>
              <a:r>
                <a:rPr lang="zh-CN" altLang="en-US" sz="5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目录</a:t>
              </a:r>
              <a:endParaRPr lang="en-US" dirty="0"/>
            </a:p>
          </p:txBody>
        </p:sp>
        <p:sp>
          <p:nvSpPr>
            <p:cNvPr id="5" name="矩形: 圆角 13">
              <a:extLst>
                <a:ext uri="{FF2B5EF4-FFF2-40B4-BE49-F238E27FC236}">
                  <a16:creationId xmlns:a16="http://schemas.microsoft.com/office/drawing/2014/main" id="{4723D6F1-235C-4480-0630-00957A9C863D}"/>
                </a:ext>
              </a:extLst>
            </p:cNvPr>
            <p:cNvSpPr/>
            <p:nvPr/>
          </p:nvSpPr>
          <p:spPr>
            <a:xfrm>
              <a:off x="660400" y="1145540"/>
              <a:ext cx="847885" cy="45720"/>
            </a:xfrm>
            <a:prstGeom prst="roundRect">
              <a:avLst>
                <a:gd name="adj" fmla="val 3141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标题 1"/>
          <p:cNvSpPr txBox="1">
            <a:spLocks/>
          </p:cNvSpPr>
          <p:nvPr/>
        </p:nvSpPr>
        <p:spPr>
          <a:xfrm>
            <a:off x="217487" y="142875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Click to add title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60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294967294"/>
          <p:cNvSpPr txBox="1">
            <a:spLocks/>
          </p:cNvSpPr>
          <p:nvPr/>
        </p:nvSpPr>
        <p:spPr>
          <a:xfrm>
            <a:off x="254000" y="144084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grpSp>
        <p:nvGrpSpPr>
          <p:cNvPr id="3" name="2d3256bd-5f24-41f3-96df-dec5cc73c843.source.3.zh-Hans.pptx">
            <a:extLst>
              <a:ext uri="{FF2B5EF4-FFF2-40B4-BE49-F238E27FC236}">
                <a16:creationId xmlns:a16="http://schemas.microsoft.com/office/drawing/2014/main" id="{854E10EB-A6F2-2413-5716-C3D7FAC2EF87}"/>
              </a:ext>
            </a:extLst>
          </p:cNvPr>
          <p:cNvGrpSpPr/>
          <p:nvPr/>
        </p:nvGrpSpPr>
        <p:grpSpPr>
          <a:xfrm>
            <a:off x="254000" y="980902"/>
            <a:ext cx="8748684" cy="5106629"/>
            <a:chOff x="660399" y="1130300"/>
            <a:chExt cx="10854446" cy="50038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3FADC50-0FA3-93A3-3D38-E7BBC5F1B10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660399" y="1130300"/>
              <a:ext cx="3155394" cy="2480725"/>
              <a:chOff x="2608437" y="2712769"/>
              <a:chExt cx="3608278" cy="1565273"/>
            </a:xfrm>
          </p:grpSpPr>
          <p:sp>
            <p:nvSpPr>
              <p:cNvPr id="15" name="Bullet1">
                <a:extLst>
                  <a:ext uri="{FF2B5EF4-FFF2-40B4-BE49-F238E27FC236}">
                    <a16:creationId xmlns:a16="http://schemas.microsoft.com/office/drawing/2014/main" id="{8707487E-AC52-1564-408C-BCB9E837BC7F}"/>
                  </a:ext>
                </a:extLst>
              </p:cNvPr>
              <p:cNvSpPr/>
              <p:nvPr/>
            </p:nvSpPr>
            <p:spPr>
              <a:xfrm>
                <a:off x="2608437" y="2712769"/>
                <a:ext cx="3608277" cy="3951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r>
                  <a:rPr kumimoji="1"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合理使用扫描工具</a:t>
                </a:r>
                <a:endParaRPr lang="en-US" dirty="0"/>
              </a:p>
            </p:txBody>
          </p:sp>
          <p:sp>
            <p:nvSpPr>
              <p:cNvPr id="16" name="Text1">
                <a:extLst>
                  <a:ext uri="{FF2B5EF4-FFF2-40B4-BE49-F238E27FC236}">
                    <a16:creationId xmlns:a16="http://schemas.microsoft.com/office/drawing/2014/main" id="{3A1A5E90-4C53-1E0A-B104-29D4BC4CDEFB}"/>
                  </a:ext>
                </a:extLst>
              </p:cNvPr>
              <p:cNvSpPr/>
              <p:nvPr/>
            </p:nvSpPr>
            <p:spPr>
              <a:xfrm>
                <a:off x="2608438" y="3107914"/>
                <a:ext cx="3608277" cy="11701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避免对未经授权的网络或主机进行扫描，防止违法行为。</a:t>
                </a:r>
                <a:endParaRPr lang="en-US" dirty="0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B29D493-7D19-BE01-7DC1-82A6E72A990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660399" y="3653375"/>
              <a:ext cx="3155395" cy="2480725"/>
              <a:chOff x="2608436" y="2712769"/>
              <a:chExt cx="3608278" cy="1565273"/>
            </a:xfrm>
          </p:grpSpPr>
          <p:sp>
            <p:nvSpPr>
              <p:cNvPr id="13" name="Bullet2">
                <a:extLst>
                  <a:ext uri="{FF2B5EF4-FFF2-40B4-BE49-F238E27FC236}">
                    <a16:creationId xmlns:a16="http://schemas.microsoft.com/office/drawing/2014/main" id="{AC7E76DA-7833-1E5A-A219-C1D4610D0CAD}"/>
                  </a:ext>
                </a:extLst>
              </p:cNvPr>
              <p:cNvSpPr/>
              <p:nvPr/>
            </p:nvSpPr>
            <p:spPr>
              <a:xfrm>
                <a:off x="2608436" y="2712769"/>
                <a:ext cx="3608277" cy="3951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r>
                  <a:rPr kumimoji="1"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加强安全防护</a:t>
                </a:r>
                <a:endParaRPr lang="en-US" dirty="0"/>
              </a:p>
            </p:txBody>
          </p:sp>
          <p:sp>
            <p:nvSpPr>
              <p:cNvPr id="14" name="Text2">
                <a:extLst>
                  <a:ext uri="{FF2B5EF4-FFF2-40B4-BE49-F238E27FC236}">
                    <a16:creationId xmlns:a16="http://schemas.microsoft.com/office/drawing/2014/main" id="{663A54E0-DD5A-E180-4B41-C4DD08D0A001}"/>
                  </a:ext>
                </a:extLst>
              </p:cNvPr>
              <p:cNvSpPr/>
              <p:nvPr/>
            </p:nvSpPr>
            <p:spPr>
              <a:xfrm>
                <a:off x="2608437" y="3107914"/>
                <a:ext cx="3608277" cy="11701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建议在日常使用计算机时关闭不必要的端口，安装并启用防火墙。</a:t>
                </a:r>
                <a:endParaRPr lang="en-US" dirty="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EE322A0-8CB6-5791-43E3-451E3BC27A22}"/>
                </a:ext>
              </a:extLst>
            </p:cNvPr>
            <p:cNvGrpSpPr>
              <a:grpSpLocks/>
            </p:cNvGrpSpPr>
            <p:nvPr/>
          </p:nvGrpSpPr>
          <p:grpSpPr>
            <a:xfrm>
              <a:off x="8359452" y="1130300"/>
              <a:ext cx="3155393" cy="5003800"/>
              <a:chOff x="2608437" y="2712768"/>
              <a:chExt cx="3608277" cy="3157266"/>
            </a:xfrm>
          </p:grpSpPr>
          <p:sp>
            <p:nvSpPr>
              <p:cNvPr id="11" name="Bullet3">
                <a:extLst>
                  <a:ext uri="{FF2B5EF4-FFF2-40B4-BE49-F238E27FC236}">
                    <a16:creationId xmlns:a16="http://schemas.microsoft.com/office/drawing/2014/main" id="{6BB06ED2-C911-EF27-0684-235C3236BCB9}"/>
                  </a:ext>
                </a:extLst>
              </p:cNvPr>
              <p:cNvSpPr/>
              <p:nvPr/>
            </p:nvSpPr>
            <p:spPr>
              <a:xfrm>
                <a:off x="2608437" y="2712768"/>
                <a:ext cx="3608277" cy="3951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r>
                  <a:rPr kumimoji="1"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养成良好习惯</a:t>
                </a:r>
                <a:endParaRPr lang="en-US" dirty="0"/>
              </a:p>
            </p:txBody>
          </p:sp>
          <p:sp>
            <p:nvSpPr>
              <p:cNvPr id="12" name="Text3">
                <a:extLst>
                  <a:ext uri="{FF2B5EF4-FFF2-40B4-BE49-F238E27FC236}">
                    <a16:creationId xmlns:a16="http://schemas.microsoft.com/office/drawing/2014/main" id="{573FE7BE-0302-65BA-60C3-FBCC1CAF15AB}"/>
                  </a:ext>
                </a:extLst>
              </p:cNvPr>
              <p:cNvSpPr/>
              <p:nvPr/>
            </p:nvSpPr>
            <p:spPr>
              <a:xfrm>
                <a:off x="2608437" y="3107914"/>
                <a:ext cx="3608277" cy="2762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不随意共享敏感信息，降低被黑客攻击的风险。</a:t>
                </a:r>
                <a:endParaRPr lang="en-US" dirty="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22926C0-BEA2-5F3D-C237-2EE04C9FA831}"/>
                </a:ext>
              </a:extLst>
            </p:cNvPr>
            <p:cNvGrpSpPr/>
            <p:nvPr/>
          </p:nvGrpSpPr>
          <p:grpSpPr>
            <a:xfrm>
              <a:off x="4072128" y="1605676"/>
              <a:ext cx="4047744" cy="3646648"/>
              <a:chOff x="4072128" y="2068352"/>
              <a:chExt cx="4047744" cy="3646648"/>
            </a:xfrm>
          </p:grpSpPr>
          <p:sp>
            <p:nvSpPr>
              <p:cNvPr id="8" name="PictureMisc1">
                <a:extLst>
                  <a:ext uri="{FF2B5EF4-FFF2-40B4-BE49-F238E27FC236}">
                    <a16:creationId xmlns:a16="http://schemas.microsoft.com/office/drawing/2014/main" id="{961A3B58-C2F3-0316-1179-44412720FDB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72128" y="2303945"/>
                <a:ext cx="4047744" cy="3411055"/>
              </a:xfrm>
              <a:prstGeom prst="roundRect">
                <a:avLst>
                  <a:gd name="adj" fmla="val 7445"/>
                </a:avLst>
              </a:prstGeom>
              <a:blipFill>
                <a:blip r:embed="rId3"/>
                <a:srcRect/>
                <a:stretch>
                  <a:fillRect l="-25182" r="-25182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9" name="Title">
                <a:extLst>
                  <a:ext uri="{FF2B5EF4-FFF2-40B4-BE49-F238E27FC236}">
                    <a16:creationId xmlns:a16="http://schemas.microsoft.com/office/drawing/2014/main" id="{6F6CE092-6FBA-38C0-FB42-91F56B0CBF1E}"/>
                  </a:ext>
                </a:extLst>
              </p:cNvPr>
              <p:cNvSpPr txBox="1"/>
              <p:nvPr/>
            </p:nvSpPr>
            <p:spPr>
              <a:xfrm>
                <a:off x="4072128" y="2303945"/>
                <a:ext cx="4047744" cy="1181549"/>
              </a:xfrm>
              <a:prstGeom prst="round2SameRect">
                <a:avLst/>
              </a:prstGeom>
              <a:solidFill>
                <a:schemeClr val="bg1">
                  <a:alpha val="90000"/>
                </a:schemeClr>
              </a:solidFill>
            </p:spPr>
            <p:txBody>
              <a:bodyPr vert="horz" wrap="square" rtlCol="0" anchor="ctr" anchorCtr="0">
                <a:normAutofit/>
              </a:bodyPr>
              <a:lstStyle/>
              <a:p>
                <a:r>
                  <a:rPr lang="zh-CN" altLang="en-US" sz="2400" b="1" dirty="0">
                    <a:cs typeface="+mn-ea"/>
                    <a:sym typeface="+mn-lt"/>
                  </a:rPr>
                  <a:t>提醒学生在实际操作中需注意的问题</a:t>
                </a:r>
                <a:endParaRPr lang="en-US" dirty="0"/>
              </a:p>
            </p:txBody>
          </p:sp>
          <p:sp>
            <p:nvSpPr>
              <p:cNvPr id="10" name="圆角矩形 4">
                <a:extLst>
                  <a:ext uri="{FF2B5EF4-FFF2-40B4-BE49-F238E27FC236}">
                    <a16:creationId xmlns:a16="http://schemas.microsoft.com/office/drawing/2014/main" id="{D85A593A-66F9-C39A-1FB2-9181816ADB20}"/>
                  </a:ext>
                </a:extLst>
              </p:cNvPr>
              <p:cNvSpPr/>
              <p:nvPr/>
            </p:nvSpPr>
            <p:spPr>
              <a:xfrm>
                <a:off x="7419976" y="2068352"/>
                <a:ext cx="469378" cy="471186"/>
              </a:xfrm>
              <a:prstGeom prst="roundRect">
                <a:avLst>
                  <a:gd name="adj" fmla="val 18406"/>
                </a:avLst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12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8901" y="953419"/>
            <a:ext cx="8765540" cy="4918075"/>
            <a:chOff x="3080" y="1785"/>
            <a:chExt cx="13242" cy="7430"/>
          </a:xfrm>
        </p:grpSpPr>
        <p:sp>
          <p:nvSpPr>
            <p:cNvPr id="3" name="矩形 2"/>
            <p:cNvSpPr/>
            <p:nvPr/>
          </p:nvSpPr>
          <p:spPr>
            <a:xfrm>
              <a:off x="3080" y="17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280" y="19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56306" y="1775774"/>
            <a:ext cx="7038340" cy="3213514"/>
            <a:chOff x="4037" y="2948"/>
            <a:chExt cx="11084" cy="4519"/>
          </a:xfrm>
        </p:grpSpPr>
        <p:sp>
          <p:nvSpPr>
            <p:cNvPr id="6" name="文本框 5"/>
            <p:cNvSpPr txBox="1"/>
            <p:nvPr/>
          </p:nvSpPr>
          <p:spPr>
            <a:xfrm>
              <a:off x="6590" y="2948"/>
              <a:ext cx="597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PART 01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39" y="4546"/>
              <a:ext cx="7880" cy="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600" b="1" dirty="0" smtClean="0">
                  <a:solidFill>
                    <a:srgbClr val="6E8C89"/>
                  </a:solidFill>
                  <a:cs typeface="+mn-ea"/>
                  <a:sym typeface="+mn-lt"/>
                </a:rPr>
                <a:t>实验目的</a:t>
              </a:r>
              <a:endParaRPr lang="zh-CN" altLang="en-US" sz="6600" b="1" dirty="0">
                <a:solidFill>
                  <a:srgbClr val="6E8C89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37" y="6363"/>
              <a:ext cx="11084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明确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实验的核心目标和学习意义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4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7487" y="142875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了解目标扫描技术的工作原理</a:t>
            </a:r>
            <a:endParaRPr lang="zh-CN" altLang="en-US" dirty="0"/>
          </a:p>
        </p:txBody>
      </p:sp>
      <p:grpSp>
        <p:nvGrpSpPr>
          <p:cNvPr id="3" name="46826e50-f7cc-4b84-a093-c35b619bdf32.source.3.zh-Hans.pptx">
            <a:extLst>
              <a:ext uri="{FF2B5EF4-FFF2-40B4-BE49-F238E27FC236}">
                <a16:creationId xmlns:a16="http://schemas.microsoft.com/office/drawing/2014/main" id="{BEAF1BD3-B4A0-C2CC-8BB6-784C7AFD147F}"/>
              </a:ext>
            </a:extLst>
          </p:cNvPr>
          <p:cNvGrpSpPr/>
          <p:nvPr/>
        </p:nvGrpSpPr>
        <p:grpSpPr>
          <a:xfrm>
            <a:off x="217487" y="689956"/>
            <a:ext cx="8926514" cy="5444144"/>
            <a:chOff x="660400" y="1130300"/>
            <a:chExt cx="11531601" cy="5003800"/>
          </a:xfrm>
        </p:grpSpPr>
        <p:sp>
          <p:nvSpPr>
            <p:cNvPr id="4" name="PictureMisc1">
              <a:extLst>
                <a:ext uri="{FF2B5EF4-FFF2-40B4-BE49-F238E27FC236}">
                  <a16:creationId xmlns:a16="http://schemas.microsoft.com/office/drawing/2014/main" id="{7C864849-F950-0B1B-BA63-FD4F83B82924}"/>
                </a:ext>
              </a:extLst>
            </p:cNvPr>
            <p:cNvSpPr>
              <a:spLocks/>
            </p:cNvSpPr>
            <p:nvPr/>
          </p:nvSpPr>
          <p:spPr>
            <a:xfrm>
              <a:off x="3712348" y="1130300"/>
              <a:ext cx="8479653" cy="1953368"/>
            </a:xfrm>
            <a:custGeom>
              <a:avLst/>
              <a:gdLst>
                <a:gd name="connsiteX0" fmla="*/ 197915 w 8479653"/>
                <a:gd name="connsiteY0" fmla="*/ 0 h 1953368"/>
                <a:gd name="connsiteX1" fmla="*/ 8479653 w 8479653"/>
                <a:gd name="connsiteY1" fmla="*/ 0 h 1953368"/>
                <a:gd name="connsiteX2" fmla="*/ 8479653 w 8479653"/>
                <a:gd name="connsiteY2" fmla="*/ 1953368 h 1953368"/>
                <a:gd name="connsiteX3" fmla="*/ 197915 w 8479653"/>
                <a:gd name="connsiteY3" fmla="*/ 1953368 h 1953368"/>
                <a:gd name="connsiteX4" fmla="*/ 0 w 8479653"/>
                <a:gd name="connsiteY4" fmla="*/ 1755453 h 1953368"/>
                <a:gd name="connsiteX5" fmla="*/ 0 w 8479653"/>
                <a:gd name="connsiteY5" fmla="*/ 197915 h 1953368"/>
                <a:gd name="connsiteX6" fmla="*/ 197915 w 8479653"/>
                <a:gd name="connsiteY6" fmla="*/ 0 h 195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79653" h="1953368">
                  <a:moveTo>
                    <a:pt x="197915" y="0"/>
                  </a:moveTo>
                  <a:lnTo>
                    <a:pt x="8479653" y="0"/>
                  </a:lnTo>
                  <a:lnTo>
                    <a:pt x="8479653" y="1953368"/>
                  </a:lnTo>
                  <a:lnTo>
                    <a:pt x="197915" y="1953368"/>
                  </a:lnTo>
                  <a:cubicBezTo>
                    <a:pt x="88610" y="1953368"/>
                    <a:pt x="0" y="1864758"/>
                    <a:pt x="0" y="1755453"/>
                  </a:cubicBezTo>
                  <a:lnTo>
                    <a:pt x="0" y="197915"/>
                  </a:lnTo>
                  <a:cubicBezTo>
                    <a:pt x="0" y="88610"/>
                    <a:pt x="88610" y="0"/>
                    <a:pt x="197915" y="0"/>
                  </a:cubicBezTo>
                  <a:close/>
                </a:path>
              </a:pathLst>
            </a:custGeom>
            <a:blipFill>
              <a:blip r:embed="rId3"/>
              <a:srcRect/>
              <a:stretch>
                <a:fillRect t="-71644" b="-71644"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17">
              <a:extLst>
                <a:ext uri="{FF2B5EF4-FFF2-40B4-BE49-F238E27FC236}">
                  <a16:creationId xmlns:a16="http://schemas.microsoft.com/office/drawing/2014/main" id="{920CDA62-B730-2173-79EF-42688D54C485}"/>
                </a:ext>
              </a:extLst>
            </p:cNvPr>
            <p:cNvSpPr/>
            <p:nvPr/>
          </p:nvSpPr>
          <p:spPr>
            <a:xfrm>
              <a:off x="4791076" y="1571624"/>
              <a:ext cx="7400925" cy="4562475"/>
            </a:xfrm>
            <a:custGeom>
              <a:avLst/>
              <a:gdLst>
                <a:gd name="connsiteX0" fmla="*/ 188932 w 7400925"/>
                <a:gd name="connsiteY0" fmla="*/ 0 h 4562475"/>
                <a:gd name="connsiteX1" fmla="*/ 7400925 w 7400925"/>
                <a:gd name="connsiteY1" fmla="*/ 0 h 4562475"/>
                <a:gd name="connsiteX2" fmla="*/ 7400925 w 7400925"/>
                <a:gd name="connsiteY2" fmla="*/ 4562475 h 4562475"/>
                <a:gd name="connsiteX3" fmla="*/ 188932 w 7400925"/>
                <a:gd name="connsiteY3" fmla="*/ 4562475 h 4562475"/>
                <a:gd name="connsiteX4" fmla="*/ 0 w 7400925"/>
                <a:gd name="connsiteY4" fmla="*/ 4373543 h 4562475"/>
                <a:gd name="connsiteX5" fmla="*/ 0 w 7400925"/>
                <a:gd name="connsiteY5" fmla="*/ 188932 h 4562475"/>
                <a:gd name="connsiteX6" fmla="*/ 188932 w 7400925"/>
                <a:gd name="connsiteY6" fmla="*/ 0 h 456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00925" h="4562475">
                  <a:moveTo>
                    <a:pt x="188932" y="0"/>
                  </a:moveTo>
                  <a:lnTo>
                    <a:pt x="7400925" y="0"/>
                  </a:lnTo>
                  <a:lnTo>
                    <a:pt x="7400925" y="4562475"/>
                  </a:lnTo>
                  <a:lnTo>
                    <a:pt x="188932" y="4562475"/>
                  </a:lnTo>
                  <a:cubicBezTo>
                    <a:pt x="84588" y="4562475"/>
                    <a:pt x="0" y="4477887"/>
                    <a:pt x="0" y="4373543"/>
                  </a:cubicBezTo>
                  <a:lnTo>
                    <a:pt x="0" y="188932"/>
                  </a:lnTo>
                  <a:cubicBezTo>
                    <a:pt x="0" y="84588"/>
                    <a:pt x="84588" y="0"/>
                    <a:pt x="188932" y="0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Title">
              <a:extLst>
                <a:ext uri="{FF2B5EF4-FFF2-40B4-BE49-F238E27FC236}">
                  <a16:creationId xmlns:a16="http://schemas.microsoft.com/office/drawing/2014/main" id="{650E61D0-2B17-5740-58B8-24C931E3D421}"/>
                </a:ext>
              </a:extLst>
            </p:cNvPr>
            <p:cNvSpPr txBox="1"/>
            <p:nvPr/>
          </p:nvSpPr>
          <p:spPr>
            <a:xfrm>
              <a:off x="660400" y="4789468"/>
              <a:ext cx="3051947" cy="1344632"/>
            </a:xfrm>
            <a:prstGeom prst="rect">
              <a:avLst/>
            </a:prstGeom>
            <a:noFill/>
          </p:spPr>
          <p:txBody>
            <a:bodyPr vert="horz" wrap="square" rtlCol="0" anchor="t">
              <a:norm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000" b="1"/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/>
                <a:t>学习目标扫描技术的运行机制及其应用场景</a:t>
              </a:r>
              <a:endParaRPr lang="en-US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42EFCE7-3C35-63C9-E3A5-44D0299A7CF3}"/>
                </a:ext>
              </a:extLst>
            </p:cNvPr>
            <p:cNvGrpSpPr/>
            <p:nvPr/>
          </p:nvGrpSpPr>
          <p:grpSpPr>
            <a:xfrm>
              <a:off x="4936140" y="1773792"/>
              <a:ext cx="6582760" cy="4360307"/>
              <a:chOff x="660400" y="1773792"/>
              <a:chExt cx="3795450" cy="4360307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C06F3372-959E-8B34-AED6-CF679F6A913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60400" y="1773792"/>
                <a:ext cx="3795450" cy="1409699"/>
                <a:chOff x="797462" y="1860653"/>
                <a:chExt cx="3220935" cy="1513168"/>
              </a:xfrm>
            </p:grpSpPr>
            <p:sp>
              <p:nvSpPr>
                <p:cNvPr id="15" name="Bullet1">
                  <a:extLst>
                    <a:ext uri="{FF2B5EF4-FFF2-40B4-BE49-F238E27FC236}">
                      <a16:creationId xmlns:a16="http://schemas.microsoft.com/office/drawing/2014/main" id="{E680312F-DD6C-44B1-C24C-7160748C74C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97462" y="1860653"/>
                  <a:ext cx="3220935" cy="4298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目标扫描技术概述</a:t>
                  </a:r>
                  <a:endParaRPr lang="en-US" dirty="0"/>
                </a:p>
              </p:txBody>
            </p:sp>
            <p:sp>
              <p:nvSpPr>
                <p:cNvPr id="16" name="Text1">
                  <a:extLst>
                    <a:ext uri="{FF2B5EF4-FFF2-40B4-BE49-F238E27FC236}">
                      <a16:creationId xmlns:a16="http://schemas.microsoft.com/office/drawing/2014/main" id="{7AE4FC38-D4E3-6951-EB85-2F263D0A3C23}"/>
                    </a:ext>
                  </a:extLst>
                </p:cNvPr>
                <p:cNvSpPr/>
                <p:nvPr/>
              </p:nvSpPr>
              <p:spPr>
                <a:xfrm>
                  <a:off x="797463" y="2290496"/>
                  <a:ext cx="3220934" cy="10833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目标扫描技术是网络安全领域的重要组成部分，用于探测网络设备和服务的状态。</a:t>
                  </a:r>
                  <a:endParaRPr lang="en-US" dirty="0"/>
                </a:p>
              </p:txBody>
            </p:sp>
          </p:grpSp>
          <p:grpSp>
            <p:nvGrpSpPr>
              <p:cNvPr id="9" name="组合 1">
                <a:extLst>
                  <a:ext uri="{FF2B5EF4-FFF2-40B4-BE49-F238E27FC236}">
                    <a16:creationId xmlns:a16="http://schemas.microsoft.com/office/drawing/2014/main" id="{DF090752-BA55-4F39-E3BD-984C9BF1861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60400" y="3249097"/>
                <a:ext cx="3795450" cy="1409699"/>
                <a:chOff x="797462" y="1860653"/>
                <a:chExt cx="3220935" cy="1513168"/>
              </a:xfrm>
            </p:grpSpPr>
            <p:sp>
              <p:nvSpPr>
                <p:cNvPr id="13" name="Bullet2">
                  <a:extLst>
                    <a:ext uri="{FF2B5EF4-FFF2-40B4-BE49-F238E27FC236}">
                      <a16:creationId xmlns:a16="http://schemas.microsoft.com/office/drawing/2014/main" id="{1D56BED6-5BD2-A274-32AB-2A6E24472A1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97462" y="1860653"/>
                  <a:ext cx="3220935" cy="4298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工作原理分析</a:t>
                  </a:r>
                  <a:endParaRPr lang="en-US" dirty="0"/>
                </a:p>
              </p:txBody>
            </p:sp>
            <p:sp>
              <p:nvSpPr>
                <p:cNvPr id="14" name="Text2">
                  <a:extLst>
                    <a:ext uri="{FF2B5EF4-FFF2-40B4-BE49-F238E27FC236}">
                      <a16:creationId xmlns:a16="http://schemas.microsoft.com/office/drawing/2014/main" id="{B1028FDF-D41C-656D-1CB2-F86CBA6AEC2E}"/>
                    </a:ext>
                  </a:extLst>
                </p:cNvPr>
                <p:cNvSpPr/>
                <p:nvPr/>
              </p:nvSpPr>
              <p:spPr>
                <a:xfrm>
                  <a:off x="797463" y="2290496"/>
                  <a:ext cx="3220934" cy="10833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通过发送特定数据包并分析返回结果，实现对目标主机或网络的探测。</a:t>
                  </a:r>
                  <a:endParaRPr lang="en-US" dirty="0"/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D949D0C-C185-9322-73CE-B1984FC7FDD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60400" y="4724400"/>
                <a:ext cx="3795450" cy="1409699"/>
                <a:chOff x="797462" y="1860653"/>
                <a:chExt cx="3220935" cy="1513168"/>
              </a:xfrm>
            </p:grpSpPr>
            <p:sp>
              <p:nvSpPr>
                <p:cNvPr id="11" name="Bullet3">
                  <a:extLst>
                    <a:ext uri="{FF2B5EF4-FFF2-40B4-BE49-F238E27FC236}">
                      <a16:creationId xmlns:a16="http://schemas.microsoft.com/office/drawing/2014/main" id="{D4211B49-3564-5596-D2A4-DCADBA91DB2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97462" y="1860653"/>
                  <a:ext cx="3220935" cy="4298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技术应用实例</a:t>
                  </a:r>
                  <a:endParaRPr lang="en-US" dirty="0"/>
                </a:p>
              </p:txBody>
            </p:sp>
            <p:sp>
              <p:nvSpPr>
                <p:cNvPr id="12" name="Text3">
                  <a:extLst>
                    <a:ext uri="{FF2B5EF4-FFF2-40B4-BE49-F238E27FC236}">
                      <a16:creationId xmlns:a16="http://schemas.microsoft.com/office/drawing/2014/main" id="{9B17B7F0-BB8D-E429-DFB0-155CCFF61123}"/>
                    </a:ext>
                  </a:extLst>
                </p:cNvPr>
                <p:cNvSpPr/>
                <p:nvPr/>
              </p:nvSpPr>
              <p:spPr>
                <a:xfrm>
                  <a:off x="797463" y="2290496"/>
                  <a:ext cx="3220934" cy="10833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在实际场景中，目标扫描技术可用于漏洞检测、网络拓扑发现等任务。</a:t>
                  </a:r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4039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69701" y="141894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掌握常用扫描工具的基本用法</a:t>
            </a:r>
            <a:endParaRPr lang="zh-CN" altLang="en-US" dirty="0"/>
          </a:p>
        </p:txBody>
      </p:sp>
      <p:grpSp>
        <p:nvGrpSpPr>
          <p:cNvPr id="4" name="0675c084-4303-43f5-8dc0-421fa8819e00.source.3.zh-Hans.pptx">
            <a:extLst>
              <a:ext uri="{FF2B5EF4-FFF2-40B4-BE49-F238E27FC236}">
                <a16:creationId xmlns:a16="http://schemas.microsoft.com/office/drawing/2014/main" id="{3A848EA7-A772-2EB7-9B82-94CA13892A2D}"/>
              </a:ext>
            </a:extLst>
          </p:cNvPr>
          <p:cNvGrpSpPr/>
          <p:nvPr/>
        </p:nvGrpSpPr>
        <p:grpSpPr>
          <a:xfrm>
            <a:off x="269701" y="939337"/>
            <a:ext cx="8874299" cy="5087389"/>
            <a:chOff x="673100" y="1436915"/>
            <a:chExt cx="10845798" cy="4697186"/>
          </a:xfrm>
        </p:grpSpPr>
        <p:sp>
          <p:nvSpPr>
            <p:cNvPr id="5" name="Title">
              <a:extLst>
                <a:ext uri="{FF2B5EF4-FFF2-40B4-BE49-F238E27FC236}">
                  <a16:creationId xmlns:a16="http://schemas.microsoft.com/office/drawing/2014/main" id="{8A1AF135-F12A-A7EE-B2FC-10DEBB879033}"/>
                </a:ext>
              </a:extLst>
            </p:cNvPr>
            <p:cNvSpPr/>
            <p:nvPr/>
          </p:nvSpPr>
          <p:spPr>
            <a:xfrm>
              <a:off x="8629458" y="4501209"/>
              <a:ext cx="2889440" cy="16328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tIns="45720" rIns="91440" bIns="45720" rtlCol="0" anchor="ctr" anchorCtr="0">
              <a:norm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熟悉Xscan、nmap、Zenmap等扫描工具的功能及操作</a:t>
              </a:r>
              <a:endParaRPr 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6AA4B48-2630-FB16-3E78-01BE7D0BFDFD}"/>
                </a:ext>
              </a:extLst>
            </p:cNvPr>
            <p:cNvSpPr/>
            <p:nvPr/>
          </p:nvSpPr>
          <p:spPr>
            <a:xfrm>
              <a:off x="673100" y="1436916"/>
              <a:ext cx="4702301" cy="4697185"/>
            </a:xfrm>
            <a:prstGeom prst="rect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altLang="zh-CN" sz="28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" name="PictureMisc1">
              <a:extLst>
                <a:ext uri="{FF2B5EF4-FFF2-40B4-BE49-F238E27FC236}">
                  <a16:creationId xmlns:a16="http://schemas.microsoft.com/office/drawing/2014/main" id="{4E245D34-8816-3A9F-8769-35B3DCE767BC}"/>
                </a:ext>
              </a:extLst>
            </p:cNvPr>
            <p:cNvSpPr/>
            <p:nvPr/>
          </p:nvSpPr>
          <p:spPr>
            <a:xfrm>
              <a:off x="5552109" y="1436915"/>
              <a:ext cx="5966789" cy="4697185"/>
            </a:xfrm>
            <a:custGeom>
              <a:avLst/>
              <a:gdLst>
                <a:gd name="connsiteX0" fmla="*/ 2778091 w 5383597"/>
                <a:gd name="connsiteY0" fmla="*/ 1 h 3747119"/>
                <a:gd name="connsiteX1" fmla="*/ 5383597 w 5383597"/>
                <a:gd name="connsiteY1" fmla="*/ 1 h 3747119"/>
                <a:gd name="connsiteX2" fmla="*/ 5383597 w 5383597"/>
                <a:gd name="connsiteY2" fmla="*/ 2271215 h 3747119"/>
                <a:gd name="connsiteX3" fmla="*/ 2778091 w 5383597"/>
                <a:gd name="connsiteY3" fmla="*/ 2271215 h 3747119"/>
                <a:gd name="connsiteX4" fmla="*/ 0 w 5383597"/>
                <a:gd name="connsiteY4" fmla="*/ 0 h 3747119"/>
                <a:gd name="connsiteX5" fmla="*/ 2605506 w 5383597"/>
                <a:gd name="connsiteY5" fmla="*/ 0 h 3747119"/>
                <a:gd name="connsiteX6" fmla="*/ 2605506 w 5383597"/>
                <a:gd name="connsiteY6" fmla="*/ 3747119 h 3747119"/>
                <a:gd name="connsiteX7" fmla="*/ 0 w 5383597"/>
                <a:gd name="connsiteY7" fmla="*/ 3747119 h 374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83597" h="3747119">
                  <a:moveTo>
                    <a:pt x="2778091" y="1"/>
                  </a:moveTo>
                  <a:lnTo>
                    <a:pt x="5383597" y="1"/>
                  </a:lnTo>
                  <a:lnTo>
                    <a:pt x="5383597" y="2271215"/>
                  </a:lnTo>
                  <a:lnTo>
                    <a:pt x="2778091" y="2271215"/>
                  </a:lnTo>
                  <a:close/>
                  <a:moveTo>
                    <a:pt x="0" y="0"/>
                  </a:moveTo>
                  <a:lnTo>
                    <a:pt x="2605506" y="0"/>
                  </a:lnTo>
                  <a:lnTo>
                    <a:pt x="2605506" y="3747119"/>
                  </a:lnTo>
                  <a:lnTo>
                    <a:pt x="0" y="3747119"/>
                  </a:lnTo>
                  <a:close/>
                </a:path>
              </a:pathLst>
            </a:custGeom>
            <a:blipFill>
              <a:blip r:embed="rId3"/>
              <a:stretch>
                <a:fillRect t="-45271" b="-45271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E5918F9-FF6D-8F09-F122-5DECE0DCE398}"/>
                </a:ext>
              </a:extLst>
            </p:cNvPr>
            <p:cNvGrpSpPr>
              <a:grpSpLocks/>
            </p:cNvGrpSpPr>
            <p:nvPr/>
          </p:nvGrpSpPr>
          <p:grpSpPr>
            <a:xfrm>
              <a:off x="916372" y="1622708"/>
              <a:ext cx="4215759" cy="4325603"/>
              <a:chOff x="5571958" y="1535716"/>
              <a:chExt cx="5946940" cy="4468844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52840E18-5635-6D1B-D184-5F87668D0021}"/>
                  </a:ext>
                </a:extLst>
              </p:cNvPr>
              <p:cNvGrpSpPr/>
              <p:nvPr/>
            </p:nvGrpSpPr>
            <p:grpSpPr>
              <a:xfrm>
                <a:off x="5571958" y="1535716"/>
                <a:ext cx="5946940" cy="1249531"/>
                <a:chOff x="5571958" y="1172069"/>
                <a:chExt cx="5946940" cy="1249531"/>
              </a:xfrm>
            </p:grpSpPr>
            <p:sp>
              <p:nvSpPr>
                <p:cNvPr id="17" name="Text1">
                  <a:extLst>
                    <a:ext uri="{FF2B5EF4-FFF2-40B4-BE49-F238E27FC236}">
                      <a16:creationId xmlns:a16="http://schemas.microsoft.com/office/drawing/2014/main" id="{10EDCF9E-EC6B-615C-75A5-CE1FB7D878C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571958" y="1548654"/>
                  <a:ext cx="5946940" cy="87294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Xscan是一款集成多种扫描功能的软件，支持端口扫描、漏洞检测等功能。</a:t>
                  </a:r>
                  <a:endParaRPr lang="en-US" dirty="0"/>
                </a:p>
              </p:txBody>
            </p:sp>
            <p:sp>
              <p:nvSpPr>
                <p:cNvPr id="18" name="Bullet1">
                  <a:extLst>
                    <a:ext uri="{FF2B5EF4-FFF2-40B4-BE49-F238E27FC236}">
                      <a16:creationId xmlns:a16="http://schemas.microsoft.com/office/drawing/2014/main" id="{9026F0CF-B743-F32F-F477-5DF4F3C140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571958" y="1172069"/>
                  <a:ext cx="5946940" cy="37658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r>
                    <a:rPr lang="zh-CN" altLang="en-US" b="1" dirty="0">
                      <a:cs typeface="+mn-ea"/>
                      <a:sym typeface="+mn-lt"/>
                    </a:rPr>
                    <a:t>Xscan扫描工具介绍</a:t>
                  </a:r>
                  <a:endParaRPr lang="en-US" dirty="0"/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48E59B84-4F95-DA0A-4778-44D1B916D140}"/>
                  </a:ext>
                </a:extLst>
              </p:cNvPr>
              <p:cNvGrpSpPr/>
              <p:nvPr/>
            </p:nvGrpSpPr>
            <p:grpSpPr>
              <a:xfrm>
                <a:off x="5571958" y="3145373"/>
                <a:ext cx="5946940" cy="1249531"/>
                <a:chOff x="5571958" y="2018899"/>
                <a:chExt cx="5946940" cy="1249531"/>
              </a:xfrm>
            </p:grpSpPr>
            <p:sp>
              <p:nvSpPr>
                <p:cNvPr id="15" name="Text2">
                  <a:extLst>
                    <a:ext uri="{FF2B5EF4-FFF2-40B4-BE49-F238E27FC236}">
                      <a16:creationId xmlns:a16="http://schemas.microsoft.com/office/drawing/2014/main" id="{2683C7B2-7D3A-D645-45D3-BF80CB19A6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571958" y="2395484"/>
                  <a:ext cx="5946940" cy="87294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nmap是一款强大的网络扫描工具，支持多种扫描类型和参数配置。</a:t>
                  </a:r>
                  <a:endParaRPr lang="en-US" dirty="0"/>
                </a:p>
              </p:txBody>
            </p:sp>
            <p:sp>
              <p:nvSpPr>
                <p:cNvPr id="16" name="Bullet2">
                  <a:extLst>
                    <a:ext uri="{FF2B5EF4-FFF2-40B4-BE49-F238E27FC236}">
                      <a16:creationId xmlns:a16="http://schemas.microsoft.com/office/drawing/2014/main" id="{B906B4A2-7915-24B4-6703-A76A45F40B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571958" y="2018899"/>
                  <a:ext cx="5946940" cy="37658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r>
                    <a:rPr lang="zh-CN" altLang="en-US" b="1" dirty="0">
                      <a:cs typeface="+mn-ea"/>
                      <a:sym typeface="+mn-lt"/>
                    </a:rPr>
                    <a:t>nmap扫描工具基础</a:t>
                  </a:r>
                  <a:endParaRPr lang="en-US" dirty="0"/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7616968D-7E80-022F-AF63-FE401D54A782}"/>
                  </a:ext>
                </a:extLst>
              </p:cNvPr>
              <p:cNvGrpSpPr/>
              <p:nvPr/>
            </p:nvGrpSpPr>
            <p:grpSpPr>
              <a:xfrm>
                <a:off x="5571958" y="4755029"/>
                <a:ext cx="5946940" cy="1249531"/>
                <a:chOff x="5571958" y="2865729"/>
                <a:chExt cx="5946940" cy="1249531"/>
              </a:xfrm>
            </p:grpSpPr>
            <p:sp>
              <p:nvSpPr>
                <p:cNvPr id="13" name="Text3">
                  <a:extLst>
                    <a:ext uri="{FF2B5EF4-FFF2-40B4-BE49-F238E27FC236}">
                      <a16:creationId xmlns:a16="http://schemas.microsoft.com/office/drawing/2014/main" id="{0D616127-C69E-D1F0-3ED6-1AD3BB58F6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571958" y="3242314"/>
                  <a:ext cx="5946940" cy="87294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Zenmap是nmap的图形化版本，提供直观的操作界面，便于初学者使用。</a:t>
                  </a:r>
                  <a:endParaRPr lang="en-US" dirty="0"/>
                </a:p>
              </p:txBody>
            </p:sp>
            <p:sp>
              <p:nvSpPr>
                <p:cNvPr id="14" name="Bullet3">
                  <a:extLst>
                    <a:ext uri="{FF2B5EF4-FFF2-40B4-BE49-F238E27FC236}">
                      <a16:creationId xmlns:a16="http://schemas.microsoft.com/office/drawing/2014/main" id="{77C0A03F-5EE9-2BCD-E2CA-6E4BEBA77A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571958" y="2865729"/>
                  <a:ext cx="5946940" cy="37658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r>
                    <a:rPr lang="zh-CN" altLang="en-US" b="1" dirty="0">
                      <a:cs typeface="+mn-ea"/>
                      <a:sym typeface="+mn-lt"/>
                    </a:rPr>
                    <a:t>Zenmap图形化界面操作</a:t>
                  </a:r>
                  <a:endParaRPr lang="en-US" dirty="0"/>
                </a:p>
              </p:txBody>
            </p:sp>
          </p:grpSp>
        </p:grpSp>
        <p:sp>
          <p:nvSpPr>
            <p:cNvPr id="9" name="矩形 1">
              <a:extLst>
                <a:ext uri="{FF2B5EF4-FFF2-40B4-BE49-F238E27FC236}">
                  <a16:creationId xmlns:a16="http://schemas.microsoft.com/office/drawing/2014/main" id="{40AE74DA-B792-539E-3397-AB1C578328AF}"/>
                </a:ext>
              </a:extLst>
            </p:cNvPr>
            <p:cNvSpPr/>
            <p:nvPr/>
          </p:nvSpPr>
          <p:spPr>
            <a:xfrm>
              <a:off x="673100" y="1436915"/>
              <a:ext cx="50800" cy="46971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730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294967294"/>
          <p:cNvSpPr txBox="1">
            <a:spLocks/>
          </p:cNvSpPr>
          <p:nvPr/>
        </p:nvSpPr>
        <p:spPr>
          <a:xfrm>
            <a:off x="211513" y="159686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熟悉目标扫描的用途与后果</a:t>
            </a:r>
            <a:endParaRPr lang="zh-CN" altLang="en-US" dirty="0"/>
          </a:p>
        </p:txBody>
      </p:sp>
      <p:grpSp>
        <p:nvGrpSpPr>
          <p:cNvPr id="3" name="01c4a35a-9d69-4773-b84f-9e9b8155a79c.source.3.zh-Hans.pptx">
            <a:extLst>
              <a:ext uri="{FF2B5EF4-FFF2-40B4-BE49-F238E27FC236}">
                <a16:creationId xmlns:a16="http://schemas.microsoft.com/office/drawing/2014/main" id="{CD55BEC4-16AB-8138-5960-5DF7FB3A50F0}"/>
              </a:ext>
            </a:extLst>
          </p:cNvPr>
          <p:cNvGrpSpPr/>
          <p:nvPr/>
        </p:nvGrpSpPr>
        <p:grpSpPr>
          <a:xfrm>
            <a:off x="211513" y="980902"/>
            <a:ext cx="8932487" cy="5087390"/>
            <a:chOff x="660400" y="1130300"/>
            <a:chExt cx="10864848" cy="522893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02CC820-552B-F628-A0CA-57A7A79A0070}"/>
                </a:ext>
              </a:extLst>
            </p:cNvPr>
            <p:cNvGrpSpPr/>
            <p:nvPr/>
          </p:nvGrpSpPr>
          <p:grpSpPr>
            <a:xfrm>
              <a:off x="4788183" y="1130300"/>
              <a:ext cx="6737065" cy="1600200"/>
              <a:chOff x="6015293" y="1367933"/>
              <a:chExt cx="7790813" cy="1542005"/>
            </a:xfrm>
          </p:grpSpPr>
          <p:sp>
            <p:nvSpPr>
              <p:cNvPr id="13" name="Bullet1">
                <a:extLst>
                  <a:ext uri="{FF2B5EF4-FFF2-40B4-BE49-F238E27FC236}">
                    <a16:creationId xmlns:a16="http://schemas.microsoft.com/office/drawing/2014/main" id="{59DA114B-E3EA-9D70-79D2-E2EE5EC3B10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15293" y="1367933"/>
                <a:ext cx="7790813" cy="429961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扫描技术的合法用途</a:t>
                </a:r>
                <a:endParaRPr lang="en-US" dirty="0"/>
              </a:p>
            </p:txBody>
          </p:sp>
          <p:sp>
            <p:nvSpPr>
              <p:cNvPr id="14" name="Text1">
                <a:extLst>
                  <a:ext uri="{FF2B5EF4-FFF2-40B4-BE49-F238E27FC236}">
                    <a16:creationId xmlns:a16="http://schemas.microsoft.com/office/drawing/2014/main" id="{D09B3BA9-BF90-B545-68BC-C0C692208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293" y="1797892"/>
                <a:ext cx="7790813" cy="1112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 err="1">
                    <a:cs typeface="+mn-ea"/>
                    <a:sym typeface="+mn-lt"/>
                  </a:rPr>
                  <a:t>如网络管理员可利用扫描技术进行系统维护和安全评估。</a:t>
                </a:r>
                <a:endParaRPr lang="en-US" dirty="0"/>
              </a:p>
            </p:txBody>
          </p:sp>
        </p:grpSp>
        <p:grpSp>
          <p:nvGrpSpPr>
            <p:cNvPr id="5" name="Group 132">
              <a:extLst>
                <a:ext uri="{FF2B5EF4-FFF2-40B4-BE49-F238E27FC236}">
                  <a16:creationId xmlns:a16="http://schemas.microsoft.com/office/drawing/2014/main" id="{EF2CB210-1CDC-EF0B-F4BE-F2B5AAB0F2F6}"/>
                </a:ext>
              </a:extLst>
            </p:cNvPr>
            <p:cNvGrpSpPr/>
            <p:nvPr/>
          </p:nvGrpSpPr>
          <p:grpSpPr>
            <a:xfrm>
              <a:off x="4788183" y="2832100"/>
              <a:ext cx="6737065" cy="1600200"/>
              <a:chOff x="6015293" y="1367933"/>
              <a:chExt cx="7790813" cy="1542005"/>
            </a:xfrm>
          </p:grpSpPr>
          <p:sp>
            <p:nvSpPr>
              <p:cNvPr id="11" name="Bullet2">
                <a:extLst>
                  <a:ext uri="{FF2B5EF4-FFF2-40B4-BE49-F238E27FC236}">
                    <a16:creationId xmlns:a16="http://schemas.microsoft.com/office/drawing/2014/main" id="{4724BCDC-295B-DCA4-15C2-1511C9A0F6C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15293" y="1367933"/>
                <a:ext cx="7790813" cy="429961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潜在的安全隐患</a:t>
                </a:r>
                <a:endParaRPr lang="en-US" dirty="0"/>
              </a:p>
            </p:txBody>
          </p:sp>
          <p:sp>
            <p:nvSpPr>
              <p:cNvPr id="12" name="Text2">
                <a:extLst>
                  <a:ext uri="{FF2B5EF4-FFF2-40B4-BE49-F238E27FC236}">
                    <a16:creationId xmlns:a16="http://schemas.microsoft.com/office/drawing/2014/main" id="{146169DE-5A66-F96C-97CF-4D3486132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293" y="1797892"/>
                <a:ext cx="7790813" cy="1112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>
                    <a:cs typeface="+mn-ea"/>
                    <a:sym typeface="+mn-lt"/>
                  </a:rPr>
                  <a:t>不当使用扫描技术可能导致信息泄露或被攻击者利用。</a:t>
                </a:r>
                <a:endParaRPr lang="en-US" dirty="0"/>
              </a:p>
            </p:txBody>
          </p:sp>
        </p:grpSp>
        <p:grpSp>
          <p:nvGrpSpPr>
            <p:cNvPr id="6" name="Group 133">
              <a:extLst>
                <a:ext uri="{FF2B5EF4-FFF2-40B4-BE49-F238E27FC236}">
                  <a16:creationId xmlns:a16="http://schemas.microsoft.com/office/drawing/2014/main" id="{2EFD68FC-78B5-BC86-ACD9-2D49691064BA}"/>
                </a:ext>
              </a:extLst>
            </p:cNvPr>
            <p:cNvGrpSpPr/>
            <p:nvPr/>
          </p:nvGrpSpPr>
          <p:grpSpPr>
            <a:xfrm>
              <a:off x="4788183" y="4533900"/>
              <a:ext cx="6737065" cy="1600200"/>
              <a:chOff x="6015293" y="1367933"/>
              <a:chExt cx="7790813" cy="1542005"/>
            </a:xfrm>
          </p:grpSpPr>
          <p:sp>
            <p:nvSpPr>
              <p:cNvPr id="9" name="Bullet3">
                <a:extLst>
                  <a:ext uri="{FF2B5EF4-FFF2-40B4-BE49-F238E27FC236}">
                    <a16:creationId xmlns:a16="http://schemas.microsoft.com/office/drawing/2014/main" id="{8FCEFB71-5368-6250-8957-6EF5AC46A7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15293" y="1367933"/>
                <a:ext cx="7790813" cy="429961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防范措施建议</a:t>
                </a:r>
                <a:endParaRPr lang="en-US" dirty="0"/>
              </a:p>
            </p:txBody>
          </p:sp>
          <p:sp>
            <p:nvSpPr>
              <p:cNvPr id="10" name="Text3">
                <a:extLst>
                  <a:ext uri="{FF2B5EF4-FFF2-40B4-BE49-F238E27FC236}">
                    <a16:creationId xmlns:a16="http://schemas.microsoft.com/office/drawing/2014/main" id="{AC02F736-2C8E-2250-6D02-8B877629D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293" y="1797892"/>
                <a:ext cx="7790813" cy="1112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 err="1">
                    <a:cs typeface="+mn-ea"/>
                    <a:sym typeface="+mn-lt"/>
                  </a:rPr>
                  <a:t>提供合理建议以降低扫描技术滥用的风险，如启用防火墙和关闭不必要的端口。</a:t>
                </a:r>
                <a:endParaRPr lang="en-US" dirty="0"/>
              </a:p>
            </p:txBody>
          </p:sp>
        </p:grp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DC5B3F7C-9E46-6EB1-1BBB-2FC2B8F662E7}"/>
                </a:ext>
              </a:extLst>
            </p:cNvPr>
            <p:cNvSpPr txBox="1"/>
            <p:nvPr/>
          </p:nvSpPr>
          <p:spPr>
            <a:xfrm>
              <a:off x="660400" y="1130300"/>
              <a:ext cx="3826318" cy="8341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探讨目标扫描的实际用途及其可能带来的安全风险</a:t>
              </a:r>
              <a:endParaRPr lang="en-US" dirty="0"/>
            </a:p>
          </p:txBody>
        </p:sp>
        <p:sp>
          <p:nvSpPr>
            <p:cNvPr id="8" name="PictureMisc1">
              <a:extLst>
                <a:ext uri="{FF2B5EF4-FFF2-40B4-BE49-F238E27FC236}">
                  <a16:creationId xmlns:a16="http://schemas.microsoft.com/office/drawing/2014/main" id="{80E29B24-438A-F3D9-AF5D-D82A44B8FA5B}"/>
                </a:ext>
              </a:extLst>
            </p:cNvPr>
            <p:cNvSpPr/>
            <p:nvPr/>
          </p:nvSpPr>
          <p:spPr>
            <a:xfrm>
              <a:off x="660400" y="2213811"/>
              <a:ext cx="3826318" cy="4145426"/>
            </a:xfrm>
            <a:prstGeom prst="rect">
              <a:avLst/>
            </a:prstGeom>
            <a:blipFill>
              <a:blip r:embed="rId3"/>
              <a:srcRect/>
              <a:stretch>
                <a:fillRect t="-11792" b="-11792"/>
              </a:stretch>
            </a:blipFill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96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8901" y="953419"/>
            <a:ext cx="8765540" cy="4918075"/>
            <a:chOff x="3080" y="1785"/>
            <a:chExt cx="13242" cy="7430"/>
          </a:xfrm>
        </p:grpSpPr>
        <p:sp>
          <p:nvSpPr>
            <p:cNvPr id="3" name="矩形 2"/>
            <p:cNvSpPr/>
            <p:nvPr/>
          </p:nvSpPr>
          <p:spPr>
            <a:xfrm>
              <a:off x="3080" y="17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280" y="19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56306" y="1775774"/>
            <a:ext cx="7038340" cy="3213514"/>
            <a:chOff x="4037" y="2948"/>
            <a:chExt cx="11084" cy="4519"/>
          </a:xfrm>
        </p:grpSpPr>
        <p:sp>
          <p:nvSpPr>
            <p:cNvPr id="6" name="文本框 5"/>
            <p:cNvSpPr txBox="1"/>
            <p:nvPr/>
          </p:nvSpPr>
          <p:spPr>
            <a:xfrm>
              <a:off x="6590" y="2948"/>
              <a:ext cx="5979" cy="1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PART </a:t>
              </a:r>
              <a:r>
                <a:rPr lang="en-US" altLang="zh-CN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  <a:endPara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39" y="4546"/>
              <a:ext cx="7880" cy="1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600" b="1" dirty="0" smtClean="0">
                  <a:solidFill>
                    <a:srgbClr val="6E8C89"/>
                  </a:solidFill>
                  <a:cs typeface="+mn-ea"/>
                  <a:sym typeface="+mn-lt"/>
                </a:rPr>
                <a:t>实验环境</a:t>
              </a:r>
              <a:endParaRPr lang="zh-CN" altLang="en-US" sz="6600" b="1" dirty="0">
                <a:solidFill>
                  <a:srgbClr val="6E8C89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37" y="6363"/>
              <a:ext cx="11084" cy="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描述实验所需硬件和软件环境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22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28138" y="153525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虚拟机配置</a:t>
            </a:r>
            <a:endParaRPr lang="zh-CN" altLang="en-US" dirty="0"/>
          </a:p>
        </p:txBody>
      </p:sp>
      <p:grpSp>
        <p:nvGrpSpPr>
          <p:cNvPr id="3" name="2e7a392a-fbe0-4472-8450-a75d3bc85a7b.source.3.zh-Hans.pptx">
            <a:extLst>
              <a:ext uri="{FF2B5EF4-FFF2-40B4-BE49-F238E27FC236}">
                <a16:creationId xmlns:a16="http://schemas.microsoft.com/office/drawing/2014/main" id="{CD3BB542-7628-A441-7C83-C4A3F6EC7240}"/>
              </a:ext>
            </a:extLst>
          </p:cNvPr>
          <p:cNvGrpSpPr/>
          <p:nvPr/>
        </p:nvGrpSpPr>
        <p:grpSpPr>
          <a:xfrm>
            <a:off x="228138" y="944231"/>
            <a:ext cx="2883499" cy="3179445"/>
            <a:chOff x="523943" y="1202429"/>
            <a:chExt cx="3582775" cy="331735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5E54057-E973-B139-9523-119E4211381A}"/>
                </a:ext>
              </a:extLst>
            </p:cNvPr>
            <p:cNvGrpSpPr/>
            <p:nvPr/>
          </p:nvGrpSpPr>
          <p:grpSpPr>
            <a:xfrm>
              <a:off x="709714" y="2578703"/>
              <a:ext cx="3397004" cy="1818883"/>
              <a:chOff x="-3016013" y="3432462"/>
              <a:chExt cx="3393244" cy="1818883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7B6B0E27-0564-2CFF-9FF6-6360C7FC8D61}"/>
                  </a:ext>
                </a:extLst>
              </p:cNvPr>
              <p:cNvGrpSpPr/>
              <p:nvPr/>
            </p:nvGrpSpPr>
            <p:grpSpPr>
              <a:xfrm>
                <a:off x="-2290447" y="3432462"/>
                <a:ext cx="2667678" cy="1818883"/>
                <a:chOff x="-2290447" y="3432462"/>
                <a:chExt cx="2667678" cy="1818883"/>
              </a:xfrm>
            </p:grpSpPr>
            <p:sp>
              <p:nvSpPr>
                <p:cNvPr id="18" name="Text1">
                  <a:extLst>
                    <a:ext uri="{FF2B5EF4-FFF2-40B4-BE49-F238E27FC236}">
                      <a16:creationId xmlns:a16="http://schemas.microsoft.com/office/drawing/2014/main" id="{9A45534E-B2D8-1B80-716C-514D946A0C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2290447" y="4106828"/>
                  <a:ext cx="2667678" cy="1144517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zh-CN"/>
                  </a:defPPr>
                  <a:lvl1pPr>
                    <a:lnSpc>
                      <a:spcPct val="150000"/>
                    </a:lnSpc>
                    <a:defRPr kumimoji="0" sz="1050" i="0" u="none" strike="noStrike" cap="none" spc="0" normalizeH="0" baseline="0">
                      <a:ln>
                        <a:noFill/>
                      </a:ln>
                      <a:effectLst/>
                      <a:uLnTx/>
                      <a:uFillTx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IP地址设置为192.168.X.2，作为网关设备。</a:t>
                  </a:r>
                  <a:endParaRPr lang="en-US" dirty="0"/>
                </a:p>
              </p:txBody>
            </p:sp>
            <p:sp>
              <p:nvSpPr>
                <p:cNvPr id="19" name="Bullet1">
                  <a:extLst>
                    <a:ext uri="{FF2B5EF4-FFF2-40B4-BE49-F238E27FC236}">
                      <a16:creationId xmlns:a16="http://schemas.microsoft.com/office/drawing/2014/main" id="{97CE432D-002E-806C-A128-552934E357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2290447" y="3432462"/>
                  <a:ext cx="2667678" cy="486391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 fontScale="92500"/>
                </a:bodyPr>
                <a:lstStyle>
                  <a:defPPr>
                    <a:defRPr lang="zh-CN"/>
                  </a:defPPr>
                  <a:lvl1pPr>
                    <a:defRPr kumimoji="0" sz="1400" b="1" i="0" u="none" strike="noStrike" cap="none" spc="0" normalizeH="0" baseline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Windows 2003 Server</a:t>
                  </a:r>
                  <a:endParaRPr lang="en-US" dirty="0"/>
                </a:p>
              </p:txBody>
            </p:sp>
          </p:grpSp>
          <p:sp>
            <p:nvSpPr>
              <p:cNvPr id="17" name="Number1">
                <a:extLst>
                  <a:ext uri="{FF2B5EF4-FFF2-40B4-BE49-F238E27FC236}">
                    <a16:creationId xmlns:a16="http://schemas.microsoft.com/office/drawing/2014/main" id="{FEC6C062-1BB9-58AC-02B6-BA8917D46AF0}"/>
                  </a:ext>
                </a:extLst>
              </p:cNvPr>
              <p:cNvSpPr/>
              <p:nvPr/>
            </p:nvSpPr>
            <p:spPr>
              <a:xfrm>
                <a:off x="-3016013" y="3551889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  <a:cs typeface="+mn-ea"/>
                    <a:sym typeface="+mn-lt"/>
                  </a:rPr>
                  <a:t>1</a:t>
                </a:r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37143E44-9979-F351-9404-CE142EDC6A4C}"/>
                </a:ext>
              </a:extLst>
            </p:cNvPr>
            <p:cNvSpPr txBox="1"/>
            <p:nvPr/>
          </p:nvSpPr>
          <p:spPr>
            <a:xfrm>
              <a:off x="523943" y="1202429"/>
              <a:ext cx="3349626" cy="3317354"/>
            </a:xfrm>
            <a:prstGeom prst="rect">
              <a:avLst/>
            </a:prstGeom>
            <a:noFill/>
          </p:spPr>
          <p:txBody>
            <a:bodyPr wrap="square" anchor="t" anchorCtr="0">
              <a:normAutofit/>
            </a:bodyPr>
            <a:lstStyle>
              <a:defPPr>
                <a:defRPr lang="zh-CN"/>
              </a:defPPr>
              <a:lvl1pPr>
                <a:defRPr sz="2400" b="1">
                  <a:cs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ym typeface="+mn-lt"/>
                </a:rPr>
                <a:t>设置虚拟机环境以完成实验任务</a:t>
              </a:r>
              <a:endParaRPr lang="en-US" dirty="0"/>
            </a:p>
          </p:txBody>
        </p:sp>
      </p:grpSp>
      <p:pic>
        <p:nvPicPr>
          <p:cNvPr id="1027" name="图片 1" descr="屏幕截图 2024-04-08 0953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50" y="1067955"/>
            <a:ext cx="5651934" cy="463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34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28138" y="153525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虚拟机配置</a:t>
            </a:r>
            <a:endParaRPr lang="zh-CN" altLang="en-US" dirty="0"/>
          </a:p>
        </p:txBody>
      </p:sp>
      <p:grpSp>
        <p:nvGrpSpPr>
          <p:cNvPr id="3" name="2e7a392a-fbe0-4472-8450-a75d3bc85a7b.source.3.zh-Hans.pptx">
            <a:extLst>
              <a:ext uri="{FF2B5EF4-FFF2-40B4-BE49-F238E27FC236}">
                <a16:creationId xmlns:a16="http://schemas.microsoft.com/office/drawing/2014/main" id="{CD3BB542-7628-A441-7C83-C4A3F6EC7240}"/>
              </a:ext>
            </a:extLst>
          </p:cNvPr>
          <p:cNvGrpSpPr/>
          <p:nvPr/>
        </p:nvGrpSpPr>
        <p:grpSpPr>
          <a:xfrm>
            <a:off x="228138" y="890798"/>
            <a:ext cx="2786514" cy="4139278"/>
            <a:chOff x="523943" y="1202430"/>
            <a:chExt cx="3462270" cy="431882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CD4999B-C219-D34D-85FE-3BFD31A71199}"/>
                </a:ext>
              </a:extLst>
            </p:cNvPr>
            <p:cNvGrpSpPr/>
            <p:nvPr/>
          </p:nvGrpSpPr>
          <p:grpSpPr>
            <a:xfrm>
              <a:off x="640930" y="2459666"/>
              <a:ext cx="3325317" cy="1573725"/>
              <a:chOff x="-3097099" y="3313425"/>
              <a:chExt cx="3335940" cy="1573725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4B366C11-986C-258A-F91E-01D2C77C40C8}"/>
                  </a:ext>
                </a:extLst>
              </p:cNvPr>
              <p:cNvGrpSpPr/>
              <p:nvPr/>
            </p:nvGrpSpPr>
            <p:grpSpPr>
              <a:xfrm>
                <a:off x="-2439738" y="3313425"/>
                <a:ext cx="2678579" cy="1573725"/>
                <a:chOff x="-2439738" y="3313425"/>
                <a:chExt cx="2678579" cy="1573725"/>
              </a:xfrm>
            </p:grpSpPr>
            <p:sp>
              <p:nvSpPr>
                <p:cNvPr id="14" name="Text2">
                  <a:extLst>
                    <a:ext uri="{FF2B5EF4-FFF2-40B4-BE49-F238E27FC236}">
                      <a16:creationId xmlns:a16="http://schemas.microsoft.com/office/drawing/2014/main" id="{C271FAA2-5DB3-2E13-8FD6-E7AC28877A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2439738" y="3742633"/>
                  <a:ext cx="2678578" cy="1144517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zh-CN"/>
                  </a:defPPr>
                  <a:lvl1pPr>
                    <a:lnSpc>
                      <a:spcPct val="150000"/>
                    </a:lnSpc>
                    <a:defRPr kumimoji="0" sz="1050" i="0" u="none" strike="noStrike" cap="none" spc="0" normalizeH="0" baseline="0">
                      <a:ln>
                        <a:noFill/>
                      </a:ln>
                      <a:effectLst/>
                      <a:uLnTx/>
                      <a:uFillTx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IP地址设置为192.168.X.3，用于模拟目标主机。</a:t>
                  </a:r>
                  <a:endParaRPr lang="en-US" dirty="0"/>
                </a:p>
              </p:txBody>
            </p:sp>
            <p:sp>
              <p:nvSpPr>
                <p:cNvPr id="15" name="Bullet2">
                  <a:extLst>
                    <a:ext uri="{FF2B5EF4-FFF2-40B4-BE49-F238E27FC236}">
                      <a16:creationId xmlns:a16="http://schemas.microsoft.com/office/drawing/2014/main" id="{BFC898AD-4A46-5241-A77E-3A0A8DAD931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2439737" y="3313425"/>
                  <a:ext cx="2678578" cy="486391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zh-CN"/>
                  </a:defPPr>
                  <a:lvl1pPr>
                    <a:defRPr kumimoji="0" sz="1400" b="1" i="0" u="none" strike="noStrike" cap="none" spc="0" normalizeH="0" baseline="0">
                      <a:ln>
                        <a:noFill/>
                      </a:ln>
                      <a:solidFill>
                        <a:schemeClr val="tx1">
                          <a:alpha val="60000"/>
                        </a:schemeClr>
                      </a:solidFill>
                      <a:effectLst/>
                      <a:uLnTx/>
                      <a:uFillTx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Windows XP</a:t>
                  </a:r>
                  <a:endParaRPr lang="en-US" dirty="0"/>
                </a:p>
              </p:txBody>
            </p:sp>
          </p:grpSp>
          <p:sp>
            <p:nvSpPr>
              <p:cNvPr id="13" name="Number2">
                <a:extLst>
                  <a:ext uri="{FF2B5EF4-FFF2-40B4-BE49-F238E27FC236}">
                    <a16:creationId xmlns:a16="http://schemas.microsoft.com/office/drawing/2014/main" id="{3BC723EF-A1AD-ACED-211D-791F7E58112C}"/>
                  </a:ext>
                </a:extLst>
              </p:cNvPr>
              <p:cNvSpPr/>
              <p:nvPr/>
            </p:nvSpPr>
            <p:spPr>
              <a:xfrm>
                <a:off x="-3097099" y="3313673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  <a:cs typeface="+mn-ea"/>
                    <a:sym typeface="+mn-lt"/>
                  </a:rPr>
                  <a:t>2</a:t>
                </a:r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1BF34EB-07A5-D67C-67A1-4C8EA24E5E1C}"/>
                </a:ext>
              </a:extLst>
            </p:cNvPr>
            <p:cNvGrpSpPr/>
            <p:nvPr/>
          </p:nvGrpSpPr>
          <p:grpSpPr>
            <a:xfrm>
              <a:off x="650729" y="3922250"/>
              <a:ext cx="3335484" cy="1599000"/>
              <a:chOff x="4346396" y="3068141"/>
              <a:chExt cx="3352028" cy="1599000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C2101053-C2C9-C250-EFFD-71F7C5BCBA36}"/>
                  </a:ext>
                </a:extLst>
              </p:cNvPr>
              <p:cNvGrpSpPr/>
              <p:nvPr/>
            </p:nvGrpSpPr>
            <p:grpSpPr>
              <a:xfrm>
                <a:off x="4993747" y="3068141"/>
                <a:ext cx="2704677" cy="1599000"/>
                <a:chOff x="4993747" y="3068141"/>
                <a:chExt cx="2704677" cy="1599000"/>
              </a:xfrm>
            </p:grpSpPr>
            <p:sp>
              <p:nvSpPr>
                <p:cNvPr id="10" name="Text3">
                  <a:extLst>
                    <a:ext uri="{FF2B5EF4-FFF2-40B4-BE49-F238E27FC236}">
                      <a16:creationId xmlns:a16="http://schemas.microsoft.com/office/drawing/2014/main" id="{C9025609-9E65-951D-8B09-0F26855C242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13811" y="3522624"/>
                  <a:ext cx="2684613" cy="1144517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zh-CN"/>
                  </a:defPPr>
                  <a:lvl1pPr>
                    <a:lnSpc>
                      <a:spcPct val="150000"/>
                    </a:lnSpc>
                    <a:defRPr kumimoji="0" sz="1050" i="0" u="none" strike="noStrike" cap="none" spc="0" normalizeH="0" baseline="0">
                      <a:ln>
                        <a:noFill/>
                      </a:ln>
                      <a:effectLst/>
                      <a:uLnTx/>
                      <a:uFillTx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使用ifconfig命令查询其IP地址，作为扫描工具的操作平台。</a:t>
                  </a:r>
                  <a:endParaRPr lang="en-US" dirty="0"/>
                </a:p>
              </p:txBody>
            </p:sp>
            <p:sp>
              <p:nvSpPr>
                <p:cNvPr id="11" name="Bullet3">
                  <a:extLst>
                    <a:ext uri="{FF2B5EF4-FFF2-40B4-BE49-F238E27FC236}">
                      <a16:creationId xmlns:a16="http://schemas.microsoft.com/office/drawing/2014/main" id="{5407CDDA-2211-423F-8FD7-A20346D9D6D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993747" y="3068141"/>
                  <a:ext cx="2684613" cy="438059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 lnSpcReduction="10000"/>
                </a:bodyPr>
                <a:lstStyle>
                  <a:defPPr>
                    <a:defRPr lang="zh-CN"/>
                  </a:defPPr>
                  <a:lvl1pPr>
                    <a:defRPr kumimoji="0" sz="1400" b="1" i="0" u="none" strike="noStrike" cap="none" spc="0" normalizeH="0" baseline="0">
                      <a:ln>
                        <a:noFill/>
                      </a:ln>
                      <a:solidFill>
                        <a:schemeClr val="tx1">
                          <a:alpha val="60000"/>
                        </a:schemeClr>
                      </a:solidFill>
                      <a:effectLst/>
                      <a:uLnTx/>
                      <a:uFillTx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Kali Linux</a:t>
                  </a:r>
                  <a:endParaRPr lang="en-US" dirty="0"/>
                </a:p>
              </p:txBody>
            </p:sp>
          </p:grpSp>
          <p:sp>
            <p:nvSpPr>
              <p:cNvPr id="9" name="Number3">
                <a:extLst>
                  <a:ext uri="{FF2B5EF4-FFF2-40B4-BE49-F238E27FC236}">
                    <a16:creationId xmlns:a16="http://schemas.microsoft.com/office/drawing/2014/main" id="{91DF0A0A-36BE-4501-D0F2-0EBFB19D05F9}"/>
                  </a:ext>
                </a:extLst>
              </p:cNvPr>
              <p:cNvSpPr/>
              <p:nvPr/>
            </p:nvSpPr>
            <p:spPr>
              <a:xfrm>
                <a:off x="4346396" y="3068141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  <a:cs typeface="+mn-ea"/>
                    <a:sym typeface="+mn-lt"/>
                  </a:rPr>
                  <a:t>3</a:t>
                </a:r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37143E44-9979-F351-9404-CE142EDC6A4C}"/>
                </a:ext>
              </a:extLst>
            </p:cNvPr>
            <p:cNvSpPr txBox="1"/>
            <p:nvPr/>
          </p:nvSpPr>
          <p:spPr>
            <a:xfrm>
              <a:off x="523943" y="1202430"/>
              <a:ext cx="3349626" cy="3317354"/>
            </a:xfrm>
            <a:prstGeom prst="rect">
              <a:avLst/>
            </a:prstGeom>
            <a:noFill/>
          </p:spPr>
          <p:txBody>
            <a:bodyPr wrap="square" anchor="t" anchorCtr="0">
              <a:normAutofit/>
            </a:bodyPr>
            <a:lstStyle>
              <a:defPPr>
                <a:defRPr lang="zh-CN"/>
              </a:defPPr>
              <a:lvl1pPr>
                <a:defRPr sz="2400" b="1">
                  <a:cs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ym typeface="+mn-lt"/>
                </a:rPr>
                <a:t>设置虚拟机环境以完成实验任务</a:t>
              </a:r>
              <a:endParaRPr lang="en-US" dirty="0"/>
            </a:p>
          </p:txBody>
        </p:sp>
      </p:grpSp>
      <p:pic>
        <p:nvPicPr>
          <p:cNvPr id="2050" name="图片 3" descr="屏幕截图 2024-04-08 0953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50" y="1053637"/>
            <a:ext cx="5573426" cy="449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71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9201</TotalTime>
  <Words>755</Words>
  <Application>Microsoft Office PowerPoint</Application>
  <PresentationFormat>全屏显示(4:3)</PresentationFormat>
  <Paragraphs>111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仿宋</vt:lpstr>
      <vt:lpstr>华文隶书</vt:lpstr>
      <vt:lpstr>宋体</vt:lpstr>
      <vt:lpstr>微软雅黑</vt:lpstr>
      <vt:lpstr>Arial</vt:lpstr>
      <vt:lpstr>Calibri</vt:lpstr>
      <vt:lpstr>Tahoma</vt:lpstr>
      <vt:lpstr>Office 主题</vt:lpstr>
      <vt:lpstr>数据扫描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1167</cp:revision>
  <dcterms:created xsi:type="dcterms:W3CDTF">2014-07-13T02:54:52Z</dcterms:created>
  <dcterms:modified xsi:type="dcterms:W3CDTF">2025-04-15T03:19:21Z</dcterms:modified>
</cp:coreProperties>
</file>