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410" r:id="rId2"/>
    <p:sldId id="411" r:id="rId3"/>
    <p:sldId id="412" r:id="rId4"/>
    <p:sldId id="413" r:id="rId5"/>
    <p:sldId id="414" r:id="rId6"/>
    <p:sldId id="430" r:id="rId7"/>
    <p:sldId id="415" r:id="rId8"/>
    <p:sldId id="433" r:id="rId9"/>
    <p:sldId id="416" r:id="rId10"/>
    <p:sldId id="431" r:id="rId11"/>
    <p:sldId id="417" r:id="rId12"/>
    <p:sldId id="434" r:id="rId13"/>
    <p:sldId id="418" r:id="rId14"/>
    <p:sldId id="436" r:id="rId15"/>
    <p:sldId id="435" r:id="rId16"/>
    <p:sldId id="437" r:id="rId17"/>
    <p:sldId id="419" r:id="rId18"/>
    <p:sldId id="420" r:id="rId19"/>
    <p:sldId id="438" r:id="rId20"/>
    <p:sldId id="432" r:id="rId21"/>
    <p:sldId id="421" r:id="rId22"/>
    <p:sldId id="422" r:id="rId23"/>
    <p:sldId id="262" r:id="rId24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1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076" y="102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2025/4/15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1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2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442443" y="1998340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木马攻击</a:t>
            </a:r>
            <a:endParaRPr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3166818" y="4072803"/>
            <a:ext cx="2651614" cy="413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汇报人：赵润梅  何露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2386" y="4072801"/>
            <a:ext cx="2651614" cy="41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指导教师：黄泽伟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6024" y="3327355"/>
            <a:ext cx="30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冰河木马实验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8240" y="1060281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11925" y="1932741"/>
            <a:ext cx="5605780" cy="3254046"/>
            <a:chOff x="5204" y="2948"/>
            <a:chExt cx="8828" cy="4576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89" y="4352"/>
              <a:ext cx="7979" cy="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实验内容</a:t>
              </a:r>
              <a:endParaRPr lang="zh-CN" altLang="en-US" sz="72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04" y="6226"/>
              <a:ext cx="8828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详细描述实验的具体步骤及操作流程</a:t>
              </a: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26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178262" y="147293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冰河木马客户端运行</a:t>
            </a:r>
            <a:endParaRPr lang="zh-CN" altLang="en-US" dirty="0"/>
          </a:p>
        </p:txBody>
      </p:sp>
      <p:grpSp>
        <p:nvGrpSpPr>
          <p:cNvPr id="3" name="2f9c9a06-da41-48c2-95f6-5aa7c4ca3377.source.4.zh-Hans.pptx">
            <a:extLst>
              <a:ext uri="{FF2B5EF4-FFF2-40B4-BE49-F238E27FC236}">
                <a16:creationId xmlns:a16="http://schemas.microsoft.com/office/drawing/2014/main" id="{B5931E04-62FE-714A-E3D3-7782C37B4208}"/>
              </a:ext>
            </a:extLst>
          </p:cNvPr>
          <p:cNvGrpSpPr/>
          <p:nvPr/>
        </p:nvGrpSpPr>
        <p:grpSpPr>
          <a:xfrm>
            <a:off x="178262" y="838801"/>
            <a:ext cx="4410563" cy="4382354"/>
            <a:chOff x="652753" y="1003864"/>
            <a:chExt cx="5431044" cy="4382355"/>
          </a:xfrm>
        </p:grpSpPr>
        <p:sp>
          <p:nvSpPr>
            <p:cNvPr id="5" name="Title">
              <a:extLst>
                <a:ext uri="{FF2B5EF4-FFF2-40B4-BE49-F238E27FC236}">
                  <a16:creationId xmlns:a16="http://schemas.microsoft.com/office/drawing/2014/main" id="{2D6C1B2E-4481-5415-3B46-9E2BE65066C4}"/>
                </a:ext>
              </a:extLst>
            </p:cNvPr>
            <p:cNvSpPr txBox="1"/>
            <p:nvPr/>
          </p:nvSpPr>
          <p:spPr>
            <a:xfrm>
              <a:off x="652753" y="1003864"/>
              <a:ext cx="5431044" cy="2299595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在Windows 2003 Server上运行冰河木马客户端，了解其常用功能</a:t>
              </a:r>
              <a:endParaRPr 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5A9C66C-276C-D203-91E1-647BAAE37702}"/>
                </a:ext>
              </a:extLst>
            </p:cNvPr>
            <p:cNvGrpSpPr/>
            <p:nvPr/>
          </p:nvGrpSpPr>
          <p:grpSpPr>
            <a:xfrm>
              <a:off x="804012" y="3464119"/>
              <a:ext cx="4918384" cy="1922100"/>
              <a:chOff x="-6463173" y="6328629"/>
              <a:chExt cx="4918384" cy="192210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4CB3D50A-8F97-13FD-6B31-44935F4AF3E9}"/>
                  </a:ext>
                </a:extLst>
              </p:cNvPr>
              <p:cNvGrpSpPr/>
              <p:nvPr/>
            </p:nvGrpSpPr>
            <p:grpSpPr>
              <a:xfrm>
                <a:off x="-6463173" y="6481645"/>
                <a:ext cx="540000" cy="540000"/>
                <a:chOff x="-6463173" y="6481645"/>
                <a:chExt cx="540000" cy="540000"/>
              </a:xfrm>
            </p:grpSpPr>
            <p:sp>
              <p:nvSpPr>
                <p:cNvPr id="28" name="IconBackground1">
                  <a:extLst>
                    <a:ext uri="{FF2B5EF4-FFF2-40B4-BE49-F238E27FC236}">
                      <a16:creationId xmlns:a16="http://schemas.microsoft.com/office/drawing/2014/main" id="{2309BE91-431A-2732-87D0-8814D2B688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-6463173" y="6481645"/>
                  <a:ext cx="540000" cy="54000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txBody>
                <a:bodyPr wrap="none" lIns="108000" tIns="108000" rIns="108000" bIns="108000" rtlCol="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sz="1600" b="1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Icon1">
                  <a:extLst>
                    <a:ext uri="{FF2B5EF4-FFF2-40B4-BE49-F238E27FC236}">
                      <a16:creationId xmlns:a16="http://schemas.microsoft.com/office/drawing/2014/main" id="{34C43BF8-2209-1464-F592-612929482D10}"/>
                    </a:ext>
                  </a:extLst>
                </p:cNvPr>
                <p:cNvSpPr/>
                <p:nvPr/>
              </p:nvSpPr>
              <p:spPr bwMode="auto">
                <a:xfrm>
                  <a:off x="-6310357" y="6663287"/>
                  <a:ext cx="234367" cy="229856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</a:cxnLst>
                  <a:rect l="l" t="t" r="r" b="b"/>
                  <a:pathLst>
                    <a:path w="594321" h="582881">
                      <a:moveTo>
                        <a:pt x="418375" y="222528"/>
                      </a:moveTo>
                      <a:lnTo>
                        <a:pt x="384902" y="272673"/>
                      </a:lnTo>
                      <a:lnTo>
                        <a:pt x="418375" y="272673"/>
                      </a:lnTo>
                      <a:close/>
                      <a:moveTo>
                        <a:pt x="425069" y="169041"/>
                      </a:moveTo>
                      <a:lnTo>
                        <a:pt x="448978" y="169041"/>
                      </a:lnTo>
                      <a:lnTo>
                        <a:pt x="448978" y="272673"/>
                      </a:lnTo>
                      <a:lnTo>
                        <a:pt x="470496" y="272673"/>
                      </a:lnTo>
                      <a:lnTo>
                        <a:pt x="470496" y="300372"/>
                      </a:lnTo>
                      <a:lnTo>
                        <a:pt x="448978" y="300372"/>
                      </a:lnTo>
                      <a:lnTo>
                        <a:pt x="448978" y="337622"/>
                      </a:lnTo>
                      <a:lnTo>
                        <a:pt x="418375" y="337622"/>
                      </a:lnTo>
                      <a:lnTo>
                        <a:pt x="418375" y="300372"/>
                      </a:lnTo>
                      <a:lnTo>
                        <a:pt x="351430" y="300372"/>
                      </a:lnTo>
                      <a:lnTo>
                        <a:pt x="351430" y="276016"/>
                      </a:lnTo>
                      <a:close/>
                      <a:moveTo>
                        <a:pt x="280632" y="168581"/>
                      </a:moveTo>
                      <a:cubicBezTo>
                        <a:pt x="289241" y="168581"/>
                        <a:pt x="296894" y="169536"/>
                        <a:pt x="303589" y="171924"/>
                      </a:cubicBezTo>
                      <a:cubicBezTo>
                        <a:pt x="310763" y="174789"/>
                        <a:pt x="316024" y="178131"/>
                        <a:pt x="320807" y="182429"/>
                      </a:cubicBezTo>
                      <a:cubicBezTo>
                        <a:pt x="325590" y="186727"/>
                        <a:pt x="328937" y="191979"/>
                        <a:pt x="331329" y="198187"/>
                      </a:cubicBezTo>
                      <a:cubicBezTo>
                        <a:pt x="333720" y="203917"/>
                        <a:pt x="334677" y="210603"/>
                        <a:pt x="334677" y="217288"/>
                      </a:cubicBezTo>
                      <a:cubicBezTo>
                        <a:pt x="334677" y="223973"/>
                        <a:pt x="334198" y="229703"/>
                        <a:pt x="332285" y="234956"/>
                      </a:cubicBezTo>
                      <a:cubicBezTo>
                        <a:pt x="330372" y="240686"/>
                        <a:pt x="327981" y="245461"/>
                        <a:pt x="324633" y="250714"/>
                      </a:cubicBezTo>
                      <a:cubicBezTo>
                        <a:pt x="321285" y="255012"/>
                        <a:pt x="316503" y="260264"/>
                        <a:pt x="309807" y="266472"/>
                      </a:cubicBezTo>
                      <a:cubicBezTo>
                        <a:pt x="303589" y="273157"/>
                        <a:pt x="295459" y="279842"/>
                        <a:pt x="285893" y="287960"/>
                      </a:cubicBezTo>
                      <a:cubicBezTo>
                        <a:pt x="280632" y="292735"/>
                        <a:pt x="275850" y="296556"/>
                        <a:pt x="271545" y="300376"/>
                      </a:cubicBezTo>
                      <a:cubicBezTo>
                        <a:pt x="267719" y="304196"/>
                        <a:pt x="264850" y="307061"/>
                        <a:pt x="262937" y="309449"/>
                      </a:cubicBezTo>
                      <a:lnTo>
                        <a:pt x="335155" y="309449"/>
                      </a:lnTo>
                      <a:lnTo>
                        <a:pt x="335155" y="337622"/>
                      </a:lnTo>
                      <a:lnTo>
                        <a:pt x="220849" y="337622"/>
                      </a:lnTo>
                      <a:cubicBezTo>
                        <a:pt x="220849" y="324252"/>
                        <a:pt x="224197" y="312314"/>
                        <a:pt x="230414" y="302763"/>
                      </a:cubicBezTo>
                      <a:cubicBezTo>
                        <a:pt x="233762" y="297988"/>
                        <a:pt x="238067" y="293213"/>
                        <a:pt x="243806" y="287483"/>
                      </a:cubicBezTo>
                      <a:cubicBezTo>
                        <a:pt x="249067" y="282230"/>
                        <a:pt x="256241" y="276022"/>
                        <a:pt x="264371" y="269337"/>
                      </a:cubicBezTo>
                      <a:cubicBezTo>
                        <a:pt x="271545" y="263607"/>
                        <a:pt x="277763" y="258354"/>
                        <a:pt x="283024" y="253579"/>
                      </a:cubicBezTo>
                      <a:cubicBezTo>
                        <a:pt x="287806" y="249281"/>
                        <a:pt x="292111" y="244984"/>
                        <a:pt x="294980" y="241164"/>
                      </a:cubicBezTo>
                      <a:cubicBezTo>
                        <a:pt x="298328" y="237343"/>
                        <a:pt x="300241" y="233523"/>
                        <a:pt x="301676" y="229703"/>
                      </a:cubicBezTo>
                      <a:cubicBezTo>
                        <a:pt x="303111" y="225883"/>
                        <a:pt x="303589" y="221585"/>
                        <a:pt x="303589" y="216810"/>
                      </a:cubicBezTo>
                      <a:cubicBezTo>
                        <a:pt x="303589" y="209647"/>
                        <a:pt x="301676" y="203917"/>
                        <a:pt x="297372" y="200097"/>
                      </a:cubicBezTo>
                      <a:cubicBezTo>
                        <a:pt x="293546" y="196277"/>
                        <a:pt x="287806" y="194367"/>
                        <a:pt x="280154" y="194367"/>
                      </a:cubicBezTo>
                      <a:cubicBezTo>
                        <a:pt x="277285" y="194367"/>
                        <a:pt x="273937" y="194844"/>
                        <a:pt x="271067" y="195799"/>
                      </a:cubicBezTo>
                      <a:cubicBezTo>
                        <a:pt x="268197" y="197232"/>
                        <a:pt x="265806" y="199142"/>
                        <a:pt x="263893" y="201530"/>
                      </a:cubicBezTo>
                      <a:cubicBezTo>
                        <a:pt x="261502" y="203917"/>
                        <a:pt x="259589" y="207260"/>
                        <a:pt x="258154" y="210603"/>
                      </a:cubicBezTo>
                      <a:cubicBezTo>
                        <a:pt x="256719" y="214423"/>
                        <a:pt x="255763" y="218720"/>
                        <a:pt x="255763" y="223495"/>
                      </a:cubicBezTo>
                      <a:lnTo>
                        <a:pt x="224197" y="223495"/>
                      </a:lnTo>
                      <a:cubicBezTo>
                        <a:pt x="224675" y="215378"/>
                        <a:pt x="226588" y="207737"/>
                        <a:pt x="229458" y="201052"/>
                      </a:cubicBezTo>
                      <a:cubicBezTo>
                        <a:pt x="232806" y="193889"/>
                        <a:pt x="236632" y="188159"/>
                        <a:pt x="241415" y="183384"/>
                      </a:cubicBezTo>
                      <a:cubicBezTo>
                        <a:pt x="246197" y="178609"/>
                        <a:pt x="251936" y="174789"/>
                        <a:pt x="258632" y="172401"/>
                      </a:cubicBezTo>
                      <a:cubicBezTo>
                        <a:pt x="265328" y="169536"/>
                        <a:pt x="272502" y="168581"/>
                        <a:pt x="280632" y="168581"/>
                      </a:cubicBezTo>
                      <a:close/>
                      <a:moveTo>
                        <a:pt x="107583" y="110843"/>
                      </a:moveTo>
                      <a:cubicBezTo>
                        <a:pt x="128620" y="114185"/>
                        <a:pt x="145833" y="142833"/>
                        <a:pt x="155873" y="159544"/>
                      </a:cubicBezTo>
                      <a:cubicBezTo>
                        <a:pt x="166870" y="178642"/>
                        <a:pt x="181213" y="206812"/>
                        <a:pt x="178344" y="227820"/>
                      </a:cubicBezTo>
                      <a:cubicBezTo>
                        <a:pt x="176910" y="241666"/>
                        <a:pt x="165913" y="251693"/>
                        <a:pt x="156351" y="259332"/>
                      </a:cubicBezTo>
                      <a:cubicBezTo>
                        <a:pt x="150614" y="264107"/>
                        <a:pt x="142486" y="270314"/>
                        <a:pt x="135314" y="274611"/>
                      </a:cubicBezTo>
                      <a:cubicBezTo>
                        <a:pt x="126230" y="280340"/>
                        <a:pt x="116189" y="286547"/>
                        <a:pt x="112843" y="296574"/>
                      </a:cubicBezTo>
                      <a:cubicBezTo>
                        <a:pt x="106149" y="317105"/>
                        <a:pt x="117146" y="337635"/>
                        <a:pt x="125752" y="352437"/>
                      </a:cubicBezTo>
                      <a:cubicBezTo>
                        <a:pt x="143920" y="383949"/>
                        <a:pt x="166870" y="412119"/>
                        <a:pt x="192210" y="435514"/>
                      </a:cubicBezTo>
                      <a:cubicBezTo>
                        <a:pt x="203207" y="445541"/>
                        <a:pt x="224244" y="463207"/>
                        <a:pt x="246237" y="461297"/>
                      </a:cubicBezTo>
                      <a:cubicBezTo>
                        <a:pt x="257712" y="460342"/>
                        <a:pt x="267274" y="449838"/>
                        <a:pt x="275880" y="441244"/>
                      </a:cubicBezTo>
                      <a:cubicBezTo>
                        <a:pt x="275880" y="441244"/>
                        <a:pt x="276358" y="441244"/>
                        <a:pt x="276358" y="441244"/>
                      </a:cubicBezTo>
                      <a:cubicBezTo>
                        <a:pt x="277793" y="439811"/>
                        <a:pt x="279227" y="437902"/>
                        <a:pt x="281139" y="436947"/>
                      </a:cubicBezTo>
                      <a:cubicBezTo>
                        <a:pt x="281139" y="436469"/>
                        <a:pt x="281618" y="436469"/>
                        <a:pt x="281618" y="435992"/>
                      </a:cubicBezTo>
                      <a:lnTo>
                        <a:pt x="281618" y="436469"/>
                      </a:lnTo>
                      <a:cubicBezTo>
                        <a:pt x="289267" y="429785"/>
                        <a:pt x="295483" y="425010"/>
                        <a:pt x="299786" y="422146"/>
                      </a:cubicBezTo>
                      <a:cubicBezTo>
                        <a:pt x="301220" y="421191"/>
                        <a:pt x="302655" y="420236"/>
                        <a:pt x="303611" y="419758"/>
                      </a:cubicBezTo>
                      <a:lnTo>
                        <a:pt x="304567" y="419281"/>
                      </a:lnTo>
                      <a:cubicBezTo>
                        <a:pt x="310783" y="415461"/>
                        <a:pt x="316998" y="412596"/>
                        <a:pt x="324648" y="412119"/>
                      </a:cubicBezTo>
                      <a:cubicBezTo>
                        <a:pt x="348076" y="411641"/>
                        <a:pt x="379153" y="436947"/>
                        <a:pt x="393497" y="449838"/>
                      </a:cubicBezTo>
                      <a:cubicBezTo>
                        <a:pt x="407840" y="463207"/>
                        <a:pt x="431268" y="488512"/>
                        <a:pt x="427921" y="508565"/>
                      </a:cubicBezTo>
                      <a:cubicBezTo>
                        <a:pt x="426965" y="515250"/>
                        <a:pt x="422662" y="520502"/>
                        <a:pt x="418837" y="524799"/>
                      </a:cubicBezTo>
                      <a:cubicBezTo>
                        <a:pt x="418837" y="524799"/>
                        <a:pt x="418359" y="524799"/>
                        <a:pt x="418359" y="524799"/>
                      </a:cubicBezTo>
                      <a:cubicBezTo>
                        <a:pt x="416446" y="527186"/>
                        <a:pt x="414056" y="528619"/>
                        <a:pt x="412143" y="530529"/>
                      </a:cubicBezTo>
                      <a:cubicBezTo>
                        <a:pt x="404972" y="536735"/>
                        <a:pt x="392541" y="547240"/>
                        <a:pt x="377241" y="557744"/>
                      </a:cubicBezTo>
                      <a:cubicBezTo>
                        <a:pt x="376763" y="557744"/>
                        <a:pt x="376763" y="557744"/>
                        <a:pt x="376763" y="557744"/>
                      </a:cubicBezTo>
                      <a:cubicBezTo>
                        <a:pt x="349510" y="576365"/>
                        <a:pt x="318911" y="587346"/>
                        <a:pt x="275402" y="581139"/>
                      </a:cubicBezTo>
                      <a:cubicBezTo>
                        <a:pt x="235718" y="575887"/>
                        <a:pt x="209422" y="561086"/>
                        <a:pt x="182648" y="542942"/>
                      </a:cubicBezTo>
                      <a:cubicBezTo>
                        <a:pt x="134836" y="510475"/>
                        <a:pt x="94196" y="465117"/>
                        <a:pt x="62640" y="420713"/>
                      </a:cubicBezTo>
                      <a:cubicBezTo>
                        <a:pt x="32997" y="378697"/>
                        <a:pt x="485" y="325222"/>
                        <a:pt x="7" y="257900"/>
                      </a:cubicBezTo>
                      <a:cubicBezTo>
                        <a:pt x="-471" y="208722"/>
                        <a:pt x="20566" y="173390"/>
                        <a:pt x="46384" y="148562"/>
                      </a:cubicBezTo>
                      <a:cubicBezTo>
                        <a:pt x="48297" y="146652"/>
                        <a:pt x="50209" y="145220"/>
                        <a:pt x="51644" y="143787"/>
                      </a:cubicBezTo>
                      <a:cubicBezTo>
                        <a:pt x="52122" y="143310"/>
                        <a:pt x="52600" y="142833"/>
                        <a:pt x="53078" y="142833"/>
                      </a:cubicBezTo>
                      <a:cubicBezTo>
                        <a:pt x="64553" y="132328"/>
                        <a:pt x="77940" y="122302"/>
                        <a:pt x="82721" y="118960"/>
                      </a:cubicBezTo>
                      <a:cubicBezTo>
                        <a:pt x="89893" y="113230"/>
                        <a:pt x="98021" y="108933"/>
                        <a:pt x="107583" y="110843"/>
                      </a:cubicBezTo>
                      <a:close/>
                      <a:moveTo>
                        <a:pt x="339460" y="0"/>
                      </a:moveTo>
                      <a:cubicBezTo>
                        <a:pt x="480040" y="0"/>
                        <a:pt x="594321" y="114119"/>
                        <a:pt x="594321" y="254978"/>
                      </a:cubicBezTo>
                      <a:cubicBezTo>
                        <a:pt x="594321" y="355727"/>
                        <a:pt x="535507" y="443107"/>
                        <a:pt x="449916" y="484171"/>
                      </a:cubicBezTo>
                      <a:cubicBezTo>
                        <a:pt x="446090" y="472711"/>
                        <a:pt x="438440" y="461252"/>
                        <a:pt x="430311" y="451224"/>
                      </a:cubicBezTo>
                      <a:cubicBezTo>
                        <a:pt x="504426" y="416845"/>
                        <a:pt x="556068" y="341880"/>
                        <a:pt x="556068" y="254978"/>
                      </a:cubicBezTo>
                      <a:cubicBezTo>
                        <a:pt x="556068" y="135606"/>
                        <a:pt x="459001" y="38199"/>
                        <a:pt x="339460" y="38199"/>
                      </a:cubicBezTo>
                      <a:cubicBezTo>
                        <a:pt x="268213" y="38199"/>
                        <a:pt x="204618" y="73055"/>
                        <a:pt x="164930" y="126534"/>
                      </a:cubicBezTo>
                      <a:cubicBezTo>
                        <a:pt x="157758" y="116029"/>
                        <a:pt x="149151" y="105524"/>
                        <a:pt x="138631" y="97885"/>
                      </a:cubicBezTo>
                      <a:cubicBezTo>
                        <a:pt x="185491" y="38199"/>
                        <a:pt x="258172" y="0"/>
                        <a:pt x="33946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26" name="Bullet1">
                <a:extLst>
                  <a:ext uri="{FF2B5EF4-FFF2-40B4-BE49-F238E27FC236}">
                    <a16:creationId xmlns:a16="http://schemas.microsoft.com/office/drawing/2014/main" id="{79CEAE47-8447-C3CC-2145-B118007DFD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640543" y="6328629"/>
                <a:ext cx="3278969" cy="615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启动客户端程序</a:t>
                </a:r>
                <a:endParaRPr lang="en-US" dirty="0"/>
              </a:p>
            </p:txBody>
          </p:sp>
          <p:sp>
            <p:nvSpPr>
              <p:cNvPr id="27" name="Text1">
                <a:extLst>
                  <a:ext uri="{FF2B5EF4-FFF2-40B4-BE49-F238E27FC236}">
                    <a16:creationId xmlns:a16="http://schemas.microsoft.com/office/drawing/2014/main" id="{36F9219C-4DD3-E3A8-DA26-1549867A52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640543" y="6943815"/>
                <a:ext cx="4095754" cy="1306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打开冰河木马客户端，连接到指定的服务器端。</a:t>
                </a:r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4A0B273-C085-522C-B827-8CD84A84ABC4}"/>
                </a:ext>
              </a:extLst>
            </p:cNvPr>
            <p:cNvGrpSpPr/>
            <p:nvPr/>
          </p:nvGrpSpPr>
          <p:grpSpPr>
            <a:xfrm>
              <a:off x="804013" y="2312957"/>
              <a:ext cx="4865250" cy="1884507"/>
              <a:chOff x="-2149265" y="3707666"/>
              <a:chExt cx="4865250" cy="1884507"/>
            </a:xfrm>
          </p:grpSpPr>
          <p:sp>
            <p:nvSpPr>
              <p:cNvPr id="23" name="IconBackground2">
                <a:extLst>
                  <a:ext uri="{FF2B5EF4-FFF2-40B4-BE49-F238E27FC236}">
                    <a16:creationId xmlns:a16="http://schemas.microsoft.com/office/drawing/2014/main" id="{1CBF2CC1-E886-8CB2-876E-29BB99921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149265" y="3745259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sz="1600" b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Bullet2">
                <a:extLst>
                  <a:ext uri="{FF2B5EF4-FFF2-40B4-BE49-F238E27FC236}">
                    <a16:creationId xmlns:a16="http://schemas.microsoft.com/office/drawing/2014/main" id="{1082C203-457A-BF66-FD6B-8602F6998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375433" y="3707666"/>
                <a:ext cx="3278969" cy="615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测试远程控制功能</a:t>
                </a:r>
                <a:endParaRPr lang="en-US" dirty="0"/>
              </a:p>
            </p:txBody>
          </p:sp>
          <p:sp>
            <p:nvSpPr>
              <p:cNvPr id="22" name="Text2">
                <a:extLst>
                  <a:ext uri="{FF2B5EF4-FFF2-40B4-BE49-F238E27FC236}">
                    <a16:creationId xmlns:a16="http://schemas.microsoft.com/office/drawing/2014/main" id="{AF895421-F792-485D-3D05-C9FD39CA59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379769" y="4285259"/>
                <a:ext cx="4095754" cy="1306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使用客户端测试远程控制功能，如文件传输、命令执行等。</a:t>
                </a:r>
                <a:endParaRPr lang="en-US" dirty="0"/>
              </a:p>
            </p:txBody>
          </p:sp>
        </p:grpSp>
        <p:sp>
          <p:nvSpPr>
            <p:cNvPr id="19" name="Icon3">
              <a:extLst>
                <a:ext uri="{FF2B5EF4-FFF2-40B4-BE49-F238E27FC236}">
                  <a16:creationId xmlns:a16="http://schemas.microsoft.com/office/drawing/2014/main" id="{C51ED72B-550E-41F9-98C1-299BAB89CE9A}"/>
                </a:ext>
              </a:extLst>
            </p:cNvPr>
            <p:cNvSpPr/>
            <p:nvPr/>
          </p:nvSpPr>
          <p:spPr bwMode="auto">
            <a:xfrm>
              <a:off x="3266127" y="4386015"/>
              <a:ext cx="214160" cy="257048"/>
            </a:xfrm>
            <a:custGeom>
              <a:avLst/>
              <a:gdLst>
                <a:gd name="T0" fmla="*/ 7665 w 8000"/>
                <a:gd name="T1" fmla="*/ 0 h 9600"/>
                <a:gd name="T2" fmla="*/ 335 w 8000"/>
                <a:gd name="T3" fmla="*/ 0 h 9600"/>
                <a:gd name="T4" fmla="*/ 0 w 8000"/>
                <a:gd name="T5" fmla="*/ 342 h 9600"/>
                <a:gd name="T6" fmla="*/ 0 w 8000"/>
                <a:gd name="T7" fmla="*/ 9258 h 9600"/>
                <a:gd name="T8" fmla="*/ 335 w 8000"/>
                <a:gd name="T9" fmla="*/ 9600 h 9600"/>
                <a:gd name="T10" fmla="*/ 7665 w 8000"/>
                <a:gd name="T11" fmla="*/ 9600 h 9600"/>
                <a:gd name="T12" fmla="*/ 8000 w 8000"/>
                <a:gd name="T13" fmla="*/ 9258 h 9600"/>
                <a:gd name="T14" fmla="*/ 8000 w 8000"/>
                <a:gd name="T15" fmla="*/ 342 h 9600"/>
                <a:gd name="T16" fmla="*/ 7665 w 8000"/>
                <a:gd name="T17" fmla="*/ 0 h 9600"/>
                <a:gd name="T18" fmla="*/ 7239 w 8000"/>
                <a:gd name="T19" fmla="*/ 8465 h 9600"/>
                <a:gd name="T20" fmla="*/ 6968 w 8000"/>
                <a:gd name="T21" fmla="*/ 8749 h 9600"/>
                <a:gd name="T22" fmla="*/ 1039 w 8000"/>
                <a:gd name="T23" fmla="*/ 8749 h 9600"/>
                <a:gd name="T24" fmla="*/ 768 w 8000"/>
                <a:gd name="T25" fmla="*/ 8465 h 9600"/>
                <a:gd name="T26" fmla="*/ 768 w 8000"/>
                <a:gd name="T27" fmla="*/ 1065 h 9600"/>
                <a:gd name="T28" fmla="*/ 1039 w 8000"/>
                <a:gd name="T29" fmla="*/ 781 h 9600"/>
                <a:gd name="T30" fmla="*/ 6968 w 8000"/>
                <a:gd name="T31" fmla="*/ 781 h 9600"/>
                <a:gd name="T32" fmla="*/ 7239 w 8000"/>
                <a:gd name="T33" fmla="*/ 1065 h 9600"/>
                <a:gd name="T34" fmla="*/ 7239 w 8000"/>
                <a:gd name="T35" fmla="*/ 8465 h 9600"/>
                <a:gd name="T36" fmla="*/ 7239 w 8000"/>
                <a:gd name="T37" fmla="*/ 8465 h 9600"/>
                <a:gd name="T38" fmla="*/ 4162 w 8000"/>
                <a:gd name="T39" fmla="*/ 2441 h 9600"/>
                <a:gd name="T40" fmla="*/ 2090 w 8000"/>
                <a:gd name="T41" fmla="*/ 2441 h 9600"/>
                <a:gd name="T42" fmla="*/ 1727 w 8000"/>
                <a:gd name="T43" fmla="*/ 2841 h 9600"/>
                <a:gd name="T44" fmla="*/ 2090 w 8000"/>
                <a:gd name="T45" fmla="*/ 3241 h 9600"/>
                <a:gd name="T46" fmla="*/ 4162 w 8000"/>
                <a:gd name="T47" fmla="*/ 3241 h 9600"/>
                <a:gd name="T48" fmla="*/ 4525 w 8000"/>
                <a:gd name="T49" fmla="*/ 2841 h 9600"/>
                <a:gd name="T50" fmla="*/ 4162 w 8000"/>
                <a:gd name="T51" fmla="*/ 2441 h 9600"/>
                <a:gd name="T52" fmla="*/ 4162 w 8000"/>
                <a:gd name="T53" fmla="*/ 2441 h 9600"/>
                <a:gd name="T54" fmla="*/ 6375 w 8000"/>
                <a:gd name="T55" fmla="*/ 4392 h 9600"/>
                <a:gd name="T56" fmla="*/ 2090 w 8000"/>
                <a:gd name="T57" fmla="*/ 4392 h 9600"/>
                <a:gd name="T58" fmla="*/ 1727 w 8000"/>
                <a:gd name="T59" fmla="*/ 4793 h 9600"/>
                <a:gd name="T60" fmla="*/ 2090 w 8000"/>
                <a:gd name="T61" fmla="*/ 5192 h 9600"/>
                <a:gd name="T62" fmla="*/ 6374 w 8000"/>
                <a:gd name="T63" fmla="*/ 5192 h 9600"/>
                <a:gd name="T64" fmla="*/ 6738 w 8000"/>
                <a:gd name="T65" fmla="*/ 4793 h 9600"/>
                <a:gd name="T66" fmla="*/ 6375 w 8000"/>
                <a:gd name="T67" fmla="*/ 4392 h 9600"/>
                <a:gd name="T68" fmla="*/ 6375 w 8000"/>
                <a:gd name="T69" fmla="*/ 4392 h 9600"/>
                <a:gd name="T70" fmla="*/ 5475 w 8000"/>
                <a:gd name="T71" fmla="*/ 6344 h 9600"/>
                <a:gd name="T72" fmla="*/ 2090 w 8000"/>
                <a:gd name="T73" fmla="*/ 6344 h 9600"/>
                <a:gd name="T74" fmla="*/ 1727 w 8000"/>
                <a:gd name="T75" fmla="*/ 6744 h 9600"/>
                <a:gd name="T76" fmla="*/ 2090 w 8000"/>
                <a:gd name="T77" fmla="*/ 7144 h 9600"/>
                <a:gd name="T78" fmla="*/ 5475 w 8000"/>
                <a:gd name="T79" fmla="*/ 7144 h 9600"/>
                <a:gd name="T80" fmla="*/ 5839 w 8000"/>
                <a:gd name="T81" fmla="*/ 6744 h 9600"/>
                <a:gd name="T82" fmla="*/ 5475 w 8000"/>
                <a:gd name="T83" fmla="*/ 6344 h 9600"/>
                <a:gd name="T84" fmla="*/ 5475 w 8000"/>
                <a:gd name="T85" fmla="*/ 6344 h 9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00" h="9600">
                  <a:moveTo>
                    <a:pt x="7665" y="0"/>
                  </a:moveTo>
                  <a:lnTo>
                    <a:pt x="335" y="0"/>
                  </a:lnTo>
                  <a:cubicBezTo>
                    <a:pt x="150" y="0"/>
                    <a:pt x="0" y="153"/>
                    <a:pt x="0" y="342"/>
                  </a:cubicBezTo>
                  <a:lnTo>
                    <a:pt x="0" y="9258"/>
                  </a:lnTo>
                  <a:cubicBezTo>
                    <a:pt x="0" y="9447"/>
                    <a:pt x="150" y="9600"/>
                    <a:pt x="335" y="9600"/>
                  </a:cubicBezTo>
                  <a:lnTo>
                    <a:pt x="7665" y="9600"/>
                  </a:lnTo>
                  <a:cubicBezTo>
                    <a:pt x="7850" y="9600"/>
                    <a:pt x="8000" y="9447"/>
                    <a:pt x="8000" y="9258"/>
                  </a:cubicBezTo>
                  <a:lnTo>
                    <a:pt x="8000" y="342"/>
                  </a:lnTo>
                  <a:cubicBezTo>
                    <a:pt x="8000" y="153"/>
                    <a:pt x="7850" y="0"/>
                    <a:pt x="7665" y="0"/>
                  </a:cubicBezTo>
                  <a:close/>
                  <a:moveTo>
                    <a:pt x="7239" y="8465"/>
                  </a:moveTo>
                  <a:cubicBezTo>
                    <a:pt x="7239" y="8622"/>
                    <a:pt x="7118" y="8749"/>
                    <a:pt x="6968" y="8749"/>
                  </a:cubicBezTo>
                  <a:lnTo>
                    <a:pt x="1039" y="8749"/>
                  </a:lnTo>
                  <a:cubicBezTo>
                    <a:pt x="889" y="8749"/>
                    <a:pt x="768" y="8622"/>
                    <a:pt x="768" y="8465"/>
                  </a:cubicBezTo>
                  <a:lnTo>
                    <a:pt x="768" y="1065"/>
                  </a:lnTo>
                  <a:cubicBezTo>
                    <a:pt x="768" y="908"/>
                    <a:pt x="889" y="781"/>
                    <a:pt x="1039" y="781"/>
                  </a:cubicBezTo>
                  <a:lnTo>
                    <a:pt x="6968" y="781"/>
                  </a:lnTo>
                  <a:cubicBezTo>
                    <a:pt x="7118" y="781"/>
                    <a:pt x="7239" y="908"/>
                    <a:pt x="7239" y="1065"/>
                  </a:cubicBezTo>
                  <a:lnTo>
                    <a:pt x="7239" y="8465"/>
                  </a:lnTo>
                  <a:close/>
                  <a:moveTo>
                    <a:pt x="7239" y="8465"/>
                  </a:moveTo>
                  <a:close/>
                  <a:moveTo>
                    <a:pt x="4162" y="2441"/>
                  </a:moveTo>
                  <a:lnTo>
                    <a:pt x="2090" y="2441"/>
                  </a:lnTo>
                  <a:cubicBezTo>
                    <a:pt x="1890" y="2441"/>
                    <a:pt x="1727" y="2620"/>
                    <a:pt x="1727" y="2841"/>
                  </a:cubicBezTo>
                  <a:cubicBezTo>
                    <a:pt x="1727" y="3062"/>
                    <a:pt x="1890" y="3241"/>
                    <a:pt x="2090" y="3241"/>
                  </a:cubicBezTo>
                  <a:lnTo>
                    <a:pt x="4162" y="3241"/>
                  </a:lnTo>
                  <a:cubicBezTo>
                    <a:pt x="4362" y="3241"/>
                    <a:pt x="4525" y="3062"/>
                    <a:pt x="4525" y="2841"/>
                  </a:cubicBezTo>
                  <a:cubicBezTo>
                    <a:pt x="4525" y="2620"/>
                    <a:pt x="4362" y="2441"/>
                    <a:pt x="4162" y="2441"/>
                  </a:cubicBezTo>
                  <a:close/>
                  <a:moveTo>
                    <a:pt x="4162" y="2441"/>
                  </a:moveTo>
                  <a:close/>
                  <a:moveTo>
                    <a:pt x="6375" y="4392"/>
                  </a:moveTo>
                  <a:lnTo>
                    <a:pt x="2090" y="4392"/>
                  </a:lnTo>
                  <a:cubicBezTo>
                    <a:pt x="1890" y="4392"/>
                    <a:pt x="1727" y="4572"/>
                    <a:pt x="1727" y="4793"/>
                  </a:cubicBezTo>
                  <a:cubicBezTo>
                    <a:pt x="1727" y="5014"/>
                    <a:pt x="1890" y="5192"/>
                    <a:pt x="2090" y="5192"/>
                  </a:cubicBezTo>
                  <a:lnTo>
                    <a:pt x="6374" y="5192"/>
                  </a:lnTo>
                  <a:cubicBezTo>
                    <a:pt x="6575" y="5192"/>
                    <a:pt x="6738" y="5014"/>
                    <a:pt x="6738" y="4793"/>
                  </a:cubicBezTo>
                  <a:cubicBezTo>
                    <a:pt x="6738" y="4572"/>
                    <a:pt x="6575" y="4392"/>
                    <a:pt x="6375" y="4392"/>
                  </a:cubicBezTo>
                  <a:close/>
                  <a:moveTo>
                    <a:pt x="6375" y="4392"/>
                  </a:moveTo>
                  <a:close/>
                  <a:moveTo>
                    <a:pt x="5475" y="6344"/>
                  </a:moveTo>
                  <a:lnTo>
                    <a:pt x="2090" y="6344"/>
                  </a:lnTo>
                  <a:cubicBezTo>
                    <a:pt x="1890" y="6344"/>
                    <a:pt x="1727" y="6523"/>
                    <a:pt x="1727" y="6744"/>
                  </a:cubicBezTo>
                  <a:cubicBezTo>
                    <a:pt x="1727" y="6965"/>
                    <a:pt x="1890" y="7144"/>
                    <a:pt x="2090" y="7144"/>
                  </a:cubicBezTo>
                  <a:lnTo>
                    <a:pt x="5475" y="7144"/>
                  </a:lnTo>
                  <a:cubicBezTo>
                    <a:pt x="5676" y="7144"/>
                    <a:pt x="5839" y="6965"/>
                    <a:pt x="5839" y="6744"/>
                  </a:cubicBezTo>
                  <a:cubicBezTo>
                    <a:pt x="5839" y="6523"/>
                    <a:pt x="5676" y="6344"/>
                    <a:pt x="5475" y="6344"/>
                  </a:cubicBezTo>
                  <a:close/>
                  <a:moveTo>
                    <a:pt x="5475" y="6344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p14="http://schemas.microsoft.com/office/powerpoint/2010/main" xmlns:a14="http://schemas.microsoft.com/office/drawing/2010/main" xmlns:a16="http://schemas.microsoft.com/office/drawing/2014/main" xmlns="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1" name="Icon2">
            <a:extLst>
              <a:ext uri="{FF2B5EF4-FFF2-40B4-BE49-F238E27FC236}">
                <a16:creationId xmlns:a16="http://schemas.microsoft.com/office/drawing/2014/main" id="{25AA35A3-9FA6-0ACF-9897-0ACE6DB2EE68}"/>
              </a:ext>
            </a:extLst>
          </p:cNvPr>
          <p:cNvSpPr/>
          <p:nvPr/>
        </p:nvSpPr>
        <p:spPr bwMode="auto">
          <a:xfrm>
            <a:off x="476860" y="2298159"/>
            <a:ext cx="87015" cy="234367"/>
          </a:xfrm>
          <a:custGeom>
            <a:avLst/>
            <a:gdLst>
              <a:gd name="T0" fmla="*/ 1755 w 3231"/>
              <a:gd name="T1" fmla="*/ 1386 h 7079"/>
              <a:gd name="T2" fmla="*/ 1496 w 3231"/>
              <a:gd name="T3" fmla="*/ 1386 h 7079"/>
              <a:gd name="T4" fmla="*/ 0 w 3231"/>
              <a:gd name="T5" fmla="*/ 1504 h 7079"/>
              <a:gd name="T6" fmla="*/ 118 w 3231"/>
              <a:gd name="T7" fmla="*/ 7079 h 7079"/>
              <a:gd name="T8" fmla="*/ 3231 w 3231"/>
              <a:gd name="T9" fmla="*/ 6961 h 7079"/>
              <a:gd name="T10" fmla="*/ 3112 w 3231"/>
              <a:gd name="T11" fmla="*/ 1386 h 7079"/>
              <a:gd name="T12" fmla="*/ 2268 w 3231"/>
              <a:gd name="T13" fmla="*/ 1931 h 7079"/>
              <a:gd name="T14" fmla="*/ 2475 w 3231"/>
              <a:gd name="T15" fmla="*/ 2468 h 7079"/>
              <a:gd name="T16" fmla="*/ 1938 w 3231"/>
              <a:gd name="T17" fmla="*/ 2675 h 7079"/>
              <a:gd name="T18" fmla="*/ 1731 w 3231"/>
              <a:gd name="T19" fmla="*/ 2138 h 7079"/>
              <a:gd name="T20" fmla="*/ 1320 w 3231"/>
              <a:gd name="T21" fmla="*/ 6114 h 7079"/>
              <a:gd name="T22" fmla="*/ 808 w 3231"/>
              <a:gd name="T23" fmla="*/ 6232 h 7079"/>
              <a:gd name="T24" fmla="*/ 690 w 3231"/>
              <a:gd name="T25" fmla="*/ 4538 h 7079"/>
              <a:gd name="T26" fmla="*/ 1202 w 3231"/>
              <a:gd name="T27" fmla="*/ 4420 h 7079"/>
              <a:gd name="T28" fmla="*/ 1320 w 3231"/>
              <a:gd name="T29" fmla="*/ 6114 h 7079"/>
              <a:gd name="T30" fmla="*/ 1230 w 3231"/>
              <a:gd name="T31" fmla="*/ 3732 h 7079"/>
              <a:gd name="T32" fmla="*/ 693 w 3231"/>
              <a:gd name="T33" fmla="*/ 3525 h 7079"/>
              <a:gd name="T34" fmla="*/ 899 w 3231"/>
              <a:gd name="T35" fmla="*/ 2988 h 7079"/>
              <a:gd name="T36" fmla="*/ 1437 w 3231"/>
              <a:gd name="T37" fmla="*/ 3195 h 7079"/>
              <a:gd name="T38" fmla="*/ 1437 w 3231"/>
              <a:gd name="T39" fmla="*/ 2468 h 7079"/>
              <a:gd name="T40" fmla="*/ 899 w 3231"/>
              <a:gd name="T41" fmla="*/ 2675 h 7079"/>
              <a:gd name="T42" fmla="*/ 693 w 3231"/>
              <a:gd name="T43" fmla="*/ 2138 h 7079"/>
              <a:gd name="T44" fmla="*/ 1230 w 3231"/>
              <a:gd name="T45" fmla="*/ 1931 h 7079"/>
              <a:gd name="T46" fmla="*/ 1437 w 3231"/>
              <a:gd name="T47" fmla="*/ 2468 h 7079"/>
              <a:gd name="T48" fmla="*/ 1731 w 3231"/>
              <a:gd name="T49" fmla="*/ 3195 h 7079"/>
              <a:gd name="T50" fmla="*/ 2268 w 3231"/>
              <a:gd name="T51" fmla="*/ 2988 h 7079"/>
              <a:gd name="T52" fmla="*/ 2475 w 3231"/>
              <a:gd name="T53" fmla="*/ 3525 h 7079"/>
              <a:gd name="T54" fmla="*/ 1938 w 3231"/>
              <a:gd name="T55" fmla="*/ 3732 h 7079"/>
              <a:gd name="T56" fmla="*/ 2521 w 3231"/>
              <a:gd name="T57" fmla="*/ 6114 h 7079"/>
              <a:gd name="T58" fmla="*/ 2009 w 3231"/>
              <a:gd name="T59" fmla="*/ 6232 h 7079"/>
              <a:gd name="T60" fmla="*/ 1891 w 3231"/>
              <a:gd name="T61" fmla="*/ 4538 h 7079"/>
              <a:gd name="T62" fmla="*/ 2403 w 3231"/>
              <a:gd name="T63" fmla="*/ 4420 h 7079"/>
              <a:gd name="T64" fmla="*/ 2521 w 3231"/>
              <a:gd name="T65" fmla="*/ 6114 h 7079"/>
              <a:gd name="T66" fmla="*/ 1182 w 3231"/>
              <a:gd name="T67" fmla="*/ 5877 h 7079"/>
              <a:gd name="T68" fmla="*/ 837 w 3231"/>
              <a:gd name="T69" fmla="*/ 5877 h 7079"/>
              <a:gd name="T70" fmla="*/ 1182 w 3231"/>
              <a:gd name="T71" fmla="*/ 4762 h 7079"/>
              <a:gd name="T72" fmla="*/ 1010 w 3231"/>
              <a:gd name="T73" fmla="*/ 4589 h 7079"/>
              <a:gd name="T74" fmla="*/ 2364 w 3231"/>
              <a:gd name="T75" fmla="*/ 5877 h 7079"/>
              <a:gd name="T76" fmla="*/ 2019 w 3231"/>
              <a:gd name="T77" fmla="*/ 5877 h 7079"/>
              <a:gd name="T78" fmla="*/ 2364 w 3231"/>
              <a:gd name="T79" fmla="*/ 4762 h 7079"/>
              <a:gd name="T80" fmla="*/ 2192 w 3231"/>
              <a:gd name="T81" fmla="*/ 4589 h 7079"/>
              <a:gd name="T82" fmla="*/ 823 w 3231"/>
              <a:gd name="T83" fmla="*/ 1025 h 7079"/>
              <a:gd name="T84" fmla="*/ 1641 w 3231"/>
              <a:gd name="T85" fmla="*/ 551 h 7079"/>
              <a:gd name="T86" fmla="*/ 2436 w 3231"/>
              <a:gd name="T87" fmla="*/ 1119 h 7079"/>
              <a:gd name="T88" fmla="*/ 2357 w 3231"/>
              <a:gd name="T89" fmla="*/ 1093 h 7079"/>
              <a:gd name="T90" fmla="*/ 1635 w 3231"/>
              <a:gd name="T91" fmla="*/ 669 h 7079"/>
              <a:gd name="T92" fmla="*/ 848 w 3231"/>
              <a:gd name="T93" fmla="*/ 1105 h 7079"/>
              <a:gd name="T94" fmla="*/ 2829 w 3231"/>
              <a:gd name="T95" fmla="*/ 771 h 7079"/>
              <a:gd name="T96" fmla="*/ 1680 w 3231"/>
              <a:gd name="T97" fmla="*/ 135 h 7079"/>
              <a:gd name="T98" fmla="*/ 468 w 3231"/>
              <a:gd name="T99" fmla="*/ 674 h 7079"/>
              <a:gd name="T100" fmla="*/ 1684 w 3231"/>
              <a:gd name="T101" fmla="*/ 17 h 7079"/>
              <a:gd name="T102" fmla="*/ 2860 w 3231"/>
              <a:gd name="T103" fmla="*/ 762 h 7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231" h="7079">
                <a:moveTo>
                  <a:pt x="3112" y="1386"/>
                </a:moveTo>
                <a:lnTo>
                  <a:pt x="1755" y="1386"/>
                </a:lnTo>
                <a:cubicBezTo>
                  <a:pt x="1741" y="1327"/>
                  <a:pt x="1689" y="1283"/>
                  <a:pt x="1625" y="1283"/>
                </a:cubicBezTo>
                <a:cubicBezTo>
                  <a:pt x="1562" y="1283"/>
                  <a:pt x="1509" y="1327"/>
                  <a:pt x="1496" y="1386"/>
                </a:cubicBezTo>
                <a:lnTo>
                  <a:pt x="118" y="1386"/>
                </a:lnTo>
                <a:cubicBezTo>
                  <a:pt x="53" y="1386"/>
                  <a:pt x="0" y="1439"/>
                  <a:pt x="0" y="1504"/>
                </a:cubicBezTo>
                <a:lnTo>
                  <a:pt x="0" y="6961"/>
                </a:lnTo>
                <a:cubicBezTo>
                  <a:pt x="0" y="7026"/>
                  <a:pt x="53" y="7079"/>
                  <a:pt x="118" y="7079"/>
                </a:cubicBezTo>
                <a:lnTo>
                  <a:pt x="3112" y="7079"/>
                </a:lnTo>
                <a:cubicBezTo>
                  <a:pt x="3178" y="7079"/>
                  <a:pt x="3231" y="7026"/>
                  <a:pt x="3231" y="6961"/>
                </a:cubicBezTo>
                <a:lnTo>
                  <a:pt x="3231" y="1504"/>
                </a:lnTo>
                <a:cubicBezTo>
                  <a:pt x="3231" y="1439"/>
                  <a:pt x="3178" y="1386"/>
                  <a:pt x="3112" y="1386"/>
                </a:cubicBezTo>
                <a:close/>
                <a:moveTo>
                  <a:pt x="1938" y="1931"/>
                </a:moveTo>
                <a:lnTo>
                  <a:pt x="2268" y="1931"/>
                </a:lnTo>
                <a:cubicBezTo>
                  <a:pt x="2382" y="1931"/>
                  <a:pt x="2475" y="2024"/>
                  <a:pt x="2475" y="2138"/>
                </a:cubicBezTo>
                <a:lnTo>
                  <a:pt x="2475" y="2468"/>
                </a:lnTo>
                <a:cubicBezTo>
                  <a:pt x="2475" y="2582"/>
                  <a:pt x="2382" y="2675"/>
                  <a:pt x="2268" y="2675"/>
                </a:cubicBezTo>
                <a:lnTo>
                  <a:pt x="1938" y="2675"/>
                </a:lnTo>
                <a:cubicBezTo>
                  <a:pt x="1824" y="2675"/>
                  <a:pt x="1731" y="2582"/>
                  <a:pt x="1731" y="2468"/>
                </a:cubicBezTo>
                <a:lnTo>
                  <a:pt x="1731" y="2138"/>
                </a:lnTo>
                <a:cubicBezTo>
                  <a:pt x="1731" y="2024"/>
                  <a:pt x="1824" y="1931"/>
                  <a:pt x="1938" y="1931"/>
                </a:cubicBezTo>
                <a:close/>
                <a:moveTo>
                  <a:pt x="1320" y="6114"/>
                </a:moveTo>
                <a:cubicBezTo>
                  <a:pt x="1320" y="6179"/>
                  <a:pt x="1267" y="6232"/>
                  <a:pt x="1202" y="6232"/>
                </a:cubicBezTo>
                <a:lnTo>
                  <a:pt x="808" y="6232"/>
                </a:lnTo>
                <a:cubicBezTo>
                  <a:pt x="743" y="6232"/>
                  <a:pt x="690" y="6179"/>
                  <a:pt x="690" y="6114"/>
                </a:cubicBezTo>
                <a:lnTo>
                  <a:pt x="690" y="4538"/>
                </a:lnTo>
                <a:cubicBezTo>
                  <a:pt x="690" y="4472"/>
                  <a:pt x="743" y="4420"/>
                  <a:pt x="808" y="4420"/>
                </a:cubicBezTo>
                <a:lnTo>
                  <a:pt x="1202" y="4420"/>
                </a:lnTo>
                <a:cubicBezTo>
                  <a:pt x="1267" y="4420"/>
                  <a:pt x="1320" y="4472"/>
                  <a:pt x="1320" y="4538"/>
                </a:cubicBezTo>
                <a:lnTo>
                  <a:pt x="1320" y="6114"/>
                </a:lnTo>
                <a:close/>
                <a:moveTo>
                  <a:pt x="1437" y="3525"/>
                </a:moveTo>
                <a:cubicBezTo>
                  <a:pt x="1437" y="3639"/>
                  <a:pt x="1344" y="3732"/>
                  <a:pt x="1230" y="3732"/>
                </a:cubicBezTo>
                <a:lnTo>
                  <a:pt x="899" y="3732"/>
                </a:lnTo>
                <a:cubicBezTo>
                  <a:pt x="785" y="3732"/>
                  <a:pt x="693" y="3639"/>
                  <a:pt x="693" y="3525"/>
                </a:cubicBezTo>
                <a:lnTo>
                  <a:pt x="693" y="3195"/>
                </a:lnTo>
                <a:cubicBezTo>
                  <a:pt x="693" y="3080"/>
                  <a:pt x="785" y="2988"/>
                  <a:pt x="899" y="2988"/>
                </a:cubicBezTo>
                <a:lnTo>
                  <a:pt x="1230" y="2988"/>
                </a:lnTo>
                <a:cubicBezTo>
                  <a:pt x="1344" y="2988"/>
                  <a:pt x="1437" y="3080"/>
                  <a:pt x="1437" y="3195"/>
                </a:cubicBezTo>
                <a:lnTo>
                  <a:pt x="1437" y="3525"/>
                </a:lnTo>
                <a:close/>
                <a:moveTo>
                  <a:pt x="1437" y="2468"/>
                </a:moveTo>
                <a:cubicBezTo>
                  <a:pt x="1437" y="2582"/>
                  <a:pt x="1344" y="2675"/>
                  <a:pt x="1230" y="2675"/>
                </a:cubicBezTo>
                <a:lnTo>
                  <a:pt x="899" y="2675"/>
                </a:lnTo>
                <a:cubicBezTo>
                  <a:pt x="785" y="2675"/>
                  <a:pt x="693" y="2582"/>
                  <a:pt x="693" y="2468"/>
                </a:cubicBezTo>
                <a:lnTo>
                  <a:pt x="693" y="2138"/>
                </a:lnTo>
                <a:cubicBezTo>
                  <a:pt x="693" y="2024"/>
                  <a:pt x="785" y="1931"/>
                  <a:pt x="899" y="1931"/>
                </a:cubicBezTo>
                <a:lnTo>
                  <a:pt x="1230" y="1931"/>
                </a:lnTo>
                <a:cubicBezTo>
                  <a:pt x="1344" y="1931"/>
                  <a:pt x="1437" y="2024"/>
                  <a:pt x="1437" y="2138"/>
                </a:cubicBezTo>
                <a:lnTo>
                  <a:pt x="1437" y="2468"/>
                </a:lnTo>
                <a:close/>
                <a:moveTo>
                  <a:pt x="1731" y="3525"/>
                </a:moveTo>
                <a:lnTo>
                  <a:pt x="1731" y="3195"/>
                </a:lnTo>
                <a:cubicBezTo>
                  <a:pt x="1731" y="3080"/>
                  <a:pt x="1824" y="2988"/>
                  <a:pt x="1938" y="2988"/>
                </a:cubicBezTo>
                <a:lnTo>
                  <a:pt x="2268" y="2988"/>
                </a:lnTo>
                <a:cubicBezTo>
                  <a:pt x="2382" y="2988"/>
                  <a:pt x="2475" y="3080"/>
                  <a:pt x="2475" y="3195"/>
                </a:cubicBezTo>
                <a:lnTo>
                  <a:pt x="2475" y="3525"/>
                </a:lnTo>
                <a:cubicBezTo>
                  <a:pt x="2475" y="3639"/>
                  <a:pt x="2382" y="3732"/>
                  <a:pt x="2268" y="3732"/>
                </a:cubicBezTo>
                <a:lnTo>
                  <a:pt x="1938" y="3732"/>
                </a:lnTo>
                <a:cubicBezTo>
                  <a:pt x="1824" y="3731"/>
                  <a:pt x="1731" y="3639"/>
                  <a:pt x="1731" y="3525"/>
                </a:cubicBezTo>
                <a:close/>
                <a:moveTo>
                  <a:pt x="2521" y="6114"/>
                </a:moveTo>
                <a:cubicBezTo>
                  <a:pt x="2521" y="6179"/>
                  <a:pt x="2468" y="6232"/>
                  <a:pt x="2403" y="6232"/>
                </a:cubicBezTo>
                <a:lnTo>
                  <a:pt x="2009" y="6232"/>
                </a:lnTo>
                <a:cubicBezTo>
                  <a:pt x="1944" y="6232"/>
                  <a:pt x="1891" y="6179"/>
                  <a:pt x="1891" y="6114"/>
                </a:cubicBezTo>
                <a:lnTo>
                  <a:pt x="1891" y="4538"/>
                </a:lnTo>
                <a:cubicBezTo>
                  <a:pt x="1891" y="4472"/>
                  <a:pt x="1944" y="4420"/>
                  <a:pt x="2009" y="4420"/>
                </a:cubicBezTo>
                <a:lnTo>
                  <a:pt x="2403" y="4420"/>
                </a:lnTo>
                <a:cubicBezTo>
                  <a:pt x="2469" y="4420"/>
                  <a:pt x="2521" y="4472"/>
                  <a:pt x="2521" y="4538"/>
                </a:cubicBezTo>
                <a:lnTo>
                  <a:pt x="2521" y="6114"/>
                </a:lnTo>
                <a:close/>
                <a:moveTo>
                  <a:pt x="837" y="5877"/>
                </a:moveTo>
                <a:lnTo>
                  <a:pt x="1182" y="5877"/>
                </a:lnTo>
                <a:lnTo>
                  <a:pt x="1010" y="6050"/>
                </a:lnTo>
                <a:lnTo>
                  <a:pt x="837" y="5877"/>
                </a:lnTo>
                <a:close/>
                <a:moveTo>
                  <a:pt x="1010" y="4589"/>
                </a:moveTo>
                <a:lnTo>
                  <a:pt x="1182" y="4762"/>
                </a:lnTo>
                <a:lnTo>
                  <a:pt x="837" y="4762"/>
                </a:lnTo>
                <a:lnTo>
                  <a:pt x="1010" y="4589"/>
                </a:lnTo>
                <a:close/>
                <a:moveTo>
                  <a:pt x="2019" y="5877"/>
                </a:moveTo>
                <a:lnTo>
                  <a:pt x="2364" y="5877"/>
                </a:lnTo>
                <a:lnTo>
                  <a:pt x="2192" y="6050"/>
                </a:lnTo>
                <a:lnTo>
                  <a:pt x="2019" y="5877"/>
                </a:lnTo>
                <a:close/>
                <a:moveTo>
                  <a:pt x="2192" y="4589"/>
                </a:moveTo>
                <a:lnTo>
                  <a:pt x="2364" y="4762"/>
                </a:lnTo>
                <a:lnTo>
                  <a:pt x="2019" y="4762"/>
                </a:lnTo>
                <a:lnTo>
                  <a:pt x="2192" y="4589"/>
                </a:lnTo>
                <a:close/>
                <a:moveTo>
                  <a:pt x="848" y="1105"/>
                </a:moveTo>
                <a:cubicBezTo>
                  <a:pt x="819" y="1089"/>
                  <a:pt x="808" y="1054"/>
                  <a:pt x="823" y="1025"/>
                </a:cubicBezTo>
                <a:cubicBezTo>
                  <a:pt x="978" y="732"/>
                  <a:pt x="1288" y="551"/>
                  <a:pt x="1635" y="551"/>
                </a:cubicBezTo>
                <a:cubicBezTo>
                  <a:pt x="1637" y="551"/>
                  <a:pt x="1639" y="551"/>
                  <a:pt x="1641" y="551"/>
                </a:cubicBezTo>
                <a:cubicBezTo>
                  <a:pt x="1994" y="553"/>
                  <a:pt x="2308" y="740"/>
                  <a:pt x="2461" y="1040"/>
                </a:cubicBezTo>
                <a:cubicBezTo>
                  <a:pt x="2476" y="1069"/>
                  <a:pt x="2465" y="1104"/>
                  <a:pt x="2436" y="1119"/>
                </a:cubicBezTo>
                <a:cubicBezTo>
                  <a:pt x="2427" y="1123"/>
                  <a:pt x="2418" y="1125"/>
                  <a:pt x="2409" y="1125"/>
                </a:cubicBezTo>
                <a:cubicBezTo>
                  <a:pt x="2388" y="1125"/>
                  <a:pt x="2367" y="1114"/>
                  <a:pt x="2357" y="1093"/>
                </a:cubicBezTo>
                <a:cubicBezTo>
                  <a:pt x="2224" y="833"/>
                  <a:pt x="1949" y="671"/>
                  <a:pt x="1641" y="669"/>
                </a:cubicBezTo>
                <a:cubicBezTo>
                  <a:pt x="1639" y="669"/>
                  <a:pt x="1637" y="669"/>
                  <a:pt x="1635" y="669"/>
                </a:cubicBezTo>
                <a:cubicBezTo>
                  <a:pt x="1328" y="669"/>
                  <a:pt x="1063" y="822"/>
                  <a:pt x="928" y="1080"/>
                </a:cubicBezTo>
                <a:cubicBezTo>
                  <a:pt x="912" y="1109"/>
                  <a:pt x="877" y="1120"/>
                  <a:pt x="848" y="1105"/>
                </a:cubicBezTo>
                <a:close/>
                <a:moveTo>
                  <a:pt x="2860" y="762"/>
                </a:moveTo>
                <a:cubicBezTo>
                  <a:pt x="2851" y="768"/>
                  <a:pt x="2840" y="771"/>
                  <a:pt x="2829" y="771"/>
                </a:cubicBezTo>
                <a:cubicBezTo>
                  <a:pt x="2809" y="771"/>
                  <a:pt x="2790" y="761"/>
                  <a:pt x="2779" y="744"/>
                </a:cubicBezTo>
                <a:cubicBezTo>
                  <a:pt x="2545" y="378"/>
                  <a:pt x="2134" y="150"/>
                  <a:pt x="1680" y="135"/>
                </a:cubicBezTo>
                <a:cubicBezTo>
                  <a:pt x="1228" y="119"/>
                  <a:pt x="806" y="316"/>
                  <a:pt x="550" y="662"/>
                </a:cubicBezTo>
                <a:cubicBezTo>
                  <a:pt x="531" y="688"/>
                  <a:pt x="494" y="693"/>
                  <a:pt x="468" y="674"/>
                </a:cubicBezTo>
                <a:cubicBezTo>
                  <a:pt x="442" y="655"/>
                  <a:pt x="436" y="618"/>
                  <a:pt x="456" y="592"/>
                </a:cubicBezTo>
                <a:cubicBezTo>
                  <a:pt x="735" y="215"/>
                  <a:pt x="1194" y="0"/>
                  <a:pt x="1684" y="17"/>
                </a:cubicBezTo>
                <a:cubicBezTo>
                  <a:pt x="2177" y="34"/>
                  <a:pt x="2624" y="282"/>
                  <a:pt x="2878" y="680"/>
                </a:cubicBezTo>
                <a:cubicBezTo>
                  <a:pt x="2896" y="708"/>
                  <a:pt x="2888" y="744"/>
                  <a:pt x="2860" y="7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  <p:pic>
        <p:nvPicPr>
          <p:cNvPr id="33" name="图片 32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3" t="15724" r="5695" b="11131"/>
          <a:stretch/>
        </p:blipFill>
        <p:spPr bwMode="auto">
          <a:xfrm>
            <a:off x="4438555" y="2147895"/>
            <a:ext cx="4603845" cy="39100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68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178262" y="147293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冰河木马客户端运行</a:t>
            </a:r>
            <a:endParaRPr lang="zh-CN" altLang="en-US" dirty="0"/>
          </a:p>
        </p:txBody>
      </p:sp>
      <p:grpSp>
        <p:nvGrpSpPr>
          <p:cNvPr id="3" name="2f9c9a06-da41-48c2-95f6-5aa7c4ca3377.source.4.zh-Hans.pptx">
            <a:extLst>
              <a:ext uri="{FF2B5EF4-FFF2-40B4-BE49-F238E27FC236}">
                <a16:creationId xmlns:a16="http://schemas.microsoft.com/office/drawing/2014/main" id="{B5931E04-62FE-714A-E3D3-7782C37B4208}"/>
              </a:ext>
            </a:extLst>
          </p:cNvPr>
          <p:cNvGrpSpPr/>
          <p:nvPr/>
        </p:nvGrpSpPr>
        <p:grpSpPr>
          <a:xfrm>
            <a:off x="178262" y="876901"/>
            <a:ext cx="8685553" cy="5130235"/>
            <a:chOff x="652753" y="1003864"/>
            <a:chExt cx="10695148" cy="5130236"/>
          </a:xfrm>
        </p:grpSpPr>
        <p:cxnSp>
          <p:nvCxnSpPr>
            <p:cNvPr id="4" name="ïśḷïdè">
              <a:extLst>
                <a:ext uri="{FF2B5EF4-FFF2-40B4-BE49-F238E27FC236}">
                  <a16:creationId xmlns:a16="http://schemas.microsoft.com/office/drawing/2014/main" id="{F936ADFF-25B2-C36F-24A0-6CFF61696141}"/>
                </a:ext>
              </a:extLst>
            </p:cNvPr>
            <p:cNvCxnSpPr>
              <a:cxnSpLocks/>
            </p:cNvCxnSpPr>
            <p:nvPr/>
          </p:nvCxnSpPr>
          <p:spPr>
            <a:xfrm>
              <a:off x="1002142" y="4125274"/>
              <a:ext cx="0" cy="2008826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">
              <a:extLst>
                <a:ext uri="{FF2B5EF4-FFF2-40B4-BE49-F238E27FC236}">
                  <a16:creationId xmlns:a16="http://schemas.microsoft.com/office/drawing/2014/main" id="{2D6C1B2E-4481-5415-3B46-9E2BE65066C4}"/>
                </a:ext>
              </a:extLst>
            </p:cNvPr>
            <p:cNvSpPr txBox="1"/>
            <p:nvPr/>
          </p:nvSpPr>
          <p:spPr>
            <a:xfrm>
              <a:off x="652753" y="1003864"/>
              <a:ext cx="5431044" cy="2299595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在Windows 2003 Server上运行冰河木马客户端，了解其常用功能</a:t>
              </a:r>
              <a:endParaRPr lang="en-US" dirty="0"/>
            </a:p>
          </p:txBody>
        </p:sp>
        <p:sp>
          <p:nvSpPr>
            <p:cNvPr id="28" name="IconBackground1">
              <a:extLst>
                <a:ext uri="{FF2B5EF4-FFF2-40B4-BE49-F238E27FC236}">
                  <a16:creationId xmlns:a16="http://schemas.microsoft.com/office/drawing/2014/main" id="{2309BE91-431A-2732-87D0-8814D2B68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17115" y="2195477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 lIns="108000" tIns="108000" rIns="108000" bIns="108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sz="16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IconBackground2">
              <a:extLst>
                <a:ext uri="{FF2B5EF4-FFF2-40B4-BE49-F238E27FC236}">
                  <a16:creationId xmlns:a16="http://schemas.microsoft.com/office/drawing/2014/main" id="{1CBF2CC1-E886-8CB2-876E-29BB999210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3207" y="2195477"/>
              <a:ext cx="540000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 lIns="108000" tIns="108000" rIns="108000" bIns="10800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sz="1600" b="1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351E14-FE4B-6ED6-13F4-2E3684668B00}"/>
                </a:ext>
              </a:extLst>
            </p:cNvPr>
            <p:cNvGrpSpPr/>
            <p:nvPr/>
          </p:nvGrpSpPr>
          <p:grpSpPr>
            <a:xfrm>
              <a:off x="3103207" y="2123375"/>
              <a:ext cx="4095754" cy="2065823"/>
              <a:chOff x="6595207" y="107681"/>
              <a:chExt cx="4095754" cy="2065823"/>
            </a:xfrm>
          </p:grpSpPr>
          <p:sp>
            <p:nvSpPr>
              <p:cNvPr id="19" name="Icon3">
                <a:extLst>
                  <a:ext uri="{FF2B5EF4-FFF2-40B4-BE49-F238E27FC236}">
                    <a16:creationId xmlns:a16="http://schemas.microsoft.com/office/drawing/2014/main" id="{C51ED72B-550E-41F9-98C1-299BAB89CE9A}"/>
                  </a:ext>
                </a:extLst>
              </p:cNvPr>
              <p:cNvSpPr/>
              <p:nvPr/>
            </p:nvSpPr>
            <p:spPr bwMode="auto">
              <a:xfrm>
                <a:off x="6753194" y="326590"/>
                <a:ext cx="214160" cy="257048"/>
              </a:xfrm>
              <a:custGeom>
                <a:avLst/>
                <a:gdLst>
                  <a:gd name="T0" fmla="*/ 7665 w 8000"/>
                  <a:gd name="T1" fmla="*/ 0 h 9600"/>
                  <a:gd name="T2" fmla="*/ 335 w 8000"/>
                  <a:gd name="T3" fmla="*/ 0 h 9600"/>
                  <a:gd name="T4" fmla="*/ 0 w 8000"/>
                  <a:gd name="T5" fmla="*/ 342 h 9600"/>
                  <a:gd name="T6" fmla="*/ 0 w 8000"/>
                  <a:gd name="T7" fmla="*/ 9258 h 9600"/>
                  <a:gd name="T8" fmla="*/ 335 w 8000"/>
                  <a:gd name="T9" fmla="*/ 9600 h 9600"/>
                  <a:gd name="T10" fmla="*/ 7665 w 8000"/>
                  <a:gd name="T11" fmla="*/ 9600 h 9600"/>
                  <a:gd name="T12" fmla="*/ 8000 w 8000"/>
                  <a:gd name="T13" fmla="*/ 9258 h 9600"/>
                  <a:gd name="T14" fmla="*/ 8000 w 8000"/>
                  <a:gd name="T15" fmla="*/ 342 h 9600"/>
                  <a:gd name="T16" fmla="*/ 7665 w 8000"/>
                  <a:gd name="T17" fmla="*/ 0 h 9600"/>
                  <a:gd name="T18" fmla="*/ 7239 w 8000"/>
                  <a:gd name="T19" fmla="*/ 8465 h 9600"/>
                  <a:gd name="T20" fmla="*/ 6968 w 8000"/>
                  <a:gd name="T21" fmla="*/ 8749 h 9600"/>
                  <a:gd name="T22" fmla="*/ 1039 w 8000"/>
                  <a:gd name="T23" fmla="*/ 8749 h 9600"/>
                  <a:gd name="T24" fmla="*/ 768 w 8000"/>
                  <a:gd name="T25" fmla="*/ 8465 h 9600"/>
                  <a:gd name="T26" fmla="*/ 768 w 8000"/>
                  <a:gd name="T27" fmla="*/ 1065 h 9600"/>
                  <a:gd name="T28" fmla="*/ 1039 w 8000"/>
                  <a:gd name="T29" fmla="*/ 781 h 9600"/>
                  <a:gd name="T30" fmla="*/ 6968 w 8000"/>
                  <a:gd name="T31" fmla="*/ 781 h 9600"/>
                  <a:gd name="T32" fmla="*/ 7239 w 8000"/>
                  <a:gd name="T33" fmla="*/ 1065 h 9600"/>
                  <a:gd name="T34" fmla="*/ 7239 w 8000"/>
                  <a:gd name="T35" fmla="*/ 8465 h 9600"/>
                  <a:gd name="T36" fmla="*/ 7239 w 8000"/>
                  <a:gd name="T37" fmla="*/ 8465 h 9600"/>
                  <a:gd name="T38" fmla="*/ 4162 w 8000"/>
                  <a:gd name="T39" fmla="*/ 2441 h 9600"/>
                  <a:gd name="T40" fmla="*/ 2090 w 8000"/>
                  <a:gd name="T41" fmla="*/ 2441 h 9600"/>
                  <a:gd name="T42" fmla="*/ 1727 w 8000"/>
                  <a:gd name="T43" fmla="*/ 2841 h 9600"/>
                  <a:gd name="T44" fmla="*/ 2090 w 8000"/>
                  <a:gd name="T45" fmla="*/ 3241 h 9600"/>
                  <a:gd name="T46" fmla="*/ 4162 w 8000"/>
                  <a:gd name="T47" fmla="*/ 3241 h 9600"/>
                  <a:gd name="T48" fmla="*/ 4525 w 8000"/>
                  <a:gd name="T49" fmla="*/ 2841 h 9600"/>
                  <a:gd name="T50" fmla="*/ 4162 w 8000"/>
                  <a:gd name="T51" fmla="*/ 2441 h 9600"/>
                  <a:gd name="T52" fmla="*/ 4162 w 8000"/>
                  <a:gd name="T53" fmla="*/ 2441 h 9600"/>
                  <a:gd name="T54" fmla="*/ 6375 w 8000"/>
                  <a:gd name="T55" fmla="*/ 4392 h 9600"/>
                  <a:gd name="T56" fmla="*/ 2090 w 8000"/>
                  <a:gd name="T57" fmla="*/ 4392 h 9600"/>
                  <a:gd name="T58" fmla="*/ 1727 w 8000"/>
                  <a:gd name="T59" fmla="*/ 4793 h 9600"/>
                  <a:gd name="T60" fmla="*/ 2090 w 8000"/>
                  <a:gd name="T61" fmla="*/ 5192 h 9600"/>
                  <a:gd name="T62" fmla="*/ 6374 w 8000"/>
                  <a:gd name="T63" fmla="*/ 5192 h 9600"/>
                  <a:gd name="T64" fmla="*/ 6738 w 8000"/>
                  <a:gd name="T65" fmla="*/ 4793 h 9600"/>
                  <a:gd name="T66" fmla="*/ 6375 w 8000"/>
                  <a:gd name="T67" fmla="*/ 4392 h 9600"/>
                  <a:gd name="T68" fmla="*/ 6375 w 8000"/>
                  <a:gd name="T69" fmla="*/ 4392 h 9600"/>
                  <a:gd name="T70" fmla="*/ 5475 w 8000"/>
                  <a:gd name="T71" fmla="*/ 6344 h 9600"/>
                  <a:gd name="T72" fmla="*/ 2090 w 8000"/>
                  <a:gd name="T73" fmla="*/ 6344 h 9600"/>
                  <a:gd name="T74" fmla="*/ 1727 w 8000"/>
                  <a:gd name="T75" fmla="*/ 6744 h 9600"/>
                  <a:gd name="T76" fmla="*/ 2090 w 8000"/>
                  <a:gd name="T77" fmla="*/ 7144 h 9600"/>
                  <a:gd name="T78" fmla="*/ 5475 w 8000"/>
                  <a:gd name="T79" fmla="*/ 7144 h 9600"/>
                  <a:gd name="T80" fmla="*/ 5839 w 8000"/>
                  <a:gd name="T81" fmla="*/ 6744 h 9600"/>
                  <a:gd name="T82" fmla="*/ 5475 w 8000"/>
                  <a:gd name="T83" fmla="*/ 6344 h 9600"/>
                  <a:gd name="T84" fmla="*/ 5475 w 8000"/>
                  <a:gd name="T85" fmla="*/ 6344 h 9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000" h="9600">
                    <a:moveTo>
                      <a:pt x="7665" y="0"/>
                    </a:moveTo>
                    <a:lnTo>
                      <a:pt x="335" y="0"/>
                    </a:lnTo>
                    <a:cubicBezTo>
                      <a:pt x="150" y="0"/>
                      <a:pt x="0" y="153"/>
                      <a:pt x="0" y="342"/>
                    </a:cubicBezTo>
                    <a:lnTo>
                      <a:pt x="0" y="9258"/>
                    </a:lnTo>
                    <a:cubicBezTo>
                      <a:pt x="0" y="9447"/>
                      <a:pt x="150" y="9600"/>
                      <a:pt x="335" y="9600"/>
                    </a:cubicBezTo>
                    <a:lnTo>
                      <a:pt x="7665" y="9600"/>
                    </a:lnTo>
                    <a:cubicBezTo>
                      <a:pt x="7850" y="9600"/>
                      <a:pt x="8000" y="9447"/>
                      <a:pt x="8000" y="9258"/>
                    </a:cubicBezTo>
                    <a:lnTo>
                      <a:pt x="8000" y="342"/>
                    </a:lnTo>
                    <a:cubicBezTo>
                      <a:pt x="8000" y="153"/>
                      <a:pt x="7850" y="0"/>
                      <a:pt x="7665" y="0"/>
                    </a:cubicBezTo>
                    <a:close/>
                    <a:moveTo>
                      <a:pt x="7239" y="8465"/>
                    </a:moveTo>
                    <a:cubicBezTo>
                      <a:pt x="7239" y="8622"/>
                      <a:pt x="7118" y="8749"/>
                      <a:pt x="6968" y="8749"/>
                    </a:cubicBezTo>
                    <a:lnTo>
                      <a:pt x="1039" y="8749"/>
                    </a:lnTo>
                    <a:cubicBezTo>
                      <a:pt x="889" y="8749"/>
                      <a:pt x="768" y="8622"/>
                      <a:pt x="768" y="8465"/>
                    </a:cubicBezTo>
                    <a:lnTo>
                      <a:pt x="768" y="1065"/>
                    </a:lnTo>
                    <a:cubicBezTo>
                      <a:pt x="768" y="908"/>
                      <a:pt x="889" y="781"/>
                      <a:pt x="1039" y="781"/>
                    </a:cubicBezTo>
                    <a:lnTo>
                      <a:pt x="6968" y="781"/>
                    </a:lnTo>
                    <a:cubicBezTo>
                      <a:pt x="7118" y="781"/>
                      <a:pt x="7239" y="908"/>
                      <a:pt x="7239" y="1065"/>
                    </a:cubicBezTo>
                    <a:lnTo>
                      <a:pt x="7239" y="8465"/>
                    </a:lnTo>
                    <a:close/>
                    <a:moveTo>
                      <a:pt x="7239" y="8465"/>
                    </a:moveTo>
                    <a:close/>
                    <a:moveTo>
                      <a:pt x="4162" y="2441"/>
                    </a:moveTo>
                    <a:lnTo>
                      <a:pt x="2090" y="2441"/>
                    </a:lnTo>
                    <a:cubicBezTo>
                      <a:pt x="1890" y="2441"/>
                      <a:pt x="1727" y="2620"/>
                      <a:pt x="1727" y="2841"/>
                    </a:cubicBezTo>
                    <a:cubicBezTo>
                      <a:pt x="1727" y="3062"/>
                      <a:pt x="1890" y="3241"/>
                      <a:pt x="2090" y="3241"/>
                    </a:cubicBezTo>
                    <a:lnTo>
                      <a:pt x="4162" y="3241"/>
                    </a:lnTo>
                    <a:cubicBezTo>
                      <a:pt x="4362" y="3241"/>
                      <a:pt x="4525" y="3062"/>
                      <a:pt x="4525" y="2841"/>
                    </a:cubicBezTo>
                    <a:cubicBezTo>
                      <a:pt x="4525" y="2620"/>
                      <a:pt x="4362" y="2441"/>
                      <a:pt x="4162" y="2441"/>
                    </a:cubicBezTo>
                    <a:close/>
                    <a:moveTo>
                      <a:pt x="4162" y="2441"/>
                    </a:moveTo>
                    <a:close/>
                    <a:moveTo>
                      <a:pt x="6375" y="4392"/>
                    </a:moveTo>
                    <a:lnTo>
                      <a:pt x="2090" y="4392"/>
                    </a:lnTo>
                    <a:cubicBezTo>
                      <a:pt x="1890" y="4392"/>
                      <a:pt x="1727" y="4572"/>
                      <a:pt x="1727" y="4793"/>
                    </a:cubicBezTo>
                    <a:cubicBezTo>
                      <a:pt x="1727" y="5014"/>
                      <a:pt x="1890" y="5192"/>
                      <a:pt x="2090" y="5192"/>
                    </a:cubicBezTo>
                    <a:lnTo>
                      <a:pt x="6374" y="5192"/>
                    </a:lnTo>
                    <a:cubicBezTo>
                      <a:pt x="6575" y="5192"/>
                      <a:pt x="6738" y="5014"/>
                      <a:pt x="6738" y="4793"/>
                    </a:cubicBezTo>
                    <a:cubicBezTo>
                      <a:pt x="6738" y="4572"/>
                      <a:pt x="6575" y="4392"/>
                      <a:pt x="6375" y="4392"/>
                    </a:cubicBezTo>
                    <a:close/>
                    <a:moveTo>
                      <a:pt x="6375" y="4392"/>
                    </a:moveTo>
                    <a:close/>
                    <a:moveTo>
                      <a:pt x="5475" y="6344"/>
                    </a:moveTo>
                    <a:lnTo>
                      <a:pt x="2090" y="6344"/>
                    </a:lnTo>
                    <a:cubicBezTo>
                      <a:pt x="1890" y="6344"/>
                      <a:pt x="1727" y="6523"/>
                      <a:pt x="1727" y="6744"/>
                    </a:cubicBezTo>
                    <a:cubicBezTo>
                      <a:pt x="1727" y="6965"/>
                      <a:pt x="1890" y="7144"/>
                      <a:pt x="2090" y="7144"/>
                    </a:cubicBezTo>
                    <a:lnTo>
                      <a:pt x="5475" y="7144"/>
                    </a:lnTo>
                    <a:cubicBezTo>
                      <a:pt x="5676" y="7144"/>
                      <a:pt x="5839" y="6965"/>
                      <a:pt x="5839" y="6744"/>
                    </a:cubicBezTo>
                    <a:cubicBezTo>
                      <a:pt x="5839" y="6523"/>
                      <a:pt x="5676" y="6344"/>
                      <a:pt x="5475" y="6344"/>
                    </a:cubicBezTo>
                    <a:close/>
                    <a:moveTo>
                      <a:pt x="5475" y="6344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xmlns:a14="http://schemas.microsoft.com/office/drawing/2010/main" xmlns:a16="http://schemas.microsoft.com/office/drawing/2014/main" xmlns="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square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Bullet3">
                <a:extLst>
                  <a:ext uri="{FF2B5EF4-FFF2-40B4-BE49-F238E27FC236}">
                    <a16:creationId xmlns:a16="http://schemas.microsoft.com/office/drawing/2014/main" id="{F87E49AA-B72E-EE05-95F1-492CC94D26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8021" y="107681"/>
                <a:ext cx="3278970" cy="615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查看日志记录</a:t>
                </a:r>
                <a:endParaRPr lang="en-US" dirty="0"/>
              </a:p>
            </p:txBody>
          </p:sp>
          <p:sp>
            <p:nvSpPr>
              <p:cNvPr id="17" name="Text3">
                <a:extLst>
                  <a:ext uri="{FF2B5EF4-FFF2-40B4-BE49-F238E27FC236}">
                    <a16:creationId xmlns:a16="http://schemas.microsoft.com/office/drawing/2014/main" id="{7708BA64-5D22-B4C0-AD1D-36A4413D6665}"/>
                  </a:ext>
                </a:extLst>
              </p:cNvPr>
              <p:cNvSpPr txBox="1"/>
              <p:nvPr/>
            </p:nvSpPr>
            <p:spPr>
              <a:xfrm>
                <a:off x="6595207" y="866590"/>
                <a:ext cx="4095754" cy="1306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查看客户端的日志记录，分析其通信行为。</a:t>
                </a:r>
                <a:endParaRPr 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A9DC49A-DC0C-5494-7853-9E18C151588A}"/>
                </a:ext>
              </a:extLst>
            </p:cNvPr>
            <p:cNvGrpSpPr/>
            <p:nvPr/>
          </p:nvGrpSpPr>
          <p:grpSpPr>
            <a:xfrm>
              <a:off x="7252147" y="2123376"/>
              <a:ext cx="4095754" cy="2065822"/>
              <a:chOff x="6388516" y="1524959"/>
              <a:chExt cx="4095754" cy="2065822"/>
            </a:xfrm>
          </p:grpSpPr>
          <p:sp>
            <p:nvSpPr>
              <p:cNvPr id="11" name="Bullet4">
                <a:extLst>
                  <a:ext uri="{FF2B5EF4-FFF2-40B4-BE49-F238E27FC236}">
                    <a16:creationId xmlns:a16="http://schemas.microsoft.com/office/drawing/2014/main" id="{E90EB09A-2303-CC67-D77B-49C5547178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5818" y="1524959"/>
                <a:ext cx="3278969" cy="6151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分析功能模块</a:t>
                </a:r>
                <a:endParaRPr lang="en-US" dirty="0"/>
              </a:p>
            </p:txBody>
          </p:sp>
          <p:sp>
            <p:nvSpPr>
              <p:cNvPr id="12" name="Text4">
                <a:extLst>
                  <a:ext uri="{FF2B5EF4-FFF2-40B4-BE49-F238E27FC236}">
                    <a16:creationId xmlns:a16="http://schemas.microsoft.com/office/drawing/2014/main" id="{FDEAD108-7D99-BBDD-2200-A9EF5851973B}"/>
                  </a:ext>
                </a:extLst>
              </p:cNvPr>
              <p:cNvSpPr txBox="1"/>
              <p:nvPr/>
            </p:nvSpPr>
            <p:spPr>
              <a:xfrm>
                <a:off x="6388516" y="2283867"/>
                <a:ext cx="4095754" cy="13069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研究冰河木马客户端的主要功能模块及其作用。</a:t>
                </a:r>
                <a:endParaRPr lang="en-US" dirty="0"/>
              </a:p>
            </p:txBody>
          </p:sp>
        </p:grpSp>
      </p:grpSp>
      <p:sp>
        <p:nvSpPr>
          <p:cNvPr id="30" name="Icon4">
            <a:extLst>
              <a:ext uri="{FF2B5EF4-FFF2-40B4-BE49-F238E27FC236}">
                <a16:creationId xmlns:a16="http://schemas.microsoft.com/office/drawing/2014/main" id="{6AD7CE2D-C01A-E2B0-2EE2-DD034FAC3B50}"/>
              </a:ext>
            </a:extLst>
          </p:cNvPr>
          <p:cNvSpPr/>
          <p:nvPr/>
        </p:nvSpPr>
        <p:spPr bwMode="auto">
          <a:xfrm>
            <a:off x="5825088" y="2215321"/>
            <a:ext cx="190332" cy="207065"/>
          </a:xfrm>
          <a:custGeom>
            <a:avLst/>
            <a:gdLst>
              <a:gd name="connsiteX0" fmla="*/ 64606 w 560454"/>
              <a:gd name="connsiteY0" fmla="*/ 108049 h 495159"/>
              <a:gd name="connsiteX1" fmla="*/ 495849 w 560454"/>
              <a:gd name="connsiteY1" fmla="*/ 108049 h 495159"/>
              <a:gd name="connsiteX2" fmla="*/ 560454 w 560454"/>
              <a:gd name="connsiteY2" fmla="*/ 172568 h 495159"/>
              <a:gd name="connsiteX3" fmla="*/ 560454 w 560454"/>
              <a:gd name="connsiteY3" fmla="*/ 430641 h 495159"/>
              <a:gd name="connsiteX4" fmla="*/ 495849 w 560454"/>
              <a:gd name="connsiteY4" fmla="*/ 495159 h 495159"/>
              <a:gd name="connsiteX5" fmla="*/ 64606 w 560454"/>
              <a:gd name="connsiteY5" fmla="*/ 495159 h 495159"/>
              <a:gd name="connsiteX6" fmla="*/ 0 w 560454"/>
              <a:gd name="connsiteY6" fmla="*/ 430641 h 495159"/>
              <a:gd name="connsiteX7" fmla="*/ 0 w 560454"/>
              <a:gd name="connsiteY7" fmla="*/ 172568 h 495159"/>
              <a:gd name="connsiteX8" fmla="*/ 64606 w 560454"/>
              <a:gd name="connsiteY8" fmla="*/ 108049 h 495159"/>
              <a:gd name="connsiteX9" fmla="*/ 366680 w 560454"/>
              <a:gd name="connsiteY9" fmla="*/ 0 h 495159"/>
              <a:gd name="connsiteX10" fmla="*/ 452167 w 560454"/>
              <a:gd name="connsiteY10" fmla="*/ 0 h 495159"/>
              <a:gd name="connsiteX11" fmla="*/ 473135 w 560454"/>
              <a:gd name="connsiteY11" fmla="*/ 20973 h 495159"/>
              <a:gd name="connsiteX12" fmla="*/ 473135 w 560454"/>
              <a:gd name="connsiteY12" fmla="*/ 85506 h 495159"/>
              <a:gd name="connsiteX13" fmla="*/ 344098 w 560454"/>
              <a:gd name="connsiteY13" fmla="*/ 85506 h 495159"/>
              <a:gd name="connsiteX14" fmla="*/ 344098 w 560454"/>
              <a:gd name="connsiteY14" fmla="*/ 20973 h 495159"/>
              <a:gd name="connsiteX15" fmla="*/ 366680 w 560454"/>
              <a:gd name="connsiteY15" fmla="*/ 0 h 495159"/>
              <a:gd name="connsiteX16" fmla="*/ 108133 w 560454"/>
              <a:gd name="connsiteY16" fmla="*/ 0 h 495159"/>
              <a:gd name="connsiteX17" fmla="*/ 193792 w 560454"/>
              <a:gd name="connsiteY17" fmla="*/ 0 h 495159"/>
              <a:gd name="connsiteX18" fmla="*/ 214802 w 560454"/>
              <a:gd name="connsiteY18" fmla="*/ 20973 h 495159"/>
              <a:gd name="connsiteX19" fmla="*/ 214802 w 560454"/>
              <a:gd name="connsiteY19" fmla="*/ 85506 h 495159"/>
              <a:gd name="connsiteX20" fmla="*/ 85506 w 560454"/>
              <a:gd name="connsiteY20" fmla="*/ 85506 h 495159"/>
              <a:gd name="connsiteX21" fmla="*/ 85506 w 560454"/>
              <a:gd name="connsiteY21" fmla="*/ 20973 h 495159"/>
              <a:gd name="connsiteX22" fmla="*/ 108133 w 560454"/>
              <a:gd name="connsiteY22" fmla="*/ 0 h 495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0454" h="495159">
                <a:moveTo>
                  <a:pt x="64606" y="108049"/>
                </a:moveTo>
                <a:lnTo>
                  <a:pt x="495849" y="108049"/>
                </a:lnTo>
                <a:cubicBezTo>
                  <a:pt x="531382" y="108049"/>
                  <a:pt x="560454" y="137082"/>
                  <a:pt x="560454" y="172568"/>
                </a:cubicBezTo>
                <a:lnTo>
                  <a:pt x="560454" y="430641"/>
                </a:lnTo>
                <a:cubicBezTo>
                  <a:pt x="560454" y="466126"/>
                  <a:pt x="531382" y="495159"/>
                  <a:pt x="495849" y="495159"/>
                </a:cubicBezTo>
                <a:lnTo>
                  <a:pt x="64606" y="495159"/>
                </a:lnTo>
                <a:cubicBezTo>
                  <a:pt x="29073" y="495159"/>
                  <a:pt x="0" y="466126"/>
                  <a:pt x="0" y="430641"/>
                </a:cubicBezTo>
                <a:lnTo>
                  <a:pt x="0" y="172568"/>
                </a:lnTo>
                <a:cubicBezTo>
                  <a:pt x="0" y="137082"/>
                  <a:pt x="29073" y="108049"/>
                  <a:pt x="64606" y="108049"/>
                </a:cubicBezTo>
                <a:close/>
                <a:moveTo>
                  <a:pt x="366680" y="0"/>
                </a:moveTo>
                <a:lnTo>
                  <a:pt x="452167" y="0"/>
                </a:lnTo>
                <a:cubicBezTo>
                  <a:pt x="463457" y="0"/>
                  <a:pt x="473135" y="9680"/>
                  <a:pt x="473135" y="20973"/>
                </a:cubicBezTo>
                <a:lnTo>
                  <a:pt x="473135" y="85506"/>
                </a:lnTo>
                <a:lnTo>
                  <a:pt x="344098" y="85506"/>
                </a:lnTo>
                <a:lnTo>
                  <a:pt x="344098" y="20973"/>
                </a:lnTo>
                <a:cubicBezTo>
                  <a:pt x="344098" y="9680"/>
                  <a:pt x="353776" y="0"/>
                  <a:pt x="366680" y="0"/>
                </a:cubicBezTo>
                <a:close/>
                <a:moveTo>
                  <a:pt x="108133" y="0"/>
                </a:moveTo>
                <a:lnTo>
                  <a:pt x="193792" y="0"/>
                </a:lnTo>
                <a:cubicBezTo>
                  <a:pt x="205105" y="0"/>
                  <a:pt x="214802" y="9680"/>
                  <a:pt x="214802" y="20973"/>
                </a:cubicBezTo>
                <a:lnTo>
                  <a:pt x="214802" y="85506"/>
                </a:lnTo>
                <a:lnTo>
                  <a:pt x="85506" y="85506"/>
                </a:lnTo>
                <a:lnTo>
                  <a:pt x="85506" y="20973"/>
                </a:lnTo>
                <a:cubicBezTo>
                  <a:pt x="85506" y="9680"/>
                  <a:pt x="95203" y="0"/>
                  <a:pt x="1081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p14="http://schemas.microsoft.com/office/powerpoint/2010/main" xmlns:a14="http://schemas.microsoft.com/office/drawing/2010/main" xmlns:a16="http://schemas.microsoft.com/office/drawing/2014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1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69702" y="148933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种植冰河木马服务器端</a:t>
            </a:r>
            <a:endParaRPr lang="zh-CN" altLang="en-US" dirty="0"/>
          </a:p>
        </p:txBody>
      </p:sp>
      <p:grpSp>
        <p:nvGrpSpPr>
          <p:cNvPr id="3" name="3f94733e-4881-4fb3-a65e-d932da78be28.source.4.zh-Hans.pptx">
            <a:extLst>
              <a:ext uri="{FF2B5EF4-FFF2-40B4-BE49-F238E27FC236}">
                <a16:creationId xmlns:a16="http://schemas.microsoft.com/office/drawing/2014/main" id="{940EFBC4-A305-C992-5CA4-B81D70E7931D}"/>
              </a:ext>
            </a:extLst>
          </p:cNvPr>
          <p:cNvGrpSpPr/>
          <p:nvPr/>
        </p:nvGrpSpPr>
        <p:grpSpPr>
          <a:xfrm>
            <a:off x="66502" y="980901"/>
            <a:ext cx="8977745" cy="5228707"/>
            <a:chOff x="660400" y="1130300"/>
            <a:chExt cx="10858500" cy="546695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5C5D45D-CDD5-4622-5BCA-EE8B9F5C19AB}"/>
                </a:ext>
              </a:extLst>
            </p:cNvPr>
            <p:cNvGrpSpPr/>
            <p:nvPr/>
          </p:nvGrpSpPr>
          <p:grpSpPr>
            <a:xfrm>
              <a:off x="660400" y="2276880"/>
              <a:ext cx="2618063" cy="4320377"/>
              <a:chOff x="660400" y="2017487"/>
              <a:chExt cx="1738504" cy="4320377"/>
            </a:xfrm>
          </p:grpSpPr>
          <p:sp>
            <p:nvSpPr>
              <p:cNvPr id="21" name="ComponentBackground1">
                <a:extLst>
                  <a:ext uri="{FF2B5EF4-FFF2-40B4-BE49-F238E27FC236}">
                    <a16:creationId xmlns:a16="http://schemas.microsoft.com/office/drawing/2014/main" id="{34B52403-7A16-5771-01DB-36418D5634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0" y="2017488"/>
                <a:ext cx="1738504" cy="4320376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22" name="Bullet1">
                <a:extLst>
                  <a:ext uri="{FF2B5EF4-FFF2-40B4-BE49-F238E27FC236}">
                    <a16:creationId xmlns:a16="http://schemas.microsoft.com/office/drawing/2014/main" id="{90725675-910C-6777-11E9-4618CC9779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9493" y="2235131"/>
                <a:ext cx="1620318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安装服务器端程序</a:t>
                </a:r>
                <a:endParaRPr lang="en-US" dirty="0"/>
              </a:p>
            </p:txBody>
          </p:sp>
          <p:sp>
            <p:nvSpPr>
              <p:cNvPr id="23" name="Text1">
                <a:extLst>
                  <a:ext uri="{FF2B5EF4-FFF2-40B4-BE49-F238E27FC236}">
                    <a16:creationId xmlns:a16="http://schemas.microsoft.com/office/drawing/2014/main" id="{A4786818-6C29-524C-AAA9-0B02F2DA78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9493" y="2946330"/>
                <a:ext cx="1620318" cy="2928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将冰河木马服务器端程序安装到Windows XP虚拟机中。</a:t>
                </a:r>
                <a:endParaRPr lang="en-US" dirty="0"/>
              </a:p>
            </p:txBody>
          </p:sp>
          <p:sp>
            <p:nvSpPr>
              <p:cNvPr id="24" name="Shape1">
                <a:extLst>
                  <a:ext uri="{FF2B5EF4-FFF2-40B4-BE49-F238E27FC236}">
                    <a16:creationId xmlns:a16="http://schemas.microsoft.com/office/drawing/2014/main" id="{9E1DF01B-1012-3C8A-6F6D-34EB0FE9C533}"/>
                  </a:ext>
                </a:extLst>
              </p:cNvPr>
              <p:cNvSpPr/>
              <p:nvPr/>
            </p:nvSpPr>
            <p:spPr>
              <a:xfrm>
                <a:off x="660400" y="2017487"/>
                <a:ext cx="1738504" cy="55133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</p:grpSp>
        <p:sp>
          <p:nvSpPr>
            <p:cNvPr id="8" name="Title">
              <a:extLst>
                <a:ext uri="{FF2B5EF4-FFF2-40B4-BE49-F238E27FC236}">
                  <a16:creationId xmlns:a16="http://schemas.microsoft.com/office/drawing/2014/main" id="{86B2E5C3-766C-E9B8-4889-BF44C6AE4DDB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1130300"/>
              <a:ext cx="10858500" cy="7129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/>
            </a:bodyPr>
            <a:lstStyle/>
            <a:p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在Windows XP上种植冰河木马服务器端，并由Windows 2003 Server控制</a:t>
              </a:r>
              <a:endParaRPr lang="en-US" dirty="0"/>
            </a:p>
          </p:txBody>
        </p:sp>
      </p:grpSp>
      <p:pic>
        <p:nvPicPr>
          <p:cNvPr id="25" name="图片 2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96" t="18926" r="5390" b="13903"/>
          <a:stretch/>
        </p:blipFill>
        <p:spPr bwMode="auto">
          <a:xfrm>
            <a:off x="2840873" y="2077512"/>
            <a:ext cx="6036427" cy="413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0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69702" y="148933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种植冰河木马服务器端</a:t>
            </a:r>
            <a:endParaRPr lang="zh-CN" altLang="en-US" dirty="0"/>
          </a:p>
        </p:txBody>
      </p:sp>
      <p:grpSp>
        <p:nvGrpSpPr>
          <p:cNvPr id="3" name="3f94733e-4881-4fb3-a65e-d932da78be28.source.4.zh-Hans.pptx">
            <a:extLst>
              <a:ext uri="{FF2B5EF4-FFF2-40B4-BE49-F238E27FC236}">
                <a16:creationId xmlns:a16="http://schemas.microsoft.com/office/drawing/2014/main" id="{940EFBC4-A305-C992-5CA4-B81D70E7931D}"/>
              </a:ext>
            </a:extLst>
          </p:cNvPr>
          <p:cNvGrpSpPr/>
          <p:nvPr/>
        </p:nvGrpSpPr>
        <p:grpSpPr>
          <a:xfrm>
            <a:off x="66502" y="980901"/>
            <a:ext cx="8977745" cy="5228707"/>
            <a:chOff x="660400" y="1130300"/>
            <a:chExt cx="10858500" cy="546695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5C5D45D-CDD5-4622-5BCA-EE8B9F5C19AB}"/>
                </a:ext>
              </a:extLst>
            </p:cNvPr>
            <p:cNvGrpSpPr/>
            <p:nvPr/>
          </p:nvGrpSpPr>
          <p:grpSpPr>
            <a:xfrm>
              <a:off x="660400" y="2276880"/>
              <a:ext cx="2618063" cy="4320377"/>
              <a:chOff x="660400" y="2017487"/>
              <a:chExt cx="1738504" cy="4320377"/>
            </a:xfrm>
          </p:grpSpPr>
          <p:sp>
            <p:nvSpPr>
              <p:cNvPr id="21" name="ComponentBackground1">
                <a:extLst>
                  <a:ext uri="{FF2B5EF4-FFF2-40B4-BE49-F238E27FC236}">
                    <a16:creationId xmlns:a16="http://schemas.microsoft.com/office/drawing/2014/main" id="{34B52403-7A16-5771-01DB-36418D5634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0" y="2017488"/>
                <a:ext cx="1738504" cy="4320376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24" name="Shape1">
                <a:extLst>
                  <a:ext uri="{FF2B5EF4-FFF2-40B4-BE49-F238E27FC236}">
                    <a16:creationId xmlns:a16="http://schemas.microsoft.com/office/drawing/2014/main" id="{9E1DF01B-1012-3C8A-6F6D-34EB0FE9C533}"/>
                  </a:ext>
                </a:extLst>
              </p:cNvPr>
              <p:cNvSpPr/>
              <p:nvPr/>
            </p:nvSpPr>
            <p:spPr>
              <a:xfrm>
                <a:off x="660400" y="2017487"/>
                <a:ext cx="1738504" cy="55133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1A16D4F-0076-539E-DB3E-A8F05BF672DA}"/>
                </a:ext>
              </a:extLst>
            </p:cNvPr>
            <p:cNvGrpSpPr/>
            <p:nvPr/>
          </p:nvGrpSpPr>
          <p:grpSpPr>
            <a:xfrm>
              <a:off x="749389" y="2494524"/>
              <a:ext cx="2440085" cy="3646662"/>
              <a:chOff x="719492" y="2235131"/>
              <a:chExt cx="1620319" cy="3646662"/>
            </a:xfrm>
          </p:grpSpPr>
          <p:sp>
            <p:nvSpPr>
              <p:cNvPr id="18" name="Bullet2">
                <a:extLst>
                  <a:ext uri="{FF2B5EF4-FFF2-40B4-BE49-F238E27FC236}">
                    <a16:creationId xmlns:a16="http://schemas.microsoft.com/office/drawing/2014/main" id="{3E2ABE96-BC95-D463-3214-1C83C8CF11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9493" y="2235131"/>
                <a:ext cx="1620318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配置服务器端参数</a:t>
                </a:r>
                <a:endParaRPr lang="en-US" dirty="0"/>
              </a:p>
            </p:txBody>
          </p:sp>
          <p:sp>
            <p:nvSpPr>
              <p:cNvPr id="19" name="Text2">
                <a:extLst>
                  <a:ext uri="{FF2B5EF4-FFF2-40B4-BE49-F238E27FC236}">
                    <a16:creationId xmlns:a16="http://schemas.microsoft.com/office/drawing/2014/main" id="{97E8BC95-6D7B-5E76-41D8-93C2FAE324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9492" y="2953416"/>
                <a:ext cx="1620318" cy="2928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设置服务器端的监听端口、密码等参数。</a:t>
                </a:r>
                <a:endParaRPr lang="en-US" dirty="0"/>
              </a:p>
            </p:txBody>
          </p:sp>
        </p:grpSp>
        <p:sp>
          <p:nvSpPr>
            <p:cNvPr id="8" name="Title">
              <a:extLst>
                <a:ext uri="{FF2B5EF4-FFF2-40B4-BE49-F238E27FC236}">
                  <a16:creationId xmlns:a16="http://schemas.microsoft.com/office/drawing/2014/main" id="{86B2E5C3-766C-E9B8-4889-BF44C6AE4DDB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1130300"/>
              <a:ext cx="10858500" cy="7129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/>
            </a:bodyPr>
            <a:lstStyle/>
            <a:p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在Windows XP上种植冰河木马服务器端，并由Windows 2003 Server控制</a:t>
              </a:r>
              <a:endParaRPr lang="en-US" dirty="0"/>
            </a:p>
          </p:txBody>
        </p:sp>
      </p:grpSp>
      <p:pic>
        <p:nvPicPr>
          <p:cNvPr id="25" name="图片 2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3" t="16050" r="637" b="4373"/>
          <a:stretch/>
        </p:blipFill>
        <p:spPr bwMode="auto">
          <a:xfrm>
            <a:off x="3340100" y="2077512"/>
            <a:ext cx="5372099" cy="40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08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269702" y="148933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种植冰河木马服务器端</a:t>
            </a:r>
            <a:endParaRPr lang="zh-CN" altLang="en-US" dirty="0"/>
          </a:p>
        </p:txBody>
      </p:sp>
      <p:grpSp>
        <p:nvGrpSpPr>
          <p:cNvPr id="3" name="3f94733e-4881-4fb3-a65e-d932da78be28.source.4.zh-Hans.pptx">
            <a:extLst>
              <a:ext uri="{FF2B5EF4-FFF2-40B4-BE49-F238E27FC236}">
                <a16:creationId xmlns:a16="http://schemas.microsoft.com/office/drawing/2014/main" id="{940EFBC4-A305-C992-5CA4-B81D70E7931D}"/>
              </a:ext>
            </a:extLst>
          </p:cNvPr>
          <p:cNvGrpSpPr/>
          <p:nvPr/>
        </p:nvGrpSpPr>
        <p:grpSpPr>
          <a:xfrm>
            <a:off x="33627" y="980901"/>
            <a:ext cx="9010620" cy="5228707"/>
            <a:chOff x="620638" y="1130300"/>
            <a:chExt cx="10898262" cy="546695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5C5D45D-CDD5-4622-5BCA-EE8B9F5C19AB}"/>
                </a:ext>
              </a:extLst>
            </p:cNvPr>
            <p:cNvGrpSpPr/>
            <p:nvPr/>
          </p:nvGrpSpPr>
          <p:grpSpPr>
            <a:xfrm>
              <a:off x="660400" y="2276880"/>
              <a:ext cx="2618063" cy="4320377"/>
              <a:chOff x="660400" y="2017487"/>
              <a:chExt cx="1738504" cy="4320377"/>
            </a:xfrm>
          </p:grpSpPr>
          <p:sp>
            <p:nvSpPr>
              <p:cNvPr id="21" name="ComponentBackground1">
                <a:extLst>
                  <a:ext uri="{FF2B5EF4-FFF2-40B4-BE49-F238E27FC236}">
                    <a16:creationId xmlns:a16="http://schemas.microsoft.com/office/drawing/2014/main" id="{34B52403-7A16-5771-01DB-36418D5634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0" y="2017488"/>
                <a:ext cx="1738504" cy="4320376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24" name="Shape1">
                <a:extLst>
                  <a:ext uri="{FF2B5EF4-FFF2-40B4-BE49-F238E27FC236}">
                    <a16:creationId xmlns:a16="http://schemas.microsoft.com/office/drawing/2014/main" id="{9E1DF01B-1012-3C8A-6F6D-34EB0FE9C533}"/>
                  </a:ext>
                </a:extLst>
              </p:cNvPr>
              <p:cNvSpPr/>
              <p:nvPr/>
            </p:nvSpPr>
            <p:spPr>
              <a:xfrm>
                <a:off x="660400" y="2017487"/>
                <a:ext cx="1738504" cy="55133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1A16D4F-0076-539E-DB3E-A8F05BF672DA}"/>
                </a:ext>
              </a:extLst>
            </p:cNvPr>
            <p:cNvGrpSpPr/>
            <p:nvPr/>
          </p:nvGrpSpPr>
          <p:grpSpPr>
            <a:xfrm>
              <a:off x="3407212" y="2276880"/>
              <a:ext cx="2618063" cy="4320377"/>
              <a:chOff x="2484399" y="2017487"/>
              <a:chExt cx="1738504" cy="4320377"/>
            </a:xfrm>
          </p:grpSpPr>
          <p:sp>
            <p:nvSpPr>
              <p:cNvPr id="17" name="ComponentBackground2">
                <a:extLst>
                  <a:ext uri="{FF2B5EF4-FFF2-40B4-BE49-F238E27FC236}">
                    <a16:creationId xmlns:a16="http://schemas.microsoft.com/office/drawing/2014/main" id="{2F597B8F-B3B7-610F-6701-042AF83191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84399" y="2017487"/>
                <a:ext cx="1738504" cy="4320377"/>
              </a:xfrm>
              <a:prstGeom prst="rect">
                <a:avLst/>
              </a:prstGeom>
              <a:solidFill>
                <a:schemeClr val="tx1">
                  <a:alpha val="5000"/>
                </a:schemeClr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20" name="Shape2">
                <a:extLst>
                  <a:ext uri="{FF2B5EF4-FFF2-40B4-BE49-F238E27FC236}">
                    <a16:creationId xmlns:a16="http://schemas.microsoft.com/office/drawing/2014/main" id="{997A9080-BA21-1503-8B7D-4FCD3149F695}"/>
                  </a:ext>
                </a:extLst>
              </p:cNvPr>
              <p:cNvSpPr/>
              <p:nvPr/>
            </p:nvSpPr>
            <p:spPr>
              <a:xfrm>
                <a:off x="2484399" y="2017487"/>
                <a:ext cx="1738504" cy="55133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 fontScale="25000" lnSpcReduction="20000"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6BC1AFD-0235-EC6F-76B9-2691610D6381}"/>
                </a:ext>
              </a:extLst>
            </p:cNvPr>
            <p:cNvGrpSpPr/>
            <p:nvPr/>
          </p:nvGrpSpPr>
          <p:grpSpPr>
            <a:xfrm>
              <a:off x="620638" y="2494524"/>
              <a:ext cx="2568834" cy="3639576"/>
              <a:chOff x="633996" y="2235131"/>
              <a:chExt cx="1705814" cy="3639576"/>
            </a:xfrm>
          </p:grpSpPr>
          <p:sp>
            <p:nvSpPr>
              <p:cNvPr id="14" name="Bullet3">
                <a:extLst>
                  <a:ext uri="{FF2B5EF4-FFF2-40B4-BE49-F238E27FC236}">
                    <a16:creationId xmlns:a16="http://schemas.microsoft.com/office/drawing/2014/main" id="{98F8901A-26F7-E0F6-E4DC-06575AE772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9492" y="2235131"/>
                <a:ext cx="1620318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测试连接功能</a:t>
                </a:r>
                <a:endParaRPr lang="en-US" dirty="0"/>
              </a:p>
            </p:txBody>
          </p:sp>
          <p:sp>
            <p:nvSpPr>
              <p:cNvPr id="15" name="Text3">
                <a:extLst>
                  <a:ext uri="{FF2B5EF4-FFF2-40B4-BE49-F238E27FC236}">
                    <a16:creationId xmlns:a16="http://schemas.microsoft.com/office/drawing/2014/main" id="{60CEC743-1BCE-D760-0189-EF4F743898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33996" y="2946330"/>
                <a:ext cx="1620318" cy="2928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使用Windows 2003 Server客户端连接Windows XP服务器端。</a:t>
                </a:r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32C0014-581B-A8C4-51E2-0C54511183D1}"/>
                </a:ext>
              </a:extLst>
            </p:cNvPr>
            <p:cNvGrpSpPr/>
            <p:nvPr/>
          </p:nvGrpSpPr>
          <p:grpSpPr>
            <a:xfrm>
              <a:off x="3407207" y="2494524"/>
              <a:ext cx="2529074" cy="3639576"/>
              <a:chOff x="2484397" y="2235131"/>
              <a:chExt cx="1679412" cy="3639576"/>
            </a:xfrm>
          </p:grpSpPr>
          <p:sp>
            <p:nvSpPr>
              <p:cNvPr id="10" name="Bullet4">
                <a:extLst>
                  <a:ext uri="{FF2B5EF4-FFF2-40B4-BE49-F238E27FC236}">
                    <a16:creationId xmlns:a16="http://schemas.microsoft.com/office/drawing/2014/main" id="{D6F1C997-0F0B-43D3-7288-78B8122E76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43491" y="2235131"/>
                <a:ext cx="1620318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观察木马行为</a:t>
                </a:r>
                <a:endParaRPr lang="en-US" dirty="0"/>
              </a:p>
            </p:txBody>
          </p:sp>
          <p:sp>
            <p:nvSpPr>
              <p:cNvPr id="11" name="Text4">
                <a:extLst>
                  <a:ext uri="{FF2B5EF4-FFF2-40B4-BE49-F238E27FC236}">
                    <a16:creationId xmlns:a16="http://schemas.microsoft.com/office/drawing/2014/main" id="{F582801D-FF93-7BA7-52B0-68E746ADFD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84397" y="2946330"/>
                <a:ext cx="1620318" cy="29283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记录木马在局域网内的行为特征，分析其对系统的影响。</a:t>
                </a:r>
                <a:endParaRPr lang="en-US" dirty="0"/>
              </a:p>
            </p:txBody>
          </p:sp>
        </p:grpSp>
        <p:sp>
          <p:nvSpPr>
            <p:cNvPr id="8" name="Title">
              <a:extLst>
                <a:ext uri="{FF2B5EF4-FFF2-40B4-BE49-F238E27FC236}">
                  <a16:creationId xmlns:a16="http://schemas.microsoft.com/office/drawing/2014/main" id="{86B2E5C3-766C-E9B8-4889-BF44C6AE4DDB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1130300"/>
              <a:ext cx="10858500" cy="7129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 fontScale="92500"/>
            </a:bodyPr>
            <a:lstStyle/>
            <a:p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在Windows XP上种植冰河木马服务器端，并由Windows 2003 Server控制</a:t>
              </a:r>
              <a:endParaRPr lang="en-US" dirty="0"/>
            </a:p>
          </p:txBody>
        </p:sp>
      </p:grpSp>
      <p:pic>
        <p:nvPicPr>
          <p:cNvPr id="25" name="图片 2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81" t="10444"/>
          <a:stretch/>
        </p:blipFill>
        <p:spPr bwMode="auto">
          <a:xfrm>
            <a:off x="4608598" y="2077512"/>
            <a:ext cx="4344902" cy="413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75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1513" y="138315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查杀冰河木马</a:t>
            </a:r>
            <a:endParaRPr lang="zh-CN" altLang="en-US" dirty="0"/>
          </a:p>
        </p:txBody>
      </p:sp>
      <p:grpSp>
        <p:nvGrpSpPr>
          <p:cNvPr id="3" name="c274fafd-6718-4e98-8fdb-7efcd55bc0d5.source.4.zh-Hans.pptx">
            <a:extLst>
              <a:ext uri="{FF2B5EF4-FFF2-40B4-BE49-F238E27FC236}">
                <a16:creationId xmlns:a16="http://schemas.microsoft.com/office/drawing/2014/main" id="{D195F895-A62A-41A1-4B43-24DC72CDE8D9}"/>
              </a:ext>
            </a:extLst>
          </p:cNvPr>
          <p:cNvGrpSpPr/>
          <p:nvPr/>
        </p:nvGrpSpPr>
        <p:grpSpPr>
          <a:xfrm>
            <a:off x="1" y="1038427"/>
            <a:ext cx="9137513" cy="5079046"/>
            <a:chOff x="660400" y="1130300"/>
            <a:chExt cx="10839906" cy="5003800"/>
          </a:xfrm>
        </p:grpSpPr>
        <p:sp>
          <p:nvSpPr>
            <p:cNvPr id="4" name="箭头: V 形 10">
              <a:extLst>
                <a:ext uri="{FF2B5EF4-FFF2-40B4-BE49-F238E27FC236}">
                  <a16:creationId xmlns:a16="http://schemas.microsoft.com/office/drawing/2014/main" id="{3EF11730-AC44-DB50-A999-21E026B4BEAF}"/>
                </a:ext>
              </a:extLst>
            </p:cNvPr>
            <p:cNvSpPr>
              <a:spLocks/>
            </p:cNvSpPr>
            <p:nvPr/>
          </p:nvSpPr>
          <p:spPr>
            <a:xfrm>
              <a:off x="660400" y="1130300"/>
              <a:ext cx="3349626" cy="5003800"/>
            </a:xfrm>
            <a:prstGeom prst="chevron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</p:spPr>
          <p:txBody>
            <a:bodyPr wrap="square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400" b="1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4A5BE3-B7A9-7BA6-3950-3D799915A584}"/>
                </a:ext>
              </a:extLst>
            </p:cNvPr>
            <p:cNvGrpSpPr/>
            <p:nvPr/>
          </p:nvGrpSpPr>
          <p:grpSpPr>
            <a:xfrm>
              <a:off x="4808780" y="1132301"/>
              <a:ext cx="6691526" cy="1580576"/>
              <a:chOff x="4808780" y="289078"/>
              <a:chExt cx="6691526" cy="1580576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A6C8EDB-9702-B7AF-820E-FEEFE5BDEBB4}"/>
                  </a:ext>
                </a:extLst>
              </p:cNvPr>
              <p:cNvGrpSpPr/>
              <p:nvPr/>
            </p:nvGrpSpPr>
            <p:grpSpPr>
              <a:xfrm>
                <a:off x="4808780" y="289078"/>
                <a:ext cx="2995906" cy="1580576"/>
                <a:chOff x="1078515" y="1986060"/>
                <a:chExt cx="2992590" cy="1580576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11A598DF-2D66-D5DD-9BF6-5E4DD207E3D6}"/>
                    </a:ext>
                  </a:extLst>
                </p:cNvPr>
                <p:cNvGrpSpPr/>
                <p:nvPr/>
              </p:nvGrpSpPr>
              <p:grpSpPr>
                <a:xfrm>
                  <a:off x="1403427" y="1986060"/>
                  <a:ext cx="2667678" cy="1580576"/>
                  <a:chOff x="1403427" y="1986060"/>
                  <a:chExt cx="2667678" cy="1580576"/>
                </a:xfrm>
              </p:grpSpPr>
              <p:sp>
                <p:nvSpPr>
                  <p:cNvPr id="25" name="Text1">
                    <a:extLst>
                      <a:ext uri="{FF2B5EF4-FFF2-40B4-BE49-F238E27FC236}">
                        <a16:creationId xmlns:a16="http://schemas.microsoft.com/office/drawing/2014/main" id="{BE6DCBC2-D141-DB7A-7136-BF7E84AD950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403427" y="2422119"/>
                    <a:ext cx="2667678" cy="11445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lnSpc>
                        <a:spcPct val="150000"/>
                      </a:lnSpc>
                      <a:defRPr kumimoji="0" sz="1050" i="0" u="none" strike="noStrike" cap="none" spc="0" normalizeH="0" baseline="0">
                        <a:ln>
                          <a:noFill/>
                        </a:ln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开启杀毒软件，扫描并查杀冰河木马。</a:t>
                    </a:r>
                    <a:endParaRPr lang="en-US" dirty="0"/>
                  </a:p>
                </p:txBody>
              </p:sp>
              <p:sp>
                <p:nvSpPr>
                  <p:cNvPr id="26" name="Bullet1">
                    <a:extLst>
                      <a:ext uri="{FF2B5EF4-FFF2-40B4-BE49-F238E27FC236}">
                        <a16:creationId xmlns:a16="http://schemas.microsoft.com/office/drawing/2014/main" id="{6DDD0297-D0E3-E2A7-D26F-40C7E13D368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403427" y="1986060"/>
                    <a:ext cx="2667678" cy="48639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defRPr kumimoji="0" sz="1400" b="1" i="0" u="none" strike="noStrike" cap="none" spc="0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启用杀毒软件</a:t>
                    </a:r>
                    <a:endParaRPr lang="en-US" dirty="0"/>
                  </a:p>
                </p:txBody>
              </p:sp>
            </p:grpSp>
            <p:sp>
              <p:nvSpPr>
                <p:cNvPr id="24" name="Number1">
                  <a:extLst>
                    <a:ext uri="{FF2B5EF4-FFF2-40B4-BE49-F238E27FC236}">
                      <a16:creationId xmlns:a16="http://schemas.microsoft.com/office/drawing/2014/main" id="{D2352A1C-C493-43E5-ABEB-AFB24A5CECD0}"/>
                    </a:ext>
                  </a:extLst>
                </p:cNvPr>
                <p:cNvSpPr/>
                <p:nvPr/>
              </p:nvSpPr>
              <p:spPr>
                <a:xfrm>
                  <a:off x="1078515" y="2087929"/>
                  <a:ext cx="313730" cy="204470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2D393155-50A8-F3F5-78A8-05A51FDD5E76}"/>
                  </a:ext>
                </a:extLst>
              </p:cNvPr>
              <p:cNvGrpSpPr/>
              <p:nvPr/>
            </p:nvGrpSpPr>
            <p:grpSpPr>
              <a:xfrm>
                <a:off x="8517526" y="289078"/>
                <a:ext cx="2982780" cy="1580576"/>
                <a:chOff x="4804658" y="1986060"/>
                <a:chExt cx="2992308" cy="1580576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872B4541-674A-2E9D-A562-F7454AEEAEA4}"/>
                    </a:ext>
                  </a:extLst>
                </p:cNvPr>
                <p:cNvGrpSpPr/>
                <p:nvPr/>
              </p:nvGrpSpPr>
              <p:grpSpPr>
                <a:xfrm>
                  <a:off x="5118387" y="1986060"/>
                  <a:ext cx="2678579" cy="1580576"/>
                  <a:chOff x="5118387" y="1986060"/>
                  <a:chExt cx="2678579" cy="1580576"/>
                </a:xfrm>
              </p:grpSpPr>
              <p:sp>
                <p:nvSpPr>
                  <p:cNvPr id="21" name="Text2">
                    <a:extLst>
                      <a:ext uri="{FF2B5EF4-FFF2-40B4-BE49-F238E27FC236}">
                        <a16:creationId xmlns:a16="http://schemas.microsoft.com/office/drawing/2014/main" id="{4F79349D-02CF-2681-7977-D8257E2DAD6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18387" y="2422119"/>
                    <a:ext cx="2678578" cy="11445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lnSpc>
                        <a:spcPct val="150000"/>
                      </a:lnSpc>
                      <a:defRPr kumimoji="0" sz="1050" i="0" u="none" strike="noStrike" cap="none" spc="0" normalizeH="0" baseline="0">
                        <a:ln>
                          <a:noFill/>
                        </a:ln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记录查杀过程中的日志信息，评估查杀效果。</a:t>
                    </a:r>
                    <a:endParaRPr lang="en-US" dirty="0"/>
                  </a:p>
                </p:txBody>
              </p:sp>
              <p:sp>
                <p:nvSpPr>
                  <p:cNvPr id="22" name="Bullet2">
                    <a:extLst>
                      <a:ext uri="{FF2B5EF4-FFF2-40B4-BE49-F238E27FC236}">
                        <a16:creationId xmlns:a16="http://schemas.microsoft.com/office/drawing/2014/main" id="{F67AA676-4F0A-BE57-70E1-ED1C434AA3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5118388" y="1986060"/>
                    <a:ext cx="2678578" cy="48639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defRPr kumimoji="0" sz="1400" b="1" i="0" u="none" strike="noStrike" cap="none" spc="0" normalizeH="0" baseline="0">
                        <a:ln>
                          <a:noFill/>
                        </a:ln>
                        <a:solidFill>
                          <a:schemeClr val="tx1">
                            <a:alpha val="60000"/>
                          </a:schemeClr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分析查杀效果</a:t>
                    </a:r>
                    <a:endParaRPr lang="en-US" dirty="0"/>
                  </a:p>
                </p:txBody>
              </p:sp>
            </p:grpSp>
            <p:sp>
              <p:nvSpPr>
                <p:cNvPr id="20" name="Number2">
                  <a:extLst>
                    <a:ext uri="{FF2B5EF4-FFF2-40B4-BE49-F238E27FC236}">
                      <a16:creationId xmlns:a16="http://schemas.microsoft.com/office/drawing/2014/main" id="{781F5E77-C3DC-72F4-F2D5-9DAD15D9A31E}"/>
                    </a:ext>
                  </a:extLst>
                </p:cNvPr>
                <p:cNvSpPr/>
                <p:nvPr/>
              </p:nvSpPr>
              <p:spPr>
                <a:xfrm>
                  <a:off x="4804658" y="2080884"/>
                  <a:ext cx="313730" cy="204470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Title">
              <a:extLst>
                <a:ext uri="{FF2B5EF4-FFF2-40B4-BE49-F238E27FC236}">
                  <a16:creationId xmlns:a16="http://schemas.microsoft.com/office/drawing/2014/main" id="{7F5FA7D0-DC62-E580-F0F4-90075A9E8EFA}"/>
                </a:ext>
              </a:extLst>
            </p:cNvPr>
            <p:cNvSpPr txBox="1"/>
            <p:nvPr/>
          </p:nvSpPr>
          <p:spPr>
            <a:xfrm>
              <a:off x="660400" y="1130300"/>
              <a:ext cx="3349626" cy="5003800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>
                <a:defRPr sz="2400" b="1">
                  <a:cs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ym typeface="+mn-lt"/>
                </a:rPr>
                <a:t>使用杀毒软件查杀Windows XP上的冰河木马</a:t>
              </a:r>
              <a:endParaRPr lang="en-US" dirty="0"/>
            </a:p>
          </p:txBody>
        </p:sp>
      </p:grpSp>
      <p:pic>
        <p:nvPicPr>
          <p:cNvPr id="28" name="图片 2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0" t="4739"/>
          <a:stretch/>
        </p:blipFill>
        <p:spPr bwMode="auto">
          <a:xfrm>
            <a:off x="3496883" y="2324100"/>
            <a:ext cx="5177217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0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1513" y="138315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查杀冰河木马</a:t>
            </a:r>
            <a:endParaRPr lang="zh-CN" altLang="en-US" dirty="0"/>
          </a:p>
        </p:txBody>
      </p:sp>
      <p:grpSp>
        <p:nvGrpSpPr>
          <p:cNvPr id="3" name="c274fafd-6718-4e98-8fdb-7efcd55bc0d5.source.4.zh-Hans.pptx">
            <a:extLst>
              <a:ext uri="{FF2B5EF4-FFF2-40B4-BE49-F238E27FC236}">
                <a16:creationId xmlns:a16="http://schemas.microsoft.com/office/drawing/2014/main" id="{D195F895-A62A-41A1-4B43-24DC72CDE8D9}"/>
              </a:ext>
            </a:extLst>
          </p:cNvPr>
          <p:cNvGrpSpPr/>
          <p:nvPr/>
        </p:nvGrpSpPr>
        <p:grpSpPr>
          <a:xfrm>
            <a:off x="1" y="1038427"/>
            <a:ext cx="9042398" cy="5079046"/>
            <a:chOff x="660400" y="1130300"/>
            <a:chExt cx="10727070" cy="5003800"/>
          </a:xfrm>
        </p:grpSpPr>
        <p:sp>
          <p:nvSpPr>
            <p:cNvPr id="4" name="箭头: V 形 10">
              <a:extLst>
                <a:ext uri="{FF2B5EF4-FFF2-40B4-BE49-F238E27FC236}">
                  <a16:creationId xmlns:a16="http://schemas.microsoft.com/office/drawing/2014/main" id="{3EF11730-AC44-DB50-A999-21E026B4BEAF}"/>
                </a:ext>
              </a:extLst>
            </p:cNvPr>
            <p:cNvSpPr>
              <a:spLocks/>
            </p:cNvSpPr>
            <p:nvPr/>
          </p:nvSpPr>
          <p:spPr>
            <a:xfrm>
              <a:off x="660400" y="1130300"/>
              <a:ext cx="3349626" cy="5003800"/>
            </a:xfrm>
            <a:prstGeom prst="chevron">
              <a:avLst/>
            </a:prstGeom>
            <a:solidFill>
              <a:schemeClr val="tx1">
                <a:lumMod val="50000"/>
                <a:lumOff val="50000"/>
                <a:alpha val="10000"/>
              </a:schemeClr>
            </a:solidFill>
          </p:spPr>
          <p:txBody>
            <a:bodyPr wrap="square" anchor="t" anchorCtr="0">
              <a:norm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2400" b="1">
                <a:solidFill>
                  <a:schemeClr val="tx1"/>
                </a:solidFill>
                <a:cs typeface="+mn-ea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54A5BE3-B7A9-7BA6-3950-3D799915A584}"/>
                </a:ext>
              </a:extLst>
            </p:cNvPr>
            <p:cNvGrpSpPr/>
            <p:nvPr/>
          </p:nvGrpSpPr>
          <p:grpSpPr>
            <a:xfrm>
              <a:off x="4593768" y="1459865"/>
              <a:ext cx="6793702" cy="1606954"/>
              <a:chOff x="4593768" y="616642"/>
              <a:chExt cx="6793702" cy="1606954"/>
            </a:xfrm>
          </p:grpSpPr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53D75557-B53D-D1C2-D7F1-86586A5F0A32}"/>
                  </a:ext>
                </a:extLst>
              </p:cNvPr>
              <p:cNvGrpSpPr/>
              <p:nvPr/>
            </p:nvGrpSpPr>
            <p:grpSpPr>
              <a:xfrm>
                <a:off x="4593768" y="616642"/>
                <a:ext cx="3210924" cy="1600076"/>
                <a:chOff x="8308979" y="605756"/>
                <a:chExt cx="3226845" cy="1600076"/>
              </a:xfrm>
            </p:grpSpPr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1949DCEF-CAC7-27D3-3E78-A42B285CC9F2}"/>
                    </a:ext>
                  </a:extLst>
                </p:cNvPr>
                <p:cNvGrpSpPr/>
                <p:nvPr/>
              </p:nvGrpSpPr>
              <p:grpSpPr>
                <a:xfrm>
                  <a:off x="8851211" y="605756"/>
                  <a:ext cx="2684613" cy="1600076"/>
                  <a:chOff x="8851211" y="605756"/>
                  <a:chExt cx="2684613" cy="1600076"/>
                </a:xfrm>
              </p:grpSpPr>
              <p:sp>
                <p:nvSpPr>
                  <p:cNvPr id="17" name="Text3">
                    <a:extLst>
                      <a:ext uri="{FF2B5EF4-FFF2-40B4-BE49-F238E27FC236}">
                        <a16:creationId xmlns:a16="http://schemas.microsoft.com/office/drawing/2014/main" id="{A8AA9A52-988F-06BE-9900-B800A7A58F1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51213" y="1061315"/>
                    <a:ext cx="2684611" cy="11445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lnSpc>
                        <a:spcPct val="150000"/>
                      </a:lnSpc>
                      <a:defRPr kumimoji="0" sz="1050" i="0" u="none" strike="noStrike" cap="none" spc="0" normalizeH="0" baseline="0">
                        <a:ln>
                          <a:noFill/>
                        </a:ln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删除木马相关的残留文件和注册表项。</a:t>
                    </a:r>
                    <a:endParaRPr lang="en-US" dirty="0"/>
                  </a:p>
                </p:txBody>
              </p:sp>
              <p:sp>
                <p:nvSpPr>
                  <p:cNvPr id="18" name="Bullet3">
                    <a:extLst>
                      <a:ext uri="{FF2B5EF4-FFF2-40B4-BE49-F238E27FC236}">
                        <a16:creationId xmlns:a16="http://schemas.microsoft.com/office/drawing/2014/main" id="{35645AD5-3A32-EDB0-7F5A-57ED36E4EFB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851211" y="605756"/>
                    <a:ext cx="2684613" cy="43805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defRPr kumimoji="0" sz="1400" b="1" i="0" u="none" strike="noStrike" cap="none" spc="0" normalizeH="0" baseline="0">
                        <a:ln>
                          <a:noFill/>
                        </a:ln>
                        <a:solidFill>
                          <a:schemeClr val="tx1">
                            <a:alpha val="60000"/>
                          </a:schemeClr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清理残留文件</a:t>
                    </a:r>
                    <a:endParaRPr lang="en-US" dirty="0"/>
                  </a:p>
                </p:txBody>
              </p:sp>
            </p:grpSp>
            <p:sp>
              <p:nvSpPr>
                <p:cNvPr id="16" name="Number3">
                  <a:extLst>
                    <a:ext uri="{FF2B5EF4-FFF2-40B4-BE49-F238E27FC236}">
                      <a16:creationId xmlns:a16="http://schemas.microsoft.com/office/drawing/2014/main" id="{B62115E3-1A44-DB2B-1EDD-8FA75FB51BE3}"/>
                    </a:ext>
                  </a:extLst>
                </p:cNvPr>
                <p:cNvSpPr/>
                <p:nvPr/>
              </p:nvSpPr>
              <p:spPr>
                <a:xfrm>
                  <a:off x="8308979" y="722551"/>
                  <a:ext cx="313730" cy="204470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2EBE606-448E-8DD3-7B2C-7F5DC4D51F8B}"/>
                  </a:ext>
                </a:extLst>
              </p:cNvPr>
              <p:cNvGrpSpPr/>
              <p:nvPr/>
            </p:nvGrpSpPr>
            <p:grpSpPr>
              <a:xfrm>
                <a:off x="8032067" y="641020"/>
                <a:ext cx="3355403" cy="1582576"/>
                <a:chOff x="595172" y="2327466"/>
                <a:chExt cx="3355403" cy="1582576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4E08F2DF-8756-FB8A-6034-5A29710E8071}"/>
                    </a:ext>
                  </a:extLst>
                </p:cNvPr>
                <p:cNvGrpSpPr/>
                <p:nvPr/>
              </p:nvGrpSpPr>
              <p:grpSpPr>
                <a:xfrm>
                  <a:off x="1282897" y="2327466"/>
                  <a:ext cx="2667678" cy="1582576"/>
                  <a:chOff x="1282897" y="2327466"/>
                  <a:chExt cx="2667678" cy="1582576"/>
                </a:xfrm>
              </p:grpSpPr>
              <p:sp>
                <p:nvSpPr>
                  <p:cNvPr id="13" name="Text4">
                    <a:extLst>
                      <a:ext uri="{FF2B5EF4-FFF2-40B4-BE49-F238E27FC236}">
                        <a16:creationId xmlns:a16="http://schemas.microsoft.com/office/drawing/2014/main" id="{D89FF3A9-45CF-19B3-6A51-28D42DDBBD0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82897" y="2765525"/>
                    <a:ext cx="2667678" cy="11445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lnSpc>
                        <a:spcPct val="150000"/>
                      </a:lnSpc>
                      <a:defRPr kumimoji="0" sz="1050" i="0" u="none" strike="noStrike" cap="none" spc="0" normalizeH="0" baseline="0">
                        <a:ln>
                          <a:noFill/>
                        </a:ln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检查系统状态，确保恢复正常运行。</a:t>
                    </a:r>
                    <a:endParaRPr lang="en-US" dirty="0"/>
                  </a:p>
                </p:txBody>
              </p:sp>
              <p:sp>
                <p:nvSpPr>
                  <p:cNvPr id="14" name="Bullet4">
                    <a:extLst>
                      <a:ext uri="{FF2B5EF4-FFF2-40B4-BE49-F238E27FC236}">
                        <a16:creationId xmlns:a16="http://schemas.microsoft.com/office/drawing/2014/main" id="{04F83E4F-F21E-5498-2391-88B7FB2F156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82897" y="2327466"/>
                    <a:ext cx="2667678" cy="43805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 anchorCtr="0">
                    <a:normAutofit/>
                  </a:bodyPr>
                  <a:lstStyle>
                    <a:defPPr>
                      <a:defRPr lang="zh-CN"/>
                    </a:defPPr>
                    <a:lvl1pPr>
                      <a:defRPr kumimoji="0" sz="1400" b="1" i="0" u="none" strike="noStrike" cap="none" spc="0" normalizeH="0" baseline="0">
                        <a:ln>
                          <a:noFill/>
                        </a:ln>
                        <a:solidFill>
                          <a:schemeClr val="tx1">
                            <a:alpha val="60000"/>
                          </a:schemeClr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800" dirty="0">
                        <a:solidFill>
                          <a:schemeClr val="tx1"/>
                        </a:solidFill>
                        <a:cs typeface="+mn-ea"/>
                        <a:sym typeface="+mn-lt"/>
                      </a:rPr>
                      <a:t>恢复系统状态</a:t>
                    </a:r>
                    <a:endParaRPr lang="en-US" dirty="0"/>
                  </a:p>
                </p:txBody>
              </p:sp>
            </p:grpSp>
            <p:sp>
              <p:nvSpPr>
                <p:cNvPr id="12" name="Number4">
                  <a:extLst>
                    <a:ext uri="{FF2B5EF4-FFF2-40B4-BE49-F238E27FC236}">
                      <a16:creationId xmlns:a16="http://schemas.microsoft.com/office/drawing/2014/main" id="{BB5FA992-9AD3-F433-CD77-D7EB60E4DB56}"/>
                    </a:ext>
                  </a:extLst>
                </p:cNvPr>
                <p:cNvSpPr/>
                <p:nvPr/>
              </p:nvSpPr>
              <p:spPr>
                <a:xfrm>
                  <a:off x="595172" y="2403874"/>
                  <a:ext cx="313731" cy="204470"/>
                </a:xfrm>
                <a:prstGeom prst="chevron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" name="Title">
              <a:extLst>
                <a:ext uri="{FF2B5EF4-FFF2-40B4-BE49-F238E27FC236}">
                  <a16:creationId xmlns:a16="http://schemas.microsoft.com/office/drawing/2014/main" id="{7F5FA7D0-DC62-E580-F0F4-90075A9E8EFA}"/>
                </a:ext>
              </a:extLst>
            </p:cNvPr>
            <p:cNvSpPr txBox="1"/>
            <p:nvPr/>
          </p:nvSpPr>
          <p:spPr>
            <a:xfrm>
              <a:off x="660400" y="1130300"/>
              <a:ext cx="3349626" cy="5003800"/>
            </a:xfrm>
            <a:prstGeom prst="rect">
              <a:avLst/>
            </a:prstGeom>
            <a:noFill/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>
                <a:defRPr sz="2400" b="1">
                  <a:cs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ym typeface="+mn-lt"/>
                </a:rPr>
                <a:t>使用杀毒软件查杀Windows XP上的冰河木马</a:t>
              </a:r>
              <a:endParaRPr lang="en-US" dirty="0"/>
            </a:p>
          </p:txBody>
        </p:sp>
      </p:grpSp>
      <p:pic>
        <p:nvPicPr>
          <p:cNvPr id="27" name="图片 2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3" t="45075"/>
          <a:stretch/>
        </p:blipFill>
        <p:spPr bwMode="auto">
          <a:xfrm>
            <a:off x="3358207" y="2819400"/>
            <a:ext cx="4884093" cy="29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6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145011" y="168818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手动删除冰河木马</a:t>
            </a:r>
            <a:endParaRPr lang="zh-CN" altLang="en-US" dirty="0"/>
          </a:p>
        </p:txBody>
      </p:sp>
      <p:grpSp>
        <p:nvGrpSpPr>
          <p:cNvPr id="3" name="5dd4b203-4cbf-4787-82b6-4f258421dc50.source.4.zh-Hans.pptx">
            <a:extLst>
              <a:ext uri="{FF2B5EF4-FFF2-40B4-BE49-F238E27FC236}">
                <a16:creationId xmlns:a16="http://schemas.microsoft.com/office/drawing/2014/main" id="{AFFD98A3-D416-E5AB-D6C8-9C5CD074DD3E}"/>
              </a:ext>
            </a:extLst>
          </p:cNvPr>
          <p:cNvGrpSpPr/>
          <p:nvPr/>
        </p:nvGrpSpPr>
        <p:grpSpPr>
          <a:xfrm>
            <a:off x="228138" y="889231"/>
            <a:ext cx="10858500" cy="3327400"/>
            <a:chOff x="660400" y="1130300"/>
            <a:chExt cx="10858500" cy="3327400"/>
          </a:xfrm>
        </p:grpSpPr>
        <p:sp>
          <p:nvSpPr>
            <p:cNvPr id="4" name="Title">
              <a:extLst>
                <a:ext uri="{FF2B5EF4-FFF2-40B4-BE49-F238E27FC236}">
                  <a16:creationId xmlns:a16="http://schemas.microsoft.com/office/drawing/2014/main" id="{37A280AD-FA3D-D1CF-3631-7C02450F112B}"/>
                </a:ext>
              </a:extLst>
            </p:cNvPr>
            <p:cNvSpPr txBox="1"/>
            <p:nvPr/>
          </p:nvSpPr>
          <p:spPr>
            <a:xfrm>
              <a:off x="660400" y="2806700"/>
              <a:ext cx="2463800" cy="165100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再次种植冰河木马，并手动删除相关文件和注册表项</a:t>
              </a:r>
              <a:endParaRPr 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B88E9B7-73E7-5ED8-ECAA-4BFC32CE02C4}"/>
                </a:ext>
              </a:extLst>
            </p:cNvPr>
            <p:cNvGrpSpPr/>
            <p:nvPr/>
          </p:nvGrpSpPr>
          <p:grpSpPr>
            <a:xfrm>
              <a:off x="3466595" y="1130300"/>
              <a:ext cx="8052305" cy="775390"/>
              <a:chOff x="3466595" y="1130300"/>
              <a:chExt cx="8052305" cy="775390"/>
            </a:xfrm>
          </p:grpSpPr>
          <p:cxnSp>
            <p:nvCxnSpPr>
              <p:cNvPr id="18" name="Shape1">
                <a:extLst>
                  <a:ext uri="{FF2B5EF4-FFF2-40B4-BE49-F238E27FC236}">
                    <a16:creationId xmlns:a16="http://schemas.microsoft.com/office/drawing/2014/main" id="{7F2E31F8-BABF-2FFA-7AAE-E30BB792DE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242601" y="1517995"/>
                <a:ext cx="44798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Bullet1">
                <a:extLst>
                  <a:ext uri="{FF2B5EF4-FFF2-40B4-BE49-F238E27FC236}">
                    <a16:creationId xmlns:a16="http://schemas.microsoft.com/office/drawing/2014/main" id="{B7779C11-E53D-9540-4320-19EA4685F1B3}"/>
                  </a:ext>
                </a:extLst>
              </p:cNvPr>
              <p:cNvSpPr txBox="1"/>
              <p:nvPr/>
            </p:nvSpPr>
            <p:spPr>
              <a:xfrm>
                <a:off x="3505201" y="1130300"/>
                <a:ext cx="2197099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cs typeface="+mn-ea"/>
                    <a:sym typeface="+mn-lt"/>
                  </a:rPr>
                  <a:t>重新种植木马</a:t>
                </a:r>
                <a:endParaRPr lang="en-US" dirty="0"/>
              </a:p>
            </p:txBody>
          </p:sp>
          <p:sp>
            <p:nvSpPr>
              <p:cNvPr id="20" name="Text1">
                <a:extLst>
                  <a:ext uri="{FF2B5EF4-FFF2-40B4-BE49-F238E27FC236}">
                    <a16:creationId xmlns:a16="http://schemas.microsoft.com/office/drawing/2014/main" id="{8B7D41D1-3025-07FD-56A1-5058032B6C53}"/>
                  </a:ext>
                </a:extLst>
              </p:cNvPr>
              <p:cNvSpPr txBox="1"/>
              <p:nvPr/>
            </p:nvSpPr>
            <p:spPr>
              <a:xfrm>
                <a:off x="5702299" y="1130300"/>
                <a:ext cx="5816601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在Windows XP上再次种植冰河木马服务器端。</a:t>
                </a:r>
                <a:endParaRPr 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7EBC60B-1B95-67D0-66EB-0DD015617721}"/>
                </a:ext>
              </a:extLst>
            </p:cNvPr>
            <p:cNvGrpSpPr/>
            <p:nvPr/>
          </p:nvGrpSpPr>
          <p:grpSpPr>
            <a:xfrm>
              <a:off x="3466595" y="2539770"/>
              <a:ext cx="8052305" cy="775390"/>
              <a:chOff x="3466595" y="1975982"/>
              <a:chExt cx="8052305" cy="775390"/>
            </a:xfrm>
          </p:grpSpPr>
          <p:cxnSp>
            <p:nvCxnSpPr>
              <p:cNvPr id="15" name="Shape2">
                <a:extLst>
                  <a:ext uri="{FF2B5EF4-FFF2-40B4-BE49-F238E27FC236}">
                    <a16:creationId xmlns:a16="http://schemas.microsoft.com/office/drawing/2014/main" id="{018E7E39-BD4E-2AAF-01E3-E6398FC5599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242601" y="2363677"/>
                <a:ext cx="447987" cy="0"/>
              </a:xfrm>
              <a:prstGeom prst="line">
                <a:avLst/>
              </a:prstGeom>
              <a:ln w="254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Bullet2">
                <a:extLst>
                  <a:ext uri="{FF2B5EF4-FFF2-40B4-BE49-F238E27FC236}">
                    <a16:creationId xmlns:a16="http://schemas.microsoft.com/office/drawing/2014/main" id="{FF17F941-34F2-3F42-BA6E-356B2F7F8EE0}"/>
                  </a:ext>
                </a:extLst>
              </p:cNvPr>
              <p:cNvSpPr txBox="1"/>
              <p:nvPr/>
            </p:nvSpPr>
            <p:spPr>
              <a:xfrm>
                <a:off x="3505201" y="1975982"/>
                <a:ext cx="2197099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cs typeface="+mn-ea"/>
                    <a:sym typeface="+mn-lt"/>
                  </a:rPr>
                  <a:t>修改注册表</a:t>
                </a:r>
                <a:endParaRPr lang="en-US" dirty="0"/>
              </a:p>
            </p:txBody>
          </p:sp>
          <p:sp>
            <p:nvSpPr>
              <p:cNvPr id="17" name="Text2">
                <a:extLst>
                  <a:ext uri="{FF2B5EF4-FFF2-40B4-BE49-F238E27FC236}">
                    <a16:creationId xmlns:a16="http://schemas.microsoft.com/office/drawing/2014/main" id="{63A48E94-2606-4399-124F-2495E361DAF5}"/>
                  </a:ext>
                </a:extLst>
              </p:cNvPr>
              <p:cNvSpPr txBox="1"/>
              <p:nvPr/>
            </p:nvSpPr>
            <p:spPr>
              <a:xfrm>
                <a:off x="5702299" y="1975982"/>
                <a:ext cx="5816601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手动修改注册表项，禁用木马启动项。</a:t>
                </a:r>
                <a:endParaRPr lang="en-US" dirty="0"/>
              </a:p>
            </p:txBody>
          </p:sp>
        </p:grpSp>
      </p:grpSp>
      <p:pic>
        <p:nvPicPr>
          <p:cNvPr id="21" name="图片 2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8" t="11450" r="30139"/>
          <a:stretch/>
        </p:blipFill>
        <p:spPr bwMode="auto">
          <a:xfrm>
            <a:off x="3072939" y="3174299"/>
            <a:ext cx="5156661" cy="28131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21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145011" y="168818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手动删除冰河木马</a:t>
            </a:r>
            <a:endParaRPr lang="zh-CN" altLang="en-US" dirty="0"/>
          </a:p>
        </p:txBody>
      </p:sp>
      <p:grpSp>
        <p:nvGrpSpPr>
          <p:cNvPr id="3" name="5dd4b203-4cbf-4787-82b6-4f258421dc50.source.4.zh-Hans.pptx">
            <a:extLst>
              <a:ext uri="{FF2B5EF4-FFF2-40B4-BE49-F238E27FC236}">
                <a16:creationId xmlns:a16="http://schemas.microsoft.com/office/drawing/2014/main" id="{AFFD98A3-D416-E5AB-D6C8-9C5CD074DD3E}"/>
              </a:ext>
            </a:extLst>
          </p:cNvPr>
          <p:cNvGrpSpPr/>
          <p:nvPr/>
        </p:nvGrpSpPr>
        <p:grpSpPr>
          <a:xfrm>
            <a:off x="228138" y="889231"/>
            <a:ext cx="10733809" cy="3327400"/>
            <a:chOff x="660400" y="1130300"/>
            <a:chExt cx="10733809" cy="3327400"/>
          </a:xfrm>
        </p:grpSpPr>
        <p:sp>
          <p:nvSpPr>
            <p:cNvPr id="4" name="Title">
              <a:extLst>
                <a:ext uri="{FF2B5EF4-FFF2-40B4-BE49-F238E27FC236}">
                  <a16:creationId xmlns:a16="http://schemas.microsoft.com/office/drawing/2014/main" id="{37A280AD-FA3D-D1CF-3631-7C02450F112B}"/>
                </a:ext>
              </a:extLst>
            </p:cNvPr>
            <p:cNvSpPr txBox="1"/>
            <p:nvPr/>
          </p:nvSpPr>
          <p:spPr>
            <a:xfrm>
              <a:off x="660400" y="2806700"/>
              <a:ext cx="2463800" cy="1651000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r>
                <a:rPr lang="zh-CN" altLang="en-US" sz="2400" b="1" dirty="0">
                  <a:cs typeface="+mn-ea"/>
                  <a:sym typeface="+mn-lt"/>
                </a:rPr>
                <a:t>再次种植冰河木马，并手动删除相关文件和注册表项</a:t>
              </a:r>
              <a:endParaRPr lang="en-US" dirty="0"/>
            </a:p>
          </p:txBody>
        </p:sp>
        <p:cxnSp>
          <p:nvCxnSpPr>
            <p:cNvPr id="18" name="Shape1">
              <a:extLst>
                <a:ext uri="{FF2B5EF4-FFF2-40B4-BE49-F238E27FC236}">
                  <a16:creationId xmlns:a16="http://schemas.microsoft.com/office/drawing/2014/main" id="{7F2E31F8-BABF-2FFA-7AAE-E30BB792DEB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2601" y="1517995"/>
              <a:ext cx="44798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hape2">
              <a:extLst>
                <a:ext uri="{FF2B5EF4-FFF2-40B4-BE49-F238E27FC236}">
                  <a16:creationId xmlns:a16="http://schemas.microsoft.com/office/drawing/2014/main" id="{018E7E39-BD4E-2AAF-01E3-E6398FC5599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2601" y="2927465"/>
              <a:ext cx="447987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4B5C54C-6E20-DC85-24FA-223076076879}"/>
                </a:ext>
              </a:extLst>
            </p:cNvPr>
            <p:cNvGrpSpPr/>
            <p:nvPr/>
          </p:nvGrpSpPr>
          <p:grpSpPr>
            <a:xfrm>
              <a:off x="3505201" y="1130300"/>
              <a:ext cx="7889008" cy="775390"/>
              <a:chOff x="3505201" y="2724"/>
              <a:chExt cx="7889008" cy="775390"/>
            </a:xfrm>
          </p:grpSpPr>
          <p:sp>
            <p:nvSpPr>
              <p:cNvPr id="13" name="Bullet3">
                <a:extLst>
                  <a:ext uri="{FF2B5EF4-FFF2-40B4-BE49-F238E27FC236}">
                    <a16:creationId xmlns:a16="http://schemas.microsoft.com/office/drawing/2014/main" id="{B4D2108F-249D-573E-0F67-3EBB9CFFB91D}"/>
                  </a:ext>
                </a:extLst>
              </p:cNvPr>
              <p:cNvSpPr txBox="1"/>
              <p:nvPr/>
            </p:nvSpPr>
            <p:spPr>
              <a:xfrm>
                <a:off x="3505201" y="2724"/>
                <a:ext cx="2197099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cs typeface="+mn-ea"/>
                    <a:sym typeface="+mn-lt"/>
                  </a:rPr>
                  <a:t>删除木马文件</a:t>
                </a:r>
                <a:endParaRPr lang="en-US" dirty="0"/>
              </a:p>
            </p:txBody>
          </p:sp>
          <p:sp>
            <p:nvSpPr>
              <p:cNvPr id="14" name="Text3">
                <a:extLst>
                  <a:ext uri="{FF2B5EF4-FFF2-40B4-BE49-F238E27FC236}">
                    <a16:creationId xmlns:a16="http://schemas.microsoft.com/office/drawing/2014/main" id="{283CD6BF-14B4-6F4E-9BE7-E5840060D63C}"/>
                  </a:ext>
                </a:extLst>
              </p:cNvPr>
              <p:cNvSpPr txBox="1"/>
              <p:nvPr/>
            </p:nvSpPr>
            <p:spPr>
              <a:xfrm>
                <a:off x="5577608" y="2724"/>
                <a:ext cx="5816601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删除木马相关文件，清理系统垃圾。</a:t>
                </a:r>
                <a:endParaRPr 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235DAF7-EED6-8EE6-DE65-2E55FE5E81B0}"/>
                </a:ext>
              </a:extLst>
            </p:cNvPr>
            <p:cNvGrpSpPr/>
            <p:nvPr/>
          </p:nvGrpSpPr>
          <p:grpSpPr>
            <a:xfrm>
              <a:off x="3505201" y="2539770"/>
              <a:ext cx="7889007" cy="775390"/>
              <a:chOff x="3505201" y="848406"/>
              <a:chExt cx="7889007" cy="775390"/>
            </a:xfrm>
          </p:grpSpPr>
          <p:sp>
            <p:nvSpPr>
              <p:cNvPr id="10" name="Bullet4">
                <a:extLst>
                  <a:ext uri="{FF2B5EF4-FFF2-40B4-BE49-F238E27FC236}">
                    <a16:creationId xmlns:a16="http://schemas.microsoft.com/office/drawing/2014/main" id="{B6FD2105-B7CE-CE20-8E59-8D18A6255757}"/>
                  </a:ext>
                </a:extLst>
              </p:cNvPr>
              <p:cNvSpPr txBox="1"/>
              <p:nvPr/>
            </p:nvSpPr>
            <p:spPr>
              <a:xfrm>
                <a:off x="3505201" y="848406"/>
                <a:ext cx="2197099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cs typeface="+mn-ea"/>
                    <a:sym typeface="+mn-lt"/>
                  </a:rPr>
                  <a:t>验证删除效果</a:t>
                </a:r>
                <a:endParaRPr lang="en-US" dirty="0"/>
              </a:p>
            </p:txBody>
          </p:sp>
          <p:sp>
            <p:nvSpPr>
              <p:cNvPr id="11" name="Text4">
                <a:extLst>
                  <a:ext uri="{FF2B5EF4-FFF2-40B4-BE49-F238E27FC236}">
                    <a16:creationId xmlns:a16="http://schemas.microsoft.com/office/drawing/2014/main" id="{292AC3EF-F238-82D6-9CB6-5EFB74930610}"/>
                  </a:ext>
                </a:extLst>
              </p:cNvPr>
              <p:cNvSpPr txBox="1"/>
              <p:nvPr/>
            </p:nvSpPr>
            <p:spPr>
              <a:xfrm>
                <a:off x="5577607" y="848406"/>
                <a:ext cx="5816601" cy="77539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检查系统是否成功清除木马，确保安全。</a:t>
                </a:r>
                <a:endParaRPr lang="en-US" dirty="0"/>
              </a:p>
            </p:txBody>
          </p:sp>
        </p:grpSp>
      </p:grpSp>
      <p:pic>
        <p:nvPicPr>
          <p:cNvPr id="21" name="图片 20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7" t="23786" r="10407" b="-1658"/>
          <a:stretch/>
        </p:blipFill>
        <p:spPr bwMode="auto">
          <a:xfrm>
            <a:off x="3034332" y="3352802"/>
            <a:ext cx="5941756" cy="2768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175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6b92eb7a-4150-453b-9d4d-765c72a982dc.source.4.zh-Hans.pptx">
            <a:extLst>
              <a:ext uri="{FF2B5EF4-FFF2-40B4-BE49-F238E27FC236}">
                <a16:creationId xmlns:a16="http://schemas.microsoft.com/office/drawing/2014/main" id="{5B49A068-6F74-AD12-72AB-4376C76AACCD}"/>
              </a:ext>
            </a:extLst>
          </p:cNvPr>
          <p:cNvGrpSpPr/>
          <p:nvPr/>
        </p:nvGrpSpPr>
        <p:grpSpPr>
          <a:xfrm>
            <a:off x="160404" y="999241"/>
            <a:ext cx="8601210" cy="4713587"/>
            <a:chOff x="660400" y="1145483"/>
            <a:chExt cx="10858500" cy="471358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41D2A41-DEEE-6304-2A61-7090691605F9}"/>
                </a:ext>
              </a:extLst>
            </p:cNvPr>
            <p:cNvGrpSpPr/>
            <p:nvPr/>
          </p:nvGrpSpPr>
          <p:grpSpPr>
            <a:xfrm>
              <a:off x="1897067" y="2198832"/>
              <a:ext cx="8252047" cy="3660238"/>
              <a:chOff x="1897067" y="2198832"/>
              <a:chExt cx="8252047" cy="366023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1A4448B7-6F74-5401-7AA6-2D322930F036}"/>
                  </a:ext>
                </a:extLst>
              </p:cNvPr>
              <p:cNvGrpSpPr/>
              <p:nvPr/>
            </p:nvGrpSpPr>
            <p:grpSpPr>
              <a:xfrm>
                <a:off x="1897067" y="2198832"/>
                <a:ext cx="8252046" cy="729508"/>
                <a:chOff x="804865" y="2198832"/>
                <a:chExt cx="8252046" cy="729508"/>
              </a:xfrm>
            </p:grpSpPr>
            <p:sp>
              <p:nvSpPr>
                <p:cNvPr id="15" name="Bullet1">
                  <a:extLst>
                    <a:ext uri="{FF2B5EF4-FFF2-40B4-BE49-F238E27FC236}">
                      <a16:creationId xmlns:a16="http://schemas.microsoft.com/office/drawing/2014/main" id="{0A2A0BC5-54F4-702A-45F2-1498FA06C972}"/>
                    </a:ext>
                  </a:extLst>
                </p:cNvPr>
                <p:cNvSpPr/>
                <p:nvPr/>
              </p:nvSpPr>
              <p:spPr>
                <a:xfrm>
                  <a:off x="950684" y="2198832"/>
                  <a:ext cx="8106227" cy="7295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720000" bIns="45720" rtlCol="0" anchor="ctr" anchorCtr="0">
                  <a:normAutofit/>
                </a:bodyPr>
                <a:lstStyle/>
                <a:p>
                  <a:pPr marL="360000"/>
                  <a:r>
                    <a:rPr lang="zh-CN" altLang="en-US" b="1" dirty="0">
                      <a:solidFill>
                        <a:schemeClr val="tx1"/>
                      </a:solidFill>
                    </a:rPr>
                    <a:t>实验目的</a:t>
                  </a:r>
                  <a:endParaRPr lang="en-US" dirty="0"/>
                </a:p>
              </p:txBody>
            </p:sp>
            <p:sp>
              <p:nvSpPr>
                <p:cNvPr id="16" name="Number1">
                  <a:extLst>
                    <a:ext uri="{FF2B5EF4-FFF2-40B4-BE49-F238E27FC236}">
                      <a16:creationId xmlns:a16="http://schemas.microsoft.com/office/drawing/2014/main" id="{94FE8F3D-46F2-CD75-47A6-55FAA1DC1FFF}"/>
                    </a:ext>
                  </a:extLst>
                </p:cNvPr>
                <p:cNvSpPr/>
                <p:nvPr/>
              </p:nvSpPr>
              <p:spPr>
                <a:xfrm>
                  <a:off x="804865" y="2325916"/>
                  <a:ext cx="475340" cy="4753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/>
                    <a:t>1</a:t>
                  </a: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12EB3761-D97A-CFD8-9349-07425474A4C9}"/>
                  </a:ext>
                </a:extLst>
              </p:cNvPr>
              <p:cNvGrpSpPr/>
              <p:nvPr/>
            </p:nvGrpSpPr>
            <p:grpSpPr>
              <a:xfrm>
                <a:off x="1897067" y="3175742"/>
                <a:ext cx="8252047" cy="729508"/>
                <a:chOff x="804865" y="2198832"/>
                <a:chExt cx="8252047" cy="729508"/>
              </a:xfrm>
            </p:grpSpPr>
            <p:sp>
              <p:nvSpPr>
                <p:cNvPr id="13" name="Bullet2">
                  <a:extLst>
                    <a:ext uri="{FF2B5EF4-FFF2-40B4-BE49-F238E27FC236}">
                      <a16:creationId xmlns:a16="http://schemas.microsoft.com/office/drawing/2014/main" id="{B2D5996B-B0C4-4C31-553E-8F696A237C13}"/>
                    </a:ext>
                  </a:extLst>
                </p:cNvPr>
                <p:cNvSpPr/>
                <p:nvPr/>
              </p:nvSpPr>
              <p:spPr>
                <a:xfrm>
                  <a:off x="950685" y="2198832"/>
                  <a:ext cx="8106227" cy="7295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720000" bIns="45720" rtlCol="0" anchor="ctr" anchorCtr="0">
                  <a:normAutofit/>
                </a:bodyPr>
                <a:lstStyle/>
                <a:p>
                  <a:pPr marL="360000"/>
                  <a:r>
                    <a:rPr lang="zh-CN" altLang="en-US" b="1" dirty="0">
                      <a:solidFill>
                        <a:schemeClr val="tx1"/>
                      </a:solidFill>
                    </a:rPr>
                    <a:t>实验环境</a:t>
                  </a:r>
                  <a:endParaRPr lang="en-US" dirty="0"/>
                </a:p>
              </p:txBody>
            </p:sp>
            <p:sp>
              <p:nvSpPr>
                <p:cNvPr id="14" name="Number2">
                  <a:extLst>
                    <a:ext uri="{FF2B5EF4-FFF2-40B4-BE49-F238E27FC236}">
                      <a16:creationId xmlns:a16="http://schemas.microsoft.com/office/drawing/2014/main" id="{1B79C349-FF12-7D7E-7234-2F7805EBF183}"/>
                    </a:ext>
                  </a:extLst>
                </p:cNvPr>
                <p:cNvSpPr/>
                <p:nvPr/>
              </p:nvSpPr>
              <p:spPr>
                <a:xfrm>
                  <a:off x="804865" y="2325916"/>
                  <a:ext cx="475340" cy="4753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/>
                    <a:t>2</a:t>
                  </a:r>
                  <a:endParaRPr lang="en-GB" b="1" dirty="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7435F5-E80F-4F91-4838-3C01533F8D1C}"/>
                  </a:ext>
                </a:extLst>
              </p:cNvPr>
              <p:cNvGrpSpPr/>
              <p:nvPr/>
            </p:nvGrpSpPr>
            <p:grpSpPr>
              <a:xfrm>
                <a:off x="1897067" y="4152652"/>
                <a:ext cx="8252046" cy="729508"/>
                <a:chOff x="804865" y="2198832"/>
                <a:chExt cx="8252046" cy="729508"/>
              </a:xfrm>
            </p:grpSpPr>
            <p:sp>
              <p:nvSpPr>
                <p:cNvPr id="11" name="Bullet3">
                  <a:extLst>
                    <a:ext uri="{FF2B5EF4-FFF2-40B4-BE49-F238E27FC236}">
                      <a16:creationId xmlns:a16="http://schemas.microsoft.com/office/drawing/2014/main" id="{7D3B02CA-B6B9-C0A8-26C9-9A6C54997286}"/>
                    </a:ext>
                  </a:extLst>
                </p:cNvPr>
                <p:cNvSpPr/>
                <p:nvPr/>
              </p:nvSpPr>
              <p:spPr>
                <a:xfrm>
                  <a:off x="950684" y="2198832"/>
                  <a:ext cx="8106227" cy="7295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720000" bIns="45720" rtlCol="0" anchor="ctr" anchorCtr="0">
                  <a:normAutofit/>
                </a:bodyPr>
                <a:lstStyle/>
                <a:p>
                  <a:pPr marL="360000"/>
                  <a:r>
                    <a:rPr lang="zh-CN" altLang="en-US" b="1" dirty="0">
                      <a:solidFill>
                        <a:schemeClr val="tx1"/>
                      </a:solidFill>
                    </a:rPr>
                    <a:t>实验内容</a:t>
                  </a:r>
                  <a:endParaRPr lang="en-US" dirty="0"/>
                </a:p>
              </p:txBody>
            </p:sp>
            <p:sp>
              <p:nvSpPr>
                <p:cNvPr id="12" name="Number3">
                  <a:extLst>
                    <a:ext uri="{FF2B5EF4-FFF2-40B4-BE49-F238E27FC236}">
                      <a16:creationId xmlns:a16="http://schemas.microsoft.com/office/drawing/2014/main" id="{E9F5917B-ABF3-CCD4-EF79-C0D720B739E3}"/>
                    </a:ext>
                  </a:extLst>
                </p:cNvPr>
                <p:cNvSpPr/>
                <p:nvPr/>
              </p:nvSpPr>
              <p:spPr>
                <a:xfrm>
                  <a:off x="804865" y="2325916"/>
                  <a:ext cx="475340" cy="4753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/>
                    <a:t>3</a:t>
                  </a:r>
                  <a:endParaRPr lang="en-GB" b="1" dirty="0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691FD988-1C40-3FC8-C124-ECBBDD036DEE}"/>
                  </a:ext>
                </a:extLst>
              </p:cNvPr>
              <p:cNvGrpSpPr/>
              <p:nvPr/>
            </p:nvGrpSpPr>
            <p:grpSpPr>
              <a:xfrm>
                <a:off x="1897067" y="5129562"/>
                <a:ext cx="8252047" cy="729508"/>
                <a:chOff x="804865" y="2198832"/>
                <a:chExt cx="8252047" cy="729508"/>
              </a:xfrm>
            </p:grpSpPr>
            <p:sp>
              <p:nvSpPr>
                <p:cNvPr id="9" name="Bullet4">
                  <a:extLst>
                    <a:ext uri="{FF2B5EF4-FFF2-40B4-BE49-F238E27FC236}">
                      <a16:creationId xmlns:a16="http://schemas.microsoft.com/office/drawing/2014/main" id="{9C58628C-1D06-597D-0210-D09CAAB6D2FE}"/>
                    </a:ext>
                  </a:extLst>
                </p:cNvPr>
                <p:cNvSpPr/>
                <p:nvPr/>
              </p:nvSpPr>
              <p:spPr>
                <a:xfrm>
                  <a:off x="950685" y="2198832"/>
                  <a:ext cx="8106227" cy="7295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  <a:alpha val="15000"/>
                  </a:scheme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720000" bIns="45720" rtlCol="0" anchor="ctr" anchorCtr="0">
                  <a:normAutofit/>
                </a:bodyPr>
                <a:lstStyle/>
                <a:p>
                  <a:pPr marL="360000"/>
                  <a:r>
                    <a:rPr lang="zh-CN" altLang="en-US" b="1" dirty="0">
                      <a:solidFill>
                        <a:schemeClr val="tx1"/>
                      </a:solidFill>
                    </a:rPr>
                    <a:t>实验总结</a:t>
                  </a:r>
                  <a:endParaRPr lang="en-US" dirty="0"/>
                </a:p>
              </p:txBody>
            </p:sp>
            <p:sp>
              <p:nvSpPr>
                <p:cNvPr id="10" name="Number4">
                  <a:extLst>
                    <a:ext uri="{FF2B5EF4-FFF2-40B4-BE49-F238E27FC236}">
                      <a16:creationId xmlns:a16="http://schemas.microsoft.com/office/drawing/2014/main" id="{9F4B89CF-66DF-6522-0BD5-702462CEF395}"/>
                    </a:ext>
                  </a:extLst>
                </p:cNvPr>
                <p:cNvSpPr/>
                <p:nvPr/>
              </p:nvSpPr>
              <p:spPr>
                <a:xfrm>
                  <a:off x="804865" y="2325916"/>
                  <a:ext cx="475340" cy="4753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/>
                    <a:t>4</a:t>
                  </a:r>
                  <a:endParaRPr lang="en-GB" b="1" dirty="0"/>
                </a:p>
              </p:txBody>
            </p:sp>
          </p:grpSp>
        </p:grp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95DE348D-C830-A761-6610-1EC6D935A9BB}"/>
                </a:ext>
              </a:extLst>
            </p:cNvPr>
            <p:cNvSpPr txBox="1"/>
            <p:nvPr/>
          </p:nvSpPr>
          <p:spPr>
            <a:xfrm>
              <a:off x="660400" y="1145483"/>
              <a:ext cx="10858500" cy="7295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tabLst/>
                <a:defRPr/>
              </a:pP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微软雅黑"/>
                  <a:cs typeface="+mn-cs"/>
                </a:rPr>
                <a:t>目录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2986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8240" y="1060281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11925" y="1932741"/>
            <a:ext cx="5605780" cy="2791112"/>
            <a:chOff x="5204" y="2948"/>
            <a:chExt cx="8828" cy="3925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89" y="4352"/>
              <a:ext cx="7979" cy="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实验总结</a:t>
              </a:r>
              <a:endParaRPr lang="zh-CN" altLang="en-US" sz="72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04" y="6226"/>
              <a:ext cx="8828" cy="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分析实验结果，总结木马威胁及防护措施</a:t>
              </a: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294967294"/>
          <p:cNvSpPr txBox="1">
            <a:spLocks/>
          </p:cNvSpPr>
          <p:nvPr/>
        </p:nvSpPr>
        <p:spPr>
          <a:xfrm>
            <a:off x="171100" y="135435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实验发现</a:t>
            </a:r>
            <a:endParaRPr lang="zh-CN" altLang="en-US" dirty="0"/>
          </a:p>
        </p:txBody>
      </p:sp>
      <p:grpSp>
        <p:nvGrpSpPr>
          <p:cNvPr id="3" name="1c105d56-d77b-468c-9700-a49d6435e758.source.3.zh-Hans.pptx">
            <a:extLst>
              <a:ext uri="{FF2B5EF4-FFF2-40B4-BE49-F238E27FC236}">
                <a16:creationId xmlns:a16="http://schemas.microsoft.com/office/drawing/2014/main" id="{CCE06AA2-007C-6353-5291-2A9F43749F54}"/>
              </a:ext>
            </a:extLst>
          </p:cNvPr>
          <p:cNvGrpSpPr/>
          <p:nvPr/>
        </p:nvGrpSpPr>
        <p:grpSpPr>
          <a:xfrm>
            <a:off x="0" y="748145"/>
            <a:ext cx="9144000" cy="5843846"/>
            <a:chOff x="0" y="984250"/>
            <a:chExt cx="11518900" cy="5873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D2B7A2-17C9-8039-2FD1-80FA57CA97B9}"/>
                </a:ext>
              </a:extLst>
            </p:cNvPr>
            <p:cNvSpPr/>
            <p:nvPr/>
          </p:nvSpPr>
          <p:spPr>
            <a:xfrm>
              <a:off x="0" y="4338000"/>
              <a:ext cx="2520000" cy="2520000"/>
            </a:xfrm>
            <a:prstGeom prst="rect">
              <a:avLst/>
            </a:prstGeom>
            <a:solidFill>
              <a:schemeClr val="tx1">
                <a:alpha val="5000"/>
              </a:schemeClr>
            </a:solidFill>
            <a:ln w="63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en-US" sz="2400" b="1">
                <a:solidFill>
                  <a:schemeClr val="tx1"/>
                </a:solidFill>
                <a:sym typeface="+mn-lt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C94E8749-E4AD-B0E9-CE32-4EF32D939392}"/>
                </a:ext>
              </a:extLst>
            </p:cNvPr>
            <p:cNvGrpSpPr/>
            <p:nvPr/>
          </p:nvGrpSpPr>
          <p:grpSpPr>
            <a:xfrm>
              <a:off x="660400" y="1130299"/>
              <a:ext cx="5392056" cy="5003802"/>
              <a:chOff x="660400" y="1130299"/>
              <a:chExt cx="5392056" cy="5003802"/>
            </a:xfrm>
          </p:grpSpPr>
          <p:sp>
            <p:nvSpPr>
              <p:cNvPr id="20" name="PictureMisc1">
                <a:extLst>
                  <a:ext uri="{FF2B5EF4-FFF2-40B4-BE49-F238E27FC236}">
                    <a16:creationId xmlns:a16="http://schemas.microsoft.com/office/drawing/2014/main" id="{8A81A3FC-1DF4-AD89-C20C-ADE4F1DF5899}"/>
                  </a:ext>
                </a:extLst>
              </p:cNvPr>
              <p:cNvSpPr/>
              <p:nvPr/>
            </p:nvSpPr>
            <p:spPr>
              <a:xfrm>
                <a:off x="660400" y="2852987"/>
                <a:ext cx="5392056" cy="3281114"/>
              </a:xfrm>
              <a:prstGeom prst="roundRect">
                <a:avLst>
                  <a:gd name="adj" fmla="val 2733"/>
                </a:avLst>
              </a:prstGeom>
              <a:blipFill>
                <a:blip r:embed="rId3"/>
                <a:stretch>
                  <a:fillRect t="-4778" b="-4778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Title">
                <a:extLst>
                  <a:ext uri="{FF2B5EF4-FFF2-40B4-BE49-F238E27FC236}">
                    <a16:creationId xmlns:a16="http://schemas.microsoft.com/office/drawing/2014/main" id="{C729B53A-964F-C486-B570-F46E1BFFFB44}"/>
                  </a:ext>
                </a:extLst>
              </p:cNvPr>
              <p:cNvSpPr/>
              <p:nvPr/>
            </p:nvSpPr>
            <p:spPr>
              <a:xfrm>
                <a:off x="660401" y="1130299"/>
                <a:ext cx="3956050" cy="1600201"/>
              </a:xfrm>
              <a:prstGeom prst="rect">
                <a:avLst/>
              </a:prstGeom>
            </p:spPr>
            <p:txBody>
              <a:bodyPr wrap="square" anchor="ctr" anchorCtr="0">
                <a:normAutofit/>
              </a:bodyPr>
              <a:lstStyle/>
              <a:p>
                <a:pPr>
                  <a:buSzPct val="25000"/>
                </a:pPr>
                <a:r>
                  <a:rPr lang="zh-CN" altLang="en-US" sz="2400" b="1" dirty="0">
                    <a:cs typeface="+mn-ea"/>
                    <a:sym typeface="+mn-lt"/>
                  </a:rPr>
                  <a:t>总结实验中发现的问题及木马特性</a:t>
                </a:r>
                <a:endParaRPr lang="en-US" dirty="0"/>
              </a:p>
            </p:txBody>
          </p:sp>
        </p:grpSp>
        <p:sp>
          <p:nvSpPr>
            <p:cNvPr id="6" name="ComponentBackground1">
              <a:extLst>
                <a:ext uri="{FF2B5EF4-FFF2-40B4-BE49-F238E27FC236}">
                  <a16:creationId xmlns:a16="http://schemas.microsoft.com/office/drawing/2014/main" id="{E0DC13FE-9D61-8FD7-4A88-4134AF1FDFE5}"/>
                </a:ext>
              </a:extLst>
            </p:cNvPr>
            <p:cNvSpPr/>
            <p:nvPr/>
          </p:nvSpPr>
          <p:spPr>
            <a:xfrm>
              <a:off x="4235450" y="984250"/>
              <a:ext cx="7283450" cy="5251450"/>
            </a:xfrm>
            <a:prstGeom prst="roundRect">
              <a:avLst>
                <a:gd name="adj" fmla="val 7800"/>
              </a:avLst>
            </a:prstGeom>
            <a:solidFill>
              <a:schemeClr val="bg1">
                <a:alpha val="9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Arial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ym typeface="+mn-lt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FBF2E717-C654-5CE5-0EEB-56065E1AB227}"/>
                </a:ext>
              </a:extLst>
            </p:cNvPr>
            <p:cNvGrpSpPr/>
            <p:nvPr/>
          </p:nvGrpSpPr>
          <p:grpSpPr>
            <a:xfrm>
              <a:off x="4968503" y="1130301"/>
              <a:ext cx="3051547" cy="2356821"/>
              <a:chOff x="4981202" y="1130301"/>
              <a:chExt cx="3051547" cy="2356821"/>
            </a:xfrm>
          </p:grpSpPr>
          <p:sp>
            <p:nvSpPr>
              <p:cNvPr id="17" name="Bullet1">
                <a:extLst>
                  <a:ext uri="{FF2B5EF4-FFF2-40B4-BE49-F238E27FC236}">
                    <a16:creationId xmlns:a16="http://schemas.microsoft.com/office/drawing/2014/main" id="{5871B244-853A-42E3-1BC0-C9C37019A7F9}"/>
                  </a:ext>
                </a:extLst>
              </p:cNvPr>
              <p:cNvSpPr/>
              <p:nvPr/>
            </p:nvSpPr>
            <p:spPr>
              <a:xfrm>
                <a:off x="4981202" y="1630681"/>
                <a:ext cx="3051546" cy="4491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虚拟机环境并非绝对安全</a:t>
                </a:r>
                <a:endParaRPr lang="en-US" dirty="0"/>
              </a:p>
            </p:txBody>
          </p:sp>
          <p:sp>
            <p:nvSpPr>
              <p:cNvPr id="18" name="Text1">
                <a:extLst>
                  <a:ext uri="{FF2B5EF4-FFF2-40B4-BE49-F238E27FC236}">
                    <a16:creationId xmlns:a16="http://schemas.microsoft.com/office/drawing/2014/main" id="{49A54250-ABF5-1D4A-AB79-F6D3FB10DEE9}"/>
                  </a:ext>
                </a:extLst>
              </p:cNvPr>
              <p:cNvSpPr/>
              <p:nvPr/>
            </p:nvSpPr>
            <p:spPr>
              <a:xfrm>
                <a:off x="4981202" y="2079795"/>
                <a:ext cx="3051547" cy="1407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虚拟机环境虽有一定隔离性，但仍可能被木马攻击。</a:t>
                </a:r>
                <a:endParaRPr lang="en-US" dirty="0"/>
              </a:p>
            </p:txBody>
          </p:sp>
          <p:sp>
            <p:nvSpPr>
              <p:cNvPr id="19" name="Number1">
                <a:extLst>
                  <a:ext uri="{FF2B5EF4-FFF2-40B4-BE49-F238E27FC236}">
                    <a16:creationId xmlns:a16="http://schemas.microsoft.com/office/drawing/2014/main" id="{859B3292-C7CD-A96B-17BB-A6000D95EB66}"/>
                  </a:ext>
                </a:extLst>
              </p:cNvPr>
              <p:cNvSpPr/>
              <p:nvPr/>
            </p:nvSpPr>
            <p:spPr>
              <a:xfrm>
                <a:off x="5006448" y="1130301"/>
                <a:ext cx="606601" cy="500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1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9190784-1C08-5CE8-DBBC-C198CC99C642}"/>
                </a:ext>
              </a:extLst>
            </p:cNvPr>
            <p:cNvGrpSpPr/>
            <p:nvPr/>
          </p:nvGrpSpPr>
          <p:grpSpPr>
            <a:xfrm>
              <a:off x="8467352" y="1130301"/>
              <a:ext cx="3051547" cy="2356821"/>
              <a:chOff x="8480051" y="1130301"/>
              <a:chExt cx="3051547" cy="2356821"/>
            </a:xfrm>
          </p:grpSpPr>
          <p:sp>
            <p:nvSpPr>
              <p:cNvPr id="14" name="Bullet2">
                <a:extLst>
                  <a:ext uri="{FF2B5EF4-FFF2-40B4-BE49-F238E27FC236}">
                    <a16:creationId xmlns:a16="http://schemas.microsoft.com/office/drawing/2014/main" id="{59200F3B-65AE-C876-1220-CA8FC2B53E2A}"/>
                  </a:ext>
                </a:extLst>
              </p:cNvPr>
              <p:cNvSpPr/>
              <p:nvPr/>
            </p:nvSpPr>
            <p:spPr>
              <a:xfrm>
                <a:off x="8480051" y="1630681"/>
                <a:ext cx="3051546" cy="4491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木马灵活性与适应性</a:t>
                </a:r>
                <a:endParaRPr lang="en-US" dirty="0"/>
              </a:p>
            </p:txBody>
          </p:sp>
          <p:sp>
            <p:nvSpPr>
              <p:cNvPr id="15" name="Text2">
                <a:extLst>
                  <a:ext uri="{FF2B5EF4-FFF2-40B4-BE49-F238E27FC236}">
                    <a16:creationId xmlns:a16="http://schemas.microsoft.com/office/drawing/2014/main" id="{058450B4-EE4C-4BDE-DCDD-C02293E435A2}"/>
                  </a:ext>
                </a:extLst>
              </p:cNvPr>
              <p:cNvSpPr/>
              <p:nvPr/>
            </p:nvSpPr>
            <p:spPr>
              <a:xfrm>
                <a:off x="8480051" y="2079795"/>
                <a:ext cx="3051547" cy="1407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冰河木马能绕过传统安全措施，具备较强的灵活性和适应性。</a:t>
                </a:r>
                <a:endParaRPr lang="en-US" dirty="0"/>
              </a:p>
            </p:txBody>
          </p:sp>
          <p:sp>
            <p:nvSpPr>
              <p:cNvPr id="16" name="Number2">
                <a:extLst>
                  <a:ext uri="{FF2B5EF4-FFF2-40B4-BE49-F238E27FC236}">
                    <a16:creationId xmlns:a16="http://schemas.microsoft.com/office/drawing/2014/main" id="{765D30A2-856F-9D74-832F-1DD4FD9A8B4C}"/>
                  </a:ext>
                </a:extLst>
              </p:cNvPr>
              <p:cNvSpPr/>
              <p:nvPr/>
            </p:nvSpPr>
            <p:spPr>
              <a:xfrm>
                <a:off x="8505297" y="1130301"/>
                <a:ext cx="606601" cy="500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24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2</a:t>
                </a: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11360E2-7A5C-C1FC-B540-FC7021EF24C5}"/>
                </a:ext>
              </a:extLst>
            </p:cNvPr>
            <p:cNvGrpSpPr/>
            <p:nvPr/>
          </p:nvGrpSpPr>
          <p:grpSpPr>
            <a:xfrm>
              <a:off x="4968503" y="3777279"/>
              <a:ext cx="3051547" cy="2356821"/>
              <a:chOff x="4981202" y="2957152"/>
              <a:chExt cx="3051547" cy="2356821"/>
            </a:xfrm>
          </p:grpSpPr>
          <p:sp>
            <p:nvSpPr>
              <p:cNvPr id="11" name="Bullet3">
                <a:extLst>
                  <a:ext uri="{FF2B5EF4-FFF2-40B4-BE49-F238E27FC236}">
                    <a16:creationId xmlns:a16="http://schemas.microsoft.com/office/drawing/2014/main" id="{AADFE231-B04A-F6AB-5EC5-AF94AD0D3EBC}"/>
                  </a:ext>
                </a:extLst>
              </p:cNvPr>
              <p:cNvSpPr/>
              <p:nvPr/>
            </p:nvSpPr>
            <p:spPr>
              <a:xfrm>
                <a:off x="4981202" y="3457532"/>
                <a:ext cx="3051546" cy="4491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行为分析的重要性</a:t>
                </a:r>
                <a:endParaRPr lang="en-US" dirty="0"/>
              </a:p>
            </p:txBody>
          </p:sp>
          <p:sp>
            <p:nvSpPr>
              <p:cNvPr id="12" name="Text3">
                <a:extLst>
                  <a:ext uri="{FF2B5EF4-FFF2-40B4-BE49-F238E27FC236}">
                    <a16:creationId xmlns:a16="http://schemas.microsoft.com/office/drawing/2014/main" id="{04707C91-3730-C52E-6D94-FA103D67A7C5}"/>
                  </a:ext>
                </a:extLst>
              </p:cNvPr>
              <p:cNvSpPr/>
              <p:nvPr/>
            </p:nvSpPr>
            <p:spPr>
              <a:xfrm>
                <a:off x="4981202" y="3906646"/>
                <a:ext cx="3051547" cy="14073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对木马行为进行深入分析有助于提升恶意软件检测能力。</a:t>
                </a:r>
                <a:endParaRPr lang="en-US" dirty="0"/>
              </a:p>
            </p:txBody>
          </p:sp>
          <p:sp>
            <p:nvSpPr>
              <p:cNvPr id="13" name="Number3">
                <a:extLst>
                  <a:ext uri="{FF2B5EF4-FFF2-40B4-BE49-F238E27FC236}">
                    <a16:creationId xmlns:a16="http://schemas.microsoft.com/office/drawing/2014/main" id="{0088972D-7132-DDA3-2C77-5BCC6B86993F}"/>
                  </a:ext>
                </a:extLst>
              </p:cNvPr>
              <p:cNvSpPr/>
              <p:nvPr/>
            </p:nvSpPr>
            <p:spPr>
              <a:xfrm>
                <a:off x="5006448" y="2957152"/>
                <a:ext cx="606601" cy="500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en-US" altLang="zh-CN" sz="2400" b="1">
                    <a:solidFill>
                      <a:schemeClr val="accent1"/>
                    </a:solidFill>
                    <a:cs typeface="+mn-ea"/>
                    <a:sym typeface="+mn-lt"/>
                  </a:rPr>
                  <a:t>3</a:t>
                </a:r>
                <a:endParaRPr kumimoji="1" lang="en-US" altLang="zh-CN" sz="2400" b="1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51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28138" y="160908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防护建议</a:t>
            </a:r>
            <a:endParaRPr lang="zh-CN" altLang="en-US" dirty="0"/>
          </a:p>
        </p:txBody>
      </p:sp>
      <p:grpSp>
        <p:nvGrpSpPr>
          <p:cNvPr id="3" name="a8ee1560-1d5c-4c53-814e-53cb85ee38a9.source.4.zh-Hans.pptx">
            <a:extLst>
              <a:ext uri="{FF2B5EF4-FFF2-40B4-BE49-F238E27FC236}">
                <a16:creationId xmlns:a16="http://schemas.microsoft.com/office/drawing/2014/main" id="{FCCF2114-1CC0-6EF3-D5E1-A4D87CCECD51}"/>
              </a:ext>
            </a:extLst>
          </p:cNvPr>
          <p:cNvGrpSpPr/>
          <p:nvPr/>
        </p:nvGrpSpPr>
        <p:grpSpPr>
          <a:xfrm>
            <a:off x="228138" y="1061020"/>
            <a:ext cx="8915863" cy="5073079"/>
            <a:chOff x="660400" y="1130300"/>
            <a:chExt cx="10858499" cy="500380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A668C0DC-5291-1841-66EE-5973565B0FFD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4635283" y="1675789"/>
              <a:ext cx="864" cy="2680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B864AC3-5A83-6E18-5F08-7FB8B0CBCEA0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 flipH="1">
              <a:off x="930401" y="1675789"/>
              <a:ext cx="298" cy="2680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476D5F2-CA56-78CA-B05B-CEB37726AE78}"/>
                </a:ext>
              </a:extLst>
            </p:cNvPr>
            <p:cNvGrpSpPr/>
            <p:nvPr/>
          </p:nvGrpSpPr>
          <p:grpSpPr>
            <a:xfrm>
              <a:off x="660400" y="1130300"/>
              <a:ext cx="3414484" cy="2297052"/>
              <a:chOff x="660400" y="2827282"/>
              <a:chExt cx="3410707" cy="2297052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AE08C562-0FA4-8767-2125-9FEAE9EFB4B0}"/>
                  </a:ext>
                </a:extLst>
              </p:cNvPr>
              <p:cNvGrpSpPr/>
              <p:nvPr/>
            </p:nvGrpSpPr>
            <p:grpSpPr>
              <a:xfrm>
                <a:off x="1403427" y="2827282"/>
                <a:ext cx="2667680" cy="2297052"/>
                <a:chOff x="1403427" y="2827282"/>
                <a:chExt cx="2667678" cy="2297052"/>
              </a:xfrm>
            </p:grpSpPr>
            <p:sp>
              <p:nvSpPr>
                <p:cNvPr id="30" name="Text1">
                  <a:extLst>
                    <a:ext uri="{FF2B5EF4-FFF2-40B4-BE49-F238E27FC236}">
                      <a16:creationId xmlns:a16="http://schemas.microsoft.com/office/drawing/2014/main" id="{322D5001-E1C8-5505-5A02-2F0F3D1C00F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03427" y="3313673"/>
                  <a:ext cx="2667678" cy="181066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提高用户对恶意软件的认识，增强安全防范意识。</a:t>
                  </a:r>
                  <a:endParaRPr lang="en-US" dirty="0"/>
                </a:p>
              </p:txBody>
            </p:sp>
            <p:sp>
              <p:nvSpPr>
                <p:cNvPr id="31" name="Bullet1">
                  <a:extLst>
                    <a:ext uri="{FF2B5EF4-FFF2-40B4-BE49-F238E27FC236}">
                      <a16:creationId xmlns:a16="http://schemas.microsoft.com/office/drawing/2014/main" id="{21BC8F12-53F8-23A8-3836-CBF798C496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03427" y="2827282"/>
                  <a:ext cx="2667678" cy="48639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kumimoji="0" sz="1400" b="1" i="0" u="none" strike="noStrike" kern="1200" cap="none" spc="0" normalizeH="0" baseline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加强安全意识</a:t>
                  </a:r>
                  <a:endParaRPr lang="en-US" dirty="0"/>
                </a:p>
              </p:txBody>
            </p:sp>
          </p:grpSp>
          <p:sp>
            <p:nvSpPr>
              <p:cNvPr id="28" name="IconBackground1">
                <a:extLst>
                  <a:ext uri="{FF2B5EF4-FFF2-40B4-BE49-F238E27FC236}">
                    <a16:creationId xmlns:a16="http://schemas.microsoft.com/office/drawing/2014/main" id="{DBBC223E-A820-0FD9-8FE8-F3F1CB80978A}"/>
                  </a:ext>
                </a:extLst>
              </p:cNvPr>
              <p:cNvSpPr/>
              <p:nvPr/>
            </p:nvSpPr>
            <p:spPr>
              <a:xfrm>
                <a:off x="660400" y="283277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Icon1">
                <a:extLst>
                  <a:ext uri="{FF2B5EF4-FFF2-40B4-BE49-F238E27FC236}">
                    <a16:creationId xmlns:a16="http://schemas.microsoft.com/office/drawing/2014/main" id="{C1BAD19D-B767-C0B6-D05D-BE8DB538A855}"/>
                  </a:ext>
                </a:extLst>
              </p:cNvPr>
              <p:cNvSpPr/>
              <p:nvPr/>
            </p:nvSpPr>
            <p:spPr>
              <a:xfrm>
                <a:off x="790807" y="2990662"/>
                <a:ext cx="274522" cy="224215"/>
              </a:xfrm>
              <a:custGeom>
                <a:avLst/>
                <a:gdLst>
                  <a:gd name="connsiteX0" fmla="*/ 323191 w 607639"/>
                  <a:gd name="connsiteY0" fmla="*/ 424032 h 496287"/>
                  <a:gd name="connsiteX1" fmla="*/ 336468 w 607639"/>
                  <a:gd name="connsiteY1" fmla="*/ 434860 h 496287"/>
                  <a:gd name="connsiteX2" fmla="*/ 325597 w 607639"/>
                  <a:gd name="connsiteY2" fmla="*/ 448084 h 496287"/>
                  <a:gd name="connsiteX3" fmla="*/ 303766 w 607639"/>
                  <a:gd name="connsiteY3" fmla="*/ 449149 h 496287"/>
                  <a:gd name="connsiteX4" fmla="*/ 291647 w 607639"/>
                  <a:gd name="connsiteY4" fmla="*/ 437079 h 496287"/>
                  <a:gd name="connsiteX5" fmla="*/ 303766 w 607639"/>
                  <a:gd name="connsiteY5" fmla="*/ 425008 h 496287"/>
                  <a:gd name="connsiteX6" fmla="*/ 323191 w 607639"/>
                  <a:gd name="connsiteY6" fmla="*/ 424032 h 496287"/>
                  <a:gd name="connsiteX7" fmla="*/ 214236 w 607639"/>
                  <a:gd name="connsiteY7" fmla="*/ 272768 h 496287"/>
                  <a:gd name="connsiteX8" fmla="*/ 158502 w 607639"/>
                  <a:gd name="connsiteY8" fmla="*/ 328297 h 496287"/>
                  <a:gd name="connsiteX9" fmla="*/ 214236 w 607639"/>
                  <a:gd name="connsiteY9" fmla="*/ 383914 h 496287"/>
                  <a:gd name="connsiteX10" fmla="*/ 269970 w 607639"/>
                  <a:gd name="connsiteY10" fmla="*/ 328297 h 496287"/>
                  <a:gd name="connsiteX11" fmla="*/ 214236 w 607639"/>
                  <a:gd name="connsiteY11" fmla="*/ 272768 h 496287"/>
                  <a:gd name="connsiteX12" fmla="*/ 214236 w 607639"/>
                  <a:gd name="connsiteY12" fmla="*/ 248602 h 496287"/>
                  <a:gd name="connsiteX13" fmla="*/ 294187 w 607639"/>
                  <a:gd name="connsiteY13" fmla="*/ 328297 h 496287"/>
                  <a:gd name="connsiteX14" fmla="*/ 214236 w 607639"/>
                  <a:gd name="connsiteY14" fmla="*/ 408080 h 496287"/>
                  <a:gd name="connsiteX15" fmla="*/ 134286 w 607639"/>
                  <a:gd name="connsiteY15" fmla="*/ 328297 h 496287"/>
                  <a:gd name="connsiteX16" fmla="*/ 214236 w 607639"/>
                  <a:gd name="connsiteY16" fmla="*/ 248602 h 496287"/>
                  <a:gd name="connsiteX17" fmla="*/ 504151 w 607639"/>
                  <a:gd name="connsiteY17" fmla="*/ 225033 h 496287"/>
                  <a:gd name="connsiteX18" fmla="*/ 516257 w 607639"/>
                  <a:gd name="connsiteY18" fmla="*/ 237119 h 496287"/>
                  <a:gd name="connsiteX19" fmla="*/ 385932 w 607639"/>
                  <a:gd name="connsiteY19" fmla="*/ 432717 h 496287"/>
                  <a:gd name="connsiteX20" fmla="*/ 381303 w 607639"/>
                  <a:gd name="connsiteY20" fmla="*/ 433695 h 496287"/>
                  <a:gd name="connsiteX21" fmla="*/ 370087 w 607639"/>
                  <a:gd name="connsiteY21" fmla="*/ 426230 h 496287"/>
                  <a:gd name="connsiteX22" fmla="*/ 376585 w 607639"/>
                  <a:gd name="connsiteY22" fmla="*/ 410412 h 496287"/>
                  <a:gd name="connsiteX23" fmla="*/ 492044 w 607639"/>
                  <a:gd name="connsiteY23" fmla="*/ 237119 h 496287"/>
                  <a:gd name="connsiteX24" fmla="*/ 504151 w 607639"/>
                  <a:gd name="connsiteY24" fmla="*/ 225033 h 496287"/>
                  <a:gd name="connsiteX25" fmla="*/ 76277 w 607639"/>
                  <a:gd name="connsiteY25" fmla="*/ 209482 h 496287"/>
                  <a:gd name="connsiteX26" fmla="*/ 76277 w 607639"/>
                  <a:gd name="connsiteY26" fmla="*/ 244944 h 496287"/>
                  <a:gd name="connsiteX27" fmla="*/ 303775 w 607639"/>
                  <a:gd name="connsiteY27" fmla="*/ 472113 h 496287"/>
                  <a:gd name="connsiteX28" fmla="*/ 531362 w 607639"/>
                  <a:gd name="connsiteY28" fmla="*/ 244944 h 496287"/>
                  <a:gd name="connsiteX29" fmla="*/ 531362 w 607639"/>
                  <a:gd name="connsiteY29" fmla="*/ 209482 h 496287"/>
                  <a:gd name="connsiteX30" fmla="*/ 24209 w 607639"/>
                  <a:gd name="connsiteY30" fmla="*/ 116784 h 496287"/>
                  <a:gd name="connsiteX31" fmla="*/ 24209 w 607639"/>
                  <a:gd name="connsiteY31" fmla="*/ 185308 h 496287"/>
                  <a:gd name="connsiteX32" fmla="*/ 583430 w 607639"/>
                  <a:gd name="connsiteY32" fmla="*/ 185308 h 496287"/>
                  <a:gd name="connsiteX33" fmla="*/ 583430 w 607639"/>
                  <a:gd name="connsiteY33" fmla="*/ 116784 h 496287"/>
                  <a:gd name="connsiteX34" fmla="*/ 24209 w 607639"/>
                  <a:gd name="connsiteY34" fmla="*/ 24174 h 496287"/>
                  <a:gd name="connsiteX35" fmla="*/ 24209 w 607639"/>
                  <a:gd name="connsiteY35" fmla="*/ 92609 h 496287"/>
                  <a:gd name="connsiteX36" fmla="*/ 583430 w 607639"/>
                  <a:gd name="connsiteY36" fmla="*/ 92609 h 496287"/>
                  <a:gd name="connsiteX37" fmla="*/ 583430 w 607639"/>
                  <a:gd name="connsiteY37" fmla="*/ 24174 h 496287"/>
                  <a:gd name="connsiteX38" fmla="*/ 12104 w 607639"/>
                  <a:gd name="connsiteY38" fmla="*/ 0 h 496287"/>
                  <a:gd name="connsiteX39" fmla="*/ 595535 w 607639"/>
                  <a:gd name="connsiteY39" fmla="*/ 0 h 496287"/>
                  <a:gd name="connsiteX40" fmla="*/ 607639 w 607639"/>
                  <a:gd name="connsiteY40" fmla="*/ 12087 h 496287"/>
                  <a:gd name="connsiteX41" fmla="*/ 607639 w 607639"/>
                  <a:gd name="connsiteY41" fmla="*/ 197395 h 496287"/>
                  <a:gd name="connsiteX42" fmla="*/ 595535 w 607639"/>
                  <a:gd name="connsiteY42" fmla="*/ 209482 h 496287"/>
                  <a:gd name="connsiteX43" fmla="*/ 555571 w 607639"/>
                  <a:gd name="connsiteY43" fmla="*/ 209482 h 496287"/>
                  <a:gd name="connsiteX44" fmla="*/ 555571 w 607639"/>
                  <a:gd name="connsiteY44" fmla="*/ 244944 h 496287"/>
                  <a:gd name="connsiteX45" fmla="*/ 303775 w 607639"/>
                  <a:gd name="connsiteY45" fmla="*/ 496287 h 496287"/>
                  <a:gd name="connsiteX46" fmla="*/ 52068 w 607639"/>
                  <a:gd name="connsiteY46" fmla="*/ 244944 h 496287"/>
                  <a:gd name="connsiteX47" fmla="*/ 52068 w 607639"/>
                  <a:gd name="connsiteY47" fmla="*/ 209482 h 496287"/>
                  <a:gd name="connsiteX48" fmla="*/ 12104 w 607639"/>
                  <a:gd name="connsiteY48" fmla="*/ 209482 h 496287"/>
                  <a:gd name="connsiteX49" fmla="*/ 0 w 607639"/>
                  <a:gd name="connsiteY49" fmla="*/ 197395 h 496287"/>
                  <a:gd name="connsiteX50" fmla="*/ 0 w 607639"/>
                  <a:gd name="connsiteY50" fmla="*/ 12087 h 496287"/>
                  <a:gd name="connsiteX51" fmla="*/ 12104 w 607639"/>
                  <a:gd name="connsiteY51" fmla="*/ 0 h 496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7639" h="496287">
                    <a:moveTo>
                      <a:pt x="323191" y="424032"/>
                    </a:moveTo>
                    <a:cubicBezTo>
                      <a:pt x="329874" y="423322"/>
                      <a:pt x="335755" y="428203"/>
                      <a:pt x="336468" y="434860"/>
                    </a:cubicBezTo>
                    <a:cubicBezTo>
                      <a:pt x="337091" y="441428"/>
                      <a:pt x="332280" y="447374"/>
                      <a:pt x="325597" y="448084"/>
                    </a:cubicBezTo>
                    <a:cubicBezTo>
                      <a:pt x="318468" y="448794"/>
                      <a:pt x="311072" y="449149"/>
                      <a:pt x="303766" y="449149"/>
                    </a:cubicBezTo>
                    <a:cubicBezTo>
                      <a:pt x="297083" y="449149"/>
                      <a:pt x="291647" y="443735"/>
                      <a:pt x="291647" y="437079"/>
                    </a:cubicBezTo>
                    <a:cubicBezTo>
                      <a:pt x="291647" y="430422"/>
                      <a:pt x="297083" y="425008"/>
                      <a:pt x="303766" y="425008"/>
                    </a:cubicBezTo>
                    <a:cubicBezTo>
                      <a:pt x="310270" y="425008"/>
                      <a:pt x="316775" y="424653"/>
                      <a:pt x="323191" y="424032"/>
                    </a:cubicBezTo>
                    <a:close/>
                    <a:moveTo>
                      <a:pt x="214236" y="272768"/>
                    </a:moveTo>
                    <a:cubicBezTo>
                      <a:pt x="183520" y="272768"/>
                      <a:pt x="158502" y="297645"/>
                      <a:pt x="158502" y="328297"/>
                    </a:cubicBezTo>
                    <a:cubicBezTo>
                      <a:pt x="158502" y="358948"/>
                      <a:pt x="183520" y="383914"/>
                      <a:pt x="214236" y="383914"/>
                    </a:cubicBezTo>
                    <a:cubicBezTo>
                      <a:pt x="244952" y="383914"/>
                      <a:pt x="269970" y="358948"/>
                      <a:pt x="269970" y="328297"/>
                    </a:cubicBezTo>
                    <a:cubicBezTo>
                      <a:pt x="269970" y="297645"/>
                      <a:pt x="244952" y="272768"/>
                      <a:pt x="214236" y="272768"/>
                    </a:cubicBezTo>
                    <a:close/>
                    <a:moveTo>
                      <a:pt x="214236" y="248602"/>
                    </a:moveTo>
                    <a:cubicBezTo>
                      <a:pt x="258307" y="248602"/>
                      <a:pt x="294187" y="284318"/>
                      <a:pt x="294187" y="328297"/>
                    </a:cubicBezTo>
                    <a:cubicBezTo>
                      <a:pt x="294187" y="372275"/>
                      <a:pt x="258307" y="408080"/>
                      <a:pt x="214236" y="408080"/>
                    </a:cubicBezTo>
                    <a:cubicBezTo>
                      <a:pt x="170166" y="408080"/>
                      <a:pt x="134286" y="372275"/>
                      <a:pt x="134286" y="328297"/>
                    </a:cubicBezTo>
                    <a:cubicBezTo>
                      <a:pt x="134286" y="284318"/>
                      <a:pt x="170166" y="248602"/>
                      <a:pt x="214236" y="248602"/>
                    </a:cubicBezTo>
                    <a:close/>
                    <a:moveTo>
                      <a:pt x="504151" y="225033"/>
                    </a:moveTo>
                    <a:cubicBezTo>
                      <a:pt x="510827" y="225033"/>
                      <a:pt x="516257" y="230454"/>
                      <a:pt x="516257" y="237119"/>
                    </a:cubicBezTo>
                    <a:cubicBezTo>
                      <a:pt x="516257" y="322788"/>
                      <a:pt x="465071" y="399570"/>
                      <a:pt x="385932" y="432717"/>
                    </a:cubicBezTo>
                    <a:cubicBezTo>
                      <a:pt x="384419" y="433340"/>
                      <a:pt x="382817" y="433695"/>
                      <a:pt x="381303" y="433695"/>
                    </a:cubicBezTo>
                    <a:cubicBezTo>
                      <a:pt x="376585" y="433695"/>
                      <a:pt x="372045" y="430851"/>
                      <a:pt x="370087" y="426230"/>
                    </a:cubicBezTo>
                    <a:cubicBezTo>
                      <a:pt x="367505" y="420098"/>
                      <a:pt x="370443" y="412989"/>
                      <a:pt x="376585" y="410412"/>
                    </a:cubicBezTo>
                    <a:cubicBezTo>
                      <a:pt x="446733" y="381085"/>
                      <a:pt x="492044" y="313012"/>
                      <a:pt x="492044" y="237119"/>
                    </a:cubicBezTo>
                    <a:cubicBezTo>
                      <a:pt x="492044" y="230454"/>
                      <a:pt x="497385" y="225033"/>
                      <a:pt x="504151" y="225033"/>
                    </a:cubicBezTo>
                    <a:close/>
                    <a:moveTo>
                      <a:pt x="76277" y="209482"/>
                    </a:moveTo>
                    <a:lnTo>
                      <a:pt x="76277" y="244944"/>
                    </a:lnTo>
                    <a:cubicBezTo>
                      <a:pt x="76277" y="370260"/>
                      <a:pt x="178366" y="472113"/>
                      <a:pt x="303775" y="472113"/>
                    </a:cubicBezTo>
                    <a:cubicBezTo>
                      <a:pt x="429273" y="472113"/>
                      <a:pt x="531362" y="370260"/>
                      <a:pt x="531362" y="244944"/>
                    </a:cubicBezTo>
                    <a:lnTo>
                      <a:pt x="531362" y="209482"/>
                    </a:lnTo>
                    <a:close/>
                    <a:moveTo>
                      <a:pt x="24209" y="116784"/>
                    </a:moveTo>
                    <a:lnTo>
                      <a:pt x="24209" y="185308"/>
                    </a:lnTo>
                    <a:lnTo>
                      <a:pt x="583430" y="185308"/>
                    </a:lnTo>
                    <a:lnTo>
                      <a:pt x="583430" y="116784"/>
                    </a:lnTo>
                    <a:close/>
                    <a:moveTo>
                      <a:pt x="24209" y="24174"/>
                    </a:moveTo>
                    <a:lnTo>
                      <a:pt x="24209" y="92609"/>
                    </a:lnTo>
                    <a:lnTo>
                      <a:pt x="583430" y="92609"/>
                    </a:lnTo>
                    <a:lnTo>
                      <a:pt x="583430" y="24174"/>
                    </a:lnTo>
                    <a:close/>
                    <a:moveTo>
                      <a:pt x="12104" y="0"/>
                    </a:moveTo>
                    <a:lnTo>
                      <a:pt x="595535" y="0"/>
                    </a:lnTo>
                    <a:cubicBezTo>
                      <a:pt x="602210" y="0"/>
                      <a:pt x="607639" y="5421"/>
                      <a:pt x="607639" y="12087"/>
                    </a:cubicBezTo>
                    <a:lnTo>
                      <a:pt x="607639" y="197395"/>
                    </a:lnTo>
                    <a:cubicBezTo>
                      <a:pt x="607639" y="204061"/>
                      <a:pt x="602210" y="209482"/>
                      <a:pt x="595535" y="209482"/>
                    </a:cubicBezTo>
                    <a:lnTo>
                      <a:pt x="555571" y="209482"/>
                    </a:lnTo>
                    <a:lnTo>
                      <a:pt x="555571" y="244944"/>
                    </a:lnTo>
                    <a:cubicBezTo>
                      <a:pt x="555571" y="383591"/>
                      <a:pt x="442623" y="496287"/>
                      <a:pt x="303775" y="496287"/>
                    </a:cubicBezTo>
                    <a:cubicBezTo>
                      <a:pt x="165016" y="496287"/>
                      <a:pt x="52068" y="383591"/>
                      <a:pt x="52068" y="244944"/>
                    </a:cubicBezTo>
                    <a:lnTo>
                      <a:pt x="52068" y="209482"/>
                    </a:lnTo>
                    <a:lnTo>
                      <a:pt x="12104" y="209482"/>
                    </a:lnTo>
                    <a:cubicBezTo>
                      <a:pt x="5429" y="209482"/>
                      <a:pt x="0" y="204061"/>
                      <a:pt x="0" y="197395"/>
                    </a:cubicBezTo>
                    <a:lnTo>
                      <a:pt x="0" y="12087"/>
                    </a:lnTo>
                    <a:cubicBezTo>
                      <a:pt x="0" y="5421"/>
                      <a:pt x="5429" y="0"/>
                      <a:pt x="121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AA5A85F-5D45-C9BF-1627-83E0F7F82334}"/>
                </a:ext>
              </a:extLst>
            </p:cNvPr>
            <p:cNvGrpSpPr/>
            <p:nvPr/>
          </p:nvGrpSpPr>
          <p:grpSpPr>
            <a:xfrm>
              <a:off x="4366143" y="1130300"/>
              <a:ext cx="3412056" cy="2297052"/>
              <a:chOff x="4381734" y="2827282"/>
              <a:chExt cx="3422959" cy="2297052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82D48E2E-D012-BC3C-4CEB-A3794A749E33}"/>
                  </a:ext>
                </a:extLst>
              </p:cNvPr>
              <p:cNvGrpSpPr/>
              <p:nvPr/>
            </p:nvGrpSpPr>
            <p:grpSpPr>
              <a:xfrm>
                <a:off x="5126113" y="2827282"/>
                <a:ext cx="2678580" cy="2297052"/>
                <a:chOff x="5126108" y="2827282"/>
                <a:chExt cx="2678578" cy="2297052"/>
              </a:xfrm>
            </p:grpSpPr>
            <p:sp>
              <p:nvSpPr>
                <p:cNvPr id="25" name="Text2">
                  <a:extLst>
                    <a:ext uri="{FF2B5EF4-FFF2-40B4-BE49-F238E27FC236}">
                      <a16:creationId xmlns:a16="http://schemas.microsoft.com/office/drawing/2014/main" id="{88D1C6B8-6296-75E3-7F9A-194D7B12BC7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26108" y="3313673"/>
                  <a:ext cx="2678578" cy="181066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及时安装系统补丁，修复已知漏洞，降低被攻击风险。</a:t>
                  </a:r>
                  <a:endParaRPr lang="en-US" dirty="0"/>
                </a:p>
              </p:txBody>
            </p:sp>
            <p:sp>
              <p:nvSpPr>
                <p:cNvPr id="26" name="Bullet2">
                  <a:extLst>
                    <a:ext uri="{FF2B5EF4-FFF2-40B4-BE49-F238E27FC236}">
                      <a16:creationId xmlns:a16="http://schemas.microsoft.com/office/drawing/2014/main" id="{04C4DF50-8A05-FB27-EBE8-499F3C52372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126108" y="2827282"/>
                  <a:ext cx="2678578" cy="48639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kumimoji="0" sz="1400" b="1" i="0" u="none" strike="noStrike" kern="1200" cap="none" spc="0" normalizeH="0" baseline="0">
                      <a:ln>
                        <a:noFill/>
                      </a:ln>
                      <a:solidFill>
                        <a:schemeClr val="tx1">
                          <a:alpha val="60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定期更新系统补丁</a:t>
                  </a:r>
                  <a:endParaRPr lang="en-US" dirty="0"/>
                </a:p>
              </p:txBody>
            </p:sp>
          </p:grpSp>
          <p:sp>
            <p:nvSpPr>
              <p:cNvPr id="23" name="IconBackground2">
                <a:extLst>
                  <a:ext uri="{FF2B5EF4-FFF2-40B4-BE49-F238E27FC236}">
                    <a16:creationId xmlns:a16="http://schemas.microsoft.com/office/drawing/2014/main" id="{BA2FD1D9-F334-A737-A0A1-518CE87CAEB0}"/>
                  </a:ext>
                </a:extLst>
              </p:cNvPr>
              <p:cNvSpPr/>
              <p:nvPr/>
            </p:nvSpPr>
            <p:spPr>
              <a:xfrm>
                <a:off x="4381734" y="283277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Icon2">
                <a:extLst>
                  <a:ext uri="{FF2B5EF4-FFF2-40B4-BE49-F238E27FC236}">
                    <a16:creationId xmlns:a16="http://schemas.microsoft.com/office/drawing/2014/main" id="{194731FB-954E-7A49-902C-1BC233F8465C}"/>
                  </a:ext>
                </a:extLst>
              </p:cNvPr>
              <p:cNvSpPr/>
              <p:nvPr/>
            </p:nvSpPr>
            <p:spPr>
              <a:xfrm>
                <a:off x="4527356" y="2965509"/>
                <a:ext cx="244070" cy="274522"/>
              </a:xfrm>
              <a:custGeom>
                <a:avLst/>
                <a:gdLst>
                  <a:gd name="T0" fmla="*/ 1 w 6827"/>
                  <a:gd name="T1" fmla="*/ 851 h 7680"/>
                  <a:gd name="T2" fmla="*/ 851 w 6827"/>
                  <a:gd name="T3" fmla="*/ 0 h 7680"/>
                  <a:gd name="T4" fmla="*/ 5977 w 6827"/>
                  <a:gd name="T5" fmla="*/ 0 h 7680"/>
                  <a:gd name="T6" fmla="*/ 6827 w 6827"/>
                  <a:gd name="T7" fmla="*/ 851 h 7680"/>
                  <a:gd name="T8" fmla="*/ 6827 w 6827"/>
                  <a:gd name="T9" fmla="*/ 6829 h 7680"/>
                  <a:gd name="T10" fmla="*/ 5977 w 6827"/>
                  <a:gd name="T11" fmla="*/ 7680 h 7680"/>
                  <a:gd name="T12" fmla="*/ 851 w 6827"/>
                  <a:gd name="T13" fmla="*/ 7680 h 7680"/>
                  <a:gd name="T14" fmla="*/ 1 w 6827"/>
                  <a:gd name="T15" fmla="*/ 6829 h 7680"/>
                  <a:gd name="T16" fmla="*/ 1 w 6827"/>
                  <a:gd name="T17" fmla="*/ 851 h 7680"/>
                  <a:gd name="T18" fmla="*/ 3414 w 6827"/>
                  <a:gd name="T19" fmla="*/ 5120 h 7680"/>
                  <a:gd name="T20" fmla="*/ 5547 w 6827"/>
                  <a:gd name="T21" fmla="*/ 2987 h 7680"/>
                  <a:gd name="T22" fmla="*/ 3414 w 6827"/>
                  <a:gd name="T23" fmla="*/ 853 h 7680"/>
                  <a:gd name="T24" fmla="*/ 1281 w 6827"/>
                  <a:gd name="T25" fmla="*/ 2987 h 7680"/>
                  <a:gd name="T26" fmla="*/ 3414 w 6827"/>
                  <a:gd name="T27" fmla="*/ 5120 h 7680"/>
                  <a:gd name="T28" fmla="*/ 1707 w 6827"/>
                  <a:gd name="T29" fmla="*/ 6400 h 7680"/>
                  <a:gd name="T30" fmla="*/ 2133 w 6827"/>
                  <a:gd name="T31" fmla="*/ 6827 h 7680"/>
                  <a:gd name="T32" fmla="*/ 4695 w 6827"/>
                  <a:gd name="T33" fmla="*/ 6827 h 7680"/>
                  <a:gd name="T34" fmla="*/ 5121 w 6827"/>
                  <a:gd name="T35" fmla="*/ 6400 h 7680"/>
                  <a:gd name="T36" fmla="*/ 4695 w 6827"/>
                  <a:gd name="T37" fmla="*/ 5973 h 7680"/>
                  <a:gd name="T38" fmla="*/ 2133 w 6827"/>
                  <a:gd name="T39" fmla="*/ 5973 h 7680"/>
                  <a:gd name="T40" fmla="*/ 1707 w 6827"/>
                  <a:gd name="T41" fmla="*/ 6400 h 7680"/>
                  <a:gd name="T42" fmla="*/ 3416 w 6827"/>
                  <a:gd name="T43" fmla="*/ 3413 h 7680"/>
                  <a:gd name="T44" fmla="*/ 3414 w 6827"/>
                  <a:gd name="T45" fmla="*/ 3413 h 7680"/>
                  <a:gd name="T46" fmla="*/ 2987 w 6827"/>
                  <a:gd name="T47" fmla="*/ 2987 h 7680"/>
                  <a:gd name="T48" fmla="*/ 2987 w 6827"/>
                  <a:gd name="T49" fmla="*/ 1707 h 7680"/>
                  <a:gd name="T50" fmla="*/ 3414 w 6827"/>
                  <a:gd name="T51" fmla="*/ 1280 h 7680"/>
                  <a:gd name="T52" fmla="*/ 3841 w 6827"/>
                  <a:gd name="T53" fmla="*/ 1707 h 7680"/>
                  <a:gd name="T54" fmla="*/ 3841 w 6827"/>
                  <a:gd name="T55" fmla="*/ 2560 h 7680"/>
                  <a:gd name="T56" fmla="*/ 4263 w 6827"/>
                  <a:gd name="T57" fmla="*/ 2560 h 7680"/>
                  <a:gd name="T58" fmla="*/ 4690 w 6827"/>
                  <a:gd name="T59" fmla="*/ 2987 h 7680"/>
                  <a:gd name="T60" fmla="*/ 4263 w 6827"/>
                  <a:gd name="T61" fmla="*/ 3413 h 7680"/>
                  <a:gd name="T62" fmla="*/ 3417 w 6827"/>
                  <a:gd name="T63" fmla="*/ 3413 h 7680"/>
                  <a:gd name="T64" fmla="*/ 3416 w 6827"/>
                  <a:gd name="T65" fmla="*/ 3413 h 7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27" h="7680">
                    <a:moveTo>
                      <a:pt x="1" y="851"/>
                    </a:moveTo>
                    <a:cubicBezTo>
                      <a:pt x="1" y="381"/>
                      <a:pt x="383" y="0"/>
                      <a:pt x="851" y="0"/>
                    </a:cubicBezTo>
                    <a:lnTo>
                      <a:pt x="5977" y="0"/>
                    </a:lnTo>
                    <a:cubicBezTo>
                      <a:pt x="6446" y="0"/>
                      <a:pt x="6827" y="381"/>
                      <a:pt x="6827" y="851"/>
                    </a:cubicBezTo>
                    <a:lnTo>
                      <a:pt x="6827" y="6829"/>
                    </a:lnTo>
                    <a:cubicBezTo>
                      <a:pt x="6827" y="7299"/>
                      <a:pt x="6446" y="7680"/>
                      <a:pt x="5977" y="7680"/>
                    </a:cubicBezTo>
                    <a:lnTo>
                      <a:pt x="851" y="7680"/>
                    </a:lnTo>
                    <a:cubicBezTo>
                      <a:pt x="381" y="7680"/>
                      <a:pt x="0" y="7299"/>
                      <a:pt x="1" y="6829"/>
                    </a:cubicBezTo>
                    <a:lnTo>
                      <a:pt x="1" y="851"/>
                    </a:lnTo>
                    <a:close/>
                    <a:moveTo>
                      <a:pt x="3414" y="5120"/>
                    </a:moveTo>
                    <a:cubicBezTo>
                      <a:pt x="4592" y="5120"/>
                      <a:pt x="5547" y="4165"/>
                      <a:pt x="5547" y="2987"/>
                    </a:cubicBezTo>
                    <a:cubicBezTo>
                      <a:pt x="5547" y="1808"/>
                      <a:pt x="4592" y="853"/>
                      <a:pt x="3414" y="853"/>
                    </a:cubicBezTo>
                    <a:cubicBezTo>
                      <a:pt x="2236" y="853"/>
                      <a:pt x="1281" y="1809"/>
                      <a:pt x="1281" y="2987"/>
                    </a:cubicBezTo>
                    <a:cubicBezTo>
                      <a:pt x="1281" y="4165"/>
                      <a:pt x="2236" y="5120"/>
                      <a:pt x="3414" y="5120"/>
                    </a:cubicBezTo>
                    <a:close/>
                    <a:moveTo>
                      <a:pt x="1707" y="6400"/>
                    </a:moveTo>
                    <a:cubicBezTo>
                      <a:pt x="1707" y="6637"/>
                      <a:pt x="1898" y="6827"/>
                      <a:pt x="2133" y="6827"/>
                    </a:cubicBezTo>
                    <a:lnTo>
                      <a:pt x="4695" y="6827"/>
                    </a:lnTo>
                    <a:cubicBezTo>
                      <a:pt x="4927" y="6827"/>
                      <a:pt x="5121" y="6636"/>
                      <a:pt x="5121" y="6400"/>
                    </a:cubicBezTo>
                    <a:cubicBezTo>
                      <a:pt x="5121" y="6163"/>
                      <a:pt x="4930" y="5973"/>
                      <a:pt x="4695" y="5973"/>
                    </a:cubicBezTo>
                    <a:lnTo>
                      <a:pt x="2133" y="5973"/>
                    </a:lnTo>
                    <a:cubicBezTo>
                      <a:pt x="1901" y="5973"/>
                      <a:pt x="1707" y="6164"/>
                      <a:pt x="1707" y="6400"/>
                    </a:cubicBezTo>
                    <a:close/>
                    <a:moveTo>
                      <a:pt x="3416" y="3413"/>
                    </a:moveTo>
                    <a:lnTo>
                      <a:pt x="3414" y="3413"/>
                    </a:lnTo>
                    <a:cubicBezTo>
                      <a:pt x="3177" y="3413"/>
                      <a:pt x="2987" y="3222"/>
                      <a:pt x="2987" y="2987"/>
                    </a:cubicBezTo>
                    <a:lnTo>
                      <a:pt x="2987" y="1707"/>
                    </a:lnTo>
                    <a:cubicBezTo>
                      <a:pt x="2987" y="1469"/>
                      <a:pt x="3178" y="1280"/>
                      <a:pt x="3414" y="1280"/>
                    </a:cubicBezTo>
                    <a:cubicBezTo>
                      <a:pt x="3651" y="1280"/>
                      <a:pt x="3841" y="1471"/>
                      <a:pt x="3841" y="1707"/>
                    </a:cubicBezTo>
                    <a:lnTo>
                      <a:pt x="3841" y="2560"/>
                    </a:lnTo>
                    <a:lnTo>
                      <a:pt x="4263" y="2560"/>
                    </a:lnTo>
                    <a:cubicBezTo>
                      <a:pt x="4499" y="2560"/>
                      <a:pt x="4690" y="2751"/>
                      <a:pt x="4690" y="2987"/>
                    </a:cubicBezTo>
                    <a:cubicBezTo>
                      <a:pt x="4690" y="3222"/>
                      <a:pt x="4499" y="3413"/>
                      <a:pt x="4263" y="3413"/>
                    </a:cubicBezTo>
                    <a:lnTo>
                      <a:pt x="3417" y="3413"/>
                    </a:lnTo>
                    <a:lnTo>
                      <a:pt x="3416" y="34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40624A-EA89-5810-1F79-8CF1FDF21285}"/>
                </a:ext>
              </a:extLst>
            </p:cNvPr>
            <p:cNvGrpSpPr/>
            <p:nvPr/>
          </p:nvGrpSpPr>
          <p:grpSpPr>
            <a:xfrm>
              <a:off x="660401" y="3885380"/>
              <a:ext cx="3414483" cy="2248720"/>
              <a:chOff x="8104415" y="2854192"/>
              <a:chExt cx="3431418" cy="2248720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4923EA7-197B-CBB7-3929-7571C80D4C48}"/>
                  </a:ext>
                </a:extLst>
              </p:cNvPr>
              <p:cNvGrpSpPr/>
              <p:nvPr/>
            </p:nvGrpSpPr>
            <p:grpSpPr>
              <a:xfrm>
                <a:off x="8851220" y="2854192"/>
                <a:ext cx="2684613" cy="2248720"/>
                <a:chOff x="8851221" y="2854192"/>
                <a:chExt cx="2684613" cy="2248720"/>
              </a:xfrm>
            </p:grpSpPr>
            <p:sp>
              <p:nvSpPr>
                <p:cNvPr id="20" name="Text3">
                  <a:extLst>
                    <a:ext uri="{FF2B5EF4-FFF2-40B4-BE49-F238E27FC236}">
                      <a16:creationId xmlns:a16="http://schemas.microsoft.com/office/drawing/2014/main" id="{64256405-1A87-3248-3230-C2A6FF3D686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51221" y="3292251"/>
                  <a:ext cx="2684613" cy="181066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安装并定期更新杀毒软件，实时监控系统安全状态。</a:t>
                  </a:r>
                  <a:endParaRPr lang="en-US" dirty="0"/>
                </a:p>
              </p:txBody>
            </p:sp>
            <p:sp>
              <p:nvSpPr>
                <p:cNvPr id="21" name="Bullet3">
                  <a:extLst>
                    <a:ext uri="{FF2B5EF4-FFF2-40B4-BE49-F238E27FC236}">
                      <a16:creationId xmlns:a16="http://schemas.microsoft.com/office/drawing/2014/main" id="{FAD008F8-6937-8009-DD8C-51F537E593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851221" y="2854192"/>
                  <a:ext cx="2684613" cy="438059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kumimoji="0" sz="1400" b="1" i="0" u="none" strike="noStrike" kern="1200" cap="none" spc="0" normalizeH="0" baseline="0">
                      <a:ln>
                        <a:noFill/>
                      </a:ln>
                      <a:solidFill>
                        <a:schemeClr val="tx1">
                          <a:alpha val="60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部署安全软件</a:t>
                  </a:r>
                  <a:endParaRPr lang="en-US" dirty="0"/>
                </a:p>
              </p:txBody>
            </p:sp>
          </p:grpSp>
          <p:sp>
            <p:nvSpPr>
              <p:cNvPr id="18" name="IconBackground3">
                <a:extLst>
                  <a:ext uri="{FF2B5EF4-FFF2-40B4-BE49-F238E27FC236}">
                    <a16:creationId xmlns:a16="http://schemas.microsoft.com/office/drawing/2014/main" id="{262F5ADD-ECC8-0B40-EFB9-477BA85EF6B7}"/>
                  </a:ext>
                </a:extLst>
              </p:cNvPr>
              <p:cNvSpPr/>
              <p:nvPr/>
            </p:nvSpPr>
            <p:spPr>
              <a:xfrm>
                <a:off x="8104415" y="2854192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Icon3">
                <a:extLst>
                  <a:ext uri="{FF2B5EF4-FFF2-40B4-BE49-F238E27FC236}">
                    <a16:creationId xmlns:a16="http://schemas.microsoft.com/office/drawing/2014/main" id="{E200904F-D44C-C721-2F54-EFE8FC5F5705}"/>
                  </a:ext>
                </a:extLst>
              </p:cNvPr>
              <p:cNvSpPr/>
              <p:nvPr/>
            </p:nvSpPr>
            <p:spPr>
              <a:xfrm>
                <a:off x="8234808" y="2987137"/>
                <a:ext cx="274523" cy="274108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  <a:gd name="connsiteX39" fmla="*/ 325000 h 606722"/>
                  <a:gd name="connsiteY39" fmla="*/ 325000 h 606722"/>
                  <a:gd name="connsiteX40" fmla="*/ 325000 h 606722"/>
                  <a:gd name="connsiteY40" fmla="*/ 325000 h 606722"/>
                  <a:gd name="connsiteX41" fmla="*/ 325000 h 606722"/>
                  <a:gd name="connsiteY41" fmla="*/ 325000 h 606722"/>
                  <a:gd name="connsiteX42" fmla="*/ 325000 h 606722"/>
                  <a:gd name="connsiteY42" fmla="*/ 325000 h 606722"/>
                  <a:gd name="connsiteX43" fmla="*/ 325000 h 606722"/>
                  <a:gd name="connsiteY43" fmla="*/ 325000 h 606722"/>
                  <a:gd name="connsiteX44" fmla="*/ 325000 h 606722"/>
                  <a:gd name="connsiteY44" fmla="*/ 325000 h 606722"/>
                  <a:gd name="connsiteX45" fmla="*/ 325000 h 606722"/>
                  <a:gd name="connsiteY45" fmla="*/ 325000 h 606722"/>
                  <a:gd name="connsiteX46" fmla="*/ 325000 h 606722"/>
                  <a:gd name="connsiteY46" fmla="*/ 325000 h 606722"/>
                  <a:gd name="connsiteX47" fmla="*/ 325000 h 606722"/>
                  <a:gd name="connsiteY47" fmla="*/ 325000 h 606722"/>
                  <a:gd name="connsiteX48" fmla="*/ 325000 h 606722"/>
                  <a:gd name="connsiteY48" fmla="*/ 325000 h 606722"/>
                  <a:gd name="connsiteX49" fmla="*/ 325000 h 606722"/>
                  <a:gd name="connsiteY49" fmla="*/ 325000 h 606722"/>
                  <a:gd name="connsiteX50" fmla="*/ 325000 h 606722"/>
                  <a:gd name="connsiteY50" fmla="*/ 325000 h 606722"/>
                  <a:gd name="connsiteX51" fmla="*/ 325000 h 606722"/>
                  <a:gd name="connsiteY51" fmla="*/ 325000 h 606722"/>
                  <a:gd name="connsiteX52" fmla="*/ 325000 h 606722"/>
                  <a:gd name="connsiteY52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07639" h="606722">
                    <a:moveTo>
                      <a:pt x="30351" y="230442"/>
                    </a:moveTo>
                    <a:lnTo>
                      <a:pt x="30351" y="576328"/>
                    </a:lnTo>
                    <a:lnTo>
                      <a:pt x="577199" y="576328"/>
                    </a:lnTo>
                    <a:lnTo>
                      <a:pt x="577199" y="230442"/>
                    </a:lnTo>
                    <a:lnTo>
                      <a:pt x="331812" y="388988"/>
                    </a:lnTo>
                    <a:lnTo>
                      <a:pt x="555126" y="533315"/>
                    </a:lnTo>
                    <a:cubicBezTo>
                      <a:pt x="562158" y="537847"/>
                      <a:pt x="564205" y="547267"/>
                      <a:pt x="559576" y="554288"/>
                    </a:cubicBezTo>
                    <a:cubicBezTo>
                      <a:pt x="556728" y="558732"/>
                      <a:pt x="551833" y="561220"/>
                      <a:pt x="546849" y="561220"/>
                    </a:cubicBezTo>
                    <a:cubicBezTo>
                      <a:pt x="544000" y="561220"/>
                      <a:pt x="541152" y="560420"/>
                      <a:pt x="538571" y="558732"/>
                    </a:cubicBezTo>
                    <a:lnTo>
                      <a:pt x="303775" y="407029"/>
                    </a:lnTo>
                    <a:lnTo>
                      <a:pt x="68979" y="558732"/>
                    </a:lnTo>
                    <a:cubicBezTo>
                      <a:pt x="66487" y="560420"/>
                      <a:pt x="63639" y="561220"/>
                      <a:pt x="60790" y="561220"/>
                    </a:cubicBezTo>
                    <a:cubicBezTo>
                      <a:pt x="55806" y="561220"/>
                      <a:pt x="50911" y="558732"/>
                      <a:pt x="47974" y="554288"/>
                    </a:cubicBezTo>
                    <a:cubicBezTo>
                      <a:pt x="43434" y="547267"/>
                      <a:pt x="45481" y="537847"/>
                      <a:pt x="52513" y="533315"/>
                    </a:cubicBezTo>
                    <a:lnTo>
                      <a:pt x="275828" y="388988"/>
                    </a:lnTo>
                    <a:close/>
                    <a:moveTo>
                      <a:pt x="516498" y="171876"/>
                    </a:moveTo>
                    <a:lnTo>
                      <a:pt x="516498" y="233553"/>
                    </a:lnTo>
                    <a:lnTo>
                      <a:pt x="563493" y="203159"/>
                    </a:lnTo>
                    <a:close/>
                    <a:moveTo>
                      <a:pt x="91141" y="171876"/>
                    </a:moveTo>
                    <a:lnTo>
                      <a:pt x="44146" y="203159"/>
                    </a:lnTo>
                    <a:lnTo>
                      <a:pt x="91141" y="233553"/>
                    </a:lnTo>
                    <a:close/>
                    <a:moveTo>
                      <a:pt x="378014" y="129379"/>
                    </a:moveTo>
                    <a:lnTo>
                      <a:pt x="251079" y="256013"/>
                    </a:lnTo>
                    <a:cubicBezTo>
                      <a:pt x="266034" y="266588"/>
                      <a:pt x="284104" y="272987"/>
                      <a:pt x="303776" y="272987"/>
                    </a:cubicBezTo>
                    <a:cubicBezTo>
                      <a:pt x="354158" y="272987"/>
                      <a:pt x="394926" y="232286"/>
                      <a:pt x="394926" y="181988"/>
                    </a:cubicBezTo>
                    <a:cubicBezTo>
                      <a:pt x="394926" y="162349"/>
                      <a:pt x="388606" y="144309"/>
                      <a:pt x="378014" y="129379"/>
                    </a:cubicBezTo>
                    <a:close/>
                    <a:moveTo>
                      <a:pt x="303776" y="90989"/>
                    </a:moveTo>
                    <a:cubicBezTo>
                      <a:pt x="253483" y="90989"/>
                      <a:pt x="212625" y="131690"/>
                      <a:pt x="212625" y="181988"/>
                    </a:cubicBezTo>
                    <a:cubicBezTo>
                      <a:pt x="212625" y="201627"/>
                      <a:pt x="219034" y="219756"/>
                      <a:pt x="229627" y="234597"/>
                    </a:cubicBezTo>
                    <a:lnTo>
                      <a:pt x="356472" y="107963"/>
                    </a:lnTo>
                    <a:cubicBezTo>
                      <a:pt x="341607" y="97388"/>
                      <a:pt x="323448" y="90989"/>
                      <a:pt x="303776" y="90989"/>
                    </a:cubicBezTo>
                    <a:close/>
                    <a:moveTo>
                      <a:pt x="303776" y="60686"/>
                    </a:moveTo>
                    <a:cubicBezTo>
                      <a:pt x="370803" y="60686"/>
                      <a:pt x="425369" y="115072"/>
                      <a:pt x="425369" y="181988"/>
                    </a:cubicBezTo>
                    <a:cubicBezTo>
                      <a:pt x="425369" y="248904"/>
                      <a:pt x="370803" y="303290"/>
                      <a:pt x="303776" y="303290"/>
                    </a:cubicBezTo>
                    <a:cubicBezTo>
                      <a:pt x="236748" y="303290"/>
                      <a:pt x="182271" y="248904"/>
                      <a:pt x="182271" y="181988"/>
                    </a:cubicBezTo>
                    <a:cubicBezTo>
                      <a:pt x="182271" y="115072"/>
                      <a:pt x="236748" y="60686"/>
                      <a:pt x="303776" y="60686"/>
                    </a:cubicBezTo>
                    <a:close/>
                    <a:moveTo>
                      <a:pt x="121492" y="30305"/>
                    </a:moveTo>
                    <a:lnTo>
                      <a:pt x="121492" y="253193"/>
                    </a:lnTo>
                    <a:lnTo>
                      <a:pt x="303775" y="370947"/>
                    </a:lnTo>
                    <a:lnTo>
                      <a:pt x="486058" y="253193"/>
                    </a:lnTo>
                    <a:lnTo>
                      <a:pt x="486058" y="30305"/>
                    </a:lnTo>
                    <a:close/>
                    <a:moveTo>
                      <a:pt x="91141" y="0"/>
                    </a:moveTo>
                    <a:lnTo>
                      <a:pt x="516498" y="0"/>
                    </a:lnTo>
                    <a:lnTo>
                      <a:pt x="516498" y="135439"/>
                    </a:lnTo>
                    <a:lnTo>
                      <a:pt x="594110" y="187073"/>
                    </a:lnTo>
                    <a:cubicBezTo>
                      <a:pt x="602566" y="192761"/>
                      <a:pt x="607639" y="202181"/>
                      <a:pt x="607639" y="212313"/>
                    </a:cubicBezTo>
                    <a:lnTo>
                      <a:pt x="607639" y="576328"/>
                    </a:lnTo>
                    <a:cubicBezTo>
                      <a:pt x="607639" y="593125"/>
                      <a:pt x="594021" y="606722"/>
                      <a:pt x="577199" y="606722"/>
                    </a:cubicBezTo>
                    <a:lnTo>
                      <a:pt x="30351" y="606722"/>
                    </a:lnTo>
                    <a:cubicBezTo>
                      <a:pt x="13618" y="606722"/>
                      <a:pt x="0" y="593125"/>
                      <a:pt x="0" y="576328"/>
                    </a:cubicBezTo>
                    <a:lnTo>
                      <a:pt x="0" y="212313"/>
                    </a:lnTo>
                    <a:cubicBezTo>
                      <a:pt x="0" y="202181"/>
                      <a:pt x="5073" y="192761"/>
                      <a:pt x="13529" y="187073"/>
                    </a:cubicBezTo>
                    <a:lnTo>
                      <a:pt x="91141" y="1354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97506DA-C2D5-43A9-ED0A-58FDEB5586F1}"/>
                </a:ext>
              </a:extLst>
            </p:cNvPr>
            <p:cNvGrpSpPr/>
            <p:nvPr/>
          </p:nvGrpSpPr>
          <p:grpSpPr>
            <a:xfrm>
              <a:off x="4366147" y="3885380"/>
              <a:ext cx="3412052" cy="2248720"/>
              <a:chOff x="659053" y="4551524"/>
              <a:chExt cx="3412052" cy="2248720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706F3DB2-382C-4FE8-DEA7-1E2A90A047A1}"/>
                  </a:ext>
                </a:extLst>
              </p:cNvPr>
              <p:cNvGrpSpPr/>
              <p:nvPr/>
            </p:nvGrpSpPr>
            <p:grpSpPr>
              <a:xfrm>
                <a:off x="1403427" y="4551524"/>
                <a:ext cx="2667678" cy="2248720"/>
                <a:chOff x="1403427" y="4551524"/>
                <a:chExt cx="2667678" cy="2248720"/>
              </a:xfrm>
            </p:grpSpPr>
            <p:sp>
              <p:nvSpPr>
                <p:cNvPr id="15" name="Text4">
                  <a:extLst>
                    <a:ext uri="{FF2B5EF4-FFF2-40B4-BE49-F238E27FC236}">
                      <a16:creationId xmlns:a16="http://schemas.microsoft.com/office/drawing/2014/main" id="{46E84E53-CDD6-CD33-AE9F-3101A268F2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03427" y="4989583"/>
                  <a:ext cx="2667678" cy="1810661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lnSpc>
                      <a:spcPct val="150000"/>
                    </a:lnSpc>
                    <a:defRPr kumimoji="0" sz="1050" i="0" u="none" strike="noStrike" kern="1200" cap="none" spc="0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>
                      <a:cs typeface="+mn-ea"/>
                      <a:sym typeface="+mn-lt"/>
                    </a:rPr>
                    <a:t>合理配置防火墙、访问控制等安全策略，保护网络环境。</a:t>
                  </a:r>
                  <a:endParaRPr lang="en-US" dirty="0"/>
                </a:p>
              </p:txBody>
            </p:sp>
            <p:sp>
              <p:nvSpPr>
                <p:cNvPr id="16" name="Bullet4">
                  <a:extLst>
                    <a:ext uri="{FF2B5EF4-FFF2-40B4-BE49-F238E27FC236}">
                      <a16:creationId xmlns:a16="http://schemas.microsoft.com/office/drawing/2014/main" id="{B304D800-9922-9CB2-D361-53801A299D9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03427" y="4551524"/>
                  <a:ext cx="2667678" cy="438059"/>
                </a:xfrm>
                <a:prstGeom prst="rect">
                  <a:avLst/>
                </a:prstGeom>
                <a:noFill/>
              </p:spPr>
              <p:txBody>
                <a:bodyPr wrap="square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kumimoji="0" sz="1400" b="1" i="0" u="none" strike="noStrike" kern="1200" cap="none" spc="0" normalizeH="0" baseline="0">
                      <a:ln>
                        <a:noFill/>
                      </a:ln>
                      <a:solidFill>
                        <a:schemeClr val="tx1">
                          <a:alpha val="60000"/>
                        </a:schemeClr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lang="zh-CN" altLang="en-US" sz="1800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强化网络安全配置</a:t>
                  </a:r>
                  <a:endParaRPr lang="en-US" dirty="0"/>
                </a:p>
              </p:txBody>
            </p:sp>
          </p:grpSp>
          <p:sp>
            <p:nvSpPr>
              <p:cNvPr id="13" name="IconBackground4">
                <a:extLst>
                  <a:ext uri="{FF2B5EF4-FFF2-40B4-BE49-F238E27FC236}">
                    <a16:creationId xmlns:a16="http://schemas.microsoft.com/office/drawing/2014/main" id="{498B7416-D560-06A9-CADF-27BF2DF50A39}"/>
                  </a:ext>
                </a:extLst>
              </p:cNvPr>
              <p:cNvSpPr/>
              <p:nvPr/>
            </p:nvSpPr>
            <p:spPr>
              <a:xfrm>
                <a:off x="659053" y="4551524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Icon4">
                <a:extLst>
                  <a:ext uri="{FF2B5EF4-FFF2-40B4-BE49-F238E27FC236}">
                    <a16:creationId xmlns:a16="http://schemas.microsoft.com/office/drawing/2014/main" id="{03DE103E-925A-FD82-3414-33F3C5F5368A}"/>
                  </a:ext>
                </a:extLst>
              </p:cNvPr>
              <p:cNvSpPr/>
              <p:nvPr/>
            </p:nvSpPr>
            <p:spPr>
              <a:xfrm>
                <a:off x="794858" y="4684262"/>
                <a:ext cx="263721" cy="274522"/>
              </a:xfrm>
              <a:custGeom>
                <a:avLst/>
                <a:gdLst>
                  <a:gd name="connsiteX0" fmla="*/ 360376 w 582025"/>
                  <a:gd name="connsiteY0" fmla="*/ 475717 h 605862"/>
                  <a:gd name="connsiteX1" fmla="*/ 334918 w 582025"/>
                  <a:gd name="connsiteY1" fmla="*/ 486077 h 605862"/>
                  <a:gd name="connsiteX2" fmla="*/ 334639 w 582025"/>
                  <a:gd name="connsiteY2" fmla="*/ 536791 h 605862"/>
                  <a:gd name="connsiteX3" fmla="*/ 385441 w 582025"/>
                  <a:gd name="connsiteY3" fmla="*/ 537069 h 605862"/>
                  <a:gd name="connsiteX4" fmla="*/ 385626 w 582025"/>
                  <a:gd name="connsiteY4" fmla="*/ 486355 h 605862"/>
                  <a:gd name="connsiteX5" fmla="*/ 360376 w 582025"/>
                  <a:gd name="connsiteY5" fmla="*/ 475717 h 605862"/>
                  <a:gd name="connsiteX6" fmla="*/ 354050 w 582025"/>
                  <a:gd name="connsiteY6" fmla="*/ 417099 h 605862"/>
                  <a:gd name="connsiteX7" fmla="*/ 367609 w 582025"/>
                  <a:gd name="connsiteY7" fmla="*/ 417284 h 605862"/>
                  <a:gd name="connsiteX8" fmla="*/ 375503 w 582025"/>
                  <a:gd name="connsiteY8" fmla="*/ 425258 h 605862"/>
                  <a:gd name="connsiteX9" fmla="*/ 375410 w 582025"/>
                  <a:gd name="connsiteY9" fmla="*/ 437681 h 605862"/>
                  <a:gd name="connsiteX10" fmla="*/ 402529 w 582025"/>
                  <a:gd name="connsiteY10" fmla="*/ 448992 h 605862"/>
                  <a:gd name="connsiteX11" fmla="*/ 411259 w 582025"/>
                  <a:gd name="connsiteY11" fmla="*/ 440370 h 605862"/>
                  <a:gd name="connsiteX12" fmla="*/ 422683 w 582025"/>
                  <a:gd name="connsiteY12" fmla="*/ 440370 h 605862"/>
                  <a:gd name="connsiteX13" fmla="*/ 432249 w 582025"/>
                  <a:gd name="connsiteY13" fmla="*/ 449919 h 605862"/>
                  <a:gd name="connsiteX14" fmla="*/ 432249 w 582025"/>
                  <a:gd name="connsiteY14" fmla="*/ 461230 h 605862"/>
                  <a:gd name="connsiteX15" fmla="*/ 423426 w 582025"/>
                  <a:gd name="connsiteY15" fmla="*/ 469945 h 605862"/>
                  <a:gd name="connsiteX16" fmla="*/ 434478 w 582025"/>
                  <a:gd name="connsiteY16" fmla="*/ 497110 h 605862"/>
                  <a:gd name="connsiteX17" fmla="*/ 446830 w 582025"/>
                  <a:gd name="connsiteY17" fmla="*/ 497203 h 605862"/>
                  <a:gd name="connsiteX18" fmla="*/ 454724 w 582025"/>
                  <a:gd name="connsiteY18" fmla="*/ 505269 h 605862"/>
                  <a:gd name="connsiteX19" fmla="*/ 454631 w 582025"/>
                  <a:gd name="connsiteY19" fmla="*/ 518712 h 605862"/>
                  <a:gd name="connsiteX20" fmla="*/ 446551 w 582025"/>
                  <a:gd name="connsiteY20" fmla="*/ 526685 h 605862"/>
                  <a:gd name="connsiteX21" fmla="*/ 434199 w 582025"/>
                  <a:gd name="connsiteY21" fmla="*/ 526500 h 605862"/>
                  <a:gd name="connsiteX22" fmla="*/ 422776 w 582025"/>
                  <a:gd name="connsiteY22" fmla="*/ 553572 h 605862"/>
                  <a:gd name="connsiteX23" fmla="*/ 431506 w 582025"/>
                  <a:gd name="connsiteY23" fmla="*/ 562380 h 605862"/>
                  <a:gd name="connsiteX24" fmla="*/ 431506 w 582025"/>
                  <a:gd name="connsiteY24" fmla="*/ 573783 h 605862"/>
                  <a:gd name="connsiteX25" fmla="*/ 421940 w 582025"/>
                  <a:gd name="connsiteY25" fmla="*/ 583240 h 605862"/>
                  <a:gd name="connsiteX26" fmla="*/ 410516 w 582025"/>
                  <a:gd name="connsiteY26" fmla="*/ 583240 h 605862"/>
                  <a:gd name="connsiteX27" fmla="*/ 401879 w 582025"/>
                  <a:gd name="connsiteY27" fmla="*/ 574525 h 605862"/>
                  <a:gd name="connsiteX28" fmla="*/ 374667 w 582025"/>
                  <a:gd name="connsiteY28" fmla="*/ 585651 h 605862"/>
                  <a:gd name="connsiteX29" fmla="*/ 374482 w 582025"/>
                  <a:gd name="connsiteY29" fmla="*/ 597981 h 605862"/>
                  <a:gd name="connsiteX30" fmla="*/ 366494 w 582025"/>
                  <a:gd name="connsiteY30" fmla="*/ 605862 h 605862"/>
                  <a:gd name="connsiteX31" fmla="*/ 352935 w 582025"/>
                  <a:gd name="connsiteY31" fmla="*/ 605769 h 605862"/>
                  <a:gd name="connsiteX32" fmla="*/ 345041 w 582025"/>
                  <a:gd name="connsiteY32" fmla="*/ 597703 h 605862"/>
                  <a:gd name="connsiteX33" fmla="*/ 345134 w 582025"/>
                  <a:gd name="connsiteY33" fmla="*/ 585373 h 605862"/>
                  <a:gd name="connsiteX34" fmla="*/ 318015 w 582025"/>
                  <a:gd name="connsiteY34" fmla="*/ 573969 h 605862"/>
                  <a:gd name="connsiteX35" fmla="*/ 309285 w 582025"/>
                  <a:gd name="connsiteY35" fmla="*/ 582684 h 605862"/>
                  <a:gd name="connsiteX36" fmla="*/ 297861 w 582025"/>
                  <a:gd name="connsiteY36" fmla="*/ 582684 h 605862"/>
                  <a:gd name="connsiteX37" fmla="*/ 288295 w 582025"/>
                  <a:gd name="connsiteY37" fmla="*/ 573134 h 605862"/>
                  <a:gd name="connsiteX38" fmla="*/ 288295 w 582025"/>
                  <a:gd name="connsiteY38" fmla="*/ 561731 h 605862"/>
                  <a:gd name="connsiteX39" fmla="*/ 297118 w 582025"/>
                  <a:gd name="connsiteY39" fmla="*/ 553109 h 605862"/>
                  <a:gd name="connsiteX40" fmla="*/ 286066 w 582025"/>
                  <a:gd name="connsiteY40" fmla="*/ 525944 h 605862"/>
                  <a:gd name="connsiteX41" fmla="*/ 273714 w 582025"/>
                  <a:gd name="connsiteY41" fmla="*/ 525758 h 605862"/>
                  <a:gd name="connsiteX42" fmla="*/ 265820 w 582025"/>
                  <a:gd name="connsiteY42" fmla="*/ 517785 h 605862"/>
                  <a:gd name="connsiteX43" fmla="*/ 265913 w 582025"/>
                  <a:gd name="connsiteY43" fmla="*/ 504249 h 605862"/>
                  <a:gd name="connsiteX44" fmla="*/ 273993 w 582025"/>
                  <a:gd name="connsiteY44" fmla="*/ 496368 h 605862"/>
                  <a:gd name="connsiteX45" fmla="*/ 286345 w 582025"/>
                  <a:gd name="connsiteY45" fmla="*/ 496461 h 605862"/>
                  <a:gd name="connsiteX46" fmla="*/ 297768 w 582025"/>
                  <a:gd name="connsiteY46" fmla="*/ 469389 h 605862"/>
                  <a:gd name="connsiteX47" fmla="*/ 289038 w 582025"/>
                  <a:gd name="connsiteY47" fmla="*/ 460674 h 605862"/>
                  <a:gd name="connsiteX48" fmla="*/ 289038 w 582025"/>
                  <a:gd name="connsiteY48" fmla="*/ 449270 h 605862"/>
                  <a:gd name="connsiteX49" fmla="*/ 298604 w 582025"/>
                  <a:gd name="connsiteY49" fmla="*/ 439721 h 605862"/>
                  <a:gd name="connsiteX50" fmla="*/ 310028 w 582025"/>
                  <a:gd name="connsiteY50" fmla="*/ 439721 h 605862"/>
                  <a:gd name="connsiteX51" fmla="*/ 318665 w 582025"/>
                  <a:gd name="connsiteY51" fmla="*/ 448529 h 605862"/>
                  <a:gd name="connsiteX52" fmla="*/ 345877 w 582025"/>
                  <a:gd name="connsiteY52" fmla="*/ 437403 h 605862"/>
                  <a:gd name="connsiteX53" fmla="*/ 346062 w 582025"/>
                  <a:gd name="connsiteY53" fmla="*/ 425072 h 605862"/>
                  <a:gd name="connsiteX54" fmla="*/ 354050 w 582025"/>
                  <a:gd name="connsiteY54" fmla="*/ 417099 h 605862"/>
                  <a:gd name="connsiteX55" fmla="*/ 136188 w 582025"/>
                  <a:gd name="connsiteY55" fmla="*/ 394604 h 605862"/>
                  <a:gd name="connsiteX56" fmla="*/ 99544 w 582025"/>
                  <a:gd name="connsiteY56" fmla="*/ 409539 h 605862"/>
                  <a:gd name="connsiteX57" fmla="*/ 99172 w 582025"/>
                  <a:gd name="connsiteY57" fmla="*/ 482392 h 605862"/>
                  <a:gd name="connsiteX58" fmla="*/ 172251 w 582025"/>
                  <a:gd name="connsiteY58" fmla="*/ 482763 h 605862"/>
                  <a:gd name="connsiteX59" fmla="*/ 172623 w 582025"/>
                  <a:gd name="connsiteY59" fmla="*/ 409909 h 605862"/>
                  <a:gd name="connsiteX60" fmla="*/ 136188 w 582025"/>
                  <a:gd name="connsiteY60" fmla="*/ 394604 h 605862"/>
                  <a:gd name="connsiteX61" fmla="*/ 127030 w 582025"/>
                  <a:gd name="connsiteY61" fmla="*/ 310546 h 605862"/>
                  <a:gd name="connsiteX62" fmla="*/ 146437 w 582025"/>
                  <a:gd name="connsiteY62" fmla="*/ 310639 h 605862"/>
                  <a:gd name="connsiteX63" fmla="*/ 157951 w 582025"/>
                  <a:gd name="connsiteY63" fmla="*/ 322225 h 605862"/>
                  <a:gd name="connsiteX64" fmla="*/ 157858 w 582025"/>
                  <a:gd name="connsiteY64" fmla="*/ 340021 h 605862"/>
                  <a:gd name="connsiteX65" fmla="*/ 196766 w 582025"/>
                  <a:gd name="connsiteY65" fmla="*/ 356335 h 605862"/>
                  <a:gd name="connsiteX66" fmla="*/ 209395 w 582025"/>
                  <a:gd name="connsiteY66" fmla="*/ 343914 h 605862"/>
                  <a:gd name="connsiteX67" fmla="*/ 225738 w 582025"/>
                  <a:gd name="connsiteY67" fmla="*/ 344007 h 605862"/>
                  <a:gd name="connsiteX68" fmla="*/ 239295 w 582025"/>
                  <a:gd name="connsiteY68" fmla="*/ 357725 h 605862"/>
                  <a:gd name="connsiteX69" fmla="*/ 239202 w 582025"/>
                  <a:gd name="connsiteY69" fmla="*/ 374038 h 605862"/>
                  <a:gd name="connsiteX70" fmla="*/ 226573 w 582025"/>
                  <a:gd name="connsiteY70" fmla="*/ 386551 h 605862"/>
                  <a:gd name="connsiteX71" fmla="*/ 242545 w 582025"/>
                  <a:gd name="connsiteY71" fmla="*/ 425574 h 605862"/>
                  <a:gd name="connsiteX72" fmla="*/ 260374 w 582025"/>
                  <a:gd name="connsiteY72" fmla="*/ 425666 h 605862"/>
                  <a:gd name="connsiteX73" fmla="*/ 271888 w 582025"/>
                  <a:gd name="connsiteY73" fmla="*/ 437345 h 605862"/>
                  <a:gd name="connsiteX74" fmla="*/ 271795 w 582025"/>
                  <a:gd name="connsiteY74" fmla="*/ 456717 h 605862"/>
                  <a:gd name="connsiteX75" fmla="*/ 260095 w 582025"/>
                  <a:gd name="connsiteY75" fmla="*/ 468211 h 605862"/>
                  <a:gd name="connsiteX76" fmla="*/ 242266 w 582025"/>
                  <a:gd name="connsiteY76" fmla="*/ 468118 h 605862"/>
                  <a:gd name="connsiteX77" fmla="*/ 225923 w 582025"/>
                  <a:gd name="connsiteY77" fmla="*/ 506863 h 605862"/>
                  <a:gd name="connsiteX78" fmla="*/ 238459 w 582025"/>
                  <a:gd name="connsiteY78" fmla="*/ 519468 h 605862"/>
                  <a:gd name="connsiteX79" fmla="*/ 238366 w 582025"/>
                  <a:gd name="connsiteY79" fmla="*/ 535782 h 605862"/>
                  <a:gd name="connsiteX80" fmla="*/ 224623 w 582025"/>
                  <a:gd name="connsiteY80" fmla="*/ 549407 h 605862"/>
                  <a:gd name="connsiteX81" fmla="*/ 208280 w 582025"/>
                  <a:gd name="connsiteY81" fmla="*/ 549314 h 605862"/>
                  <a:gd name="connsiteX82" fmla="*/ 195744 w 582025"/>
                  <a:gd name="connsiteY82" fmla="*/ 536709 h 605862"/>
                  <a:gd name="connsiteX83" fmla="*/ 156651 w 582025"/>
                  <a:gd name="connsiteY83" fmla="*/ 552651 h 605862"/>
                  <a:gd name="connsiteX84" fmla="*/ 156466 w 582025"/>
                  <a:gd name="connsiteY84" fmla="*/ 570448 h 605862"/>
                  <a:gd name="connsiteX85" fmla="*/ 144858 w 582025"/>
                  <a:gd name="connsiteY85" fmla="*/ 581941 h 605862"/>
                  <a:gd name="connsiteX86" fmla="*/ 125451 w 582025"/>
                  <a:gd name="connsiteY86" fmla="*/ 581756 h 605862"/>
                  <a:gd name="connsiteX87" fmla="*/ 113937 w 582025"/>
                  <a:gd name="connsiteY87" fmla="*/ 570169 h 605862"/>
                  <a:gd name="connsiteX88" fmla="*/ 114030 w 582025"/>
                  <a:gd name="connsiteY88" fmla="*/ 552373 h 605862"/>
                  <a:gd name="connsiteX89" fmla="*/ 75122 w 582025"/>
                  <a:gd name="connsiteY89" fmla="*/ 536060 h 605862"/>
                  <a:gd name="connsiteX90" fmla="*/ 62493 w 582025"/>
                  <a:gd name="connsiteY90" fmla="*/ 548573 h 605862"/>
                  <a:gd name="connsiteX91" fmla="*/ 46150 w 582025"/>
                  <a:gd name="connsiteY91" fmla="*/ 548387 h 605862"/>
                  <a:gd name="connsiteX92" fmla="*/ 32593 w 582025"/>
                  <a:gd name="connsiteY92" fmla="*/ 534669 h 605862"/>
                  <a:gd name="connsiteX93" fmla="*/ 32686 w 582025"/>
                  <a:gd name="connsiteY93" fmla="*/ 518356 h 605862"/>
                  <a:gd name="connsiteX94" fmla="*/ 45315 w 582025"/>
                  <a:gd name="connsiteY94" fmla="*/ 505936 h 605862"/>
                  <a:gd name="connsiteX95" fmla="*/ 29343 w 582025"/>
                  <a:gd name="connsiteY95" fmla="*/ 466821 h 605862"/>
                  <a:gd name="connsiteX96" fmla="*/ 11514 w 582025"/>
                  <a:gd name="connsiteY96" fmla="*/ 466728 h 605862"/>
                  <a:gd name="connsiteX97" fmla="*/ 0 w 582025"/>
                  <a:gd name="connsiteY97" fmla="*/ 455142 h 605862"/>
                  <a:gd name="connsiteX98" fmla="*/ 93 w 582025"/>
                  <a:gd name="connsiteY98" fmla="*/ 435677 h 605862"/>
                  <a:gd name="connsiteX99" fmla="*/ 11793 w 582025"/>
                  <a:gd name="connsiteY99" fmla="*/ 424183 h 605862"/>
                  <a:gd name="connsiteX100" fmla="*/ 29622 w 582025"/>
                  <a:gd name="connsiteY100" fmla="*/ 424369 h 605862"/>
                  <a:gd name="connsiteX101" fmla="*/ 45965 w 582025"/>
                  <a:gd name="connsiteY101" fmla="*/ 385532 h 605862"/>
                  <a:gd name="connsiteX102" fmla="*/ 33429 w 582025"/>
                  <a:gd name="connsiteY102" fmla="*/ 372926 h 605862"/>
                  <a:gd name="connsiteX103" fmla="*/ 33522 w 582025"/>
                  <a:gd name="connsiteY103" fmla="*/ 356613 h 605862"/>
                  <a:gd name="connsiteX104" fmla="*/ 47265 w 582025"/>
                  <a:gd name="connsiteY104" fmla="*/ 342987 h 605862"/>
                  <a:gd name="connsiteX105" fmla="*/ 63608 w 582025"/>
                  <a:gd name="connsiteY105" fmla="*/ 343173 h 605862"/>
                  <a:gd name="connsiteX106" fmla="*/ 76144 w 582025"/>
                  <a:gd name="connsiteY106" fmla="*/ 355779 h 605862"/>
                  <a:gd name="connsiteX107" fmla="*/ 115237 w 582025"/>
                  <a:gd name="connsiteY107" fmla="*/ 339836 h 605862"/>
                  <a:gd name="connsiteX108" fmla="*/ 115422 w 582025"/>
                  <a:gd name="connsiteY108" fmla="*/ 322040 h 605862"/>
                  <a:gd name="connsiteX109" fmla="*/ 127030 w 582025"/>
                  <a:gd name="connsiteY109" fmla="*/ 310546 h 605862"/>
                  <a:gd name="connsiteX110" fmla="*/ 385122 w 582025"/>
                  <a:gd name="connsiteY110" fmla="*/ 207163 h 605862"/>
                  <a:gd name="connsiteX111" fmla="*/ 371379 w 582025"/>
                  <a:gd name="connsiteY111" fmla="*/ 214485 h 605862"/>
                  <a:gd name="connsiteX112" fmla="*/ 375465 w 582025"/>
                  <a:gd name="connsiteY112" fmla="*/ 229684 h 605862"/>
                  <a:gd name="connsiteX113" fmla="*/ 376672 w 582025"/>
                  <a:gd name="connsiteY113" fmla="*/ 232278 h 605862"/>
                  <a:gd name="connsiteX114" fmla="*/ 376672 w 582025"/>
                  <a:gd name="connsiteY114" fmla="*/ 248404 h 605862"/>
                  <a:gd name="connsiteX115" fmla="*/ 386144 w 582025"/>
                  <a:gd name="connsiteY115" fmla="*/ 253872 h 605862"/>
                  <a:gd name="connsiteX116" fmla="*/ 389208 w 582025"/>
                  <a:gd name="connsiteY116" fmla="*/ 248404 h 605862"/>
                  <a:gd name="connsiteX117" fmla="*/ 389208 w 582025"/>
                  <a:gd name="connsiteY117" fmla="*/ 232278 h 605862"/>
                  <a:gd name="connsiteX118" fmla="*/ 390415 w 582025"/>
                  <a:gd name="connsiteY118" fmla="*/ 229498 h 605862"/>
                  <a:gd name="connsiteX119" fmla="*/ 395522 w 582025"/>
                  <a:gd name="connsiteY119" fmla="*/ 219397 h 605862"/>
                  <a:gd name="connsiteX120" fmla="*/ 385122 w 582025"/>
                  <a:gd name="connsiteY120" fmla="*/ 207163 h 605862"/>
                  <a:gd name="connsiteX121" fmla="*/ 382894 w 582025"/>
                  <a:gd name="connsiteY121" fmla="*/ 130150 h 605862"/>
                  <a:gd name="connsiteX122" fmla="*/ 354387 w 582025"/>
                  <a:gd name="connsiteY122" fmla="*/ 158601 h 605862"/>
                  <a:gd name="connsiteX123" fmla="*/ 354387 w 582025"/>
                  <a:gd name="connsiteY123" fmla="*/ 176117 h 605862"/>
                  <a:gd name="connsiteX124" fmla="*/ 411401 w 582025"/>
                  <a:gd name="connsiteY124" fmla="*/ 176117 h 605862"/>
                  <a:gd name="connsiteX125" fmla="*/ 411401 w 582025"/>
                  <a:gd name="connsiteY125" fmla="*/ 158601 h 605862"/>
                  <a:gd name="connsiteX126" fmla="*/ 382894 w 582025"/>
                  <a:gd name="connsiteY126" fmla="*/ 130150 h 605862"/>
                  <a:gd name="connsiteX127" fmla="*/ 382894 w 582025"/>
                  <a:gd name="connsiteY127" fmla="*/ 108093 h 605862"/>
                  <a:gd name="connsiteX128" fmla="*/ 433501 w 582025"/>
                  <a:gd name="connsiteY128" fmla="*/ 158601 h 605862"/>
                  <a:gd name="connsiteX129" fmla="*/ 433501 w 582025"/>
                  <a:gd name="connsiteY129" fmla="*/ 176117 h 605862"/>
                  <a:gd name="connsiteX130" fmla="*/ 433873 w 582025"/>
                  <a:gd name="connsiteY130" fmla="*/ 176117 h 605862"/>
                  <a:gd name="connsiteX131" fmla="*/ 447151 w 582025"/>
                  <a:gd name="connsiteY131" fmla="*/ 189462 h 605862"/>
                  <a:gd name="connsiteX132" fmla="*/ 447151 w 582025"/>
                  <a:gd name="connsiteY132" fmla="*/ 263047 h 605862"/>
                  <a:gd name="connsiteX133" fmla="*/ 433780 w 582025"/>
                  <a:gd name="connsiteY133" fmla="*/ 276392 h 605862"/>
                  <a:gd name="connsiteX134" fmla="*/ 330986 w 582025"/>
                  <a:gd name="connsiteY134" fmla="*/ 276392 h 605862"/>
                  <a:gd name="connsiteX135" fmla="*/ 317615 w 582025"/>
                  <a:gd name="connsiteY135" fmla="*/ 263047 h 605862"/>
                  <a:gd name="connsiteX136" fmla="*/ 317615 w 582025"/>
                  <a:gd name="connsiteY136" fmla="*/ 189462 h 605862"/>
                  <a:gd name="connsiteX137" fmla="*/ 330986 w 582025"/>
                  <a:gd name="connsiteY137" fmla="*/ 176117 h 605862"/>
                  <a:gd name="connsiteX138" fmla="*/ 332286 w 582025"/>
                  <a:gd name="connsiteY138" fmla="*/ 176117 h 605862"/>
                  <a:gd name="connsiteX139" fmla="*/ 332286 w 582025"/>
                  <a:gd name="connsiteY139" fmla="*/ 158601 h 605862"/>
                  <a:gd name="connsiteX140" fmla="*/ 382894 w 582025"/>
                  <a:gd name="connsiteY140" fmla="*/ 108093 h 605862"/>
                  <a:gd name="connsiteX141" fmla="*/ 381622 w 582025"/>
                  <a:gd name="connsiteY141" fmla="*/ 78697 h 605862"/>
                  <a:gd name="connsiteX142" fmla="*/ 270866 w 582025"/>
                  <a:gd name="connsiteY142" fmla="*/ 153127 h 605862"/>
                  <a:gd name="connsiteX143" fmla="*/ 336228 w 582025"/>
                  <a:gd name="connsiteY143" fmla="*/ 310705 h 605862"/>
                  <a:gd name="connsiteX144" fmla="*/ 494063 w 582025"/>
                  <a:gd name="connsiteY144" fmla="*/ 245449 h 605862"/>
                  <a:gd name="connsiteX145" fmla="*/ 428701 w 582025"/>
                  <a:gd name="connsiteY145" fmla="*/ 87871 h 605862"/>
                  <a:gd name="connsiteX146" fmla="*/ 381622 w 582025"/>
                  <a:gd name="connsiteY146" fmla="*/ 78697 h 605862"/>
                  <a:gd name="connsiteX147" fmla="*/ 329903 w 582025"/>
                  <a:gd name="connsiteY147" fmla="*/ 1330 h 605862"/>
                  <a:gd name="connsiteX148" fmla="*/ 339478 w 582025"/>
                  <a:gd name="connsiteY148" fmla="*/ 10936 h 605862"/>
                  <a:gd name="connsiteX149" fmla="*/ 349969 w 582025"/>
                  <a:gd name="connsiteY149" fmla="*/ 36148 h 605862"/>
                  <a:gd name="connsiteX150" fmla="*/ 414867 w 582025"/>
                  <a:gd name="connsiteY150" fmla="*/ 36148 h 605862"/>
                  <a:gd name="connsiteX151" fmla="*/ 425358 w 582025"/>
                  <a:gd name="connsiteY151" fmla="*/ 10936 h 605862"/>
                  <a:gd name="connsiteX152" fmla="*/ 448569 w 582025"/>
                  <a:gd name="connsiteY152" fmla="*/ 1388 h 605862"/>
                  <a:gd name="connsiteX153" fmla="*/ 476144 w 582025"/>
                  <a:gd name="connsiteY153" fmla="*/ 12882 h 605862"/>
                  <a:gd name="connsiteX154" fmla="*/ 485707 w 582025"/>
                  <a:gd name="connsiteY154" fmla="*/ 35963 h 605862"/>
                  <a:gd name="connsiteX155" fmla="*/ 475123 w 582025"/>
                  <a:gd name="connsiteY155" fmla="*/ 61175 h 605862"/>
                  <a:gd name="connsiteX156" fmla="*/ 520988 w 582025"/>
                  <a:gd name="connsiteY156" fmla="*/ 106966 h 605862"/>
                  <a:gd name="connsiteX157" fmla="*/ 546056 w 582025"/>
                  <a:gd name="connsiteY157" fmla="*/ 96584 h 605862"/>
                  <a:gd name="connsiteX158" fmla="*/ 569267 w 582025"/>
                  <a:gd name="connsiteY158" fmla="*/ 106039 h 605862"/>
                  <a:gd name="connsiteX159" fmla="*/ 580594 w 582025"/>
                  <a:gd name="connsiteY159" fmla="*/ 133476 h 605862"/>
                  <a:gd name="connsiteX160" fmla="*/ 571123 w 582025"/>
                  <a:gd name="connsiteY160" fmla="*/ 156649 h 605862"/>
                  <a:gd name="connsiteX161" fmla="*/ 545870 w 582025"/>
                  <a:gd name="connsiteY161" fmla="*/ 167031 h 605862"/>
                  <a:gd name="connsiteX162" fmla="*/ 545870 w 582025"/>
                  <a:gd name="connsiteY162" fmla="*/ 231731 h 605862"/>
                  <a:gd name="connsiteX163" fmla="*/ 571123 w 582025"/>
                  <a:gd name="connsiteY163" fmla="*/ 242298 h 605862"/>
                  <a:gd name="connsiteX164" fmla="*/ 580594 w 582025"/>
                  <a:gd name="connsiteY164" fmla="*/ 265378 h 605862"/>
                  <a:gd name="connsiteX165" fmla="*/ 569267 w 582025"/>
                  <a:gd name="connsiteY165" fmla="*/ 292816 h 605862"/>
                  <a:gd name="connsiteX166" fmla="*/ 546056 w 582025"/>
                  <a:gd name="connsiteY166" fmla="*/ 302363 h 605862"/>
                  <a:gd name="connsiteX167" fmla="*/ 520802 w 582025"/>
                  <a:gd name="connsiteY167" fmla="*/ 291796 h 605862"/>
                  <a:gd name="connsiteX168" fmla="*/ 475030 w 582025"/>
                  <a:gd name="connsiteY168" fmla="*/ 337586 h 605862"/>
                  <a:gd name="connsiteX169" fmla="*/ 485428 w 582025"/>
                  <a:gd name="connsiteY169" fmla="*/ 362799 h 605862"/>
                  <a:gd name="connsiteX170" fmla="*/ 475866 w 582025"/>
                  <a:gd name="connsiteY170" fmla="*/ 385879 h 605862"/>
                  <a:gd name="connsiteX171" fmla="*/ 448384 w 582025"/>
                  <a:gd name="connsiteY171" fmla="*/ 397281 h 605862"/>
                  <a:gd name="connsiteX172" fmla="*/ 425266 w 582025"/>
                  <a:gd name="connsiteY172" fmla="*/ 387733 h 605862"/>
                  <a:gd name="connsiteX173" fmla="*/ 414867 w 582025"/>
                  <a:gd name="connsiteY173" fmla="*/ 362521 h 605862"/>
                  <a:gd name="connsiteX174" fmla="*/ 349969 w 582025"/>
                  <a:gd name="connsiteY174" fmla="*/ 362521 h 605862"/>
                  <a:gd name="connsiteX175" fmla="*/ 339478 w 582025"/>
                  <a:gd name="connsiteY175" fmla="*/ 387733 h 605862"/>
                  <a:gd name="connsiteX176" fmla="*/ 316360 w 582025"/>
                  <a:gd name="connsiteY176" fmla="*/ 397281 h 605862"/>
                  <a:gd name="connsiteX177" fmla="*/ 288878 w 582025"/>
                  <a:gd name="connsiteY177" fmla="*/ 385879 h 605862"/>
                  <a:gd name="connsiteX178" fmla="*/ 279315 w 582025"/>
                  <a:gd name="connsiteY178" fmla="*/ 362799 h 605862"/>
                  <a:gd name="connsiteX179" fmla="*/ 289806 w 582025"/>
                  <a:gd name="connsiteY179" fmla="*/ 337586 h 605862"/>
                  <a:gd name="connsiteX180" fmla="*/ 244034 w 582025"/>
                  <a:gd name="connsiteY180" fmla="*/ 291796 h 605862"/>
                  <a:gd name="connsiteX181" fmla="*/ 218781 w 582025"/>
                  <a:gd name="connsiteY181" fmla="*/ 302085 h 605862"/>
                  <a:gd name="connsiteX182" fmla="*/ 195662 w 582025"/>
                  <a:gd name="connsiteY182" fmla="*/ 292537 h 605862"/>
                  <a:gd name="connsiteX183" fmla="*/ 184243 w 582025"/>
                  <a:gd name="connsiteY183" fmla="*/ 265100 h 605862"/>
                  <a:gd name="connsiteX184" fmla="*/ 193806 w 582025"/>
                  <a:gd name="connsiteY184" fmla="*/ 242020 h 605862"/>
                  <a:gd name="connsiteX185" fmla="*/ 219059 w 582025"/>
                  <a:gd name="connsiteY185" fmla="*/ 231638 h 605862"/>
                  <a:gd name="connsiteX186" fmla="*/ 219059 w 582025"/>
                  <a:gd name="connsiteY186" fmla="*/ 166846 h 605862"/>
                  <a:gd name="connsiteX187" fmla="*/ 193806 w 582025"/>
                  <a:gd name="connsiteY187" fmla="*/ 156371 h 605862"/>
                  <a:gd name="connsiteX188" fmla="*/ 184243 w 582025"/>
                  <a:gd name="connsiteY188" fmla="*/ 133291 h 605862"/>
                  <a:gd name="connsiteX189" fmla="*/ 195662 w 582025"/>
                  <a:gd name="connsiteY189" fmla="*/ 105853 h 605862"/>
                  <a:gd name="connsiteX190" fmla="*/ 218781 w 582025"/>
                  <a:gd name="connsiteY190" fmla="*/ 96306 h 605862"/>
                  <a:gd name="connsiteX191" fmla="*/ 244034 w 582025"/>
                  <a:gd name="connsiteY191" fmla="*/ 106780 h 605862"/>
                  <a:gd name="connsiteX192" fmla="*/ 289806 w 582025"/>
                  <a:gd name="connsiteY192" fmla="*/ 61083 h 605862"/>
                  <a:gd name="connsiteX193" fmla="*/ 279315 w 582025"/>
                  <a:gd name="connsiteY193" fmla="*/ 35870 h 605862"/>
                  <a:gd name="connsiteX194" fmla="*/ 288878 w 582025"/>
                  <a:gd name="connsiteY194" fmla="*/ 12790 h 605862"/>
                  <a:gd name="connsiteX195" fmla="*/ 316360 w 582025"/>
                  <a:gd name="connsiteY195" fmla="*/ 1388 h 605862"/>
                  <a:gd name="connsiteX196" fmla="*/ 329903 w 582025"/>
                  <a:gd name="connsiteY196" fmla="*/ 1330 h 605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</a:cxnLst>
                <a:rect l="l" t="t" r="r" b="b"/>
                <a:pathLst>
                  <a:path w="582025" h="605862">
                    <a:moveTo>
                      <a:pt x="360376" y="475717"/>
                    </a:moveTo>
                    <a:cubicBezTo>
                      <a:pt x="351193" y="475670"/>
                      <a:pt x="341976" y="479124"/>
                      <a:pt x="334918" y="486077"/>
                    </a:cubicBezTo>
                    <a:cubicBezTo>
                      <a:pt x="320894" y="500077"/>
                      <a:pt x="320801" y="522699"/>
                      <a:pt x="334639" y="536791"/>
                    </a:cubicBezTo>
                    <a:cubicBezTo>
                      <a:pt x="348477" y="550883"/>
                      <a:pt x="371324" y="550976"/>
                      <a:pt x="385441" y="537069"/>
                    </a:cubicBezTo>
                    <a:cubicBezTo>
                      <a:pt x="399557" y="523162"/>
                      <a:pt x="399557" y="500448"/>
                      <a:pt x="385626" y="486355"/>
                    </a:cubicBezTo>
                    <a:cubicBezTo>
                      <a:pt x="378707" y="479309"/>
                      <a:pt x="369559" y="475763"/>
                      <a:pt x="360376" y="475717"/>
                    </a:cubicBezTo>
                    <a:close/>
                    <a:moveTo>
                      <a:pt x="354050" y="417099"/>
                    </a:moveTo>
                    <a:lnTo>
                      <a:pt x="367609" y="417284"/>
                    </a:lnTo>
                    <a:cubicBezTo>
                      <a:pt x="371881" y="417284"/>
                      <a:pt x="375503" y="420808"/>
                      <a:pt x="375503" y="425258"/>
                    </a:cubicBezTo>
                    <a:lnTo>
                      <a:pt x="375410" y="437681"/>
                    </a:lnTo>
                    <a:cubicBezTo>
                      <a:pt x="384883" y="439628"/>
                      <a:pt x="394171" y="443337"/>
                      <a:pt x="402529" y="448992"/>
                    </a:cubicBezTo>
                    <a:lnTo>
                      <a:pt x="411259" y="440370"/>
                    </a:lnTo>
                    <a:cubicBezTo>
                      <a:pt x="414510" y="437125"/>
                      <a:pt x="419618" y="437310"/>
                      <a:pt x="422683" y="440370"/>
                    </a:cubicBezTo>
                    <a:lnTo>
                      <a:pt x="432249" y="449919"/>
                    </a:lnTo>
                    <a:cubicBezTo>
                      <a:pt x="435406" y="453072"/>
                      <a:pt x="435314" y="458171"/>
                      <a:pt x="432249" y="461230"/>
                    </a:cubicBezTo>
                    <a:lnTo>
                      <a:pt x="423426" y="469945"/>
                    </a:lnTo>
                    <a:cubicBezTo>
                      <a:pt x="428905" y="478289"/>
                      <a:pt x="432620" y="487561"/>
                      <a:pt x="434478" y="497110"/>
                    </a:cubicBezTo>
                    <a:lnTo>
                      <a:pt x="446830" y="497203"/>
                    </a:lnTo>
                    <a:cubicBezTo>
                      <a:pt x="451195" y="497203"/>
                      <a:pt x="454724" y="500819"/>
                      <a:pt x="454724" y="505269"/>
                    </a:cubicBezTo>
                    <a:lnTo>
                      <a:pt x="454631" y="518712"/>
                    </a:lnTo>
                    <a:cubicBezTo>
                      <a:pt x="454631" y="523070"/>
                      <a:pt x="451009" y="526685"/>
                      <a:pt x="446551" y="526685"/>
                    </a:cubicBezTo>
                    <a:lnTo>
                      <a:pt x="434199" y="526500"/>
                    </a:lnTo>
                    <a:cubicBezTo>
                      <a:pt x="432249" y="536049"/>
                      <a:pt x="428534" y="545321"/>
                      <a:pt x="422776" y="553572"/>
                    </a:cubicBezTo>
                    <a:lnTo>
                      <a:pt x="431506" y="562380"/>
                    </a:lnTo>
                    <a:cubicBezTo>
                      <a:pt x="434663" y="565625"/>
                      <a:pt x="434571" y="570631"/>
                      <a:pt x="431506" y="573783"/>
                    </a:cubicBezTo>
                    <a:lnTo>
                      <a:pt x="421940" y="583240"/>
                    </a:lnTo>
                    <a:cubicBezTo>
                      <a:pt x="418689" y="586485"/>
                      <a:pt x="413674" y="586392"/>
                      <a:pt x="410516" y="583240"/>
                    </a:cubicBezTo>
                    <a:lnTo>
                      <a:pt x="401879" y="574525"/>
                    </a:lnTo>
                    <a:cubicBezTo>
                      <a:pt x="393428" y="580088"/>
                      <a:pt x="384140" y="583796"/>
                      <a:pt x="374667" y="585651"/>
                    </a:cubicBezTo>
                    <a:lnTo>
                      <a:pt x="374482" y="597981"/>
                    </a:lnTo>
                    <a:cubicBezTo>
                      <a:pt x="374482" y="602339"/>
                      <a:pt x="370952" y="605862"/>
                      <a:pt x="366494" y="605862"/>
                    </a:cubicBezTo>
                    <a:lnTo>
                      <a:pt x="352935" y="605769"/>
                    </a:lnTo>
                    <a:cubicBezTo>
                      <a:pt x="348663" y="605769"/>
                      <a:pt x="345041" y="602154"/>
                      <a:pt x="345041" y="597703"/>
                    </a:cubicBezTo>
                    <a:lnTo>
                      <a:pt x="345134" y="585373"/>
                    </a:lnTo>
                    <a:cubicBezTo>
                      <a:pt x="335661" y="583426"/>
                      <a:pt x="326373" y="579717"/>
                      <a:pt x="318015" y="573969"/>
                    </a:cubicBezTo>
                    <a:lnTo>
                      <a:pt x="309285" y="582684"/>
                    </a:lnTo>
                    <a:cubicBezTo>
                      <a:pt x="306034" y="585836"/>
                      <a:pt x="300926" y="585743"/>
                      <a:pt x="297861" y="582684"/>
                    </a:cubicBezTo>
                    <a:lnTo>
                      <a:pt x="288295" y="573134"/>
                    </a:lnTo>
                    <a:cubicBezTo>
                      <a:pt x="285138" y="569890"/>
                      <a:pt x="285230" y="564883"/>
                      <a:pt x="288295" y="561731"/>
                    </a:cubicBezTo>
                    <a:lnTo>
                      <a:pt x="297118" y="553109"/>
                    </a:lnTo>
                    <a:cubicBezTo>
                      <a:pt x="291639" y="544672"/>
                      <a:pt x="287924" y="535400"/>
                      <a:pt x="286066" y="525944"/>
                    </a:cubicBezTo>
                    <a:lnTo>
                      <a:pt x="273714" y="525758"/>
                    </a:lnTo>
                    <a:cubicBezTo>
                      <a:pt x="269349" y="525758"/>
                      <a:pt x="265820" y="522235"/>
                      <a:pt x="265820" y="517785"/>
                    </a:cubicBezTo>
                    <a:lnTo>
                      <a:pt x="265913" y="504249"/>
                    </a:lnTo>
                    <a:cubicBezTo>
                      <a:pt x="265913" y="499984"/>
                      <a:pt x="269535" y="496368"/>
                      <a:pt x="273993" y="496368"/>
                    </a:cubicBezTo>
                    <a:lnTo>
                      <a:pt x="286345" y="496461"/>
                    </a:lnTo>
                    <a:cubicBezTo>
                      <a:pt x="288295" y="487004"/>
                      <a:pt x="292010" y="477733"/>
                      <a:pt x="297768" y="469389"/>
                    </a:cubicBezTo>
                    <a:lnTo>
                      <a:pt x="289038" y="460674"/>
                    </a:lnTo>
                    <a:cubicBezTo>
                      <a:pt x="285881" y="457429"/>
                      <a:pt x="285973" y="452330"/>
                      <a:pt x="289038" y="449270"/>
                    </a:cubicBezTo>
                    <a:lnTo>
                      <a:pt x="298604" y="439721"/>
                    </a:lnTo>
                    <a:cubicBezTo>
                      <a:pt x="301855" y="436569"/>
                      <a:pt x="306870" y="436661"/>
                      <a:pt x="310028" y="439721"/>
                    </a:cubicBezTo>
                    <a:lnTo>
                      <a:pt x="318665" y="448529"/>
                    </a:lnTo>
                    <a:cubicBezTo>
                      <a:pt x="327116" y="442966"/>
                      <a:pt x="336404" y="439257"/>
                      <a:pt x="345877" y="437403"/>
                    </a:cubicBezTo>
                    <a:lnTo>
                      <a:pt x="346062" y="425072"/>
                    </a:lnTo>
                    <a:cubicBezTo>
                      <a:pt x="346062" y="420715"/>
                      <a:pt x="349592" y="417099"/>
                      <a:pt x="354050" y="417099"/>
                    </a:cubicBezTo>
                    <a:close/>
                    <a:moveTo>
                      <a:pt x="136188" y="394604"/>
                    </a:moveTo>
                    <a:cubicBezTo>
                      <a:pt x="122968" y="394546"/>
                      <a:pt x="109712" y="399528"/>
                      <a:pt x="99544" y="409539"/>
                    </a:cubicBezTo>
                    <a:cubicBezTo>
                      <a:pt x="79208" y="429559"/>
                      <a:pt x="79022" y="462186"/>
                      <a:pt x="99172" y="482392"/>
                    </a:cubicBezTo>
                    <a:cubicBezTo>
                      <a:pt x="119230" y="502692"/>
                      <a:pt x="151916" y="502784"/>
                      <a:pt x="172251" y="482763"/>
                    </a:cubicBezTo>
                    <a:cubicBezTo>
                      <a:pt x="192494" y="462742"/>
                      <a:pt x="192680" y="430116"/>
                      <a:pt x="172623" y="409909"/>
                    </a:cubicBezTo>
                    <a:cubicBezTo>
                      <a:pt x="162595" y="399760"/>
                      <a:pt x="149409" y="394662"/>
                      <a:pt x="136188" y="394604"/>
                    </a:cubicBezTo>
                    <a:close/>
                    <a:moveTo>
                      <a:pt x="127030" y="310546"/>
                    </a:moveTo>
                    <a:lnTo>
                      <a:pt x="146437" y="310639"/>
                    </a:lnTo>
                    <a:cubicBezTo>
                      <a:pt x="152937" y="310731"/>
                      <a:pt x="157951" y="315922"/>
                      <a:pt x="157951" y="322225"/>
                    </a:cubicBezTo>
                    <a:lnTo>
                      <a:pt x="157858" y="340021"/>
                    </a:lnTo>
                    <a:cubicBezTo>
                      <a:pt x="171509" y="342802"/>
                      <a:pt x="184694" y="348178"/>
                      <a:pt x="196766" y="356335"/>
                    </a:cubicBezTo>
                    <a:lnTo>
                      <a:pt x="209395" y="343914"/>
                    </a:lnTo>
                    <a:cubicBezTo>
                      <a:pt x="213945" y="339465"/>
                      <a:pt x="221280" y="339465"/>
                      <a:pt x="225738" y="344007"/>
                    </a:cubicBezTo>
                    <a:lnTo>
                      <a:pt x="239295" y="357725"/>
                    </a:lnTo>
                    <a:cubicBezTo>
                      <a:pt x="243752" y="362267"/>
                      <a:pt x="243752" y="369589"/>
                      <a:pt x="239202" y="374038"/>
                    </a:cubicBezTo>
                    <a:lnTo>
                      <a:pt x="226573" y="386551"/>
                    </a:lnTo>
                    <a:cubicBezTo>
                      <a:pt x="234652" y="398601"/>
                      <a:pt x="239945" y="411856"/>
                      <a:pt x="242545" y="425574"/>
                    </a:cubicBezTo>
                    <a:lnTo>
                      <a:pt x="260374" y="425666"/>
                    </a:lnTo>
                    <a:cubicBezTo>
                      <a:pt x="266781" y="425852"/>
                      <a:pt x="271888" y="431042"/>
                      <a:pt x="271888" y="437345"/>
                    </a:cubicBezTo>
                    <a:lnTo>
                      <a:pt x="271795" y="456717"/>
                    </a:lnTo>
                    <a:cubicBezTo>
                      <a:pt x="271609" y="463113"/>
                      <a:pt x="266409" y="468211"/>
                      <a:pt x="260095" y="468211"/>
                    </a:cubicBezTo>
                    <a:lnTo>
                      <a:pt x="242266" y="468118"/>
                    </a:lnTo>
                    <a:cubicBezTo>
                      <a:pt x="239573" y="481651"/>
                      <a:pt x="234095" y="494906"/>
                      <a:pt x="225923" y="506863"/>
                    </a:cubicBezTo>
                    <a:lnTo>
                      <a:pt x="238459" y="519468"/>
                    </a:lnTo>
                    <a:cubicBezTo>
                      <a:pt x="242916" y="524103"/>
                      <a:pt x="242916" y="531333"/>
                      <a:pt x="238366" y="535782"/>
                    </a:cubicBezTo>
                    <a:lnTo>
                      <a:pt x="224623" y="549407"/>
                    </a:lnTo>
                    <a:cubicBezTo>
                      <a:pt x="219980" y="553856"/>
                      <a:pt x="212738" y="553856"/>
                      <a:pt x="208280" y="549314"/>
                    </a:cubicBezTo>
                    <a:lnTo>
                      <a:pt x="195744" y="536709"/>
                    </a:lnTo>
                    <a:cubicBezTo>
                      <a:pt x="183580" y="544680"/>
                      <a:pt x="170394" y="550056"/>
                      <a:pt x="156651" y="552651"/>
                    </a:cubicBezTo>
                    <a:lnTo>
                      <a:pt x="156466" y="570448"/>
                    </a:lnTo>
                    <a:cubicBezTo>
                      <a:pt x="156373" y="576843"/>
                      <a:pt x="151173" y="581941"/>
                      <a:pt x="144858" y="581941"/>
                    </a:cubicBezTo>
                    <a:lnTo>
                      <a:pt x="125451" y="581756"/>
                    </a:lnTo>
                    <a:cubicBezTo>
                      <a:pt x="118951" y="581663"/>
                      <a:pt x="113937" y="576472"/>
                      <a:pt x="113937" y="570169"/>
                    </a:cubicBezTo>
                    <a:lnTo>
                      <a:pt x="114030" y="552373"/>
                    </a:lnTo>
                    <a:cubicBezTo>
                      <a:pt x="100379" y="549685"/>
                      <a:pt x="87194" y="544216"/>
                      <a:pt x="75122" y="536060"/>
                    </a:cubicBezTo>
                    <a:lnTo>
                      <a:pt x="62493" y="548573"/>
                    </a:lnTo>
                    <a:cubicBezTo>
                      <a:pt x="57943" y="553022"/>
                      <a:pt x="50608" y="553022"/>
                      <a:pt x="46150" y="548387"/>
                    </a:cubicBezTo>
                    <a:lnTo>
                      <a:pt x="32593" y="534669"/>
                    </a:lnTo>
                    <a:cubicBezTo>
                      <a:pt x="28136" y="530128"/>
                      <a:pt x="28136" y="522805"/>
                      <a:pt x="32686" y="518356"/>
                    </a:cubicBezTo>
                    <a:lnTo>
                      <a:pt x="45315" y="505936"/>
                    </a:lnTo>
                    <a:cubicBezTo>
                      <a:pt x="37236" y="493793"/>
                      <a:pt x="31943" y="480539"/>
                      <a:pt x="29343" y="466821"/>
                    </a:cubicBezTo>
                    <a:lnTo>
                      <a:pt x="11514" y="466728"/>
                    </a:lnTo>
                    <a:cubicBezTo>
                      <a:pt x="5107" y="466635"/>
                      <a:pt x="0" y="461445"/>
                      <a:pt x="0" y="455142"/>
                    </a:cubicBezTo>
                    <a:lnTo>
                      <a:pt x="93" y="435677"/>
                    </a:lnTo>
                    <a:cubicBezTo>
                      <a:pt x="279" y="429281"/>
                      <a:pt x="5479" y="424183"/>
                      <a:pt x="11793" y="424183"/>
                    </a:cubicBezTo>
                    <a:lnTo>
                      <a:pt x="29622" y="424369"/>
                    </a:lnTo>
                    <a:cubicBezTo>
                      <a:pt x="32315" y="410743"/>
                      <a:pt x="37793" y="397489"/>
                      <a:pt x="45965" y="385532"/>
                    </a:cubicBezTo>
                    <a:lnTo>
                      <a:pt x="33429" y="372926"/>
                    </a:lnTo>
                    <a:cubicBezTo>
                      <a:pt x="28972" y="368384"/>
                      <a:pt x="28972" y="361062"/>
                      <a:pt x="33522" y="356613"/>
                    </a:cubicBezTo>
                    <a:lnTo>
                      <a:pt x="47265" y="342987"/>
                    </a:lnTo>
                    <a:cubicBezTo>
                      <a:pt x="51908" y="338538"/>
                      <a:pt x="59150" y="338538"/>
                      <a:pt x="63608" y="343173"/>
                    </a:cubicBezTo>
                    <a:lnTo>
                      <a:pt x="76144" y="355779"/>
                    </a:lnTo>
                    <a:cubicBezTo>
                      <a:pt x="88308" y="347715"/>
                      <a:pt x="101494" y="342431"/>
                      <a:pt x="115237" y="339836"/>
                    </a:cubicBezTo>
                    <a:lnTo>
                      <a:pt x="115422" y="322040"/>
                    </a:lnTo>
                    <a:cubicBezTo>
                      <a:pt x="115515" y="315551"/>
                      <a:pt x="120715" y="310546"/>
                      <a:pt x="127030" y="310546"/>
                    </a:cubicBezTo>
                    <a:close/>
                    <a:moveTo>
                      <a:pt x="385122" y="207163"/>
                    </a:moveTo>
                    <a:cubicBezTo>
                      <a:pt x="379551" y="206051"/>
                      <a:pt x="373701" y="209110"/>
                      <a:pt x="371379" y="214485"/>
                    </a:cubicBezTo>
                    <a:cubicBezTo>
                      <a:pt x="368872" y="219860"/>
                      <a:pt x="370544" y="226069"/>
                      <a:pt x="375465" y="229684"/>
                    </a:cubicBezTo>
                    <a:cubicBezTo>
                      <a:pt x="376487" y="230425"/>
                      <a:pt x="376672" y="231166"/>
                      <a:pt x="376672" y="232278"/>
                    </a:cubicBezTo>
                    <a:lnTo>
                      <a:pt x="376672" y="248404"/>
                    </a:lnTo>
                    <a:cubicBezTo>
                      <a:pt x="376672" y="252852"/>
                      <a:pt x="381408" y="256374"/>
                      <a:pt x="386144" y="253872"/>
                    </a:cubicBezTo>
                    <a:cubicBezTo>
                      <a:pt x="388187" y="252852"/>
                      <a:pt x="389301" y="250628"/>
                      <a:pt x="389208" y="248404"/>
                    </a:cubicBezTo>
                    <a:lnTo>
                      <a:pt x="389208" y="232278"/>
                    </a:lnTo>
                    <a:cubicBezTo>
                      <a:pt x="389115" y="230981"/>
                      <a:pt x="389487" y="230240"/>
                      <a:pt x="390415" y="229498"/>
                    </a:cubicBezTo>
                    <a:cubicBezTo>
                      <a:pt x="393758" y="227089"/>
                      <a:pt x="395522" y="223567"/>
                      <a:pt x="395522" y="219397"/>
                    </a:cubicBezTo>
                    <a:cubicBezTo>
                      <a:pt x="395522" y="213373"/>
                      <a:pt x="391158" y="208368"/>
                      <a:pt x="385122" y="207163"/>
                    </a:cubicBezTo>
                    <a:close/>
                    <a:moveTo>
                      <a:pt x="382894" y="130150"/>
                    </a:moveTo>
                    <a:cubicBezTo>
                      <a:pt x="367201" y="130150"/>
                      <a:pt x="354387" y="142939"/>
                      <a:pt x="354387" y="158601"/>
                    </a:cubicBezTo>
                    <a:lnTo>
                      <a:pt x="354387" y="176117"/>
                    </a:lnTo>
                    <a:lnTo>
                      <a:pt x="411401" y="176117"/>
                    </a:lnTo>
                    <a:lnTo>
                      <a:pt x="411401" y="158601"/>
                    </a:lnTo>
                    <a:cubicBezTo>
                      <a:pt x="411401" y="142939"/>
                      <a:pt x="398587" y="130150"/>
                      <a:pt x="382894" y="130150"/>
                    </a:cubicBezTo>
                    <a:close/>
                    <a:moveTo>
                      <a:pt x="382894" y="108093"/>
                    </a:moveTo>
                    <a:cubicBezTo>
                      <a:pt x="410844" y="108093"/>
                      <a:pt x="433501" y="130799"/>
                      <a:pt x="433501" y="158601"/>
                    </a:cubicBezTo>
                    <a:lnTo>
                      <a:pt x="433501" y="176117"/>
                    </a:lnTo>
                    <a:lnTo>
                      <a:pt x="433873" y="176117"/>
                    </a:lnTo>
                    <a:cubicBezTo>
                      <a:pt x="441208" y="176117"/>
                      <a:pt x="447244" y="182048"/>
                      <a:pt x="447151" y="189462"/>
                    </a:cubicBezTo>
                    <a:lnTo>
                      <a:pt x="447151" y="263047"/>
                    </a:lnTo>
                    <a:cubicBezTo>
                      <a:pt x="447151" y="270461"/>
                      <a:pt x="441208" y="276392"/>
                      <a:pt x="433780" y="276392"/>
                    </a:cubicBezTo>
                    <a:lnTo>
                      <a:pt x="330986" y="276392"/>
                    </a:lnTo>
                    <a:cubicBezTo>
                      <a:pt x="323558" y="276392"/>
                      <a:pt x="317615" y="270461"/>
                      <a:pt x="317615" y="263047"/>
                    </a:cubicBezTo>
                    <a:lnTo>
                      <a:pt x="317615" y="189462"/>
                    </a:lnTo>
                    <a:cubicBezTo>
                      <a:pt x="317615" y="182048"/>
                      <a:pt x="323558" y="176117"/>
                      <a:pt x="330986" y="176117"/>
                    </a:cubicBezTo>
                    <a:lnTo>
                      <a:pt x="332286" y="176117"/>
                    </a:lnTo>
                    <a:lnTo>
                      <a:pt x="332286" y="158601"/>
                    </a:lnTo>
                    <a:cubicBezTo>
                      <a:pt x="332286" y="130706"/>
                      <a:pt x="355037" y="108093"/>
                      <a:pt x="382894" y="108093"/>
                    </a:cubicBezTo>
                    <a:close/>
                    <a:moveTo>
                      <a:pt x="381622" y="78697"/>
                    </a:moveTo>
                    <a:cubicBezTo>
                      <a:pt x="334545" y="79054"/>
                      <a:pt x="290015" y="106966"/>
                      <a:pt x="270866" y="153127"/>
                    </a:cubicBezTo>
                    <a:cubicBezTo>
                      <a:pt x="245427" y="214675"/>
                      <a:pt x="274580" y="285307"/>
                      <a:pt x="336228" y="310705"/>
                    </a:cubicBezTo>
                    <a:cubicBezTo>
                      <a:pt x="397877" y="336196"/>
                      <a:pt x="468624" y="306998"/>
                      <a:pt x="494063" y="245449"/>
                    </a:cubicBezTo>
                    <a:cubicBezTo>
                      <a:pt x="519595" y="183901"/>
                      <a:pt x="490349" y="113454"/>
                      <a:pt x="428701" y="87871"/>
                    </a:cubicBezTo>
                    <a:cubicBezTo>
                      <a:pt x="413289" y="81521"/>
                      <a:pt x="397314" y="78578"/>
                      <a:pt x="381622" y="78697"/>
                    </a:cubicBezTo>
                    <a:close/>
                    <a:moveTo>
                      <a:pt x="329903" y="1330"/>
                    </a:moveTo>
                    <a:cubicBezTo>
                      <a:pt x="334093" y="3057"/>
                      <a:pt x="337621" y="6394"/>
                      <a:pt x="339478" y="10936"/>
                    </a:cubicBezTo>
                    <a:lnTo>
                      <a:pt x="349969" y="36148"/>
                    </a:lnTo>
                    <a:cubicBezTo>
                      <a:pt x="371045" y="31884"/>
                      <a:pt x="393049" y="31792"/>
                      <a:pt x="414867" y="36148"/>
                    </a:cubicBezTo>
                    <a:lnTo>
                      <a:pt x="425358" y="10936"/>
                    </a:lnTo>
                    <a:cubicBezTo>
                      <a:pt x="429072" y="1852"/>
                      <a:pt x="439471" y="-2319"/>
                      <a:pt x="448569" y="1388"/>
                    </a:cubicBezTo>
                    <a:lnTo>
                      <a:pt x="476144" y="12882"/>
                    </a:lnTo>
                    <a:cubicBezTo>
                      <a:pt x="485150" y="16590"/>
                      <a:pt x="489421" y="26972"/>
                      <a:pt x="485707" y="35963"/>
                    </a:cubicBezTo>
                    <a:lnTo>
                      <a:pt x="475123" y="61175"/>
                    </a:lnTo>
                    <a:cubicBezTo>
                      <a:pt x="493599" y="73411"/>
                      <a:pt x="509104" y="89169"/>
                      <a:pt x="520988" y="106966"/>
                    </a:cubicBezTo>
                    <a:lnTo>
                      <a:pt x="546056" y="96584"/>
                    </a:lnTo>
                    <a:cubicBezTo>
                      <a:pt x="555154" y="92691"/>
                      <a:pt x="565553" y="97048"/>
                      <a:pt x="569267" y="106039"/>
                    </a:cubicBezTo>
                    <a:lnTo>
                      <a:pt x="580594" y="133476"/>
                    </a:lnTo>
                    <a:cubicBezTo>
                      <a:pt x="584493" y="142560"/>
                      <a:pt x="580129" y="152942"/>
                      <a:pt x="571123" y="156649"/>
                    </a:cubicBezTo>
                    <a:lnTo>
                      <a:pt x="545870" y="167031"/>
                    </a:lnTo>
                    <a:cubicBezTo>
                      <a:pt x="550048" y="187980"/>
                      <a:pt x="550141" y="210041"/>
                      <a:pt x="545870" y="231731"/>
                    </a:cubicBezTo>
                    <a:lnTo>
                      <a:pt x="571123" y="242298"/>
                    </a:lnTo>
                    <a:cubicBezTo>
                      <a:pt x="580129" y="246006"/>
                      <a:pt x="584307" y="256387"/>
                      <a:pt x="580594" y="265378"/>
                    </a:cubicBezTo>
                    <a:lnTo>
                      <a:pt x="569267" y="292816"/>
                    </a:lnTo>
                    <a:cubicBezTo>
                      <a:pt x="565553" y="301807"/>
                      <a:pt x="555154" y="306071"/>
                      <a:pt x="546056" y="302363"/>
                    </a:cubicBezTo>
                    <a:lnTo>
                      <a:pt x="520802" y="291796"/>
                    </a:lnTo>
                    <a:cubicBezTo>
                      <a:pt x="508547" y="310242"/>
                      <a:pt x="492856" y="325722"/>
                      <a:pt x="475030" y="337586"/>
                    </a:cubicBezTo>
                    <a:lnTo>
                      <a:pt x="485428" y="362799"/>
                    </a:lnTo>
                    <a:cubicBezTo>
                      <a:pt x="489235" y="371790"/>
                      <a:pt x="484964" y="382172"/>
                      <a:pt x="475866" y="385879"/>
                    </a:cubicBezTo>
                    <a:lnTo>
                      <a:pt x="448384" y="397281"/>
                    </a:lnTo>
                    <a:cubicBezTo>
                      <a:pt x="439378" y="401081"/>
                      <a:pt x="428979" y="396725"/>
                      <a:pt x="425266" y="387733"/>
                    </a:cubicBezTo>
                    <a:lnTo>
                      <a:pt x="414867" y="362521"/>
                    </a:lnTo>
                    <a:cubicBezTo>
                      <a:pt x="393791" y="366692"/>
                      <a:pt x="371787" y="366877"/>
                      <a:pt x="349969" y="362521"/>
                    </a:cubicBezTo>
                    <a:lnTo>
                      <a:pt x="339478" y="387733"/>
                    </a:lnTo>
                    <a:cubicBezTo>
                      <a:pt x="335764" y="396725"/>
                      <a:pt x="325365" y="400988"/>
                      <a:pt x="316360" y="397281"/>
                    </a:cubicBezTo>
                    <a:lnTo>
                      <a:pt x="288878" y="385879"/>
                    </a:lnTo>
                    <a:cubicBezTo>
                      <a:pt x="279779" y="382172"/>
                      <a:pt x="275601" y="371790"/>
                      <a:pt x="279315" y="362799"/>
                    </a:cubicBezTo>
                    <a:lnTo>
                      <a:pt x="289806" y="337586"/>
                    </a:lnTo>
                    <a:cubicBezTo>
                      <a:pt x="271423" y="325351"/>
                      <a:pt x="255918" y="309593"/>
                      <a:pt x="244034" y="291796"/>
                    </a:cubicBezTo>
                    <a:lnTo>
                      <a:pt x="218781" y="302085"/>
                    </a:lnTo>
                    <a:cubicBezTo>
                      <a:pt x="209775" y="305885"/>
                      <a:pt x="199376" y="301621"/>
                      <a:pt x="195662" y="292537"/>
                    </a:cubicBezTo>
                    <a:lnTo>
                      <a:pt x="184243" y="265100"/>
                    </a:lnTo>
                    <a:cubicBezTo>
                      <a:pt x="180436" y="256109"/>
                      <a:pt x="184707" y="245727"/>
                      <a:pt x="193806" y="242020"/>
                    </a:cubicBezTo>
                    <a:lnTo>
                      <a:pt x="219059" y="231638"/>
                    </a:lnTo>
                    <a:cubicBezTo>
                      <a:pt x="214788" y="210597"/>
                      <a:pt x="214695" y="188629"/>
                      <a:pt x="219059" y="166846"/>
                    </a:cubicBezTo>
                    <a:lnTo>
                      <a:pt x="193806" y="156371"/>
                    </a:lnTo>
                    <a:cubicBezTo>
                      <a:pt x="184707" y="152664"/>
                      <a:pt x="180529" y="142282"/>
                      <a:pt x="184243" y="133291"/>
                    </a:cubicBezTo>
                    <a:lnTo>
                      <a:pt x="195662" y="105853"/>
                    </a:lnTo>
                    <a:cubicBezTo>
                      <a:pt x="199376" y="96770"/>
                      <a:pt x="209775" y="92598"/>
                      <a:pt x="218781" y="96306"/>
                    </a:cubicBezTo>
                    <a:lnTo>
                      <a:pt x="244034" y="106780"/>
                    </a:lnTo>
                    <a:cubicBezTo>
                      <a:pt x="256290" y="88427"/>
                      <a:pt x="271980" y="72947"/>
                      <a:pt x="289806" y="61083"/>
                    </a:cubicBezTo>
                    <a:lnTo>
                      <a:pt x="279315" y="35870"/>
                    </a:lnTo>
                    <a:cubicBezTo>
                      <a:pt x="275508" y="26879"/>
                      <a:pt x="279779" y="16497"/>
                      <a:pt x="288878" y="12790"/>
                    </a:cubicBezTo>
                    <a:lnTo>
                      <a:pt x="316360" y="1388"/>
                    </a:lnTo>
                    <a:cubicBezTo>
                      <a:pt x="320862" y="-512"/>
                      <a:pt x="325713" y="-396"/>
                      <a:pt x="329903" y="13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" name="Title">
              <a:extLst>
                <a:ext uri="{FF2B5EF4-FFF2-40B4-BE49-F238E27FC236}">
                  <a16:creationId xmlns:a16="http://schemas.microsoft.com/office/drawing/2014/main" id="{DA4D4180-9176-2E99-664E-35FBEC187580}"/>
                </a:ext>
              </a:extLst>
            </p:cNvPr>
            <p:cNvSpPr txBox="1"/>
            <p:nvPr/>
          </p:nvSpPr>
          <p:spPr>
            <a:xfrm>
              <a:off x="8169273" y="1130300"/>
              <a:ext cx="3349626" cy="2298700"/>
            </a:xfrm>
            <a:prstGeom prst="roundRect">
              <a:avLst>
                <a:gd name="adj" fmla="val 3958"/>
              </a:avLst>
            </a:prstGeom>
            <a:solidFill>
              <a:schemeClr val="tx1">
                <a:lumMod val="65000"/>
                <a:lumOff val="35000"/>
                <a:alpha val="80000"/>
              </a:schemeClr>
            </a:solidFill>
          </p:spPr>
          <p:txBody>
            <a:bodyPr wrap="square" lIns="91440" tIns="369720" rIns="91440" bIns="45720" anchor="t" anchorCtr="0">
              <a:normAutofit/>
            </a:bodyPr>
            <a:lstStyle>
              <a:defPPr>
                <a:defRPr lang="zh-CN"/>
              </a:defPPr>
              <a:lvl1pPr>
                <a:defRPr sz="2400" b="1">
                  <a:cs typeface="+mn-ea"/>
                </a:defRPr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bg1"/>
                  </a:solidFill>
                  <a:sym typeface="+mn-lt"/>
                </a:rPr>
                <a:t>提出针对木马攻击的有效防护措施</a:t>
              </a:r>
              <a:endParaRPr lang="en-US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3D2D720-D803-1F7A-4615-D492268D77C0}"/>
                </a:ext>
              </a:extLst>
            </p:cNvPr>
            <p:cNvCxnSpPr/>
            <p:nvPr/>
          </p:nvCxnSpPr>
          <p:spPr>
            <a:xfrm>
              <a:off x="8311732" y="1341492"/>
              <a:ext cx="99653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7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8240" y="1060281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11925" y="1895163"/>
            <a:ext cx="5605780" cy="3675024"/>
            <a:chOff x="5204" y="2948"/>
            <a:chExt cx="8828" cy="5168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01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89" y="4352"/>
              <a:ext cx="7979" cy="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实验目的</a:t>
              </a:r>
              <a:endParaRPr lang="zh-CN" altLang="en-US" sz="72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04" y="6233"/>
              <a:ext cx="8828" cy="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观察</a:t>
              </a: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冰河木马在计算机网络中的行为，分析其对网络安全的影响</a:t>
              </a: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4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69950" y="129379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理解木马的基本原理</a:t>
            </a:r>
            <a:endParaRPr lang="zh-CN" altLang="en-US" dirty="0"/>
          </a:p>
        </p:txBody>
      </p:sp>
      <p:grpSp>
        <p:nvGrpSpPr>
          <p:cNvPr id="3" name="01e46467-05a9-42c5-85ef-edd7588d8f55.source.4.zh-Hans.pptx">
            <a:extLst>
              <a:ext uri="{FF2B5EF4-FFF2-40B4-BE49-F238E27FC236}">
                <a16:creationId xmlns:a16="http://schemas.microsoft.com/office/drawing/2014/main" id="{0FF15141-AF02-0E99-8100-715783206DE2}"/>
              </a:ext>
            </a:extLst>
          </p:cNvPr>
          <p:cNvGrpSpPr/>
          <p:nvPr/>
        </p:nvGrpSpPr>
        <p:grpSpPr>
          <a:xfrm>
            <a:off x="169950" y="906086"/>
            <a:ext cx="8799483" cy="5095011"/>
            <a:chOff x="660400" y="1130300"/>
            <a:chExt cx="10858500" cy="5003801"/>
          </a:xfrm>
        </p:grpSpPr>
        <p:sp>
          <p:nvSpPr>
            <p:cNvPr id="4" name="Title">
              <a:extLst>
                <a:ext uri="{FF2B5EF4-FFF2-40B4-BE49-F238E27FC236}">
                  <a16:creationId xmlns:a16="http://schemas.microsoft.com/office/drawing/2014/main" id="{88E59EE1-B7DF-5567-7F4C-C3586C68E2E1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1130300"/>
              <a:ext cx="10858500" cy="71295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+mn-ea"/>
                  <a:sym typeface="+mn-lt"/>
                </a:rPr>
                <a:t>学习木马程序的工作方式及其对系统安全的危害</a:t>
              </a:r>
              <a:endParaRPr 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2DA26E-8CDD-2FEB-04D9-645C4385D894}"/>
                </a:ext>
              </a:extLst>
            </p:cNvPr>
            <p:cNvSpPr/>
            <p:nvPr/>
          </p:nvSpPr>
          <p:spPr>
            <a:xfrm>
              <a:off x="755649" y="1130300"/>
              <a:ext cx="1130301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F24D0C9D-4827-4678-FC4F-B8EBE27A50B0}"/>
                </a:ext>
              </a:extLst>
            </p:cNvPr>
            <p:cNvGrpSpPr/>
            <p:nvPr/>
          </p:nvGrpSpPr>
          <p:grpSpPr>
            <a:xfrm>
              <a:off x="660400" y="2017487"/>
              <a:ext cx="2618063" cy="4116614"/>
              <a:chOff x="660400" y="2017487"/>
              <a:chExt cx="2618063" cy="4116614"/>
            </a:xfrm>
          </p:grpSpPr>
          <p:sp>
            <p:nvSpPr>
              <p:cNvPr id="25" name="ComponentBackground1">
                <a:extLst>
                  <a:ext uri="{FF2B5EF4-FFF2-40B4-BE49-F238E27FC236}">
                    <a16:creationId xmlns:a16="http://schemas.microsoft.com/office/drawing/2014/main" id="{57676116-B9EB-680A-C0E9-FAD85CAC08CA}"/>
                  </a:ext>
                </a:extLst>
              </p:cNvPr>
              <p:cNvSpPr/>
              <p:nvPr/>
            </p:nvSpPr>
            <p:spPr>
              <a:xfrm>
                <a:off x="660400" y="2017487"/>
                <a:ext cx="2618063" cy="4116614"/>
              </a:xfrm>
              <a:prstGeom prst="rect">
                <a:avLst/>
              </a:prstGeom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26" name="Bullet1">
                <a:extLst>
                  <a:ext uri="{FF2B5EF4-FFF2-40B4-BE49-F238E27FC236}">
                    <a16:creationId xmlns:a16="http://schemas.microsoft.com/office/drawing/2014/main" id="{8DB51069-DA5F-0091-9CF7-A9A0E3F679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8349" y="2177144"/>
                <a:ext cx="2440083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木马的定义与分类</a:t>
                </a:r>
                <a:endParaRPr lang="en-US" dirty="0"/>
              </a:p>
            </p:txBody>
          </p:sp>
          <p:sp>
            <p:nvSpPr>
              <p:cNvPr id="27" name="Text1">
                <a:extLst>
                  <a:ext uri="{FF2B5EF4-FFF2-40B4-BE49-F238E27FC236}">
                    <a16:creationId xmlns:a16="http://schemas.microsoft.com/office/drawing/2014/main" id="{796D8D2B-B0C1-B792-BE96-4979D7C725E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68349" y="2888344"/>
                <a:ext cx="2440083" cy="253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cs typeface="+mn-ea"/>
                    <a:sym typeface="+mn-lt"/>
                  </a:rPr>
                  <a:t>木马是一种伪装成合法程序的恶意软件，分为远程控制型、数据破坏型等不同类型。</a:t>
                </a:r>
                <a:endParaRPr lang="en-US" dirty="0"/>
              </a:p>
            </p:txBody>
          </p:sp>
          <p:sp>
            <p:nvSpPr>
              <p:cNvPr id="28" name="IconBackground1">
                <a:extLst>
                  <a:ext uri="{FF2B5EF4-FFF2-40B4-BE49-F238E27FC236}">
                    <a16:creationId xmlns:a16="http://schemas.microsoft.com/office/drawing/2014/main" id="{CC17223E-C81A-B8D5-AAB1-CF02ACD088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8055" y="5420359"/>
                <a:ext cx="540000" cy="537533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Icon1">
                <a:extLst>
                  <a:ext uri="{FF2B5EF4-FFF2-40B4-BE49-F238E27FC236}">
                    <a16:creationId xmlns:a16="http://schemas.microsoft.com/office/drawing/2014/main" id="{93A2A969-FD13-B6E4-069D-00185B5A0FA0}"/>
                  </a:ext>
                </a:extLst>
              </p:cNvPr>
              <p:cNvSpPr/>
              <p:nvPr/>
            </p:nvSpPr>
            <p:spPr>
              <a:xfrm>
                <a:off x="1011354" y="5539008"/>
                <a:ext cx="253402" cy="302700"/>
              </a:xfrm>
              <a:custGeom>
                <a:avLst/>
                <a:gdLst>
                  <a:gd name="connsiteX0" fmla="*/ 325000 h 606722"/>
                  <a:gd name="connsiteY0" fmla="*/ 325000 h 606722"/>
                  <a:gd name="connsiteX1" fmla="*/ 325000 h 606722"/>
                  <a:gd name="connsiteY1" fmla="*/ 325000 h 606722"/>
                  <a:gd name="connsiteX2" fmla="*/ 325000 h 606722"/>
                  <a:gd name="connsiteY2" fmla="*/ 325000 h 606722"/>
                  <a:gd name="connsiteX3" fmla="*/ 325000 h 606722"/>
                  <a:gd name="connsiteY3" fmla="*/ 325000 h 606722"/>
                  <a:gd name="connsiteX4" fmla="*/ 325000 h 606722"/>
                  <a:gd name="connsiteY4" fmla="*/ 325000 h 606722"/>
                  <a:gd name="connsiteX5" fmla="*/ 325000 h 606722"/>
                  <a:gd name="connsiteY5" fmla="*/ 325000 h 606722"/>
                  <a:gd name="connsiteX6" fmla="*/ 325000 h 606722"/>
                  <a:gd name="connsiteY6" fmla="*/ 325000 h 606722"/>
                  <a:gd name="connsiteX7" fmla="*/ 325000 h 606722"/>
                  <a:gd name="connsiteY7" fmla="*/ 325000 h 606722"/>
                  <a:gd name="connsiteX8" fmla="*/ 325000 h 606722"/>
                  <a:gd name="connsiteY8" fmla="*/ 325000 h 606722"/>
                  <a:gd name="connsiteX9" fmla="*/ 325000 h 606722"/>
                  <a:gd name="connsiteY9" fmla="*/ 325000 h 606722"/>
                  <a:gd name="connsiteX10" fmla="*/ 325000 h 606722"/>
                  <a:gd name="connsiteY10" fmla="*/ 325000 h 606722"/>
                  <a:gd name="connsiteX11" fmla="*/ 325000 h 606722"/>
                  <a:gd name="connsiteY11" fmla="*/ 325000 h 606722"/>
                  <a:gd name="connsiteX12" fmla="*/ 325000 h 606722"/>
                  <a:gd name="connsiteY12" fmla="*/ 325000 h 606722"/>
                  <a:gd name="connsiteX13" fmla="*/ 325000 h 606722"/>
                  <a:gd name="connsiteY13" fmla="*/ 325000 h 606722"/>
                  <a:gd name="connsiteX14" fmla="*/ 325000 h 606722"/>
                  <a:gd name="connsiteY14" fmla="*/ 325000 h 606722"/>
                  <a:gd name="connsiteX15" fmla="*/ 325000 h 606722"/>
                  <a:gd name="connsiteY15" fmla="*/ 325000 h 606722"/>
                  <a:gd name="connsiteX16" fmla="*/ 325000 h 606722"/>
                  <a:gd name="connsiteY16" fmla="*/ 325000 h 606722"/>
                  <a:gd name="connsiteX17" fmla="*/ 325000 h 606722"/>
                  <a:gd name="connsiteY17" fmla="*/ 325000 h 606722"/>
                  <a:gd name="connsiteX18" fmla="*/ 325000 h 606722"/>
                  <a:gd name="connsiteY18" fmla="*/ 325000 h 606722"/>
                  <a:gd name="connsiteX19" fmla="*/ 325000 h 606722"/>
                  <a:gd name="connsiteY19" fmla="*/ 325000 h 606722"/>
                  <a:gd name="connsiteX20" fmla="*/ 325000 h 606722"/>
                  <a:gd name="connsiteY20" fmla="*/ 325000 h 606722"/>
                  <a:gd name="connsiteX21" fmla="*/ 325000 h 606722"/>
                  <a:gd name="connsiteY21" fmla="*/ 325000 h 606722"/>
                  <a:gd name="connsiteX22" fmla="*/ 325000 h 606722"/>
                  <a:gd name="connsiteY22" fmla="*/ 325000 h 606722"/>
                  <a:gd name="connsiteX23" fmla="*/ 325000 h 606722"/>
                  <a:gd name="connsiteY23" fmla="*/ 325000 h 606722"/>
                  <a:gd name="connsiteX24" fmla="*/ 325000 h 606722"/>
                  <a:gd name="connsiteY24" fmla="*/ 325000 h 606722"/>
                  <a:gd name="connsiteX25" fmla="*/ 325000 h 606722"/>
                  <a:gd name="connsiteY25" fmla="*/ 325000 h 606722"/>
                  <a:gd name="connsiteX26" fmla="*/ 325000 h 606722"/>
                  <a:gd name="connsiteY26" fmla="*/ 325000 h 606722"/>
                  <a:gd name="connsiteX27" fmla="*/ 325000 h 606722"/>
                  <a:gd name="connsiteY27" fmla="*/ 325000 h 606722"/>
                  <a:gd name="connsiteX28" fmla="*/ 325000 h 606722"/>
                  <a:gd name="connsiteY28" fmla="*/ 325000 h 606722"/>
                  <a:gd name="connsiteX29" fmla="*/ 325000 h 606722"/>
                  <a:gd name="connsiteY29" fmla="*/ 325000 h 606722"/>
                  <a:gd name="connsiteX30" fmla="*/ 325000 h 606722"/>
                  <a:gd name="connsiteY30" fmla="*/ 325000 h 606722"/>
                  <a:gd name="connsiteX31" fmla="*/ 325000 h 606722"/>
                  <a:gd name="connsiteY31" fmla="*/ 325000 h 606722"/>
                  <a:gd name="connsiteX32" fmla="*/ 325000 h 606722"/>
                  <a:gd name="connsiteY32" fmla="*/ 325000 h 606722"/>
                  <a:gd name="connsiteX33" fmla="*/ 325000 h 606722"/>
                  <a:gd name="connsiteY33" fmla="*/ 325000 h 606722"/>
                  <a:gd name="connsiteX34" fmla="*/ 325000 h 606722"/>
                  <a:gd name="connsiteY34" fmla="*/ 325000 h 606722"/>
                  <a:gd name="connsiteX35" fmla="*/ 325000 h 606722"/>
                  <a:gd name="connsiteY35" fmla="*/ 325000 h 606722"/>
                  <a:gd name="connsiteX36" fmla="*/ 325000 h 606722"/>
                  <a:gd name="connsiteY36" fmla="*/ 325000 h 606722"/>
                  <a:gd name="connsiteX37" fmla="*/ 325000 h 606722"/>
                  <a:gd name="connsiteY37" fmla="*/ 325000 h 606722"/>
                  <a:gd name="connsiteX38" fmla="*/ 325000 h 606722"/>
                  <a:gd name="connsiteY38" fmla="*/ 32500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05498" h="603838">
                    <a:moveTo>
                      <a:pt x="190596" y="226776"/>
                    </a:moveTo>
                    <a:cubicBezTo>
                      <a:pt x="186725" y="226776"/>
                      <a:pt x="183428" y="230068"/>
                      <a:pt x="183428" y="233932"/>
                    </a:cubicBezTo>
                    <a:cubicBezTo>
                      <a:pt x="183428" y="237940"/>
                      <a:pt x="186725" y="241089"/>
                      <a:pt x="190596" y="241089"/>
                    </a:cubicBezTo>
                    <a:cubicBezTo>
                      <a:pt x="194610" y="241089"/>
                      <a:pt x="197764" y="237940"/>
                      <a:pt x="197764" y="233932"/>
                    </a:cubicBezTo>
                    <a:cubicBezTo>
                      <a:pt x="197764" y="230068"/>
                      <a:pt x="194610" y="226776"/>
                      <a:pt x="190596" y="226776"/>
                    </a:cubicBezTo>
                    <a:close/>
                    <a:moveTo>
                      <a:pt x="190596" y="188701"/>
                    </a:moveTo>
                    <a:cubicBezTo>
                      <a:pt x="215684" y="188701"/>
                      <a:pt x="236041" y="209027"/>
                      <a:pt x="236041" y="233932"/>
                    </a:cubicBezTo>
                    <a:cubicBezTo>
                      <a:pt x="236041" y="258981"/>
                      <a:pt x="215684" y="279307"/>
                      <a:pt x="190596" y="279307"/>
                    </a:cubicBezTo>
                    <a:cubicBezTo>
                      <a:pt x="165651" y="279307"/>
                      <a:pt x="145294" y="258981"/>
                      <a:pt x="145294" y="233932"/>
                    </a:cubicBezTo>
                    <a:cubicBezTo>
                      <a:pt x="145294" y="209027"/>
                      <a:pt x="165651" y="188701"/>
                      <a:pt x="190596" y="188701"/>
                    </a:cubicBezTo>
                    <a:close/>
                    <a:moveTo>
                      <a:pt x="136657" y="58002"/>
                    </a:moveTo>
                    <a:cubicBezTo>
                      <a:pt x="74423" y="112685"/>
                      <a:pt x="38287" y="191562"/>
                      <a:pt x="38287" y="275449"/>
                    </a:cubicBezTo>
                    <a:lnTo>
                      <a:pt x="38287" y="565617"/>
                    </a:lnTo>
                    <a:lnTo>
                      <a:pt x="337700" y="565617"/>
                    </a:lnTo>
                    <a:lnTo>
                      <a:pt x="227141" y="404714"/>
                    </a:lnTo>
                    <a:cubicBezTo>
                      <a:pt x="223126" y="398845"/>
                      <a:pt x="222695" y="391258"/>
                      <a:pt x="225994" y="384959"/>
                    </a:cubicBezTo>
                    <a:cubicBezTo>
                      <a:pt x="229292" y="378661"/>
                      <a:pt x="235745" y="374796"/>
                      <a:pt x="242914" y="374796"/>
                    </a:cubicBezTo>
                    <a:lnTo>
                      <a:pt x="426462" y="374796"/>
                    </a:lnTo>
                    <a:cubicBezTo>
                      <a:pt x="439225" y="374796"/>
                      <a:pt x="450840" y="366779"/>
                      <a:pt x="455285" y="355041"/>
                    </a:cubicBezTo>
                    <a:lnTo>
                      <a:pt x="465180" y="329417"/>
                    </a:lnTo>
                    <a:cubicBezTo>
                      <a:pt x="470915" y="314672"/>
                      <a:pt x="464606" y="298210"/>
                      <a:pt x="450696" y="290909"/>
                    </a:cubicBezTo>
                    <a:lnTo>
                      <a:pt x="146982" y="133156"/>
                    </a:lnTo>
                    <a:cubicBezTo>
                      <a:pt x="140529" y="129864"/>
                      <a:pt x="136657" y="123422"/>
                      <a:pt x="136657" y="116264"/>
                    </a:cubicBezTo>
                    <a:close/>
                    <a:moveTo>
                      <a:pt x="164763" y="2316"/>
                    </a:moveTo>
                    <a:cubicBezTo>
                      <a:pt x="170929" y="5608"/>
                      <a:pt x="174801" y="12050"/>
                      <a:pt x="174801" y="19064"/>
                    </a:cubicBezTo>
                    <a:lnTo>
                      <a:pt x="174801" y="104669"/>
                    </a:lnTo>
                    <a:lnTo>
                      <a:pt x="468334" y="257125"/>
                    </a:lnTo>
                    <a:cubicBezTo>
                      <a:pt x="499451" y="273301"/>
                      <a:pt x="513504" y="310234"/>
                      <a:pt x="500885" y="343016"/>
                    </a:cubicBezTo>
                    <a:lnTo>
                      <a:pt x="490991" y="368783"/>
                    </a:lnTo>
                    <a:cubicBezTo>
                      <a:pt x="480810" y="395123"/>
                      <a:pt x="454855" y="412874"/>
                      <a:pt x="426462" y="412874"/>
                    </a:cubicBezTo>
                    <a:lnTo>
                      <a:pt x="279194" y="412874"/>
                    </a:lnTo>
                    <a:lnTo>
                      <a:pt x="376130" y="554021"/>
                    </a:lnTo>
                    <a:cubicBezTo>
                      <a:pt x="382870" y="563756"/>
                      <a:pt x="383587" y="576353"/>
                      <a:pt x="377994" y="586803"/>
                    </a:cubicBezTo>
                    <a:cubicBezTo>
                      <a:pt x="372545" y="597253"/>
                      <a:pt x="361647" y="603838"/>
                      <a:pt x="349745" y="603838"/>
                    </a:cubicBezTo>
                    <a:lnTo>
                      <a:pt x="19215" y="603838"/>
                    </a:lnTo>
                    <a:cubicBezTo>
                      <a:pt x="8604" y="603838"/>
                      <a:pt x="0" y="595249"/>
                      <a:pt x="0" y="584656"/>
                    </a:cubicBezTo>
                    <a:lnTo>
                      <a:pt x="0" y="275449"/>
                    </a:lnTo>
                    <a:cubicBezTo>
                      <a:pt x="0" y="166224"/>
                      <a:pt x="54204" y="64587"/>
                      <a:pt x="144974" y="3318"/>
                    </a:cubicBezTo>
                    <a:cubicBezTo>
                      <a:pt x="150854" y="-691"/>
                      <a:pt x="158454" y="-1120"/>
                      <a:pt x="164763" y="23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AFA270A-9659-18A0-011E-E9A8CFBD0A6B}"/>
                </a:ext>
              </a:extLst>
            </p:cNvPr>
            <p:cNvGrpSpPr/>
            <p:nvPr/>
          </p:nvGrpSpPr>
          <p:grpSpPr>
            <a:xfrm>
              <a:off x="3407212" y="2017487"/>
              <a:ext cx="2618063" cy="4116614"/>
              <a:chOff x="2484399" y="2017487"/>
              <a:chExt cx="2618063" cy="4116614"/>
            </a:xfrm>
          </p:grpSpPr>
          <p:sp>
            <p:nvSpPr>
              <p:cNvPr id="20" name="ComponentBackground2">
                <a:extLst>
                  <a:ext uri="{FF2B5EF4-FFF2-40B4-BE49-F238E27FC236}">
                    <a16:creationId xmlns:a16="http://schemas.microsoft.com/office/drawing/2014/main" id="{617D75FE-7068-7DBC-87A0-585A52A75F7D}"/>
                  </a:ext>
                </a:extLst>
              </p:cNvPr>
              <p:cNvSpPr/>
              <p:nvPr/>
            </p:nvSpPr>
            <p:spPr>
              <a:xfrm>
                <a:off x="2484399" y="2017487"/>
                <a:ext cx="2618063" cy="4116614"/>
              </a:xfrm>
              <a:prstGeom prst="rect">
                <a:avLst/>
              </a:prstGeom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21" name="Bullet2">
                <a:extLst>
                  <a:ext uri="{FF2B5EF4-FFF2-40B4-BE49-F238E27FC236}">
                    <a16:creationId xmlns:a16="http://schemas.microsoft.com/office/drawing/2014/main" id="{DB019507-6CF1-6893-946C-10F1C76F0E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92348" y="2177144"/>
                <a:ext cx="2440083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冰河木马的功能特点</a:t>
                </a:r>
                <a:endParaRPr lang="en-US" dirty="0"/>
              </a:p>
            </p:txBody>
          </p:sp>
          <p:sp>
            <p:nvSpPr>
              <p:cNvPr id="22" name="Text2">
                <a:extLst>
                  <a:ext uri="{FF2B5EF4-FFF2-40B4-BE49-F238E27FC236}">
                    <a16:creationId xmlns:a16="http://schemas.microsoft.com/office/drawing/2014/main" id="{7BB4245D-6DF1-6AA9-530D-40A90246FF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92348" y="2888344"/>
                <a:ext cx="2440083" cy="253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冰河木马具有远程控制、文件操作、注册表修改等功能，常用于非法入侵和信息窃取。</a:t>
                </a:r>
                <a:endParaRPr lang="en-US" dirty="0"/>
              </a:p>
            </p:txBody>
          </p:sp>
          <p:sp>
            <p:nvSpPr>
              <p:cNvPr id="23" name="IconBackground2">
                <a:extLst>
                  <a:ext uri="{FF2B5EF4-FFF2-40B4-BE49-F238E27FC236}">
                    <a16:creationId xmlns:a16="http://schemas.microsoft.com/office/drawing/2014/main" id="{3D26B904-D188-6399-A5CC-DBC57B917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92054" y="5420359"/>
                <a:ext cx="540000" cy="537533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Icon2">
                <a:extLst>
                  <a:ext uri="{FF2B5EF4-FFF2-40B4-BE49-F238E27FC236}">
                    <a16:creationId xmlns:a16="http://schemas.microsoft.com/office/drawing/2014/main" id="{2A15A3D4-F9B7-83CC-BD0D-EE546D12DF1A}"/>
                  </a:ext>
                </a:extLst>
              </p:cNvPr>
              <p:cNvSpPr/>
              <p:nvPr/>
            </p:nvSpPr>
            <p:spPr>
              <a:xfrm>
                <a:off x="2813912" y="5548883"/>
                <a:ext cx="302700" cy="282950"/>
              </a:xfrm>
              <a:custGeom>
                <a:avLst/>
                <a:gdLst>
                  <a:gd name="T0" fmla="*/ 5275 w 5756"/>
                  <a:gd name="T1" fmla="*/ 857 h 5388"/>
                  <a:gd name="T2" fmla="*/ 5176 w 5756"/>
                  <a:gd name="T3" fmla="*/ 449 h 5388"/>
                  <a:gd name="T4" fmla="*/ 5077 w 5756"/>
                  <a:gd name="T5" fmla="*/ 255 h 5388"/>
                  <a:gd name="T6" fmla="*/ 4832 w 5756"/>
                  <a:gd name="T7" fmla="*/ 107 h 5388"/>
                  <a:gd name="T8" fmla="*/ 4167 w 5756"/>
                  <a:gd name="T9" fmla="*/ 53 h 5388"/>
                  <a:gd name="T10" fmla="*/ 3537 w 5756"/>
                  <a:gd name="T11" fmla="*/ 510 h 5388"/>
                  <a:gd name="T12" fmla="*/ 3231 w 5756"/>
                  <a:gd name="T13" fmla="*/ 1514 h 5388"/>
                  <a:gd name="T14" fmla="*/ 2248 w 5756"/>
                  <a:gd name="T15" fmla="*/ 1481 h 5388"/>
                  <a:gd name="T16" fmla="*/ 1151 w 5756"/>
                  <a:gd name="T17" fmla="*/ 1671 h 5388"/>
                  <a:gd name="T18" fmla="*/ 462 w 5756"/>
                  <a:gd name="T19" fmla="*/ 1637 h 5388"/>
                  <a:gd name="T20" fmla="*/ 94 w 5756"/>
                  <a:gd name="T21" fmla="*/ 1971 h 5388"/>
                  <a:gd name="T22" fmla="*/ 16 w 5756"/>
                  <a:gd name="T23" fmla="*/ 2532 h 5388"/>
                  <a:gd name="T24" fmla="*/ 223 w 5756"/>
                  <a:gd name="T25" fmla="*/ 2805 h 5388"/>
                  <a:gd name="T26" fmla="*/ 816 w 5756"/>
                  <a:gd name="T27" fmla="*/ 2023 h 5388"/>
                  <a:gd name="T28" fmla="*/ 892 w 5756"/>
                  <a:gd name="T29" fmla="*/ 2156 h 5388"/>
                  <a:gd name="T30" fmla="*/ 1105 w 5756"/>
                  <a:gd name="T31" fmla="*/ 3114 h 5388"/>
                  <a:gd name="T32" fmla="*/ 852 w 5756"/>
                  <a:gd name="T33" fmla="*/ 3503 h 5388"/>
                  <a:gd name="T34" fmla="*/ 1113 w 5756"/>
                  <a:gd name="T35" fmla="*/ 4238 h 5388"/>
                  <a:gd name="T36" fmla="*/ 570 w 5756"/>
                  <a:gd name="T37" fmla="*/ 4425 h 5388"/>
                  <a:gd name="T38" fmla="*/ 208 w 5756"/>
                  <a:gd name="T39" fmla="*/ 4481 h 5388"/>
                  <a:gd name="T40" fmla="*/ 357 w 5756"/>
                  <a:gd name="T41" fmla="*/ 4746 h 5388"/>
                  <a:gd name="T42" fmla="*/ 498 w 5756"/>
                  <a:gd name="T43" fmla="*/ 5119 h 5388"/>
                  <a:gd name="T44" fmla="*/ 1115 w 5756"/>
                  <a:gd name="T45" fmla="*/ 5381 h 5388"/>
                  <a:gd name="T46" fmla="*/ 1615 w 5756"/>
                  <a:gd name="T47" fmla="*/ 4965 h 5388"/>
                  <a:gd name="T48" fmla="*/ 3165 w 5756"/>
                  <a:gd name="T49" fmla="*/ 4753 h 5388"/>
                  <a:gd name="T50" fmla="*/ 3550 w 5756"/>
                  <a:gd name="T51" fmla="*/ 5342 h 5388"/>
                  <a:gd name="T52" fmla="*/ 4012 w 5756"/>
                  <a:gd name="T53" fmla="*/ 5356 h 5388"/>
                  <a:gd name="T54" fmla="*/ 4398 w 5756"/>
                  <a:gd name="T55" fmla="*/ 4952 h 5388"/>
                  <a:gd name="T56" fmla="*/ 4487 w 5756"/>
                  <a:gd name="T57" fmla="*/ 4795 h 5388"/>
                  <a:gd name="T58" fmla="*/ 4538 w 5756"/>
                  <a:gd name="T59" fmla="*/ 4402 h 5388"/>
                  <a:gd name="T60" fmla="*/ 3987 w 5756"/>
                  <a:gd name="T61" fmla="*/ 4254 h 5388"/>
                  <a:gd name="T62" fmla="*/ 3573 w 5756"/>
                  <a:gd name="T63" fmla="*/ 4259 h 5388"/>
                  <a:gd name="T64" fmla="*/ 3472 w 5756"/>
                  <a:gd name="T65" fmla="*/ 3920 h 5388"/>
                  <a:gd name="T66" fmla="*/ 4019 w 5756"/>
                  <a:gd name="T67" fmla="*/ 2900 h 5388"/>
                  <a:gd name="T68" fmla="*/ 4348 w 5756"/>
                  <a:gd name="T69" fmla="*/ 1644 h 5388"/>
                  <a:gd name="T70" fmla="*/ 4809 w 5756"/>
                  <a:gd name="T71" fmla="*/ 1571 h 5388"/>
                  <a:gd name="T72" fmla="*/ 5317 w 5756"/>
                  <a:gd name="T73" fmla="*/ 1895 h 5388"/>
                  <a:gd name="T74" fmla="*/ 5687 w 5756"/>
                  <a:gd name="T75" fmla="*/ 1681 h 5388"/>
                  <a:gd name="T76" fmla="*/ 816 w 5756"/>
                  <a:gd name="T77" fmla="*/ 4805 h 5388"/>
                  <a:gd name="T78" fmla="*/ 992 w 5756"/>
                  <a:gd name="T79" fmla="*/ 4982 h 5388"/>
                  <a:gd name="T80" fmla="*/ 2941 w 5756"/>
                  <a:gd name="T81" fmla="*/ 4396 h 5388"/>
                  <a:gd name="T82" fmla="*/ 1880 w 5756"/>
                  <a:gd name="T83" fmla="*/ 4397 h 5388"/>
                  <a:gd name="T84" fmla="*/ 1656 w 5756"/>
                  <a:gd name="T85" fmla="*/ 4214 h 5388"/>
                  <a:gd name="T86" fmla="*/ 1547 w 5756"/>
                  <a:gd name="T87" fmla="*/ 3525 h 5388"/>
                  <a:gd name="T88" fmla="*/ 2013 w 5756"/>
                  <a:gd name="T89" fmla="*/ 3177 h 5388"/>
                  <a:gd name="T90" fmla="*/ 2585 w 5756"/>
                  <a:gd name="T91" fmla="*/ 3172 h 5388"/>
                  <a:gd name="T92" fmla="*/ 2994 w 5756"/>
                  <a:gd name="T93" fmla="*/ 3647 h 5388"/>
                  <a:gd name="T94" fmla="*/ 3957 w 5756"/>
                  <a:gd name="T95" fmla="*/ 4805 h 5388"/>
                  <a:gd name="T96" fmla="*/ 3781 w 5756"/>
                  <a:gd name="T97" fmla="*/ 4629 h 5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756" h="5388">
                    <a:moveTo>
                      <a:pt x="5709" y="1525"/>
                    </a:moveTo>
                    <a:cubicBezTo>
                      <a:pt x="5682" y="1487"/>
                      <a:pt x="5653" y="1451"/>
                      <a:pt x="5628" y="1412"/>
                    </a:cubicBezTo>
                    <a:cubicBezTo>
                      <a:pt x="5510" y="1227"/>
                      <a:pt x="5392" y="1042"/>
                      <a:pt x="5275" y="857"/>
                    </a:cubicBezTo>
                    <a:cubicBezTo>
                      <a:pt x="5224" y="776"/>
                      <a:pt x="5178" y="693"/>
                      <a:pt x="5126" y="613"/>
                    </a:cubicBezTo>
                    <a:cubicBezTo>
                      <a:pt x="5099" y="571"/>
                      <a:pt x="5064" y="533"/>
                      <a:pt x="5036" y="497"/>
                    </a:cubicBezTo>
                    <a:cubicBezTo>
                      <a:pt x="5082" y="482"/>
                      <a:pt x="5132" y="472"/>
                      <a:pt x="5176" y="449"/>
                    </a:cubicBezTo>
                    <a:cubicBezTo>
                      <a:pt x="5240" y="415"/>
                      <a:pt x="5292" y="368"/>
                      <a:pt x="5287" y="284"/>
                    </a:cubicBezTo>
                    <a:cubicBezTo>
                      <a:pt x="5286" y="263"/>
                      <a:pt x="5279" y="254"/>
                      <a:pt x="5256" y="254"/>
                    </a:cubicBezTo>
                    <a:cubicBezTo>
                      <a:pt x="5197" y="255"/>
                      <a:pt x="5136" y="252"/>
                      <a:pt x="5077" y="255"/>
                    </a:cubicBezTo>
                    <a:cubicBezTo>
                      <a:pt x="5038" y="257"/>
                      <a:pt x="5029" y="244"/>
                      <a:pt x="5030" y="207"/>
                    </a:cubicBezTo>
                    <a:cubicBezTo>
                      <a:pt x="5031" y="153"/>
                      <a:pt x="5027" y="99"/>
                      <a:pt x="5024" y="45"/>
                    </a:cubicBezTo>
                    <a:cubicBezTo>
                      <a:pt x="4946" y="35"/>
                      <a:pt x="4897" y="93"/>
                      <a:pt x="4832" y="107"/>
                    </a:cubicBezTo>
                    <a:cubicBezTo>
                      <a:pt x="4832" y="90"/>
                      <a:pt x="4832" y="77"/>
                      <a:pt x="4832" y="63"/>
                    </a:cubicBezTo>
                    <a:cubicBezTo>
                      <a:pt x="4833" y="10"/>
                      <a:pt x="4828" y="6"/>
                      <a:pt x="4774" y="5"/>
                    </a:cubicBezTo>
                    <a:cubicBezTo>
                      <a:pt x="4570" y="0"/>
                      <a:pt x="4369" y="29"/>
                      <a:pt x="4167" y="53"/>
                    </a:cubicBezTo>
                    <a:cubicBezTo>
                      <a:pt x="4147" y="56"/>
                      <a:pt x="4124" y="56"/>
                      <a:pt x="4106" y="64"/>
                    </a:cubicBezTo>
                    <a:cubicBezTo>
                      <a:pt x="4059" y="86"/>
                      <a:pt x="4012" y="110"/>
                      <a:pt x="3967" y="137"/>
                    </a:cubicBezTo>
                    <a:cubicBezTo>
                      <a:pt x="3801" y="234"/>
                      <a:pt x="3645" y="343"/>
                      <a:pt x="3537" y="510"/>
                    </a:cubicBezTo>
                    <a:cubicBezTo>
                      <a:pt x="3459" y="632"/>
                      <a:pt x="3372" y="748"/>
                      <a:pt x="3290" y="868"/>
                    </a:cubicBezTo>
                    <a:cubicBezTo>
                      <a:pt x="3279" y="884"/>
                      <a:pt x="3270" y="905"/>
                      <a:pt x="3269" y="925"/>
                    </a:cubicBezTo>
                    <a:cubicBezTo>
                      <a:pt x="3255" y="1121"/>
                      <a:pt x="3244" y="1318"/>
                      <a:pt x="3231" y="1514"/>
                    </a:cubicBezTo>
                    <a:cubicBezTo>
                      <a:pt x="3231" y="1521"/>
                      <a:pt x="3229" y="1528"/>
                      <a:pt x="3228" y="1537"/>
                    </a:cubicBezTo>
                    <a:cubicBezTo>
                      <a:pt x="3171" y="1533"/>
                      <a:pt x="3116" y="1529"/>
                      <a:pt x="3062" y="1526"/>
                    </a:cubicBezTo>
                    <a:cubicBezTo>
                      <a:pt x="2790" y="1511"/>
                      <a:pt x="2519" y="1495"/>
                      <a:pt x="2248" y="1481"/>
                    </a:cubicBezTo>
                    <a:cubicBezTo>
                      <a:pt x="2004" y="1468"/>
                      <a:pt x="1759" y="1460"/>
                      <a:pt x="1515" y="1443"/>
                    </a:cubicBezTo>
                    <a:cubicBezTo>
                      <a:pt x="1450" y="1438"/>
                      <a:pt x="1405" y="1461"/>
                      <a:pt x="1360" y="1498"/>
                    </a:cubicBezTo>
                    <a:cubicBezTo>
                      <a:pt x="1290" y="1556"/>
                      <a:pt x="1222" y="1615"/>
                      <a:pt x="1151" y="1671"/>
                    </a:cubicBezTo>
                    <a:cubicBezTo>
                      <a:pt x="1123" y="1692"/>
                      <a:pt x="1089" y="1722"/>
                      <a:pt x="1060" y="1721"/>
                    </a:cubicBezTo>
                    <a:cubicBezTo>
                      <a:pt x="971" y="1716"/>
                      <a:pt x="883" y="1697"/>
                      <a:pt x="795" y="1684"/>
                    </a:cubicBezTo>
                    <a:cubicBezTo>
                      <a:pt x="684" y="1667"/>
                      <a:pt x="573" y="1651"/>
                      <a:pt x="462" y="1637"/>
                    </a:cubicBezTo>
                    <a:cubicBezTo>
                      <a:pt x="449" y="1635"/>
                      <a:pt x="434" y="1638"/>
                      <a:pt x="424" y="1645"/>
                    </a:cubicBezTo>
                    <a:cubicBezTo>
                      <a:pt x="394" y="1667"/>
                      <a:pt x="364" y="1690"/>
                      <a:pt x="337" y="1717"/>
                    </a:cubicBezTo>
                    <a:cubicBezTo>
                      <a:pt x="255" y="1800"/>
                      <a:pt x="174" y="1885"/>
                      <a:pt x="94" y="1971"/>
                    </a:cubicBezTo>
                    <a:cubicBezTo>
                      <a:pt x="82" y="1985"/>
                      <a:pt x="70" y="2004"/>
                      <a:pt x="68" y="2022"/>
                    </a:cubicBezTo>
                    <a:cubicBezTo>
                      <a:pt x="57" y="2094"/>
                      <a:pt x="49" y="2167"/>
                      <a:pt x="42" y="2240"/>
                    </a:cubicBezTo>
                    <a:cubicBezTo>
                      <a:pt x="32" y="2337"/>
                      <a:pt x="23" y="2435"/>
                      <a:pt x="16" y="2532"/>
                    </a:cubicBezTo>
                    <a:cubicBezTo>
                      <a:pt x="9" y="2614"/>
                      <a:pt x="5" y="2697"/>
                      <a:pt x="0" y="2781"/>
                    </a:cubicBezTo>
                    <a:cubicBezTo>
                      <a:pt x="23" y="2785"/>
                      <a:pt x="37" y="2788"/>
                      <a:pt x="51" y="2789"/>
                    </a:cubicBezTo>
                    <a:cubicBezTo>
                      <a:pt x="109" y="2794"/>
                      <a:pt x="166" y="2800"/>
                      <a:pt x="223" y="2805"/>
                    </a:cubicBezTo>
                    <a:lnTo>
                      <a:pt x="310" y="2809"/>
                    </a:lnTo>
                    <a:cubicBezTo>
                      <a:pt x="308" y="2609"/>
                      <a:pt x="717" y="2380"/>
                      <a:pt x="718" y="2180"/>
                    </a:cubicBezTo>
                    <a:cubicBezTo>
                      <a:pt x="719" y="2111"/>
                      <a:pt x="743" y="2049"/>
                      <a:pt x="816" y="2023"/>
                    </a:cubicBezTo>
                    <a:cubicBezTo>
                      <a:pt x="838" y="2015"/>
                      <a:pt x="867" y="2016"/>
                      <a:pt x="890" y="2021"/>
                    </a:cubicBezTo>
                    <a:cubicBezTo>
                      <a:pt x="898" y="2023"/>
                      <a:pt x="901" y="2053"/>
                      <a:pt x="904" y="2070"/>
                    </a:cubicBezTo>
                    <a:cubicBezTo>
                      <a:pt x="909" y="2099"/>
                      <a:pt x="919" y="2131"/>
                      <a:pt x="892" y="2156"/>
                    </a:cubicBezTo>
                    <a:cubicBezTo>
                      <a:pt x="840" y="2203"/>
                      <a:pt x="840" y="2261"/>
                      <a:pt x="851" y="2324"/>
                    </a:cubicBezTo>
                    <a:cubicBezTo>
                      <a:pt x="878" y="2473"/>
                      <a:pt x="943" y="2608"/>
                      <a:pt x="1011" y="2741"/>
                    </a:cubicBezTo>
                    <a:cubicBezTo>
                      <a:pt x="1070" y="2859"/>
                      <a:pt x="1120" y="2978"/>
                      <a:pt x="1105" y="3114"/>
                    </a:cubicBezTo>
                    <a:cubicBezTo>
                      <a:pt x="1101" y="3152"/>
                      <a:pt x="1098" y="3187"/>
                      <a:pt x="1071" y="3219"/>
                    </a:cubicBezTo>
                    <a:cubicBezTo>
                      <a:pt x="1013" y="3286"/>
                      <a:pt x="958" y="3356"/>
                      <a:pt x="903" y="3425"/>
                    </a:cubicBezTo>
                    <a:cubicBezTo>
                      <a:pt x="883" y="3450"/>
                      <a:pt x="855" y="3476"/>
                      <a:pt x="852" y="3503"/>
                    </a:cubicBezTo>
                    <a:cubicBezTo>
                      <a:pt x="848" y="3555"/>
                      <a:pt x="848" y="3613"/>
                      <a:pt x="867" y="3661"/>
                    </a:cubicBezTo>
                    <a:cubicBezTo>
                      <a:pt x="918" y="3789"/>
                      <a:pt x="981" y="3912"/>
                      <a:pt x="1036" y="4038"/>
                    </a:cubicBezTo>
                    <a:cubicBezTo>
                      <a:pt x="1064" y="4102"/>
                      <a:pt x="1086" y="4168"/>
                      <a:pt x="1113" y="4238"/>
                    </a:cubicBezTo>
                    <a:cubicBezTo>
                      <a:pt x="1083" y="4241"/>
                      <a:pt x="1060" y="4243"/>
                      <a:pt x="1037" y="4245"/>
                    </a:cubicBezTo>
                    <a:cubicBezTo>
                      <a:pt x="981" y="4249"/>
                      <a:pt x="920" y="4241"/>
                      <a:pt x="870" y="4261"/>
                    </a:cubicBezTo>
                    <a:cubicBezTo>
                      <a:pt x="764" y="4303"/>
                      <a:pt x="660" y="4352"/>
                      <a:pt x="570" y="4425"/>
                    </a:cubicBezTo>
                    <a:cubicBezTo>
                      <a:pt x="557" y="4436"/>
                      <a:pt x="538" y="4442"/>
                      <a:pt x="522" y="4442"/>
                    </a:cubicBezTo>
                    <a:cubicBezTo>
                      <a:pt x="430" y="4442"/>
                      <a:pt x="338" y="4439"/>
                      <a:pt x="246" y="4437"/>
                    </a:cubicBezTo>
                    <a:cubicBezTo>
                      <a:pt x="214" y="4436"/>
                      <a:pt x="201" y="4448"/>
                      <a:pt x="208" y="4481"/>
                    </a:cubicBezTo>
                    <a:cubicBezTo>
                      <a:pt x="222" y="4550"/>
                      <a:pt x="234" y="4620"/>
                      <a:pt x="247" y="4689"/>
                    </a:cubicBezTo>
                    <a:cubicBezTo>
                      <a:pt x="257" y="4740"/>
                      <a:pt x="270" y="4750"/>
                      <a:pt x="320" y="4749"/>
                    </a:cubicBezTo>
                    <a:cubicBezTo>
                      <a:pt x="332" y="4749"/>
                      <a:pt x="345" y="4748"/>
                      <a:pt x="357" y="4746"/>
                    </a:cubicBezTo>
                    <a:cubicBezTo>
                      <a:pt x="386" y="4741"/>
                      <a:pt x="395" y="4753"/>
                      <a:pt x="395" y="4782"/>
                    </a:cubicBezTo>
                    <a:cubicBezTo>
                      <a:pt x="396" y="4837"/>
                      <a:pt x="397" y="4892"/>
                      <a:pt x="404" y="4947"/>
                    </a:cubicBezTo>
                    <a:cubicBezTo>
                      <a:pt x="413" y="5015"/>
                      <a:pt x="452" y="5067"/>
                      <a:pt x="498" y="5119"/>
                    </a:cubicBezTo>
                    <a:cubicBezTo>
                      <a:pt x="576" y="5208"/>
                      <a:pt x="664" y="5280"/>
                      <a:pt x="766" y="5337"/>
                    </a:cubicBezTo>
                    <a:cubicBezTo>
                      <a:pt x="802" y="5357"/>
                      <a:pt x="841" y="5378"/>
                      <a:pt x="880" y="5381"/>
                    </a:cubicBezTo>
                    <a:cubicBezTo>
                      <a:pt x="958" y="5388"/>
                      <a:pt x="1036" y="5381"/>
                      <a:pt x="1115" y="5381"/>
                    </a:cubicBezTo>
                    <a:cubicBezTo>
                      <a:pt x="1170" y="5381"/>
                      <a:pt x="1225" y="5373"/>
                      <a:pt x="1270" y="5341"/>
                    </a:cubicBezTo>
                    <a:cubicBezTo>
                      <a:pt x="1372" y="5270"/>
                      <a:pt x="1492" y="5219"/>
                      <a:pt x="1547" y="5094"/>
                    </a:cubicBezTo>
                    <a:cubicBezTo>
                      <a:pt x="1567" y="5050"/>
                      <a:pt x="1595" y="5009"/>
                      <a:pt x="1615" y="4965"/>
                    </a:cubicBezTo>
                    <a:cubicBezTo>
                      <a:pt x="1623" y="4948"/>
                      <a:pt x="1625" y="4926"/>
                      <a:pt x="1624" y="4906"/>
                    </a:cubicBezTo>
                    <a:cubicBezTo>
                      <a:pt x="1619" y="4852"/>
                      <a:pt x="1611" y="4799"/>
                      <a:pt x="1604" y="4740"/>
                    </a:cubicBezTo>
                    <a:cubicBezTo>
                      <a:pt x="2129" y="4744"/>
                      <a:pt x="2646" y="4749"/>
                      <a:pt x="3165" y="4753"/>
                    </a:cubicBezTo>
                    <a:cubicBezTo>
                      <a:pt x="3167" y="4784"/>
                      <a:pt x="3171" y="4808"/>
                      <a:pt x="3171" y="4832"/>
                    </a:cubicBezTo>
                    <a:cubicBezTo>
                      <a:pt x="3171" y="4943"/>
                      <a:pt x="3193" y="5039"/>
                      <a:pt x="3277" y="5124"/>
                    </a:cubicBezTo>
                    <a:cubicBezTo>
                      <a:pt x="3360" y="5209"/>
                      <a:pt x="3448" y="5284"/>
                      <a:pt x="3550" y="5342"/>
                    </a:cubicBezTo>
                    <a:cubicBezTo>
                      <a:pt x="3582" y="5360"/>
                      <a:pt x="3618" y="5380"/>
                      <a:pt x="3654" y="5381"/>
                    </a:cubicBezTo>
                    <a:cubicBezTo>
                      <a:pt x="3750" y="5385"/>
                      <a:pt x="3847" y="5380"/>
                      <a:pt x="3944" y="5376"/>
                    </a:cubicBezTo>
                    <a:cubicBezTo>
                      <a:pt x="3967" y="5375"/>
                      <a:pt x="3992" y="5368"/>
                      <a:pt x="4012" y="5356"/>
                    </a:cubicBezTo>
                    <a:cubicBezTo>
                      <a:pt x="4079" y="5316"/>
                      <a:pt x="4145" y="5274"/>
                      <a:pt x="4209" y="5230"/>
                    </a:cubicBezTo>
                    <a:cubicBezTo>
                      <a:pt x="4235" y="5212"/>
                      <a:pt x="4262" y="5189"/>
                      <a:pt x="4278" y="5162"/>
                    </a:cubicBezTo>
                    <a:cubicBezTo>
                      <a:pt x="4321" y="5094"/>
                      <a:pt x="4359" y="5023"/>
                      <a:pt x="4398" y="4952"/>
                    </a:cubicBezTo>
                    <a:cubicBezTo>
                      <a:pt x="4403" y="4943"/>
                      <a:pt x="4403" y="4929"/>
                      <a:pt x="4401" y="4918"/>
                    </a:cubicBezTo>
                    <a:cubicBezTo>
                      <a:pt x="4397" y="4878"/>
                      <a:pt x="4391" y="4839"/>
                      <a:pt x="4385" y="4796"/>
                    </a:cubicBezTo>
                    <a:cubicBezTo>
                      <a:pt x="4423" y="4796"/>
                      <a:pt x="4455" y="4798"/>
                      <a:pt x="4487" y="4795"/>
                    </a:cubicBezTo>
                    <a:cubicBezTo>
                      <a:pt x="4498" y="4794"/>
                      <a:pt x="4515" y="4782"/>
                      <a:pt x="4517" y="4772"/>
                    </a:cubicBezTo>
                    <a:cubicBezTo>
                      <a:pt x="4538" y="4662"/>
                      <a:pt x="4556" y="4552"/>
                      <a:pt x="4575" y="4441"/>
                    </a:cubicBezTo>
                    <a:cubicBezTo>
                      <a:pt x="4580" y="4413"/>
                      <a:pt x="4567" y="4403"/>
                      <a:pt x="4538" y="4402"/>
                    </a:cubicBezTo>
                    <a:cubicBezTo>
                      <a:pt x="4421" y="4399"/>
                      <a:pt x="4303" y="4394"/>
                      <a:pt x="4186" y="4389"/>
                    </a:cubicBezTo>
                    <a:cubicBezTo>
                      <a:pt x="4170" y="4388"/>
                      <a:pt x="4152" y="4379"/>
                      <a:pt x="4138" y="4369"/>
                    </a:cubicBezTo>
                    <a:cubicBezTo>
                      <a:pt x="4087" y="4332"/>
                      <a:pt x="4038" y="4292"/>
                      <a:pt x="3987" y="4254"/>
                    </a:cubicBezTo>
                    <a:cubicBezTo>
                      <a:pt x="3978" y="4247"/>
                      <a:pt x="3965" y="4239"/>
                      <a:pt x="3955" y="4240"/>
                    </a:cubicBezTo>
                    <a:cubicBezTo>
                      <a:pt x="3844" y="4247"/>
                      <a:pt x="3733" y="4235"/>
                      <a:pt x="3624" y="4268"/>
                    </a:cubicBezTo>
                    <a:cubicBezTo>
                      <a:pt x="3609" y="4272"/>
                      <a:pt x="3585" y="4269"/>
                      <a:pt x="3573" y="4259"/>
                    </a:cubicBezTo>
                    <a:cubicBezTo>
                      <a:pt x="3544" y="4237"/>
                      <a:pt x="3522" y="4207"/>
                      <a:pt x="3494" y="4184"/>
                    </a:cubicBezTo>
                    <a:cubicBezTo>
                      <a:pt x="3456" y="4154"/>
                      <a:pt x="3452" y="4115"/>
                      <a:pt x="3456" y="4073"/>
                    </a:cubicBezTo>
                    <a:cubicBezTo>
                      <a:pt x="3461" y="4022"/>
                      <a:pt x="3471" y="3971"/>
                      <a:pt x="3472" y="3920"/>
                    </a:cubicBezTo>
                    <a:cubicBezTo>
                      <a:pt x="3476" y="3772"/>
                      <a:pt x="3496" y="3629"/>
                      <a:pt x="3561" y="3494"/>
                    </a:cubicBezTo>
                    <a:cubicBezTo>
                      <a:pt x="3622" y="3366"/>
                      <a:pt x="3687" y="3241"/>
                      <a:pt x="3787" y="3138"/>
                    </a:cubicBezTo>
                    <a:cubicBezTo>
                      <a:pt x="3865" y="3059"/>
                      <a:pt x="3943" y="2980"/>
                      <a:pt x="4019" y="2900"/>
                    </a:cubicBezTo>
                    <a:cubicBezTo>
                      <a:pt x="4100" y="2814"/>
                      <a:pt x="4141" y="2715"/>
                      <a:pt x="4152" y="2595"/>
                    </a:cubicBezTo>
                    <a:cubicBezTo>
                      <a:pt x="4164" y="2453"/>
                      <a:pt x="4193" y="2311"/>
                      <a:pt x="4223" y="2170"/>
                    </a:cubicBezTo>
                    <a:cubicBezTo>
                      <a:pt x="4260" y="1994"/>
                      <a:pt x="4305" y="1819"/>
                      <a:pt x="4348" y="1644"/>
                    </a:cubicBezTo>
                    <a:cubicBezTo>
                      <a:pt x="4362" y="1586"/>
                      <a:pt x="4382" y="1530"/>
                      <a:pt x="4400" y="1470"/>
                    </a:cubicBezTo>
                    <a:cubicBezTo>
                      <a:pt x="4443" y="1486"/>
                      <a:pt x="4481" y="1501"/>
                      <a:pt x="4520" y="1515"/>
                    </a:cubicBezTo>
                    <a:cubicBezTo>
                      <a:pt x="4613" y="1549"/>
                      <a:pt x="4706" y="1584"/>
                      <a:pt x="4809" y="1571"/>
                    </a:cubicBezTo>
                    <a:cubicBezTo>
                      <a:pt x="4820" y="1569"/>
                      <a:pt x="4833" y="1575"/>
                      <a:pt x="4843" y="1581"/>
                    </a:cubicBezTo>
                    <a:cubicBezTo>
                      <a:pt x="4952" y="1648"/>
                      <a:pt x="5062" y="1713"/>
                      <a:pt x="5169" y="1783"/>
                    </a:cubicBezTo>
                    <a:cubicBezTo>
                      <a:pt x="5221" y="1816"/>
                      <a:pt x="5272" y="1853"/>
                      <a:pt x="5317" y="1895"/>
                    </a:cubicBezTo>
                    <a:cubicBezTo>
                      <a:pt x="5372" y="1945"/>
                      <a:pt x="5369" y="1948"/>
                      <a:pt x="5423" y="1901"/>
                    </a:cubicBezTo>
                    <a:cubicBezTo>
                      <a:pt x="5433" y="1892"/>
                      <a:pt x="5444" y="1885"/>
                      <a:pt x="5454" y="1876"/>
                    </a:cubicBezTo>
                    <a:cubicBezTo>
                      <a:pt x="5532" y="1811"/>
                      <a:pt x="5609" y="1745"/>
                      <a:pt x="5687" y="1681"/>
                    </a:cubicBezTo>
                    <a:cubicBezTo>
                      <a:pt x="5750" y="1629"/>
                      <a:pt x="5756" y="1592"/>
                      <a:pt x="5709" y="1525"/>
                    </a:cubicBezTo>
                    <a:close/>
                    <a:moveTo>
                      <a:pt x="992" y="4982"/>
                    </a:moveTo>
                    <a:cubicBezTo>
                      <a:pt x="895" y="4982"/>
                      <a:pt x="816" y="4903"/>
                      <a:pt x="816" y="4805"/>
                    </a:cubicBezTo>
                    <a:cubicBezTo>
                      <a:pt x="816" y="4708"/>
                      <a:pt x="895" y="4629"/>
                      <a:pt x="992" y="4629"/>
                    </a:cubicBezTo>
                    <a:cubicBezTo>
                      <a:pt x="1090" y="4629"/>
                      <a:pt x="1169" y="4708"/>
                      <a:pt x="1169" y="4805"/>
                    </a:cubicBezTo>
                    <a:cubicBezTo>
                      <a:pt x="1169" y="4903"/>
                      <a:pt x="1090" y="4982"/>
                      <a:pt x="992" y="4982"/>
                    </a:cubicBezTo>
                    <a:close/>
                    <a:moveTo>
                      <a:pt x="3000" y="3976"/>
                    </a:moveTo>
                    <a:cubicBezTo>
                      <a:pt x="2997" y="4103"/>
                      <a:pt x="2986" y="4230"/>
                      <a:pt x="2981" y="4356"/>
                    </a:cubicBezTo>
                    <a:cubicBezTo>
                      <a:pt x="2980" y="4386"/>
                      <a:pt x="2971" y="4396"/>
                      <a:pt x="2941" y="4396"/>
                    </a:cubicBezTo>
                    <a:cubicBezTo>
                      <a:pt x="2763" y="4395"/>
                      <a:pt x="2586" y="4396"/>
                      <a:pt x="2408" y="4396"/>
                    </a:cubicBezTo>
                    <a:lnTo>
                      <a:pt x="2408" y="4397"/>
                    </a:lnTo>
                    <a:cubicBezTo>
                      <a:pt x="2232" y="4397"/>
                      <a:pt x="2056" y="4396"/>
                      <a:pt x="1880" y="4397"/>
                    </a:cubicBezTo>
                    <a:cubicBezTo>
                      <a:pt x="1857" y="4397"/>
                      <a:pt x="1844" y="4389"/>
                      <a:pt x="1828" y="4372"/>
                    </a:cubicBezTo>
                    <a:cubicBezTo>
                      <a:pt x="1787" y="4329"/>
                      <a:pt x="1742" y="4290"/>
                      <a:pt x="1698" y="4250"/>
                    </a:cubicBezTo>
                    <a:cubicBezTo>
                      <a:pt x="1685" y="4238"/>
                      <a:pt x="1672" y="4224"/>
                      <a:pt x="1656" y="4214"/>
                    </a:cubicBezTo>
                    <a:cubicBezTo>
                      <a:pt x="1563" y="4155"/>
                      <a:pt x="1558" y="4059"/>
                      <a:pt x="1548" y="3965"/>
                    </a:cubicBezTo>
                    <a:cubicBezTo>
                      <a:pt x="1535" y="3843"/>
                      <a:pt x="1525" y="3722"/>
                      <a:pt x="1508" y="3601"/>
                    </a:cubicBezTo>
                    <a:cubicBezTo>
                      <a:pt x="1503" y="3561"/>
                      <a:pt x="1522" y="3543"/>
                      <a:pt x="1547" y="3525"/>
                    </a:cubicBezTo>
                    <a:cubicBezTo>
                      <a:pt x="1615" y="3476"/>
                      <a:pt x="1682" y="3428"/>
                      <a:pt x="1750" y="3382"/>
                    </a:cubicBezTo>
                    <a:cubicBezTo>
                      <a:pt x="1814" y="3339"/>
                      <a:pt x="1881" y="3301"/>
                      <a:pt x="1943" y="3257"/>
                    </a:cubicBezTo>
                    <a:cubicBezTo>
                      <a:pt x="1971" y="3237"/>
                      <a:pt x="1990" y="3205"/>
                      <a:pt x="2013" y="3177"/>
                    </a:cubicBezTo>
                    <a:cubicBezTo>
                      <a:pt x="2033" y="3152"/>
                      <a:pt x="2055" y="3127"/>
                      <a:pt x="2071" y="3098"/>
                    </a:cubicBezTo>
                    <a:cubicBezTo>
                      <a:pt x="2092" y="3062"/>
                      <a:pt x="2116" y="3053"/>
                      <a:pt x="2157" y="3064"/>
                    </a:cubicBezTo>
                    <a:cubicBezTo>
                      <a:pt x="2299" y="3103"/>
                      <a:pt x="2441" y="3141"/>
                      <a:pt x="2585" y="3172"/>
                    </a:cubicBezTo>
                    <a:cubicBezTo>
                      <a:pt x="2674" y="3191"/>
                      <a:pt x="2766" y="3198"/>
                      <a:pt x="2856" y="3206"/>
                    </a:cubicBezTo>
                    <a:cubicBezTo>
                      <a:pt x="2901" y="3210"/>
                      <a:pt x="2937" y="3236"/>
                      <a:pt x="2944" y="3281"/>
                    </a:cubicBezTo>
                    <a:cubicBezTo>
                      <a:pt x="2961" y="3403"/>
                      <a:pt x="2983" y="3524"/>
                      <a:pt x="2994" y="3647"/>
                    </a:cubicBezTo>
                    <a:cubicBezTo>
                      <a:pt x="3003" y="3756"/>
                      <a:pt x="3002" y="3866"/>
                      <a:pt x="3000" y="3976"/>
                    </a:cubicBezTo>
                    <a:close/>
                    <a:moveTo>
                      <a:pt x="3781" y="4629"/>
                    </a:moveTo>
                    <a:cubicBezTo>
                      <a:pt x="3878" y="4629"/>
                      <a:pt x="3957" y="4708"/>
                      <a:pt x="3957" y="4805"/>
                    </a:cubicBezTo>
                    <a:cubicBezTo>
                      <a:pt x="3957" y="4903"/>
                      <a:pt x="3878" y="4982"/>
                      <a:pt x="3781" y="4982"/>
                    </a:cubicBezTo>
                    <a:cubicBezTo>
                      <a:pt x="3683" y="4982"/>
                      <a:pt x="3605" y="4903"/>
                      <a:pt x="3605" y="4805"/>
                    </a:cubicBezTo>
                    <a:cubicBezTo>
                      <a:pt x="3605" y="4708"/>
                      <a:pt x="3683" y="4629"/>
                      <a:pt x="3781" y="46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72CE99E-FFB8-2EAE-CADE-481FFE1AA897}"/>
                </a:ext>
              </a:extLst>
            </p:cNvPr>
            <p:cNvGrpSpPr/>
            <p:nvPr/>
          </p:nvGrpSpPr>
          <p:grpSpPr>
            <a:xfrm>
              <a:off x="6154024" y="2017487"/>
              <a:ext cx="2618063" cy="4116614"/>
              <a:chOff x="4308398" y="2017487"/>
              <a:chExt cx="2618063" cy="4116614"/>
            </a:xfrm>
          </p:grpSpPr>
          <p:sp>
            <p:nvSpPr>
              <p:cNvPr id="15" name="ComponentBackground3">
                <a:extLst>
                  <a:ext uri="{FF2B5EF4-FFF2-40B4-BE49-F238E27FC236}">
                    <a16:creationId xmlns:a16="http://schemas.microsoft.com/office/drawing/2014/main" id="{6BFDC2F5-6882-1B75-BF31-F3D9CD95B5A0}"/>
                  </a:ext>
                </a:extLst>
              </p:cNvPr>
              <p:cNvSpPr/>
              <p:nvPr/>
            </p:nvSpPr>
            <p:spPr>
              <a:xfrm>
                <a:off x="4308398" y="2017487"/>
                <a:ext cx="2618063" cy="4116614"/>
              </a:xfrm>
              <a:prstGeom prst="rect">
                <a:avLst/>
              </a:prstGeom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16" name="Bullet3">
                <a:extLst>
                  <a:ext uri="{FF2B5EF4-FFF2-40B4-BE49-F238E27FC236}">
                    <a16:creationId xmlns:a16="http://schemas.microsoft.com/office/drawing/2014/main" id="{2ECD72E9-06FE-A50D-BCDB-7283DB9E65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16347" y="2177144"/>
                <a:ext cx="2440083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木马传播途径</a:t>
                </a:r>
                <a:endParaRPr lang="en-US" dirty="0"/>
              </a:p>
            </p:txBody>
          </p:sp>
          <p:sp>
            <p:nvSpPr>
              <p:cNvPr id="17" name="Text3">
                <a:extLst>
                  <a:ext uri="{FF2B5EF4-FFF2-40B4-BE49-F238E27FC236}">
                    <a16:creationId xmlns:a16="http://schemas.microsoft.com/office/drawing/2014/main" id="{03E4AEBD-4206-443A-25C6-C76A72F0E24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16347" y="2888344"/>
                <a:ext cx="2440083" cy="253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木马可通过电子邮件附件、恶意链接、软件漏洞等方式传播，危害系统安全。</a:t>
                </a:r>
                <a:endParaRPr lang="en-US" dirty="0"/>
              </a:p>
            </p:txBody>
          </p:sp>
          <p:sp>
            <p:nvSpPr>
              <p:cNvPr id="18" name="IconBackground3">
                <a:extLst>
                  <a:ext uri="{FF2B5EF4-FFF2-40B4-BE49-F238E27FC236}">
                    <a16:creationId xmlns:a16="http://schemas.microsoft.com/office/drawing/2014/main" id="{BFECC720-15B4-D035-4DA8-45533CAA55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16053" y="5420359"/>
                <a:ext cx="540000" cy="537533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Icon3">
                <a:extLst>
                  <a:ext uri="{FF2B5EF4-FFF2-40B4-BE49-F238E27FC236}">
                    <a16:creationId xmlns:a16="http://schemas.microsoft.com/office/drawing/2014/main" id="{1784D2BA-17C5-DABD-E351-F8040330F6A5}"/>
                  </a:ext>
                </a:extLst>
              </p:cNvPr>
              <p:cNvSpPr/>
              <p:nvPr/>
            </p:nvSpPr>
            <p:spPr>
              <a:xfrm>
                <a:off x="4637109" y="5554114"/>
                <a:ext cx="302700" cy="272489"/>
              </a:xfrm>
              <a:custGeom>
                <a:avLst/>
                <a:gdLst>
                  <a:gd name="T0" fmla="*/ 10133 w 10666"/>
                  <a:gd name="T1" fmla="*/ 1067 h 9600"/>
                  <a:gd name="T2" fmla="*/ 8533 w 10666"/>
                  <a:gd name="T3" fmla="*/ 1067 h 9600"/>
                  <a:gd name="T4" fmla="*/ 8533 w 10666"/>
                  <a:gd name="T5" fmla="*/ 533 h 9600"/>
                  <a:gd name="T6" fmla="*/ 8000 w 10666"/>
                  <a:gd name="T7" fmla="*/ 0 h 9600"/>
                  <a:gd name="T8" fmla="*/ 2666 w 10666"/>
                  <a:gd name="T9" fmla="*/ 0 h 9600"/>
                  <a:gd name="T10" fmla="*/ 2133 w 10666"/>
                  <a:gd name="T11" fmla="*/ 533 h 9600"/>
                  <a:gd name="T12" fmla="*/ 2133 w 10666"/>
                  <a:gd name="T13" fmla="*/ 1067 h 9600"/>
                  <a:gd name="T14" fmla="*/ 533 w 10666"/>
                  <a:gd name="T15" fmla="*/ 1067 h 9600"/>
                  <a:gd name="T16" fmla="*/ 0 w 10666"/>
                  <a:gd name="T17" fmla="*/ 1600 h 9600"/>
                  <a:gd name="T18" fmla="*/ 0 w 10666"/>
                  <a:gd name="T19" fmla="*/ 8000 h 9600"/>
                  <a:gd name="T20" fmla="*/ 533 w 10666"/>
                  <a:gd name="T21" fmla="*/ 8533 h 9600"/>
                  <a:gd name="T22" fmla="*/ 2133 w 10666"/>
                  <a:gd name="T23" fmla="*/ 8533 h 9600"/>
                  <a:gd name="T24" fmla="*/ 2133 w 10666"/>
                  <a:gd name="T25" fmla="*/ 9067 h 9600"/>
                  <a:gd name="T26" fmla="*/ 2666 w 10666"/>
                  <a:gd name="T27" fmla="*/ 9600 h 9600"/>
                  <a:gd name="T28" fmla="*/ 8000 w 10666"/>
                  <a:gd name="T29" fmla="*/ 9600 h 9600"/>
                  <a:gd name="T30" fmla="*/ 8533 w 10666"/>
                  <a:gd name="T31" fmla="*/ 9067 h 9600"/>
                  <a:gd name="T32" fmla="*/ 8533 w 10666"/>
                  <a:gd name="T33" fmla="*/ 8533 h 9600"/>
                  <a:gd name="T34" fmla="*/ 10133 w 10666"/>
                  <a:gd name="T35" fmla="*/ 8533 h 9600"/>
                  <a:gd name="T36" fmla="*/ 10666 w 10666"/>
                  <a:gd name="T37" fmla="*/ 8000 h 9600"/>
                  <a:gd name="T38" fmla="*/ 10666 w 10666"/>
                  <a:gd name="T39" fmla="*/ 1600 h 9600"/>
                  <a:gd name="T40" fmla="*/ 10133 w 10666"/>
                  <a:gd name="T41" fmla="*/ 1067 h 9600"/>
                  <a:gd name="T42" fmla="*/ 2133 w 10666"/>
                  <a:gd name="T43" fmla="*/ 7467 h 9600"/>
                  <a:gd name="T44" fmla="*/ 1066 w 10666"/>
                  <a:gd name="T45" fmla="*/ 7467 h 9600"/>
                  <a:gd name="T46" fmla="*/ 1066 w 10666"/>
                  <a:gd name="T47" fmla="*/ 2133 h 9600"/>
                  <a:gd name="T48" fmla="*/ 2133 w 10666"/>
                  <a:gd name="T49" fmla="*/ 2133 h 9600"/>
                  <a:gd name="T50" fmla="*/ 2133 w 10666"/>
                  <a:gd name="T51" fmla="*/ 7467 h 9600"/>
                  <a:gd name="T52" fmla="*/ 7466 w 10666"/>
                  <a:gd name="T53" fmla="*/ 8533 h 9600"/>
                  <a:gd name="T54" fmla="*/ 3200 w 10666"/>
                  <a:gd name="T55" fmla="*/ 8533 h 9600"/>
                  <a:gd name="T56" fmla="*/ 3200 w 10666"/>
                  <a:gd name="T57" fmla="*/ 1067 h 9600"/>
                  <a:gd name="T58" fmla="*/ 7466 w 10666"/>
                  <a:gd name="T59" fmla="*/ 1067 h 9600"/>
                  <a:gd name="T60" fmla="*/ 7466 w 10666"/>
                  <a:gd name="T61" fmla="*/ 8533 h 9600"/>
                  <a:gd name="T62" fmla="*/ 9600 w 10666"/>
                  <a:gd name="T63" fmla="*/ 7467 h 9600"/>
                  <a:gd name="T64" fmla="*/ 8533 w 10666"/>
                  <a:gd name="T65" fmla="*/ 7467 h 9600"/>
                  <a:gd name="T66" fmla="*/ 8533 w 10666"/>
                  <a:gd name="T67" fmla="*/ 2133 h 9600"/>
                  <a:gd name="T68" fmla="*/ 9600 w 10666"/>
                  <a:gd name="T69" fmla="*/ 2133 h 9600"/>
                  <a:gd name="T70" fmla="*/ 9600 w 10666"/>
                  <a:gd name="T71" fmla="*/ 7467 h 9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666" h="9600">
                    <a:moveTo>
                      <a:pt x="10133" y="1067"/>
                    </a:moveTo>
                    <a:lnTo>
                      <a:pt x="8533" y="1067"/>
                    </a:lnTo>
                    <a:lnTo>
                      <a:pt x="8533" y="533"/>
                    </a:lnTo>
                    <a:cubicBezTo>
                      <a:pt x="8533" y="239"/>
                      <a:pt x="8294" y="0"/>
                      <a:pt x="8000" y="0"/>
                    </a:cubicBezTo>
                    <a:lnTo>
                      <a:pt x="2666" y="0"/>
                    </a:lnTo>
                    <a:cubicBezTo>
                      <a:pt x="2372" y="0"/>
                      <a:pt x="2133" y="239"/>
                      <a:pt x="2133" y="533"/>
                    </a:cubicBezTo>
                    <a:lnTo>
                      <a:pt x="2133" y="1067"/>
                    </a:lnTo>
                    <a:lnTo>
                      <a:pt x="533" y="1067"/>
                    </a:lnTo>
                    <a:cubicBezTo>
                      <a:pt x="238" y="1067"/>
                      <a:pt x="0" y="1305"/>
                      <a:pt x="0" y="1600"/>
                    </a:cubicBezTo>
                    <a:lnTo>
                      <a:pt x="0" y="8000"/>
                    </a:lnTo>
                    <a:cubicBezTo>
                      <a:pt x="0" y="8295"/>
                      <a:pt x="238" y="8533"/>
                      <a:pt x="533" y="8533"/>
                    </a:cubicBezTo>
                    <a:lnTo>
                      <a:pt x="2133" y="8533"/>
                    </a:lnTo>
                    <a:lnTo>
                      <a:pt x="2133" y="9067"/>
                    </a:lnTo>
                    <a:cubicBezTo>
                      <a:pt x="2133" y="9361"/>
                      <a:pt x="2372" y="9600"/>
                      <a:pt x="2666" y="9600"/>
                    </a:cubicBezTo>
                    <a:lnTo>
                      <a:pt x="8000" y="9600"/>
                    </a:lnTo>
                    <a:cubicBezTo>
                      <a:pt x="8294" y="9600"/>
                      <a:pt x="8533" y="9361"/>
                      <a:pt x="8533" y="9067"/>
                    </a:cubicBezTo>
                    <a:lnTo>
                      <a:pt x="8533" y="8533"/>
                    </a:lnTo>
                    <a:lnTo>
                      <a:pt x="10133" y="8533"/>
                    </a:lnTo>
                    <a:cubicBezTo>
                      <a:pt x="10428" y="8533"/>
                      <a:pt x="10666" y="8295"/>
                      <a:pt x="10666" y="8000"/>
                    </a:cubicBezTo>
                    <a:lnTo>
                      <a:pt x="10666" y="1600"/>
                    </a:lnTo>
                    <a:cubicBezTo>
                      <a:pt x="10666" y="1305"/>
                      <a:pt x="10428" y="1067"/>
                      <a:pt x="10133" y="1067"/>
                    </a:cubicBezTo>
                    <a:close/>
                    <a:moveTo>
                      <a:pt x="2133" y="7467"/>
                    </a:moveTo>
                    <a:lnTo>
                      <a:pt x="1066" y="7467"/>
                    </a:lnTo>
                    <a:lnTo>
                      <a:pt x="1066" y="2133"/>
                    </a:lnTo>
                    <a:lnTo>
                      <a:pt x="2133" y="2133"/>
                    </a:lnTo>
                    <a:lnTo>
                      <a:pt x="2133" y="7467"/>
                    </a:lnTo>
                    <a:close/>
                    <a:moveTo>
                      <a:pt x="7466" y="8533"/>
                    </a:moveTo>
                    <a:lnTo>
                      <a:pt x="3200" y="8533"/>
                    </a:lnTo>
                    <a:lnTo>
                      <a:pt x="3200" y="1067"/>
                    </a:lnTo>
                    <a:lnTo>
                      <a:pt x="7466" y="1067"/>
                    </a:lnTo>
                    <a:lnTo>
                      <a:pt x="7466" y="8533"/>
                    </a:lnTo>
                    <a:close/>
                    <a:moveTo>
                      <a:pt x="9600" y="7467"/>
                    </a:moveTo>
                    <a:lnTo>
                      <a:pt x="8533" y="7467"/>
                    </a:lnTo>
                    <a:lnTo>
                      <a:pt x="8533" y="2133"/>
                    </a:lnTo>
                    <a:lnTo>
                      <a:pt x="9600" y="2133"/>
                    </a:lnTo>
                    <a:lnTo>
                      <a:pt x="9600" y="746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46567CA-7A90-871A-4FEF-0A53EDA998BE}"/>
                </a:ext>
              </a:extLst>
            </p:cNvPr>
            <p:cNvGrpSpPr/>
            <p:nvPr/>
          </p:nvGrpSpPr>
          <p:grpSpPr>
            <a:xfrm>
              <a:off x="8900837" y="2017487"/>
              <a:ext cx="2618063" cy="4116614"/>
              <a:chOff x="6132397" y="2017487"/>
              <a:chExt cx="2618063" cy="4116614"/>
            </a:xfrm>
          </p:grpSpPr>
          <p:sp>
            <p:nvSpPr>
              <p:cNvPr id="10" name="ComponentBackground4">
                <a:extLst>
                  <a:ext uri="{FF2B5EF4-FFF2-40B4-BE49-F238E27FC236}">
                    <a16:creationId xmlns:a16="http://schemas.microsoft.com/office/drawing/2014/main" id="{EBE7D879-D2E2-9055-156D-1EE35D301A15}"/>
                  </a:ext>
                </a:extLst>
              </p:cNvPr>
              <p:cNvSpPr/>
              <p:nvPr/>
            </p:nvSpPr>
            <p:spPr>
              <a:xfrm>
                <a:off x="6132397" y="2017487"/>
                <a:ext cx="2618063" cy="4116614"/>
              </a:xfrm>
              <a:prstGeom prst="rect">
                <a:avLst/>
              </a:prstGeom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lang="zh-CN" altLang="en-US" sz="2400" b="1" dirty="0">
                  <a:solidFill>
                    <a:schemeClr val="lt1"/>
                  </a:solidFill>
                  <a:sym typeface="+mn-lt"/>
                </a:endParaRPr>
              </a:p>
            </p:txBody>
          </p:sp>
          <p:sp>
            <p:nvSpPr>
              <p:cNvPr id="11" name="Bullet4">
                <a:extLst>
                  <a:ext uri="{FF2B5EF4-FFF2-40B4-BE49-F238E27FC236}">
                    <a16:creationId xmlns:a16="http://schemas.microsoft.com/office/drawing/2014/main" id="{8124427F-1E98-C3B9-4501-F19AE0C5CA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40346" y="2177144"/>
                <a:ext cx="2440083" cy="711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cs typeface="+mn-ea"/>
                    <a:sym typeface="+mn-lt"/>
                  </a:rPr>
                  <a:t>木马的危害性分析</a:t>
                </a:r>
                <a:endParaRPr lang="en-US" dirty="0"/>
              </a:p>
            </p:txBody>
          </p:sp>
          <p:sp>
            <p:nvSpPr>
              <p:cNvPr id="12" name="Text4">
                <a:extLst>
                  <a:ext uri="{FF2B5EF4-FFF2-40B4-BE49-F238E27FC236}">
                    <a16:creationId xmlns:a16="http://schemas.microsoft.com/office/drawing/2014/main" id="{1FB5FDEA-B964-CE2D-94FC-D75AE1DB7E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40346" y="2888344"/>
                <a:ext cx="2440083" cy="25320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 err="1">
                    <a:solidFill>
                      <a:schemeClr val="tx1"/>
                    </a:solidFill>
                    <a:cs typeface="+mn-ea"/>
                    <a:sym typeface="+mn-lt"/>
                  </a:rPr>
                  <a:t>冰河木马可能窃取用户隐私数据、破坏系统文件、导致系统性能下降等问题。</a:t>
                </a:r>
                <a:endParaRPr lang="en-US" dirty="0"/>
              </a:p>
            </p:txBody>
          </p:sp>
          <p:sp>
            <p:nvSpPr>
              <p:cNvPr id="13" name="IconBackground4">
                <a:extLst>
                  <a:ext uri="{FF2B5EF4-FFF2-40B4-BE49-F238E27FC236}">
                    <a16:creationId xmlns:a16="http://schemas.microsoft.com/office/drawing/2014/main" id="{B377FED0-93BC-50AC-4830-8153070C98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0052" y="5420359"/>
                <a:ext cx="540000" cy="537533"/>
              </a:xfrm>
              <a:prstGeom prst="ellipse">
                <a:avLst/>
              </a:pr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Icon4">
                <a:extLst>
                  <a:ext uri="{FF2B5EF4-FFF2-40B4-BE49-F238E27FC236}">
                    <a16:creationId xmlns:a16="http://schemas.microsoft.com/office/drawing/2014/main" id="{BCB232B0-1C27-636F-8F64-21215D40F7A0}"/>
                  </a:ext>
                </a:extLst>
              </p:cNvPr>
              <p:cNvSpPr/>
              <p:nvPr/>
            </p:nvSpPr>
            <p:spPr>
              <a:xfrm>
                <a:off x="6460308" y="5553910"/>
                <a:ext cx="302700" cy="272895"/>
              </a:xfrm>
              <a:custGeom>
                <a:avLst/>
                <a:gdLst>
                  <a:gd name="connsiteX0" fmla="*/ 303773 w 607604"/>
                  <a:gd name="connsiteY0" fmla="*/ 324117 h 547778"/>
                  <a:gd name="connsiteX1" fmla="*/ 285703 w 607604"/>
                  <a:gd name="connsiteY1" fmla="*/ 342158 h 547778"/>
                  <a:gd name="connsiteX2" fmla="*/ 303773 w 607604"/>
                  <a:gd name="connsiteY2" fmla="*/ 360288 h 547778"/>
                  <a:gd name="connsiteX3" fmla="*/ 321932 w 607604"/>
                  <a:gd name="connsiteY3" fmla="*/ 342158 h 547778"/>
                  <a:gd name="connsiteX4" fmla="*/ 303773 w 607604"/>
                  <a:gd name="connsiteY4" fmla="*/ 324117 h 547778"/>
                  <a:gd name="connsiteX5" fmla="*/ 238170 w 607604"/>
                  <a:gd name="connsiteY5" fmla="*/ 216403 h 547778"/>
                  <a:gd name="connsiteX6" fmla="*/ 259266 w 607604"/>
                  <a:gd name="connsiteY6" fmla="*/ 237466 h 547778"/>
                  <a:gd name="connsiteX7" fmla="*/ 303773 w 607604"/>
                  <a:gd name="connsiteY7" fmla="*/ 281902 h 547778"/>
                  <a:gd name="connsiteX8" fmla="*/ 348369 w 607604"/>
                  <a:gd name="connsiteY8" fmla="*/ 237466 h 547778"/>
                  <a:gd name="connsiteX9" fmla="*/ 369466 w 607604"/>
                  <a:gd name="connsiteY9" fmla="*/ 216403 h 547778"/>
                  <a:gd name="connsiteX10" fmla="*/ 390562 w 607604"/>
                  <a:gd name="connsiteY10" fmla="*/ 237466 h 547778"/>
                  <a:gd name="connsiteX11" fmla="*/ 353621 w 607604"/>
                  <a:gd name="connsiteY11" fmla="*/ 308298 h 547778"/>
                  <a:gd name="connsiteX12" fmla="*/ 358072 w 607604"/>
                  <a:gd name="connsiteY12" fmla="*/ 315941 h 547778"/>
                  <a:gd name="connsiteX13" fmla="*/ 438007 w 607604"/>
                  <a:gd name="connsiteY13" fmla="*/ 319496 h 547778"/>
                  <a:gd name="connsiteX14" fmla="*/ 445751 w 607604"/>
                  <a:gd name="connsiteY14" fmla="*/ 348290 h 547778"/>
                  <a:gd name="connsiteX15" fmla="*/ 416911 w 607604"/>
                  <a:gd name="connsiteY15" fmla="*/ 356022 h 547778"/>
                  <a:gd name="connsiteX16" fmla="*/ 356025 w 607604"/>
                  <a:gd name="connsiteY16" fmla="*/ 372286 h 547778"/>
                  <a:gd name="connsiteX17" fmla="*/ 372314 w 607604"/>
                  <a:gd name="connsiteY17" fmla="*/ 433075 h 547778"/>
                  <a:gd name="connsiteX18" fmla="*/ 380059 w 607604"/>
                  <a:gd name="connsiteY18" fmla="*/ 461781 h 547778"/>
                  <a:gd name="connsiteX19" fmla="*/ 351218 w 607604"/>
                  <a:gd name="connsiteY19" fmla="*/ 469513 h 547778"/>
                  <a:gd name="connsiteX20" fmla="*/ 308224 w 607604"/>
                  <a:gd name="connsiteY20" fmla="*/ 402236 h 547778"/>
                  <a:gd name="connsiteX21" fmla="*/ 299323 w 607604"/>
                  <a:gd name="connsiteY21" fmla="*/ 402236 h 547778"/>
                  <a:gd name="connsiteX22" fmla="*/ 256329 w 607604"/>
                  <a:gd name="connsiteY22" fmla="*/ 469513 h 547778"/>
                  <a:gd name="connsiteX23" fmla="*/ 227577 w 607604"/>
                  <a:gd name="connsiteY23" fmla="*/ 461781 h 547778"/>
                  <a:gd name="connsiteX24" fmla="*/ 235232 w 607604"/>
                  <a:gd name="connsiteY24" fmla="*/ 433075 h 547778"/>
                  <a:gd name="connsiteX25" fmla="*/ 224550 w 607604"/>
                  <a:gd name="connsiteY25" fmla="*/ 351579 h 547778"/>
                  <a:gd name="connsiteX26" fmla="*/ 190725 w 607604"/>
                  <a:gd name="connsiteY26" fmla="*/ 356022 h 547778"/>
                  <a:gd name="connsiteX27" fmla="*/ 161884 w 607604"/>
                  <a:gd name="connsiteY27" fmla="*/ 348290 h 547778"/>
                  <a:gd name="connsiteX28" fmla="*/ 169628 w 607604"/>
                  <a:gd name="connsiteY28" fmla="*/ 319496 h 547778"/>
                  <a:gd name="connsiteX29" fmla="*/ 249474 w 607604"/>
                  <a:gd name="connsiteY29" fmla="*/ 315941 h 547778"/>
                  <a:gd name="connsiteX30" fmla="*/ 253925 w 607604"/>
                  <a:gd name="connsiteY30" fmla="*/ 308298 h 547778"/>
                  <a:gd name="connsiteX31" fmla="*/ 217073 w 607604"/>
                  <a:gd name="connsiteY31" fmla="*/ 237466 h 547778"/>
                  <a:gd name="connsiteX32" fmla="*/ 238170 w 607604"/>
                  <a:gd name="connsiteY32" fmla="*/ 216403 h 547778"/>
                  <a:gd name="connsiteX33" fmla="*/ 303775 w 607604"/>
                  <a:gd name="connsiteY33" fmla="*/ 42191 h 547778"/>
                  <a:gd name="connsiteX34" fmla="*/ 267269 w 607604"/>
                  <a:gd name="connsiteY34" fmla="*/ 63253 h 547778"/>
                  <a:gd name="connsiteX35" fmla="*/ 47944 w 607604"/>
                  <a:gd name="connsiteY35" fmla="*/ 442466 h 547778"/>
                  <a:gd name="connsiteX36" fmla="*/ 84528 w 607604"/>
                  <a:gd name="connsiteY36" fmla="*/ 505653 h 547778"/>
                  <a:gd name="connsiteX37" fmla="*/ 523088 w 607604"/>
                  <a:gd name="connsiteY37" fmla="*/ 505653 h 547778"/>
                  <a:gd name="connsiteX38" fmla="*/ 559583 w 607604"/>
                  <a:gd name="connsiteY38" fmla="*/ 442466 h 547778"/>
                  <a:gd name="connsiteX39" fmla="*/ 340348 w 607604"/>
                  <a:gd name="connsiteY39" fmla="*/ 63253 h 547778"/>
                  <a:gd name="connsiteX40" fmla="*/ 303775 w 607604"/>
                  <a:gd name="connsiteY40" fmla="*/ 42191 h 547778"/>
                  <a:gd name="connsiteX41" fmla="*/ 303775 w 607604"/>
                  <a:gd name="connsiteY41" fmla="*/ 0 h 547778"/>
                  <a:gd name="connsiteX42" fmla="*/ 376931 w 607604"/>
                  <a:gd name="connsiteY42" fmla="*/ 42191 h 547778"/>
                  <a:gd name="connsiteX43" fmla="*/ 596167 w 607604"/>
                  <a:gd name="connsiteY43" fmla="*/ 421404 h 547778"/>
                  <a:gd name="connsiteX44" fmla="*/ 523088 w 607604"/>
                  <a:gd name="connsiteY44" fmla="*/ 547778 h 547778"/>
                  <a:gd name="connsiteX45" fmla="*/ 84528 w 607604"/>
                  <a:gd name="connsiteY45" fmla="*/ 547778 h 547778"/>
                  <a:gd name="connsiteX46" fmla="*/ 11449 w 607604"/>
                  <a:gd name="connsiteY46" fmla="*/ 421404 h 547778"/>
                  <a:gd name="connsiteX47" fmla="*/ 230685 w 607604"/>
                  <a:gd name="connsiteY47" fmla="*/ 42191 h 547778"/>
                  <a:gd name="connsiteX48" fmla="*/ 303775 w 607604"/>
                  <a:gd name="connsiteY48" fmla="*/ 0 h 547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07604" h="547778">
                    <a:moveTo>
                      <a:pt x="303773" y="324117"/>
                    </a:moveTo>
                    <a:cubicBezTo>
                      <a:pt x="293804" y="324117"/>
                      <a:pt x="285703" y="332204"/>
                      <a:pt x="285703" y="342158"/>
                    </a:cubicBezTo>
                    <a:cubicBezTo>
                      <a:pt x="285703" y="352112"/>
                      <a:pt x="293804" y="360288"/>
                      <a:pt x="303773" y="360288"/>
                    </a:cubicBezTo>
                    <a:cubicBezTo>
                      <a:pt x="313832" y="360288"/>
                      <a:pt x="321932" y="352112"/>
                      <a:pt x="321932" y="342158"/>
                    </a:cubicBezTo>
                    <a:cubicBezTo>
                      <a:pt x="321932" y="332204"/>
                      <a:pt x="313832" y="324117"/>
                      <a:pt x="303773" y="324117"/>
                    </a:cubicBezTo>
                    <a:close/>
                    <a:moveTo>
                      <a:pt x="238170" y="216403"/>
                    </a:moveTo>
                    <a:cubicBezTo>
                      <a:pt x="249830" y="216403"/>
                      <a:pt x="259266" y="225824"/>
                      <a:pt x="259266" y="237466"/>
                    </a:cubicBezTo>
                    <a:cubicBezTo>
                      <a:pt x="259266" y="261995"/>
                      <a:pt x="279205" y="281902"/>
                      <a:pt x="303773" y="281902"/>
                    </a:cubicBezTo>
                    <a:cubicBezTo>
                      <a:pt x="328341" y="281902"/>
                      <a:pt x="348369" y="261995"/>
                      <a:pt x="348369" y="237466"/>
                    </a:cubicBezTo>
                    <a:cubicBezTo>
                      <a:pt x="348369" y="225824"/>
                      <a:pt x="357805" y="216403"/>
                      <a:pt x="369466" y="216403"/>
                    </a:cubicBezTo>
                    <a:cubicBezTo>
                      <a:pt x="381127" y="216403"/>
                      <a:pt x="390562" y="225824"/>
                      <a:pt x="390562" y="237466"/>
                    </a:cubicBezTo>
                    <a:cubicBezTo>
                      <a:pt x="390562" y="266705"/>
                      <a:pt x="375964" y="292567"/>
                      <a:pt x="353621" y="308298"/>
                    </a:cubicBezTo>
                    <a:cubicBezTo>
                      <a:pt x="355313" y="310697"/>
                      <a:pt x="356826" y="313274"/>
                      <a:pt x="358072" y="315941"/>
                    </a:cubicBezTo>
                    <a:cubicBezTo>
                      <a:pt x="383174" y="304387"/>
                      <a:pt x="412727" y="304920"/>
                      <a:pt x="438007" y="319496"/>
                    </a:cubicBezTo>
                    <a:cubicBezTo>
                      <a:pt x="448066" y="325361"/>
                      <a:pt x="451537" y="338248"/>
                      <a:pt x="445751" y="348290"/>
                    </a:cubicBezTo>
                    <a:cubicBezTo>
                      <a:pt x="439876" y="358333"/>
                      <a:pt x="426969" y="361799"/>
                      <a:pt x="416911" y="356022"/>
                    </a:cubicBezTo>
                    <a:cubicBezTo>
                      <a:pt x="395547" y="343669"/>
                      <a:pt x="368398" y="350956"/>
                      <a:pt x="356025" y="372286"/>
                    </a:cubicBezTo>
                    <a:cubicBezTo>
                      <a:pt x="343741" y="393527"/>
                      <a:pt x="351040" y="420810"/>
                      <a:pt x="372314" y="433075"/>
                    </a:cubicBezTo>
                    <a:cubicBezTo>
                      <a:pt x="382462" y="438852"/>
                      <a:pt x="385934" y="451738"/>
                      <a:pt x="380059" y="461781"/>
                    </a:cubicBezTo>
                    <a:cubicBezTo>
                      <a:pt x="374273" y="471912"/>
                      <a:pt x="361366" y="475378"/>
                      <a:pt x="351218" y="469513"/>
                    </a:cubicBezTo>
                    <a:cubicBezTo>
                      <a:pt x="325849" y="454938"/>
                      <a:pt x="310716" y="429342"/>
                      <a:pt x="308224" y="402236"/>
                    </a:cubicBezTo>
                    <a:cubicBezTo>
                      <a:pt x="304930" y="402414"/>
                      <a:pt x="302616" y="402414"/>
                      <a:pt x="299323" y="402236"/>
                    </a:cubicBezTo>
                    <a:cubicBezTo>
                      <a:pt x="296919" y="429342"/>
                      <a:pt x="281698" y="454938"/>
                      <a:pt x="256329" y="469513"/>
                    </a:cubicBezTo>
                    <a:cubicBezTo>
                      <a:pt x="246270" y="475378"/>
                      <a:pt x="233363" y="471912"/>
                      <a:pt x="227577" y="461781"/>
                    </a:cubicBezTo>
                    <a:cubicBezTo>
                      <a:pt x="221702" y="451738"/>
                      <a:pt x="225173" y="438852"/>
                      <a:pt x="235232" y="433075"/>
                    </a:cubicBezTo>
                    <a:cubicBezTo>
                      <a:pt x="269681" y="413256"/>
                      <a:pt x="262560" y="361710"/>
                      <a:pt x="224550" y="351579"/>
                    </a:cubicBezTo>
                    <a:cubicBezTo>
                      <a:pt x="212979" y="348468"/>
                      <a:pt x="201051" y="350068"/>
                      <a:pt x="190725" y="356022"/>
                    </a:cubicBezTo>
                    <a:cubicBezTo>
                      <a:pt x="180577" y="361799"/>
                      <a:pt x="167670" y="358333"/>
                      <a:pt x="161884" y="348290"/>
                    </a:cubicBezTo>
                    <a:cubicBezTo>
                      <a:pt x="156009" y="338248"/>
                      <a:pt x="159481" y="325361"/>
                      <a:pt x="169628" y="319496"/>
                    </a:cubicBezTo>
                    <a:cubicBezTo>
                      <a:pt x="194909" y="304920"/>
                      <a:pt x="224372" y="304387"/>
                      <a:pt x="249474" y="315941"/>
                    </a:cubicBezTo>
                    <a:cubicBezTo>
                      <a:pt x="250810" y="313274"/>
                      <a:pt x="252323" y="310697"/>
                      <a:pt x="253925" y="308298"/>
                    </a:cubicBezTo>
                    <a:cubicBezTo>
                      <a:pt x="231672" y="292567"/>
                      <a:pt x="217073" y="266705"/>
                      <a:pt x="217073" y="237466"/>
                    </a:cubicBezTo>
                    <a:cubicBezTo>
                      <a:pt x="217073" y="225824"/>
                      <a:pt x="226509" y="216403"/>
                      <a:pt x="238170" y="216403"/>
                    </a:cubicBezTo>
                    <a:close/>
                    <a:moveTo>
                      <a:pt x="303775" y="42191"/>
                    </a:moveTo>
                    <a:cubicBezTo>
                      <a:pt x="289566" y="42191"/>
                      <a:pt x="275369" y="49212"/>
                      <a:pt x="267269" y="63253"/>
                    </a:cubicBezTo>
                    <a:lnTo>
                      <a:pt x="47944" y="442466"/>
                    </a:lnTo>
                    <a:cubicBezTo>
                      <a:pt x="31655" y="470549"/>
                      <a:pt x="52038" y="505653"/>
                      <a:pt x="84528" y="505653"/>
                    </a:cubicBezTo>
                    <a:lnTo>
                      <a:pt x="523088" y="505653"/>
                    </a:lnTo>
                    <a:cubicBezTo>
                      <a:pt x="555578" y="505653"/>
                      <a:pt x="575872" y="470549"/>
                      <a:pt x="559583" y="442466"/>
                    </a:cubicBezTo>
                    <a:lnTo>
                      <a:pt x="340348" y="63253"/>
                    </a:lnTo>
                    <a:cubicBezTo>
                      <a:pt x="332203" y="49212"/>
                      <a:pt x="317983" y="42191"/>
                      <a:pt x="303775" y="42191"/>
                    </a:cubicBezTo>
                    <a:close/>
                    <a:moveTo>
                      <a:pt x="303775" y="0"/>
                    </a:moveTo>
                    <a:cubicBezTo>
                      <a:pt x="332203" y="0"/>
                      <a:pt x="360642" y="14064"/>
                      <a:pt x="376931" y="42191"/>
                    </a:cubicBezTo>
                    <a:lnTo>
                      <a:pt x="596167" y="421404"/>
                    </a:lnTo>
                    <a:cubicBezTo>
                      <a:pt x="628656" y="477570"/>
                      <a:pt x="588067" y="547778"/>
                      <a:pt x="523088" y="547778"/>
                    </a:cubicBezTo>
                    <a:lnTo>
                      <a:pt x="84528" y="547778"/>
                    </a:lnTo>
                    <a:cubicBezTo>
                      <a:pt x="19460" y="547778"/>
                      <a:pt x="-21040" y="477570"/>
                      <a:pt x="11449" y="421404"/>
                    </a:cubicBezTo>
                    <a:lnTo>
                      <a:pt x="230685" y="42191"/>
                    </a:lnTo>
                    <a:cubicBezTo>
                      <a:pt x="246930" y="14064"/>
                      <a:pt x="275347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5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9826" y="131228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实验目标</a:t>
            </a:r>
            <a:endParaRPr lang="zh-CN" altLang="en-US" dirty="0"/>
          </a:p>
        </p:txBody>
      </p:sp>
      <p:grpSp>
        <p:nvGrpSpPr>
          <p:cNvPr id="3" name="a0b8655a-7b50-4086-ac98-15c876d3900a.source.4.zh-Hans.pptx">
            <a:extLst>
              <a:ext uri="{FF2B5EF4-FFF2-40B4-BE49-F238E27FC236}">
                <a16:creationId xmlns:a16="http://schemas.microsoft.com/office/drawing/2014/main" id="{B7045D4A-3731-0294-6027-9D214D8CA723}"/>
              </a:ext>
            </a:extLst>
          </p:cNvPr>
          <p:cNvGrpSpPr/>
          <p:nvPr/>
        </p:nvGrpSpPr>
        <p:grpSpPr>
          <a:xfrm>
            <a:off x="219826" y="906087"/>
            <a:ext cx="8575039" cy="5228015"/>
            <a:chOff x="660399" y="1130300"/>
            <a:chExt cx="10858500" cy="500380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C961865-FCCC-5376-9F4F-AEE278B616FA}"/>
                </a:ext>
              </a:extLst>
            </p:cNvPr>
            <p:cNvGrpSpPr/>
            <p:nvPr/>
          </p:nvGrpSpPr>
          <p:grpSpPr>
            <a:xfrm>
              <a:off x="660399" y="1130300"/>
              <a:ext cx="10858500" cy="5003802"/>
              <a:chOff x="660399" y="1130300"/>
              <a:chExt cx="10858500" cy="5003802"/>
            </a:xfrm>
          </p:grpSpPr>
          <p:sp>
            <p:nvSpPr>
              <p:cNvPr id="6" name="Title">
                <a:extLst>
                  <a:ext uri="{FF2B5EF4-FFF2-40B4-BE49-F238E27FC236}">
                    <a16:creationId xmlns:a16="http://schemas.microsoft.com/office/drawing/2014/main" id="{C83F5FBD-B7CB-4A99-204B-F2DE81B31F9B}"/>
                  </a:ext>
                </a:extLst>
              </p:cNvPr>
              <p:cNvSpPr txBox="1"/>
              <p:nvPr/>
            </p:nvSpPr>
            <p:spPr>
              <a:xfrm>
                <a:off x="660399" y="1130300"/>
                <a:ext cx="10858500" cy="609600"/>
              </a:xfrm>
              <a:prstGeom prst="rect">
                <a:avLst/>
              </a:prstGeom>
              <a:noFill/>
            </p:spPr>
            <p:txBody>
              <a:bodyPr vert="horz" wrap="square" rtlCol="0" anchor="ctr">
                <a:normAutofit/>
              </a:bodyPr>
              <a:lstStyle/>
              <a:p>
                <a:r>
                  <a:rPr lang="zh-CN" altLang="en-US" sz="2400" b="1" dirty="0"/>
                  <a:t>掌握冰河木马的运行机制及对网络安全的影响</a:t>
                </a:r>
                <a:endParaRPr lang="en-US" dirty="0"/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54D429E0-8B7C-BF93-BAF9-56742C2D346D}"/>
                  </a:ext>
                </a:extLst>
              </p:cNvPr>
              <p:cNvGrpSpPr/>
              <p:nvPr/>
            </p:nvGrpSpPr>
            <p:grpSpPr>
              <a:xfrm>
                <a:off x="660400" y="1838860"/>
                <a:ext cx="7835900" cy="4295242"/>
                <a:chOff x="660400" y="1838860"/>
                <a:chExt cx="7835900" cy="281993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610D33B-B0ED-F8CC-863C-9EC3161628E3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60400" y="1838860"/>
                  <a:ext cx="3795450" cy="1344632"/>
                  <a:chOff x="797462" y="1930496"/>
                  <a:chExt cx="3220935" cy="1443325"/>
                </a:xfrm>
              </p:grpSpPr>
              <p:sp>
                <p:nvSpPr>
                  <p:cNvPr id="18" name="Bullet1">
                    <a:extLst>
                      <a:ext uri="{FF2B5EF4-FFF2-40B4-BE49-F238E27FC236}">
                        <a16:creationId xmlns:a16="http://schemas.microsoft.com/office/drawing/2014/main" id="{76CC479E-36FC-EB37-AF03-EC6CA714BFE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97462" y="1930496"/>
                    <a:ext cx="3220935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学习木马行为特征</a:t>
                    </a:r>
                    <a:endParaRPr lang="en-US" dirty="0"/>
                  </a:p>
                </p:txBody>
              </p:sp>
              <p:sp>
                <p:nvSpPr>
                  <p:cNvPr id="19" name="Text1">
                    <a:extLst>
                      <a:ext uri="{FF2B5EF4-FFF2-40B4-BE49-F238E27FC236}">
                        <a16:creationId xmlns:a16="http://schemas.microsoft.com/office/drawing/2014/main" id="{CE30DDE4-D9BA-0F71-FBB0-5D8907CA58B6}"/>
                      </a:ext>
                    </a:extLst>
                  </p:cNvPr>
                  <p:cNvSpPr/>
                  <p:nvPr/>
                </p:nvSpPr>
                <p:spPr>
                  <a:xfrm>
                    <a:off x="797463" y="2290496"/>
                    <a:ext cx="3220934" cy="10833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通过实验观察冰河木马的行为特征，理解其在网络环境中的活动模式。</a:t>
                    </a:r>
                    <a:endParaRPr lang="en-US" dirty="0"/>
                  </a:p>
                </p:txBody>
              </p:sp>
            </p:grpSp>
            <p:grpSp>
              <p:nvGrpSpPr>
                <p:cNvPr id="9" name="组合 1">
                  <a:extLst>
                    <a:ext uri="{FF2B5EF4-FFF2-40B4-BE49-F238E27FC236}">
                      <a16:creationId xmlns:a16="http://schemas.microsoft.com/office/drawing/2014/main" id="{0A4E08C7-BC38-0E8C-E900-CB3454ED645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660400" y="3314165"/>
                  <a:ext cx="3795450" cy="1344632"/>
                  <a:chOff x="797462" y="1930496"/>
                  <a:chExt cx="3220935" cy="1443325"/>
                </a:xfrm>
              </p:grpSpPr>
              <p:sp>
                <p:nvSpPr>
                  <p:cNvPr id="16" name="Bullet2">
                    <a:extLst>
                      <a:ext uri="{FF2B5EF4-FFF2-40B4-BE49-F238E27FC236}">
                        <a16:creationId xmlns:a16="http://schemas.microsoft.com/office/drawing/2014/main" id="{0FCF76B4-4C9D-C9CD-FA21-8B4CC0CCEDD4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97462" y="1930496"/>
                    <a:ext cx="3220935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分析木马攻击手段</a:t>
                    </a:r>
                    <a:endParaRPr lang="en-US" dirty="0"/>
                  </a:p>
                </p:txBody>
              </p:sp>
              <p:sp>
                <p:nvSpPr>
                  <p:cNvPr id="17" name="Text2">
                    <a:extLst>
                      <a:ext uri="{FF2B5EF4-FFF2-40B4-BE49-F238E27FC236}">
                        <a16:creationId xmlns:a16="http://schemas.microsoft.com/office/drawing/2014/main" id="{E4BD90C5-A23E-2CBF-C4E9-3E754E132D27}"/>
                      </a:ext>
                    </a:extLst>
                  </p:cNvPr>
                  <p:cNvSpPr/>
                  <p:nvPr/>
                </p:nvSpPr>
                <p:spPr>
                  <a:xfrm>
                    <a:off x="797463" y="2290496"/>
                    <a:ext cx="3220934" cy="10833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研究冰河木马如何绕过传统安全措施，实施远程控制和数据窃取。</a:t>
                    </a:r>
                    <a:endParaRPr lang="en-US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A80CDA2C-7CDA-470A-E030-6C059A1BEBA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700850" y="1838860"/>
                  <a:ext cx="3795450" cy="1344632"/>
                  <a:chOff x="797462" y="1930496"/>
                  <a:chExt cx="3220935" cy="1443325"/>
                </a:xfrm>
              </p:grpSpPr>
              <p:sp>
                <p:nvSpPr>
                  <p:cNvPr id="14" name="Bullet3">
                    <a:extLst>
                      <a:ext uri="{FF2B5EF4-FFF2-40B4-BE49-F238E27FC236}">
                        <a16:creationId xmlns:a16="http://schemas.microsoft.com/office/drawing/2014/main" id="{0D270651-404D-C4AF-3093-630A962531A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97462" y="1930496"/>
                    <a:ext cx="3220935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提高安全防范意识</a:t>
                    </a:r>
                    <a:endParaRPr lang="en-US" dirty="0"/>
                  </a:p>
                </p:txBody>
              </p:sp>
              <p:sp>
                <p:nvSpPr>
                  <p:cNvPr id="15" name="Text3">
                    <a:extLst>
                      <a:ext uri="{FF2B5EF4-FFF2-40B4-BE49-F238E27FC236}">
                        <a16:creationId xmlns:a16="http://schemas.microsoft.com/office/drawing/2014/main" id="{A4D8CE99-4075-F6E1-C3B8-1576114E02D6}"/>
                      </a:ext>
                    </a:extLst>
                  </p:cNvPr>
                  <p:cNvSpPr/>
                  <p:nvPr/>
                </p:nvSpPr>
                <p:spPr>
                  <a:xfrm>
                    <a:off x="797463" y="2290496"/>
                    <a:ext cx="3220934" cy="10833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通过实验认识木马的危害性，增强对恶意软件的识别和防范能力。</a:t>
                    </a:r>
                    <a:endParaRPr lang="en-US" dirty="0"/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CB6DEDD8-08B9-3DC1-152F-0121491E812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700850" y="3314165"/>
                  <a:ext cx="3795450" cy="1344632"/>
                  <a:chOff x="797462" y="1930496"/>
                  <a:chExt cx="3220935" cy="1443325"/>
                </a:xfrm>
              </p:grpSpPr>
              <p:sp>
                <p:nvSpPr>
                  <p:cNvPr id="12" name="Bullet4">
                    <a:extLst>
                      <a:ext uri="{FF2B5EF4-FFF2-40B4-BE49-F238E27FC236}">
                        <a16:creationId xmlns:a16="http://schemas.microsoft.com/office/drawing/2014/main" id="{E56597BC-4CA3-79B0-C891-6A37321E1DDA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97462" y="1930496"/>
                    <a:ext cx="3220935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总结防护策略</a:t>
                    </a:r>
                    <a:endParaRPr lang="en-US" dirty="0"/>
                  </a:p>
                </p:txBody>
              </p:sp>
              <p:sp>
                <p:nvSpPr>
                  <p:cNvPr id="13" name="Text4">
                    <a:extLst>
                      <a:ext uri="{FF2B5EF4-FFF2-40B4-BE49-F238E27FC236}">
                        <a16:creationId xmlns:a16="http://schemas.microsoft.com/office/drawing/2014/main" id="{272ADB81-C55B-A009-240B-A875760AB20A}"/>
                      </a:ext>
                    </a:extLst>
                  </p:cNvPr>
                  <p:cNvSpPr/>
                  <p:nvPr/>
                </p:nvSpPr>
                <p:spPr>
                  <a:xfrm>
                    <a:off x="797463" y="2290496"/>
                    <a:ext cx="3220934" cy="10833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根据实验结果，总结针对木马攻击的有效防护措施，提高系统的安全性。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5" name="PictureMisc1">
              <a:extLst>
                <a:ext uri="{FF2B5EF4-FFF2-40B4-BE49-F238E27FC236}">
                  <a16:creationId xmlns:a16="http://schemas.microsoft.com/office/drawing/2014/main" id="{DBA04850-88BA-E82A-59AF-9A7578F4FF96}"/>
                </a:ext>
              </a:extLst>
            </p:cNvPr>
            <p:cNvSpPr>
              <a:spLocks/>
            </p:cNvSpPr>
            <p:nvPr/>
          </p:nvSpPr>
          <p:spPr>
            <a:xfrm>
              <a:off x="8677275" y="1838860"/>
              <a:ext cx="2841624" cy="4295242"/>
            </a:xfrm>
            <a:prstGeom prst="roundRect">
              <a:avLst>
                <a:gd name="adj" fmla="val 3993"/>
              </a:avLst>
            </a:prstGeom>
            <a:blipFill>
              <a:blip r:embed="rId3"/>
              <a:srcRect/>
              <a:stretch>
                <a:fillRect l="-63365" r="-63365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853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8240" y="1060281"/>
            <a:ext cx="8765540" cy="4918075"/>
            <a:chOff x="3080" y="1785"/>
            <a:chExt cx="13242" cy="7430"/>
          </a:xfrm>
        </p:grpSpPr>
        <p:sp>
          <p:nvSpPr>
            <p:cNvPr id="3" name="矩形 2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711925" y="1932741"/>
            <a:ext cx="5605780" cy="3675024"/>
            <a:chOff x="5204" y="2948"/>
            <a:chExt cx="8828" cy="5168"/>
          </a:xfrm>
        </p:grpSpPr>
        <p:sp>
          <p:nvSpPr>
            <p:cNvPr id="6" name="文本框 5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589" y="4352"/>
              <a:ext cx="7979" cy="1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实验环境</a:t>
              </a:r>
              <a:endParaRPr lang="zh-CN" altLang="en-US" sz="72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04" y="6233"/>
              <a:ext cx="8828" cy="1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800" dirty="0" smtClean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描述</a:t>
              </a:r>
              <a:r>
                <a:rPr lang="zh-CN" altLang="en-US" sz="1800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实验所需的软硬件环境及配置要求</a:t>
              </a: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  <a:p>
              <a:pPr algn="ctr">
                <a:lnSpc>
                  <a:spcPct val="150000"/>
                </a:lnSpc>
              </a:pPr>
              <a:endParaRPr lang="en-US" altLang="zh-CN" sz="1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18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8262" y="140321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虚拟机配置</a:t>
            </a:r>
            <a:endParaRPr lang="zh-CN" altLang="en-US" dirty="0"/>
          </a:p>
        </p:txBody>
      </p:sp>
      <p:grpSp>
        <p:nvGrpSpPr>
          <p:cNvPr id="4" name="73e8741a-6388-449f-982e-cee35fea6c79.source.4.zh-Hans.pptx">
            <a:extLst>
              <a:ext uri="{FF2B5EF4-FFF2-40B4-BE49-F238E27FC236}">
                <a16:creationId xmlns:a16="http://schemas.microsoft.com/office/drawing/2014/main" id="{78CDD7FC-13B7-4312-97DB-EA8721546FBC}"/>
              </a:ext>
            </a:extLst>
          </p:cNvPr>
          <p:cNvGrpSpPr/>
          <p:nvPr/>
        </p:nvGrpSpPr>
        <p:grpSpPr>
          <a:xfrm>
            <a:off x="0" y="751147"/>
            <a:ext cx="9144000" cy="5373158"/>
            <a:chOff x="456613" y="1062518"/>
            <a:chExt cx="11404082" cy="5071582"/>
          </a:xfrm>
        </p:grpSpPr>
        <p:sp>
          <p:nvSpPr>
            <p:cNvPr id="5" name="PictureMisc1">
              <a:extLst>
                <a:ext uri="{FF2B5EF4-FFF2-40B4-BE49-F238E27FC236}">
                  <a16:creationId xmlns:a16="http://schemas.microsoft.com/office/drawing/2014/main" id="{CB6874AD-6478-25E4-3731-F699A94AEC41}"/>
                </a:ext>
              </a:extLst>
            </p:cNvPr>
            <p:cNvSpPr/>
            <p:nvPr/>
          </p:nvSpPr>
          <p:spPr>
            <a:xfrm>
              <a:off x="456613" y="2853807"/>
              <a:ext cx="11404082" cy="3280293"/>
            </a:xfrm>
            <a:custGeom>
              <a:avLst/>
              <a:gdLst>
                <a:gd name="connsiteX0" fmla="*/ 0 w 12192000"/>
                <a:gd name="connsiteY0" fmla="*/ 0 h 2859819"/>
                <a:gd name="connsiteX1" fmla="*/ 154318 w 12192000"/>
                <a:gd name="connsiteY1" fmla="*/ 88273 h 2859819"/>
                <a:gd name="connsiteX2" fmla="*/ 6332477 w 12192000"/>
                <a:gd name="connsiteY2" fmla="*/ 1819216 h 2859819"/>
                <a:gd name="connsiteX3" fmla="*/ 12073682 w 12192000"/>
                <a:gd name="connsiteY3" fmla="*/ 1505182 h 2859819"/>
                <a:gd name="connsiteX4" fmla="*/ 12192000 w 12192000"/>
                <a:gd name="connsiteY4" fmla="*/ 1474066 h 2859819"/>
                <a:gd name="connsiteX5" fmla="*/ 12192000 w 12192000"/>
                <a:gd name="connsiteY5" fmla="*/ 2859819 h 2859819"/>
                <a:gd name="connsiteX6" fmla="*/ 0 w 12192000"/>
                <a:gd name="connsiteY6" fmla="*/ 2859819 h 285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859819">
                  <a:moveTo>
                    <a:pt x="0" y="0"/>
                  </a:moveTo>
                  <a:lnTo>
                    <a:pt x="154318" y="88273"/>
                  </a:lnTo>
                  <a:cubicBezTo>
                    <a:pt x="1695893" y="934556"/>
                    <a:pt x="3877077" y="1578401"/>
                    <a:pt x="6332477" y="1819216"/>
                  </a:cubicBezTo>
                  <a:cubicBezTo>
                    <a:pt x="8480950" y="2029929"/>
                    <a:pt x="10483428" y="1897164"/>
                    <a:pt x="12073682" y="1505182"/>
                  </a:cubicBezTo>
                  <a:lnTo>
                    <a:pt x="12192000" y="1474066"/>
                  </a:lnTo>
                  <a:lnTo>
                    <a:pt x="12192000" y="2859819"/>
                  </a:lnTo>
                  <a:lnTo>
                    <a:pt x="0" y="2859819"/>
                  </a:lnTo>
                  <a:close/>
                </a:path>
              </a:pathLst>
            </a:custGeom>
            <a:blipFill>
              <a:blip r:embed="rId3"/>
              <a:stretch>
                <a:fillRect t="-54150" b="-54150"/>
              </a:stretch>
            </a:blipFill>
            <a:ln w="3175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163ED86-135A-554D-56EF-D55026FC5A6D}"/>
                </a:ext>
              </a:extLst>
            </p:cNvPr>
            <p:cNvGrpSpPr/>
            <p:nvPr/>
          </p:nvGrpSpPr>
          <p:grpSpPr>
            <a:xfrm>
              <a:off x="660400" y="2158280"/>
              <a:ext cx="2636682" cy="3975820"/>
              <a:chOff x="747162" y="2158280"/>
              <a:chExt cx="2636682" cy="3975820"/>
            </a:xfrm>
          </p:grpSpPr>
          <p:sp>
            <p:nvSpPr>
              <p:cNvPr id="23" name="ComponentBackground1">
                <a:extLst>
                  <a:ext uri="{FF2B5EF4-FFF2-40B4-BE49-F238E27FC236}">
                    <a16:creationId xmlns:a16="http://schemas.microsoft.com/office/drawing/2014/main" id="{6749343C-7B97-792F-1229-B91C45C2A926}"/>
                  </a:ext>
                </a:extLst>
              </p:cNvPr>
              <p:cNvSpPr/>
              <p:nvPr/>
            </p:nvSpPr>
            <p:spPr>
              <a:xfrm>
                <a:off x="747162" y="2497860"/>
                <a:ext cx="2636682" cy="3636240"/>
              </a:xfrm>
              <a:prstGeom prst="roundRect">
                <a:avLst>
                  <a:gd name="adj" fmla="val 7700"/>
                </a:avLst>
              </a:prstGeom>
              <a:solidFill>
                <a:schemeClr val="bg1">
                  <a:alpha val="90000"/>
                </a:schemeClr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Text1">
                <a:extLst>
                  <a:ext uri="{FF2B5EF4-FFF2-40B4-BE49-F238E27FC236}">
                    <a16:creationId xmlns:a16="http://schemas.microsoft.com/office/drawing/2014/main" id="{4752748E-01D8-9C0D-3A74-B9843E336F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907" y="3826042"/>
                <a:ext cx="2492993" cy="216568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rPr>
                  <a:t>使用Windows 2003 Server和Windows XP两台虚拟机进行实验。</a:t>
                </a:r>
                <a:endParaRPr lang="en-US" dirty="0"/>
              </a:p>
            </p:txBody>
          </p:sp>
          <p:sp>
            <p:nvSpPr>
              <p:cNvPr id="25" name="Bullet1">
                <a:extLst>
                  <a:ext uri="{FF2B5EF4-FFF2-40B4-BE49-F238E27FC236}">
                    <a16:creationId xmlns:a16="http://schemas.microsoft.com/office/drawing/2014/main" id="{E789FCC9-C146-1368-9F50-76864CDEE635}"/>
                  </a:ext>
                </a:extLst>
              </p:cNvPr>
              <p:cNvSpPr txBox="1"/>
              <p:nvPr/>
            </p:nvSpPr>
            <p:spPr>
              <a:xfrm>
                <a:off x="794906" y="2971800"/>
                <a:ext cx="2492993" cy="854242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虚拟机操作系统</a:t>
                </a:r>
                <a:endParaRPr lang="en-US" dirty="0"/>
              </a:p>
            </p:txBody>
          </p:sp>
          <p:sp>
            <p:nvSpPr>
              <p:cNvPr id="26" name="Number1">
                <a:extLst>
                  <a:ext uri="{FF2B5EF4-FFF2-40B4-BE49-F238E27FC236}">
                    <a16:creationId xmlns:a16="http://schemas.microsoft.com/office/drawing/2014/main" id="{C92ECE60-8EAF-D25E-0E0D-BB339E761857}"/>
                  </a:ext>
                </a:extLst>
              </p:cNvPr>
              <p:cNvSpPr/>
              <p:nvPr/>
            </p:nvSpPr>
            <p:spPr>
              <a:xfrm flipH="1">
                <a:off x="857657" y="2158280"/>
                <a:ext cx="540000" cy="540000"/>
              </a:xfrm>
              <a:prstGeom prst="roundRect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FFFF"/>
                    </a:solidFill>
                    <a:cs typeface="+mn-ea"/>
                    <a:sym typeface="+mn-lt"/>
                  </a:rPr>
                  <a:t>1</a:t>
                </a:r>
                <a:endParaRPr lang="zh-CN" altLang="en-US" sz="20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505DF6FF-7D1D-ABBF-F083-06079964E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55" y="1062518"/>
              <a:ext cx="10858499" cy="546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设置虚拟机环境以支持实验操作</a:t>
              </a:r>
              <a:endParaRPr lang="en-US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D376559-3C8F-95D6-1395-EEB0468D6F3B}"/>
                </a:ext>
              </a:extLst>
            </p:cNvPr>
            <p:cNvGrpSpPr/>
            <p:nvPr/>
          </p:nvGrpSpPr>
          <p:grpSpPr>
            <a:xfrm>
              <a:off x="3401006" y="2158280"/>
              <a:ext cx="2636682" cy="3975820"/>
              <a:chOff x="747162" y="2158280"/>
              <a:chExt cx="2636682" cy="3975820"/>
            </a:xfrm>
          </p:grpSpPr>
          <p:sp>
            <p:nvSpPr>
              <p:cNvPr id="19" name="ComponentBackground2">
                <a:extLst>
                  <a:ext uri="{FF2B5EF4-FFF2-40B4-BE49-F238E27FC236}">
                    <a16:creationId xmlns:a16="http://schemas.microsoft.com/office/drawing/2014/main" id="{AEFDEAC8-512F-4BC3-ADA8-1063EA19FE25}"/>
                  </a:ext>
                </a:extLst>
              </p:cNvPr>
              <p:cNvSpPr/>
              <p:nvPr/>
            </p:nvSpPr>
            <p:spPr>
              <a:xfrm>
                <a:off x="747162" y="2497860"/>
                <a:ext cx="2636682" cy="3636240"/>
              </a:xfrm>
              <a:prstGeom prst="roundRect">
                <a:avLst>
                  <a:gd name="adj" fmla="val 7700"/>
                </a:avLst>
              </a:prstGeom>
              <a:solidFill>
                <a:schemeClr val="bg1">
                  <a:alpha val="90000"/>
                </a:schemeClr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Text2">
                <a:extLst>
                  <a:ext uri="{FF2B5EF4-FFF2-40B4-BE49-F238E27FC236}">
                    <a16:creationId xmlns:a16="http://schemas.microsoft.com/office/drawing/2014/main" id="{CE33AC01-53E6-5883-2B49-3E65DA971F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907" y="3826042"/>
                <a:ext cx="2492993" cy="216568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rPr>
                  <a:t>Windows 2003 Server IP地址为192.168.X.2，Windows XP IP地址为192.168.X.3。</a:t>
                </a:r>
                <a:endParaRPr lang="en-US" dirty="0"/>
              </a:p>
            </p:txBody>
          </p:sp>
          <p:sp>
            <p:nvSpPr>
              <p:cNvPr id="21" name="Bullet2">
                <a:extLst>
                  <a:ext uri="{FF2B5EF4-FFF2-40B4-BE49-F238E27FC236}">
                    <a16:creationId xmlns:a16="http://schemas.microsoft.com/office/drawing/2014/main" id="{873A0516-E9F5-D4D4-C366-65B99D92E768}"/>
                  </a:ext>
                </a:extLst>
              </p:cNvPr>
              <p:cNvSpPr txBox="1"/>
              <p:nvPr/>
            </p:nvSpPr>
            <p:spPr>
              <a:xfrm>
                <a:off x="794906" y="2971800"/>
                <a:ext cx="2492993" cy="854242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IP地址设置</a:t>
                </a:r>
                <a:endParaRPr lang="en-US" dirty="0"/>
              </a:p>
            </p:txBody>
          </p:sp>
          <p:sp>
            <p:nvSpPr>
              <p:cNvPr id="22" name="Number2">
                <a:extLst>
                  <a:ext uri="{FF2B5EF4-FFF2-40B4-BE49-F238E27FC236}">
                    <a16:creationId xmlns:a16="http://schemas.microsoft.com/office/drawing/2014/main" id="{55C0021B-6630-0971-61C5-71FD63CB53A5}"/>
                  </a:ext>
                </a:extLst>
              </p:cNvPr>
              <p:cNvSpPr/>
              <p:nvPr/>
            </p:nvSpPr>
            <p:spPr>
              <a:xfrm flipH="1">
                <a:off x="857657" y="2158280"/>
                <a:ext cx="540000" cy="540000"/>
              </a:xfrm>
              <a:prstGeom prst="roundRect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FFFF"/>
                    </a:solidFill>
                    <a:cs typeface="+mn-ea"/>
                    <a:sym typeface="+mn-lt"/>
                  </a:rPr>
                  <a:t>2</a:t>
                </a:r>
                <a:endParaRPr lang="zh-CN" altLang="en-US" sz="20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7" name="图片 2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75" t="31140" r="9788" b="2851"/>
          <a:stretch/>
        </p:blipFill>
        <p:spPr bwMode="auto">
          <a:xfrm>
            <a:off x="4740162" y="1329719"/>
            <a:ext cx="4314938" cy="4794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62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78262" y="140321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虚拟机配置</a:t>
            </a:r>
            <a:endParaRPr lang="zh-CN" altLang="en-US" dirty="0"/>
          </a:p>
        </p:txBody>
      </p:sp>
      <p:grpSp>
        <p:nvGrpSpPr>
          <p:cNvPr id="4" name="73e8741a-6388-449f-982e-cee35fea6c79.source.4.zh-Hans.pptx">
            <a:extLst>
              <a:ext uri="{FF2B5EF4-FFF2-40B4-BE49-F238E27FC236}">
                <a16:creationId xmlns:a16="http://schemas.microsoft.com/office/drawing/2014/main" id="{78CDD7FC-13B7-4312-97DB-EA8721546FBC}"/>
              </a:ext>
            </a:extLst>
          </p:cNvPr>
          <p:cNvGrpSpPr/>
          <p:nvPr/>
        </p:nvGrpSpPr>
        <p:grpSpPr>
          <a:xfrm>
            <a:off x="0" y="751147"/>
            <a:ext cx="9144000" cy="5373158"/>
            <a:chOff x="456613" y="1062518"/>
            <a:chExt cx="11404082" cy="5071582"/>
          </a:xfrm>
        </p:grpSpPr>
        <p:sp>
          <p:nvSpPr>
            <p:cNvPr id="5" name="PictureMisc1">
              <a:extLst>
                <a:ext uri="{FF2B5EF4-FFF2-40B4-BE49-F238E27FC236}">
                  <a16:creationId xmlns:a16="http://schemas.microsoft.com/office/drawing/2014/main" id="{CB6874AD-6478-25E4-3731-F699A94AEC41}"/>
                </a:ext>
              </a:extLst>
            </p:cNvPr>
            <p:cNvSpPr/>
            <p:nvPr/>
          </p:nvSpPr>
          <p:spPr>
            <a:xfrm>
              <a:off x="456613" y="2853807"/>
              <a:ext cx="11404082" cy="3280293"/>
            </a:xfrm>
            <a:custGeom>
              <a:avLst/>
              <a:gdLst>
                <a:gd name="connsiteX0" fmla="*/ 0 w 12192000"/>
                <a:gd name="connsiteY0" fmla="*/ 0 h 2859819"/>
                <a:gd name="connsiteX1" fmla="*/ 154318 w 12192000"/>
                <a:gd name="connsiteY1" fmla="*/ 88273 h 2859819"/>
                <a:gd name="connsiteX2" fmla="*/ 6332477 w 12192000"/>
                <a:gd name="connsiteY2" fmla="*/ 1819216 h 2859819"/>
                <a:gd name="connsiteX3" fmla="*/ 12073682 w 12192000"/>
                <a:gd name="connsiteY3" fmla="*/ 1505182 h 2859819"/>
                <a:gd name="connsiteX4" fmla="*/ 12192000 w 12192000"/>
                <a:gd name="connsiteY4" fmla="*/ 1474066 h 2859819"/>
                <a:gd name="connsiteX5" fmla="*/ 12192000 w 12192000"/>
                <a:gd name="connsiteY5" fmla="*/ 2859819 h 2859819"/>
                <a:gd name="connsiteX6" fmla="*/ 0 w 12192000"/>
                <a:gd name="connsiteY6" fmla="*/ 2859819 h 285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859819">
                  <a:moveTo>
                    <a:pt x="0" y="0"/>
                  </a:moveTo>
                  <a:lnTo>
                    <a:pt x="154318" y="88273"/>
                  </a:lnTo>
                  <a:cubicBezTo>
                    <a:pt x="1695893" y="934556"/>
                    <a:pt x="3877077" y="1578401"/>
                    <a:pt x="6332477" y="1819216"/>
                  </a:cubicBezTo>
                  <a:cubicBezTo>
                    <a:pt x="8480950" y="2029929"/>
                    <a:pt x="10483428" y="1897164"/>
                    <a:pt x="12073682" y="1505182"/>
                  </a:cubicBezTo>
                  <a:lnTo>
                    <a:pt x="12192000" y="1474066"/>
                  </a:lnTo>
                  <a:lnTo>
                    <a:pt x="12192000" y="2859819"/>
                  </a:lnTo>
                  <a:lnTo>
                    <a:pt x="0" y="2859819"/>
                  </a:lnTo>
                  <a:close/>
                </a:path>
              </a:pathLst>
            </a:custGeom>
            <a:blipFill>
              <a:blip r:embed="rId3"/>
              <a:stretch>
                <a:fillRect t="-54150" b="-54150"/>
              </a:stretch>
            </a:blipFill>
            <a:ln w="3175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20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163ED86-135A-554D-56EF-D55026FC5A6D}"/>
                </a:ext>
              </a:extLst>
            </p:cNvPr>
            <p:cNvGrpSpPr/>
            <p:nvPr/>
          </p:nvGrpSpPr>
          <p:grpSpPr>
            <a:xfrm>
              <a:off x="660400" y="2158280"/>
              <a:ext cx="2636682" cy="3975820"/>
              <a:chOff x="747162" y="2158280"/>
              <a:chExt cx="2636682" cy="3975820"/>
            </a:xfrm>
          </p:grpSpPr>
          <p:sp>
            <p:nvSpPr>
              <p:cNvPr id="23" name="ComponentBackground1">
                <a:extLst>
                  <a:ext uri="{FF2B5EF4-FFF2-40B4-BE49-F238E27FC236}">
                    <a16:creationId xmlns:a16="http://schemas.microsoft.com/office/drawing/2014/main" id="{6749343C-7B97-792F-1229-B91C45C2A926}"/>
                  </a:ext>
                </a:extLst>
              </p:cNvPr>
              <p:cNvSpPr/>
              <p:nvPr/>
            </p:nvSpPr>
            <p:spPr>
              <a:xfrm>
                <a:off x="747162" y="2497860"/>
                <a:ext cx="2636682" cy="3636240"/>
              </a:xfrm>
              <a:prstGeom prst="roundRect">
                <a:avLst>
                  <a:gd name="adj" fmla="val 7700"/>
                </a:avLst>
              </a:prstGeom>
              <a:solidFill>
                <a:schemeClr val="bg1">
                  <a:alpha val="90000"/>
                </a:schemeClr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Number1">
                <a:extLst>
                  <a:ext uri="{FF2B5EF4-FFF2-40B4-BE49-F238E27FC236}">
                    <a16:creationId xmlns:a16="http://schemas.microsoft.com/office/drawing/2014/main" id="{C92ECE60-8EAF-D25E-0E0D-BB339E761857}"/>
                  </a:ext>
                </a:extLst>
              </p:cNvPr>
              <p:cNvSpPr/>
              <p:nvPr/>
            </p:nvSpPr>
            <p:spPr>
              <a:xfrm flipH="1">
                <a:off x="857657" y="2158280"/>
                <a:ext cx="540000" cy="540000"/>
              </a:xfrm>
              <a:prstGeom prst="roundRect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FFFF"/>
                    </a:solidFill>
                    <a:cs typeface="+mn-ea"/>
                    <a:sym typeface="+mn-lt"/>
                  </a:rPr>
                  <a:t>3</a:t>
                </a:r>
                <a:endParaRPr lang="zh-CN" altLang="en-US" sz="20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505DF6FF-7D1D-ABBF-F083-06079964E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455" y="1062518"/>
              <a:ext cx="10858499" cy="546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设置虚拟机环境以支持实验操作</a:t>
              </a:r>
              <a:endParaRPr 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CCEB45C-F0E8-8BF8-8F43-9A421102C8D9}"/>
                </a:ext>
              </a:extLst>
            </p:cNvPr>
            <p:cNvGrpSpPr/>
            <p:nvPr/>
          </p:nvGrpSpPr>
          <p:grpSpPr>
            <a:xfrm>
              <a:off x="732242" y="2971800"/>
              <a:ext cx="2528916" cy="3019926"/>
              <a:chOff x="-4662208" y="2971800"/>
              <a:chExt cx="2528916" cy="3019926"/>
            </a:xfrm>
          </p:grpSpPr>
          <p:sp>
            <p:nvSpPr>
              <p:cNvPr id="16" name="Text3">
                <a:extLst>
                  <a:ext uri="{FF2B5EF4-FFF2-40B4-BE49-F238E27FC236}">
                    <a16:creationId xmlns:a16="http://schemas.microsoft.com/office/drawing/2014/main" id="{F438FF9F-C174-D418-E559-96C1A8AEDD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26285" y="3826042"/>
                <a:ext cx="2492993" cy="216568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rPr>
                  <a:t>网关地址设置为192.168.X.2（X为主机IP最后一个字节）。</a:t>
                </a:r>
                <a:endParaRPr lang="en-US" dirty="0"/>
              </a:p>
            </p:txBody>
          </p:sp>
          <p:sp>
            <p:nvSpPr>
              <p:cNvPr id="17" name="Bullet3">
                <a:extLst>
                  <a:ext uri="{FF2B5EF4-FFF2-40B4-BE49-F238E27FC236}">
                    <a16:creationId xmlns:a16="http://schemas.microsoft.com/office/drawing/2014/main" id="{2D353A91-F2CA-2ABB-65A0-BCC53581C846}"/>
                  </a:ext>
                </a:extLst>
              </p:cNvPr>
              <p:cNvSpPr txBox="1"/>
              <p:nvPr/>
            </p:nvSpPr>
            <p:spPr>
              <a:xfrm>
                <a:off x="-4662208" y="2971800"/>
                <a:ext cx="2492994" cy="854242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网关配置</a:t>
                </a:r>
                <a:endParaRPr lang="en-US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5C56B80-C821-5D90-2E75-9E0F151C6551}"/>
                </a:ext>
              </a:extLst>
            </p:cNvPr>
            <p:cNvGrpSpPr/>
            <p:nvPr/>
          </p:nvGrpSpPr>
          <p:grpSpPr>
            <a:xfrm>
              <a:off x="8882218" y="2158280"/>
              <a:ext cx="2636682" cy="3975820"/>
              <a:chOff x="747162" y="2158280"/>
              <a:chExt cx="2636682" cy="3975820"/>
            </a:xfrm>
          </p:grpSpPr>
          <p:sp>
            <p:nvSpPr>
              <p:cNvPr id="11" name="ComponentBackground4">
                <a:extLst>
                  <a:ext uri="{FF2B5EF4-FFF2-40B4-BE49-F238E27FC236}">
                    <a16:creationId xmlns:a16="http://schemas.microsoft.com/office/drawing/2014/main" id="{E1BFC5F6-BE6D-E914-D15A-3E5D182793BA}"/>
                  </a:ext>
                </a:extLst>
              </p:cNvPr>
              <p:cNvSpPr/>
              <p:nvPr/>
            </p:nvSpPr>
            <p:spPr>
              <a:xfrm>
                <a:off x="747162" y="2497860"/>
                <a:ext cx="2636682" cy="3636240"/>
              </a:xfrm>
              <a:prstGeom prst="roundRect">
                <a:avLst>
                  <a:gd name="adj" fmla="val 7700"/>
                </a:avLst>
              </a:prstGeom>
              <a:solidFill>
                <a:schemeClr val="bg1">
                  <a:alpha val="90000"/>
                </a:schemeClr>
              </a:solidFill>
              <a:ln w="6350">
                <a:solidFill>
                  <a:schemeClr val="tx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Text4">
                <a:extLst>
                  <a:ext uri="{FF2B5EF4-FFF2-40B4-BE49-F238E27FC236}">
                    <a16:creationId xmlns:a16="http://schemas.microsoft.com/office/drawing/2014/main" id="{E5C5D38B-3EA4-4274-D3DB-3667C359A7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907" y="3826042"/>
                <a:ext cx="2492993" cy="2165684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  <a:cs typeface="+mn-ea"/>
                    <a:sym typeface="+mn-lt"/>
                  </a:rPr>
                  <a:t>每位学生单独使用一组虚拟机进行实验，确保实验环境独立性。</a:t>
                </a:r>
                <a:endParaRPr lang="en-US" dirty="0"/>
              </a:p>
            </p:txBody>
          </p:sp>
          <p:sp>
            <p:nvSpPr>
              <p:cNvPr id="13" name="Bullet4">
                <a:extLst>
                  <a:ext uri="{FF2B5EF4-FFF2-40B4-BE49-F238E27FC236}">
                    <a16:creationId xmlns:a16="http://schemas.microsoft.com/office/drawing/2014/main" id="{A1EE6AA1-C544-486E-4712-E33F82A8226D}"/>
                  </a:ext>
                </a:extLst>
              </p:cNvPr>
              <p:cNvSpPr txBox="1"/>
              <p:nvPr/>
            </p:nvSpPr>
            <p:spPr>
              <a:xfrm>
                <a:off x="794906" y="2971800"/>
                <a:ext cx="2492993" cy="854242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2000" b="1" dirty="0">
                    <a:solidFill>
                      <a:schemeClr val="tx1"/>
                    </a:solidFill>
                    <a:cs typeface="+mn-ea"/>
                    <a:sym typeface="+mn-lt"/>
                  </a:rPr>
                  <a:t>实验组划分</a:t>
                </a:r>
                <a:endParaRPr lang="en-US" dirty="0"/>
              </a:p>
            </p:txBody>
          </p:sp>
          <p:sp>
            <p:nvSpPr>
              <p:cNvPr id="14" name="Number4">
                <a:extLst>
                  <a:ext uri="{FF2B5EF4-FFF2-40B4-BE49-F238E27FC236}">
                    <a16:creationId xmlns:a16="http://schemas.microsoft.com/office/drawing/2014/main" id="{156F251A-6801-91DC-79EC-9D2C0758FD96}"/>
                  </a:ext>
                </a:extLst>
              </p:cNvPr>
              <p:cNvSpPr/>
              <p:nvPr/>
            </p:nvSpPr>
            <p:spPr>
              <a:xfrm flipH="1">
                <a:off x="857657" y="2158280"/>
                <a:ext cx="540000" cy="540000"/>
              </a:xfrm>
              <a:prstGeom prst="roundRect">
                <a:avLst/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FFFF"/>
                    </a:solidFill>
                    <a:cs typeface="+mn-ea"/>
                    <a:sym typeface="+mn-lt"/>
                  </a:rPr>
                  <a:t>4</a:t>
                </a:r>
                <a:endParaRPr lang="zh-CN" altLang="en-US" sz="20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7" name="图片 26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73" t="25374" r="13881"/>
          <a:stretch/>
        </p:blipFill>
        <p:spPr bwMode="auto">
          <a:xfrm>
            <a:off x="2391688" y="2280541"/>
            <a:ext cx="4237934" cy="385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55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1513" y="157997"/>
            <a:ext cx="10858500" cy="90011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安全环境准备</a:t>
            </a:r>
            <a:endParaRPr lang="zh-CN" altLang="en-US" dirty="0"/>
          </a:p>
        </p:txBody>
      </p:sp>
      <p:grpSp>
        <p:nvGrpSpPr>
          <p:cNvPr id="3" name="27fd4722-f7d6-4e4e-9f4c-ee9c9f44ed7c.source.4.zh-Hans.pptx">
            <a:extLst>
              <a:ext uri="{FF2B5EF4-FFF2-40B4-BE49-F238E27FC236}">
                <a16:creationId xmlns:a16="http://schemas.microsoft.com/office/drawing/2014/main" id="{698B9B3F-2519-F16B-1C31-C7BB5A6591AE}"/>
              </a:ext>
            </a:extLst>
          </p:cNvPr>
          <p:cNvGrpSpPr/>
          <p:nvPr/>
        </p:nvGrpSpPr>
        <p:grpSpPr>
          <a:xfrm>
            <a:off x="286327" y="1058109"/>
            <a:ext cx="8633230" cy="5003800"/>
            <a:chOff x="660399" y="1130300"/>
            <a:chExt cx="10858501" cy="5003800"/>
          </a:xfrm>
        </p:grpSpPr>
        <p:sp>
          <p:nvSpPr>
            <p:cNvPr id="4" name="Title">
              <a:extLst>
                <a:ext uri="{FF2B5EF4-FFF2-40B4-BE49-F238E27FC236}">
                  <a16:creationId xmlns:a16="http://schemas.microsoft.com/office/drawing/2014/main" id="{707D9069-E719-02FB-F8E0-649592D8498C}"/>
                </a:ext>
              </a:extLst>
            </p:cNvPr>
            <p:cNvSpPr txBox="1"/>
            <p:nvPr/>
          </p:nvSpPr>
          <p:spPr>
            <a:xfrm>
              <a:off x="660399" y="1130300"/>
              <a:ext cx="10858500" cy="520942"/>
            </a:xfrm>
            <a:prstGeom prst="rect">
              <a:avLst/>
            </a:prstGeom>
            <a:noFill/>
          </p:spPr>
          <p:txBody>
            <a:bodyPr vert="horz" wrap="square" rtlCol="0" anchor="ctr">
              <a:normAutofit lnSpcReduction="10000"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400" b="1" dirty="0">
                  <a:cs typeface="+mn-ea"/>
                  <a:sym typeface="+mn-lt"/>
                </a:rPr>
                <a:t>配置虚拟机的安全环境以保障实验过程可控</a:t>
              </a:r>
              <a:endParaRPr 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B6A235A-209A-47B3-5107-83CDF63BB6A3}"/>
                </a:ext>
              </a:extLst>
            </p:cNvPr>
            <p:cNvGrpSpPr/>
            <p:nvPr/>
          </p:nvGrpSpPr>
          <p:grpSpPr>
            <a:xfrm>
              <a:off x="660400" y="1846510"/>
              <a:ext cx="5299639" cy="2071604"/>
              <a:chOff x="660400" y="-653465"/>
              <a:chExt cx="3505200" cy="2071604"/>
            </a:xfrm>
          </p:grpSpPr>
          <p:sp>
            <p:nvSpPr>
              <p:cNvPr id="18" name="Bullet1">
                <a:extLst>
                  <a:ext uri="{FF2B5EF4-FFF2-40B4-BE49-F238E27FC236}">
                    <a16:creationId xmlns:a16="http://schemas.microsoft.com/office/drawing/2014/main" id="{9C38F54E-08DE-C581-90A3-F6E201B00FCE}"/>
                  </a:ext>
                </a:extLst>
              </p:cNvPr>
              <p:cNvSpPr txBox="1"/>
              <p:nvPr/>
            </p:nvSpPr>
            <p:spPr>
              <a:xfrm>
                <a:off x="660400" y="-602579"/>
                <a:ext cx="3505200" cy="544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关闭防火墙</a:t>
                </a:r>
                <a:endParaRPr lang="en-US" dirty="0"/>
              </a:p>
            </p:txBody>
          </p:sp>
          <p:sp>
            <p:nvSpPr>
              <p:cNvPr id="19" name="Text1">
                <a:extLst>
                  <a:ext uri="{FF2B5EF4-FFF2-40B4-BE49-F238E27FC236}">
                    <a16:creationId xmlns:a16="http://schemas.microsoft.com/office/drawing/2014/main" id="{8B08557F-4571-9D06-6CAE-780F4DAA4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-57796"/>
                <a:ext cx="3505200" cy="147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在实验前关闭虚拟机的防火墙功能，以便观察木马行为。</a:t>
                </a:r>
                <a:endParaRPr lang="en-US" dirty="0"/>
              </a:p>
            </p:txBody>
          </p:sp>
          <p:sp>
            <p:nvSpPr>
              <p:cNvPr id="20" name="ShapeRectangle 10">
                <a:extLst>
                  <a:ext uri="{FF2B5EF4-FFF2-40B4-BE49-F238E27FC236}">
                    <a16:creationId xmlns:a16="http://schemas.microsoft.com/office/drawing/2014/main" id="{4EF18039-411C-660D-8920-49F66ABB83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700" y="-653465"/>
                <a:ext cx="357158" cy="336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sz="1600" b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284">
              <a:extLst>
                <a:ext uri="{FF2B5EF4-FFF2-40B4-BE49-F238E27FC236}">
                  <a16:creationId xmlns:a16="http://schemas.microsoft.com/office/drawing/2014/main" id="{40D6DDFB-1335-CBC2-C6EC-AB496F66ED1C}"/>
                </a:ext>
              </a:extLst>
            </p:cNvPr>
            <p:cNvGrpSpPr/>
            <p:nvPr/>
          </p:nvGrpSpPr>
          <p:grpSpPr>
            <a:xfrm>
              <a:off x="6219261" y="1846510"/>
              <a:ext cx="5299639" cy="2071604"/>
              <a:chOff x="660400" y="-653465"/>
              <a:chExt cx="3505200" cy="2071604"/>
            </a:xfrm>
          </p:grpSpPr>
          <p:sp>
            <p:nvSpPr>
              <p:cNvPr id="15" name="Bullet2">
                <a:extLst>
                  <a:ext uri="{FF2B5EF4-FFF2-40B4-BE49-F238E27FC236}">
                    <a16:creationId xmlns:a16="http://schemas.microsoft.com/office/drawing/2014/main" id="{0CF0A9A6-0DE7-3016-A61F-5AD12F6E4E67}"/>
                  </a:ext>
                </a:extLst>
              </p:cNvPr>
              <p:cNvSpPr txBox="1"/>
              <p:nvPr/>
            </p:nvSpPr>
            <p:spPr>
              <a:xfrm>
                <a:off x="660400" y="-602579"/>
                <a:ext cx="3505200" cy="544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禁用杀毒软件</a:t>
                </a:r>
                <a:endParaRPr lang="en-US" dirty="0"/>
              </a:p>
            </p:txBody>
          </p:sp>
          <p:sp>
            <p:nvSpPr>
              <p:cNvPr id="16" name="Text2">
                <a:extLst>
                  <a:ext uri="{FF2B5EF4-FFF2-40B4-BE49-F238E27FC236}">
                    <a16:creationId xmlns:a16="http://schemas.microsoft.com/office/drawing/2014/main" id="{D7B16A82-3F0C-1760-E821-D6819ADEF1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-57796"/>
                <a:ext cx="3505200" cy="147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暂时禁用杀毒软件，避免干扰木马的正常运行。</a:t>
                </a:r>
                <a:endParaRPr lang="en-US" dirty="0"/>
              </a:p>
            </p:txBody>
          </p:sp>
          <p:sp>
            <p:nvSpPr>
              <p:cNvPr id="17" name="ShapeRectangle 27">
                <a:extLst>
                  <a:ext uri="{FF2B5EF4-FFF2-40B4-BE49-F238E27FC236}">
                    <a16:creationId xmlns:a16="http://schemas.microsoft.com/office/drawing/2014/main" id="{882F71E3-CDC5-AB24-6452-2F4018DC4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700" y="-653465"/>
                <a:ext cx="357158" cy="336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sz="1600" b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Group 291">
              <a:extLst>
                <a:ext uri="{FF2B5EF4-FFF2-40B4-BE49-F238E27FC236}">
                  <a16:creationId xmlns:a16="http://schemas.microsoft.com/office/drawing/2014/main" id="{66A19344-E4AE-5441-7BF0-875C9847768C}"/>
                </a:ext>
              </a:extLst>
            </p:cNvPr>
            <p:cNvGrpSpPr/>
            <p:nvPr/>
          </p:nvGrpSpPr>
          <p:grpSpPr>
            <a:xfrm>
              <a:off x="660400" y="4062496"/>
              <a:ext cx="5299639" cy="2071604"/>
              <a:chOff x="660400" y="-653465"/>
              <a:chExt cx="3505200" cy="2071604"/>
            </a:xfrm>
          </p:grpSpPr>
          <p:sp>
            <p:nvSpPr>
              <p:cNvPr id="12" name="Bullet3">
                <a:extLst>
                  <a:ext uri="{FF2B5EF4-FFF2-40B4-BE49-F238E27FC236}">
                    <a16:creationId xmlns:a16="http://schemas.microsoft.com/office/drawing/2014/main" id="{E82E2523-82C9-E65C-4AF1-0878E2923A1A}"/>
                  </a:ext>
                </a:extLst>
              </p:cNvPr>
              <p:cNvSpPr txBox="1"/>
              <p:nvPr/>
            </p:nvSpPr>
            <p:spPr>
              <a:xfrm>
                <a:off x="660400" y="-602579"/>
                <a:ext cx="3505200" cy="544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数据备份</a:t>
                </a:r>
                <a:endParaRPr lang="en-US" dirty="0"/>
              </a:p>
            </p:txBody>
          </p:sp>
          <p:sp>
            <p:nvSpPr>
              <p:cNvPr id="13" name="Text3">
                <a:extLst>
                  <a:ext uri="{FF2B5EF4-FFF2-40B4-BE49-F238E27FC236}">
                    <a16:creationId xmlns:a16="http://schemas.microsoft.com/office/drawing/2014/main" id="{2E724B7D-EC3A-995E-E519-342882C320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-57796"/>
                <a:ext cx="3505200" cy="147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在实验前对虚拟机重要数据进行备份，防止数据丢失。</a:t>
                </a:r>
                <a:endParaRPr lang="en-US" dirty="0"/>
              </a:p>
            </p:txBody>
          </p:sp>
          <p:sp>
            <p:nvSpPr>
              <p:cNvPr id="14" name="ShapeRectangle 33">
                <a:extLst>
                  <a:ext uri="{FF2B5EF4-FFF2-40B4-BE49-F238E27FC236}">
                    <a16:creationId xmlns:a16="http://schemas.microsoft.com/office/drawing/2014/main" id="{88D6F256-755F-512E-889E-C741AFC1F1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700" y="-653465"/>
                <a:ext cx="357158" cy="336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sz="1600" b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310">
              <a:extLst>
                <a:ext uri="{FF2B5EF4-FFF2-40B4-BE49-F238E27FC236}">
                  <a16:creationId xmlns:a16="http://schemas.microsoft.com/office/drawing/2014/main" id="{65608433-F0CA-67B5-7C1A-7D842E3F0877}"/>
                </a:ext>
              </a:extLst>
            </p:cNvPr>
            <p:cNvGrpSpPr/>
            <p:nvPr/>
          </p:nvGrpSpPr>
          <p:grpSpPr>
            <a:xfrm>
              <a:off x="6219261" y="4062496"/>
              <a:ext cx="5299639" cy="2071604"/>
              <a:chOff x="660400" y="-653465"/>
              <a:chExt cx="3505200" cy="2071604"/>
            </a:xfrm>
          </p:grpSpPr>
          <p:sp>
            <p:nvSpPr>
              <p:cNvPr id="9" name="Bullet4">
                <a:extLst>
                  <a:ext uri="{FF2B5EF4-FFF2-40B4-BE49-F238E27FC236}">
                    <a16:creationId xmlns:a16="http://schemas.microsoft.com/office/drawing/2014/main" id="{BE1B969D-9FE5-4246-09EC-374BCC928484}"/>
                  </a:ext>
                </a:extLst>
              </p:cNvPr>
              <p:cNvSpPr txBox="1"/>
              <p:nvPr/>
            </p:nvSpPr>
            <p:spPr>
              <a:xfrm>
                <a:off x="660400" y="-602579"/>
                <a:ext cx="3505200" cy="544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快照功能</a:t>
                </a:r>
                <a:endParaRPr lang="en-US" dirty="0"/>
              </a:p>
            </p:txBody>
          </p:sp>
          <p:sp>
            <p:nvSpPr>
              <p:cNvPr id="10" name="Text4">
                <a:extLst>
                  <a:ext uri="{FF2B5EF4-FFF2-40B4-BE49-F238E27FC236}">
                    <a16:creationId xmlns:a16="http://schemas.microsoft.com/office/drawing/2014/main" id="{A3EA3D7D-61D5-EDCB-EAC1-1E3EA89C0C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-57796"/>
                <a:ext cx="3505200" cy="147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+mn-ea"/>
                    <a:sym typeface="+mn-lt"/>
                  </a:rPr>
                  <a:t>利用虚拟机快照功能保存初始状态，便于实验后恢复。</a:t>
                </a:r>
                <a:endParaRPr lang="en-US" dirty="0"/>
              </a:p>
            </p:txBody>
          </p:sp>
          <p:sp>
            <p:nvSpPr>
              <p:cNvPr id="11" name="ShapeRectangle 39">
                <a:extLst>
                  <a:ext uri="{FF2B5EF4-FFF2-40B4-BE49-F238E27FC236}">
                    <a16:creationId xmlns:a16="http://schemas.microsoft.com/office/drawing/2014/main" id="{3C72199C-5F8F-2064-7B52-DAD1041D6B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2700" y="-653465"/>
                <a:ext cx="357158" cy="3365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sz="1600" b="1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572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9227</TotalTime>
  <Words>1037</Words>
  <Application>Microsoft Office PowerPoint</Application>
  <PresentationFormat>全屏显示(4:3)</PresentationFormat>
  <Paragraphs>145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Office 主题</vt:lpstr>
      <vt:lpstr>木马攻击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1169</cp:revision>
  <dcterms:created xsi:type="dcterms:W3CDTF">2014-07-13T02:54:52Z</dcterms:created>
  <dcterms:modified xsi:type="dcterms:W3CDTF">2025-04-15T03:26:08Z</dcterms:modified>
</cp:coreProperties>
</file>