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10" r:id="rId2"/>
    <p:sldId id="492" r:id="rId3"/>
    <p:sldId id="487" r:id="rId4"/>
    <p:sldId id="488" r:id="rId5"/>
    <p:sldId id="489" r:id="rId6"/>
    <p:sldId id="490" r:id="rId7"/>
    <p:sldId id="493" r:id="rId8"/>
    <p:sldId id="494" r:id="rId9"/>
    <p:sldId id="495" r:id="rId10"/>
    <p:sldId id="496" r:id="rId11"/>
    <p:sldId id="497" r:id="rId12"/>
    <p:sldId id="504" r:id="rId13"/>
    <p:sldId id="505" r:id="rId14"/>
    <p:sldId id="499" r:id="rId15"/>
    <p:sldId id="500" r:id="rId16"/>
    <p:sldId id="501" r:id="rId17"/>
    <p:sldId id="502" r:id="rId18"/>
    <p:sldId id="503" r:id="rId19"/>
    <p:sldId id="498" r:id="rId20"/>
    <p:sldId id="491" r:id="rId21"/>
    <p:sldId id="506" r:id="rId22"/>
    <p:sldId id="509" r:id="rId23"/>
    <p:sldId id="262" r:id="rId2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交换机基本配置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690648" y="4147066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汇报人：赵润梅 何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46864" y="4147066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指导老师：黄泽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伟 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5" y="2571341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17861" y="327922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交换机基础配置</a:t>
            </a:r>
            <a:r>
              <a:rPr lang="zh-CN" altLang="en-US" sz="4000" dirty="0" smtClean="0"/>
              <a:t>步骤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74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14" y="819807"/>
            <a:ext cx="2900855" cy="534976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016469" y="1019503"/>
            <a:ext cx="1476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管理</a:t>
            </a:r>
            <a:r>
              <a:rPr lang="en-US" altLang="zh-CN" sz="2000" b="1" dirty="0">
                <a:latin typeface="+mn-ea"/>
              </a:rPr>
              <a:t>IP</a:t>
            </a:r>
            <a:r>
              <a:rPr lang="zh-CN" altLang="en-US" sz="2000" b="1" dirty="0" smtClean="0">
                <a:latin typeface="+mn-ea"/>
              </a:rPr>
              <a:t>设置</a:t>
            </a:r>
            <a:endParaRPr lang="zh-CN" altLang="en-US" sz="2000" dirty="0"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16469" y="2837793"/>
            <a:ext cx="2060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创建与</a:t>
            </a:r>
            <a:r>
              <a:rPr lang="zh-CN" altLang="en-US" sz="2000" b="1" dirty="0" smtClean="0">
                <a:latin typeface="+mn-ea"/>
              </a:rPr>
              <a:t>命名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016469" y="4656083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端口划入</a:t>
            </a:r>
            <a:r>
              <a:rPr lang="en-US" altLang="zh-CN" sz="2000" b="1" dirty="0" smtClean="0">
                <a:latin typeface="+mn-ea"/>
              </a:rPr>
              <a:t>VLAN</a:t>
            </a:r>
            <a:endParaRPr lang="en-US" altLang="zh-CN" sz="20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16469" y="1419613"/>
            <a:ext cx="5827236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在全局配置模式下，通过</a:t>
            </a:r>
            <a:r>
              <a:rPr lang="en-US" altLang="zh-CN" sz="1600" dirty="0">
                <a:latin typeface="+mn-ea"/>
              </a:rPr>
              <a:t>`interface </a:t>
            </a:r>
            <a:r>
              <a:rPr lang="en-US" altLang="zh-CN" sz="1600" dirty="0" err="1">
                <a:latin typeface="+mn-ea"/>
              </a:rPr>
              <a:t>vlan</a:t>
            </a:r>
            <a:r>
              <a:rPr lang="en-US" altLang="zh-CN" sz="1600" dirty="0">
                <a:latin typeface="+mn-ea"/>
              </a:rPr>
              <a:t> 1`</a:t>
            </a:r>
            <a:r>
              <a:rPr lang="zh-CN" altLang="en-US" sz="1600" dirty="0">
                <a:latin typeface="+mn-ea"/>
              </a:rPr>
              <a:t>（思科）或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 smtClean="0">
                <a:latin typeface="+mn-ea"/>
              </a:rPr>
              <a:t>int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erface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vlanif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1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（华为）进入管理接口，分配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如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smtClean="0">
                <a:latin typeface="+mn-ea"/>
              </a:rPr>
              <a:t>192.168</a:t>
            </a:r>
          </a:p>
          <a:p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>
                <a:latin typeface="+mn-ea"/>
              </a:rPr>
              <a:t>1.1/24`</a:t>
            </a:r>
            <a:r>
              <a:rPr lang="zh-CN" altLang="en-US" sz="1600" dirty="0">
                <a:latin typeface="+mn-ea"/>
              </a:rPr>
              <a:t>并启用端口（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smtClean="0">
                <a:latin typeface="+mn-ea"/>
              </a:rPr>
              <a:t>no </a:t>
            </a:r>
            <a:r>
              <a:rPr lang="en-US" altLang="zh-CN" sz="1600" dirty="0">
                <a:latin typeface="+mn-ea"/>
              </a:rPr>
              <a:t>shutdown`</a:t>
            </a:r>
            <a:r>
              <a:rPr lang="zh-CN" altLang="en-US" sz="1600" dirty="0">
                <a:latin typeface="+mn-ea"/>
              </a:rPr>
              <a:t>）。需确保与本地网络</a:t>
            </a:r>
            <a:r>
              <a:rPr lang="zh-CN" altLang="en-US" sz="1600" dirty="0" smtClean="0">
                <a:latin typeface="+mn-ea"/>
              </a:rPr>
              <a:t>在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同</a:t>
            </a:r>
            <a:r>
              <a:rPr lang="zh-CN" altLang="en-US" sz="1600" dirty="0">
                <a:latin typeface="+mn-ea"/>
              </a:rPr>
              <a:t>一子网以便远程管理。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016469" y="3237903"/>
            <a:ext cx="582723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vlan</a:t>
            </a:r>
            <a:r>
              <a:rPr lang="en-US" altLang="zh-CN" sz="1600" dirty="0">
                <a:latin typeface="+mn-ea"/>
              </a:rPr>
              <a:t> 10`</a:t>
            </a:r>
            <a:r>
              <a:rPr lang="zh-CN" altLang="en-US" sz="1600" dirty="0">
                <a:latin typeface="+mn-ea"/>
              </a:rPr>
              <a:t>命令创建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后，通过</a:t>
            </a:r>
            <a:r>
              <a:rPr lang="en-US" altLang="zh-CN" sz="1600" dirty="0">
                <a:latin typeface="+mn-ea"/>
              </a:rPr>
              <a:t>`name Sales`</a:t>
            </a:r>
            <a:r>
              <a:rPr lang="zh-CN" altLang="en-US" sz="1600" dirty="0">
                <a:latin typeface="+mn-ea"/>
              </a:rPr>
              <a:t>赋予</a:t>
            </a:r>
            <a:r>
              <a:rPr lang="zh-CN" altLang="en-US" sz="1600" dirty="0" smtClean="0">
                <a:latin typeface="+mn-ea"/>
              </a:rPr>
              <a:t>描述性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名称</a:t>
            </a:r>
            <a:r>
              <a:rPr lang="zh-CN" altLang="en-US" sz="1600" dirty="0">
                <a:latin typeface="+mn-ea"/>
              </a:rPr>
              <a:t>。华为设备需在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视图下执行</a:t>
            </a:r>
            <a:r>
              <a:rPr lang="en-US" altLang="zh-CN" sz="1600" dirty="0">
                <a:latin typeface="+mn-ea"/>
              </a:rPr>
              <a:t>`description`</a:t>
            </a:r>
            <a:r>
              <a:rPr lang="zh-CN" altLang="en-US" sz="1600" dirty="0">
                <a:latin typeface="+mn-ea"/>
              </a:rPr>
              <a:t>命令添加</a:t>
            </a:r>
            <a:r>
              <a:rPr lang="zh-CN" altLang="en-US" sz="1600" dirty="0" smtClean="0">
                <a:latin typeface="+mn-ea"/>
              </a:rPr>
              <a:t>备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注</a:t>
            </a:r>
            <a:r>
              <a:rPr lang="zh-CN" altLang="en-US" sz="1600" dirty="0">
                <a:latin typeface="+mn-ea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016469" y="5056193"/>
            <a:ext cx="5724644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在接口配置模式下，使用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switchport</a:t>
            </a:r>
            <a:r>
              <a:rPr lang="en-US" altLang="zh-CN" sz="1600" dirty="0">
                <a:latin typeface="+mn-ea"/>
              </a:rPr>
              <a:t> mode access`</a:t>
            </a:r>
            <a:r>
              <a:rPr lang="zh-CN" altLang="en-US" sz="1600" dirty="0">
                <a:latin typeface="+mn-ea"/>
              </a:rPr>
              <a:t>（思科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`port link-type access`</a:t>
            </a:r>
            <a:r>
              <a:rPr lang="zh-CN" altLang="en-US" sz="1600" dirty="0">
                <a:latin typeface="+mn-ea"/>
              </a:rPr>
              <a:t>（华为）将端口设为接入模式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再通</a:t>
            </a:r>
            <a:r>
              <a:rPr lang="zh-CN" altLang="en-US" sz="1600" dirty="0">
                <a:latin typeface="+mn-ea"/>
              </a:rPr>
              <a:t>过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switchport</a:t>
            </a:r>
            <a:r>
              <a:rPr lang="en-US" altLang="zh-CN" sz="1600" dirty="0">
                <a:latin typeface="+mn-ea"/>
              </a:rPr>
              <a:t> access </a:t>
            </a:r>
            <a:r>
              <a:rPr lang="en-US" altLang="zh-CN" sz="1600" dirty="0" err="1">
                <a:latin typeface="+mn-ea"/>
              </a:rPr>
              <a:t>vlan</a:t>
            </a:r>
            <a:r>
              <a:rPr lang="en-US" altLang="zh-CN" sz="1600" dirty="0">
                <a:latin typeface="+mn-ea"/>
              </a:rPr>
              <a:t> 10`</a:t>
            </a:r>
            <a:r>
              <a:rPr lang="zh-CN" altLang="en-US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`port default </a:t>
            </a:r>
            <a:r>
              <a:rPr lang="en-US" altLang="zh-CN" sz="1600" dirty="0" err="1">
                <a:latin typeface="+mn-ea"/>
              </a:rPr>
              <a:t>vlan</a:t>
            </a:r>
            <a:r>
              <a:rPr lang="en-US" altLang="zh-CN" sz="1600" dirty="0">
                <a:latin typeface="+mn-ea"/>
              </a:rPr>
              <a:t>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10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绑定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。</a:t>
            </a:r>
            <a:endParaRPr lang="en-US" altLang="zh-CN" sz="16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90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7" y="168166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端口速率与双工模式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03" y="896664"/>
            <a:ext cx="781050" cy="468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708" y="1535012"/>
            <a:ext cx="3678292" cy="36851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6553" y="1073347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速率协商</a:t>
            </a:r>
            <a:r>
              <a:rPr lang="zh-CN" altLang="en-US" sz="2400" b="1" dirty="0" smtClean="0"/>
              <a:t>配置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6553" y="300898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双工模式</a:t>
            </a:r>
            <a:r>
              <a:rPr lang="zh-CN" altLang="en-US" sz="2400" b="1" dirty="0" smtClean="0"/>
              <a:t>调整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26553" y="494461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错误检测与</a:t>
            </a:r>
            <a:r>
              <a:rPr lang="zh-CN" altLang="en-US" sz="2400" b="1" dirty="0" smtClean="0"/>
              <a:t>优化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26553" y="1535012"/>
            <a:ext cx="459613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`speed 100`</a:t>
            </a:r>
            <a:r>
              <a:rPr lang="zh-CN" altLang="en-US" sz="1600" dirty="0">
                <a:latin typeface="+mn-ea"/>
              </a:rPr>
              <a:t>（思科）或</a:t>
            </a:r>
            <a:r>
              <a:rPr lang="en-US" altLang="zh-CN" sz="1600" dirty="0">
                <a:latin typeface="+mn-ea"/>
              </a:rPr>
              <a:t>`negotiation </a:t>
            </a:r>
            <a:r>
              <a:rPr lang="en-US" altLang="zh-CN" sz="1600" dirty="0" err="1" smtClean="0">
                <a:latin typeface="+mn-ea"/>
              </a:rPr>
              <a:t>disab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le</a:t>
            </a:r>
            <a:r>
              <a:rPr lang="en-US" altLang="zh-CN" sz="1600" dirty="0" err="1">
                <a:latin typeface="+mn-ea"/>
              </a:rPr>
              <a:t>`+`speed</a:t>
            </a:r>
            <a:r>
              <a:rPr lang="en-US" altLang="zh-CN" sz="1600" dirty="0">
                <a:latin typeface="+mn-ea"/>
              </a:rPr>
              <a:t> 100`</a:t>
            </a:r>
            <a:r>
              <a:rPr lang="zh-CN" altLang="en-US" sz="1600" dirty="0">
                <a:latin typeface="+mn-ea"/>
              </a:rPr>
              <a:t>（华为）强制端口速率为</a:t>
            </a:r>
            <a:r>
              <a:rPr lang="en-US" altLang="zh-CN" sz="1600" dirty="0" smtClean="0">
                <a:latin typeface="+mn-ea"/>
              </a:rPr>
              <a:t>100Mbp</a:t>
            </a:r>
          </a:p>
          <a:p>
            <a:r>
              <a:rPr lang="en-US" altLang="zh-CN" sz="1600" dirty="0" smtClean="0">
                <a:latin typeface="+mn-ea"/>
              </a:rPr>
              <a:t>s</a:t>
            </a:r>
            <a:r>
              <a:rPr lang="zh-CN" altLang="en-US" sz="1600" dirty="0">
                <a:latin typeface="+mn-ea"/>
              </a:rPr>
              <a:t>。千兆端口可设为</a:t>
            </a:r>
            <a:r>
              <a:rPr lang="en-US" altLang="zh-CN" sz="1600" dirty="0">
                <a:latin typeface="+mn-ea"/>
              </a:rPr>
              <a:t>`1000`</a:t>
            </a:r>
            <a:r>
              <a:rPr lang="zh-CN" altLang="en-US" sz="1600" dirty="0">
                <a:latin typeface="+mn-ea"/>
              </a:rPr>
              <a:t>，但需对端设备支持</a:t>
            </a:r>
            <a:r>
              <a:rPr lang="zh-CN" altLang="en-US" sz="1600" dirty="0" smtClean="0">
                <a:latin typeface="+mn-ea"/>
              </a:rPr>
              <a:t>自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适应</a:t>
            </a:r>
            <a:r>
              <a:rPr lang="zh-CN" altLang="en-US" sz="1600" dirty="0">
                <a:latin typeface="+mn-ea"/>
              </a:rPr>
              <a:t>或手动匹配。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6553" y="3469935"/>
            <a:ext cx="46987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`duplex full`</a:t>
            </a:r>
            <a:r>
              <a:rPr lang="zh-CN" altLang="en-US" sz="1600" dirty="0">
                <a:latin typeface="+mn-ea"/>
              </a:rPr>
              <a:t>命令启用全双工通信以避免</a:t>
            </a:r>
            <a:r>
              <a:rPr lang="zh-CN" altLang="en-US" sz="1600" dirty="0" smtClean="0">
                <a:latin typeface="+mn-ea"/>
              </a:rPr>
              <a:t>冲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突</a:t>
            </a:r>
            <a:r>
              <a:rPr lang="zh-CN" altLang="en-US" sz="1600" dirty="0">
                <a:latin typeface="+mn-ea"/>
              </a:rPr>
              <a:t>，半双工模式（</a:t>
            </a:r>
            <a:r>
              <a:rPr lang="en-US" altLang="zh-CN" sz="1600" dirty="0">
                <a:latin typeface="+mn-ea"/>
              </a:rPr>
              <a:t>`half`</a:t>
            </a:r>
            <a:r>
              <a:rPr lang="zh-CN" altLang="en-US" sz="1600" dirty="0">
                <a:latin typeface="+mn-ea"/>
              </a:rPr>
              <a:t>）仅用于老旧设备兼容</a:t>
            </a:r>
            <a:r>
              <a:rPr lang="zh-CN" altLang="en-US" sz="1600" dirty="0" smtClean="0">
                <a:latin typeface="+mn-ea"/>
              </a:rPr>
              <a:t>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华为</a:t>
            </a:r>
            <a:r>
              <a:rPr lang="zh-CN" altLang="en-US" sz="1600" dirty="0">
                <a:latin typeface="+mn-ea"/>
              </a:rPr>
              <a:t>设备需在关闭自协商后单独设置双工参数。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6553" y="5404147"/>
            <a:ext cx="4698722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启用</a:t>
            </a:r>
            <a:r>
              <a:rPr lang="en-US" altLang="zh-CN" sz="1600" dirty="0">
                <a:latin typeface="+mn-ea"/>
              </a:rPr>
              <a:t>`flow-control`</a:t>
            </a:r>
            <a:r>
              <a:rPr lang="zh-CN" altLang="en-US" sz="1600" dirty="0">
                <a:latin typeface="+mn-ea"/>
              </a:rPr>
              <a:t>（流控）应对拥塞，通过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 smtClean="0">
                <a:latin typeface="+mn-ea"/>
              </a:rPr>
              <a:t>sh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ow </a:t>
            </a:r>
            <a:r>
              <a:rPr lang="en-US" altLang="zh-CN" sz="1600" dirty="0">
                <a:latin typeface="+mn-ea"/>
              </a:rPr>
              <a:t>interface`</a:t>
            </a:r>
            <a:r>
              <a:rPr lang="zh-CN" altLang="en-US" sz="1600" dirty="0">
                <a:latin typeface="+mn-ea"/>
              </a:rPr>
              <a:t>（思科）或</a:t>
            </a:r>
            <a:r>
              <a:rPr lang="en-US" altLang="zh-CN" sz="1600" dirty="0">
                <a:latin typeface="+mn-ea"/>
              </a:rPr>
              <a:t>`display interface`</a:t>
            </a:r>
            <a:r>
              <a:rPr lang="zh-CN" altLang="en-US" sz="1600" dirty="0" smtClean="0">
                <a:latin typeface="+mn-ea"/>
              </a:rPr>
              <a:t>（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华为</a:t>
            </a:r>
            <a:r>
              <a:rPr lang="zh-CN" altLang="en-US" sz="1600" dirty="0">
                <a:latin typeface="+mn-ea"/>
              </a:rPr>
              <a:t>）检查</a:t>
            </a:r>
            <a:r>
              <a:rPr lang="en-US" altLang="zh-CN" sz="1600" dirty="0">
                <a:latin typeface="+mn-ea"/>
              </a:rPr>
              <a:t>CRC</a:t>
            </a:r>
            <a:r>
              <a:rPr lang="zh-CN" altLang="en-US" sz="1600" dirty="0">
                <a:latin typeface="+mn-ea"/>
              </a:rPr>
              <a:t>错误或冲突，异常时需检查线缆</a:t>
            </a:r>
            <a:r>
              <a:rPr lang="zh-CN" altLang="en-US" sz="1600" dirty="0" smtClean="0">
                <a:latin typeface="+mn-ea"/>
              </a:rPr>
              <a:t>质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量</a:t>
            </a:r>
            <a:r>
              <a:rPr lang="zh-CN" altLang="en-US" sz="1600" dirty="0">
                <a:latin typeface="+mn-ea"/>
              </a:rPr>
              <a:t>或两端配置一致性。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85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5" y="2574899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04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17861" y="3212905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交换机安全管理</a:t>
            </a:r>
            <a:r>
              <a:rPr lang="zh-CN" altLang="en-US" sz="4000" dirty="0" smtClean="0"/>
              <a:t>配置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7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9407"/>
            <a:ext cx="5225820" cy="451780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269" y="126125"/>
            <a:ext cx="3974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MAC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地址绑定与端口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安全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25820" y="1303283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静态</a:t>
            </a:r>
            <a:r>
              <a:rPr lang="en-US" altLang="zh-CN" sz="2000" b="1" dirty="0">
                <a:latin typeface="+mn-ea"/>
              </a:rPr>
              <a:t>MAC</a:t>
            </a:r>
            <a:r>
              <a:rPr lang="zh-CN" altLang="en-US" sz="2000" b="1" dirty="0" smtClean="0">
                <a:latin typeface="+mn-ea"/>
              </a:rPr>
              <a:t>绑定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25820" y="3048000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动态端口</a:t>
            </a:r>
            <a:r>
              <a:rPr lang="zh-CN" altLang="en-US" sz="2000" b="1" dirty="0" smtClean="0"/>
              <a:t>安全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5225820" y="479189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违规处理</a:t>
            </a:r>
            <a:r>
              <a:rPr lang="zh-CN" altLang="en-US" sz="2000" b="1" dirty="0" smtClean="0"/>
              <a:t>策略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225820" y="1703393"/>
            <a:ext cx="386849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手动将特定</a:t>
            </a:r>
            <a:r>
              <a:rPr lang="en-US" altLang="zh-CN" sz="1600" dirty="0">
                <a:latin typeface="+mn-ea"/>
              </a:rPr>
              <a:t>MAC</a:t>
            </a:r>
            <a:r>
              <a:rPr lang="zh-CN" altLang="en-US" sz="1600" dirty="0">
                <a:latin typeface="+mn-ea"/>
              </a:rPr>
              <a:t>与端口绑定，仅允许</a:t>
            </a:r>
            <a:r>
              <a:rPr lang="zh-CN" altLang="en-US" sz="1600" dirty="0" smtClean="0">
                <a:latin typeface="+mn-ea"/>
              </a:rPr>
              <a:t>授权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设备</a:t>
            </a:r>
            <a:r>
              <a:rPr lang="zh-CN" altLang="en-US" sz="1600" dirty="0">
                <a:latin typeface="+mn-ea"/>
              </a:rPr>
              <a:t>通信，适用于固定终端场景。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5225820" y="3447289"/>
            <a:ext cx="3672800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设置端口最大</a:t>
            </a:r>
            <a:r>
              <a:rPr lang="en-US" altLang="zh-CN" sz="1600" dirty="0">
                <a:latin typeface="+mn-ea"/>
              </a:rPr>
              <a:t>MAC</a:t>
            </a:r>
            <a:r>
              <a:rPr lang="zh-CN" altLang="en-US" sz="1600" dirty="0">
                <a:latin typeface="+mn-ea"/>
              </a:rPr>
              <a:t>学习数（如</a:t>
            </a:r>
            <a:r>
              <a:rPr lang="en-US" altLang="zh-CN" sz="1600" dirty="0">
                <a:latin typeface="+mn-ea"/>
              </a:rPr>
              <a:t>1</a:t>
            </a:r>
            <a:r>
              <a:rPr lang="zh-CN" altLang="en-US" sz="1600" dirty="0">
                <a:latin typeface="+mn-ea"/>
              </a:rPr>
              <a:t>个），</a:t>
            </a:r>
            <a:r>
              <a:rPr lang="zh-CN" altLang="en-US" sz="1600" dirty="0" smtClean="0">
                <a:latin typeface="+mn-ea"/>
              </a:rPr>
              <a:t>超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出</a:t>
            </a:r>
            <a:r>
              <a:rPr lang="zh-CN" altLang="en-US" sz="1600" dirty="0">
                <a:latin typeface="+mn-ea"/>
              </a:rPr>
              <a:t>时触发关闭端口或告警，应对临时</a:t>
            </a:r>
            <a:r>
              <a:rPr lang="zh-CN" altLang="en-US" sz="1600" dirty="0" smtClean="0">
                <a:latin typeface="+mn-ea"/>
              </a:rPr>
              <a:t>接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入</a:t>
            </a:r>
            <a:r>
              <a:rPr lang="zh-CN" altLang="en-US" sz="1600" dirty="0">
                <a:latin typeface="+mn-ea"/>
              </a:rPr>
              <a:t>需求。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25820" y="5192005"/>
            <a:ext cx="3775393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可配置违规动作为</a:t>
            </a:r>
            <a:r>
              <a:rPr lang="en-US" altLang="zh-CN" sz="1600" dirty="0">
                <a:latin typeface="+mn-ea"/>
              </a:rPr>
              <a:t>shutdown</a:t>
            </a:r>
            <a:r>
              <a:rPr lang="zh-CN" altLang="en-US" sz="1600" dirty="0">
                <a:latin typeface="+mn-ea"/>
              </a:rPr>
              <a:t>（关闭</a:t>
            </a:r>
            <a:r>
              <a:rPr lang="zh-CN" altLang="en-US" sz="1600" dirty="0" smtClean="0">
                <a:latin typeface="+mn-ea"/>
              </a:rPr>
              <a:t>端口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）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restrict</a:t>
            </a:r>
            <a:r>
              <a:rPr lang="zh-CN" altLang="en-US" sz="1600" dirty="0">
                <a:latin typeface="+mn-ea"/>
              </a:rPr>
              <a:t>（丢包并告警）或</a:t>
            </a:r>
            <a:r>
              <a:rPr lang="en-US" altLang="zh-CN" sz="1600" dirty="0" smtClean="0">
                <a:latin typeface="+mn-ea"/>
              </a:rPr>
              <a:t>protect</a:t>
            </a:r>
          </a:p>
          <a:p>
            <a:r>
              <a:rPr lang="en-US" altLang="zh-CN" sz="1600" dirty="0" smtClean="0">
                <a:latin typeface="+mn-ea"/>
              </a:rPr>
              <a:t>t</a:t>
            </a:r>
            <a:r>
              <a:rPr lang="zh-CN" altLang="en-US" sz="1600" dirty="0">
                <a:latin typeface="+mn-ea"/>
              </a:rPr>
              <a:t>（仅丢包）。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47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62758" y="126124"/>
            <a:ext cx="43482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ACL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（访问控制列表）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配置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3" y="1363060"/>
            <a:ext cx="112395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98" y="3580743"/>
            <a:ext cx="1114425" cy="11049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8021" y="1653378"/>
            <a:ext cx="268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标准</a:t>
            </a:r>
            <a:r>
              <a:rPr lang="en-US" altLang="zh-CN" sz="2400" b="1" dirty="0">
                <a:latin typeface="+mn-ea"/>
              </a:rPr>
              <a:t>ACL</a:t>
            </a:r>
            <a:r>
              <a:rPr lang="zh-CN" altLang="en-US" sz="2400" b="1" dirty="0">
                <a:latin typeface="+mn-ea"/>
              </a:rPr>
              <a:t>与扩展</a:t>
            </a:r>
            <a:r>
              <a:rPr lang="en-US" altLang="zh-CN" sz="2400" b="1" dirty="0" smtClean="0">
                <a:latin typeface="+mn-ea"/>
              </a:rPr>
              <a:t>ACL</a:t>
            </a:r>
            <a:endParaRPr lang="en-US" altLang="zh-CN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28021" y="390236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应用场景与</a:t>
            </a:r>
            <a:r>
              <a:rPr lang="zh-CN" altLang="en-US" sz="2400" b="1" dirty="0" smtClean="0"/>
              <a:t>优化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928021" y="2115043"/>
            <a:ext cx="664797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标准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：基于源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过滤流量（如</a:t>
            </a:r>
            <a:r>
              <a:rPr lang="en-US" altLang="zh-CN" sz="1600" dirty="0">
                <a:latin typeface="+mn-ea"/>
              </a:rPr>
              <a:t>access-list 10 deny 192.168.1.0 0</a:t>
            </a:r>
            <a:r>
              <a:rPr lang="en-US" altLang="zh-CN" sz="1600" dirty="0" smtClean="0">
                <a:latin typeface="+mn-ea"/>
              </a:rPr>
              <a:t>.</a:t>
            </a:r>
          </a:p>
          <a:p>
            <a:r>
              <a:rPr lang="en-US" altLang="zh-CN" sz="1600" dirty="0" smtClean="0">
                <a:latin typeface="+mn-ea"/>
              </a:rPr>
              <a:t>0.0.255</a:t>
            </a:r>
            <a:r>
              <a:rPr lang="zh-CN" altLang="en-US" sz="1600" dirty="0">
                <a:latin typeface="+mn-ea"/>
              </a:rPr>
              <a:t>），适用于简单访问控制。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928021" y="2805805"/>
            <a:ext cx="654538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扩展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：细化到协议、端口（如</a:t>
            </a:r>
            <a:r>
              <a:rPr lang="en-US" altLang="zh-CN" sz="1600" dirty="0">
                <a:latin typeface="+mn-ea"/>
              </a:rPr>
              <a:t>access-list 101 deny </a:t>
            </a:r>
            <a:r>
              <a:rPr lang="en-US" altLang="zh-CN" sz="1600" dirty="0" err="1">
                <a:latin typeface="+mn-ea"/>
              </a:rPr>
              <a:t>tcp</a:t>
            </a:r>
            <a:r>
              <a:rPr lang="en-US" altLang="zh-CN" sz="1600" dirty="0">
                <a:latin typeface="+mn-ea"/>
              </a:rPr>
              <a:t> any </a:t>
            </a:r>
            <a:r>
              <a:rPr lang="en-US" altLang="zh-CN" sz="1600" dirty="0" err="1">
                <a:latin typeface="+mn-ea"/>
              </a:rPr>
              <a:t>any</a:t>
            </a:r>
            <a:r>
              <a:rPr lang="en-US" altLang="zh-CN" sz="1600" dirty="0">
                <a:latin typeface="+mn-ea"/>
              </a:rPr>
              <a:t>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eq</a:t>
            </a:r>
            <a:r>
              <a:rPr lang="en-US" altLang="zh-CN" sz="1600" dirty="0" smtClean="0">
                <a:latin typeface="+mn-ea"/>
              </a:rPr>
              <a:t> </a:t>
            </a:r>
            <a:r>
              <a:rPr lang="en-US" altLang="zh-CN" sz="1600" dirty="0">
                <a:latin typeface="+mn-ea"/>
              </a:rPr>
              <a:t>23</a:t>
            </a:r>
            <a:r>
              <a:rPr lang="zh-CN" altLang="en-US" sz="1600" dirty="0">
                <a:latin typeface="+mn-ea"/>
              </a:rPr>
              <a:t>），可精准阻断</a:t>
            </a:r>
            <a:r>
              <a:rPr lang="en-US" altLang="zh-CN" sz="1600" dirty="0">
                <a:latin typeface="+mn-ea"/>
              </a:rPr>
              <a:t>Telnet</a:t>
            </a:r>
            <a:r>
              <a:rPr lang="zh-CN" altLang="en-US" sz="1600" dirty="0">
                <a:latin typeface="+mn-ea"/>
              </a:rPr>
              <a:t>等高风险服务。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928021" y="4380961"/>
            <a:ext cx="695575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入站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出站流量控制：在接口应用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时需明确方向（</a:t>
            </a:r>
            <a:r>
              <a:rPr lang="en-US" altLang="zh-CN" sz="1600" dirty="0">
                <a:latin typeface="+mn-ea"/>
              </a:rPr>
              <a:t>inbound/outbound</a:t>
            </a:r>
            <a:r>
              <a:rPr lang="zh-CN" altLang="en-US" sz="1600" dirty="0" smtClean="0">
                <a:latin typeface="+mn-ea"/>
              </a:rPr>
              <a:t>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避免误拦截合法</a:t>
            </a:r>
            <a:r>
              <a:rPr lang="zh-CN" altLang="en-US" sz="1600" dirty="0" smtClean="0">
                <a:latin typeface="+mn-ea"/>
              </a:rPr>
              <a:t>流量。</a:t>
            </a:r>
            <a:endParaRPr lang="en-US" altLang="zh-CN" sz="1600" dirty="0" smtClean="0">
              <a:latin typeface="+mn-ea"/>
            </a:endParaRPr>
          </a:p>
          <a:p>
            <a:endParaRPr lang="zh-CN" altLang="en-US" sz="1600" dirty="0">
              <a:latin typeface="+mn-ea"/>
            </a:endParaRPr>
          </a:p>
          <a:p>
            <a:r>
              <a:rPr lang="zh-CN" altLang="en-US" sz="1600" dirty="0">
                <a:latin typeface="+mn-ea"/>
              </a:rPr>
              <a:t>日志记录与监控：结合</a:t>
            </a:r>
            <a:r>
              <a:rPr lang="en-US" altLang="zh-CN" sz="1600" dirty="0">
                <a:latin typeface="+mn-ea"/>
              </a:rPr>
              <a:t>log</a:t>
            </a:r>
            <a:r>
              <a:rPr lang="zh-CN" altLang="en-US" sz="1600" dirty="0">
                <a:latin typeface="+mn-ea"/>
              </a:rPr>
              <a:t>参数记录匹配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的流量，便于审计和故障排查。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110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6" y="2532994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05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861380" y="3240880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交换机维护与故障排</a:t>
            </a:r>
            <a:r>
              <a:rPr lang="zh-CN" altLang="en-US" sz="4000" dirty="0" smtClean="0"/>
              <a:t>查</a:t>
            </a:r>
            <a:endParaRPr lang="zh-CN" altLang="en-US" sz="4000" dirty="0"/>
          </a:p>
        </p:txBody>
      </p:sp>
      <p:pic>
        <p:nvPicPr>
          <p:cNvPr id="9" name="图片 8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3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31227" y="115614"/>
            <a:ext cx="614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常用诊断命令（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ping/</a:t>
            </a:r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tracert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/show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48" y="1828800"/>
            <a:ext cx="3420132" cy="34201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93379" y="2039007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Ping</a:t>
            </a:r>
            <a:r>
              <a:rPr lang="zh-CN" altLang="en-US" sz="2000" b="1" dirty="0">
                <a:latin typeface="+mn-ea"/>
              </a:rPr>
              <a:t>命令</a:t>
            </a:r>
            <a:r>
              <a:rPr lang="zh-CN" altLang="en-US" sz="2000" b="1" dirty="0" smtClean="0">
                <a:latin typeface="+mn-ea"/>
              </a:rPr>
              <a:t>详解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25821" y="2522483"/>
            <a:ext cx="23952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用于测试网络连通性，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参数</a:t>
            </a:r>
            <a:r>
              <a:rPr lang="zh-CN" altLang="en-US" dirty="0"/>
              <a:t>如</a:t>
            </a:r>
            <a:r>
              <a:rPr lang="en-US" altLang="zh-CN" dirty="0"/>
              <a:t>`-c`</a:t>
            </a:r>
            <a:r>
              <a:rPr lang="zh-CN" altLang="en-US" dirty="0"/>
              <a:t>指定发包数量（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altLang="zh-CN" dirty="0" smtClean="0"/>
              <a:t>`</a:t>
            </a:r>
            <a:r>
              <a:rPr lang="en-US" altLang="zh-CN" dirty="0"/>
              <a:t>ping -c 100 192.168.1.1`</a:t>
            </a:r>
            <a:r>
              <a:rPr lang="zh-CN" altLang="en-US" dirty="0"/>
              <a:t>）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r>
              <a:rPr lang="en-US" altLang="zh-CN" dirty="0" smtClean="0"/>
              <a:t>`-</a:t>
            </a:r>
            <a:r>
              <a:rPr lang="en-US" altLang="zh-CN" dirty="0"/>
              <a:t>s`</a:t>
            </a:r>
            <a:r>
              <a:rPr lang="zh-CN" altLang="en-US" dirty="0"/>
              <a:t>调整包大小（如</a:t>
            </a:r>
            <a:r>
              <a:rPr lang="en-US" altLang="zh-CN" dirty="0"/>
              <a:t>`ping -s </a:t>
            </a:r>
            <a:r>
              <a:rPr lang="en-US" altLang="zh-CN" dirty="0" smtClean="0"/>
              <a:t>1</a:t>
            </a:r>
          </a:p>
          <a:p>
            <a:r>
              <a:rPr lang="en-US" altLang="zh-CN" dirty="0" smtClean="0"/>
              <a:t>500</a:t>
            </a:r>
            <a:r>
              <a:rPr lang="en-US" altLang="zh-CN" dirty="0"/>
              <a:t>`</a:t>
            </a:r>
            <a:r>
              <a:rPr lang="zh-CN" altLang="en-US" dirty="0"/>
              <a:t>测试</a:t>
            </a:r>
            <a:r>
              <a:rPr lang="en-US" altLang="zh-CN" dirty="0"/>
              <a:t>MTU</a:t>
            </a:r>
            <a:r>
              <a:rPr lang="zh-CN" altLang="en-US" dirty="0"/>
              <a:t>）、</a:t>
            </a:r>
            <a:r>
              <a:rPr lang="en-US" altLang="zh-CN" dirty="0"/>
              <a:t>`-h`</a:t>
            </a:r>
            <a:r>
              <a:rPr lang="zh-CN" altLang="en-US" dirty="0"/>
              <a:t>设置</a:t>
            </a:r>
            <a:r>
              <a:rPr lang="en-US" altLang="zh-CN" dirty="0" smtClean="0"/>
              <a:t>TT</a:t>
            </a:r>
          </a:p>
          <a:p>
            <a:r>
              <a:rPr lang="en-US" altLang="zh-CN" dirty="0" smtClean="0"/>
              <a:t>L</a:t>
            </a:r>
            <a:r>
              <a:rPr lang="zh-CN" altLang="en-US" dirty="0"/>
              <a:t>值（如</a:t>
            </a:r>
            <a:r>
              <a:rPr lang="en-US" altLang="zh-CN" dirty="0"/>
              <a:t>`ping -h 64`</a:t>
            </a:r>
            <a:r>
              <a:rPr lang="zh-CN" altLang="en-US" dirty="0"/>
              <a:t>跟踪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跳</a:t>
            </a:r>
            <a:r>
              <a:rPr lang="zh-CN" altLang="en-US" dirty="0"/>
              <a:t>数）。通过分析延迟和</a:t>
            </a:r>
            <a:r>
              <a:rPr lang="zh-CN" altLang="en-US" dirty="0" smtClean="0"/>
              <a:t>丢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率定位链路问题。</a:t>
            </a:r>
          </a:p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6161200" y="1428690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+mn-ea"/>
              </a:rPr>
              <a:t>Tracert</a:t>
            </a:r>
            <a:r>
              <a:rPr lang="zh-CN" altLang="en-US" sz="2000" b="1" dirty="0" smtClean="0">
                <a:latin typeface="+mn-ea"/>
              </a:rPr>
              <a:t>路径追踪</a:t>
            </a:r>
            <a:endParaRPr lang="zh-CN" altLang="en-US" sz="20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51180" y="3779214"/>
            <a:ext cx="1804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Show</a:t>
            </a:r>
            <a:r>
              <a:rPr lang="zh-CN" altLang="en-US" sz="2000" b="1" dirty="0">
                <a:latin typeface="+mn-ea"/>
              </a:rPr>
              <a:t>信息</a:t>
            </a:r>
            <a:r>
              <a:rPr lang="zh-CN" altLang="en-US" sz="2000" b="1" dirty="0" smtClean="0">
                <a:latin typeface="+mn-ea"/>
              </a:rPr>
              <a:t>查看</a:t>
            </a:r>
            <a:endParaRPr lang="zh-CN" altLang="en-US" sz="2000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51180" y="1915897"/>
            <a:ext cx="28777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`</a:t>
            </a:r>
            <a:r>
              <a:rPr lang="en-US" altLang="zh-CN" dirty="0" err="1"/>
              <a:t>tracert</a:t>
            </a:r>
            <a:r>
              <a:rPr lang="en-US" altLang="zh-CN" dirty="0"/>
              <a:t> 10.1.1.1`</a:t>
            </a:r>
            <a:r>
              <a:rPr lang="zh-CN" altLang="en-US" dirty="0"/>
              <a:t>命令显示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包</a:t>
            </a:r>
            <a:r>
              <a:rPr lang="zh-CN" altLang="en-US" dirty="0"/>
              <a:t>经过的每一跳路由，结合</a:t>
            </a:r>
            <a:r>
              <a:rPr lang="en-US" altLang="zh-CN" dirty="0"/>
              <a:t>TTL</a:t>
            </a:r>
            <a:r>
              <a:rPr lang="zh-CN" altLang="en-US" dirty="0" smtClean="0"/>
              <a:t>超</a:t>
            </a:r>
            <a:endParaRPr lang="en-US" altLang="zh-CN" dirty="0" smtClean="0"/>
          </a:p>
          <a:p>
            <a:r>
              <a:rPr lang="zh-CN" altLang="en-US" dirty="0" smtClean="0"/>
              <a:t>时</a:t>
            </a:r>
            <a:r>
              <a:rPr lang="zh-CN" altLang="en-US" dirty="0"/>
              <a:t>机制识别网络瓶颈或路由环路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适用于</a:t>
            </a:r>
            <a:r>
              <a:rPr lang="zh-CN" altLang="en-US" dirty="0"/>
              <a:t>跨网段故障排查。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151180" y="4260752"/>
            <a:ext cx="28676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包括</a:t>
            </a:r>
            <a:r>
              <a:rPr lang="en-US" altLang="zh-CN" dirty="0"/>
              <a:t>`show interface`</a:t>
            </a:r>
            <a:r>
              <a:rPr lang="zh-CN" altLang="en-US" dirty="0"/>
              <a:t>检查端口</a:t>
            </a:r>
            <a:r>
              <a:rPr lang="zh-CN" altLang="en-US" dirty="0" smtClean="0"/>
              <a:t>状态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/>
              <a:t>UP/DOWN</a:t>
            </a:r>
            <a:r>
              <a:rPr lang="zh-CN" altLang="en-US" dirty="0"/>
              <a:t>、流量统计）、</a:t>
            </a:r>
            <a:r>
              <a:rPr lang="en-US" altLang="zh-CN" dirty="0"/>
              <a:t>`</a:t>
            </a:r>
            <a:r>
              <a:rPr lang="en-US" altLang="zh-CN" dirty="0" smtClean="0"/>
              <a:t>show</a:t>
            </a:r>
          </a:p>
          <a:p>
            <a:r>
              <a:rPr lang="en-US" altLang="zh-CN" dirty="0" smtClean="0"/>
              <a:t> </a:t>
            </a:r>
            <a:r>
              <a:rPr lang="en-US" altLang="zh-CN" dirty="0" err="1"/>
              <a:t>arp</a:t>
            </a:r>
            <a:r>
              <a:rPr lang="en-US" altLang="zh-CN" dirty="0"/>
              <a:t>`</a:t>
            </a:r>
            <a:r>
              <a:rPr lang="zh-CN" altLang="en-US" dirty="0"/>
              <a:t>验证</a:t>
            </a:r>
            <a:r>
              <a:rPr lang="en-US" altLang="zh-CN" dirty="0"/>
              <a:t>MAC</a:t>
            </a:r>
            <a:r>
              <a:rPr lang="zh-CN" altLang="en-US" dirty="0"/>
              <a:t>地址表、</a:t>
            </a:r>
            <a:r>
              <a:rPr lang="en-US" altLang="zh-CN" dirty="0"/>
              <a:t>`show </a:t>
            </a:r>
            <a:r>
              <a:rPr lang="en-US" altLang="zh-CN" dirty="0" err="1" smtClean="0"/>
              <a:t>versio</a:t>
            </a:r>
            <a:endParaRPr lang="en-US" altLang="zh-CN" dirty="0" smtClean="0"/>
          </a:p>
          <a:p>
            <a:r>
              <a:rPr lang="en-US" altLang="zh-CN" dirty="0" smtClean="0"/>
              <a:t>n</a:t>
            </a:r>
            <a:r>
              <a:rPr lang="en-US" altLang="zh-CN" dirty="0"/>
              <a:t>`</a:t>
            </a:r>
            <a:r>
              <a:rPr lang="zh-CN" altLang="en-US" dirty="0"/>
              <a:t>查看设备型号及固件版本，为</a:t>
            </a:r>
            <a:r>
              <a:rPr lang="zh-CN" altLang="en-US" dirty="0" smtClean="0"/>
              <a:t>故</a:t>
            </a:r>
            <a:endParaRPr lang="en-US" altLang="zh-CN" dirty="0" smtClean="0"/>
          </a:p>
          <a:p>
            <a:r>
              <a:rPr lang="zh-CN" altLang="en-US" dirty="0" smtClean="0"/>
              <a:t>障</a:t>
            </a:r>
            <a:r>
              <a:rPr lang="zh-CN" altLang="en-US" dirty="0"/>
              <a:t>分析提供基础数据。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70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8" y="115614"/>
            <a:ext cx="6109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常见故障处理（端口宕机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环路检测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6" y="822765"/>
            <a:ext cx="781159" cy="468695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317" y="1909409"/>
            <a:ext cx="3741683" cy="3600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8993" y="94593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端口宕机</a:t>
            </a:r>
            <a:r>
              <a:rPr lang="zh-CN" altLang="en-US" sz="2400" b="1" dirty="0" smtClean="0"/>
              <a:t>恢复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008993" y="29354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环路检测与</a:t>
            </a:r>
            <a:r>
              <a:rPr lang="zh-CN" altLang="en-US" sz="2400" b="1" dirty="0" smtClean="0"/>
              <a:t>隔离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08992" y="476519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性能瓶颈排</a:t>
            </a:r>
            <a:r>
              <a:rPr lang="zh-CN" altLang="en-US" sz="2400" b="1" dirty="0" smtClean="0"/>
              <a:t>查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008992" y="1407596"/>
            <a:ext cx="44935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`display interface </a:t>
            </a:r>
            <a:r>
              <a:rPr lang="en-US" altLang="zh-CN" sz="1600" dirty="0" err="1">
                <a:latin typeface="+mn-ea"/>
              </a:rPr>
              <a:t>GigabitEthernet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0/0</a:t>
            </a:r>
          </a:p>
          <a:p>
            <a:r>
              <a:rPr lang="en-US" altLang="zh-CN" sz="1600" dirty="0" smtClean="0">
                <a:latin typeface="+mn-ea"/>
              </a:rPr>
              <a:t>/</a:t>
            </a:r>
            <a:r>
              <a:rPr lang="en-US" altLang="zh-CN" sz="1600" dirty="0">
                <a:latin typeface="+mn-ea"/>
              </a:rPr>
              <a:t>1`</a:t>
            </a:r>
            <a:r>
              <a:rPr lang="zh-CN" altLang="en-US" sz="1600" dirty="0">
                <a:latin typeface="+mn-ea"/>
              </a:rPr>
              <a:t>确认物理状态，若显示</a:t>
            </a:r>
            <a:r>
              <a:rPr lang="en-US" altLang="zh-CN" sz="1600" dirty="0">
                <a:latin typeface="+mn-ea"/>
              </a:rPr>
              <a:t>"DOWN"</a:t>
            </a:r>
            <a:r>
              <a:rPr lang="zh-CN" altLang="en-US" sz="1600" dirty="0">
                <a:latin typeface="+mn-ea"/>
              </a:rPr>
              <a:t>需检查网线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 smtClean="0">
                <a:latin typeface="+mn-ea"/>
              </a:rPr>
              <a:t>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模块</a:t>
            </a:r>
            <a:r>
              <a:rPr lang="zh-CN" altLang="en-US" sz="1600" dirty="0">
                <a:latin typeface="+mn-ea"/>
              </a:rPr>
              <a:t>；若因</a:t>
            </a:r>
            <a:r>
              <a:rPr lang="en-US" altLang="zh-CN" sz="1600" dirty="0">
                <a:latin typeface="+mn-ea"/>
              </a:rPr>
              <a:t>ERR-DISABLE</a:t>
            </a:r>
            <a:r>
              <a:rPr lang="zh-CN" altLang="en-US" sz="1600" dirty="0">
                <a:latin typeface="+mn-ea"/>
              </a:rPr>
              <a:t>关闭，使用</a:t>
            </a:r>
            <a:r>
              <a:rPr lang="en-US" altLang="zh-CN" sz="1600" dirty="0">
                <a:latin typeface="+mn-ea"/>
              </a:rPr>
              <a:t>`shutdown</a:t>
            </a:r>
            <a:r>
              <a:rPr lang="en-US" altLang="zh-CN" sz="1600" dirty="0" smtClean="0">
                <a:latin typeface="+mn-ea"/>
              </a:rPr>
              <a:t>`/</a:t>
            </a:r>
          </a:p>
          <a:p>
            <a:r>
              <a:rPr lang="en-US" altLang="zh-CN" sz="1600" dirty="0" smtClean="0">
                <a:latin typeface="+mn-ea"/>
              </a:rPr>
              <a:t>`</a:t>
            </a:r>
            <a:r>
              <a:rPr lang="en-US" altLang="zh-CN" sz="1600" dirty="0">
                <a:latin typeface="+mn-ea"/>
              </a:rPr>
              <a:t>undo shutdown`</a:t>
            </a:r>
            <a:r>
              <a:rPr lang="zh-CN" altLang="en-US" sz="1600" dirty="0">
                <a:latin typeface="+mn-ea"/>
              </a:rPr>
              <a:t>重置端口。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08992" y="3397074"/>
            <a:ext cx="44935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启用</a:t>
            </a:r>
            <a:r>
              <a:rPr lang="en-US" altLang="zh-CN" sz="1600" dirty="0">
                <a:latin typeface="+mn-ea"/>
              </a:rPr>
              <a:t>STP</a:t>
            </a:r>
            <a:r>
              <a:rPr lang="zh-CN" altLang="en-US" sz="1600" dirty="0">
                <a:latin typeface="+mn-ea"/>
              </a:rPr>
              <a:t>协议（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stp</a:t>
            </a:r>
            <a:r>
              <a:rPr lang="en-US" altLang="zh-CN" sz="1600" dirty="0">
                <a:latin typeface="+mn-ea"/>
              </a:rPr>
              <a:t> mode </a:t>
            </a:r>
            <a:r>
              <a:rPr lang="en-US" altLang="zh-CN" sz="1600" dirty="0" err="1">
                <a:latin typeface="+mn-ea"/>
              </a:rPr>
              <a:t>rstp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）防止广播</a:t>
            </a:r>
            <a:r>
              <a:rPr lang="zh-CN" altLang="en-US" sz="1600" dirty="0" smtClean="0">
                <a:latin typeface="+mn-ea"/>
              </a:rPr>
              <a:t>风暴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，</a:t>
            </a:r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`display </a:t>
            </a:r>
            <a:r>
              <a:rPr lang="en-US" altLang="zh-CN" sz="1600" dirty="0" err="1">
                <a:latin typeface="+mn-ea"/>
              </a:rPr>
              <a:t>stp</a:t>
            </a:r>
            <a:r>
              <a:rPr lang="en-US" altLang="zh-CN" sz="1600" dirty="0">
                <a:latin typeface="+mn-ea"/>
              </a:rPr>
              <a:t> abnormal-port`</a:t>
            </a:r>
            <a:r>
              <a:rPr lang="zh-CN" altLang="en-US" sz="1600" dirty="0">
                <a:latin typeface="+mn-ea"/>
              </a:rPr>
              <a:t>定位</a:t>
            </a:r>
            <a:r>
              <a:rPr lang="zh-CN" altLang="en-US" sz="1600" dirty="0" smtClean="0">
                <a:latin typeface="+mn-ea"/>
              </a:rPr>
              <a:t>环路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端口</a:t>
            </a:r>
            <a:r>
              <a:rPr lang="zh-CN" altLang="en-US" sz="1600" dirty="0">
                <a:latin typeface="+mn-ea"/>
              </a:rPr>
              <a:t>；紧急情况下可配置</a:t>
            </a:r>
            <a:r>
              <a:rPr lang="en-US" altLang="zh-CN" sz="1600" dirty="0">
                <a:latin typeface="+mn-ea"/>
              </a:rPr>
              <a:t>`loopback-detection 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enable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主动阻塞异常端口。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08992" y="5232720"/>
            <a:ext cx="449353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使用</a:t>
            </a:r>
            <a:r>
              <a:rPr lang="en-US" altLang="zh-CN" sz="1600" dirty="0">
                <a:latin typeface="+mn-ea"/>
              </a:rPr>
              <a:t>`display </a:t>
            </a:r>
            <a:r>
              <a:rPr lang="en-US" altLang="zh-CN" sz="1600" dirty="0" err="1">
                <a:latin typeface="+mn-ea"/>
              </a:rPr>
              <a:t>cpu</a:t>
            </a:r>
            <a:r>
              <a:rPr lang="en-US" altLang="zh-CN" sz="1600" dirty="0">
                <a:latin typeface="+mn-ea"/>
              </a:rPr>
              <a:t>-usage history`</a:t>
            </a:r>
            <a:r>
              <a:rPr lang="zh-CN" altLang="en-US" sz="1600" dirty="0">
                <a:latin typeface="+mn-ea"/>
              </a:rPr>
              <a:t>绘制</a:t>
            </a:r>
            <a:r>
              <a:rPr lang="en-US" altLang="zh-CN" sz="1600" dirty="0">
                <a:latin typeface="+mn-ea"/>
              </a:rPr>
              <a:t>CPU</a:t>
            </a:r>
            <a:r>
              <a:rPr lang="zh-CN" altLang="en-US" sz="1600" dirty="0" smtClean="0">
                <a:latin typeface="+mn-ea"/>
              </a:rPr>
              <a:t>负载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曲线</a:t>
            </a:r>
            <a:r>
              <a:rPr lang="zh-CN" altLang="en-US" sz="1600" dirty="0">
                <a:latin typeface="+mn-ea"/>
              </a:rPr>
              <a:t>，结合</a:t>
            </a:r>
            <a:r>
              <a:rPr lang="en-US" altLang="zh-CN" sz="1600" dirty="0">
                <a:latin typeface="+mn-ea"/>
              </a:rPr>
              <a:t>`display memory-usage`</a:t>
            </a:r>
            <a:r>
              <a:rPr lang="zh-CN" altLang="en-US" sz="1600" dirty="0">
                <a:latin typeface="+mn-ea"/>
              </a:rPr>
              <a:t>检查内存</a:t>
            </a:r>
            <a:r>
              <a:rPr lang="zh-CN" altLang="en-US" sz="1600" dirty="0" smtClean="0">
                <a:latin typeface="+mn-ea"/>
              </a:rPr>
              <a:t>泄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漏</a:t>
            </a:r>
            <a:r>
              <a:rPr lang="zh-CN" altLang="en-US" sz="1600" dirty="0">
                <a:latin typeface="+mn-ea"/>
              </a:rPr>
              <a:t>；若流量异常可通过</a:t>
            </a:r>
            <a:r>
              <a:rPr lang="en-US" altLang="zh-CN" sz="1600" dirty="0">
                <a:latin typeface="+mn-ea"/>
              </a:rPr>
              <a:t>`display </a:t>
            </a:r>
            <a:r>
              <a:rPr lang="en-US" altLang="zh-CN" sz="1600" dirty="0" err="1">
                <a:latin typeface="+mn-ea"/>
              </a:rPr>
              <a:t>qos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smtClean="0">
                <a:latin typeface="+mn-ea"/>
              </a:rPr>
              <a:t>queue-</a:t>
            </a:r>
            <a:r>
              <a:rPr lang="en-US" altLang="zh-CN" sz="1600" dirty="0" err="1" smtClean="0">
                <a:latin typeface="+mn-ea"/>
              </a:rPr>
              <a:t>sta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tistics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分析队列拥塞情况。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1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3585185" y="2568081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06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17861" y="3275967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进阶配置与应用</a:t>
            </a:r>
            <a:r>
              <a:rPr lang="zh-CN" altLang="en-US" sz="4000" dirty="0" smtClean="0"/>
              <a:t>场景</a:t>
            </a:r>
            <a:endParaRPr lang="zh-CN" altLang="en-US" sz="4000" dirty="0"/>
          </a:p>
        </p:txBody>
      </p:sp>
      <p:pic>
        <p:nvPicPr>
          <p:cNvPr id="9" name="图片 8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1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  <p:pic>
        <p:nvPicPr>
          <p:cNvPr id="6" name="图片 5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30291" y="1028973"/>
            <a:ext cx="8595360" cy="515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99696" y="14714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49820" y="1712603"/>
            <a:ext cx="589135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交换机概述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交换机硬件结构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交换机基础配置步骤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交换机安全管理配置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交换机维护与故障排查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4000" dirty="0"/>
              <a:t>进阶配置与应用</a:t>
            </a:r>
            <a:r>
              <a:rPr lang="zh-CN" altLang="en-US" sz="4000" dirty="0" smtClean="0"/>
              <a:t>场景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3854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9" y="126123"/>
            <a:ext cx="36527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划分与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Trunk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配置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60" y="1039973"/>
            <a:ext cx="3141937" cy="51185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94841" y="1114097"/>
            <a:ext cx="1802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>
                <a:latin typeface="+mn-ea"/>
              </a:rPr>
              <a:t>划分</a:t>
            </a:r>
            <a:r>
              <a:rPr lang="zh-CN" altLang="en-US" sz="2000" b="1" dirty="0" smtClean="0">
                <a:latin typeface="+mn-ea"/>
              </a:rPr>
              <a:t>原则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94841" y="2932386"/>
            <a:ext cx="1866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Trunk</a:t>
            </a:r>
            <a:r>
              <a:rPr lang="zh-CN" altLang="en-US" sz="2000" b="1" dirty="0">
                <a:latin typeface="+mn-ea"/>
              </a:rPr>
              <a:t>端口</a:t>
            </a:r>
            <a:r>
              <a:rPr lang="zh-CN" altLang="en-US" sz="2000" b="1" dirty="0" smtClean="0">
                <a:latin typeface="+mn-ea"/>
              </a:rPr>
              <a:t>配置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94841" y="4750675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跨交换机</a:t>
            </a:r>
            <a:r>
              <a:rPr lang="en-US" altLang="zh-CN" sz="2000" b="1" dirty="0">
                <a:latin typeface="+mn-ea"/>
              </a:rPr>
              <a:t>VLAN</a:t>
            </a:r>
            <a:r>
              <a:rPr lang="zh-CN" altLang="en-US" sz="2000" b="1" dirty="0" smtClean="0">
                <a:latin typeface="+mn-ea"/>
              </a:rPr>
              <a:t>通信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94841" y="1529254"/>
            <a:ext cx="510909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根据业务需求或部门职能划分广播域，例如将财务、研发、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r>
              <a:rPr lang="zh-CN" altLang="en-US" dirty="0" smtClean="0"/>
              <a:t>政等</a:t>
            </a:r>
            <a:r>
              <a:rPr lang="zh-CN" altLang="en-US" dirty="0"/>
              <a:t>部门划分至不同</a:t>
            </a:r>
            <a:r>
              <a:rPr lang="en-US" altLang="zh-CN" dirty="0"/>
              <a:t>VLAN</a:t>
            </a:r>
            <a:r>
              <a:rPr lang="zh-CN" altLang="en-US" dirty="0"/>
              <a:t>，确保数据隔离和安全。每个</a:t>
            </a:r>
            <a:r>
              <a:rPr lang="en-US" altLang="zh-CN" dirty="0"/>
              <a:t>VLAN</a:t>
            </a:r>
            <a:r>
              <a:rPr lang="zh-CN" altLang="en-US" dirty="0" smtClean="0"/>
              <a:t>需</a:t>
            </a:r>
            <a:endParaRPr lang="en-US" altLang="zh-CN" dirty="0" smtClean="0"/>
          </a:p>
          <a:p>
            <a:r>
              <a:rPr lang="zh-CN" altLang="en-US" dirty="0" smtClean="0"/>
              <a:t>独立</a:t>
            </a:r>
            <a:r>
              <a:rPr lang="zh-CN" altLang="en-US" dirty="0"/>
              <a:t>配置</a:t>
            </a:r>
            <a:r>
              <a:rPr lang="en-US" altLang="zh-CN" dirty="0"/>
              <a:t>VLAN ID</a:t>
            </a:r>
            <a:r>
              <a:rPr lang="zh-CN" altLang="en-US" dirty="0"/>
              <a:t>（</a:t>
            </a:r>
            <a:r>
              <a:rPr lang="en-US" altLang="zh-CN" dirty="0"/>
              <a:t>1-4094</a:t>
            </a:r>
            <a:r>
              <a:rPr lang="zh-CN" altLang="en-US" dirty="0"/>
              <a:t>）、名称及端口成员，避免使用</a:t>
            </a:r>
            <a:r>
              <a:rPr lang="zh-CN" altLang="en-US" dirty="0" smtClean="0"/>
              <a:t>默认</a:t>
            </a:r>
            <a:endParaRPr lang="en-US" altLang="zh-CN" dirty="0" smtClean="0"/>
          </a:p>
          <a:p>
            <a:r>
              <a:rPr lang="en-US" altLang="zh-CN" dirty="0" smtClean="0"/>
              <a:t>VLAN </a:t>
            </a:r>
            <a:r>
              <a:rPr lang="en-US" altLang="zh-CN" dirty="0"/>
              <a:t>1</a:t>
            </a:r>
            <a:r>
              <a:rPr lang="zh-CN" altLang="en-US" dirty="0"/>
              <a:t>以增强安全性。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94841" y="3337660"/>
            <a:ext cx="508350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在交换机互联场景中，需将端口模式配置为</a:t>
            </a:r>
            <a:r>
              <a:rPr lang="en-US" altLang="zh-CN" dirty="0"/>
              <a:t>Trunk</a:t>
            </a:r>
            <a:r>
              <a:rPr lang="zh-CN" altLang="en-US" dirty="0"/>
              <a:t>并指定允许</a:t>
            </a:r>
            <a:r>
              <a:rPr lang="zh-CN" altLang="en-US" dirty="0" smtClean="0"/>
              <a:t>通</a:t>
            </a:r>
            <a:endParaRPr lang="en-US" altLang="zh-CN" dirty="0" smtClean="0"/>
          </a:p>
          <a:p>
            <a:r>
              <a:rPr lang="zh-CN" altLang="en-US" dirty="0" smtClean="0"/>
              <a:t>过</a:t>
            </a:r>
            <a:r>
              <a:rPr lang="zh-CN" altLang="en-US" dirty="0"/>
              <a:t>的</a:t>
            </a:r>
            <a:r>
              <a:rPr lang="en-US" altLang="zh-CN" dirty="0"/>
              <a:t>VLAN</a:t>
            </a:r>
            <a:r>
              <a:rPr lang="zh-CN" altLang="en-US" dirty="0"/>
              <a:t>列表（如</a:t>
            </a:r>
            <a:r>
              <a:rPr lang="en-US" altLang="zh-CN" dirty="0"/>
              <a:t>`port trunk allow-pass </a:t>
            </a:r>
            <a:r>
              <a:rPr lang="en-US" altLang="zh-CN" dirty="0" err="1"/>
              <a:t>vlan</a:t>
            </a:r>
            <a:r>
              <a:rPr lang="en-US" altLang="zh-CN" dirty="0"/>
              <a:t> 10,20`</a:t>
            </a:r>
            <a:r>
              <a:rPr lang="zh-CN" altLang="en-US" dirty="0"/>
              <a:t>）。同时</a:t>
            </a:r>
            <a:r>
              <a:rPr lang="zh-CN" altLang="en-US" dirty="0" smtClean="0"/>
              <a:t>建</a:t>
            </a:r>
            <a:endParaRPr lang="en-US" altLang="zh-CN" dirty="0" smtClean="0"/>
          </a:p>
          <a:p>
            <a:r>
              <a:rPr lang="zh-CN" altLang="en-US" dirty="0" smtClean="0"/>
              <a:t>议</a:t>
            </a:r>
            <a:r>
              <a:rPr lang="zh-CN" altLang="en-US" dirty="0"/>
              <a:t>启用</a:t>
            </a:r>
            <a:r>
              <a:rPr lang="en-US" altLang="zh-CN" dirty="0"/>
              <a:t>802.1Q</a:t>
            </a:r>
            <a:r>
              <a:rPr lang="zh-CN" altLang="en-US" dirty="0"/>
              <a:t>标签封装，并设置</a:t>
            </a:r>
            <a:r>
              <a:rPr lang="en-US" altLang="zh-CN" dirty="0"/>
              <a:t>Native VLAN</a:t>
            </a:r>
            <a:r>
              <a:rPr lang="zh-CN" altLang="en-US" dirty="0"/>
              <a:t>以避免未标记帧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r>
              <a:rPr lang="zh-CN" altLang="en-US" dirty="0"/>
              <a:t>风险。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94841" y="5146066"/>
            <a:ext cx="51180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通过配置</a:t>
            </a:r>
            <a:r>
              <a:rPr lang="en-US" altLang="zh-CN" dirty="0"/>
              <a:t>VLANIF</a:t>
            </a:r>
            <a:r>
              <a:rPr lang="zh-CN" altLang="en-US" dirty="0"/>
              <a:t>三层接口并分配</a:t>
            </a:r>
            <a:r>
              <a:rPr lang="en-US" altLang="zh-CN" dirty="0"/>
              <a:t>IP</a:t>
            </a:r>
            <a:r>
              <a:rPr lang="zh-CN" altLang="en-US" dirty="0"/>
              <a:t>地址（如</a:t>
            </a:r>
            <a:r>
              <a:rPr lang="en-US" altLang="zh-CN" dirty="0"/>
              <a:t>`interface Vlanif10`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结合动态路由协议（如</a:t>
            </a:r>
            <a:r>
              <a:rPr lang="en-US" altLang="zh-CN" dirty="0"/>
              <a:t>OSPF</a:t>
            </a:r>
            <a:r>
              <a:rPr lang="zh-CN" altLang="en-US" dirty="0"/>
              <a:t>）或静态路由，实现不同</a:t>
            </a:r>
            <a:r>
              <a:rPr lang="en-US" altLang="zh-CN" dirty="0"/>
              <a:t>VLAN</a:t>
            </a:r>
            <a:r>
              <a:rPr lang="zh-CN" altLang="en-US" dirty="0" smtClean="0"/>
              <a:t>间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可控互访。需注意</a:t>
            </a:r>
            <a:r>
              <a:rPr lang="en-US" altLang="zh-CN" dirty="0"/>
              <a:t>ACL</a:t>
            </a:r>
            <a:r>
              <a:rPr lang="zh-CN" altLang="en-US" dirty="0"/>
              <a:t>策略的精细化控制以限制横向流量。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900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73268" y="105103"/>
            <a:ext cx="3965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STP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（生成树协议）防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环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910622"/>
            <a:ext cx="2819400" cy="53239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3268" y="1082565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根桥选举</a:t>
            </a:r>
            <a:r>
              <a:rPr lang="zh-CN" altLang="en-US" sz="2000" b="1" dirty="0" smtClean="0"/>
              <a:t>优化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273267" y="283779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端口角色</a:t>
            </a:r>
            <a:r>
              <a:rPr lang="zh-CN" altLang="en-US" sz="2000" b="1" dirty="0" smtClean="0"/>
              <a:t>控制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73267" y="4593021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快速收敛</a:t>
            </a:r>
            <a:r>
              <a:rPr lang="zh-CN" altLang="en-US" sz="2000" b="1" dirty="0" smtClean="0"/>
              <a:t>机制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73267" y="1482675"/>
            <a:ext cx="54825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通过手动指定核心交换机为根桥（配置优先级值为</a:t>
            </a:r>
            <a:r>
              <a:rPr lang="en-US" altLang="zh-CN" dirty="0"/>
              <a:t>0</a:t>
            </a:r>
            <a:r>
              <a:rPr lang="zh-CN" altLang="en-US" dirty="0"/>
              <a:t>），并设置</a:t>
            </a:r>
            <a:r>
              <a:rPr lang="zh-CN" altLang="en-US" dirty="0" smtClean="0"/>
              <a:t>备份</a:t>
            </a:r>
            <a:endParaRPr lang="en-US" altLang="zh-CN" dirty="0" smtClean="0"/>
          </a:p>
          <a:p>
            <a:r>
              <a:rPr lang="zh-CN" altLang="en-US" dirty="0" smtClean="0"/>
              <a:t>根</a:t>
            </a:r>
            <a:r>
              <a:rPr lang="zh-CN" altLang="en-US" dirty="0"/>
              <a:t>桥（优先级值为</a:t>
            </a:r>
            <a:r>
              <a:rPr lang="en-US" altLang="zh-CN" dirty="0"/>
              <a:t>4096</a:t>
            </a:r>
            <a:r>
              <a:rPr lang="zh-CN" altLang="en-US" dirty="0"/>
              <a:t>），避免因</a:t>
            </a:r>
            <a:r>
              <a:rPr lang="en-US" altLang="zh-CN" dirty="0"/>
              <a:t>BPDU</a:t>
            </a:r>
            <a:r>
              <a:rPr lang="zh-CN" altLang="en-US" dirty="0"/>
              <a:t>报文丢失导致的拓扑震荡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`</a:t>
            </a:r>
            <a:r>
              <a:rPr lang="en-US" altLang="zh-CN" dirty="0" err="1"/>
              <a:t>stp</a:t>
            </a:r>
            <a:r>
              <a:rPr lang="en-US" altLang="zh-CN" dirty="0"/>
              <a:t> root primary/secondary`</a:t>
            </a:r>
            <a:r>
              <a:rPr lang="zh-CN" altLang="en-US" dirty="0"/>
              <a:t>命令快速部署。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73267" y="3237903"/>
            <a:ext cx="55797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在接入层交换机上启用</a:t>
            </a:r>
            <a:r>
              <a:rPr lang="en-US" altLang="zh-CN" dirty="0" err="1"/>
              <a:t>PortFast</a:t>
            </a:r>
            <a:r>
              <a:rPr lang="zh-CN" altLang="en-US" dirty="0"/>
              <a:t>特性（</a:t>
            </a:r>
            <a:r>
              <a:rPr lang="en-US" altLang="zh-CN" dirty="0"/>
              <a:t>`spanning-tree </a:t>
            </a:r>
            <a:r>
              <a:rPr lang="en-US" altLang="zh-CN" dirty="0" err="1"/>
              <a:t>portfast</a:t>
            </a:r>
            <a:r>
              <a:rPr lang="en-US" altLang="zh-CN" dirty="0"/>
              <a:t>`</a:t>
            </a:r>
            <a:r>
              <a:rPr lang="zh-CN" altLang="en-US" dirty="0"/>
              <a:t>）加速</a:t>
            </a:r>
            <a:r>
              <a:rPr lang="zh-CN" altLang="en-US" dirty="0" smtClean="0"/>
              <a:t>终</a:t>
            </a:r>
            <a:endParaRPr lang="en-US" altLang="zh-CN" dirty="0" smtClean="0"/>
          </a:p>
          <a:p>
            <a:r>
              <a:rPr lang="zh-CN" altLang="en-US" dirty="0" smtClean="0"/>
              <a:t>端</a:t>
            </a:r>
            <a:r>
              <a:rPr lang="zh-CN" altLang="en-US" dirty="0"/>
              <a:t>接入，同时在上行端口配置</a:t>
            </a:r>
            <a:r>
              <a:rPr lang="en-US" altLang="zh-CN" dirty="0"/>
              <a:t>BPDU Guard</a:t>
            </a:r>
            <a:r>
              <a:rPr lang="zh-CN" altLang="en-US" dirty="0"/>
              <a:t>防止非法交换机接入。</a:t>
            </a:r>
            <a:r>
              <a:rPr lang="zh-CN" altLang="en-US" dirty="0" smtClean="0"/>
              <a:t>对于</a:t>
            </a:r>
            <a:endParaRPr lang="en-US" altLang="zh-CN" dirty="0" smtClean="0"/>
          </a:p>
          <a:p>
            <a:r>
              <a:rPr lang="zh-CN" altLang="en-US" dirty="0" smtClean="0"/>
              <a:t>冗余</a:t>
            </a:r>
            <a:r>
              <a:rPr lang="zh-CN" altLang="en-US" dirty="0"/>
              <a:t>链路，通过调整端口开销值（</a:t>
            </a:r>
            <a:r>
              <a:rPr lang="en-US" altLang="zh-CN" dirty="0"/>
              <a:t>`</a:t>
            </a:r>
            <a:r>
              <a:rPr lang="en-US" altLang="zh-CN" dirty="0" err="1"/>
              <a:t>stp</a:t>
            </a:r>
            <a:r>
              <a:rPr lang="en-US" altLang="zh-CN" dirty="0"/>
              <a:t> cost`</a:t>
            </a:r>
            <a:r>
              <a:rPr lang="zh-CN" altLang="en-US" dirty="0"/>
              <a:t>）实现负载分流。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3267" y="4993131"/>
            <a:ext cx="55470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</a:t>
            </a:r>
            <a:r>
              <a:rPr lang="en-US" altLang="zh-CN" dirty="0"/>
              <a:t>RSTP</a:t>
            </a:r>
            <a:r>
              <a:rPr lang="zh-CN" altLang="en-US" dirty="0"/>
              <a:t>（快速生成树）或</a:t>
            </a:r>
            <a:r>
              <a:rPr lang="en-US" altLang="zh-CN" dirty="0"/>
              <a:t>MSTP</a:t>
            </a:r>
            <a:r>
              <a:rPr lang="zh-CN" altLang="en-US" dirty="0"/>
              <a:t>（多实例生成树）替代传统</a:t>
            </a:r>
            <a:r>
              <a:rPr lang="en-US" altLang="zh-CN" dirty="0"/>
              <a:t>STP</a:t>
            </a:r>
            <a:r>
              <a:rPr lang="zh-CN" altLang="en-US" dirty="0"/>
              <a:t>，</a:t>
            </a:r>
            <a:r>
              <a:rPr lang="zh-CN" altLang="en-US" dirty="0" smtClean="0"/>
              <a:t>将</a:t>
            </a:r>
            <a:endParaRPr lang="en-US" altLang="zh-CN" dirty="0" smtClean="0"/>
          </a:p>
          <a:p>
            <a:r>
              <a:rPr lang="zh-CN" altLang="en-US" dirty="0" smtClean="0"/>
              <a:t>收敛</a:t>
            </a:r>
            <a:r>
              <a:rPr lang="zh-CN" altLang="en-US" dirty="0"/>
              <a:t>时间从</a:t>
            </a:r>
            <a:r>
              <a:rPr lang="en-US" altLang="zh-CN" dirty="0"/>
              <a:t>30</a:t>
            </a:r>
            <a:r>
              <a:rPr lang="zh-CN" altLang="en-US" dirty="0"/>
              <a:t>秒缩短至</a:t>
            </a:r>
            <a:r>
              <a:rPr lang="en-US" altLang="zh-CN" dirty="0"/>
              <a:t>1-2</a:t>
            </a:r>
            <a:r>
              <a:rPr lang="zh-CN" altLang="en-US" dirty="0"/>
              <a:t>秒。</a:t>
            </a:r>
            <a:r>
              <a:rPr lang="en-US" altLang="zh-CN" dirty="0"/>
              <a:t>MSTP</a:t>
            </a:r>
            <a:r>
              <a:rPr lang="zh-CN" altLang="en-US" dirty="0"/>
              <a:t>可基于</a:t>
            </a:r>
            <a:r>
              <a:rPr lang="en-US" altLang="zh-CN" dirty="0"/>
              <a:t>VLAN</a:t>
            </a:r>
            <a:r>
              <a:rPr lang="zh-CN" altLang="en-US" dirty="0"/>
              <a:t>分组映射不同生成</a:t>
            </a:r>
            <a:r>
              <a:rPr lang="zh-CN" altLang="en-US" dirty="0" smtClean="0"/>
              <a:t>树</a:t>
            </a:r>
            <a:endParaRPr lang="en-US" altLang="zh-CN" dirty="0" smtClean="0"/>
          </a:p>
          <a:p>
            <a:r>
              <a:rPr lang="zh-CN" altLang="en-US" dirty="0" smtClean="0"/>
              <a:t>实例</a:t>
            </a:r>
            <a:r>
              <a:rPr lang="zh-CN" altLang="en-US" dirty="0"/>
              <a:t>，实现按业务分流的无阻塞冗余。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6093359" y="2109666"/>
            <a:ext cx="2380620" cy="3857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168691" y="2125716"/>
            <a:ext cx="2380620" cy="3857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14108" y="2109666"/>
            <a:ext cx="2380620" cy="38572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2248" y="115614"/>
            <a:ext cx="4761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QoS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（服务质量）优先级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设置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3" y="1297041"/>
            <a:ext cx="1733550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8426" y="1382766"/>
            <a:ext cx="1581150" cy="1485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419" y="1297041"/>
            <a:ext cx="1714500" cy="1743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8416" y="321248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流量分类</a:t>
            </a:r>
            <a:r>
              <a:rPr lang="zh-CN" altLang="en-US" sz="2000" b="1" dirty="0" smtClean="0"/>
              <a:t>标记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92417" y="321248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队列调度</a:t>
            </a:r>
            <a:r>
              <a:rPr lang="zh-CN" altLang="en-US" sz="2000" b="1" dirty="0" smtClean="0"/>
              <a:t>机制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546127" y="3212488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限速与</a:t>
            </a:r>
            <a:r>
              <a:rPr lang="zh-CN" altLang="en-US" sz="2000" b="1" dirty="0" smtClean="0"/>
              <a:t>整形</a:t>
            </a:r>
            <a:endParaRPr lang="zh-CN" altLang="en-US" sz="2000" dirty="0"/>
          </a:p>
        </p:txBody>
      </p:sp>
      <p:sp>
        <p:nvSpPr>
          <p:cNvPr id="12" name="文本框 11"/>
          <p:cNvSpPr txBox="1"/>
          <p:nvPr/>
        </p:nvSpPr>
        <p:spPr>
          <a:xfrm>
            <a:off x="259141" y="3701211"/>
            <a:ext cx="237372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基于端口（如语音端口</a:t>
            </a:r>
            <a:r>
              <a:rPr lang="en-US" altLang="zh-CN" dirty="0" smtClean="0"/>
              <a:t>Trust</a:t>
            </a:r>
          </a:p>
          <a:p>
            <a:r>
              <a:rPr lang="zh-CN" altLang="en-US" dirty="0" smtClean="0"/>
              <a:t>）</a:t>
            </a:r>
            <a:r>
              <a:rPr lang="zh-CN" altLang="en-US" dirty="0"/>
              <a:t>、</a:t>
            </a:r>
            <a:r>
              <a:rPr lang="en-US" altLang="zh-CN" dirty="0"/>
              <a:t>DSCP/IP Precedence</a:t>
            </a:r>
            <a:r>
              <a:rPr lang="zh-CN" altLang="en-US" dirty="0"/>
              <a:t>（</a:t>
            </a:r>
            <a:r>
              <a:rPr lang="zh-CN" altLang="en-US" dirty="0" smtClean="0"/>
              <a:t>如</a:t>
            </a:r>
            <a:endParaRPr lang="en-US" altLang="zh-CN" dirty="0" smtClean="0"/>
          </a:p>
          <a:p>
            <a:r>
              <a:rPr lang="en-US" altLang="zh-CN" dirty="0" smtClean="0"/>
              <a:t>EF</a:t>
            </a:r>
            <a:r>
              <a:rPr lang="zh-CN" altLang="en-US" dirty="0"/>
              <a:t>为</a:t>
            </a:r>
            <a:r>
              <a:rPr lang="en-US" altLang="zh-CN" dirty="0"/>
              <a:t>46</a:t>
            </a:r>
            <a:r>
              <a:rPr lang="zh-CN" altLang="en-US" dirty="0"/>
              <a:t>）或</a:t>
            </a:r>
            <a:r>
              <a:rPr lang="en-US" altLang="zh-CN" dirty="0"/>
              <a:t>802.1p</a:t>
            </a:r>
            <a:r>
              <a:rPr lang="zh-CN" altLang="en-US" dirty="0"/>
              <a:t>优先级</a:t>
            </a:r>
            <a:r>
              <a:rPr lang="zh-CN" altLang="en-US" dirty="0" smtClean="0"/>
              <a:t>（</a:t>
            </a:r>
            <a:endParaRPr lang="en-US" altLang="zh-CN" dirty="0" smtClean="0"/>
          </a:p>
          <a:p>
            <a:r>
              <a:rPr lang="en-US" altLang="zh-CN" dirty="0" smtClean="0"/>
              <a:t>COS </a:t>
            </a:r>
            <a:r>
              <a:rPr lang="en-US" altLang="zh-CN" dirty="0"/>
              <a:t>3-5</a:t>
            </a:r>
            <a:r>
              <a:rPr lang="zh-CN" altLang="en-US" dirty="0"/>
              <a:t>）对流量分级，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r>
              <a:rPr lang="en-US" altLang="zh-CN" dirty="0" smtClean="0"/>
              <a:t>`</a:t>
            </a:r>
            <a:r>
              <a:rPr lang="en-US" altLang="zh-CN" dirty="0"/>
              <a:t>class-map`</a:t>
            </a:r>
            <a:r>
              <a:rPr lang="zh-CN" altLang="en-US" dirty="0"/>
              <a:t>和</a:t>
            </a:r>
            <a:r>
              <a:rPr lang="en-US" altLang="zh-CN" dirty="0"/>
              <a:t>`policy-map`</a:t>
            </a:r>
            <a:r>
              <a:rPr lang="zh-CN" altLang="en-US" dirty="0" smtClean="0"/>
              <a:t>定</a:t>
            </a:r>
            <a:endParaRPr lang="en-US" altLang="zh-CN" dirty="0" smtClean="0"/>
          </a:p>
          <a:p>
            <a:r>
              <a:rPr lang="zh-CN" altLang="en-US" dirty="0" smtClean="0"/>
              <a:t>义</a:t>
            </a:r>
            <a:r>
              <a:rPr lang="zh-CN" altLang="en-US" dirty="0"/>
              <a:t>关键业务（如</a:t>
            </a:r>
            <a:r>
              <a:rPr lang="en-US" altLang="zh-CN" dirty="0"/>
              <a:t>VoIP</a:t>
            </a:r>
            <a:r>
              <a:rPr lang="zh-CN" altLang="en-US" dirty="0"/>
              <a:t>、</a:t>
            </a:r>
            <a:r>
              <a:rPr lang="zh-CN" altLang="en-US" dirty="0" smtClean="0"/>
              <a:t>视频</a:t>
            </a:r>
            <a:endParaRPr lang="en-US" altLang="zh-CN" dirty="0" smtClean="0"/>
          </a:p>
          <a:p>
            <a:r>
              <a:rPr lang="zh-CN" altLang="en-US" dirty="0" smtClean="0"/>
              <a:t>会议</a:t>
            </a:r>
            <a:r>
              <a:rPr lang="zh-CN" altLang="en-US" dirty="0"/>
              <a:t>）为高优先级队列。</a:t>
            </a:r>
          </a:p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95145" y="3720193"/>
            <a:ext cx="23823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</a:t>
            </a:r>
            <a:r>
              <a:rPr lang="en-US" altLang="zh-CN" dirty="0"/>
              <a:t>WRR</a:t>
            </a:r>
            <a:r>
              <a:rPr lang="zh-CN" altLang="en-US" dirty="0"/>
              <a:t>（加权轮询）或</a:t>
            </a:r>
            <a:r>
              <a:rPr lang="en-US" altLang="zh-CN" dirty="0" smtClean="0"/>
              <a:t>PQ</a:t>
            </a:r>
          </a:p>
          <a:p>
            <a:r>
              <a:rPr lang="zh-CN" altLang="en-US" dirty="0" smtClean="0"/>
              <a:t>（</a:t>
            </a:r>
            <a:r>
              <a:rPr lang="zh-CN" altLang="en-US" dirty="0"/>
              <a:t>严格优先级）调度算法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确保</a:t>
            </a:r>
            <a:r>
              <a:rPr lang="zh-CN" altLang="en-US" dirty="0"/>
              <a:t>高优先级队列获得</a:t>
            </a:r>
            <a:r>
              <a:rPr lang="zh-CN" altLang="en-US" dirty="0" smtClean="0"/>
              <a:t>最低</a:t>
            </a:r>
            <a:endParaRPr lang="en-US" altLang="zh-CN" dirty="0" smtClean="0"/>
          </a:p>
          <a:p>
            <a:r>
              <a:rPr lang="zh-CN" altLang="en-US" dirty="0" smtClean="0"/>
              <a:t>延迟</a:t>
            </a:r>
            <a:r>
              <a:rPr lang="zh-CN" altLang="en-US" dirty="0"/>
              <a:t>。例如为队列</a:t>
            </a:r>
            <a:r>
              <a:rPr lang="en-US" altLang="zh-CN" dirty="0"/>
              <a:t>4</a:t>
            </a:r>
            <a:r>
              <a:rPr lang="zh-CN" altLang="en-US" dirty="0"/>
              <a:t>分配</a:t>
            </a:r>
            <a:r>
              <a:rPr lang="en-US" altLang="zh-CN" dirty="0"/>
              <a:t>70</a:t>
            </a:r>
            <a:r>
              <a:rPr lang="en-US" altLang="zh-CN" dirty="0" smtClean="0"/>
              <a:t>%</a:t>
            </a:r>
          </a:p>
          <a:p>
            <a:r>
              <a:rPr lang="zh-CN" altLang="en-US" dirty="0" smtClean="0"/>
              <a:t>带宽</a:t>
            </a:r>
            <a:r>
              <a:rPr lang="zh-CN" altLang="en-US" dirty="0"/>
              <a:t>，队列</a:t>
            </a:r>
            <a:r>
              <a:rPr lang="en-US" altLang="zh-CN" dirty="0"/>
              <a:t>3</a:t>
            </a:r>
            <a:r>
              <a:rPr lang="zh-CN" altLang="en-US" dirty="0"/>
              <a:t>分配</a:t>
            </a:r>
            <a:r>
              <a:rPr lang="en-US" altLang="zh-CN" dirty="0"/>
              <a:t>20%</a:t>
            </a:r>
            <a:r>
              <a:rPr lang="zh-CN" altLang="en-US" dirty="0"/>
              <a:t>，</a:t>
            </a:r>
            <a:r>
              <a:rPr lang="zh-CN" altLang="en-US" dirty="0" smtClean="0"/>
              <a:t>剩余</a:t>
            </a:r>
            <a:endParaRPr lang="en-US" altLang="zh-CN" dirty="0" smtClean="0"/>
          </a:p>
          <a:p>
            <a:r>
              <a:rPr lang="zh-CN" altLang="en-US" dirty="0" smtClean="0"/>
              <a:t>带宽</a:t>
            </a:r>
            <a:r>
              <a:rPr lang="zh-CN" altLang="en-US" dirty="0"/>
              <a:t>分配给</a:t>
            </a:r>
            <a:r>
              <a:rPr lang="en-US" altLang="zh-CN" dirty="0"/>
              <a:t>BE</a:t>
            </a:r>
            <a:r>
              <a:rPr lang="zh-CN" altLang="en-US" dirty="0"/>
              <a:t>业务。通过</a:t>
            </a:r>
            <a:r>
              <a:rPr lang="en-US" altLang="zh-CN" dirty="0"/>
              <a:t>`</a:t>
            </a:r>
            <a:r>
              <a:rPr lang="en-US" altLang="zh-CN" dirty="0" err="1" smtClean="0"/>
              <a:t>pr</a:t>
            </a:r>
            <a:endParaRPr lang="en-US" altLang="zh-CN" dirty="0" smtClean="0"/>
          </a:p>
          <a:p>
            <a:r>
              <a:rPr lang="en-US" altLang="zh-CN" dirty="0" err="1" smtClean="0"/>
              <a:t>iority</a:t>
            </a:r>
            <a:r>
              <a:rPr lang="en-US" altLang="zh-CN" dirty="0" smtClean="0"/>
              <a:t>-queue </a:t>
            </a:r>
            <a:r>
              <a:rPr lang="en-US" altLang="zh-CN" dirty="0"/>
              <a:t>out`</a:t>
            </a:r>
            <a:r>
              <a:rPr lang="zh-CN" altLang="en-US" dirty="0"/>
              <a:t>命令绑定</a:t>
            </a:r>
            <a:r>
              <a:rPr lang="zh-CN" altLang="en-US" dirty="0" smtClean="0"/>
              <a:t>高</a:t>
            </a:r>
            <a:endParaRPr lang="en-US" altLang="zh-CN" dirty="0" smtClean="0"/>
          </a:p>
          <a:p>
            <a:r>
              <a:rPr lang="zh-CN" altLang="en-US" dirty="0" smtClean="0"/>
              <a:t>速</a:t>
            </a:r>
            <a:r>
              <a:rPr lang="zh-CN" altLang="en-US" dirty="0"/>
              <a:t>端口。</a:t>
            </a:r>
          </a:p>
          <a:p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139805" y="3720193"/>
            <a:ext cx="23407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</a:t>
            </a:r>
            <a:r>
              <a:rPr lang="en-US" altLang="zh-CN" dirty="0"/>
              <a:t>P2P</a:t>
            </a:r>
            <a:r>
              <a:rPr lang="zh-CN" altLang="en-US" dirty="0"/>
              <a:t>下载等非关键业务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r>
              <a:rPr lang="zh-CN" altLang="en-US" dirty="0" smtClean="0"/>
              <a:t>施</a:t>
            </a:r>
            <a:r>
              <a:rPr lang="zh-CN" altLang="en-US" dirty="0"/>
              <a:t>入向限速（</a:t>
            </a:r>
            <a:r>
              <a:rPr lang="en-US" altLang="zh-CN" dirty="0"/>
              <a:t>`police </a:t>
            </a:r>
            <a:r>
              <a:rPr lang="en-US" altLang="zh-CN" dirty="0" err="1"/>
              <a:t>cir</a:t>
            </a:r>
            <a:r>
              <a:rPr lang="en-US" altLang="zh-CN" dirty="0"/>
              <a:t> </a:t>
            </a:r>
            <a:r>
              <a:rPr lang="en-US" altLang="zh-CN" dirty="0" smtClean="0"/>
              <a:t>10</a:t>
            </a:r>
          </a:p>
          <a:p>
            <a:r>
              <a:rPr lang="en-US" altLang="zh-CN" dirty="0" smtClean="0"/>
              <a:t>M</a:t>
            </a:r>
            <a:r>
              <a:rPr lang="en-US" altLang="zh-CN" dirty="0"/>
              <a:t>`</a:t>
            </a:r>
            <a:r>
              <a:rPr lang="zh-CN" altLang="en-US" dirty="0"/>
              <a:t>），同时对出口流量</a:t>
            </a:r>
            <a:r>
              <a:rPr lang="zh-CN" altLang="en-US" dirty="0" smtClean="0"/>
              <a:t>进</a:t>
            </a:r>
            <a:endParaRPr lang="en-US" altLang="zh-CN" dirty="0" smtClean="0"/>
          </a:p>
          <a:p>
            <a:r>
              <a:rPr lang="zh-CN" altLang="en-US" dirty="0" smtClean="0"/>
              <a:t>行</a:t>
            </a:r>
            <a:r>
              <a:rPr lang="zh-CN" altLang="en-US" dirty="0"/>
              <a:t>整形（</a:t>
            </a:r>
            <a:r>
              <a:rPr lang="en-US" altLang="zh-CN" dirty="0"/>
              <a:t>`shape average </a:t>
            </a:r>
            <a:r>
              <a:rPr lang="en-US" altLang="zh-CN" dirty="0" smtClean="0"/>
              <a:t>20</a:t>
            </a:r>
          </a:p>
          <a:p>
            <a:r>
              <a:rPr lang="en-US" altLang="zh-CN" dirty="0" smtClean="0"/>
              <a:t>M</a:t>
            </a:r>
            <a:r>
              <a:rPr lang="en-US" altLang="zh-CN" dirty="0"/>
              <a:t>`</a:t>
            </a:r>
            <a:r>
              <a:rPr lang="zh-CN" altLang="en-US" dirty="0"/>
              <a:t>）以避免拥塞。结合</a:t>
            </a:r>
            <a:r>
              <a:rPr lang="en-US" altLang="zh-CN" dirty="0" smtClean="0"/>
              <a:t>CB</a:t>
            </a:r>
          </a:p>
          <a:p>
            <a:r>
              <a:rPr lang="en-US" altLang="zh-CN" dirty="0" smtClean="0"/>
              <a:t>WFQ</a:t>
            </a:r>
            <a:r>
              <a:rPr lang="zh-CN" altLang="en-US" dirty="0"/>
              <a:t>（基于类的加权公平</a:t>
            </a:r>
            <a:r>
              <a:rPr lang="zh-CN" altLang="en-US" dirty="0" smtClean="0"/>
              <a:t>队</a:t>
            </a:r>
            <a:endParaRPr lang="en-US" altLang="zh-CN" dirty="0" smtClean="0"/>
          </a:p>
          <a:p>
            <a:r>
              <a:rPr lang="zh-CN" altLang="en-US" dirty="0" smtClean="0"/>
              <a:t>列</a:t>
            </a:r>
            <a:r>
              <a:rPr lang="zh-CN" altLang="en-US" dirty="0"/>
              <a:t>）实现突发流量的平滑</a:t>
            </a:r>
            <a:r>
              <a:rPr lang="zh-CN" altLang="en-US" dirty="0" smtClean="0"/>
              <a:t>处</a:t>
            </a:r>
            <a:endParaRPr lang="en-US" altLang="zh-CN" dirty="0" smtClean="0"/>
          </a:p>
          <a:p>
            <a:r>
              <a:rPr lang="zh-CN" altLang="en-US" dirty="0" smtClean="0"/>
              <a:t>理</a:t>
            </a:r>
            <a:r>
              <a:rPr lang="zh-CN" altLang="en-US" dirty="0"/>
              <a:t>。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64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5" grpId="0" animBg="1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4" y="2553731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01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143782" y="326161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交换机</a:t>
            </a:r>
            <a:r>
              <a:rPr lang="zh-CN" altLang="en-US" sz="4000" dirty="0" smtClean="0"/>
              <a:t>概述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7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6007154" y="2130313"/>
            <a:ext cx="2396359" cy="3541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3171315" y="2130313"/>
            <a:ext cx="2396359" cy="3541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47496" y="2130313"/>
            <a:ext cx="2396359" cy="354198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8" y="136634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交换机的定义与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27" y="1306401"/>
            <a:ext cx="1638300" cy="1628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92" y="1306401"/>
            <a:ext cx="1647825" cy="1647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82" y="1306401"/>
            <a:ext cx="1647825" cy="16478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79093" y="318161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信号转发</a:t>
            </a:r>
            <a:r>
              <a:rPr lang="zh-CN" altLang="en-US" sz="2000" b="1" dirty="0" smtClean="0"/>
              <a:t>核心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3637962" y="318161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冲突域</a:t>
            </a:r>
            <a:r>
              <a:rPr lang="zh-CN" altLang="en-US" sz="2000" b="1" dirty="0" smtClean="0"/>
              <a:t>隔离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6338748" y="3181613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高级功能</a:t>
            </a:r>
            <a:r>
              <a:rPr lang="zh-CN" altLang="en-US" sz="2000" b="1" dirty="0" smtClean="0"/>
              <a:t>支持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5893" y="3641053"/>
            <a:ext cx="21595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交换机是一种基于电（</a:t>
            </a:r>
            <a:r>
              <a:rPr lang="zh-CN" altLang="en-US" dirty="0" smtClean="0"/>
              <a:t>光</a:t>
            </a:r>
            <a:endParaRPr lang="en-US" altLang="zh-CN" dirty="0" smtClean="0"/>
          </a:p>
          <a:p>
            <a:r>
              <a:rPr lang="zh-CN" altLang="en-US" dirty="0" smtClean="0"/>
              <a:t>）信号</a:t>
            </a:r>
            <a:r>
              <a:rPr lang="zh-CN" altLang="en-US" dirty="0"/>
              <a:t>转发的网络设备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/>
              <a:t>MAC</a:t>
            </a:r>
            <a:r>
              <a:rPr lang="zh-CN" altLang="en-US" dirty="0"/>
              <a:t>地址识别和</a:t>
            </a:r>
            <a:r>
              <a:rPr lang="zh-CN" altLang="en-US" dirty="0" smtClean="0"/>
              <a:t>端口</a:t>
            </a:r>
            <a:endParaRPr lang="en-US" altLang="zh-CN" dirty="0" smtClean="0"/>
          </a:p>
          <a:p>
            <a:r>
              <a:rPr lang="zh-CN" altLang="en-US" dirty="0" smtClean="0"/>
              <a:t>映射</a:t>
            </a:r>
            <a:r>
              <a:rPr lang="zh-CN" altLang="en-US" dirty="0"/>
              <a:t>，为任意两个接入</a:t>
            </a:r>
            <a:r>
              <a:rPr lang="zh-CN" altLang="en-US" dirty="0" smtClean="0"/>
              <a:t>节</a:t>
            </a:r>
            <a:endParaRPr lang="en-US" altLang="zh-CN" dirty="0" smtClean="0"/>
          </a:p>
          <a:p>
            <a:r>
              <a:rPr lang="zh-CN" altLang="en-US" dirty="0" smtClean="0"/>
              <a:t>点</a:t>
            </a:r>
            <a:r>
              <a:rPr lang="zh-CN" altLang="en-US" dirty="0"/>
              <a:t>提供独享通信通道，</a:t>
            </a:r>
            <a:r>
              <a:rPr lang="zh-CN" altLang="en-US" dirty="0" smtClean="0"/>
              <a:t>解</a:t>
            </a:r>
            <a:endParaRPr lang="en-US" altLang="zh-CN" dirty="0" smtClean="0"/>
          </a:p>
          <a:p>
            <a:r>
              <a:rPr lang="zh-CN" altLang="en-US" dirty="0" smtClean="0"/>
              <a:t>决</a:t>
            </a:r>
            <a:r>
              <a:rPr lang="zh-CN" altLang="en-US" dirty="0"/>
              <a:t>共享式网络的带宽</a:t>
            </a:r>
            <a:r>
              <a:rPr lang="zh-CN" altLang="en-US" dirty="0" smtClean="0"/>
              <a:t>竞争</a:t>
            </a:r>
            <a:endParaRPr lang="en-US" altLang="zh-CN" dirty="0" smtClean="0"/>
          </a:p>
          <a:p>
            <a:r>
              <a:rPr lang="zh-CN" altLang="en-US" dirty="0" smtClean="0"/>
              <a:t>问题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95721" y="3641053"/>
            <a:ext cx="215956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每个交换机端口独立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zh-CN" altLang="en-US" dirty="0" smtClean="0"/>
              <a:t>冲突</a:t>
            </a:r>
            <a:r>
              <a:rPr lang="zh-CN" altLang="en-US" dirty="0"/>
              <a:t>域，连接设备独享</a:t>
            </a:r>
            <a:r>
              <a:rPr lang="zh-CN" altLang="en-US" dirty="0" smtClean="0"/>
              <a:t>带</a:t>
            </a:r>
            <a:endParaRPr lang="en-US" altLang="zh-CN" dirty="0" smtClean="0"/>
          </a:p>
          <a:p>
            <a:r>
              <a:rPr lang="zh-CN" altLang="en-US" dirty="0" smtClean="0"/>
              <a:t>宽</a:t>
            </a:r>
            <a:r>
              <a:rPr lang="zh-CN" altLang="en-US" dirty="0"/>
              <a:t>，避免数据碰撞，</a:t>
            </a:r>
            <a:r>
              <a:rPr lang="zh-CN" altLang="en-US" dirty="0" smtClean="0"/>
              <a:t>显著</a:t>
            </a:r>
            <a:endParaRPr lang="en-US" altLang="zh-CN" dirty="0" smtClean="0"/>
          </a:p>
          <a:p>
            <a:r>
              <a:rPr lang="zh-CN" altLang="en-US" dirty="0" smtClean="0"/>
              <a:t>提升</a:t>
            </a:r>
            <a:r>
              <a:rPr lang="zh-CN" altLang="en-US" dirty="0"/>
              <a:t>网络传输效率（如</a:t>
            </a:r>
            <a:r>
              <a:rPr lang="zh-CN" altLang="en-US" dirty="0" smtClean="0"/>
              <a:t>千</a:t>
            </a:r>
            <a:endParaRPr lang="en-US" altLang="zh-CN" dirty="0" smtClean="0"/>
          </a:p>
          <a:p>
            <a:r>
              <a:rPr lang="zh-CN" altLang="en-US" dirty="0" smtClean="0"/>
              <a:t>兆</a:t>
            </a:r>
            <a:r>
              <a:rPr lang="zh-CN" altLang="en-US" dirty="0"/>
              <a:t>以太网环境下可实现</a:t>
            </a:r>
            <a:r>
              <a:rPr lang="zh-CN" altLang="en-US" dirty="0" smtClean="0"/>
              <a:t>全</a:t>
            </a:r>
            <a:endParaRPr lang="en-US" altLang="zh-CN" dirty="0" smtClean="0"/>
          </a:p>
          <a:p>
            <a:r>
              <a:rPr lang="zh-CN" altLang="en-US" dirty="0" smtClean="0"/>
              <a:t>双工</a:t>
            </a:r>
            <a:r>
              <a:rPr lang="zh-CN" altLang="en-US" dirty="0"/>
              <a:t>通信）。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25549" y="3641053"/>
            <a:ext cx="22509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现代交换机支持</a:t>
            </a:r>
            <a:r>
              <a:rPr lang="en-US" altLang="zh-CN" dirty="0"/>
              <a:t>VLAN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zh-CN" altLang="en-US" dirty="0" smtClean="0"/>
              <a:t>、</a:t>
            </a:r>
            <a:r>
              <a:rPr lang="zh-CN" altLang="en-US" dirty="0"/>
              <a:t>链路聚合（</a:t>
            </a:r>
            <a:r>
              <a:rPr lang="en-US" altLang="zh-CN" dirty="0"/>
              <a:t>LACP</a:t>
            </a:r>
            <a:r>
              <a:rPr lang="zh-CN" altLang="en-US" dirty="0"/>
              <a:t>）、</a:t>
            </a:r>
            <a:r>
              <a:rPr lang="en-US" altLang="zh-CN" dirty="0" err="1" smtClean="0"/>
              <a:t>Qo</a:t>
            </a:r>
            <a:endParaRPr lang="en-US" altLang="zh-CN" dirty="0" smtClean="0"/>
          </a:p>
          <a:p>
            <a:r>
              <a:rPr lang="en-US" altLang="zh-CN" dirty="0" smtClean="0"/>
              <a:t>S</a:t>
            </a:r>
            <a:r>
              <a:rPr lang="zh-CN" altLang="en-US" dirty="0"/>
              <a:t>策略等，可优化流量</a:t>
            </a:r>
            <a:r>
              <a:rPr lang="zh-CN" altLang="en-US" dirty="0" smtClean="0"/>
              <a:t>管理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增强网络安全（如通过</a:t>
            </a:r>
            <a:r>
              <a:rPr lang="en-US" altLang="zh-CN" dirty="0" smtClean="0"/>
              <a:t>8</a:t>
            </a:r>
          </a:p>
          <a:p>
            <a:r>
              <a:rPr lang="en-US" altLang="zh-CN" dirty="0" smtClean="0"/>
              <a:t>02.1X</a:t>
            </a:r>
            <a:r>
              <a:rPr lang="zh-CN" altLang="en-US" dirty="0"/>
              <a:t>实现端口认证）。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81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3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7" y="94593"/>
            <a:ext cx="7705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交换机的主要类型（以太网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光纤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语音交换机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1227" y="1240221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以太网</a:t>
            </a:r>
            <a:r>
              <a:rPr lang="zh-CN" altLang="en-US" sz="2400" b="1" dirty="0" smtClean="0"/>
              <a:t>交换机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31227" y="293238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光纤</a:t>
            </a:r>
            <a:r>
              <a:rPr lang="zh-CN" altLang="en-US" sz="2400" b="1" dirty="0" smtClean="0"/>
              <a:t>交换机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231227" y="4624553"/>
            <a:ext cx="284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语音交换机（</a:t>
            </a:r>
            <a:r>
              <a:rPr lang="en-US" altLang="zh-CN" sz="2400" b="1" dirty="0">
                <a:latin typeface="+mn-ea"/>
              </a:rPr>
              <a:t>PBX</a:t>
            </a:r>
            <a:r>
              <a:rPr lang="zh-CN" altLang="en-US" sz="2400" b="1" dirty="0" smtClean="0">
                <a:latin typeface="+mn-ea"/>
              </a:rPr>
              <a:t>）</a:t>
            </a:r>
            <a:endParaRPr lang="zh-CN" altLang="en-US" sz="2400" dirty="0">
              <a:latin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366" y="1118612"/>
            <a:ext cx="3082580" cy="47610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31227" y="1696254"/>
            <a:ext cx="541686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工作于</a:t>
            </a:r>
            <a:r>
              <a:rPr lang="en-US" altLang="zh-CN" sz="1600" dirty="0">
                <a:latin typeface="+mn-ea"/>
              </a:rPr>
              <a:t>OSI</a:t>
            </a:r>
            <a:r>
              <a:rPr lang="zh-CN" altLang="en-US" sz="1600" dirty="0">
                <a:latin typeface="+mn-ea"/>
              </a:rPr>
              <a:t>第二层（数据链路层），按速率分为百兆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 smtClean="0">
                <a:latin typeface="+mn-ea"/>
              </a:rPr>
              <a:t>千兆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万兆等类型，适用于企业局域网（如连接</a:t>
            </a:r>
            <a:r>
              <a:rPr lang="en-US" altLang="zh-CN" sz="1600" dirty="0">
                <a:latin typeface="+mn-ea"/>
              </a:rPr>
              <a:t>PC</a:t>
            </a:r>
            <a:r>
              <a:rPr lang="zh-CN" altLang="en-US" sz="1600" dirty="0">
                <a:latin typeface="+mn-ea"/>
              </a:rPr>
              <a:t>、</a:t>
            </a:r>
            <a:r>
              <a:rPr lang="zh-CN" altLang="en-US" sz="1600" dirty="0" smtClean="0">
                <a:latin typeface="+mn-ea"/>
              </a:rPr>
              <a:t>服务器），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支持</a:t>
            </a:r>
            <a:r>
              <a:rPr lang="en-US" altLang="zh-CN" sz="1600" dirty="0">
                <a:latin typeface="+mn-ea"/>
              </a:rPr>
              <a:t>STP</a:t>
            </a:r>
            <a:r>
              <a:rPr lang="zh-CN" altLang="en-US" sz="1600" dirty="0">
                <a:latin typeface="+mn-ea"/>
              </a:rPr>
              <a:t>协议防止环路。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31227" y="3403774"/>
            <a:ext cx="5314275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采用光模块（如</a:t>
            </a:r>
            <a:r>
              <a:rPr lang="en-US" altLang="zh-CN" sz="1600" dirty="0">
                <a:latin typeface="+mn-ea"/>
              </a:rPr>
              <a:t>SFP+</a:t>
            </a:r>
            <a:r>
              <a:rPr lang="zh-CN" altLang="en-US" sz="1600" dirty="0">
                <a:latin typeface="+mn-ea"/>
              </a:rPr>
              <a:t>）实现远距离高速传输（单模光纤</a:t>
            </a:r>
            <a:r>
              <a:rPr lang="zh-CN" altLang="en-US" sz="1600" dirty="0" smtClean="0">
                <a:latin typeface="+mn-ea"/>
              </a:rPr>
              <a:t>可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达</a:t>
            </a:r>
            <a:r>
              <a:rPr lang="en-US" altLang="zh-CN" sz="1600" dirty="0">
                <a:latin typeface="+mn-ea"/>
              </a:rPr>
              <a:t>40km</a:t>
            </a:r>
            <a:r>
              <a:rPr lang="zh-CN" altLang="en-US" sz="1600" dirty="0">
                <a:latin typeface="+mn-ea"/>
              </a:rPr>
              <a:t>），适用于数据中心骨干网或高电磁干扰环境（</a:t>
            </a:r>
            <a:r>
              <a:rPr lang="zh-CN" altLang="en-US" sz="1600" dirty="0" smtClean="0">
                <a:latin typeface="+mn-ea"/>
              </a:rPr>
              <a:t>如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工业</a:t>
            </a:r>
            <a:r>
              <a:rPr lang="zh-CN" altLang="en-US" sz="1600" dirty="0">
                <a:latin typeface="+mn-ea"/>
              </a:rPr>
              <a:t>场景）。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31227" y="5086218"/>
            <a:ext cx="54168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专为电话通信设计，支持</a:t>
            </a:r>
            <a:r>
              <a:rPr lang="en-US" altLang="zh-CN" sz="1600" dirty="0">
                <a:latin typeface="+mn-ea"/>
              </a:rPr>
              <a:t>VoIP</a:t>
            </a:r>
            <a:r>
              <a:rPr lang="zh-CN" altLang="en-US" sz="1600" dirty="0">
                <a:latin typeface="+mn-ea"/>
              </a:rPr>
              <a:t>协议（如</a:t>
            </a:r>
            <a:r>
              <a:rPr lang="en-US" altLang="zh-CN" sz="1600" dirty="0">
                <a:latin typeface="+mn-ea"/>
              </a:rPr>
              <a:t>SIP</a:t>
            </a:r>
            <a:r>
              <a:rPr lang="zh-CN" altLang="en-US" sz="1600" dirty="0">
                <a:latin typeface="+mn-ea"/>
              </a:rPr>
              <a:t>），集成呼叫</a:t>
            </a:r>
            <a:r>
              <a:rPr lang="zh-CN" altLang="en-US" sz="1600" dirty="0" smtClean="0">
                <a:latin typeface="+mn-ea"/>
              </a:rPr>
              <a:t>路</a:t>
            </a:r>
            <a:endParaRPr lang="en-US" altLang="zh-CN" sz="1600" dirty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由</a:t>
            </a:r>
            <a:r>
              <a:rPr lang="zh-CN" altLang="en-US" sz="1600" dirty="0">
                <a:latin typeface="+mn-ea"/>
              </a:rPr>
              <a:t>、语音信箱等功能，常见于企业电话系统或酒店总机。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025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228" y="157655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交换机在网络中的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50" y="970235"/>
            <a:ext cx="781050" cy="4686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55" y="1858344"/>
            <a:ext cx="3499945" cy="349339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2899" y="97023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数据高效</a:t>
            </a:r>
            <a:r>
              <a:rPr lang="zh-CN" altLang="en-US" sz="2400" b="1" dirty="0" smtClean="0"/>
              <a:t>转发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92899" y="294232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网络分段</a:t>
            </a:r>
            <a:r>
              <a:rPr lang="zh-CN" altLang="en-US" sz="2400" b="1" dirty="0" smtClean="0"/>
              <a:t>管理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92899" y="491209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冗余与</a:t>
            </a:r>
            <a:r>
              <a:rPr lang="zh-CN" altLang="en-US" sz="2400" b="1" dirty="0" smtClean="0"/>
              <a:t>可靠性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92899" y="1436691"/>
            <a:ext cx="439094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MAC</a:t>
            </a:r>
            <a:r>
              <a:rPr lang="zh-CN" altLang="en-US" sz="1600" dirty="0">
                <a:latin typeface="+mn-ea"/>
              </a:rPr>
              <a:t>地址表（动态学习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静态绑定）实现</a:t>
            </a:r>
            <a:r>
              <a:rPr lang="zh-CN" altLang="en-US" sz="1600" dirty="0" smtClean="0">
                <a:latin typeface="+mn-ea"/>
              </a:rPr>
              <a:t>精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准帧</a:t>
            </a:r>
            <a:r>
              <a:rPr lang="zh-CN" altLang="en-US" sz="1600" dirty="0">
                <a:latin typeface="+mn-ea"/>
              </a:rPr>
              <a:t>转发，相比集线器广播方式降低</a:t>
            </a:r>
            <a:r>
              <a:rPr lang="en-US" altLang="zh-CN" sz="1600" dirty="0">
                <a:latin typeface="+mn-ea"/>
              </a:rPr>
              <a:t>80%</a:t>
            </a:r>
            <a:r>
              <a:rPr lang="zh-CN" altLang="en-US" sz="1600" dirty="0">
                <a:latin typeface="+mn-ea"/>
              </a:rPr>
              <a:t>以上</a:t>
            </a:r>
            <a:r>
              <a:rPr lang="zh-CN" altLang="en-US" sz="1600" dirty="0" smtClean="0">
                <a:latin typeface="+mn-ea"/>
              </a:rPr>
              <a:t>冗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余流</a:t>
            </a:r>
            <a:r>
              <a:rPr lang="zh-CN" altLang="en-US" sz="1600" dirty="0">
                <a:latin typeface="+mn-ea"/>
              </a:rPr>
              <a:t>量。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92899" y="3403988"/>
            <a:ext cx="449353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利用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技术逻辑隔离广播域（如划分财务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 smtClean="0">
                <a:latin typeface="+mn-ea"/>
              </a:rPr>
              <a:t>研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发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），结合三层交换机可实现跨网段路由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提升</a:t>
            </a:r>
            <a:r>
              <a:rPr lang="zh-CN" altLang="en-US" sz="1600" dirty="0">
                <a:latin typeface="+mn-ea"/>
              </a:rPr>
              <a:t>安全性和管理灵活性。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92899" y="5351735"/>
            <a:ext cx="4390946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通过生成树协议（</a:t>
            </a:r>
            <a:r>
              <a:rPr lang="en-US" altLang="zh-CN" sz="1600" dirty="0">
                <a:latin typeface="+mn-ea"/>
              </a:rPr>
              <a:t>RSTP/MSTP</a:t>
            </a:r>
            <a:r>
              <a:rPr lang="zh-CN" altLang="en-US" sz="1600" dirty="0">
                <a:latin typeface="+mn-ea"/>
              </a:rPr>
              <a:t>）避免环路，</a:t>
            </a:r>
            <a:r>
              <a:rPr lang="zh-CN" altLang="en-US" sz="1600" dirty="0" smtClean="0">
                <a:latin typeface="+mn-ea"/>
              </a:rPr>
              <a:t>结合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堆叠</a:t>
            </a:r>
            <a:r>
              <a:rPr lang="zh-CN" altLang="en-US" sz="1600" dirty="0">
                <a:latin typeface="+mn-ea"/>
              </a:rPr>
              <a:t>（</a:t>
            </a:r>
            <a:r>
              <a:rPr lang="en-US" altLang="zh-CN" sz="1600" dirty="0" err="1">
                <a:latin typeface="+mn-ea"/>
              </a:rPr>
              <a:t>StackWise</a:t>
            </a:r>
            <a:r>
              <a:rPr lang="zh-CN" altLang="en-US" sz="1600" dirty="0">
                <a:latin typeface="+mn-ea"/>
              </a:rPr>
              <a:t>）或冗余电源设计保障企业</a:t>
            </a:r>
            <a:r>
              <a:rPr lang="zh-CN" altLang="en-US" sz="1600" dirty="0" smtClean="0">
                <a:latin typeface="+mn-ea"/>
              </a:rPr>
              <a:t>网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络</a:t>
            </a:r>
            <a:r>
              <a:rPr lang="en-US" altLang="zh-CN" sz="1600" dirty="0">
                <a:latin typeface="+mn-ea"/>
              </a:rPr>
              <a:t>7×24</a:t>
            </a:r>
            <a:r>
              <a:rPr lang="zh-CN" altLang="en-US" sz="1600" dirty="0">
                <a:latin typeface="+mn-ea"/>
              </a:rPr>
              <a:t>小时不间断运行。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63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71" y="1416817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240" y="1550459"/>
            <a:ext cx="6613430" cy="3578589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6" y="2630563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21" y="333844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交换机硬件</a:t>
            </a:r>
            <a:r>
              <a:rPr lang="zh-CN" altLang="en-US" sz="4000" dirty="0" smtClean="0"/>
              <a:t>结构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2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241737" y="126125"/>
            <a:ext cx="52469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端口类型（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RJ45/SFP/Console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7161"/>
            <a:ext cx="3209925" cy="469763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31779" y="878875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RJ45</a:t>
            </a:r>
            <a:r>
              <a:rPr lang="zh-CN" altLang="en-US" sz="2400" b="1" dirty="0" smtClean="0">
                <a:latin typeface="+mn-ea"/>
              </a:rPr>
              <a:t>端口</a:t>
            </a:r>
            <a:endParaRPr lang="zh-CN" altLang="en-US" sz="24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31779" y="284611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SFP</a:t>
            </a:r>
            <a:r>
              <a:rPr lang="zh-CN" altLang="en-US" sz="2400" b="1" dirty="0">
                <a:latin typeface="+mn-ea"/>
              </a:rPr>
              <a:t>光</a:t>
            </a:r>
            <a:r>
              <a:rPr lang="zh-CN" altLang="en-US" sz="2400" b="1" dirty="0" smtClean="0">
                <a:latin typeface="+mn-ea"/>
              </a:rPr>
              <a:t>口</a:t>
            </a:r>
            <a:endParaRPr lang="zh-CN" altLang="en-US" sz="24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31779" y="4827219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Console</a:t>
            </a:r>
            <a:r>
              <a:rPr lang="zh-CN" altLang="en-US" sz="2400" b="1" dirty="0">
                <a:latin typeface="+mn-ea"/>
              </a:rPr>
              <a:t>管理</a:t>
            </a:r>
            <a:r>
              <a:rPr lang="zh-CN" altLang="en-US" sz="2400" b="1" dirty="0" smtClean="0">
                <a:latin typeface="+mn-ea"/>
              </a:rPr>
              <a:t>口</a:t>
            </a:r>
            <a:endParaRPr lang="zh-CN" altLang="en-US" sz="2400" dirty="0"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31779" y="1340540"/>
            <a:ext cx="5416868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采用标准</a:t>
            </a:r>
            <a:r>
              <a:rPr lang="en-US" altLang="zh-CN" sz="1600" dirty="0">
                <a:latin typeface="+mn-ea"/>
              </a:rPr>
              <a:t>8P8C</a:t>
            </a:r>
            <a:r>
              <a:rPr lang="zh-CN" altLang="en-US" sz="1600" dirty="0">
                <a:latin typeface="+mn-ea"/>
              </a:rPr>
              <a:t>连接器，支持</a:t>
            </a:r>
            <a:r>
              <a:rPr lang="en-US" altLang="zh-CN" sz="1600" dirty="0">
                <a:latin typeface="+mn-ea"/>
              </a:rPr>
              <a:t>10/100/1000Mbps</a:t>
            </a:r>
            <a:r>
              <a:rPr lang="zh-CN" altLang="en-US" sz="1600" dirty="0">
                <a:latin typeface="+mn-ea"/>
              </a:rPr>
              <a:t>自适应速率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用于</a:t>
            </a:r>
            <a:r>
              <a:rPr lang="zh-CN" altLang="en-US" sz="1600" dirty="0">
                <a:latin typeface="+mn-ea"/>
              </a:rPr>
              <a:t>连接双绞线传输电信号。其物理层协议遵循</a:t>
            </a:r>
            <a:r>
              <a:rPr lang="en-US" altLang="zh-CN" sz="1600" dirty="0">
                <a:latin typeface="+mn-ea"/>
              </a:rPr>
              <a:t>IEEE </a:t>
            </a:r>
            <a:r>
              <a:rPr lang="en-US" altLang="zh-CN" sz="1600" dirty="0" smtClean="0">
                <a:latin typeface="+mn-ea"/>
              </a:rPr>
              <a:t>802</a:t>
            </a:r>
          </a:p>
          <a:p>
            <a:r>
              <a:rPr lang="en-US" altLang="zh-CN" sz="1600" dirty="0" smtClean="0">
                <a:latin typeface="+mn-ea"/>
              </a:rPr>
              <a:t>.</a:t>
            </a:r>
            <a:r>
              <a:rPr lang="en-US" altLang="zh-CN" sz="1600" dirty="0">
                <a:latin typeface="+mn-ea"/>
              </a:rPr>
              <a:t>3</a:t>
            </a:r>
            <a:r>
              <a:rPr lang="zh-CN" altLang="en-US" sz="1600" dirty="0">
                <a:latin typeface="+mn-ea"/>
              </a:rPr>
              <a:t>标准，具有自动协商和</a:t>
            </a:r>
            <a:r>
              <a:rPr lang="en-US" altLang="zh-CN" sz="1600" dirty="0">
                <a:latin typeface="+mn-ea"/>
              </a:rPr>
              <a:t>MDI/MDI-X</a:t>
            </a:r>
            <a:r>
              <a:rPr lang="zh-CN" altLang="en-US" sz="1600" dirty="0">
                <a:latin typeface="+mn-ea"/>
              </a:rPr>
              <a:t>自动翻转功能，可</a:t>
            </a:r>
            <a:r>
              <a:rPr lang="zh-CN" altLang="en-US" sz="1600" dirty="0" smtClean="0">
                <a:latin typeface="+mn-ea"/>
              </a:rPr>
              <a:t>兼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容</a:t>
            </a:r>
            <a:r>
              <a:rPr lang="zh-CN" altLang="en-US" sz="1600" dirty="0">
                <a:latin typeface="+mn-ea"/>
              </a:rPr>
              <a:t>五类至六类线缆，最大传输距离达</a:t>
            </a:r>
            <a:r>
              <a:rPr lang="en-US" altLang="zh-CN" sz="1600" dirty="0">
                <a:latin typeface="+mn-ea"/>
              </a:rPr>
              <a:t>100</a:t>
            </a:r>
            <a:r>
              <a:rPr lang="zh-CN" altLang="en-US" sz="1600" dirty="0">
                <a:latin typeface="+mn-ea"/>
              </a:rPr>
              <a:t>米。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31779" y="3290573"/>
            <a:ext cx="521168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支持热插拔的模块化接口，可灵活选用</a:t>
            </a:r>
            <a:r>
              <a:rPr lang="en-US" altLang="zh-CN" sz="1600" dirty="0">
                <a:latin typeface="+mn-ea"/>
              </a:rPr>
              <a:t>1G/10G SFP/SFP</a:t>
            </a:r>
            <a:r>
              <a:rPr lang="en-US" altLang="zh-CN" sz="1600" dirty="0" smtClean="0">
                <a:latin typeface="+mn-ea"/>
              </a:rPr>
              <a:t>+</a:t>
            </a:r>
          </a:p>
          <a:p>
            <a:r>
              <a:rPr lang="zh-CN" altLang="en-US" sz="1600" dirty="0" smtClean="0">
                <a:latin typeface="+mn-ea"/>
              </a:rPr>
              <a:t>光</a:t>
            </a:r>
            <a:r>
              <a:rPr lang="zh-CN" altLang="en-US" sz="1600" dirty="0">
                <a:latin typeface="+mn-ea"/>
              </a:rPr>
              <a:t>模块。根据传输距离可选</a:t>
            </a:r>
            <a:r>
              <a:rPr lang="en-US" altLang="zh-CN" sz="1600" dirty="0">
                <a:latin typeface="+mn-ea"/>
              </a:rPr>
              <a:t>850nm</a:t>
            </a:r>
            <a:r>
              <a:rPr lang="zh-CN" altLang="en-US" sz="1600" dirty="0">
                <a:latin typeface="+mn-ea"/>
              </a:rPr>
              <a:t>多模（最远</a:t>
            </a:r>
            <a:r>
              <a:rPr lang="en-US" altLang="zh-CN" sz="1600" dirty="0">
                <a:latin typeface="+mn-ea"/>
              </a:rPr>
              <a:t>550m</a:t>
            </a:r>
            <a:r>
              <a:rPr lang="zh-CN" altLang="en-US" sz="1600" dirty="0">
                <a:latin typeface="+mn-ea"/>
              </a:rPr>
              <a:t>）或</a:t>
            </a:r>
            <a:r>
              <a:rPr lang="en-US" altLang="zh-CN" sz="1600" dirty="0" smtClean="0">
                <a:latin typeface="+mn-ea"/>
              </a:rPr>
              <a:t>13</a:t>
            </a:r>
          </a:p>
          <a:p>
            <a:r>
              <a:rPr lang="en-US" altLang="zh-CN" sz="1600" dirty="0" smtClean="0">
                <a:latin typeface="+mn-ea"/>
              </a:rPr>
              <a:t>10/1550nm</a:t>
            </a:r>
            <a:r>
              <a:rPr lang="zh-CN" altLang="en-US" sz="1600" dirty="0">
                <a:latin typeface="+mn-ea"/>
              </a:rPr>
              <a:t>单模（最远</a:t>
            </a:r>
            <a:r>
              <a:rPr lang="en-US" altLang="zh-CN" sz="1600" dirty="0">
                <a:latin typeface="+mn-ea"/>
              </a:rPr>
              <a:t>40km</a:t>
            </a:r>
            <a:r>
              <a:rPr lang="zh-CN" altLang="en-US" sz="1600" dirty="0">
                <a:latin typeface="+mn-ea"/>
              </a:rPr>
              <a:t>）模块，需注意光纤接口</a:t>
            </a:r>
            <a:r>
              <a:rPr lang="zh-CN" altLang="en-US" sz="1600" dirty="0" smtClean="0">
                <a:latin typeface="+mn-ea"/>
              </a:rPr>
              <a:t>类型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（</a:t>
            </a:r>
            <a:r>
              <a:rPr lang="en-US" altLang="zh-CN" sz="1600" dirty="0">
                <a:latin typeface="+mn-ea"/>
              </a:rPr>
              <a:t>LC/SC</a:t>
            </a:r>
            <a:r>
              <a:rPr lang="zh-CN" altLang="en-US" sz="1600" dirty="0">
                <a:latin typeface="+mn-ea"/>
              </a:rPr>
              <a:t>）与模块匹配，且发射功率需在接收端灵敏度</a:t>
            </a:r>
            <a:r>
              <a:rPr lang="zh-CN" altLang="en-US" sz="1600" dirty="0" smtClean="0">
                <a:latin typeface="+mn-ea"/>
              </a:rPr>
              <a:t>范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围</a:t>
            </a:r>
            <a:r>
              <a:rPr lang="zh-CN" altLang="en-US" sz="1600" dirty="0">
                <a:latin typeface="+mn-ea"/>
              </a:rPr>
              <a:t>内。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331779" y="5238513"/>
            <a:ext cx="5314275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采用</a:t>
            </a:r>
            <a:r>
              <a:rPr lang="en-US" altLang="zh-CN" sz="1600" dirty="0">
                <a:latin typeface="+mn-ea"/>
              </a:rPr>
              <a:t>RS-232</a:t>
            </a:r>
            <a:r>
              <a:rPr lang="zh-CN" altLang="en-US" sz="1600" dirty="0">
                <a:latin typeface="+mn-ea"/>
              </a:rPr>
              <a:t>标准的</a:t>
            </a:r>
            <a:r>
              <a:rPr lang="en-US" altLang="zh-CN" sz="1600" dirty="0">
                <a:latin typeface="+mn-ea"/>
              </a:rPr>
              <a:t>RJ45</a:t>
            </a:r>
            <a:r>
              <a:rPr lang="zh-CN" altLang="en-US" sz="1600" dirty="0">
                <a:latin typeface="+mn-ea"/>
              </a:rPr>
              <a:t>或</a:t>
            </a:r>
            <a:r>
              <a:rPr lang="en-US" altLang="zh-CN" sz="1600" dirty="0">
                <a:latin typeface="+mn-ea"/>
              </a:rPr>
              <a:t>DB9</a:t>
            </a:r>
            <a:r>
              <a:rPr lang="zh-CN" altLang="en-US" sz="1600" dirty="0">
                <a:latin typeface="+mn-ea"/>
              </a:rPr>
              <a:t>接口，波特率默认</a:t>
            </a:r>
            <a:r>
              <a:rPr lang="en-US" altLang="zh-CN" sz="1600" dirty="0">
                <a:latin typeface="+mn-ea"/>
              </a:rPr>
              <a:t>9600bps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用于</a:t>
            </a:r>
            <a:r>
              <a:rPr lang="zh-CN" altLang="en-US" sz="1600" dirty="0">
                <a:latin typeface="+mn-ea"/>
              </a:rPr>
              <a:t>本地命令行配置。需使用反转线或</a:t>
            </a:r>
            <a:r>
              <a:rPr lang="en-US" altLang="zh-CN" sz="1600" dirty="0">
                <a:latin typeface="+mn-ea"/>
              </a:rPr>
              <a:t>USB</a:t>
            </a:r>
            <a:r>
              <a:rPr lang="zh-CN" altLang="en-US" sz="1600" dirty="0">
                <a:latin typeface="+mn-ea"/>
              </a:rPr>
              <a:t>转串口工具</a:t>
            </a:r>
            <a:r>
              <a:rPr lang="zh-CN" altLang="en-US" sz="1600" dirty="0" smtClean="0">
                <a:latin typeface="+mn-ea"/>
              </a:rPr>
              <a:t>连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接</a:t>
            </a:r>
            <a:r>
              <a:rPr lang="zh-CN" altLang="en-US" sz="1600" dirty="0">
                <a:latin typeface="+mn-ea"/>
              </a:rPr>
              <a:t>，支持超级终端</a:t>
            </a:r>
            <a:r>
              <a:rPr lang="en-US" altLang="zh-CN" sz="1600" dirty="0">
                <a:latin typeface="+mn-ea"/>
              </a:rPr>
              <a:t>/Putty</a:t>
            </a:r>
            <a:r>
              <a:rPr lang="zh-CN" altLang="en-US" sz="1600" dirty="0">
                <a:latin typeface="+mn-ea"/>
              </a:rPr>
              <a:t>等工具进行设备初始化、</a:t>
            </a:r>
            <a:r>
              <a:rPr lang="zh-CN" altLang="en-US" sz="1600" dirty="0" smtClean="0">
                <a:latin typeface="+mn-ea"/>
              </a:rPr>
              <a:t>系统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升级</a:t>
            </a:r>
            <a:r>
              <a:rPr lang="zh-CN" altLang="en-US" sz="1600" dirty="0">
                <a:latin typeface="+mn-ea"/>
              </a:rPr>
              <a:t>及故障恢复操作。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3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1738" y="14714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交换机的堆叠与级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联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899" y="2027889"/>
            <a:ext cx="3222571" cy="323056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72447" y="1901157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堆叠</a:t>
            </a:r>
            <a:r>
              <a:rPr lang="zh-CN" altLang="en-US" sz="2400" b="1" dirty="0" smtClean="0"/>
              <a:t>技术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6064470" y="128226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级联</a:t>
            </a:r>
            <a:r>
              <a:rPr lang="zh-CN" altLang="en-US" sz="2400" b="1" dirty="0" smtClean="0"/>
              <a:t>方案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064470" y="403322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协议</a:t>
            </a:r>
            <a:r>
              <a:rPr lang="zh-CN" altLang="en-US" sz="2400" b="1" dirty="0" smtClean="0"/>
              <a:t>支持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97613" y="2392347"/>
            <a:ext cx="2544286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通过专用堆叠模块</a:t>
            </a:r>
            <a:r>
              <a:rPr lang="zh-CN" altLang="en-US" sz="1600" dirty="0" smtClean="0">
                <a:latin typeface="+mn-ea"/>
              </a:rPr>
              <a:t>（如华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为</a:t>
            </a:r>
            <a:r>
              <a:rPr lang="en-US" altLang="zh-CN" sz="1600" dirty="0" smtClean="0">
                <a:latin typeface="+mn-ea"/>
              </a:rPr>
              <a:t>Stack</a:t>
            </a:r>
            <a:r>
              <a:rPr lang="zh-CN" altLang="en-US" sz="1600" dirty="0">
                <a:latin typeface="+mn-ea"/>
              </a:rPr>
              <a:t>卡）或高速</a:t>
            </a:r>
            <a:r>
              <a:rPr lang="zh-CN" altLang="en-US" sz="1600" dirty="0" smtClean="0">
                <a:latin typeface="+mn-ea"/>
              </a:rPr>
              <a:t>背板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链路，将</a:t>
            </a:r>
            <a:r>
              <a:rPr lang="zh-CN" altLang="en-US" sz="1600" dirty="0">
                <a:latin typeface="+mn-ea"/>
              </a:rPr>
              <a:t>多台交换机</a:t>
            </a:r>
            <a:r>
              <a:rPr lang="zh-CN" altLang="en-US" sz="1600" dirty="0" smtClean="0">
                <a:latin typeface="+mn-ea"/>
              </a:rPr>
              <a:t>虚拟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为</a:t>
            </a:r>
            <a:r>
              <a:rPr lang="zh-CN" altLang="en-US" sz="1600" dirty="0">
                <a:latin typeface="+mn-ea"/>
              </a:rPr>
              <a:t>单一</a:t>
            </a:r>
            <a:r>
              <a:rPr lang="zh-CN" altLang="en-US" sz="1600" dirty="0" smtClean="0">
                <a:latin typeface="+mn-ea"/>
              </a:rPr>
              <a:t>逻辑</a:t>
            </a:r>
            <a:r>
              <a:rPr lang="zh-CN" altLang="en-US" sz="1600" dirty="0">
                <a:latin typeface="+mn-ea"/>
              </a:rPr>
              <a:t>设备。支持</a:t>
            </a:r>
            <a:r>
              <a:rPr lang="en-US" altLang="zh-CN" sz="1600" dirty="0" smtClean="0">
                <a:latin typeface="+mn-ea"/>
              </a:rPr>
              <a:t>CS</a:t>
            </a:r>
          </a:p>
          <a:p>
            <a:r>
              <a:rPr lang="en-US" altLang="zh-CN" sz="1600" dirty="0" smtClean="0">
                <a:latin typeface="+mn-ea"/>
              </a:rPr>
              <a:t>S</a:t>
            </a:r>
            <a:r>
              <a:rPr lang="zh-CN" altLang="en-US" sz="1600" dirty="0">
                <a:latin typeface="+mn-ea"/>
              </a:rPr>
              <a:t>（</a:t>
            </a:r>
            <a:r>
              <a:rPr lang="zh-CN" altLang="en-US" sz="1600" dirty="0" smtClean="0">
                <a:latin typeface="+mn-ea"/>
              </a:rPr>
              <a:t>集群交换系统</a:t>
            </a:r>
            <a:r>
              <a:rPr lang="zh-CN" altLang="en-US" sz="1600" dirty="0">
                <a:latin typeface="+mn-ea"/>
              </a:rPr>
              <a:t>）或</a:t>
            </a:r>
            <a:r>
              <a:rPr lang="en-US" altLang="zh-CN" sz="1600" dirty="0" err="1" smtClean="0">
                <a:latin typeface="+mn-ea"/>
              </a:rPr>
              <a:t>iSt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err="1" smtClean="0">
                <a:latin typeface="+mn-ea"/>
              </a:rPr>
              <a:t>ack</a:t>
            </a:r>
            <a:r>
              <a:rPr lang="zh-CN" altLang="en-US" sz="1600" dirty="0">
                <a:latin typeface="+mn-ea"/>
              </a:rPr>
              <a:t>技术，实现统一管理</a:t>
            </a:r>
            <a:r>
              <a:rPr lang="zh-CN" altLang="en-US" sz="1600" dirty="0" smtClean="0">
                <a:latin typeface="+mn-ea"/>
              </a:rPr>
              <a:t>、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跨</a:t>
            </a:r>
            <a:r>
              <a:rPr lang="zh-CN" altLang="en-US" sz="1600" dirty="0">
                <a:latin typeface="+mn-ea"/>
              </a:rPr>
              <a:t>设备链路聚合和</a:t>
            </a:r>
            <a:r>
              <a:rPr lang="en-US" altLang="zh-CN" sz="1600" dirty="0">
                <a:latin typeface="+mn-ea"/>
              </a:rPr>
              <a:t>1:N</a:t>
            </a:r>
            <a:r>
              <a:rPr lang="zh-CN" altLang="en-US" sz="1600" dirty="0">
                <a:latin typeface="+mn-ea"/>
              </a:rPr>
              <a:t>主</a:t>
            </a:r>
            <a:r>
              <a:rPr lang="zh-CN" altLang="en-US" sz="1600" dirty="0" smtClean="0">
                <a:latin typeface="+mn-ea"/>
              </a:rPr>
              <a:t>备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倒换</a:t>
            </a:r>
            <a:r>
              <a:rPr lang="zh-CN" altLang="en-US" sz="1600" dirty="0">
                <a:latin typeface="+mn-ea"/>
              </a:rPr>
              <a:t>，典型堆叠带宽可</a:t>
            </a:r>
            <a:r>
              <a:rPr lang="zh-CN" altLang="en-US" sz="1600" dirty="0" smtClean="0">
                <a:latin typeface="+mn-ea"/>
              </a:rPr>
              <a:t>达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40Gbps-480Gbps</a:t>
            </a:r>
            <a:r>
              <a:rPr lang="zh-CN" altLang="en-US" sz="1600" dirty="0">
                <a:latin typeface="+mn-ea"/>
              </a:rPr>
              <a:t>。</a:t>
            </a:r>
          </a:p>
          <a:p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6064470" y="1743927"/>
            <a:ext cx="30572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使用普通业务端口进行层级</a:t>
            </a:r>
            <a:r>
              <a:rPr lang="zh-CN" altLang="en-US" sz="1600" dirty="0" smtClean="0">
                <a:latin typeface="+mn-ea"/>
              </a:rPr>
              <a:t>连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接</a:t>
            </a:r>
            <a:r>
              <a:rPr lang="zh-CN" altLang="en-US" sz="1600" dirty="0">
                <a:latin typeface="+mn-ea"/>
              </a:rPr>
              <a:t>，需注意避免形成环路（</a:t>
            </a:r>
            <a:r>
              <a:rPr lang="zh-CN" altLang="en-US" sz="1600" dirty="0" smtClean="0">
                <a:latin typeface="+mn-ea"/>
              </a:rPr>
              <a:t>启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用</a:t>
            </a:r>
            <a:r>
              <a:rPr lang="en-US" altLang="zh-CN" sz="1600" dirty="0">
                <a:latin typeface="+mn-ea"/>
              </a:rPr>
              <a:t>STP/RSTP</a:t>
            </a:r>
            <a:r>
              <a:rPr lang="zh-CN" altLang="en-US" sz="1600" dirty="0">
                <a:latin typeface="+mn-ea"/>
              </a:rPr>
              <a:t>）和带宽瓶颈。</a:t>
            </a:r>
            <a:r>
              <a:rPr lang="zh-CN" altLang="en-US" sz="1600" dirty="0" smtClean="0">
                <a:latin typeface="+mn-ea"/>
              </a:rPr>
              <a:t>建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议</a:t>
            </a:r>
            <a:r>
              <a:rPr lang="zh-CN" altLang="en-US" sz="1600" dirty="0">
                <a:latin typeface="+mn-ea"/>
              </a:rPr>
              <a:t>采用上行聚合（</a:t>
            </a:r>
            <a:r>
              <a:rPr lang="en-US" altLang="zh-CN" sz="1600" dirty="0">
                <a:latin typeface="+mn-ea"/>
              </a:rPr>
              <a:t>LACP</a:t>
            </a:r>
            <a:r>
              <a:rPr lang="zh-CN" altLang="en-US" sz="1600" dirty="0">
                <a:latin typeface="+mn-ea"/>
              </a:rPr>
              <a:t>）方式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如</a:t>
            </a:r>
            <a:r>
              <a:rPr lang="en-US" altLang="zh-CN" sz="1600" dirty="0">
                <a:latin typeface="+mn-ea"/>
              </a:rPr>
              <a:t>10G</a:t>
            </a:r>
            <a:r>
              <a:rPr lang="zh-CN" altLang="en-US" sz="1600" dirty="0">
                <a:latin typeface="+mn-ea"/>
              </a:rPr>
              <a:t>光口上行</a:t>
            </a:r>
            <a:r>
              <a:rPr lang="en-US" altLang="zh-CN" sz="1600" dirty="0">
                <a:latin typeface="+mn-ea"/>
              </a:rPr>
              <a:t>+</a:t>
            </a:r>
            <a:r>
              <a:rPr lang="zh-CN" altLang="en-US" sz="1600" dirty="0">
                <a:latin typeface="+mn-ea"/>
              </a:rPr>
              <a:t>下行千兆电</a:t>
            </a:r>
            <a:r>
              <a:rPr lang="zh-CN" altLang="en-US" sz="1600" dirty="0" smtClean="0">
                <a:latin typeface="+mn-ea"/>
              </a:rPr>
              <a:t>口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的</a:t>
            </a:r>
            <a:r>
              <a:rPr lang="zh-CN" altLang="en-US" sz="1600" dirty="0">
                <a:latin typeface="+mn-ea"/>
              </a:rPr>
              <a:t>树形拓扑，并配置</a:t>
            </a:r>
            <a:r>
              <a:rPr lang="en-US" altLang="zh-CN" sz="1600" dirty="0" err="1">
                <a:latin typeface="+mn-ea"/>
              </a:rPr>
              <a:t>QoS</a:t>
            </a:r>
            <a:r>
              <a:rPr lang="zh-CN" altLang="en-US" sz="1600" dirty="0">
                <a:latin typeface="+mn-ea"/>
              </a:rPr>
              <a:t>保证</a:t>
            </a:r>
            <a:r>
              <a:rPr lang="zh-CN" altLang="en-US" sz="1600" dirty="0" smtClean="0">
                <a:latin typeface="+mn-ea"/>
              </a:rPr>
              <a:t>关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键</a:t>
            </a:r>
            <a:r>
              <a:rPr lang="zh-CN" altLang="en-US" sz="1600" dirty="0">
                <a:latin typeface="+mn-ea"/>
              </a:rPr>
              <a:t>业务流量。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4470" y="4494891"/>
            <a:ext cx="2954655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堆叠需兼容相同厂商同系列</a:t>
            </a:r>
            <a:r>
              <a:rPr lang="zh-CN" altLang="en-US" sz="1600" dirty="0" smtClean="0">
                <a:latin typeface="+mn-ea"/>
              </a:rPr>
              <a:t>设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备</a:t>
            </a:r>
            <a:r>
              <a:rPr lang="zh-CN" altLang="en-US" sz="1600" dirty="0">
                <a:latin typeface="+mn-ea"/>
              </a:rPr>
              <a:t>，版本差异通常不超过两</a:t>
            </a:r>
            <a:r>
              <a:rPr lang="zh-CN" altLang="en-US" sz="1600" dirty="0" smtClean="0">
                <a:latin typeface="+mn-ea"/>
              </a:rPr>
              <a:t>个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迭代</a:t>
            </a:r>
            <a:r>
              <a:rPr lang="zh-CN" altLang="en-US" sz="1600" dirty="0">
                <a:latin typeface="+mn-ea"/>
              </a:rPr>
              <a:t>；级联可跨厂商但需</a:t>
            </a:r>
            <a:r>
              <a:rPr lang="zh-CN" altLang="en-US" sz="1600" dirty="0" smtClean="0">
                <a:latin typeface="+mn-ea"/>
              </a:rPr>
              <a:t>确保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生成</a:t>
            </a:r>
            <a:r>
              <a:rPr lang="zh-CN" altLang="en-US" sz="1600" dirty="0">
                <a:latin typeface="+mn-ea"/>
              </a:rPr>
              <a:t>树协议和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标记（</a:t>
            </a:r>
            <a:r>
              <a:rPr lang="en-US" altLang="zh-CN" sz="1600" dirty="0">
                <a:latin typeface="+mn-ea"/>
              </a:rPr>
              <a:t>802</a:t>
            </a:r>
            <a:r>
              <a:rPr lang="en-US" altLang="zh-CN" sz="1600" dirty="0" smtClean="0">
                <a:latin typeface="+mn-ea"/>
              </a:rPr>
              <a:t>.</a:t>
            </a:r>
          </a:p>
          <a:p>
            <a:r>
              <a:rPr lang="en-US" altLang="zh-CN" sz="1600" dirty="0" smtClean="0">
                <a:latin typeface="+mn-ea"/>
              </a:rPr>
              <a:t>1Q</a:t>
            </a:r>
            <a:r>
              <a:rPr lang="zh-CN" altLang="en-US" sz="1600" dirty="0">
                <a:latin typeface="+mn-ea"/>
              </a:rPr>
              <a:t>）的一致性，避免</a:t>
            </a:r>
            <a:r>
              <a:rPr lang="en-US" altLang="zh-CN" sz="1600" dirty="0">
                <a:latin typeface="+mn-ea"/>
              </a:rPr>
              <a:t>MTU</a:t>
            </a:r>
            <a:r>
              <a:rPr lang="zh-CN" altLang="en-US" sz="1600" dirty="0">
                <a:latin typeface="+mn-ea"/>
              </a:rPr>
              <a:t>不</a:t>
            </a:r>
            <a:r>
              <a:rPr lang="zh-CN" altLang="en-US" sz="1600" dirty="0" smtClean="0">
                <a:latin typeface="+mn-ea"/>
              </a:rPr>
              <a:t>匹配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导致</a:t>
            </a:r>
            <a:r>
              <a:rPr lang="zh-CN" altLang="en-US" sz="1600" dirty="0">
                <a:latin typeface="+mn-ea"/>
              </a:rPr>
              <a:t>分片。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63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9332</TotalTime>
  <Words>2134</Words>
  <Application>Microsoft Office PowerPoint</Application>
  <PresentationFormat>全屏显示(4:3)</PresentationFormat>
  <Paragraphs>260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交换机基本配置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1197</cp:revision>
  <dcterms:created xsi:type="dcterms:W3CDTF">2014-07-13T02:54:52Z</dcterms:created>
  <dcterms:modified xsi:type="dcterms:W3CDTF">2025-04-30T01:39:09Z</dcterms:modified>
</cp:coreProperties>
</file>