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410" r:id="rId2"/>
    <p:sldId id="487" r:id="rId3"/>
    <p:sldId id="488" r:id="rId4"/>
    <p:sldId id="489" r:id="rId5"/>
    <p:sldId id="490" r:id="rId6"/>
    <p:sldId id="491" r:id="rId7"/>
    <p:sldId id="492" r:id="rId8"/>
    <p:sldId id="493" r:id="rId9"/>
    <p:sldId id="494" r:id="rId10"/>
    <p:sldId id="495" r:id="rId11"/>
    <p:sldId id="496" r:id="rId12"/>
    <p:sldId id="497" r:id="rId13"/>
    <p:sldId id="498" r:id="rId14"/>
    <p:sldId id="499" r:id="rId15"/>
    <p:sldId id="509" r:id="rId16"/>
    <p:sldId id="500" r:id="rId17"/>
    <p:sldId id="501" r:id="rId18"/>
    <p:sldId id="502" r:id="rId19"/>
    <p:sldId id="503" r:id="rId20"/>
    <p:sldId id="505" r:id="rId21"/>
    <p:sldId id="506" r:id="rId22"/>
    <p:sldId id="262" r:id="rId23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0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1356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2025/4/30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9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1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3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8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路由器基本配置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2692400" y="4142819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汇报人：赵润梅 何</a:t>
            </a:r>
            <a:r>
              <a:rPr lang="zh-CN" altLang="en-US" sz="1800" b="1" dirty="0" smtClean="0">
                <a:solidFill>
                  <a:schemeClr val="bg1"/>
                </a:solidFill>
              </a:rPr>
              <a:t>露</a:t>
            </a:r>
            <a:endParaRPr lang="zh-CN" altLang="en-US" sz="1800" b="1" dirty="0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265584" y="4142819"/>
            <a:ext cx="209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</a:rPr>
              <a:t>指导老师：黄泽伟 </a:t>
            </a: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478354"/>
            <a:ext cx="6543040" cy="3926766"/>
          </a:xfrm>
          <a:prstGeom prst="rect">
            <a:avLst/>
          </a:prstGeom>
        </p:spPr>
      </p:pic>
      <p:pic>
        <p:nvPicPr>
          <p:cNvPr id="8" name="图片 7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1" y="2550843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03</a:t>
            </a:r>
            <a:endParaRPr lang="zh-CN" altLang="en-US" sz="4000" dirty="0"/>
          </a:p>
        </p:txBody>
      </p:sp>
      <p:sp>
        <p:nvSpPr>
          <p:cNvPr id="5" name="文本框 4"/>
          <p:cNvSpPr txBox="1"/>
          <p:nvPr/>
        </p:nvSpPr>
        <p:spPr>
          <a:xfrm>
            <a:off x="2117856" y="3305710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路由器基本配置</a:t>
            </a:r>
            <a:r>
              <a:rPr lang="zh-CN" altLang="en-US" sz="4000" dirty="0" smtClean="0"/>
              <a:t>步骤</a:t>
            </a:r>
            <a:endParaRPr lang="zh-CN" altLang="en-US" sz="4000" dirty="0"/>
          </a:p>
        </p:txBody>
      </p:sp>
      <p:pic>
        <p:nvPicPr>
          <p:cNvPr id="9" name="图片 8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6022983" y="2429155"/>
            <a:ext cx="2584429" cy="34115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160208" y="2429155"/>
            <a:ext cx="2584429" cy="34115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圆角矩形 13"/>
          <p:cNvSpPr/>
          <p:nvPr/>
        </p:nvSpPr>
        <p:spPr>
          <a:xfrm>
            <a:off x="297436" y="2429156"/>
            <a:ext cx="2584429" cy="341157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45327" y="111512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接口</a:t>
            </a:r>
            <a:r>
              <a:rPr lang="en-US" altLang="zh-CN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IP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地址配置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49" y="1555021"/>
            <a:ext cx="1638529" cy="161947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397" y="1555021"/>
            <a:ext cx="1648055" cy="165758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1172" y="1526442"/>
            <a:ext cx="1648055" cy="16480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32638" y="33676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物理接口配置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590649" y="33676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逻辑接口配置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453424" y="3367668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接口状态检查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490654" y="3922844"/>
            <a:ext cx="2339102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首先需要为路由器的物理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r>
              <a:rPr lang="zh-CN" altLang="en-US" dirty="0" smtClean="0"/>
              <a:t>口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GigabitEthernet0/0)</a:t>
            </a:r>
            <a:r>
              <a:rPr lang="zh-CN" altLang="en-US" dirty="0" smtClean="0"/>
              <a:t>分</a:t>
            </a:r>
            <a:endParaRPr lang="en-US" altLang="zh-CN" dirty="0" smtClean="0"/>
          </a:p>
          <a:p>
            <a:r>
              <a:rPr lang="zh-CN" altLang="en-US" dirty="0" smtClean="0"/>
              <a:t>配</a:t>
            </a:r>
            <a:r>
              <a:rPr lang="en-US" altLang="zh-CN" dirty="0"/>
              <a:t>IP</a:t>
            </a:r>
            <a:r>
              <a:rPr lang="zh-CN" altLang="en-US" dirty="0"/>
              <a:t>地址，使用</a:t>
            </a:r>
            <a:r>
              <a:rPr lang="en-US" altLang="zh-CN" dirty="0" err="1"/>
              <a:t>iinterface</a:t>
            </a:r>
            <a:r>
              <a:rPr lang="en-US" altLang="zh-CN" dirty="0"/>
              <a:t>`</a:t>
            </a:r>
            <a:r>
              <a:rPr lang="zh-CN" altLang="en-US" dirty="0" smtClean="0"/>
              <a:t>命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zh-CN" altLang="en-US" dirty="0"/>
              <a:t>进入接口配置模式，</a:t>
            </a:r>
            <a:r>
              <a:rPr lang="zh-CN" altLang="en-US" dirty="0" smtClean="0"/>
              <a:t>通过</a:t>
            </a:r>
            <a:endParaRPr lang="en-US" altLang="zh-CN" dirty="0" smtClean="0"/>
          </a:p>
          <a:p>
            <a:r>
              <a:rPr lang="en-US" altLang="zh-CN" dirty="0" smtClean="0"/>
              <a:t>`</a:t>
            </a:r>
            <a:r>
              <a:rPr lang="en-US" altLang="zh-CN" dirty="0" err="1"/>
              <a:t>ip</a:t>
            </a:r>
            <a:r>
              <a:rPr lang="en-US" altLang="zh-CN" dirty="0"/>
              <a:t> address &lt;</a:t>
            </a:r>
            <a:r>
              <a:rPr lang="en-US" altLang="zh-CN" dirty="0" err="1"/>
              <a:t>lP</a:t>
            </a:r>
            <a:r>
              <a:rPr lang="zh-CN" altLang="en-US" dirty="0"/>
              <a:t>地址</a:t>
            </a:r>
            <a:r>
              <a:rPr lang="en-US" altLang="zh-CN" dirty="0"/>
              <a:t>&gt;&lt;</a:t>
            </a:r>
            <a:r>
              <a:rPr lang="zh-CN" altLang="en-US" dirty="0"/>
              <a:t>子网</a:t>
            </a:r>
            <a:r>
              <a:rPr lang="zh-CN" altLang="en-US" dirty="0" smtClean="0"/>
              <a:t>掩</a:t>
            </a:r>
            <a:endParaRPr lang="en-US" altLang="zh-CN" dirty="0" smtClean="0"/>
          </a:p>
          <a:p>
            <a:r>
              <a:rPr lang="zh-CN" altLang="en-US" dirty="0" smtClean="0"/>
              <a:t>码</a:t>
            </a:r>
            <a:r>
              <a:rPr lang="en-US" altLang="zh-CN" dirty="0"/>
              <a:t>&gt;</a:t>
            </a:r>
            <a:r>
              <a:rPr lang="zh-CN" altLang="en-US" dirty="0"/>
              <a:t>命令完成配置确保</a:t>
            </a:r>
            <a:r>
              <a:rPr lang="zh-CN" altLang="en-US" dirty="0" smtClean="0"/>
              <a:t>接口</a:t>
            </a:r>
            <a:endParaRPr lang="en-US" altLang="zh-CN" dirty="0" smtClean="0"/>
          </a:p>
          <a:p>
            <a:r>
              <a:rPr lang="zh-CN" altLang="en-US" dirty="0" smtClean="0"/>
              <a:t>状态</a:t>
            </a:r>
            <a:r>
              <a:rPr lang="zh-CN" altLang="en-US" dirty="0"/>
              <a:t>为</a:t>
            </a:r>
            <a:r>
              <a:rPr lang="en-US" altLang="zh-CN" dirty="0"/>
              <a:t>"up"</a:t>
            </a:r>
            <a:r>
              <a:rPr lang="zh-CN" altLang="en-US" dirty="0"/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213943" y="3922844"/>
            <a:ext cx="247696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</a:t>
            </a:r>
            <a:r>
              <a:rPr lang="en-US" altLang="zh-CN" dirty="0"/>
              <a:t>VLAN</a:t>
            </a:r>
            <a:r>
              <a:rPr lang="zh-CN" altLang="en-US" dirty="0"/>
              <a:t>或</a:t>
            </a:r>
            <a:r>
              <a:rPr lang="en-US" altLang="zh-CN" dirty="0"/>
              <a:t>Loopback</a:t>
            </a:r>
            <a:r>
              <a:rPr lang="zh-CN" altLang="en-US" dirty="0"/>
              <a:t>等</a:t>
            </a:r>
            <a:r>
              <a:rPr lang="zh-CN" altLang="en-US" dirty="0" smtClean="0"/>
              <a:t>逻辑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，同样需要分配</a:t>
            </a:r>
            <a:r>
              <a:rPr lang="en-US" altLang="zh-CN" dirty="0"/>
              <a:t>IP</a:t>
            </a:r>
            <a:r>
              <a:rPr lang="zh-CN" altLang="en-US" dirty="0"/>
              <a:t>地址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/>
              <a:t>interface </a:t>
            </a:r>
            <a:r>
              <a:rPr lang="en-US" altLang="zh-CN" dirty="0" err="1"/>
              <a:t>vlan</a:t>
            </a:r>
            <a:r>
              <a:rPr lang="en-US" altLang="zh-CN" dirty="0"/>
              <a:t> &lt;VLAN ID</a:t>
            </a:r>
            <a:r>
              <a:rPr lang="en-US" altLang="zh-CN" dirty="0" smtClean="0"/>
              <a:t>&gt;</a:t>
            </a:r>
          </a:p>
          <a:p>
            <a:r>
              <a:rPr lang="zh-CN" altLang="en-US" dirty="0" smtClean="0"/>
              <a:t>或</a:t>
            </a:r>
            <a:r>
              <a:rPr lang="en-US" altLang="zh-CN" dirty="0"/>
              <a:t>interface loopback&lt;</a:t>
            </a:r>
            <a:r>
              <a:rPr lang="zh-CN" altLang="en-US" dirty="0"/>
              <a:t>编号</a:t>
            </a:r>
            <a:r>
              <a:rPr lang="en-US" altLang="zh-CN" dirty="0"/>
              <a:t>&gt;</a:t>
            </a:r>
            <a:r>
              <a:rPr lang="zh-CN" altLang="en-US" dirty="0" smtClean="0"/>
              <a:t>命</a:t>
            </a:r>
            <a:endParaRPr lang="en-US" altLang="zh-CN" dirty="0" smtClean="0"/>
          </a:p>
          <a:p>
            <a:r>
              <a:rPr lang="zh-CN" altLang="en-US" dirty="0" smtClean="0"/>
              <a:t>令</a:t>
            </a:r>
            <a:r>
              <a:rPr lang="zh-CN" altLang="en-US" dirty="0"/>
              <a:t>进入配置模式，再通过</a:t>
            </a:r>
            <a:r>
              <a:rPr lang="en-US" altLang="zh-CN" dirty="0" err="1" smtClean="0"/>
              <a:t>ip</a:t>
            </a:r>
            <a:endParaRPr lang="en-US" altLang="zh-CN" dirty="0" smtClean="0"/>
          </a:p>
          <a:p>
            <a:r>
              <a:rPr lang="zh-CN" altLang="en-US" dirty="0" smtClean="0"/>
              <a:t>佔</a:t>
            </a:r>
            <a:r>
              <a:rPr lang="zh-CN" altLang="en-US" dirty="0"/>
              <a:t>ㄎ冦醐旂种露</a:t>
            </a:r>
            <a:r>
              <a:rPr lang="en-US" altLang="zh-CN" dirty="0"/>
              <a:t>dress</a:t>
            </a:r>
            <a:r>
              <a:rPr lang="zh-CN" altLang="en-US" dirty="0"/>
              <a:t>命令</a:t>
            </a:r>
            <a:r>
              <a:rPr lang="zh-CN" altLang="en-US" dirty="0" smtClean="0"/>
              <a:t>完</a:t>
            </a:r>
            <a:endParaRPr lang="en-US" altLang="zh-CN" dirty="0" smtClean="0"/>
          </a:p>
          <a:p>
            <a:r>
              <a:rPr lang="zh-CN" altLang="en-US" dirty="0" smtClean="0"/>
              <a:t>成</a:t>
            </a:r>
            <a:r>
              <a:rPr lang="zh-CN" altLang="en-US" dirty="0"/>
              <a:t>配置。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145647" y="3925198"/>
            <a:ext cx="233910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配置完成后，使用</a:t>
            </a:r>
            <a:r>
              <a:rPr lang="en-US" altLang="zh-CN" dirty="0"/>
              <a:t>`</a:t>
            </a:r>
            <a:r>
              <a:rPr lang="en-US" altLang="zh-CN" dirty="0" err="1" smtClean="0"/>
              <a:t>showipin</a:t>
            </a:r>
            <a:endParaRPr lang="en-US" altLang="zh-CN" dirty="0" smtClean="0"/>
          </a:p>
          <a:p>
            <a:r>
              <a:rPr lang="en-US" altLang="zh-CN" dirty="0" err="1" smtClean="0"/>
              <a:t>terface</a:t>
            </a:r>
            <a:r>
              <a:rPr lang="en-US" altLang="zh-CN" dirty="0" smtClean="0"/>
              <a:t> </a:t>
            </a:r>
            <a:r>
              <a:rPr lang="en-US" altLang="zh-CN" dirty="0"/>
              <a:t>brief</a:t>
            </a:r>
            <a:r>
              <a:rPr lang="zh-CN" altLang="en-US" dirty="0"/>
              <a:t>命令验证接口</a:t>
            </a:r>
            <a:r>
              <a:rPr lang="zh-CN" altLang="en-US" dirty="0" smtClean="0"/>
              <a:t>状</a:t>
            </a:r>
            <a:endParaRPr lang="en-US" altLang="zh-CN" dirty="0" smtClean="0"/>
          </a:p>
          <a:p>
            <a:r>
              <a:rPr lang="zh-CN" altLang="en-US" dirty="0" smtClean="0"/>
              <a:t>态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地址分配情况，</a:t>
            </a:r>
            <a:r>
              <a:rPr lang="zh-CN" altLang="en-US" dirty="0" smtClean="0"/>
              <a:t>确保</a:t>
            </a:r>
            <a:endParaRPr lang="en-US" altLang="zh-CN" dirty="0" smtClean="0"/>
          </a:p>
          <a:p>
            <a:r>
              <a:rPr lang="zh-CN" altLang="en-US" dirty="0" smtClean="0"/>
              <a:t>所有</a:t>
            </a:r>
            <a:r>
              <a:rPr lang="zh-CN" altLang="en-US" dirty="0"/>
              <a:t>接口均处于激活状态</a:t>
            </a:r>
            <a:r>
              <a:rPr lang="zh-CN" altLang="en-US" dirty="0" smtClean="0"/>
              <a:t>且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/>
              <a:t>地址配置正确。</a:t>
            </a:r>
          </a:p>
        </p:txBody>
      </p:sp>
    </p:spTree>
    <p:extLst>
      <p:ext uri="{BB962C8B-B14F-4D97-AF65-F5344CB8AC3E}">
        <p14:creationId xmlns:p14="http://schemas.microsoft.com/office/powerpoint/2010/main" val="348755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4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51460" y="114300"/>
            <a:ext cx="57502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路由协议配置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静态路由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/RIP/OSPF)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79" y="868122"/>
            <a:ext cx="797324" cy="4825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1808" y="1883978"/>
            <a:ext cx="3482192" cy="3502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003610" y="95900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静态路由配置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003610" y="2966225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RIP</a:t>
            </a:r>
            <a:r>
              <a:rPr lang="zh-CN" altLang="en-US" sz="2000" b="1" dirty="0">
                <a:latin typeface="+mn-ea"/>
              </a:rPr>
              <a:t>协议配置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115122" y="4995746"/>
            <a:ext cx="17508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OSPF</a:t>
            </a:r>
            <a:r>
              <a:rPr lang="zh-CN" altLang="en-US" sz="2000" b="1" dirty="0">
                <a:latin typeface="+mn-ea"/>
              </a:rPr>
              <a:t>协议配置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003610" y="1357830"/>
            <a:ext cx="467307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`</a:t>
            </a:r>
            <a:r>
              <a:rPr lang="en-US" altLang="zh-CN" dirty="0" err="1"/>
              <a:t>ip</a:t>
            </a:r>
            <a:r>
              <a:rPr lang="en-US" altLang="zh-CN" dirty="0"/>
              <a:t> route&lt;</a:t>
            </a:r>
            <a:r>
              <a:rPr lang="zh-CN" altLang="en-US" dirty="0"/>
              <a:t>目标网络</a:t>
            </a:r>
            <a:r>
              <a:rPr lang="en-US" altLang="zh-CN" dirty="0"/>
              <a:t>&gt;&lt;</a:t>
            </a:r>
            <a:r>
              <a:rPr lang="zh-CN" altLang="en-US" dirty="0"/>
              <a:t>子网掩码</a:t>
            </a:r>
            <a:r>
              <a:rPr lang="en-US" altLang="zh-CN" dirty="0"/>
              <a:t>&gt;{</a:t>
            </a:r>
            <a:r>
              <a:rPr lang="zh-CN" altLang="en-US" dirty="0"/>
              <a:t>下一跳地址</a:t>
            </a:r>
            <a:r>
              <a:rPr lang="en-US" altLang="zh-CN" dirty="0"/>
              <a:t>|</a:t>
            </a:r>
            <a:r>
              <a:rPr lang="zh-CN" altLang="en-US" dirty="0"/>
              <a:t>出接口</a:t>
            </a:r>
            <a:r>
              <a:rPr lang="en-US" altLang="zh-CN" dirty="0" smtClean="0"/>
              <a:t>}`</a:t>
            </a:r>
          </a:p>
          <a:p>
            <a:r>
              <a:rPr lang="zh-CN" altLang="en-US" dirty="0" smtClean="0"/>
              <a:t>命令</a:t>
            </a:r>
            <a:r>
              <a:rPr lang="zh-CN" altLang="en-US" dirty="0"/>
              <a:t>手动添加路由条目，适用于小型网络或特定</a:t>
            </a:r>
            <a:r>
              <a:rPr lang="zh-CN" altLang="en-US" dirty="0" smtClean="0"/>
              <a:t>路径控制</a:t>
            </a:r>
            <a:endParaRPr lang="en-US" altLang="zh-CN" dirty="0" smtClean="0"/>
          </a:p>
          <a:p>
            <a:r>
              <a:rPr lang="zh-CN" altLang="en-US" dirty="0" smtClean="0"/>
              <a:t>场景</a:t>
            </a:r>
            <a:r>
              <a:rPr lang="zh-CN" altLang="en-US" dirty="0"/>
              <a:t>，需注意管理距离</a:t>
            </a:r>
            <a:r>
              <a:rPr lang="en-US" altLang="zh-CN" dirty="0"/>
              <a:t>(AD</a:t>
            </a:r>
            <a:r>
              <a:rPr lang="zh-CN" altLang="en-US" dirty="0"/>
              <a:t>值</a:t>
            </a:r>
            <a:r>
              <a:rPr lang="en-US" altLang="zh-CN" dirty="0"/>
              <a:t>)</a:t>
            </a:r>
            <a:r>
              <a:rPr lang="zh-CN" altLang="en-US" dirty="0"/>
              <a:t>的调整。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003610" y="3433776"/>
            <a:ext cx="467044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`router rip`</a:t>
            </a:r>
            <a:r>
              <a:rPr lang="zh-CN" altLang="en-US" dirty="0"/>
              <a:t>命令启用</a:t>
            </a:r>
            <a:r>
              <a:rPr lang="en-US" altLang="zh-CN" dirty="0"/>
              <a:t>RIP</a:t>
            </a:r>
            <a:r>
              <a:rPr lang="zh-CN" altLang="en-US" dirty="0"/>
              <a:t>路由协议，通过</a:t>
            </a:r>
            <a:r>
              <a:rPr lang="en-US" altLang="zh-CN" dirty="0"/>
              <a:t>`network&lt;</a:t>
            </a:r>
            <a:r>
              <a:rPr lang="zh-CN" altLang="en-US" dirty="0"/>
              <a:t>直</a:t>
            </a:r>
            <a:r>
              <a:rPr lang="zh-CN" altLang="en-US" dirty="0" smtClean="0"/>
              <a:t>连</a:t>
            </a:r>
            <a:endParaRPr lang="en-US" altLang="zh-CN" dirty="0" smtClean="0"/>
          </a:p>
          <a:p>
            <a:r>
              <a:rPr lang="zh-CN" altLang="en-US" dirty="0" smtClean="0"/>
              <a:t>网络</a:t>
            </a:r>
            <a:r>
              <a:rPr lang="en-US" altLang="zh-CN" dirty="0"/>
              <a:t>&gt;'</a:t>
            </a:r>
            <a:r>
              <a:rPr lang="zh-CN" altLang="en-US" dirty="0"/>
              <a:t>命令宣告直连网络，可设置版本</a:t>
            </a:r>
            <a:r>
              <a:rPr lang="en-US" altLang="zh-CN" dirty="0"/>
              <a:t>(RIPv1/v2)</a:t>
            </a:r>
            <a:r>
              <a:rPr lang="zh-CN" altLang="en-US" dirty="0"/>
              <a:t>和被动</a:t>
            </a:r>
            <a:r>
              <a:rPr lang="zh-CN" altLang="en-US" dirty="0" smtClean="0"/>
              <a:t>接</a:t>
            </a:r>
            <a:endParaRPr lang="en-US" altLang="zh-CN" dirty="0" smtClean="0"/>
          </a:p>
          <a:p>
            <a:r>
              <a:rPr lang="zh-CN" altLang="en-US" dirty="0" smtClean="0"/>
              <a:t>口</a:t>
            </a:r>
            <a:r>
              <a:rPr lang="zh-CN" altLang="en-US" dirty="0"/>
              <a:t>等参数，适用于小型动态网络。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115122" y="5454054"/>
            <a:ext cx="47155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`router </a:t>
            </a:r>
            <a:r>
              <a:rPr lang="en-US" altLang="zh-CN" dirty="0" err="1"/>
              <a:t>ospf</a:t>
            </a:r>
            <a:r>
              <a:rPr lang="en-US" altLang="zh-CN" dirty="0"/>
              <a:t>&lt;</a:t>
            </a:r>
            <a:r>
              <a:rPr lang="zh-CN" altLang="en-US" dirty="0"/>
              <a:t>进程</a:t>
            </a:r>
            <a:r>
              <a:rPr lang="en-US" altLang="zh-CN" dirty="0"/>
              <a:t>ID&gt;`</a:t>
            </a:r>
            <a:r>
              <a:rPr lang="zh-CN" altLang="en-US" dirty="0"/>
              <a:t>命令启用</a:t>
            </a:r>
            <a:r>
              <a:rPr lang="en-US" altLang="zh-CN" dirty="0"/>
              <a:t>OSPF</a:t>
            </a:r>
            <a:r>
              <a:rPr lang="zh-CN" altLang="en-US" dirty="0"/>
              <a:t>，使用</a:t>
            </a:r>
            <a:r>
              <a:rPr lang="en-US" altLang="zh-CN" dirty="0"/>
              <a:t>`network</a:t>
            </a:r>
            <a:r>
              <a:rPr lang="en-US" altLang="zh-CN" dirty="0" smtClean="0"/>
              <a:t>&lt;</a:t>
            </a:r>
          </a:p>
          <a:p>
            <a:r>
              <a:rPr lang="zh-CN" altLang="en-US" dirty="0" smtClean="0"/>
              <a:t>网络</a:t>
            </a:r>
            <a:r>
              <a:rPr lang="zh-CN" altLang="en-US" dirty="0"/>
              <a:t>地址</a:t>
            </a:r>
            <a:r>
              <a:rPr lang="en-US" altLang="zh-CN" dirty="0"/>
              <a:t>&gt;&lt;</a:t>
            </a:r>
            <a:r>
              <a:rPr lang="zh-CN" altLang="en-US" dirty="0"/>
              <a:t>反掩码</a:t>
            </a:r>
            <a:r>
              <a:rPr lang="en-US" altLang="zh-CN" dirty="0"/>
              <a:t>&gt; area&lt;</a:t>
            </a:r>
            <a:r>
              <a:rPr lang="zh-CN" altLang="en-US" dirty="0"/>
              <a:t>区域号</a:t>
            </a:r>
            <a:r>
              <a:rPr lang="en-US" altLang="zh-CN" dirty="0"/>
              <a:t>&gt;`</a:t>
            </a:r>
            <a:r>
              <a:rPr lang="zh-CN" altLang="en-US" dirty="0"/>
              <a:t>宣告网络，需合理</a:t>
            </a:r>
            <a:r>
              <a:rPr lang="zh-CN" altLang="en-US" dirty="0" smtClean="0"/>
              <a:t>划分</a:t>
            </a:r>
            <a:endParaRPr lang="en-US" altLang="zh-CN" dirty="0" smtClean="0"/>
          </a:p>
          <a:p>
            <a:r>
              <a:rPr lang="zh-CN" altLang="en-US" dirty="0" smtClean="0"/>
              <a:t>区域</a:t>
            </a:r>
            <a:r>
              <a:rPr lang="en-US" altLang="zh-CN" dirty="0"/>
              <a:t>(</a:t>
            </a:r>
            <a:r>
              <a:rPr lang="zh-CN" altLang="en-US" dirty="0"/>
              <a:t>骨干区域</a:t>
            </a:r>
            <a:r>
              <a:rPr lang="en-US" altLang="zh-CN" dirty="0"/>
              <a:t>Area 0</a:t>
            </a:r>
            <a:r>
              <a:rPr lang="zh-CN" altLang="en-US" dirty="0"/>
              <a:t>与非骨干区域</a:t>
            </a:r>
            <a:r>
              <a:rPr lang="en-US" altLang="zh-CN" dirty="0"/>
              <a:t>)</a:t>
            </a:r>
            <a:r>
              <a:rPr lang="zh-CN" altLang="en-US" dirty="0"/>
              <a:t>，适用于中大型网络。</a:t>
            </a:r>
          </a:p>
        </p:txBody>
      </p:sp>
    </p:spTree>
    <p:extLst>
      <p:ext uri="{BB962C8B-B14F-4D97-AF65-F5344CB8AC3E}">
        <p14:creationId xmlns:p14="http://schemas.microsoft.com/office/powerpoint/2010/main" val="274185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478354"/>
            <a:ext cx="6543040" cy="3926766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79" y="2496445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04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861373" y="3204331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路由器维护与故障排除</a:t>
            </a:r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9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189570" y="111512"/>
            <a:ext cx="6288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常用诊断命令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(ping/traceroute/show)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616" y="1973766"/>
            <a:ext cx="3217680" cy="319494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252412" y="2230243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ping</a:t>
            </a:r>
            <a:r>
              <a:rPr lang="zh-CN" altLang="en-US" sz="2400" b="1" dirty="0">
                <a:latin typeface="+mn-ea"/>
              </a:rPr>
              <a:t>命令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36108" y="2691908"/>
            <a:ext cx="2441694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用于测试网络连通性，</a:t>
            </a:r>
            <a:r>
              <a:rPr lang="zh-CN" altLang="en-US" sz="1600" dirty="0" smtClean="0">
                <a:latin typeface="+mn-ea"/>
              </a:rPr>
              <a:t>命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令</a:t>
            </a:r>
            <a:r>
              <a:rPr lang="zh-CN" altLang="en-US" sz="1600" dirty="0">
                <a:latin typeface="+mn-ea"/>
              </a:rPr>
              <a:t>格式为</a:t>
            </a:r>
            <a:r>
              <a:rPr lang="en-US" altLang="zh-CN" sz="1600" dirty="0">
                <a:latin typeface="+mn-ea"/>
              </a:rPr>
              <a:t>`ping&lt;</a:t>
            </a:r>
            <a:r>
              <a:rPr lang="zh-CN" altLang="en-US" sz="1600" dirty="0">
                <a:latin typeface="+mn-ea"/>
              </a:rPr>
              <a:t>目标</a:t>
            </a:r>
            <a:r>
              <a:rPr lang="en-US" altLang="zh-CN" sz="1600" dirty="0">
                <a:latin typeface="+mn-ea"/>
              </a:rPr>
              <a:t>IP</a:t>
            </a:r>
            <a:r>
              <a:rPr lang="zh-CN" altLang="en-US" sz="1600" dirty="0" smtClean="0">
                <a:latin typeface="+mn-ea"/>
              </a:rPr>
              <a:t>或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域名</a:t>
            </a:r>
            <a:r>
              <a:rPr lang="en-US" altLang="zh-CN" sz="1600" dirty="0">
                <a:latin typeface="+mn-ea"/>
              </a:rPr>
              <a:t>&gt;</a:t>
            </a:r>
            <a:r>
              <a:rPr lang="zh-CN" altLang="en-US" sz="1600" dirty="0">
                <a:latin typeface="+mn-ea"/>
              </a:rPr>
              <a:t>。通过分析丢包</a:t>
            </a:r>
            <a:r>
              <a:rPr lang="zh-CN" altLang="en-US" sz="1600" dirty="0" smtClean="0">
                <a:latin typeface="+mn-ea"/>
              </a:rPr>
              <a:t>率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和</a:t>
            </a:r>
            <a:r>
              <a:rPr lang="zh-CN" altLang="en-US" sz="1600" dirty="0">
                <a:latin typeface="+mn-ea"/>
              </a:rPr>
              <a:t>延迟时间，可以判断</a:t>
            </a:r>
            <a:r>
              <a:rPr lang="zh-CN" altLang="en-US" sz="1600" dirty="0" smtClean="0">
                <a:latin typeface="+mn-ea"/>
              </a:rPr>
              <a:t>网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络</a:t>
            </a:r>
            <a:r>
              <a:rPr lang="zh-CN" altLang="en-US" sz="1600" dirty="0">
                <a:latin typeface="+mn-ea"/>
              </a:rPr>
              <a:t>连接质量。例如，</a:t>
            </a:r>
            <a:r>
              <a:rPr lang="zh-CN" altLang="en-US" sz="1600" dirty="0" smtClean="0">
                <a:latin typeface="+mn-ea"/>
              </a:rPr>
              <a:t>连续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丢</a:t>
            </a:r>
            <a:r>
              <a:rPr lang="zh-CN" altLang="en-US" sz="1600" dirty="0">
                <a:latin typeface="+mn-ea"/>
              </a:rPr>
              <a:t>包可能表明链路故障</a:t>
            </a:r>
            <a:r>
              <a:rPr lang="zh-CN" altLang="en-US" sz="1600" dirty="0" smtClean="0">
                <a:latin typeface="+mn-ea"/>
              </a:rPr>
              <a:t>或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目标</a:t>
            </a:r>
            <a:r>
              <a:rPr lang="zh-CN" altLang="en-US" sz="1600" dirty="0">
                <a:latin typeface="+mn-ea"/>
              </a:rPr>
              <a:t>设备不可达。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155473" y="1073416"/>
            <a:ext cx="2358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traceroute</a:t>
            </a:r>
            <a:r>
              <a:rPr lang="zh-CN" altLang="en-US" sz="2400" b="1" dirty="0">
                <a:latin typeface="+mn-ea"/>
              </a:rPr>
              <a:t>命令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42007" y="3805412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show</a:t>
            </a:r>
            <a:r>
              <a:rPr lang="zh-CN" altLang="en-US" sz="2400" b="1" dirty="0">
                <a:latin typeface="+mn-ea"/>
              </a:rPr>
              <a:t>命令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55473" y="1568268"/>
            <a:ext cx="2717411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用于追踪数据包从源到目标的</a:t>
            </a:r>
            <a:r>
              <a:rPr lang="zh-CN" altLang="en-US" dirty="0" smtClean="0"/>
              <a:t>路</a:t>
            </a:r>
            <a:endParaRPr lang="en-US" altLang="zh-CN" dirty="0" smtClean="0"/>
          </a:p>
          <a:p>
            <a:r>
              <a:rPr lang="zh-CN" altLang="en-US" dirty="0" smtClean="0"/>
              <a:t>径</a:t>
            </a:r>
            <a:r>
              <a:rPr lang="zh-CN" altLang="en-US" dirty="0"/>
              <a:t>，命令格式为</a:t>
            </a:r>
            <a:r>
              <a:rPr lang="en-US" altLang="zh-CN" dirty="0"/>
              <a:t>`traceroute&lt;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/>
              <a:t>或域名</a:t>
            </a:r>
            <a:r>
              <a:rPr lang="en-US" altLang="zh-CN" dirty="0"/>
              <a:t>&gt;</a:t>
            </a:r>
            <a:r>
              <a:rPr lang="zh-CN" altLang="en-US" dirty="0"/>
              <a:t>。通过显示每一跳的</a:t>
            </a:r>
            <a:r>
              <a:rPr lang="en-US" altLang="zh-CN" dirty="0"/>
              <a:t>!</a:t>
            </a:r>
            <a:r>
              <a:rPr lang="en-US" altLang="zh-CN" dirty="0" smtClean="0"/>
              <a:t>P</a:t>
            </a:r>
          </a:p>
          <a:p>
            <a:r>
              <a:rPr lang="zh-CN" altLang="en-US" dirty="0" smtClean="0"/>
              <a:t>地址</a:t>
            </a:r>
            <a:r>
              <a:rPr lang="zh-CN" altLang="en-US" dirty="0"/>
              <a:t>和延迟，可以定位网络</a:t>
            </a:r>
            <a:r>
              <a:rPr lang="zh-CN" altLang="en-US" dirty="0" smtClean="0"/>
              <a:t>瓶颈</a:t>
            </a:r>
            <a:endParaRPr lang="en-US" altLang="zh-CN" dirty="0" smtClean="0"/>
          </a:p>
          <a:p>
            <a:r>
              <a:rPr lang="zh-CN" altLang="en-US" dirty="0" smtClean="0"/>
              <a:t>或</a:t>
            </a:r>
            <a:r>
              <a:rPr lang="zh-CN" altLang="en-US" dirty="0"/>
              <a:t>故障节点。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42007" y="4267077"/>
            <a:ext cx="28777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用于查看路由器状态和配置信息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常用</a:t>
            </a:r>
            <a:r>
              <a:rPr lang="zh-CN" altLang="en-US" dirty="0"/>
              <a:t>子命令包括</a:t>
            </a:r>
            <a:r>
              <a:rPr lang="en-US" altLang="zh-CN" dirty="0"/>
              <a:t>`show interface</a:t>
            </a:r>
            <a:r>
              <a:rPr lang="en-US" altLang="zh-CN" dirty="0" smtClean="0"/>
              <a:t>'(</a:t>
            </a:r>
          </a:p>
          <a:p>
            <a:r>
              <a:rPr lang="zh-CN" altLang="en-US" dirty="0" smtClean="0"/>
              <a:t>查看</a:t>
            </a:r>
            <a:r>
              <a:rPr lang="zh-CN" altLang="en-US" dirty="0"/>
              <a:t>接口状态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 err="1"/>
              <a:t>showip</a:t>
            </a:r>
            <a:r>
              <a:rPr lang="en-US" altLang="zh-CN" dirty="0"/>
              <a:t> route'(</a:t>
            </a:r>
            <a:r>
              <a:rPr lang="zh-CN" altLang="en-US" dirty="0" smtClean="0"/>
              <a:t>查</a:t>
            </a:r>
            <a:endParaRPr lang="en-US" altLang="zh-CN" dirty="0" smtClean="0"/>
          </a:p>
          <a:p>
            <a:r>
              <a:rPr lang="zh-CN" altLang="en-US" dirty="0" smtClean="0"/>
              <a:t>看</a:t>
            </a:r>
            <a:r>
              <a:rPr lang="zh-CN" altLang="en-US" dirty="0"/>
              <a:t>路由表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`</a:t>
            </a:r>
            <a:r>
              <a:rPr lang="en-US" altLang="zh-CN" dirty="0" err="1"/>
              <a:t>showversion</a:t>
            </a:r>
            <a:r>
              <a:rPr lang="en-US" altLang="zh-CN" dirty="0"/>
              <a:t>'(</a:t>
            </a:r>
            <a:r>
              <a:rPr lang="zh-CN" altLang="en-US" dirty="0"/>
              <a:t>查看</a:t>
            </a:r>
            <a:r>
              <a:rPr lang="zh-CN" altLang="en-US" dirty="0" smtClean="0"/>
              <a:t>设</a:t>
            </a:r>
            <a:endParaRPr lang="en-US" altLang="zh-CN" dirty="0" smtClean="0"/>
          </a:p>
          <a:p>
            <a:r>
              <a:rPr lang="zh-CN" altLang="en-US" dirty="0" smtClean="0"/>
              <a:t>备</a:t>
            </a:r>
            <a:r>
              <a:rPr lang="zh-CN" altLang="en-US" dirty="0"/>
              <a:t>版本信息</a:t>
            </a:r>
            <a:r>
              <a:rPr lang="en-US" altLang="zh-CN" dirty="0"/>
              <a:t>)</a:t>
            </a:r>
            <a:r>
              <a:rPr lang="zh-CN" altLang="en-US" dirty="0"/>
              <a:t>。这些命令是日常</a:t>
            </a:r>
            <a:r>
              <a:rPr lang="zh-CN" altLang="en-US" dirty="0" smtClean="0"/>
              <a:t>维</a:t>
            </a:r>
            <a:endParaRPr lang="en-US" altLang="zh-CN" dirty="0" smtClean="0"/>
          </a:p>
          <a:p>
            <a:r>
              <a:rPr lang="zh-CN" altLang="en-US" dirty="0" smtClean="0"/>
              <a:t>护</a:t>
            </a:r>
            <a:r>
              <a:rPr lang="zh-CN" altLang="en-US" dirty="0"/>
              <a:t>和故障排查的基础工具。</a:t>
            </a:r>
          </a:p>
        </p:txBody>
      </p:sp>
    </p:spTree>
    <p:extLst>
      <p:ext uri="{BB962C8B-B14F-4D97-AF65-F5344CB8AC3E}">
        <p14:creationId xmlns:p14="http://schemas.microsoft.com/office/powerpoint/2010/main" val="208547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1015" y="150725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常见故障处理流程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924448"/>
            <a:ext cx="2723103" cy="5037419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793442" y="1004835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链路故障处理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793442" y="2763297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路由问题排查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793441" y="452175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性能问题分析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793441" y="1458836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首先使用</a:t>
            </a:r>
            <a:r>
              <a:rPr lang="en-US" altLang="zh-CN" sz="1600" dirty="0">
                <a:latin typeface="+mn-ea"/>
              </a:rPr>
              <a:t>`show interface`</a:t>
            </a:r>
            <a:r>
              <a:rPr lang="zh-CN" altLang="en-US" sz="1600" dirty="0">
                <a:latin typeface="+mn-ea"/>
              </a:rPr>
              <a:t>命令检查接口状态，确认物理层和</a:t>
            </a:r>
            <a:r>
              <a:rPr lang="zh-CN" altLang="en-US" sz="1600" dirty="0" smtClean="0">
                <a:latin typeface="+mn-ea"/>
              </a:rPr>
              <a:t>链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路</a:t>
            </a:r>
            <a:r>
              <a:rPr lang="zh-CN" altLang="en-US" sz="1600" dirty="0">
                <a:latin typeface="+mn-ea"/>
              </a:rPr>
              <a:t>层是否正常。如果接口状态为</a:t>
            </a:r>
            <a:r>
              <a:rPr lang="en-US" altLang="zh-CN" sz="1600" dirty="0">
                <a:latin typeface="+mn-ea"/>
              </a:rPr>
              <a:t>down</a:t>
            </a:r>
            <a:r>
              <a:rPr lang="zh-CN" altLang="en-US" sz="1600" dirty="0">
                <a:latin typeface="+mn-ea"/>
              </a:rPr>
              <a:t>，需检查线缆、光模块或</a:t>
            </a:r>
            <a:r>
              <a:rPr lang="zh-CN" altLang="en-US" sz="1600" dirty="0" smtClean="0">
                <a:latin typeface="+mn-ea"/>
              </a:rPr>
              <a:t>对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端</a:t>
            </a:r>
            <a:r>
              <a:rPr lang="zh-CN" altLang="en-US" sz="1600" dirty="0">
                <a:latin typeface="+mn-ea"/>
              </a:rPr>
              <a:t>设备是否正常工作。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793441" y="3224962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>
                <a:latin typeface="+mn-ea"/>
              </a:rPr>
              <a:t>showip</a:t>
            </a:r>
            <a:r>
              <a:rPr lang="en-US" altLang="zh-CN" sz="1600" dirty="0">
                <a:latin typeface="+mn-ea"/>
              </a:rPr>
              <a:t> route`</a:t>
            </a:r>
            <a:r>
              <a:rPr lang="zh-CN" altLang="en-US" sz="1600" dirty="0">
                <a:latin typeface="+mn-ea"/>
              </a:rPr>
              <a:t>命令检查路由表，确认是否有到达目标</a:t>
            </a:r>
            <a:r>
              <a:rPr lang="zh-CN" altLang="en-US" sz="1600" dirty="0" smtClean="0">
                <a:latin typeface="+mn-ea"/>
              </a:rPr>
              <a:t>网络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的</a:t>
            </a:r>
            <a:r>
              <a:rPr lang="zh-CN" altLang="en-US" sz="1600" dirty="0">
                <a:latin typeface="+mn-ea"/>
              </a:rPr>
              <a:t>路由条目。如果路由缺失，需检查路由协议配置或静态路由</a:t>
            </a:r>
            <a:r>
              <a:rPr lang="zh-CN" altLang="en-US" sz="1600" dirty="0" smtClean="0">
                <a:latin typeface="+mn-ea"/>
              </a:rPr>
              <a:t>设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置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93441" y="4983424"/>
            <a:ext cx="59298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当网络出现延迟或丢包时，使用</a:t>
            </a:r>
            <a:r>
              <a:rPr lang="en-US" altLang="zh-CN" sz="1600" dirty="0">
                <a:latin typeface="+mn-ea"/>
              </a:rPr>
              <a:t>`ping`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`traceroute`</a:t>
            </a:r>
            <a:r>
              <a:rPr lang="zh-CN" altLang="en-US" sz="1600" dirty="0">
                <a:latin typeface="+mn-ea"/>
              </a:rPr>
              <a:t>命令</a:t>
            </a:r>
            <a:r>
              <a:rPr lang="zh-CN" altLang="en-US" sz="1600" dirty="0" smtClean="0">
                <a:latin typeface="+mn-ea"/>
              </a:rPr>
              <a:t>测试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路径</a:t>
            </a:r>
            <a:r>
              <a:rPr lang="zh-CN" altLang="en-US" sz="1600" dirty="0">
                <a:latin typeface="+mn-ea"/>
              </a:rPr>
              <a:t>质量，并结合</a:t>
            </a:r>
            <a:r>
              <a:rPr lang="en-US" altLang="zh-CN" sz="1600" dirty="0">
                <a:latin typeface="+mn-ea"/>
              </a:rPr>
              <a:t>`show </a:t>
            </a:r>
            <a:r>
              <a:rPr lang="en-US" altLang="zh-CN" sz="1600" dirty="0" err="1">
                <a:latin typeface="+mn-ea"/>
              </a:rPr>
              <a:t>processcpu</a:t>
            </a:r>
            <a:r>
              <a:rPr lang="en-US" altLang="zh-CN" sz="1600" dirty="0">
                <a:latin typeface="+mn-ea"/>
              </a:rPr>
              <a:t>`</a:t>
            </a:r>
            <a:r>
              <a:rPr lang="zh-CN" altLang="en-US" sz="1600" dirty="0">
                <a:latin typeface="+mn-ea"/>
              </a:rPr>
              <a:t>和</a:t>
            </a:r>
            <a:r>
              <a:rPr lang="en-US" altLang="zh-CN" sz="1600" dirty="0">
                <a:latin typeface="+mn-ea"/>
              </a:rPr>
              <a:t>`show memory'</a:t>
            </a:r>
            <a:r>
              <a:rPr lang="zh-CN" altLang="en-US" sz="1600" dirty="0">
                <a:latin typeface="+mn-ea"/>
              </a:rPr>
              <a:t>命令</a:t>
            </a:r>
            <a:r>
              <a:rPr lang="zh-CN" altLang="en-US" sz="1600" dirty="0" smtClean="0">
                <a:latin typeface="+mn-ea"/>
              </a:rPr>
              <a:t>检查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设备</a:t>
            </a:r>
            <a:r>
              <a:rPr lang="zh-CN" altLang="en-US" sz="1600" dirty="0">
                <a:latin typeface="+mn-ea"/>
              </a:rPr>
              <a:t>资源使用情况，定位性能瓶颈。</a:t>
            </a:r>
          </a:p>
        </p:txBody>
      </p:sp>
    </p:spTree>
    <p:extLst>
      <p:ext uri="{BB962C8B-B14F-4D97-AF65-F5344CB8AC3E}">
        <p14:creationId xmlns:p14="http://schemas.microsoft.com/office/powerpoint/2010/main" val="3524115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478354"/>
            <a:ext cx="6543040" cy="3926766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1" y="2510712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05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0816" y="328564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路由器安全配置</a:t>
            </a:r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297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1111" y="110532"/>
            <a:ext cx="39549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访问控制列表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(ACL)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84" y="1155562"/>
            <a:ext cx="2421607" cy="50310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111" y="1155562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精确流量控制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31111" y="2733151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优先级与性能优化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31110" y="431074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防御网络攻击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31110" y="1555672"/>
            <a:ext cx="58723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ACL</a:t>
            </a:r>
            <a:r>
              <a:rPr lang="zh-CN" altLang="en-US" dirty="0"/>
              <a:t>通过定义源</a:t>
            </a:r>
            <a:r>
              <a:rPr lang="en-US" altLang="zh-CN" dirty="0"/>
              <a:t>/</a:t>
            </a:r>
            <a:r>
              <a:rPr lang="zh-CN" altLang="en-US" dirty="0"/>
              <a:t>目的</a:t>
            </a:r>
            <a:r>
              <a:rPr lang="en-US" altLang="zh-CN" dirty="0"/>
              <a:t>IP</a:t>
            </a:r>
            <a:r>
              <a:rPr lang="zh-CN" altLang="en-US" dirty="0"/>
              <a:t>地址、端口号、协议类型等规则，实现对数据包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zh-CN" altLang="en-US" dirty="0" smtClean="0"/>
              <a:t>精细</a:t>
            </a:r>
            <a:r>
              <a:rPr lang="zh-CN" altLang="en-US" dirty="0"/>
              <a:t>化过滤。例如，禁止特定网段访问敏感服务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Telnet)</a:t>
            </a:r>
            <a:r>
              <a:rPr lang="zh-CN" altLang="en-US" dirty="0"/>
              <a:t>，仅允许</a:t>
            </a:r>
            <a:r>
              <a:rPr lang="en-US" altLang="zh-CN" dirty="0" smtClean="0"/>
              <a:t>SMTP</a:t>
            </a:r>
          </a:p>
          <a:p>
            <a:r>
              <a:rPr lang="zh-CN" altLang="en-US" dirty="0" smtClean="0"/>
              <a:t>流量</a:t>
            </a:r>
            <a:r>
              <a:rPr lang="zh-CN" altLang="en-US" dirty="0"/>
              <a:t>通过，从而降低攻击面。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31110" y="3260335"/>
            <a:ext cx="5772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ACL</a:t>
            </a:r>
            <a:r>
              <a:rPr lang="zh-CN" altLang="en-US" dirty="0"/>
              <a:t>可基于协议类型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VOIP</a:t>
            </a:r>
            <a:r>
              <a:rPr lang="zh-CN" altLang="en-US" dirty="0"/>
              <a:t>、视频流</a:t>
            </a:r>
            <a:r>
              <a:rPr lang="en-US" altLang="zh-CN" dirty="0"/>
              <a:t>)</a:t>
            </a:r>
            <a:r>
              <a:rPr lang="zh-CN" altLang="en-US" dirty="0"/>
              <a:t>设置优先级，确保关键业务流量</a:t>
            </a:r>
            <a:r>
              <a:rPr lang="zh-CN" altLang="en-US" dirty="0" smtClean="0"/>
              <a:t>优</a:t>
            </a:r>
            <a:endParaRPr lang="en-US" altLang="zh-CN" dirty="0" smtClean="0"/>
          </a:p>
          <a:p>
            <a:r>
              <a:rPr lang="zh-CN" altLang="en-US" dirty="0" smtClean="0"/>
              <a:t>先</a:t>
            </a:r>
            <a:r>
              <a:rPr lang="zh-CN" altLang="en-US" dirty="0"/>
              <a:t>处理，同时限制</a:t>
            </a:r>
            <a:r>
              <a:rPr lang="en-US" altLang="zh-CN" dirty="0"/>
              <a:t>P2P</a:t>
            </a:r>
            <a:r>
              <a:rPr lang="zh-CN" altLang="en-US" dirty="0"/>
              <a:t>等高带宽应用，提升网络整体性能。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31110" y="4749554"/>
            <a:ext cx="5720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ACL</a:t>
            </a:r>
            <a:r>
              <a:rPr lang="zh-CN" altLang="en-US" dirty="0"/>
              <a:t>阻断常见攻击流量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ICMP</a:t>
            </a:r>
            <a:r>
              <a:rPr lang="zh-CN" altLang="en-US" dirty="0"/>
              <a:t>洪水、</a:t>
            </a:r>
            <a:r>
              <a:rPr lang="en-US" altLang="zh-CN" dirty="0"/>
              <a:t>SSH</a:t>
            </a:r>
            <a:r>
              <a:rPr lang="zh-CN" altLang="en-US" dirty="0"/>
              <a:t>暴力破解</a:t>
            </a:r>
            <a:r>
              <a:rPr lang="en-US" altLang="zh-CN" dirty="0"/>
              <a:t>)</a:t>
            </a:r>
            <a:r>
              <a:rPr lang="zh-CN" altLang="en-US" dirty="0"/>
              <a:t>，例如拒绝</a:t>
            </a:r>
            <a:r>
              <a:rPr lang="zh-CN" altLang="en-US" dirty="0" smtClean="0"/>
              <a:t>来自</a:t>
            </a:r>
            <a:endParaRPr lang="en-US" altLang="zh-CN" dirty="0" smtClean="0"/>
          </a:p>
          <a:p>
            <a:r>
              <a:rPr lang="zh-CN" altLang="en-US" dirty="0" smtClean="0"/>
              <a:t>外部</a:t>
            </a:r>
            <a:r>
              <a:rPr lang="zh-CN" altLang="en-US" dirty="0"/>
              <a:t>的</a:t>
            </a:r>
            <a:r>
              <a:rPr lang="en-US" altLang="zh-CN" dirty="0"/>
              <a:t>ICMP</a:t>
            </a:r>
            <a:r>
              <a:rPr lang="zh-CN" altLang="en-US" dirty="0"/>
              <a:t>回显请求</a:t>
            </a:r>
            <a:r>
              <a:rPr lang="en-US" altLang="zh-CN" dirty="0"/>
              <a:t>(ping)</a:t>
            </a:r>
            <a:r>
              <a:rPr lang="zh-CN" altLang="en-US" dirty="0"/>
              <a:t>，防止</a:t>
            </a:r>
            <a:r>
              <a:rPr lang="en-US" altLang="zh-CN" dirty="0" err="1"/>
              <a:t>DoS</a:t>
            </a:r>
            <a:r>
              <a:rPr lang="zh-CN" altLang="en-US" dirty="0"/>
              <a:t>攻击探测内网拓扑。</a:t>
            </a:r>
          </a:p>
        </p:txBody>
      </p:sp>
    </p:spTree>
    <p:extLst>
      <p:ext uri="{BB962C8B-B14F-4D97-AF65-F5344CB8AC3E}">
        <p14:creationId xmlns:p14="http://schemas.microsoft.com/office/powerpoint/2010/main" val="769995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1064" y="120581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远程管理安全设置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8673" y="1821741"/>
            <a:ext cx="3185327" cy="31728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79" y="868123"/>
            <a:ext cx="797324" cy="467856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94787" y="868123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SSH</a:t>
            </a:r>
            <a:r>
              <a:rPr lang="zh-CN" altLang="en-US" sz="2400" b="1" dirty="0">
                <a:latin typeface="+mn-ea"/>
              </a:rPr>
              <a:t>替代</a:t>
            </a:r>
            <a:r>
              <a:rPr lang="en-US" altLang="zh-CN" sz="2400" b="1" dirty="0">
                <a:latin typeface="+mn-ea"/>
              </a:rPr>
              <a:t>Telnet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94787" y="2815933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访问限制与审计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11903" y="4763743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会话超时与多因素认证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994787" y="1329788"/>
            <a:ext cx="500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禁用明文传输的</a:t>
            </a:r>
            <a:r>
              <a:rPr lang="en-US" altLang="zh-CN" sz="1600" dirty="0">
                <a:latin typeface="+mn-ea"/>
              </a:rPr>
              <a:t>Telnet</a:t>
            </a:r>
            <a:r>
              <a:rPr lang="zh-CN" altLang="en-US" sz="1600" dirty="0">
                <a:latin typeface="+mn-ea"/>
              </a:rPr>
              <a:t>服务，强制使用</a:t>
            </a:r>
            <a:r>
              <a:rPr lang="en-US" altLang="zh-CN" sz="1600" dirty="0">
                <a:latin typeface="+mn-ea"/>
              </a:rPr>
              <a:t>SSH</a:t>
            </a:r>
            <a:r>
              <a:rPr lang="zh-CN" altLang="en-US" sz="1600" dirty="0">
                <a:latin typeface="+mn-ea"/>
              </a:rPr>
              <a:t>协议进行</a:t>
            </a:r>
            <a:r>
              <a:rPr lang="zh-CN" altLang="en-US" sz="1600" dirty="0" smtClean="0">
                <a:latin typeface="+mn-ea"/>
              </a:rPr>
              <a:t>远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程</a:t>
            </a:r>
            <a:r>
              <a:rPr lang="zh-CN" altLang="en-US" sz="1600" dirty="0">
                <a:latin typeface="+mn-ea"/>
              </a:rPr>
              <a:t>管理</a:t>
            </a:r>
            <a:r>
              <a:rPr lang="zh-CN" altLang="en-US" sz="1600" dirty="0" smtClean="0">
                <a:latin typeface="+mn-ea"/>
              </a:rPr>
              <a:t>，结合</a:t>
            </a:r>
            <a:r>
              <a:rPr lang="en-US" altLang="zh-CN" sz="1600" dirty="0">
                <a:latin typeface="+mn-ea"/>
              </a:rPr>
              <a:t>RSA</a:t>
            </a:r>
            <a:r>
              <a:rPr lang="zh-CN" altLang="en-US" sz="1600" dirty="0">
                <a:latin typeface="+mn-ea"/>
              </a:rPr>
              <a:t>密钥认证和强密码策略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如长度</a:t>
            </a:r>
            <a:r>
              <a:rPr lang="en-US" altLang="zh-CN" sz="1600" dirty="0">
                <a:latin typeface="+mn-ea"/>
              </a:rPr>
              <a:t>》</a:t>
            </a:r>
            <a:r>
              <a:rPr lang="en-US" altLang="zh-CN" sz="1600" dirty="0" smtClean="0">
                <a:latin typeface="+mn-ea"/>
              </a:rPr>
              <a:t>12</a:t>
            </a:r>
          </a:p>
          <a:p>
            <a:r>
              <a:rPr lang="zh-CN" altLang="en-US" sz="1600" dirty="0" smtClean="0">
                <a:latin typeface="+mn-ea"/>
              </a:rPr>
              <a:t>位</a:t>
            </a:r>
            <a:r>
              <a:rPr lang="zh-CN" altLang="en-US" sz="1600" dirty="0">
                <a:latin typeface="+mn-ea"/>
              </a:rPr>
              <a:t>，包含大</a:t>
            </a:r>
            <a:r>
              <a:rPr lang="zh-CN" altLang="en-US" sz="1600" dirty="0" smtClean="0">
                <a:latin typeface="+mn-ea"/>
              </a:rPr>
              <a:t>小写及</a:t>
            </a:r>
            <a:r>
              <a:rPr lang="zh-CN" altLang="en-US" sz="1600" dirty="0">
                <a:latin typeface="+mn-ea"/>
              </a:rPr>
              <a:t>特殊字符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，避免凭证窃取。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994787" y="3295240"/>
            <a:ext cx="500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仅允许特定管理</a:t>
            </a:r>
            <a:r>
              <a:rPr lang="en-US" altLang="zh-CN" sz="1600" dirty="0">
                <a:latin typeface="+mn-ea"/>
              </a:rPr>
              <a:t>IP</a:t>
            </a:r>
            <a:r>
              <a:rPr lang="zh-CN" altLang="en-US" sz="1600" dirty="0">
                <a:latin typeface="+mn-ea"/>
              </a:rPr>
              <a:t>地址通过</a:t>
            </a:r>
            <a:r>
              <a:rPr lang="en-US" altLang="zh-CN" sz="1600" dirty="0">
                <a:latin typeface="+mn-ea"/>
              </a:rPr>
              <a:t>ACL</a:t>
            </a:r>
            <a:r>
              <a:rPr lang="zh-CN" altLang="en-US" sz="1600" dirty="0">
                <a:latin typeface="+mn-ea"/>
              </a:rPr>
              <a:t>访问路由器管理接口</a:t>
            </a:r>
            <a:r>
              <a:rPr lang="zh-CN" altLang="en-US" sz="1600" dirty="0" smtClean="0">
                <a:latin typeface="+mn-ea"/>
              </a:rPr>
              <a:t>，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并</a:t>
            </a:r>
            <a:r>
              <a:rPr lang="zh-CN" altLang="en-US" sz="1600" dirty="0">
                <a:latin typeface="+mn-ea"/>
              </a:rPr>
              <a:t>启用日志记录功能，实时监控登录行为，异常</a:t>
            </a:r>
            <a:r>
              <a:rPr lang="zh-CN" altLang="en-US" sz="1600" dirty="0" smtClean="0">
                <a:latin typeface="+mn-ea"/>
              </a:rPr>
              <a:t>登录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触发</a:t>
            </a:r>
            <a:r>
              <a:rPr lang="zh-CN" altLang="en-US" sz="1600" dirty="0">
                <a:latin typeface="+mn-ea"/>
              </a:rPr>
              <a:t>告警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如多次失败尝试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911903" y="5225408"/>
            <a:ext cx="50064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设置空闲会话超时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如</a:t>
            </a:r>
            <a:r>
              <a:rPr lang="en-US" altLang="zh-CN" sz="1600" dirty="0">
                <a:latin typeface="+mn-ea"/>
              </a:rPr>
              <a:t>5</a:t>
            </a:r>
            <a:r>
              <a:rPr lang="zh-CN" altLang="en-US" sz="1600" dirty="0">
                <a:latin typeface="+mn-ea"/>
              </a:rPr>
              <a:t>分钟自动断开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，并集成</a:t>
            </a:r>
            <a:r>
              <a:rPr lang="en-US" altLang="zh-CN" sz="1600" dirty="0">
                <a:latin typeface="+mn-ea"/>
              </a:rPr>
              <a:t>TOTP</a:t>
            </a:r>
            <a:r>
              <a:rPr lang="zh-CN" altLang="en-US" sz="1600" dirty="0" smtClean="0">
                <a:latin typeface="+mn-ea"/>
              </a:rPr>
              <a:t>动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态</a:t>
            </a:r>
            <a:r>
              <a:rPr lang="zh-CN" altLang="en-US" sz="1600" dirty="0">
                <a:latin typeface="+mn-ea"/>
              </a:rPr>
              <a:t>令牌或生物认证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如指纹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，防止会话劫持和未</a:t>
            </a:r>
            <a:r>
              <a:rPr lang="zh-CN" altLang="en-US" sz="1600" dirty="0" smtClean="0">
                <a:latin typeface="+mn-ea"/>
              </a:rPr>
              <a:t>授权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访问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0559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0" grpId="0"/>
      <p:bldP spid="11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478354"/>
            <a:ext cx="6543040" cy="3926766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28497" y="2389444"/>
            <a:ext cx="19800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>
                <a:latin typeface="+mn-ea"/>
              </a:rPr>
              <a:t>PART 06</a:t>
            </a:r>
            <a:endParaRPr lang="zh-CN" altLang="en-US" sz="4000" dirty="0">
              <a:latin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61373" y="3119306"/>
            <a:ext cx="5314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+mn-ea"/>
              </a:rPr>
              <a:t>路由器高级功能</a:t>
            </a:r>
            <a:r>
              <a:rPr lang="en-US" altLang="zh-CN" sz="4000" dirty="0">
                <a:latin typeface="+mn-ea"/>
              </a:rPr>
              <a:t>(</a:t>
            </a:r>
            <a:r>
              <a:rPr lang="zh-CN" altLang="en-US" sz="4000" dirty="0">
                <a:latin typeface="+mn-ea"/>
              </a:rPr>
              <a:t>可选</a:t>
            </a:r>
            <a:r>
              <a:rPr lang="en-US" altLang="zh-CN" sz="4000" dirty="0">
                <a:latin typeface="+mn-ea"/>
              </a:rPr>
              <a:t>)</a:t>
            </a:r>
            <a:endParaRPr lang="zh-CN" altLang="en-US" sz="4000" dirty="0">
              <a:latin typeface="+mn-ea"/>
            </a:endParaRPr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858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12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  <p:pic>
        <p:nvPicPr>
          <p:cNvPr id="6" name="图片 5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5" name="椭圆 4"/>
          <p:cNvSpPr/>
          <p:nvPr/>
        </p:nvSpPr>
        <p:spPr>
          <a:xfrm>
            <a:off x="211873" y="1050891"/>
            <a:ext cx="8595360" cy="5152913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1873" y="15611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目录</a:t>
            </a:r>
            <a:endParaRPr lang="zh-CN" altLang="en-US" sz="2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19310" y="1919187"/>
            <a:ext cx="584006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/>
              <a:t>路由器概述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/>
              <a:t>路由器配置基础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/>
              <a:t>路由器基本配置步骤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/>
              <a:t>路由器维护与故障排除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/>
              <a:t>路由器安全配置</a:t>
            </a:r>
          </a:p>
          <a:p>
            <a:pPr marL="571500" indent="-571500">
              <a:buFont typeface="Wingdings" panose="05000000000000000000" pitchFamily="2" charset="2"/>
              <a:buChar char="l"/>
            </a:pPr>
            <a:r>
              <a:rPr lang="zh-CN" altLang="en-US" sz="3600" dirty="0"/>
              <a:t>路由器高级功能（可选</a:t>
            </a:r>
            <a:r>
              <a:rPr lang="zh-CN" altLang="en-US" sz="3600" dirty="0" smtClean="0"/>
              <a:t>）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81308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3680" y="111760"/>
            <a:ext cx="292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NAT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地址转换配置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" y="1290320"/>
            <a:ext cx="2303780" cy="493236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9360" y="957887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静态</a:t>
            </a:r>
            <a:r>
              <a:rPr lang="en-US" altLang="zh-CN" sz="2400" b="1" dirty="0">
                <a:latin typeface="+mn-ea"/>
              </a:rPr>
              <a:t>NAT</a:t>
            </a:r>
            <a:r>
              <a:rPr lang="zh-CN" altLang="en-US" sz="2400" b="1" dirty="0">
                <a:latin typeface="+mn-ea"/>
              </a:rPr>
              <a:t>配置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499360" y="2692400"/>
            <a:ext cx="19383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+mn-ea"/>
              </a:rPr>
              <a:t>动态</a:t>
            </a:r>
            <a:r>
              <a:rPr lang="en-US" altLang="zh-CN" sz="2400" b="1" dirty="0">
                <a:latin typeface="+mn-ea"/>
              </a:rPr>
              <a:t>NAT</a:t>
            </a:r>
            <a:r>
              <a:rPr lang="zh-CN" altLang="en-US" sz="2400" b="1" dirty="0">
                <a:latin typeface="+mn-ea"/>
              </a:rPr>
              <a:t>配置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499360" y="4426913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+mn-ea"/>
              </a:rPr>
              <a:t>PAT</a:t>
            </a:r>
            <a:r>
              <a:rPr lang="zh-CN" altLang="en-US" sz="2400" b="1" dirty="0">
                <a:latin typeface="+mn-ea"/>
              </a:rPr>
              <a:t>端口复用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499360" y="1419552"/>
            <a:ext cx="6135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通过一对一映射将内部私有</a:t>
            </a:r>
            <a:r>
              <a:rPr lang="en-US" altLang="zh-CN" sz="1600" dirty="0">
                <a:latin typeface="+mn-ea"/>
              </a:rPr>
              <a:t>IP</a:t>
            </a:r>
            <a:r>
              <a:rPr lang="zh-CN" altLang="en-US" sz="1600" dirty="0">
                <a:latin typeface="+mn-ea"/>
              </a:rPr>
              <a:t>地址转换为公有</a:t>
            </a:r>
            <a:r>
              <a:rPr lang="en-US" altLang="zh-CN" sz="1600" dirty="0">
                <a:latin typeface="+mn-ea"/>
              </a:rPr>
              <a:t>IP</a:t>
            </a:r>
            <a:r>
              <a:rPr lang="zh-CN" altLang="en-US" sz="1600" dirty="0">
                <a:latin typeface="+mn-ea"/>
              </a:rPr>
              <a:t>地址，适用于</a:t>
            </a:r>
            <a:r>
              <a:rPr lang="zh-CN" altLang="en-US" sz="1600" dirty="0" smtClean="0">
                <a:latin typeface="+mn-ea"/>
              </a:rPr>
              <a:t>需要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对外</a:t>
            </a:r>
            <a:r>
              <a:rPr lang="zh-CN" altLang="en-US" sz="1600" dirty="0">
                <a:latin typeface="+mn-ea"/>
              </a:rPr>
              <a:t>提供固定访问入口的服务器</a:t>
            </a:r>
            <a:r>
              <a:rPr lang="en-US" altLang="zh-CN" sz="1600" dirty="0">
                <a:latin typeface="+mn-ea"/>
              </a:rPr>
              <a:t>(</a:t>
            </a:r>
            <a:r>
              <a:rPr lang="zh-CN" altLang="en-US" sz="1600" dirty="0">
                <a:latin typeface="+mn-ea"/>
              </a:rPr>
              <a:t>如</a:t>
            </a:r>
            <a:r>
              <a:rPr lang="en-US" altLang="zh-CN" sz="1600" dirty="0">
                <a:latin typeface="+mn-ea"/>
              </a:rPr>
              <a:t>Web/FTP</a:t>
            </a:r>
            <a:r>
              <a:rPr lang="zh-CN" altLang="en-US" sz="1600" dirty="0">
                <a:latin typeface="+mn-ea"/>
              </a:rPr>
              <a:t>服务器</a:t>
            </a:r>
            <a:r>
              <a:rPr lang="en-US" altLang="zh-CN" sz="1600" dirty="0">
                <a:latin typeface="+mn-ea"/>
              </a:rPr>
              <a:t>)</a:t>
            </a:r>
            <a:r>
              <a:rPr lang="zh-CN" altLang="en-US" sz="1600" dirty="0">
                <a:latin typeface="+mn-ea"/>
              </a:rPr>
              <a:t>。配置命令</a:t>
            </a:r>
            <a:r>
              <a:rPr lang="zh-CN" altLang="en-US" sz="1600" dirty="0" smtClean="0">
                <a:latin typeface="+mn-ea"/>
              </a:rPr>
              <a:t>包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括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>
                <a:latin typeface="+mn-ea"/>
              </a:rPr>
              <a:t>ip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nat</a:t>
            </a:r>
            <a:r>
              <a:rPr lang="en-US" altLang="zh-CN" sz="1600" dirty="0">
                <a:latin typeface="+mn-ea"/>
              </a:rPr>
              <a:t> inside source static&lt;</a:t>
            </a:r>
            <a:r>
              <a:rPr lang="zh-CN" altLang="en-US" sz="1600" dirty="0">
                <a:latin typeface="+mn-ea"/>
              </a:rPr>
              <a:t>内部</a:t>
            </a:r>
            <a:r>
              <a:rPr lang="en-US" altLang="zh-CN" sz="1600" dirty="0">
                <a:latin typeface="+mn-ea"/>
              </a:rPr>
              <a:t>IP&gt;&lt;</a:t>
            </a:r>
            <a:r>
              <a:rPr lang="zh-CN" altLang="en-US" sz="1600" dirty="0">
                <a:latin typeface="+mn-ea"/>
              </a:rPr>
              <a:t>外部</a:t>
            </a:r>
            <a:r>
              <a:rPr lang="en-US" altLang="zh-CN" sz="1600" dirty="0">
                <a:latin typeface="+mn-ea"/>
              </a:rPr>
              <a:t>IP&gt;`</a:t>
            </a:r>
            <a:r>
              <a:rPr lang="zh-CN" altLang="en-US" sz="1600" dirty="0">
                <a:latin typeface="+mn-ea"/>
              </a:rPr>
              <a:t>及接口</a:t>
            </a:r>
            <a:r>
              <a:rPr lang="zh-CN" altLang="en-US" sz="1600" dirty="0" smtClean="0">
                <a:latin typeface="+mn-ea"/>
              </a:rPr>
              <a:t>模式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下</a:t>
            </a:r>
            <a:r>
              <a:rPr lang="zh-CN" altLang="en-US" sz="1600" dirty="0">
                <a:latin typeface="+mn-ea"/>
              </a:rPr>
              <a:t>指定内外网方向。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2499360" y="3154065"/>
            <a:ext cx="61350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利用地址池实现多对多地址转换，通过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>
                <a:latin typeface="+mn-ea"/>
              </a:rPr>
              <a:t>ip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nat</a:t>
            </a:r>
            <a:r>
              <a:rPr lang="en-US" altLang="zh-CN" sz="1600" dirty="0">
                <a:latin typeface="+mn-ea"/>
              </a:rPr>
              <a:t> pool&lt;</a:t>
            </a:r>
            <a:r>
              <a:rPr lang="zh-CN" altLang="en-US" sz="1600" dirty="0">
                <a:latin typeface="+mn-ea"/>
              </a:rPr>
              <a:t>名称</a:t>
            </a:r>
            <a:r>
              <a:rPr lang="en-US" altLang="zh-CN" sz="1600" dirty="0">
                <a:latin typeface="+mn-ea"/>
              </a:rPr>
              <a:t>&gt;&lt;</a:t>
            </a:r>
            <a:r>
              <a:rPr lang="zh-CN" altLang="en-US" sz="1600" dirty="0">
                <a:latin typeface="+mn-ea"/>
              </a:rPr>
              <a:t>起始</a:t>
            </a:r>
            <a:r>
              <a:rPr lang="en-US" altLang="zh-CN" sz="1600" dirty="0" smtClean="0">
                <a:latin typeface="+mn-ea"/>
              </a:rPr>
              <a:t>I</a:t>
            </a:r>
          </a:p>
          <a:p>
            <a:r>
              <a:rPr lang="en-US" altLang="zh-CN" sz="1600" dirty="0" smtClean="0">
                <a:latin typeface="+mn-ea"/>
              </a:rPr>
              <a:t>P</a:t>
            </a:r>
            <a:r>
              <a:rPr lang="en-US" altLang="zh-CN" sz="1600" dirty="0">
                <a:latin typeface="+mn-ea"/>
              </a:rPr>
              <a:t>&gt;&lt;</a:t>
            </a:r>
            <a:r>
              <a:rPr lang="zh-CN" altLang="en-US" sz="1600" dirty="0">
                <a:latin typeface="+mn-ea"/>
              </a:rPr>
              <a:t>结束</a:t>
            </a:r>
            <a:r>
              <a:rPr lang="en-US" altLang="zh-CN" sz="1600" dirty="0">
                <a:latin typeface="+mn-ea"/>
              </a:rPr>
              <a:t>IP&gt;`</a:t>
            </a:r>
            <a:r>
              <a:rPr lang="zh-CN" altLang="en-US" sz="1600" dirty="0">
                <a:latin typeface="+mn-ea"/>
              </a:rPr>
              <a:t>定义地址池，配合</a:t>
            </a:r>
            <a:r>
              <a:rPr lang="en-US" altLang="zh-CN" sz="1600" dirty="0">
                <a:latin typeface="+mn-ea"/>
              </a:rPr>
              <a:t>ACL</a:t>
            </a:r>
            <a:r>
              <a:rPr lang="zh-CN" altLang="en-US" sz="1600" dirty="0">
                <a:latin typeface="+mn-ea"/>
              </a:rPr>
              <a:t>指定允许转换的内部地址范围</a:t>
            </a:r>
            <a:r>
              <a:rPr lang="zh-CN" altLang="en-US" sz="1600" dirty="0" smtClean="0">
                <a:latin typeface="+mn-ea"/>
              </a:rPr>
              <a:t>，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最后</a:t>
            </a:r>
            <a:r>
              <a:rPr lang="zh-CN" altLang="en-US" sz="1600" dirty="0">
                <a:latin typeface="+mn-ea"/>
              </a:rPr>
              <a:t>用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>
                <a:latin typeface="+mn-ea"/>
              </a:rPr>
              <a:t>ipnatinside</a:t>
            </a:r>
            <a:r>
              <a:rPr lang="en-US" altLang="zh-CN" sz="1600" dirty="0">
                <a:latin typeface="+mn-ea"/>
              </a:rPr>
              <a:t> source list&lt;ACL</a:t>
            </a:r>
            <a:r>
              <a:rPr lang="zh-CN" altLang="en-US" sz="1600" dirty="0">
                <a:latin typeface="+mn-ea"/>
              </a:rPr>
              <a:t>编号</a:t>
            </a:r>
            <a:r>
              <a:rPr lang="en-US" altLang="zh-CN" sz="1600" dirty="0">
                <a:latin typeface="+mn-ea"/>
              </a:rPr>
              <a:t>&gt;pool&lt;</a:t>
            </a:r>
            <a:r>
              <a:rPr lang="zh-CN" altLang="en-US" sz="1600" dirty="0">
                <a:latin typeface="+mn-ea"/>
              </a:rPr>
              <a:t>名称</a:t>
            </a:r>
            <a:r>
              <a:rPr lang="en-US" altLang="zh-CN" sz="1600" dirty="0">
                <a:latin typeface="+mn-ea"/>
              </a:rPr>
              <a:t>&gt;'</a:t>
            </a:r>
            <a:r>
              <a:rPr lang="zh-CN" altLang="en-US" sz="1600" dirty="0">
                <a:latin typeface="+mn-ea"/>
              </a:rPr>
              <a:t>激活</a:t>
            </a:r>
            <a:r>
              <a:rPr lang="zh-CN" altLang="en-US" sz="1600" dirty="0" smtClean="0">
                <a:latin typeface="+mn-ea"/>
              </a:rPr>
              <a:t>转换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。</a:t>
            </a:r>
            <a:r>
              <a:rPr lang="en-US" altLang="zh-CN" sz="1600" dirty="0">
                <a:latin typeface="+mn-ea"/>
              </a:rPr>
              <a:t>PAT</a:t>
            </a:r>
            <a:r>
              <a:rPr lang="zh-CN" altLang="en-US" sz="1600" dirty="0">
                <a:latin typeface="+mn-ea"/>
              </a:rPr>
              <a:t>端口复用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499360" y="4888578"/>
            <a:ext cx="62376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`</a:t>
            </a:r>
            <a:r>
              <a:rPr lang="en-US" altLang="zh-CN" sz="1600" dirty="0" err="1">
                <a:latin typeface="+mn-ea"/>
              </a:rPr>
              <a:t>ip</a:t>
            </a:r>
            <a:r>
              <a:rPr lang="en-US" altLang="zh-CN" sz="1600" dirty="0">
                <a:latin typeface="+mn-ea"/>
              </a:rPr>
              <a:t> </a:t>
            </a:r>
            <a:r>
              <a:rPr lang="en-US" altLang="zh-CN" sz="1600" dirty="0" err="1">
                <a:latin typeface="+mn-ea"/>
              </a:rPr>
              <a:t>nat</a:t>
            </a:r>
            <a:r>
              <a:rPr lang="en-US" altLang="zh-CN" sz="1600" dirty="0">
                <a:latin typeface="+mn-ea"/>
              </a:rPr>
              <a:t> inside source list&lt;ACL</a:t>
            </a:r>
            <a:r>
              <a:rPr lang="zh-CN" altLang="en-US" sz="1600" dirty="0">
                <a:latin typeface="+mn-ea"/>
              </a:rPr>
              <a:t>编号</a:t>
            </a:r>
            <a:r>
              <a:rPr lang="en-US" altLang="zh-CN" sz="1600" dirty="0">
                <a:latin typeface="+mn-ea"/>
              </a:rPr>
              <a:t>&gt;interface&lt;</a:t>
            </a:r>
            <a:r>
              <a:rPr lang="zh-CN" altLang="en-US" sz="1600" dirty="0">
                <a:latin typeface="+mn-ea"/>
              </a:rPr>
              <a:t>外网接口</a:t>
            </a:r>
            <a:r>
              <a:rPr lang="en-US" altLang="zh-CN" sz="1600" dirty="0" smtClean="0">
                <a:latin typeface="+mn-ea"/>
              </a:rPr>
              <a:t>&gt;</a:t>
            </a:r>
          </a:p>
          <a:p>
            <a:r>
              <a:rPr lang="en-US" altLang="zh-CN" sz="1600" dirty="0" smtClean="0">
                <a:latin typeface="+mn-ea"/>
              </a:rPr>
              <a:t>overload</a:t>
            </a:r>
            <a:r>
              <a:rPr lang="en-US" altLang="zh-CN" sz="1600" dirty="0">
                <a:latin typeface="+mn-ea"/>
              </a:rPr>
              <a:t>`</a:t>
            </a:r>
            <a:r>
              <a:rPr lang="zh-CN" altLang="en-US" sz="1600" dirty="0">
                <a:latin typeface="+mn-ea"/>
              </a:rPr>
              <a:t>实现多内网</a:t>
            </a:r>
            <a:r>
              <a:rPr lang="en-US" altLang="zh-CN" sz="1600" dirty="0">
                <a:latin typeface="+mn-ea"/>
              </a:rPr>
              <a:t>IP</a:t>
            </a:r>
            <a:r>
              <a:rPr lang="zh-CN" altLang="en-US" sz="1600" dirty="0">
                <a:latin typeface="+mn-ea"/>
              </a:rPr>
              <a:t>共享单一公网</a:t>
            </a:r>
            <a:r>
              <a:rPr lang="en-US" altLang="zh-CN" sz="1600" dirty="0">
                <a:latin typeface="+mn-ea"/>
              </a:rPr>
              <a:t>IP</a:t>
            </a:r>
            <a:r>
              <a:rPr lang="zh-CN" altLang="en-US" sz="1600" dirty="0">
                <a:latin typeface="+mn-ea"/>
              </a:rPr>
              <a:t>，利用端口号区分会话，</a:t>
            </a:r>
            <a:r>
              <a:rPr lang="zh-CN" altLang="en-US" sz="1600" dirty="0" smtClean="0">
                <a:latin typeface="+mn-ea"/>
              </a:rPr>
              <a:t>有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效</a:t>
            </a:r>
            <a:r>
              <a:rPr lang="zh-CN" altLang="en-US" sz="1600" dirty="0">
                <a:latin typeface="+mn-ea"/>
              </a:rPr>
              <a:t>解决</a:t>
            </a:r>
            <a:r>
              <a:rPr lang="en-US" altLang="zh-CN" sz="1600" dirty="0">
                <a:latin typeface="+mn-ea"/>
              </a:rPr>
              <a:t>IPv4</a:t>
            </a:r>
            <a:r>
              <a:rPr lang="zh-CN" altLang="en-US" sz="1600" dirty="0">
                <a:latin typeface="+mn-ea"/>
              </a:rPr>
              <a:t>地址不足问题，需确保外网接口已配置公有</a:t>
            </a:r>
            <a:r>
              <a:rPr lang="en-US" altLang="zh-CN" sz="1600" dirty="0">
                <a:latin typeface="+mn-ea"/>
              </a:rPr>
              <a:t>IP</a:t>
            </a:r>
            <a:r>
              <a:rPr lang="zh-CN" altLang="en-US" sz="1600" dirty="0">
                <a:latin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9789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54000" y="132080"/>
            <a:ext cx="28071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VLAN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间路由配置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4800" y="1869440"/>
            <a:ext cx="3228536" cy="32061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94080" y="1950720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单臂路由实现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326162" y="2350830"/>
            <a:ext cx="251863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在路由器子接口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 smtClean="0"/>
              <a:t>G0/0.10)</a:t>
            </a:r>
          </a:p>
          <a:p>
            <a:r>
              <a:rPr lang="zh-CN" altLang="en-US" dirty="0" smtClean="0"/>
              <a:t>上配置</a:t>
            </a:r>
            <a:r>
              <a:rPr lang="en-US" altLang="zh-CN" dirty="0"/>
              <a:t>encapsulation dot10 </a:t>
            </a:r>
            <a:r>
              <a:rPr lang="en-US" altLang="zh-CN" dirty="0" smtClean="0"/>
              <a:t>&lt;</a:t>
            </a:r>
          </a:p>
          <a:p>
            <a:r>
              <a:rPr lang="en-US" altLang="zh-CN" dirty="0" smtClean="0"/>
              <a:t>VLAN </a:t>
            </a:r>
            <a:r>
              <a:rPr lang="en-US" altLang="zh-CN" dirty="0"/>
              <a:t>ID&gt;`</a:t>
            </a:r>
            <a:r>
              <a:rPr lang="zh-CN" altLang="en-US" dirty="0"/>
              <a:t>并分配对应</a:t>
            </a:r>
            <a:r>
              <a:rPr lang="en-US" altLang="zh-CN" dirty="0"/>
              <a:t>VLAN</a:t>
            </a:r>
            <a:r>
              <a:rPr lang="zh-CN" altLang="en-US" dirty="0" smtClean="0"/>
              <a:t>的</a:t>
            </a:r>
            <a:endParaRPr lang="en-US" altLang="zh-CN" dirty="0" smtClean="0"/>
          </a:p>
          <a:p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r>
              <a:rPr lang="zh-CN" altLang="en-US" dirty="0"/>
              <a:t>，物理接口需启用</a:t>
            </a:r>
            <a:r>
              <a:rPr lang="en-US" altLang="zh-CN" dirty="0"/>
              <a:t>`</a:t>
            </a:r>
            <a:r>
              <a:rPr lang="en-US" altLang="zh-CN" dirty="0" smtClean="0"/>
              <a:t>no</a:t>
            </a:r>
          </a:p>
          <a:p>
            <a:r>
              <a:rPr lang="en-US" altLang="zh-CN" dirty="0" smtClean="0"/>
              <a:t>shutdown</a:t>
            </a:r>
            <a:r>
              <a:rPr lang="en-US" altLang="zh-CN" dirty="0"/>
              <a:t>~</a:t>
            </a:r>
            <a:r>
              <a:rPr lang="zh-CN" altLang="en-US" dirty="0"/>
              <a:t>。适用于跨</a:t>
            </a:r>
            <a:r>
              <a:rPr lang="en-US" altLang="zh-CN" dirty="0" smtClean="0"/>
              <a:t>VLAN</a:t>
            </a:r>
          </a:p>
          <a:p>
            <a:r>
              <a:rPr lang="zh-CN" altLang="en-US" dirty="0" smtClean="0"/>
              <a:t>通信需求较少</a:t>
            </a:r>
            <a:r>
              <a:rPr lang="zh-CN" altLang="en-US" dirty="0"/>
              <a:t>的中小型网络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r>
              <a:rPr lang="zh-CN" altLang="en-US" dirty="0" smtClean="0"/>
              <a:t>但</a:t>
            </a:r>
            <a:r>
              <a:rPr lang="zh-CN" altLang="en-US" dirty="0"/>
              <a:t>可能成为带宽瓶颈。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6167120" y="1310640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+mn-ea"/>
              </a:rPr>
              <a:t>三层交换机</a:t>
            </a:r>
            <a:r>
              <a:rPr lang="en-US" altLang="zh-CN" sz="2000" b="1" dirty="0">
                <a:latin typeface="+mn-ea"/>
              </a:rPr>
              <a:t>SVI</a:t>
            </a:r>
            <a:r>
              <a:rPr lang="zh-CN" altLang="en-US" sz="2000" b="1" dirty="0">
                <a:latin typeface="+mn-ea"/>
              </a:rPr>
              <a:t>配置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6167120" y="382670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路由协议适配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6167120" y="1731070"/>
            <a:ext cx="275107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`interface </a:t>
            </a:r>
            <a:r>
              <a:rPr lang="en-US" altLang="zh-CN" dirty="0" err="1"/>
              <a:t>vlan</a:t>
            </a:r>
            <a:r>
              <a:rPr lang="en-US" altLang="zh-CN" dirty="0"/>
              <a:t>&lt;</a:t>
            </a:r>
            <a:r>
              <a:rPr lang="en-US" altLang="zh-CN" dirty="0" err="1"/>
              <a:t>lD</a:t>
            </a:r>
            <a:r>
              <a:rPr lang="en-US" altLang="zh-CN" dirty="0"/>
              <a:t>&gt;`</a:t>
            </a:r>
            <a:r>
              <a:rPr lang="zh-CN" altLang="en-US" dirty="0"/>
              <a:t>创建</a:t>
            </a:r>
            <a:r>
              <a:rPr lang="zh-CN" altLang="en-US" dirty="0" smtClean="0"/>
              <a:t>虚拟</a:t>
            </a:r>
            <a:endParaRPr lang="en-US" altLang="zh-CN" dirty="0" smtClean="0"/>
          </a:p>
          <a:p>
            <a:r>
              <a:rPr lang="zh-CN" altLang="en-US" dirty="0" smtClean="0"/>
              <a:t>接口</a:t>
            </a:r>
            <a:r>
              <a:rPr lang="zh-CN" altLang="en-US" dirty="0"/>
              <a:t>并分配</a:t>
            </a:r>
            <a:r>
              <a:rPr lang="en-US" altLang="zh-CN" dirty="0"/>
              <a:t>IP</a:t>
            </a:r>
            <a:r>
              <a:rPr lang="zh-CN" altLang="en-US" dirty="0"/>
              <a:t>地址，启用</a:t>
            </a:r>
            <a:r>
              <a:rPr lang="en-US" altLang="zh-CN" dirty="0"/>
              <a:t>`</a:t>
            </a:r>
            <a:r>
              <a:rPr lang="en-US" altLang="zh-CN" dirty="0" err="1"/>
              <a:t>ip</a:t>
            </a:r>
            <a:r>
              <a:rPr lang="en-US" altLang="zh-CN" dirty="0"/>
              <a:t> </a:t>
            </a:r>
            <a:r>
              <a:rPr lang="en-US" altLang="zh-CN" dirty="0" err="1" smtClean="0"/>
              <a:t>routi</a:t>
            </a:r>
            <a:endParaRPr lang="en-US" altLang="zh-CN" dirty="0" smtClean="0"/>
          </a:p>
          <a:p>
            <a:r>
              <a:rPr lang="en-US" altLang="zh-CN" dirty="0" smtClean="0"/>
              <a:t>ng</a:t>
            </a:r>
            <a:r>
              <a:rPr lang="en-US" altLang="zh-CN" dirty="0"/>
              <a:t>`</a:t>
            </a:r>
            <a:r>
              <a:rPr lang="zh-CN" altLang="en-US" dirty="0"/>
              <a:t>开启路由功能。相比单臂</a:t>
            </a:r>
            <a:r>
              <a:rPr lang="zh-CN" altLang="en-US" dirty="0" smtClean="0"/>
              <a:t>路由</a:t>
            </a:r>
            <a:endParaRPr lang="en-US" altLang="zh-CN" dirty="0" smtClean="0"/>
          </a:p>
          <a:p>
            <a:r>
              <a:rPr lang="zh-CN" altLang="en-US" dirty="0" smtClean="0"/>
              <a:t>，</a:t>
            </a:r>
            <a:r>
              <a:rPr lang="zh-CN" altLang="en-US" dirty="0"/>
              <a:t>数据转发不经过物理接口，</a:t>
            </a:r>
            <a:r>
              <a:rPr lang="zh-CN" altLang="en-US" dirty="0" smtClean="0"/>
              <a:t>吞</a:t>
            </a:r>
            <a:endParaRPr lang="en-US" altLang="zh-CN" dirty="0" smtClean="0"/>
          </a:p>
          <a:p>
            <a:r>
              <a:rPr lang="zh-CN" altLang="en-US" dirty="0" smtClean="0"/>
              <a:t>吐</a:t>
            </a:r>
            <a:r>
              <a:rPr lang="zh-CN" altLang="en-US" dirty="0"/>
              <a:t>量更高，适合企业级多</a:t>
            </a:r>
            <a:r>
              <a:rPr lang="en-US" altLang="zh-CN" dirty="0"/>
              <a:t>VLAN</a:t>
            </a:r>
            <a:r>
              <a:rPr lang="zh-CN" altLang="en-US" dirty="0" smtClean="0"/>
              <a:t>环</a:t>
            </a:r>
            <a:endParaRPr lang="en-US" altLang="zh-CN" dirty="0" smtClean="0"/>
          </a:p>
          <a:p>
            <a:r>
              <a:rPr lang="zh-CN" altLang="en-US" dirty="0" smtClean="0"/>
              <a:t>境</a:t>
            </a:r>
            <a:r>
              <a:rPr lang="zh-CN" altLang="en-US" dirty="0"/>
              <a:t>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6167120" y="4226816"/>
            <a:ext cx="27574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在</a:t>
            </a:r>
            <a:r>
              <a:rPr lang="en-US" altLang="zh-CN" dirty="0"/>
              <a:t>VLAN</a:t>
            </a:r>
            <a:r>
              <a:rPr lang="zh-CN" altLang="en-US" dirty="0"/>
              <a:t>间路由场景下，可配置</a:t>
            </a:r>
            <a:r>
              <a:rPr lang="en-US" altLang="zh-CN" dirty="0" smtClean="0"/>
              <a:t>OS</a:t>
            </a:r>
          </a:p>
          <a:p>
            <a:r>
              <a:rPr lang="en-US" altLang="zh-CN" dirty="0" smtClean="0"/>
              <a:t>PF</a:t>
            </a:r>
            <a:r>
              <a:rPr lang="zh-CN" altLang="en-US" dirty="0"/>
              <a:t>或</a:t>
            </a:r>
            <a:r>
              <a:rPr lang="en-US" altLang="zh-CN" dirty="0"/>
              <a:t>EIGRP</a:t>
            </a:r>
            <a:r>
              <a:rPr lang="zh-CN" altLang="en-US" dirty="0"/>
              <a:t>等动态协议，通过</a:t>
            </a:r>
            <a:r>
              <a:rPr lang="en-US" altLang="zh-CN" dirty="0"/>
              <a:t>`</a:t>
            </a:r>
            <a:r>
              <a:rPr lang="en-US" altLang="zh-CN" dirty="0" smtClean="0"/>
              <a:t>net</a:t>
            </a:r>
          </a:p>
          <a:p>
            <a:r>
              <a:rPr lang="en-US" altLang="zh-CN" dirty="0" smtClean="0"/>
              <a:t>work&lt;VLAN</a:t>
            </a:r>
            <a:r>
              <a:rPr lang="zh-CN" altLang="en-US" dirty="0"/>
              <a:t>网段</a:t>
            </a:r>
            <a:r>
              <a:rPr lang="en-US" altLang="zh-CN" dirty="0"/>
              <a:t>&gt;&lt;</a:t>
            </a:r>
            <a:r>
              <a:rPr lang="zh-CN" altLang="en-US" dirty="0"/>
              <a:t>反掩码</a:t>
            </a:r>
            <a:r>
              <a:rPr lang="en-US" altLang="zh-CN" dirty="0"/>
              <a:t>&gt;</a:t>
            </a:r>
            <a:r>
              <a:rPr lang="zh-CN" altLang="en-US" dirty="0"/>
              <a:t>声明</a:t>
            </a:r>
            <a:r>
              <a:rPr lang="zh-CN" altLang="en-US" dirty="0" smtClean="0"/>
              <a:t>直</a:t>
            </a:r>
            <a:endParaRPr lang="en-US" altLang="zh-CN" dirty="0" smtClean="0"/>
          </a:p>
          <a:p>
            <a:r>
              <a:rPr lang="zh-CN" altLang="en-US" dirty="0" smtClean="0"/>
              <a:t>连</a:t>
            </a:r>
            <a:r>
              <a:rPr lang="en-US" altLang="zh-CN" dirty="0"/>
              <a:t>VLAN</a:t>
            </a:r>
            <a:r>
              <a:rPr lang="zh-CN" altLang="en-US" dirty="0"/>
              <a:t>网络，实现自动路由</a:t>
            </a:r>
            <a:r>
              <a:rPr lang="zh-CN" altLang="en-US" dirty="0" smtClean="0"/>
              <a:t>学习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故障切换。</a:t>
            </a:r>
          </a:p>
        </p:txBody>
      </p:sp>
    </p:spTree>
    <p:extLst>
      <p:ext uri="{BB962C8B-B14F-4D97-AF65-F5344CB8AC3E}">
        <p14:creationId xmlns:p14="http://schemas.microsoft.com/office/powerpoint/2010/main" val="340517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80" y="1478354"/>
            <a:ext cx="6543040" cy="3926766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1" y="2528544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01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3143780" y="3236430"/>
            <a:ext cx="27494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路由器</a:t>
            </a:r>
            <a:r>
              <a:rPr lang="zh-CN" altLang="en-US" sz="4000" dirty="0" smtClean="0"/>
              <a:t>概述</a:t>
            </a:r>
            <a:endParaRPr lang="zh-CN" altLang="en-US" sz="4000" dirty="0"/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圆角矩形 17"/>
          <p:cNvSpPr/>
          <p:nvPr/>
        </p:nvSpPr>
        <p:spPr>
          <a:xfrm>
            <a:off x="6123018" y="2180064"/>
            <a:ext cx="2404826" cy="32377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3257755" y="2180064"/>
            <a:ext cx="2404826" cy="32377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36410" y="2180064"/>
            <a:ext cx="2404826" cy="323775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00721" y="144965"/>
            <a:ext cx="3430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路由器的定义与功能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72" y="1360914"/>
            <a:ext cx="1647825" cy="16383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0544" y="1351389"/>
            <a:ext cx="1619250" cy="16383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4741" y="1351389"/>
            <a:ext cx="1647825" cy="16478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34142" y="313349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网络层</a:t>
            </a:r>
            <a:r>
              <a:rPr lang="zh-CN" altLang="en-US" sz="2000" b="1" dirty="0" smtClean="0"/>
              <a:t>设备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3722627" y="3133493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数据包</a:t>
            </a:r>
            <a:r>
              <a:rPr lang="zh-CN" altLang="en-US" sz="2000" b="1" dirty="0" smtClean="0"/>
              <a:t>转发</a:t>
            </a:r>
            <a:endParaRPr lang="zh-CN" altLang="en-US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6353027" y="3133493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流量控制与</a:t>
            </a:r>
            <a:r>
              <a:rPr lang="zh-CN" altLang="en-US" sz="2000" b="1" dirty="0" smtClean="0"/>
              <a:t>安全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369271" y="3691943"/>
            <a:ext cx="240482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路由器是工作在</a:t>
            </a:r>
            <a:r>
              <a:rPr lang="en-US" altLang="zh-CN" dirty="0"/>
              <a:t>OSI</a:t>
            </a:r>
            <a:r>
              <a:rPr lang="zh-CN" altLang="en-US" dirty="0"/>
              <a:t>模型</a:t>
            </a:r>
            <a:r>
              <a:rPr lang="zh-CN" altLang="en-US" dirty="0" smtClean="0"/>
              <a:t>第三</a:t>
            </a:r>
            <a:endParaRPr lang="en-US" altLang="zh-CN" dirty="0" smtClean="0"/>
          </a:p>
          <a:p>
            <a:r>
              <a:rPr lang="zh-CN" altLang="en-US" dirty="0" smtClean="0"/>
              <a:t>层</a:t>
            </a:r>
            <a:r>
              <a:rPr lang="zh-CN" altLang="en-US" dirty="0"/>
              <a:t>（网络层）的硬件</a:t>
            </a:r>
            <a:r>
              <a:rPr lang="zh-CN" altLang="en-US" dirty="0" smtClean="0"/>
              <a:t>设备，</a:t>
            </a:r>
            <a:endParaRPr lang="en-US" altLang="zh-CN" dirty="0" smtClean="0"/>
          </a:p>
          <a:p>
            <a:r>
              <a:rPr lang="zh-CN" altLang="en-US" dirty="0" smtClean="0"/>
              <a:t>通过</a:t>
            </a:r>
            <a:r>
              <a:rPr lang="zh-CN" altLang="en-US" dirty="0"/>
              <a:t>解析数据包中</a:t>
            </a:r>
            <a:r>
              <a:rPr lang="zh-CN" altLang="en-US" dirty="0" smtClean="0"/>
              <a:t>的</a:t>
            </a:r>
            <a:r>
              <a:rPr lang="en-US" altLang="zh-CN" dirty="0" smtClean="0"/>
              <a:t>IP</a:t>
            </a:r>
            <a:r>
              <a:rPr lang="zh-CN" altLang="en-US" dirty="0" smtClean="0"/>
              <a:t>地址</a:t>
            </a:r>
            <a:endParaRPr lang="en-US" altLang="zh-CN" dirty="0" smtClean="0"/>
          </a:p>
          <a:p>
            <a:r>
              <a:rPr lang="zh-CN" altLang="en-US" dirty="0" smtClean="0"/>
              <a:t>实现</a:t>
            </a:r>
            <a:r>
              <a:rPr lang="zh-CN" altLang="en-US" dirty="0"/>
              <a:t>跨网络通信</a:t>
            </a:r>
            <a:r>
              <a:rPr lang="zh-CN" altLang="en-US" dirty="0" smtClean="0"/>
              <a:t>，支持</a:t>
            </a:r>
            <a:r>
              <a:rPr lang="en-US" altLang="zh-CN" dirty="0"/>
              <a:t>IPv4</a:t>
            </a:r>
            <a:r>
              <a:rPr lang="en-US" altLang="zh-CN" dirty="0" smtClean="0"/>
              <a:t>/</a:t>
            </a:r>
          </a:p>
          <a:p>
            <a:r>
              <a:rPr lang="en-US" altLang="zh-CN" dirty="0" smtClean="0"/>
              <a:t>IPv6</a:t>
            </a:r>
            <a:r>
              <a:rPr lang="zh-CN" altLang="en-US" dirty="0"/>
              <a:t>协议栈，具备逻辑</a:t>
            </a:r>
            <a:r>
              <a:rPr lang="zh-CN" altLang="en-US" dirty="0" smtClean="0"/>
              <a:t>寻址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路径选择能力。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275870" y="3691996"/>
            <a:ext cx="236859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基于动态或静态路由表，</a:t>
            </a:r>
            <a:r>
              <a:rPr lang="zh-CN" altLang="en-US" dirty="0" smtClean="0"/>
              <a:t>路</a:t>
            </a:r>
            <a:endParaRPr lang="en-US" altLang="zh-CN" dirty="0" smtClean="0"/>
          </a:p>
          <a:p>
            <a:r>
              <a:rPr lang="zh-CN" altLang="en-US" dirty="0" smtClean="0"/>
              <a:t>由</a:t>
            </a:r>
            <a:r>
              <a:rPr lang="zh-CN" altLang="en-US" dirty="0"/>
              <a:t>器通过最长前缀匹配</a:t>
            </a:r>
            <a:r>
              <a:rPr lang="zh-CN" altLang="en-US" dirty="0" smtClean="0"/>
              <a:t>算法</a:t>
            </a:r>
            <a:endParaRPr lang="en-US" altLang="zh-CN" dirty="0" smtClean="0"/>
          </a:p>
          <a:p>
            <a:r>
              <a:rPr lang="zh-CN" altLang="en-US" dirty="0" smtClean="0"/>
              <a:t>确定</a:t>
            </a:r>
            <a:r>
              <a:rPr lang="zh-CN" altLang="en-US" dirty="0"/>
              <a:t>最优路径，执行</a:t>
            </a:r>
            <a:r>
              <a:rPr lang="zh-CN" altLang="en-US" dirty="0" smtClean="0"/>
              <a:t>数据包</a:t>
            </a:r>
            <a:endParaRPr lang="en-US" altLang="zh-CN" dirty="0" smtClean="0"/>
          </a:p>
          <a:p>
            <a:r>
              <a:rPr lang="zh-CN" altLang="en-US" dirty="0" smtClean="0"/>
              <a:t>的</a:t>
            </a:r>
            <a:r>
              <a:rPr lang="zh-CN" altLang="en-US" dirty="0"/>
              <a:t>接收、解封装、路由</a:t>
            </a:r>
            <a:r>
              <a:rPr lang="zh-CN" altLang="en-US" dirty="0" smtClean="0"/>
              <a:t>查询</a:t>
            </a:r>
            <a:endParaRPr lang="en-US" altLang="zh-CN" dirty="0" smtClean="0"/>
          </a:p>
          <a:p>
            <a:r>
              <a:rPr lang="zh-CN" altLang="en-US" dirty="0" smtClean="0"/>
              <a:t>和</a:t>
            </a:r>
            <a:r>
              <a:rPr lang="zh-CN" altLang="en-US" dirty="0"/>
              <a:t>转发操作，支持</a:t>
            </a:r>
            <a:r>
              <a:rPr lang="en-US" altLang="zh-CN" dirty="0"/>
              <a:t>NAT</a:t>
            </a:r>
            <a:r>
              <a:rPr lang="zh-CN" altLang="en-US" dirty="0"/>
              <a:t>、</a:t>
            </a:r>
            <a:r>
              <a:rPr lang="en-US" altLang="zh-CN" dirty="0" smtClean="0"/>
              <a:t>ACL</a:t>
            </a:r>
          </a:p>
          <a:p>
            <a:r>
              <a:rPr lang="zh-CN" altLang="en-US" dirty="0" smtClean="0"/>
              <a:t>等</a:t>
            </a:r>
            <a:r>
              <a:rPr lang="zh-CN" altLang="en-US" dirty="0"/>
              <a:t>高级功能。</a:t>
            </a:r>
          </a:p>
          <a:p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6179101" y="3691943"/>
            <a:ext cx="233910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内置</a:t>
            </a:r>
            <a:r>
              <a:rPr lang="en-US" altLang="zh-CN" dirty="0" err="1"/>
              <a:t>QoS</a:t>
            </a:r>
            <a:r>
              <a:rPr lang="zh-CN" altLang="en-US" dirty="0"/>
              <a:t>机制可对流量</a:t>
            </a:r>
            <a:r>
              <a:rPr lang="zh-CN" altLang="en-US" dirty="0" smtClean="0"/>
              <a:t>分类</a:t>
            </a:r>
            <a:endParaRPr lang="en-US" altLang="zh-CN" dirty="0" smtClean="0"/>
          </a:p>
          <a:p>
            <a:r>
              <a:rPr lang="zh-CN" altLang="en-US" dirty="0" smtClean="0"/>
              <a:t>优先级</a:t>
            </a:r>
            <a:r>
              <a:rPr lang="zh-CN" altLang="en-US" dirty="0"/>
              <a:t>调度，同时通过</a:t>
            </a:r>
            <a:r>
              <a:rPr lang="zh-CN" altLang="en-US" dirty="0" smtClean="0"/>
              <a:t>防火</a:t>
            </a:r>
            <a:endParaRPr lang="en-US" altLang="zh-CN" dirty="0" smtClean="0"/>
          </a:p>
          <a:p>
            <a:r>
              <a:rPr lang="zh-CN" altLang="en-US" dirty="0" smtClean="0"/>
              <a:t>墙</a:t>
            </a:r>
            <a:r>
              <a:rPr lang="zh-CN" altLang="en-US" dirty="0"/>
              <a:t>规则、</a:t>
            </a:r>
            <a:r>
              <a:rPr lang="en-US" altLang="zh-CN" dirty="0"/>
              <a:t>VPN</a:t>
            </a:r>
            <a:r>
              <a:rPr lang="zh-CN" altLang="en-US" dirty="0"/>
              <a:t>隧道加密等</a:t>
            </a:r>
            <a:r>
              <a:rPr lang="zh-CN" altLang="en-US" dirty="0" smtClean="0"/>
              <a:t>技</a:t>
            </a:r>
            <a:endParaRPr lang="en-US" altLang="zh-CN" dirty="0" smtClean="0"/>
          </a:p>
          <a:p>
            <a:r>
              <a:rPr lang="zh-CN" altLang="en-US" dirty="0" smtClean="0"/>
              <a:t>术</a:t>
            </a:r>
            <a:r>
              <a:rPr lang="zh-CN" altLang="en-US" dirty="0"/>
              <a:t>保障数据传输安全，</a:t>
            </a:r>
            <a:r>
              <a:rPr lang="zh-CN" altLang="en-US" dirty="0" smtClean="0"/>
              <a:t>防范</a:t>
            </a:r>
            <a:endParaRPr lang="en-US" altLang="zh-CN" dirty="0" smtClean="0"/>
          </a:p>
          <a:p>
            <a:r>
              <a:rPr lang="en-US" altLang="zh-CN" dirty="0" err="1" smtClean="0"/>
              <a:t>DDoS</a:t>
            </a:r>
            <a:r>
              <a:rPr lang="zh-CN" altLang="en-US" dirty="0"/>
              <a:t>攻击和未授权访问。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3991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7" grpId="0" animBg="1"/>
      <p:bldP spid="16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17170" y="137160"/>
            <a:ext cx="37914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路由器在网络中的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作用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" y="845819"/>
            <a:ext cx="797324" cy="4825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677" y="1242059"/>
            <a:ext cx="2486025" cy="44291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23054" y="1011226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异构网络</a:t>
            </a:r>
            <a:r>
              <a:rPr lang="zh-CN" altLang="en-US" sz="2400" b="1" dirty="0" smtClean="0"/>
              <a:t>互联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923054" y="2994956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路径优化与负载</a:t>
            </a:r>
            <a:r>
              <a:rPr lang="zh-CN" altLang="en-US" sz="2400" b="1" dirty="0" smtClean="0"/>
              <a:t>均衡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923054" y="4978686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子网划分与广播</a:t>
            </a:r>
            <a:r>
              <a:rPr lang="zh-CN" altLang="en-US" sz="2400" b="1" dirty="0" smtClean="0"/>
              <a:t>隔离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923054" y="1408119"/>
            <a:ext cx="46987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支持以太网、帧中继、</a:t>
            </a:r>
            <a:r>
              <a:rPr lang="en-US" altLang="zh-CN" sz="1600" dirty="0">
                <a:latin typeface="+mn-ea"/>
              </a:rPr>
              <a:t>ATM</a:t>
            </a:r>
            <a:r>
              <a:rPr lang="zh-CN" altLang="en-US" sz="1600" dirty="0">
                <a:latin typeface="+mn-ea"/>
              </a:rPr>
              <a:t>等多种物理接口，</a:t>
            </a:r>
            <a:r>
              <a:rPr lang="zh-CN" altLang="en-US" sz="1600" dirty="0" smtClean="0">
                <a:latin typeface="+mn-ea"/>
              </a:rPr>
              <a:t>实现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LAN/WAN</a:t>
            </a:r>
            <a:r>
              <a:rPr lang="zh-CN" altLang="en-US" sz="1600" dirty="0">
                <a:latin typeface="+mn-ea"/>
              </a:rPr>
              <a:t>、有线</a:t>
            </a:r>
            <a:r>
              <a:rPr lang="en-US" altLang="zh-CN" sz="1600" dirty="0">
                <a:latin typeface="+mn-ea"/>
              </a:rPr>
              <a:t>/</a:t>
            </a:r>
            <a:r>
              <a:rPr lang="zh-CN" altLang="en-US" sz="1600" dirty="0">
                <a:latin typeface="+mn-ea"/>
              </a:rPr>
              <a:t>无线网络的协议转换与互联，</a:t>
            </a:r>
            <a:r>
              <a:rPr lang="zh-CN" altLang="en-US" sz="1600" dirty="0" smtClean="0">
                <a:latin typeface="+mn-ea"/>
              </a:rPr>
              <a:t>解决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不同</a:t>
            </a:r>
            <a:r>
              <a:rPr lang="en-US" altLang="zh-CN" sz="1600" dirty="0">
                <a:latin typeface="+mn-ea"/>
              </a:rPr>
              <a:t>MTU</a:t>
            </a:r>
            <a:r>
              <a:rPr lang="zh-CN" altLang="en-US" sz="1600" dirty="0">
                <a:latin typeface="+mn-ea"/>
              </a:rPr>
              <a:t>、速率和传输介质的兼容性问题。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923054" y="3456621"/>
            <a:ext cx="46987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运行</a:t>
            </a:r>
            <a:r>
              <a:rPr lang="en-US" altLang="zh-CN" sz="1600" dirty="0">
                <a:latin typeface="+mn-ea"/>
              </a:rPr>
              <a:t>OSPF</a:t>
            </a:r>
            <a:r>
              <a:rPr lang="zh-CN" altLang="en-US" sz="1600" dirty="0">
                <a:latin typeface="+mn-ea"/>
              </a:rPr>
              <a:t>、</a:t>
            </a:r>
            <a:r>
              <a:rPr lang="en-US" altLang="zh-CN" sz="1600" dirty="0">
                <a:latin typeface="+mn-ea"/>
              </a:rPr>
              <a:t>BGP</a:t>
            </a:r>
            <a:r>
              <a:rPr lang="zh-CN" altLang="en-US" sz="1600" dirty="0">
                <a:latin typeface="+mn-ea"/>
              </a:rPr>
              <a:t>等动态路由协议，实时感知网络</a:t>
            </a:r>
            <a:r>
              <a:rPr lang="zh-CN" altLang="en-US" sz="1600" dirty="0" smtClean="0">
                <a:latin typeface="+mn-ea"/>
              </a:rPr>
              <a:t>拓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扑</a:t>
            </a:r>
            <a:r>
              <a:rPr lang="zh-CN" altLang="en-US" sz="1600" dirty="0">
                <a:latin typeface="+mn-ea"/>
              </a:rPr>
              <a:t>变化，通过度量值（如带宽、延迟）计算最优</a:t>
            </a:r>
            <a:r>
              <a:rPr lang="zh-CN" altLang="en-US" sz="1600" dirty="0" smtClean="0">
                <a:latin typeface="+mn-ea"/>
              </a:rPr>
              <a:t>路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径</a:t>
            </a:r>
            <a:r>
              <a:rPr lang="zh-CN" altLang="en-US" sz="1600" dirty="0">
                <a:latin typeface="+mn-ea"/>
              </a:rPr>
              <a:t>，并支持</a:t>
            </a:r>
            <a:r>
              <a:rPr lang="en-US" altLang="zh-CN" sz="1600" dirty="0">
                <a:latin typeface="+mn-ea"/>
              </a:rPr>
              <a:t>ECMP</a:t>
            </a:r>
            <a:r>
              <a:rPr lang="zh-CN" altLang="en-US" sz="1600" dirty="0">
                <a:latin typeface="+mn-ea"/>
              </a:rPr>
              <a:t>（等价多路径路由）分流流量。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923054" y="5442255"/>
            <a:ext cx="4698722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通过</a:t>
            </a:r>
            <a:r>
              <a:rPr lang="en-US" altLang="zh-CN" sz="1600" dirty="0">
                <a:latin typeface="+mn-ea"/>
              </a:rPr>
              <a:t>VLAN</a:t>
            </a:r>
            <a:r>
              <a:rPr lang="zh-CN" altLang="en-US" sz="1600" dirty="0">
                <a:latin typeface="+mn-ea"/>
              </a:rPr>
              <a:t>和子网划分逻辑隔离广播域，减少网络</a:t>
            </a:r>
            <a:r>
              <a:rPr lang="zh-CN" altLang="en-US" sz="1600" dirty="0" smtClean="0">
                <a:latin typeface="+mn-ea"/>
              </a:rPr>
              <a:t>拥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塞</a:t>
            </a:r>
            <a:r>
              <a:rPr lang="zh-CN" altLang="en-US" sz="1600" dirty="0">
                <a:latin typeface="+mn-ea"/>
              </a:rPr>
              <a:t>；同时作为默认网关，为终端设备提供跨子网</a:t>
            </a:r>
            <a:r>
              <a:rPr lang="zh-CN" altLang="en-US" sz="1600" dirty="0" smtClean="0">
                <a:latin typeface="+mn-ea"/>
              </a:rPr>
              <a:t>通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信</a:t>
            </a:r>
            <a:r>
              <a:rPr lang="zh-CN" altLang="en-US" sz="1600" dirty="0">
                <a:latin typeface="+mn-ea"/>
              </a:rPr>
              <a:t>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55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4175" y="167269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路由器的基本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组成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445" y="4376571"/>
            <a:ext cx="2787201" cy="1510342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4221" y="816219"/>
            <a:ext cx="2830058" cy="1510342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8574" y="4372878"/>
            <a:ext cx="2863986" cy="15140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90953" y="121158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硬件</a:t>
            </a:r>
            <a:r>
              <a:rPr lang="zh-CN" altLang="en-US" sz="2400" b="1" dirty="0" smtClean="0"/>
              <a:t>组件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445405" y="1211580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路由表与转发</a:t>
            </a:r>
            <a:r>
              <a:rPr lang="zh-CN" altLang="en-US" sz="2400" b="1" dirty="0" smtClean="0"/>
              <a:t>表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3808158" y="274320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软件</a:t>
            </a:r>
            <a:r>
              <a:rPr lang="zh-CN" altLang="en-US" sz="2400" b="1" dirty="0" smtClean="0"/>
              <a:t>系统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186621" y="1850648"/>
            <a:ext cx="2630848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/>
              <a:t>包括中央处理器（</a:t>
            </a:r>
            <a:r>
              <a:rPr lang="en-US" altLang="zh-CN" sz="1600" dirty="0"/>
              <a:t>CPU</a:t>
            </a:r>
            <a:r>
              <a:rPr lang="zh-CN" altLang="en-US" sz="1600" dirty="0"/>
              <a:t>）</a:t>
            </a:r>
            <a:r>
              <a:rPr lang="zh-CN" altLang="en-US" sz="1600" dirty="0" smtClean="0"/>
              <a:t>用</a:t>
            </a:r>
            <a:endParaRPr lang="en-US" altLang="zh-CN" sz="1600" dirty="0" smtClean="0"/>
          </a:p>
          <a:p>
            <a:r>
              <a:rPr lang="zh-CN" altLang="en-US" sz="1600" dirty="0" smtClean="0"/>
              <a:t>于</a:t>
            </a:r>
            <a:r>
              <a:rPr lang="zh-CN" altLang="en-US" sz="1600" dirty="0"/>
              <a:t>路由计算、</a:t>
            </a:r>
            <a:r>
              <a:rPr lang="en-US" altLang="zh-CN" sz="1600" dirty="0"/>
              <a:t>ASIC</a:t>
            </a:r>
            <a:r>
              <a:rPr lang="zh-CN" altLang="en-US" sz="1600" dirty="0"/>
              <a:t>芯片</a:t>
            </a:r>
            <a:r>
              <a:rPr lang="zh-CN" altLang="en-US" sz="1600" dirty="0" smtClean="0"/>
              <a:t>加速</a:t>
            </a:r>
            <a:endParaRPr lang="en-US" altLang="zh-CN" sz="1600" dirty="0" smtClean="0"/>
          </a:p>
          <a:p>
            <a:r>
              <a:rPr lang="zh-CN" altLang="en-US" sz="1600" dirty="0" smtClean="0"/>
              <a:t>数据</a:t>
            </a:r>
            <a:r>
              <a:rPr lang="zh-CN" altLang="en-US" sz="1600" dirty="0"/>
              <a:t>转发、内存（</a:t>
            </a:r>
            <a:r>
              <a:rPr lang="en-US" altLang="zh-CN" sz="1600" dirty="0" smtClean="0"/>
              <a:t>RAM/RO</a:t>
            </a:r>
          </a:p>
          <a:p>
            <a:r>
              <a:rPr lang="en-US" altLang="zh-CN" sz="1600" dirty="0" smtClean="0"/>
              <a:t>M</a:t>
            </a:r>
            <a:r>
              <a:rPr lang="zh-CN" altLang="en-US" sz="1600" dirty="0"/>
              <a:t>）存储路由表与运行</a:t>
            </a:r>
            <a:r>
              <a:rPr lang="zh-CN" altLang="en-US" sz="1600" dirty="0" smtClean="0"/>
              <a:t>配置</a:t>
            </a:r>
            <a:endParaRPr lang="en-US" altLang="zh-CN" sz="1600" dirty="0" smtClean="0"/>
          </a:p>
          <a:p>
            <a:r>
              <a:rPr lang="zh-CN" altLang="en-US" sz="1600" dirty="0" smtClean="0"/>
              <a:t>，</a:t>
            </a:r>
            <a:r>
              <a:rPr lang="zh-CN" altLang="en-US" sz="1600" dirty="0"/>
              <a:t>以及物理接口模块（如</a:t>
            </a:r>
            <a:r>
              <a:rPr lang="en-US" altLang="zh-CN" sz="1600" dirty="0" smtClean="0"/>
              <a:t>SF</a:t>
            </a:r>
          </a:p>
          <a:p>
            <a:r>
              <a:rPr lang="en-US" altLang="zh-CN" sz="1600" dirty="0" smtClean="0"/>
              <a:t>P</a:t>
            </a:r>
            <a:r>
              <a:rPr lang="zh-CN" altLang="en-US" sz="1600" dirty="0"/>
              <a:t>光模块、</a:t>
            </a:r>
            <a:r>
              <a:rPr lang="en-US" altLang="zh-CN" sz="1600" dirty="0"/>
              <a:t>RJ45</a:t>
            </a:r>
            <a:r>
              <a:rPr lang="zh-CN" altLang="en-US" sz="1600" dirty="0"/>
              <a:t>电口）。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162347" y="3355687"/>
            <a:ext cx="274947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运行</a:t>
            </a:r>
            <a:r>
              <a:rPr lang="en-US" altLang="zh-CN" sz="1600" dirty="0">
                <a:latin typeface="+mn-ea"/>
              </a:rPr>
              <a:t>IOS</a:t>
            </a:r>
            <a:r>
              <a:rPr lang="zh-CN" altLang="en-US" sz="1600" dirty="0">
                <a:latin typeface="+mn-ea"/>
              </a:rPr>
              <a:t>（思科）、</a:t>
            </a:r>
            <a:r>
              <a:rPr lang="en-US" altLang="zh-CN" sz="1600" dirty="0">
                <a:latin typeface="+mn-ea"/>
              </a:rPr>
              <a:t>VRP</a:t>
            </a:r>
            <a:r>
              <a:rPr lang="zh-CN" altLang="en-US" sz="1600" dirty="0">
                <a:latin typeface="+mn-ea"/>
              </a:rPr>
              <a:t>（</a:t>
            </a:r>
            <a:r>
              <a:rPr lang="zh-CN" altLang="en-US" sz="1600" dirty="0" smtClean="0">
                <a:latin typeface="+mn-ea"/>
              </a:rPr>
              <a:t>华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为</a:t>
            </a:r>
            <a:r>
              <a:rPr lang="zh-CN" altLang="en-US" sz="1600" dirty="0">
                <a:latin typeface="+mn-ea"/>
              </a:rPr>
              <a:t>）等网络操作系统，</a:t>
            </a:r>
            <a:r>
              <a:rPr lang="zh-CN" altLang="en-US" sz="1600" dirty="0" smtClean="0">
                <a:latin typeface="+mn-ea"/>
              </a:rPr>
              <a:t>提供</a:t>
            </a:r>
            <a:endParaRPr lang="en-US" altLang="zh-CN" sz="1600" dirty="0" smtClean="0">
              <a:latin typeface="+mn-ea"/>
            </a:endParaRPr>
          </a:p>
          <a:p>
            <a:r>
              <a:rPr lang="en-US" altLang="zh-CN" sz="1600" dirty="0" smtClean="0">
                <a:latin typeface="+mn-ea"/>
              </a:rPr>
              <a:t>CLI/GUI</a:t>
            </a:r>
            <a:r>
              <a:rPr lang="zh-CN" altLang="en-US" sz="1600" dirty="0">
                <a:latin typeface="+mn-ea"/>
              </a:rPr>
              <a:t>管理界面，支持</a:t>
            </a:r>
            <a:r>
              <a:rPr lang="en-US" altLang="zh-CN" sz="1600" dirty="0" smtClean="0">
                <a:latin typeface="+mn-ea"/>
              </a:rPr>
              <a:t>SNM</a:t>
            </a:r>
          </a:p>
          <a:p>
            <a:r>
              <a:rPr lang="en-US" altLang="zh-CN" sz="1600" dirty="0" smtClean="0">
                <a:latin typeface="+mn-ea"/>
              </a:rPr>
              <a:t>P</a:t>
            </a:r>
            <a:r>
              <a:rPr lang="zh-CN" altLang="en-US" sz="1600" dirty="0">
                <a:latin typeface="+mn-ea"/>
              </a:rPr>
              <a:t>监控、</a:t>
            </a:r>
            <a:r>
              <a:rPr lang="en-US" altLang="zh-CN" sz="1600" dirty="0">
                <a:latin typeface="+mn-ea"/>
              </a:rPr>
              <a:t>Syslog</a:t>
            </a:r>
            <a:r>
              <a:rPr lang="zh-CN" altLang="en-US" sz="1600" dirty="0">
                <a:latin typeface="+mn-ea"/>
              </a:rPr>
              <a:t>日志记录及</a:t>
            </a:r>
            <a:r>
              <a:rPr lang="zh-CN" altLang="en-US" sz="1600" dirty="0" smtClean="0">
                <a:latin typeface="+mn-ea"/>
              </a:rPr>
              <a:t>固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件</a:t>
            </a:r>
            <a:r>
              <a:rPr lang="zh-CN" altLang="en-US" sz="1600" dirty="0">
                <a:latin typeface="+mn-ea"/>
              </a:rPr>
              <a:t>升级功能。</a:t>
            </a:r>
          </a:p>
          <a:p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256696" y="1850648"/>
            <a:ext cx="2749471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路由表存储目标网络与下</a:t>
            </a:r>
            <a:r>
              <a:rPr lang="zh-CN" altLang="en-US" sz="1600" dirty="0" smtClean="0">
                <a:latin typeface="+mn-ea"/>
              </a:rPr>
              <a:t>一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跳</a:t>
            </a:r>
            <a:r>
              <a:rPr lang="zh-CN" altLang="en-US" sz="1600" dirty="0">
                <a:latin typeface="+mn-ea"/>
              </a:rPr>
              <a:t>的映射关系，转发表（</a:t>
            </a:r>
            <a:r>
              <a:rPr lang="en-US" altLang="zh-CN" sz="1600" dirty="0" smtClean="0">
                <a:latin typeface="+mn-ea"/>
              </a:rPr>
              <a:t>FI</a:t>
            </a:r>
          </a:p>
          <a:p>
            <a:r>
              <a:rPr lang="en-US" altLang="zh-CN" sz="1600" dirty="0" smtClean="0">
                <a:latin typeface="+mn-ea"/>
              </a:rPr>
              <a:t>B</a:t>
            </a:r>
            <a:r>
              <a:rPr lang="zh-CN" altLang="en-US" sz="1600" dirty="0">
                <a:latin typeface="+mn-ea"/>
              </a:rPr>
              <a:t>）由路由表生成，通过</a:t>
            </a:r>
            <a:r>
              <a:rPr lang="zh-CN" altLang="en-US" sz="1600" dirty="0" smtClean="0">
                <a:latin typeface="+mn-ea"/>
              </a:rPr>
              <a:t>硬件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加速</a:t>
            </a:r>
            <a:r>
              <a:rPr lang="zh-CN" altLang="en-US" sz="1600" dirty="0">
                <a:latin typeface="+mn-ea"/>
              </a:rPr>
              <a:t>实现高速查表转发，</a:t>
            </a:r>
            <a:r>
              <a:rPr lang="zh-CN" altLang="en-US" sz="1600" dirty="0" smtClean="0">
                <a:latin typeface="+mn-ea"/>
              </a:rPr>
              <a:t>二</a:t>
            </a:r>
            <a:endParaRPr lang="en-US" altLang="zh-CN" sz="1600" dirty="0" smtClean="0">
              <a:latin typeface="+mn-ea"/>
            </a:endParaRPr>
          </a:p>
          <a:p>
            <a:r>
              <a:rPr lang="zh-CN" altLang="en-US" sz="1600" dirty="0" smtClean="0">
                <a:latin typeface="+mn-ea"/>
              </a:rPr>
              <a:t>者</a:t>
            </a:r>
            <a:r>
              <a:rPr lang="zh-CN" altLang="en-US" sz="1600" dirty="0">
                <a:latin typeface="+mn-ea"/>
              </a:rPr>
              <a:t>协同完成数据平面操作。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079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986524" y="1240970"/>
            <a:ext cx="7063991" cy="44112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162365" y="1416816"/>
            <a:ext cx="6712299" cy="4059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992" y="1483200"/>
            <a:ext cx="6543040" cy="3926766"/>
          </a:xfrm>
          <a:prstGeom prst="rect">
            <a:avLst/>
          </a:prstGeom>
        </p:spPr>
      </p:pic>
      <p:pic>
        <p:nvPicPr>
          <p:cNvPr id="7" name="图片 6" descr="121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 flipH="1" flipV="1">
            <a:off x="0" y="693963"/>
            <a:ext cx="1499870" cy="2715895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3585181" y="2528539"/>
            <a:ext cx="1866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dirty="0" smtClean="0"/>
              <a:t>PART 02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630816" y="3258725"/>
            <a:ext cx="37753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/>
              <a:t>路由器配置</a:t>
            </a:r>
            <a:r>
              <a:rPr lang="zh-CN" altLang="en-US" sz="4000" dirty="0" smtClean="0"/>
              <a:t>基础</a:t>
            </a:r>
            <a:endParaRPr lang="zh-CN" altLang="en-US" sz="4000" dirty="0"/>
          </a:p>
        </p:txBody>
      </p:sp>
      <p:pic>
        <p:nvPicPr>
          <p:cNvPr id="8" name="图片 7" descr="121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778"/>
          <a:stretch>
            <a:fillRect/>
          </a:stretch>
        </p:blipFill>
        <p:spPr>
          <a:xfrm>
            <a:off x="7659370" y="4025656"/>
            <a:ext cx="1484630" cy="268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579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34176" y="122663"/>
            <a:ext cx="7412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初始连接与登录方式（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Console/Telnet/SSH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51830"/>
            <a:ext cx="3286125" cy="53559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367668" y="936698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Console</a:t>
            </a:r>
            <a:r>
              <a:rPr lang="zh-CN" altLang="en-US" sz="2000" b="1" dirty="0">
                <a:latin typeface="+mn-ea"/>
              </a:rPr>
              <a:t>线连接（首次登录</a:t>
            </a:r>
            <a:r>
              <a:rPr lang="zh-CN" altLang="en-US" sz="2000" b="1" dirty="0" smtClean="0">
                <a:latin typeface="+mn-ea"/>
              </a:rPr>
              <a:t>）</a:t>
            </a:r>
            <a:endParaRPr lang="zh-CN" altLang="en-US" sz="2000" dirty="0">
              <a:latin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367668" y="2772024"/>
            <a:ext cx="19960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Telnet</a:t>
            </a:r>
            <a:r>
              <a:rPr lang="zh-CN" altLang="en-US" sz="2000" b="1" dirty="0" smtClean="0">
                <a:latin typeface="+mn-ea"/>
              </a:rPr>
              <a:t>远程登录</a:t>
            </a:r>
            <a:endParaRPr lang="zh-CN" altLang="en-US" sz="2000" dirty="0">
              <a:latin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367668" y="4667402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+mn-ea"/>
              </a:rPr>
              <a:t>SSH</a:t>
            </a:r>
            <a:r>
              <a:rPr lang="zh-CN" altLang="en-US" sz="2000" b="1" dirty="0">
                <a:latin typeface="+mn-ea"/>
              </a:rPr>
              <a:t>安全</a:t>
            </a:r>
            <a:r>
              <a:rPr lang="zh-CN" altLang="en-US" sz="2000" b="1" dirty="0" smtClean="0">
                <a:latin typeface="+mn-ea"/>
              </a:rPr>
              <a:t>登录</a:t>
            </a:r>
            <a:endParaRPr lang="zh-CN" altLang="en-US" sz="2000" dirty="0">
              <a:latin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367668" y="1336808"/>
            <a:ext cx="529824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Console</a:t>
            </a:r>
            <a:r>
              <a:rPr lang="zh-CN" altLang="en-US" dirty="0"/>
              <a:t>线物理连接路由器的</a:t>
            </a:r>
            <a:r>
              <a:rPr lang="en-US" altLang="zh-CN" dirty="0"/>
              <a:t>Console</a:t>
            </a:r>
            <a:r>
              <a:rPr lang="zh-CN" altLang="en-US" dirty="0"/>
              <a:t>接口与计算机的串口（</a:t>
            </a:r>
            <a:r>
              <a:rPr lang="zh-CN" altLang="en-US" dirty="0" smtClean="0"/>
              <a:t>或</a:t>
            </a:r>
            <a:endParaRPr lang="en-US" altLang="zh-CN" dirty="0" smtClean="0"/>
          </a:p>
          <a:p>
            <a:r>
              <a:rPr lang="en-US" altLang="zh-CN" dirty="0" smtClean="0"/>
              <a:t>USB</a:t>
            </a:r>
            <a:r>
              <a:rPr lang="zh-CN" altLang="en-US" dirty="0"/>
              <a:t>转串口），使用终端仿真软件（如</a:t>
            </a:r>
            <a:r>
              <a:rPr lang="en-US" altLang="zh-CN" dirty="0" err="1"/>
              <a:t>PuTTY</a:t>
            </a:r>
            <a:r>
              <a:rPr lang="zh-CN" altLang="en-US" dirty="0"/>
              <a:t>、</a:t>
            </a:r>
            <a:r>
              <a:rPr lang="en-US" altLang="zh-CN" dirty="0" err="1"/>
              <a:t>SecureCRT</a:t>
            </a:r>
            <a:r>
              <a:rPr lang="zh-CN" altLang="en-US" dirty="0"/>
              <a:t>）以</a:t>
            </a:r>
            <a:r>
              <a:rPr lang="zh-CN" altLang="en-US" dirty="0" smtClean="0"/>
              <a:t>默认</a:t>
            </a:r>
            <a:endParaRPr lang="en-US" altLang="zh-CN" dirty="0" smtClean="0"/>
          </a:p>
          <a:p>
            <a:r>
              <a:rPr lang="zh-CN" altLang="en-US" dirty="0" smtClean="0"/>
              <a:t>波特率</a:t>
            </a:r>
            <a:r>
              <a:rPr lang="zh-CN" altLang="en-US" dirty="0"/>
              <a:t>（通常为</a:t>
            </a:r>
            <a:r>
              <a:rPr lang="en-US" altLang="zh-CN" dirty="0"/>
              <a:t>9600</a:t>
            </a:r>
            <a:r>
              <a:rPr lang="zh-CN" altLang="en-US" dirty="0"/>
              <a:t>）登录。此方式为带外管理，不依赖网络</a:t>
            </a:r>
            <a:r>
              <a:rPr lang="zh-CN" altLang="en-US" dirty="0" smtClean="0"/>
              <a:t>状</a:t>
            </a:r>
            <a:endParaRPr lang="en-US" altLang="zh-CN" dirty="0" smtClean="0"/>
          </a:p>
          <a:p>
            <a:r>
              <a:rPr lang="zh-CN" altLang="en-US" dirty="0" smtClean="0"/>
              <a:t>态，</a:t>
            </a:r>
            <a:r>
              <a:rPr lang="zh-CN" altLang="en-US" dirty="0"/>
              <a:t>适用于设备初始化或故障恢复。</a:t>
            </a:r>
          </a:p>
          <a:p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3367668" y="3172134"/>
            <a:ext cx="53542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需先通过</a:t>
            </a:r>
            <a:r>
              <a:rPr lang="en-US" altLang="zh-CN" dirty="0"/>
              <a:t>Console</a:t>
            </a:r>
            <a:r>
              <a:rPr lang="zh-CN" altLang="en-US" dirty="0"/>
              <a:t>配置管理接口</a:t>
            </a:r>
            <a:r>
              <a:rPr lang="en-US" altLang="zh-CN" dirty="0"/>
              <a:t>IP</a:t>
            </a:r>
            <a:r>
              <a:rPr lang="zh-CN" altLang="en-US" dirty="0"/>
              <a:t>并启用</a:t>
            </a:r>
            <a:r>
              <a:rPr lang="en-US" altLang="zh-CN" dirty="0"/>
              <a:t>Telnet</a:t>
            </a:r>
            <a:r>
              <a:rPr lang="zh-CN" altLang="en-US" dirty="0"/>
              <a:t>服务（</a:t>
            </a:r>
            <a:r>
              <a:rPr lang="en-US" altLang="zh-CN" dirty="0"/>
              <a:t>`telnet server </a:t>
            </a:r>
            <a:endParaRPr lang="en-US" altLang="zh-CN" dirty="0" smtClean="0"/>
          </a:p>
          <a:p>
            <a:r>
              <a:rPr lang="en-US" altLang="zh-CN" dirty="0" smtClean="0"/>
              <a:t>enable</a:t>
            </a:r>
            <a:r>
              <a:rPr lang="en-US" altLang="zh-CN" dirty="0"/>
              <a:t>`</a:t>
            </a:r>
            <a:r>
              <a:rPr lang="zh-CN" altLang="en-US" dirty="0"/>
              <a:t>），在</a:t>
            </a:r>
            <a:r>
              <a:rPr lang="en-US" altLang="zh-CN" dirty="0"/>
              <a:t>VTY</a:t>
            </a:r>
            <a:r>
              <a:rPr lang="zh-CN" altLang="en-US" dirty="0"/>
              <a:t>用户界面下设置认证模式（如密码认证</a:t>
            </a:r>
            <a:r>
              <a:rPr lang="en-US" altLang="zh-CN" dirty="0"/>
              <a:t>`</a:t>
            </a:r>
            <a:r>
              <a:rPr lang="en-US" altLang="zh-CN" dirty="0" smtClean="0"/>
              <a:t>authentic</a:t>
            </a:r>
          </a:p>
          <a:p>
            <a:r>
              <a:rPr lang="en-US" altLang="zh-CN" dirty="0" smtClean="0"/>
              <a:t>cation-mode </a:t>
            </a:r>
            <a:r>
              <a:rPr lang="en-US" altLang="zh-CN" dirty="0"/>
              <a:t>password`</a:t>
            </a:r>
            <a:r>
              <a:rPr lang="zh-CN" altLang="en-US" dirty="0"/>
              <a:t>）和登录密码。</a:t>
            </a:r>
            <a:r>
              <a:rPr lang="en-US" altLang="zh-CN" dirty="0"/>
              <a:t>Telnet</a:t>
            </a:r>
            <a:r>
              <a:rPr lang="zh-CN" altLang="en-US" dirty="0"/>
              <a:t>为明文传输，</a:t>
            </a:r>
            <a:r>
              <a:rPr lang="zh-CN" altLang="en-US" dirty="0" smtClean="0"/>
              <a:t>适用于</a:t>
            </a:r>
            <a:endParaRPr lang="en-US" altLang="zh-CN" dirty="0" smtClean="0"/>
          </a:p>
          <a:p>
            <a:r>
              <a:rPr lang="zh-CN" altLang="en-US" dirty="0" smtClean="0"/>
              <a:t>内</a:t>
            </a:r>
            <a:r>
              <a:rPr lang="zh-CN" altLang="en-US" dirty="0"/>
              <a:t>网临时管理，但安全性较低。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367668" y="5067512"/>
            <a:ext cx="54472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相比</a:t>
            </a:r>
            <a:r>
              <a:rPr lang="en-US" altLang="zh-CN" dirty="0"/>
              <a:t>Telnet</a:t>
            </a:r>
            <a:r>
              <a:rPr lang="zh-CN" altLang="en-US" dirty="0"/>
              <a:t>，</a:t>
            </a:r>
            <a:r>
              <a:rPr lang="en-US" altLang="zh-CN" dirty="0"/>
              <a:t>SSH</a:t>
            </a:r>
            <a:r>
              <a:rPr lang="zh-CN" altLang="en-US" dirty="0"/>
              <a:t>通过加密通信保障安全性。需生成</a:t>
            </a:r>
            <a:r>
              <a:rPr lang="en-US" altLang="zh-CN" dirty="0"/>
              <a:t>RSA</a:t>
            </a:r>
            <a:r>
              <a:rPr lang="zh-CN" altLang="en-US" dirty="0"/>
              <a:t>密钥对（</a:t>
            </a:r>
            <a:r>
              <a:rPr lang="en-US" altLang="zh-CN" dirty="0"/>
              <a:t>`</a:t>
            </a:r>
            <a:r>
              <a:rPr lang="en-US" altLang="zh-CN" dirty="0" smtClean="0"/>
              <a:t>r</a:t>
            </a:r>
          </a:p>
          <a:p>
            <a:r>
              <a:rPr lang="en-US" altLang="zh-CN" dirty="0" err="1" smtClean="0"/>
              <a:t>sa</a:t>
            </a:r>
            <a:r>
              <a:rPr lang="en-US" altLang="zh-CN" dirty="0" smtClean="0"/>
              <a:t> </a:t>
            </a:r>
            <a:r>
              <a:rPr lang="en-US" altLang="zh-CN" dirty="0"/>
              <a:t>local-key-pair create`</a:t>
            </a:r>
            <a:r>
              <a:rPr lang="zh-CN" altLang="en-US" dirty="0"/>
              <a:t>），启用</a:t>
            </a:r>
            <a:r>
              <a:rPr lang="en-US" altLang="zh-CN" dirty="0"/>
              <a:t>SSH</a:t>
            </a:r>
            <a:r>
              <a:rPr lang="zh-CN" altLang="en-US" dirty="0"/>
              <a:t>服务（</a:t>
            </a:r>
            <a:r>
              <a:rPr lang="en-US" altLang="zh-CN" dirty="0"/>
              <a:t>`</a:t>
            </a:r>
            <a:r>
              <a:rPr lang="en-US" altLang="zh-CN" dirty="0" err="1"/>
              <a:t>stelnet</a:t>
            </a:r>
            <a:r>
              <a:rPr lang="en-US" altLang="zh-CN" dirty="0"/>
              <a:t> server enable`</a:t>
            </a:r>
            <a:r>
              <a:rPr lang="zh-CN" altLang="en-US" dirty="0" smtClean="0"/>
              <a:t>），</a:t>
            </a:r>
            <a:endParaRPr lang="en-US" altLang="zh-CN" dirty="0" smtClean="0"/>
          </a:p>
          <a:p>
            <a:r>
              <a:rPr lang="zh-CN" altLang="en-US" dirty="0" smtClean="0"/>
              <a:t>并</a:t>
            </a:r>
            <a:r>
              <a:rPr lang="zh-CN" altLang="en-US" dirty="0"/>
              <a:t>在</a:t>
            </a:r>
            <a:r>
              <a:rPr lang="en-US" altLang="zh-CN" dirty="0"/>
              <a:t>VTY</a:t>
            </a:r>
            <a:r>
              <a:rPr lang="zh-CN" altLang="en-US" dirty="0"/>
              <a:t>界面指定认证方式为</a:t>
            </a:r>
            <a:r>
              <a:rPr lang="en-US" altLang="zh-CN" dirty="0"/>
              <a:t>`authentication-mode scheme`</a:t>
            </a:r>
            <a:r>
              <a:rPr lang="zh-CN" altLang="en-US" dirty="0"/>
              <a:t>（</a:t>
            </a:r>
            <a:r>
              <a:rPr lang="zh-CN" altLang="en-US" dirty="0" smtClean="0"/>
              <a:t>支持</a:t>
            </a:r>
            <a:endParaRPr lang="en-US" altLang="zh-CN" dirty="0" smtClean="0"/>
          </a:p>
          <a:p>
            <a:r>
              <a:rPr lang="zh-CN" altLang="en-US" dirty="0" smtClean="0"/>
              <a:t>用户名</a:t>
            </a:r>
            <a:r>
              <a:rPr lang="zh-CN" altLang="en-US" dirty="0"/>
              <a:t>密码或密钥认证）。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429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endParaRPr lang="en-US" altLang="zh-CN" dirty="0" smtClean="0"/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3024" y="100361"/>
            <a:ext cx="46955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基本命令行界面（</a:t>
            </a:r>
            <a:r>
              <a:rPr lang="en-US" altLang="zh-CN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CLI</a:t>
            </a:r>
            <a:r>
              <a:rPr lang="zh-CN" altLang="en-US" sz="2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）</a:t>
            </a:r>
            <a:r>
              <a:rPr lang="zh-CN" altLang="en-US" sz="2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操作</a:t>
            </a:r>
            <a:endParaRPr lang="zh-CN" alt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42046"/>
            <a:ext cx="2667000" cy="529619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23024" y="1092820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命令层级与</a:t>
            </a:r>
            <a:r>
              <a:rPr lang="zh-CN" altLang="en-US" sz="2000" b="1" dirty="0" smtClean="0"/>
              <a:t>简写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223024" y="2776653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配置查看与</a:t>
            </a:r>
            <a:r>
              <a:rPr lang="zh-CN" altLang="en-US" sz="2000" b="1" dirty="0" smtClean="0"/>
              <a:t>保存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223024" y="4460486"/>
            <a:ext cx="19912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历史命令与</a:t>
            </a:r>
            <a:r>
              <a:rPr lang="zh-CN" altLang="en-US" sz="2000" b="1" dirty="0" smtClean="0"/>
              <a:t>日志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223024" y="1492930"/>
            <a:ext cx="592982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n-ea"/>
              </a:rPr>
              <a:t>CLI</a:t>
            </a:r>
            <a:r>
              <a:rPr lang="zh-CN" altLang="en-US" dirty="0">
                <a:latin typeface="+mn-ea"/>
              </a:rPr>
              <a:t>支持命令简写（如</a:t>
            </a:r>
            <a:r>
              <a:rPr lang="en-US" altLang="zh-CN" dirty="0">
                <a:latin typeface="+mn-ea"/>
              </a:rPr>
              <a:t>`sys`</a:t>
            </a:r>
            <a:r>
              <a:rPr lang="zh-CN" altLang="en-US" dirty="0">
                <a:latin typeface="+mn-ea"/>
              </a:rPr>
              <a:t>代替</a:t>
            </a:r>
            <a:r>
              <a:rPr lang="en-US" altLang="zh-CN" dirty="0">
                <a:latin typeface="+mn-ea"/>
              </a:rPr>
              <a:t>`system-view`</a:t>
            </a:r>
            <a:r>
              <a:rPr lang="zh-CN" altLang="en-US" dirty="0">
                <a:latin typeface="+mn-ea"/>
              </a:rPr>
              <a:t>）和上下文提示。输入</a:t>
            </a:r>
            <a:r>
              <a:rPr lang="en-US" altLang="zh-CN" dirty="0" smtClean="0">
                <a:latin typeface="+mn-ea"/>
              </a:rPr>
              <a:t>`?`</a:t>
            </a:r>
          </a:p>
          <a:p>
            <a:r>
              <a:rPr lang="zh-CN" altLang="en-US" dirty="0" smtClean="0">
                <a:latin typeface="+mn-ea"/>
              </a:rPr>
              <a:t>可</a:t>
            </a:r>
            <a:r>
              <a:rPr lang="zh-CN" altLang="en-US" dirty="0">
                <a:latin typeface="+mn-ea"/>
              </a:rPr>
              <a:t>查看当前模式下的可用命令，</a:t>
            </a:r>
            <a:r>
              <a:rPr lang="en-US" altLang="zh-CN" dirty="0">
                <a:latin typeface="+mn-ea"/>
              </a:rPr>
              <a:t>`Tab`</a:t>
            </a:r>
            <a:r>
              <a:rPr lang="zh-CN" altLang="en-US" dirty="0">
                <a:latin typeface="+mn-ea"/>
              </a:rPr>
              <a:t>键自动补全命令。不同模式（</a:t>
            </a:r>
            <a:r>
              <a:rPr lang="zh-CN" altLang="en-US" dirty="0" smtClean="0">
                <a:latin typeface="+mn-ea"/>
              </a:rPr>
              <a:t>用户</a:t>
            </a:r>
            <a:endParaRPr lang="en-US" altLang="zh-CN" dirty="0" smtClean="0">
              <a:latin typeface="+mn-ea"/>
            </a:endParaRPr>
          </a:p>
          <a:p>
            <a:r>
              <a:rPr lang="en-US" altLang="zh-CN" dirty="0" smtClean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特权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配置）对应不同操作权限，例如</a:t>
            </a:r>
            <a:r>
              <a:rPr lang="en-US" altLang="zh-CN" dirty="0">
                <a:latin typeface="+mn-ea"/>
              </a:rPr>
              <a:t>`display`</a:t>
            </a:r>
            <a:r>
              <a:rPr lang="zh-CN" altLang="en-US" dirty="0">
                <a:latin typeface="+mn-ea"/>
              </a:rPr>
              <a:t>命令仅在用户</a:t>
            </a:r>
            <a:r>
              <a:rPr lang="en-US" altLang="zh-CN" dirty="0">
                <a:latin typeface="+mn-ea"/>
              </a:rPr>
              <a:t>/</a:t>
            </a:r>
            <a:r>
              <a:rPr lang="zh-CN" altLang="en-US" dirty="0">
                <a:latin typeface="+mn-ea"/>
              </a:rPr>
              <a:t>特权</a:t>
            </a:r>
            <a:r>
              <a:rPr lang="zh-CN" altLang="en-US" dirty="0" smtClean="0">
                <a:latin typeface="+mn-ea"/>
              </a:rPr>
              <a:t>模</a:t>
            </a:r>
            <a:endParaRPr lang="en-US" altLang="zh-CN" dirty="0" smtClean="0">
              <a:latin typeface="+mn-ea"/>
            </a:endParaRPr>
          </a:p>
          <a:p>
            <a:r>
              <a:rPr lang="zh-CN" altLang="en-US" dirty="0" smtClean="0">
                <a:latin typeface="+mn-ea"/>
              </a:rPr>
              <a:t>式</a:t>
            </a:r>
            <a:r>
              <a:rPr lang="zh-CN" altLang="en-US" dirty="0">
                <a:latin typeface="+mn-ea"/>
              </a:rPr>
              <a:t>下执行。</a:t>
            </a:r>
          </a:p>
          <a:p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23024" y="3176763"/>
            <a:ext cx="583069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`display current-configuration`</a:t>
            </a:r>
            <a:r>
              <a:rPr lang="zh-CN" altLang="en-US" dirty="0"/>
              <a:t>查看当前配置，</a:t>
            </a:r>
            <a:r>
              <a:rPr lang="en-US" altLang="zh-CN" dirty="0"/>
              <a:t>`display interface </a:t>
            </a:r>
            <a:r>
              <a:rPr lang="en-US" altLang="zh-CN" dirty="0" smtClean="0"/>
              <a:t>Gigabit</a:t>
            </a:r>
          </a:p>
          <a:p>
            <a:r>
              <a:rPr lang="en-US" altLang="zh-CN" dirty="0" smtClean="0"/>
              <a:t>Ethernet </a:t>
            </a:r>
            <a:r>
              <a:rPr lang="en-US" altLang="zh-CN" dirty="0"/>
              <a:t>0/0/0`</a:t>
            </a:r>
            <a:r>
              <a:rPr lang="zh-CN" altLang="en-US" dirty="0"/>
              <a:t>检查接口状态。配置需通过</a:t>
            </a:r>
            <a:r>
              <a:rPr lang="en-US" altLang="zh-CN" dirty="0"/>
              <a:t>`save`</a:t>
            </a:r>
            <a:r>
              <a:rPr lang="zh-CN" altLang="en-US" dirty="0"/>
              <a:t>命令保存至启动文件（</a:t>
            </a:r>
            <a:r>
              <a:rPr lang="en-US" altLang="zh-CN" dirty="0"/>
              <a:t>`</a:t>
            </a:r>
            <a:r>
              <a:rPr lang="en-US" altLang="zh-CN" dirty="0" smtClean="0"/>
              <a:t>s</a:t>
            </a:r>
          </a:p>
          <a:p>
            <a:r>
              <a:rPr lang="en-US" altLang="zh-CN" dirty="0" err="1" smtClean="0"/>
              <a:t>tartup.cfg</a:t>
            </a:r>
            <a:r>
              <a:rPr lang="en-US" altLang="zh-CN" dirty="0"/>
              <a:t>`</a:t>
            </a:r>
            <a:r>
              <a:rPr lang="zh-CN" altLang="en-US" dirty="0"/>
              <a:t>），否则重启后丢失。</a:t>
            </a:r>
          </a:p>
          <a:p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223024" y="4860596"/>
            <a:ext cx="58726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通过上下箭头调用历史命令，</a:t>
            </a:r>
            <a:r>
              <a:rPr lang="en-US" altLang="zh-CN" dirty="0"/>
              <a:t>`undo`</a:t>
            </a:r>
            <a:r>
              <a:rPr lang="zh-CN" altLang="en-US" dirty="0"/>
              <a:t>命令撤销配置（如</a:t>
            </a:r>
            <a:r>
              <a:rPr lang="en-US" altLang="zh-CN" dirty="0"/>
              <a:t>`undo shutdown`</a:t>
            </a:r>
            <a:r>
              <a:rPr lang="zh-CN" altLang="en-US" dirty="0" smtClean="0"/>
              <a:t>启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zh-CN" altLang="en-US" dirty="0"/>
              <a:t>接口）。系统日志可通过</a:t>
            </a:r>
            <a:r>
              <a:rPr lang="en-US" altLang="zh-CN" dirty="0"/>
              <a:t>`info-center enable`</a:t>
            </a:r>
            <a:r>
              <a:rPr lang="zh-CN" altLang="en-US" dirty="0"/>
              <a:t>启用，并指定日志主机（</a:t>
            </a:r>
            <a:r>
              <a:rPr lang="en-US" altLang="zh-CN" dirty="0" smtClean="0"/>
              <a:t>`I</a:t>
            </a:r>
          </a:p>
          <a:p>
            <a:r>
              <a:rPr lang="en-US" altLang="zh-CN" dirty="0" err="1" smtClean="0"/>
              <a:t>nfo</a:t>
            </a:r>
            <a:r>
              <a:rPr lang="en-US" altLang="zh-CN" dirty="0" smtClean="0"/>
              <a:t>-center </a:t>
            </a:r>
            <a:r>
              <a:rPr lang="en-US" altLang="zh-CN" dirty="0" err="1"/>
              <a:t>loghost</a:t>
            </a:r>
            <a:r>
              <a:rPr lang="en-US" altLang="zh-CN" dirty="0"/>
              <a:t>`</a:t>
            </a:r>
            <a:r>
              <a:rPr lang="zh-CN" altLang="en-US" dirty="0"/>
              <a:t>）集中管理。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0540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9465</TotalTime>
  <Words>2017</Words>
  <Application>Microsoft Office PowerPoint</Application>
  <PresentationFormat>全屏显示(4:3)</PresentationFormat>
  <Paragraphs>241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2" baseType="lpstr">
      <vt:lpstr>等线</vt:lpstr>
      <vt:lpstr>仿宋</vt:lpstr>
      <vt:lpstr>华文隶书</vt:lpstr>
      <vt:lpstr>宋体</vt:lpstr>
      <vt:lpstr>微软雅黑</vt:lpstr>
      <vt:lpstr>Arial</vt:lpstr>
      <vt:lpstr>Calibri</vt:lpstr>
      <vt:lpstr>Tahoma</vt:lpstr>
      <vt:lpstr>Wingdings</vt:lpstr>
      <vt:lpstr>Office 主题</vt:lpstr>
      <vt:lpstr>路由器基本配置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1202</cp:revision>
  <dcterms:created xsi:type="dcterms:W3CDTF">2014-07-13T02:54:52Z</dcterms:created>
  <dcterms:modified xsi:type="dcterms:W3CDTF">2025-04-30T01:57:15Z</dcterms:modified>
</cp:coreProperties>
</file>