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410" r:id="rId2"/>
    <p:sldId id="487" r:id="rId3"/>
    <p:sldId id="492" r:id="rId4"/>
    <p:sldId id="488" r:id="rId5"/>
    <p:sldId id="489" r:id="rId6"/>
    <p:sldId id="493" r:id="rId7"/>
    <p:sldId id="494" r:id="rId8"/>
    <p:sldId id="495" r:id="rId9"/>
    <p:sldId id="496" r:id="rId10"/>
    <p:sldId id="497" r:id="rId11"/>
    <p:sldId id="498" r:id="rId12"/>
    <p:sldId id="499" r:id="rId13"/>
    <p:sldId id="490" r:id="rId14"/>
    <p:sldId id="500" r:id="rId15"/>
    <p:sldId id="501" r:id="rId16"/>
    <p:sldId id="502" r:id="rId17"/>
    <p:sldId id="503" r:id="rId18"/>
    <p:sldId id="504" r:id="rId19"/>
    <p:sldId id="505" r:id="rId20"/>
    <p:sldId id="506" r:id="rId21"/>
    <p:sldId id="507" r:id="rId22"/>
    <p:sldId id="491" r:id="rId23"/>
    <p:sldId id="262" r:id="rId24"/>
  </p:sldIdLst>
  <p:sldSz cx="9144000" cy="6858000" type="screen4x3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5050"/>
    <a:srgbClr val="800000"/>
    <a:srgbClr val="FF9999"/>
    <a:srgbClr val="FFCC00"/>
    <a:srgbClr val="CC3300"/>
    <a:srgbClr val="FF9933"/>
    <a:srgbClr val="FAC09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356" y="90"/>
      </p:cViewPr>
      <p:guideLst>
        <p:guide orient="horz" pos="2160"/>
        <p:guide pos="3840"/>
        <p:guide orient="horz" pos="1620"/>
        <p:guide pos="288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11576-DA60-41D0-A56C-EA48F4402E5D}" type="datetimeFigureOut">
              <a:rPr lang="zh-CN" altLang="en-US" smtClean="0"/>
              <a:pPr/>
              <a:t>2025/4/30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BD09A-CB57-4FF7-A324-BE462620C5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4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2025/4/30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749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audio" Target="../media/audio1.bin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/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0725" y="1617609"/>
            <a:ext cx="9144000" cy="3155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rgbClr val="00B0F0"/>
              </a:gs>
              <a:gs pos="100000">
                <a:srgbClr val="F3F3F3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83153"/>
            <a:ext cx="2080195" cy="2024008"/>
          </a:xfrm>
          <a:prstGeom prst="ellipse">
            <a:avLst/>
          </a:prstGeom>
          <a:ln w="63500" cap="rnd">
            <a:solidFill>
              <a:schemeClr val="accent6">
                <a:lumMod val="5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5502524" y="2353995"/>
            <a:ext cx="3481617" cy="2357973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774700"/>
          </a:effectLst>
        </p:spPr>
      </p:pic>
    </p:spTree>
    <p:extLst>
      <p:ext uri="{BB962C8B-B14F-4D97-AF65-F5344CB8AC3E}">
        <p14:creationId xmlns:p14="http://schemas.microsoft.com/office/powerpoint/2010/main" val="289613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0" y="642364"/>
            <a:ext cx="7820868" cy="68892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defRPr b="0"/>
            </a:lvl1pPr>
          </a:lstStyle>
          <a:p>
            <a:r>
              <a:rPr lang="zh-CN" altLang="en-US" dirty="0"/>
              <a:t>单击此处编母版标题样式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05023"/>
            <a:ext cx="7886700" cy="457194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5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54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5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740F728C-9C4E-4C1A-957A-DC6B066757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080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11" Type="http://schemas.openxmlformats.org/officeDocument/2006/relationships/audio" Target="../media/audio1.bin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0" y="6726300"/>
            <a:ext cx="3886509" cy="3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V="1">
            <a:off x="5232400" y="6718477"/>
            <a:ext cx="3911600" cy="0"/>
          </a:xfrm>
          <a:prstGeom prst="line">
            <a:avLst/>
          </a:prstGeom>
          <a:ln w="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 userDrawn="1"/>
        </p:nvSpPr>
        <p:spPr>
          <a:xfrm>
            <a:off x="3918039" y="6554831"/>
            <a:ext cx="123550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0" cap="none" spc="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计算机网络管理</a:t>
            </a:r>
            <a:endParaRPr lang="zh-CN" altLang="en-US" sz="12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90639"/>
            <a:ext cx="8234371" cy="606858"/>
          </a:xfrm>
          <a:prstGeom prst="rect">
            <a:avLst/>
          </a:prstGeom>
          <a:gradFill>
            <a:gsLst>
              <a:gs pos="0">
                <a:schemeClr val="bg1"/>
              </a:gs>
              <a:gs pos="28000">
                <a:schemeClr val="tx2">
                  <a:lumMod val="60000"/>
                  <a:lumOff val="40000"/>
                </a:schemeClr>
              </a:gs>
              <a:gs pos="47000">
                <a:schemeClr val="accent1">
                  <a:lumMod val="75000"/>
                </a:schemeClr>
              </a:gs>
              <a:gs pos="15000">
                <a:srgbClr val="74CFEF"/>
              </a:gs>
              <a:gs pos="100000">
                <a:schemeClr val="tx2">
                  <a:lumMod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7518509" y="12531"/>
            <a:ext cx="1640883" cy="796676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241300"/>
          </a:effectLst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6613954" y="92588"/>
            <a:ext cx="1757593" cy="365875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90639"/>
            <a:ext cx="206062" cy="5924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6062" y="104255"/>
            <a:ext cx="8234370" cy="688921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972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6" name="chimes.wav"/>
          </p:stSnd>
        </p:sndAc>
      </p:transition>
    </mc:Choice>
    <mc:Fallback xmlns="">
      <p:transition>
        <p:fade/>
        <p:sndAc>
          <p:stSnd>
            <p:snd r:embed="rId11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zh-CN" altLang="en-US" sz="3200" b="0" kern="1200" dirty="0">
          <a:solidFill>
            <a:srgbClr val="FFC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2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23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24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2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2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26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29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2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32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6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2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34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3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bin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2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3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6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8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2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9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22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97426" y="2246313"/>
            <a:ext cx="6321287" cy="15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 algn="ctr"/>
            <a:r>
              <a:rPr lang="zh-CN" alt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单臂路由</a:t>
            </a:r>
            <a:r>
              <a:rPr lang="en-US" altLang="zh-C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itchFamily="2" charset="-122"/>
              <a:ea typeface="华文隶书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867892" y="4096316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汇报人：赵润梅 何</a:t>
            </a:r>
            <a:r>
              <a:rPr lang="zh-CN" altLang="en-US" sz="1800" b="1" dirty="0" smtClean="0">
                <a:solidFill>
                  <a:schemeClr val="bg1"/>
                </a:solidFill>
              </a:rPr>
              <a:t>露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63736" y="4096316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指导老师：黄泽伟 </a:t>
            </a:r>
          </a:p>
        </p:txBody>
      </p:sp>
    </p:spTree>
    <p:extLst>
      <p:ext uri="{BB962C8B-B14F-4D97-AF65-F5344CB8AC3E}">
        <p14:creationId xmlns:p14="http://schemas.microsoft.com/office/powerpoint/2010/main" val="41384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86524" y="1240970"/>
            <a:ext cx="7063991" cy="4411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2365" y="1416816"/>
            <a:ext cx="6712299" cy="405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458" y="1539850"/>
            <a:ext cx="6276108" cy="3813465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585181" y="2512834"/>
            <a:ext cx="1866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PART 03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2117856" y="3220720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单臂路由的配置步骤</a:t>
            </a:r>
          </a:p>
        </p:txBody>
      </p:sp>
    </p:spTree>
    <p:extLst>
      <p:ext uri="{BB962C8B-B14F-4D97-AF65-F5344CB8AC3E}">
        <p14:creationId xmlns:p14="http://schemas.microsoft.com/office/powerpoint/2010/main" val="45199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33680" y="14224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物理接口与子接口配置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094" y="1026161"/>
            <a:ext cx="2541906" cy="5146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3680" y="113792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子接口创建与封装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3680" y="2665065"/>
            <a:ext cx="2145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+mn-ea"/>
              </a:rPr>
              <a:t>启用</a:t>
            </a:r>
            <a:r>
              <a:rPr lang="en-US" altLang="zh-CN" sz="2000" b="1" dirty="0">
                <a:latin typeface="+mn-ea"/>
              </a:rPr>
              <a:t>ARP</a:t>
            </a:r>
            <a:r>
              <a:rPr lang="zh-CN" altLang="en-US" sz="2000" b="1" dirty="0">
                <a:latin typeface="+mn-ea"/>
              </a:rPr>
              <a:t>广播功能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33680" y="419221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物理接口状态管理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33680" y="1538030"/>
            <a:ext cx="59089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在路由器物理接口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GigabitEthernet0/0/1)</a:t>
            </a:r>
            <a:r>
              <a:rPr lang="zh-CN" altLang="en-US" dirty="0"/>
              <a:t>上创建逻辑子接口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.10/.20)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每</a:t>
            </a:r>
            <a:r>
              <a:rPr lang="zh-CN" altLang="en-US" dirty="0"/>
              <a:t>个子接口需配置</a:t>
            </a:r>
            <a:r>
              <a:rPr lang="en-US" altLang="zh-CN" dirty="0"/>
              <a:t>802.10</a:t>
            </a:r>
            <a:r>
              <a:rPr lang="zh-CN" altLang="en-US" dirty="0"/>
              <a:t>封装并绑定对应</a:t>
            </a:r>
            <a:r>
              <a:rPr lang="en-US" altLang="zh-CN" dirty="0"/>
              <a:t>VLANID(</a:t>
            </a:r>
            <a:r>
              <a:rPr lang="zh-CN" altLang="en-US" dirty="0"/>
              <a:t>如</a:t>
            </a:r>
            <a:r>
              <a:rPr lang="en-US" altLang="zh-CN" dirty="0"/>
              <a:t>`</a:t>
            </a:r>
            <a:r>
              <a:rPr lang="en-US" altLang="zh-CN" dirty="0" err="1"/>
              <a:t>dotlg</a:t>
            </a:r>
            <a:r>
              <a:rPr lang="en-US" altLang="zh-CN" dirty="0"/>
              <a:t> termination vid </a:t>
            </a:r>
            <a:endParaRPr lang="en-US" altLang="zh-CN" dirty="0" smtClean="0"/>
          </a:p>
          <a:p>
            <a:r>
              <a:rPr lang="en-US" altLang="zh-CN" dirty="0" smtClean="0"/>
              <a:t>10</a:t>
            </a:r>
            <a:r>
              <a:rPr lang="en-US" altLang="zh-CN" dirty="0"/>
              <a:t>~)</a:t>
            </a:r>
            <a:r>
              <a:rPr lang="zh-CN" altLang="en-US" dirty="0"/>
              <a:t>，实现不同</a:t>
            </a:r>
            <a:r>
              <a:rPr lang="en-US" altLang="zh-CN" dirty="0"/>
              <a:t>VLAN</a:t>
            </a:r>
            <a:r>
              <a:rPr lang="zh-CN" altLang="en-US" dirty="0"/>
              <a:t>流量的逻辑隔离与识别。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33680" y="3084214"/>
            <a:ext cx="57887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每个子接口需执行</a:t>
            </a:r>
            <a:r>
              <a:rPr lang="en-US" altLang="zh-CN" dirty="0"/>
              <a:t>`</a:t>
            </a:r>
            <a:r>
              <a:rPr lang="en-US" altLang="zh-CN" dirty="0" err="1"/>
              <a:t>arp</a:t>
            </a:r>
            <a:r>
              <a:rPr lang="en-US" altLang="zh-CN" dirty="0"/>
              <a:t> </a:t>
            </a:r>
            <a:r>
              <a:rPr lang="en-US" altLang="zh-CN" dirty="0" err="1"/>
              <a:t>broadcastenable</a:t>
            </a:r>
            <a:r>
              <a:rPr lang="en-US" altLang="zh-CN" dirty="0"/>
              <a:t>`</a:t>
            </a:r>
            <a:r>
              <a:rPr lang="zh-CN" altLang="en-US" dirty="0"/>
              <a:t>命令，使子接口能主动发送</a:t>
            </a:r>
            <a:r>
              <a:rPr lang="en-US" altLang="zh-CN" dirty="0" smtClean="0"/>
              <a:t>ARP</a:t>
            </a:r>
          </a:p>
          <a:p>
            <a:r>
              <a:rPr lang="zh-CN" altLang="en-US" dirty="0" smtClean="0"/>
              <a:t>请求</a:t>
            </a:r>
            <a:r>
              <a:rPr lang="zh-CN" altLang="en-US" dirty="0"/>
              <a:t>报文，解决跨</a:t>
            </a:r>
            <a:r>
              <a:rPr lang="en-US" altLang="zh-CN" dirty="0"/>
              <a:t>VLAN</a:t>
            </a:r>
            <a:r>
              <a:rPr lang="zh-CN" altLang="en-US" dirty="0"/>
              <a:t>通信时的地址解析问题。例如，子接口配置需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r>
              <a:rPr lang="zh-CN" altLang="en-US" dirty="0" smtClean="0"/>
              <a:t>含</a:t>
            </a:r>
            <a:r>
              <a:rPr lang="en-US" altLang="zh-CN" dirty="0"/>
              <a:t>`</a:t>
            </a:r>
            <a:r>
              <a:rPr lang="en-US" altLang="zh-CN" dirty="0" err="1"/>
              <a:t>ip</a:t>
            </a:r>
            <a:r>
              <a:rPr lang="en-US" altLang="zh-CN" dirty="0"/>
              <a:t> address 192.168.1.1255.255.255.0`</a:t>
            </a:r>
            <a:r>
              <a:rPr lang="zh-CN" altLang="en-US" dirty="0"/>
              <a:t>及</a:t>
            </a:r>
            <a:r>
              <a:rPr lang="en-US" altLang="zh-CN" dirty="0"/>
              <a:t>ARP</a:t>
            </a:r>
            <a:r>
              <a:rPr lang="zh-CN" altLang="en-US" dirty="0"/>
              <a:t>广播使能。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33680" y="4592320"/>
            <a:ext cx="57331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子接口的启用</a:t>
            </a:r>
            <a:r>
              <a:rPr lang="en-US" altLang="zh-CN" dirty="0"/>
              <a:t>/</a:t>
            </a:r>
            <a:r>
              <a:rPr lang="zh-CN" altLang="en-US" dirty="0"/>
              <a:t>禁用完全依赖物理接口状态。若物理接口被关闭</a:t>
            </a:r>
            <a:r>
              <a:rPr lang="en-US" altLang="zh-CN" dirty="0"/>
              <a:t>(`</a:t>
            </a:r>
            <a:r>
              <a:rPr lang="en-US" altLang="zh-CN" dirty="0" err="1" smtClean="0"/>
              <a:t>shutdo</a:t>
            </a:r>
            <a:endParaRPr lang="en-US" altLang="zh-CN" dirty="0" smtClean="0"/>
          </a:p>
          <a:p>
            <a:r>
              <a:rPr lang="en-US" altLang="zh-CN" dirty="0" err="1" smtClean="0"/>
              <a:t>wn</a:t>
            </a:r>
            <a:r>
              <a:rPr lang="en-US" altLang="zh-CN" dirty="0"/>
              <a:t>~)</a:t>
            </a:r>
            <a:r>
              <a:rPr lang="zh-CN" altLang="en-US" dirty="0"/>
              <a:t>，所有关联子接口将失效，需确保物理接口始终处于</a:t>
            </a:r>
            <a:r>
              <a:rPr lang="en-US" altLang="zh-CN" dirty="0"/>
              <a:t>`no </a:t>
            </a:r>
            <a:r>
              <a:rPr lang="en-US" altLang="zh-CN" dirty="0" smtClean="0"/>
              <a:t>shutdown‘</a:t>
            </a:r>
          </a:p>
          <a:p>
            <a:r>
              <a:rPr lang="zh-CN" altLang="en-US" dirty="0" smtClean="0"/>
              <a:t>状态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8930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27" y="2058822"/>
            <a:ext cx="3798873" cy="3665813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63" y="922807"/>
            <a:ext cx="843454" cy="476118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1227" y="121920"/>
            <a:ext cx="4312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VLAN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划分与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Trunk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链路设置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54361" y="922807"/>
            <a:ext cx="3350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+mn-ea"/>
              </a:rPr>
              <a:t>交换机</a:t>
            </a:r>
            <a:r>
              <a:rPr lang="en-US" altLang="zh-CN" sz="2000" b="1" dirty="0">
                <a:latin typeface="+mn-ea"/>
              </a:rPr>
              <a:t>VLAN</a:t>
            </a:r>
            <a:r>
              <a:rPr lang="zh-CN" altLang="en-US" sz="2000" b="1" dirty="0">
                <a:latin typeface="+mn-ea"/>
              </a:rPr>
              <a:t>创建与端口划分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361" y="2916220"/>
            <a:ext cx="186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+mn-ea"/>
              </a:rPr>
              <a:t>Trunk</a:t>
            </a:r>
            <a:r>
              <a:rPr lang="zh-CN" altLang="en-US" sz="2000" b="1" dirty="0">
                <a:latin typeface="+mn-ea"/>
              </a:rPr>
              <a:t>端口配置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73081" y="4926532"/>
            <a:ext cx="2318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+mn-ea"/>
              </a:rPr>
              <a:t>本征</a:t>
            </a:r>
            <a:r>
              <a:rPr lang="en-US" altLang="zh-CN" sz="2000" b="1" dirty="0">
                <a:latin typeface="+mn-ea"/>
              </a:rPr>
              <a:t>VLAN</a:t>
            </a:r>
            <a:r>
              <a:rPr lang="zh-CN" altLang="en-US" sz="2000" b="1" dirty="0">
                <a:latin typeface="+mn-ea"/>
              </a:rPr>
              <a:t>匹配检查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54361" y="1322917"/>
            <a:ext cx="42094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在交换机上创建所需</a:t>
            </a:r>
            <a:r>
              <a:rPr lang="en-US" altLang="zh-CN" dirty="0"/>
              <a:t>VLAN(</a:t>
            </a:r>
            <a:r>
              <a:rPr lang="zh-CN" altLang="en-US" dirty="0"/>
              <a:t>如</a:t>
            </a:r>
            <a:r>
              <a:rPr lang="en-US" altLang="zh-CN" dirty="0"/>
              <a:t>VLAN 10/20)</a:t>
            </a:r>
            <a:r>
              <a:rPr lang="zh-CN" altLang="en-US" dirty="0"/>
              <a:t>，并将</a:t>
            </a:r>
            <a:r>
              <a:rPr lang="zh-CN" altLang="en-US" dirty="0" smtClean="0"/>
              <a:t>连</a:t>
            </a:r>
            <a:endParaRPr lang="en-US" altLang="zh-CN" dirty="0" smtClean="0"/>
          </a:p>
          <a:p>
            <a:r>
              <a:rPr lang="zh-CN" altLang="en-US" dirty="0" smtClean="0"/>
              <a:t>接</a:t>
            </a:r>
            <a:r>
              <a:rPr lang="zh-CN" altLang="en-US" dirty="0"/>
              <a:t>主机的端口划入对应</a:t>
            </a:r>
            <a:r>
              <a:rPr lang="en-US" altLang="zh-CN" dirty="0"/>
              <a:t>VLAN(`port default </a:t>
            </a:r>
            <a:r>
              <a:rPr lang="en-US" altLang="zh-CN" dirty="0" err="1"/>
              <a:t>vlan</a:t>
            </a:r>
            <a:r>
              <a:rPr lang="en-US" altLang="zh-CN" dirty="0"/>
              <a:t> 10`)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Access</a:t>
            </a:r>
            <a:r>
              <a:rPr lang="zh-CN" altLang="en-US" dirty="0"/>
              <a:t>端口仅允许所属</a:t>
            </a:r>
            <a:r>
              <a:rPr lang="en-US" altLang="zh-CN" dirty="0"/>
              <a:t>VLAN</a:t>
            </a:r>
            <a:r>
              <a:rPr lang="zh-CN" altLang="en-US" dirty="0"/>
              <a:t>流量通过，确保二层</a:t>
            </a:r>
            <a:r>
              <a:rPr lang="zh-CN" altLang="en-US" dirty="0" smtClean="0"/>
              <a:t>隔</a:t>
            </a:r>
            <a:endParaRPr lang="en-US" altLang="zh-CN" dirty="0" smtClean="0"/>
          </a:p>
          <a:p>
            <a:r>
              <a:rPr lang="zh-CN" altLang="en-US" dirty="0" smtClean="0"/>
              <a:t>离</a:t>
            </a:r>
            <a:r>
              <a:rPr lang="zh-CN" altLang="en-US" dirty="0"/>
              <a:t>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54361" y="3316330"/>
            <a:ext cx="41072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交换机连接路由器的端口需配置为</a:t>
            </a:r>
            <a:r>
              <a:rPr lang="en-US" altLang="zh-CN" dirty="0"/>
              <a:t>Trunk</a:t>
            </a:r>
            <a:r>
              <a:rPr lang="zh-CN" altLang="en-US" dirty="0"/>
              <a:t>模式</a:t>
            </a:r>
            <a:r>
              <a:rPr lang="en-US" altLang="zh-CN" dirty="0"/>
              <a:t>(`port </a:t>
            </a:r>
            <a:endParaRPr lang="en-US" altLang="zh-CN" dirty="0" smtClean="0"/>
          </a:p>
          <a:p>
            <a:r>
              <a:rPr lang="en-US" altLang="zh-CN" dirty="0" smtClean="0"/>
              <a:t>link-type </a:t>
            </a:r>
            <a:r>
              <a:rPr lang="en-US" altLang="zh-CN" dirty="0"/>
              <a:t>trunk`)</a:t>
            </a:r>
            <a:r>
              <a:rPr lang="zh-CN" altLang="en-US" dirty="0"/>
              <a:t>，并放行相关</a:t>
            </a:r>
            <a:r>
              <a:rPr lang="en-US" altLang="zh-CN" dirty="0"/>
              <a:t>VLAN(</a:t>
            </a:r>
            <a:r>
              <a:rPr lang="zh-CN" altLang="en-US" dirty="0"/>
              <a:t>如</a:t>
            </a:r>
            <a:r>
              <a:rPr lang="en-US" altLang="zh-CN" dirty="0"/>
              <a:t>`port trunk </a:t>
            </a:r>
            <a:r>
              <a:rPr lang="en-US" altLang="zh-CN" dirty="0" smtClean="0"/>
              <a:t>all</a:t>
            </a:r>
          </a:p>
          <a:p>
            <a:r>
              <a:rPr lang="en-US" altLang="zh-CN" dirty="0" smtClean="0"/>
              <a:t>ow-pass </a:t>
            </a:r>
            <a:r>
              <a:rPr lang="en-US" altLang="zh-CN" dirty="0" err="1"/>
              <a:t>vlan</a:t>
            </a:r>
            <a:r>
              <a:rPr lang="en-US" altLang="zh-CN" dirty="0"/>
              <a:t> 10 20`)</a:t>
            </a:r>
            <a:r>
              <a:rPr lang="zh-CN" altLang="en-US" dirty="0"/>
              <a:t>。</a:t>
            </a:r>
            <a:r>
              <a:rPr lang="en-US" altLang="zh-CN" dirty="0"/>
              <a:t>Trunk</a:t>
            </a:r>
            <a:r>
              <a:rPr lang="zh-CN" altLang="en-US" dirty="0"/>
              <a:t>端口通过添加</a:t>
            </a:r>
            <a:r>
              <a:rPr lang="en-US" altLang="zh-CN" dirty="0"/>
              <a:t>/</a:t>
            </a:r>
            <a:r>
              <a:rPr lang="zh-CN" altLang="en-US" dirty="0"/>
              <a:t>剥离</a:t>
            </a:r>
            <a:r>
              <a:rPr lang="en-US" altLang="zh-CN" dirty="0" smtClean="0"/>
              <a:t>VLA</a:t>
            </a:r>
          </a:p>
          <a:p>
            <a:r>
              <a:rPr lang="en-US" altLang="zh-CN" dirty="0" smtClean="0"/>
              <a:t>N </a:t>
            </a:r>
            <a:r>
              <a:rPr lang="en-US" altLang="zh-CN" dirty="0"/>
              <a:t>Tag</a:t>
            </a:r>
            <a:r>
              <a:rPr lang="zh-CN" altLang="en-US" dirty="0"/>
              <a:t>实现多</a:t>
            </a:r>
            <a:r>
              <a:rPr lang="en-US" altLang="zh-CN" dirty="0"/>
              <a:t>VLAN</a:t>
            </a:r>
            <a:r>
              <a:rPr lang="zh-CN" altLang="en-US" dirty="0"/>
              <a:t>流量承载。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73081" y="5326642"/>
            <a:ext cx="43797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若使用非默认本征</a:t>
            </a:r>
            <a:r>
              <a:rPr lang="en-US" altLang="zh-CN" dirty="0"/>
              <a:t>VLAN(Native VLAN)</a:t>
            </a:r>
            <a:r>
              <a:rPr lang="zh-CN" altLang="en-US" dirty="0"/>
              <a:t>，需确保</a:t>
            </a:r>
            <a:r>
              <a:rPr lang="zh-CN" altLang="en-US" dirty="0" smtClean="0"/>
              <a:t>交换机</a:t>
            </a:r>
            <a:endParaRPr lang="en-US" altLang="zh-CN" dirty="0" smtClean="0"/>
          </a:p>
          <a:p>
            <a:r>
              <a:rPr lang="en-US" altLang="zh-CN" dirty="0" smtClean="0"/>
              <a:t>Trunk</a:t>
            </a:r>
            <a:r>
              <a:rPr lang="zh-CN" altLang="en-US" dirty="0"/>
              <a:t>端口与路由器子接口的</a:t>
            </a:r>
            <a:r>
              <a:rPr lang="en-US" altLang="zh-CN" dirty="0"/>
              <a:t>VLANID</a:t>
            </a:r>
            <a:r>
              <a:rPr lang="zh-CN" altLang="en-US" dirty="0"/>
              <a:t>一致，避免未</a:t>
            </a:r>
            <a:r>
              <a:rPr lang="zh-CN" altLang="en-US" dirty="0" smtClean="0"/>
              <a:t>打标</a:t>
            </a:r>
            <a:endParaRPr lang="en-US" altLang="zh-CN" dirty="0" smtClean="0"/>
          </a:p>
          <a:p>
            <a:r>
              <a:rPr lang="zh-CN" altLang="en-US" dirty="0" smtClean="0"/>
              <a:t>流量</a:t>
            </a:r>
            <a:r>
              <a:rPr lang="zh-CN" altLang="en-US" dirty="0"/>
              <a:t>被错误处理。</a:t>
            </a:r>
          </a:p>
        </p:txBody>
      </p:sp>
    </p:spTree>
    <p:extLst>
      <p:ext uri="{BB962C8B-B14F-4D97-AF65-F5344CB8AC3E}">
        <p14:creationId xmlns:p14="http://schemas.microsoft.com/office/powerpoint/2010/main" val="335948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33680" y="111760"/>
            <a:ext cx="3793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路由协议与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IP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地址分配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3680"/>
            <a:ext cx="2645738" cy="43167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48000" y="869275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+mn-ea"/>
              </a:rPr>
              <a:t>子接口</a:t>
            </a:r>
            <a:r>
              <a:rPr lang="en-US" altLang="zh-CN" sz="2000" b="1" dirty="0">
                <a:latin typeface="+mn-ea"/>
              </a:rPr>
              <a:t>IP</a:t>
            </a:r>
            <a:r>
              <a:rPr lang="zh-CN" altLang="en-US" sz="2000" b="1" dirty="0">
                <a:latin typeface="+mn-ea"/>
              </a:rPr>
              <a:t>地址规划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48000" y="2509520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静态路由或动态路由选择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048000" y="414976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默认路由与冗余设计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048000" y="1349791"/>
            <a:ext cx="57118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每个子接口</a:t>
            </a:r>
            <a:r>
              <a:rPr lang="en-US" altLang="zh-CN" dirty="0"/>
              <a:t>IP</a:t>
            </a:r>
            <a:r>
              <a:rPr lang="zh-CN" altLang="en-US" dirty="0"/>
              <a:t>需与对应</a:t>
            </a:r>
            <a:r>
              <a:rPr lang="en-US" altLang="zh-CN" dirty="0"/>
              <a:t>VLAN</a:t>
            </a:r>
            <a:r>
              <a:rPr lang="zh-CN" altLang="en-US" dirty="0"/>
              <a:t>网段匹配，例如</a:t>
            </a:r>
            <a:r>
              <a:rPr lang="en-US" altLang="zh-CN" dirty="0"/>
              <a:t>VLAN 10</a:t>
            </a:r>
            <a:r>
              <a:rPr lang="zh-CN" altLang="en-US" dirty="0"/>
              <a:t>的子接口</a:t>
            </a:r>
            <a:r>
              <a:rPr lang="en-US" altLang="zh-CN" dirty="0"/>
              <a:t>IP</a:t>
            </a:r>
            <a:r>
              <a:rPr lang="zh-CN" altLang="en-US" dirty="0"/>
              <a:t>应为</a:t>
            </a:r>
            <a:r>
              <a:rPr lang="zh-CN" altLang="en-US" dirty="0" smtClean="0"/>
              <a:t>该</a:t>
            </a:r>
            <a:endParaRPr lang="en-US" altLang="zh-CN" dirty="0" smtClean="0"/>
          </a:p>
          <a:p>
            <a:r>
              <a:rPr lang="zh-CN" altLang="en-US" dirty="0" smtClean="0"/>
              <a:t>网</a:t>
            </a:r>
            <a:r>
              <a:rPr lang="zh-CN" altLang="en-US" dirty="0"/>
              <a:t>段网关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10.1.1.1/24~)</a:t>
            </a:r>
            <a:r>
              <a:rPr lang="zh-CN" altLang="en-US" dirty="0"/>
              <a:t>。需避免子接口间</a:t>
            </a:r>
            <a:r>
              <a:rPr lang="en-US" altLang="zh-CN" dirty="0"/>
              <a:t>IP</a:t>
            </a:r>
            <a:r>
              <a:rPr lang="zh-CN" altLang="en-US" dirty="0"/>
              <a:t>地址重叠或与</a:t>
            </a:r>
            <a:r>
              <a:rPr lang="en-US" altLang="zh-CN" dirty="0"/>
              <a:t>VLAN</a:t>
            </a:r>
            <a:r>
              <a:rPr lang="zh-CN" altLang="en-US" dirty="0"/>
              <a:t>内</a:t>
            </a:r>
            <a:r>
              <a:rPr lang="zh-CN" altLang="en-US" dirty="0" smtClean="0"/>
              <a:t>主机</a:t>
            </a:r>
            <a:endParaRPr lang="en-US" altLang="zh-CN" dirty="0" smtClean="0"/>
          </a:p>
          <a:p>
            <a:r>
              <a:rPr lang="zh-CN" altLang="en-US" dirty="0" smtClean="0"/>
              <a:t>冲突</a:t>
            </a:r>
            <a:r>
              <a:rPr lang="zh-CN" altLang="en-US" dirty="0"/>
              <a:t>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048000" y="2958643"/>
            <a:ext cx="57669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若网络规模较小，可配置静态路由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`</a:t>
            </a:r>
            <a:r>
              <a:rPr lang="en-US" altLang="zh-CN" dirty="0" err="1"/>
              <a:t>ip</a:t>
            </a:r>
            <a:r>
              <a:rPr lang="en-US" altLang="zh-CN" dirty="0"/>
              <a:t> route-static 10.1.2.0 </a:t>
            </a:r>
            <a:r>
              <a:rPr lang="en-US" altLang="zh-CN" dirty="0" smtClean="0"/>
              <a:t>255.255.255</a:t>
            </a:r>
          </a:p>
          <a:p>
            <a:r>
              <a:rPr lang="en-US" altLang="zh-CN" dirty="0" smtClean="0"/>
              <a:t>.</a:t>
            </a:r>
            <a:r>
              <a:rPr lang="en-US" altLang="zh-CN" dirty="0"/>
              <a:t>0 10.1.1.2~);</a:t>
            </a:r>
            <a:r>
              <a:rPr lang="zh-CN" altLang="en-US" dirty="0"/>
              <a:t>复杂环境可启用动态路由协议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OSPF)</a:t>
            </a:r>
            <a:r>
              <a:rPr lang="zh-CN" altLang="en-US" dirty="0"/>
              <a:t>，在子接口上宣告</a:t>
            </a:r>
            <a:r>
              <a:rPr lang="zh-CN" altLang="en-US" dirty="0" smtClean="0"/>
              <a:t>直</a:t>
            </a:r>
            <a:endParaRPr lang="en-US" altLang="zh-CN" dirty="0" smtClean="0"/>
          </a:p>
          <a:p>
            <a:r>
              <a:rPr lang="zh-CN" altLang="en-US" dirty="0" smtClean="0"/>
              <a:t>连</a:t>
            </a:r>
            <a:r>
              <a:rPr lang="zh-CN" altLang="en-US" dirty="0"/>
              <a:t>网段。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048000" y="4567495"/>
            <a:ext cx="5775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为提升可靠性，可在路由器配置默认路由指向核心设备，同时结合</a:t>
            </a:r>
            <a:r>
              <a:rPr lang="en-US" altLang="zh-CN" dirty="0" smtClean="0"/>
              <a:t>HSRP</a:t>
            </a:r>
          </a:p>
          <a:p>
            <a:r>
              <a:rPr lang="en-US" altLang="zh-CN" dirty="0" smtClean="0"/>
              <a:t>NRRP</a:t>
            </a:r>
            <a:r>
              <a:rPr lang="zh-CN" altLang="en-US" dirty="0"/>
              <a:t>实现网关冗余，避免单臂路由成为单点故障。</a:t>
            </a:r>
          </a:p>
        </p:txBody>
      </p:sp>
    </p:spTree>
    <p:extLst>
      <p:ext uri="{BB962C8B-B14F-4D97-AF65-F5344CB8AC3E}">
        <p14:creationId xmlns:p14="http://schemas.microsoft.com/office/powerpoint/2010/main" val="378156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86524" y="1240970"/>
            <a:ext cx="7063991" cy="4411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62365" y="1416816"/>
            <a:ext cx="6712299" cy="405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458" y="1539850"/>
            <a:ext cx="6276108" cy="3813465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585180" y="2597443"/>
            <a:ext cx="1866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PART 04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2117855" y="3305329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关键技术与协议解析</a:t>
            </a:r>
          </a:p>
        </p:txBody>
      </p:sp>
    </p:spTree>
    <p:extLst>
      <p:ext uri="{BB962C8B-B14F-4D97-AF65-F5344CB8AC3E}">
        <p14:creationId xmlns:p14="http://schemas.microsoft.com/office/powerpoint/2010/main" val="17159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7" y="4638605"/>
            <a:ext cx="2855044" cy="153107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987" y="870688"/>
            <a:ext cx="2855044" cy="15310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874" y="4638605"/>
            <a:ext cx="2855044" cy="153107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3155" y="123611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私有封装技术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976102" y="123611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安全缺陷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846975" y="290945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硬件依赖性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7902" y="1802975"/>
            <a:ext cx="26340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Cisco</a:t>
            </a:r>
            <a:r>
              <a:rPr lang="zh-CN" altLang="en-US" dirty="0"/>
              <a:t>专有的</a:t>
            </a:r>
            <a:r>
              <a:rPr lang="en-US" altLang="zh-CN" dirty="0"/>
              <a:t>ISL</a:t>
            </a:r>
            <a:r>
              <a:rPr lang="zh-CN" altLang="en-US" dirty="0"/>
              <a:t>协议采用</a:t>
            </a:r>
            <a:r>
              <a:rPr lang="en-US" altLang="zh-CN" dirty="0"/>
              <a:t>26</a:t>
            </a:r>
            <a:r>
              <a:rPr lang="zh-CN" altLang="en-US" dirty="0" smtClean="0"/>
              <a:t>字节</a:t>
            </a:r>
            <a:endParaRPr lang="en-US" altLang="zh-CN" dirty="0" smtClean="0"/>
          </a:p>
          <a:p>
            <a:r>
              <a:rPr lang="zh-CN" altLang="en-US" dirty="0" smtClean="0"/>
              <a:t>头部</a:t>
            </a:r>
            <a:r>
              <a:rPr lang="en-US" altLang="zh-CN" dirty="0"/>
              <a:t>+4</a:t>
            </a:r>
            <a:r>
              <a:rPr lang="zh-CN" altLang="en-US" dirty="0"/>
              <a:t>字节</a:t>
            </a:r>
            <a:r>
              <a:rPr lang="en-US" altLang="zh-CN" dirty="0"/>
              <a:t>CRC</a:t>
            </a:r>
            <a:r>
              <a:rPr lang="zh-CN" altLang="en-US" dirty="0"/>
              <a:t>的完全封装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r>
              <a:rPr lang="zh-CN" altLang="en-US" dirty="0" smtClean="0"/>
              <a:t>，</a:t>
            </a:r>
            <a:r>
              <a:rPr lang="zh-CN" altLang="en-US" dirty="0"/>
              <a:t>通过</a:t>
            </a:r>
            <a:r>
              <a:rPr lang="en-US" altLang="zh-CN" dirty="0"/>
              <a:t>15</a:t>
            </a:r>
            <a:r>
              <a:rPr lang="zh-CN" altLang="en-US" dirty="0"/>
              <a:t>位</a:t>
            </a:r>
            <a:r>
              <a:rPr lang="en-US" altLang="zh-CN" dirty="0"/>
              <a:t>VLANID</a:t>
            </a:r>
            <a:r>
              <a:rPr lang="zh-CN" altLang="en-US" dirty="0"/>
              <a:t>支持</a:t>
            </a:r>
            <a:r>
              <a:rPr lang="en-US" altLang="zh-CN" dirty="0"/>
              <a:t>32768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en-US" altLang="zh-CN" dirty="0" smtClean="0"/>
              <a:t>VLAN</a:t>
            </a:r>
            <a:r>
              <a:rPr lang="zh-CN" altLang="en-US" dirty="0"/>
              <a:t>。其外部封装特性不</a:t>
            </a:r>
            <a:r>
              <a:rPr lang="zh-CN" altLang="en-US" dirty="0" smtClean="0"/>
              <a:t>修改</a:t>
            </a:r>
            <a:endParaRPr lang="en-US" altLang="zh-CN" dirty="0" smtClean="0"/>
          </a:p>
          <a:p>
            <a:r>
              <a:rPr lang="zh-CN" altLang="en-US" dirty="0" smtClean="0"/>
              <a:t>原始</a:t>
            </a:r>
            <a:r>
              <a:rPr lang="zh-CN" altLang="en-US" dirty="0"/>
              <a:t>帧结构，但导致</a:t>
            </a:r>
            <a:r>
              <a:rPr lang="en-US" altLang="zh-CN" dirty="0"/>
              <a:t>MTU</a:t>
            </a:r>
            <a:r>
              <a:rPr lang="zh-CN" altLang="en-US" dirty="0"/>
              <a:t>问题</a:t>
            </a:r>
            <a:r>
              <a:rPr lang="en-US" altLang="zh-CN" dirty="0" smtClean="0"/>
              <a:t>(</a:t>
            </a:r>
          </a:p>
          <a:p>
            <a:r>
              <a:rPr lang="zh-CN" altLang="en-US" dirty="0" smtClean="0"/>
              <a:t>最大</a:t>
            </a:r>
            <a:r>
              <a:rPr lang="zh-CN" altLang="en-US" dirty="0"/>
              <a:t>传输单元降至</a:t>
            </a:r>
            <a:r>
              <a:rPr lang="en-US" altLang="zh-CN" dirty="0"/>
              <a:t>1548</a:t>
            </a:r>
            <a:r>
              <a:rPr lang="zh-CN" altLang="en-US" dirty="0"/>
              <a:t>字节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231421" y="3469054"/>
            <a:ext cx="269817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ISL</a:t>
            </a:r>
            <a:r>
              <a:rPr lang="zh-CN" altLang="en-US" dirty="0"/>
              <a:t>需专用硬件支持，仅能在</a:t>
            </a:r>
            <a:r>
              <a:rPr lang="en-US" altLang="zh-CN" dirty="0" smtClean="0"/>
              <a:t>Cis</a:t>
            </a:r>
          </a:p>
          <a:p>
            <a:r>
              <a:rPr lang="en-US" altLang="zh-CN" dirty="0" smtClean="0"/>
              <a:t>co</a:t>
            </a:r>
            <a:r>
              <a:rPr lang="zh-CN" altLang="en-US" dirty="0" smtClean="0"/>
              <a:t>高端</a:t>
            </a:r>
            <a:r>
              <a:rPr lang="zh-CN" altLang="en-US" dirty="0"/>
              <a:t>交换机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 smtClean="0"/>
              <a:t>Catalyst2900XL</a:t>
            </a:r>
          </a:p>
          <a:p>
            <a:r>
              <a:rPr lang="en-US" altLang="zh-CN" dirty="0" smtClean="0"/>
              <a:t>/</a:t>
            </a:r>
            <a:r>
              <a:rPr lang="en-US" altLang="zh-CN" dirty="0"/>
              <a:t>3500</a:t>
            </a:r>
            <a:r>
              <a:rPr lang="zh-CN" altLang="en-US" dirty="0"/>
              <a:t>系列</a:t>
            </a:r>
            <a:r>
              <a:rPr lang="en-US" altLang="zh-CN" dirty="0"/>
              <a:t>)</a:t>
            </a:r>
            <a:r>
              <a:rPr lang="zh-CN" altLang="en-US" dirty="0"/>
              <a:t>间</a:t>
            </a:r>
            <a:r>
              <a:rPr lang="zh-CN" altLang="en-US" dirty="0" smtClean="0"/>
              <a:t>使用。与</a:t>
            </a:r>
            <a:r>
              <a:rPr lang="en-US" altLang="zh-CN" dirty="0"/>
              <a:t>802.10</a:t>
            </a:r>
            <a:r>
              <a:rPr lang="zh-CN" altLang="en-US" dirty="0" smtClean="0"/>
              <a:t>混</a:t>
            </a:r>
            <a:endParaRPr lang="en-US" altLang="zh-CN" dirty="0" smtClean="0"/>
          </a:p>
          <a:p>
            <a:r>
              <a:rPr lang="zh-CN" altLang="en-US" dirty="0" smtClean="0"/>
              <a:t>用时可能</a:t>
            </a:r>
            <a:r>
              <a:rPr lang="zh-CN" altLang="en-US" dirty="0"/>
              <a:t>引发标签识别冲突</a:t>
            </a:r>
            <a:r>
              <a:rPr lang="zh-CN" altLang="en-US" dirty="0" smtClean="0"/>
              <a:t>，现</a:t>
            </a:r>
            <a:endParaRPr lang="en-US" altLang="zh-CN" dirty="0" smtClean="0"/>
          </a:p>
          <a:p>
            <a:r>
              <a:rPr lang="zh-CN" altLang="en-US" dirty="0" smtClean="0"/>
              <a:t>代网络</a:t>
            </a:r>
            <a:r>
              <a:rPr lang="zh-CN" altLang="en-US" dirty="0"/>
              <a:t>已逐步淘汰该协议。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389062" y="1796844"/>
            <a:ext cx="269817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ISL</a:t>
            </a:r>
            <a:r>
              <a:rPr lang="zh-CN" altLang="en-US" dirty="0"/>
              <a:t>未对封装帧进行加密，且</a:t>
            </a:r>
            <a:r>
              <a:rPr lang="en-US" altLang="zh-CN" dirty="0" smtClean="0"/>
              <a:t>Na</a:t>
            </a:r>
          </a:p>
          <a:p>
            <a:r>
              <a:rPr lang="en-US" altLang="zh-CN" dirty="0" err="1" smtClean="0"/>
              <a:t>tiveVLAN</a:t>
            </a:r>
            <a:r>
              <a:rPr lang="zh-CN" altLang="en-US" dirty="0"/>
              <a:t>流量仍携带标签，</a:t>
            </a:r>
            <a:r>
              <a:rPr lang="zh-CN" altLang="en-US" dirty="0" smtClean="0"/>
              <a:t>存在</a:t>
            </a:r>
            <a:endParaRPr lang="en-US" altLang="zh-CN" dirty="0" smtClean="0"/>
          </a:p>
          <a:p>
            <a:r>
              <a:rPr lang="en-US" altLang="zh-CN" dirty="0" smtClean="0"/>
              <a:t>VLAN</a:t>
            </a:r>
            <a:r>
              <a:rPr lang="zh-CN" altLang="en-US" dirty="0"/>
              <a:t>信息泄露风险。其</a:t>
            </a:r>
            <a:r>
              <a:rPr lang="en-US" altLang="zh-CN" dirty="0"/>
              <a:t>CRC</a:t>
            </a:r>
            <a:r>
              <a:rPr lang="zh-CN" altLang="en-US" dirty="0" smtClean="0"/>
              <a:t>校验</a:t>
            </a:r>
            <a:endParaRPr lang="en-US" altLang="zh-CN" dirty="0" smtClean="0"/>
          </a:p>
          <a:p>
            <a:r>
              <a:rPr lang="zh-CN" altLang="en-US" dirty="0" smtClean="0"/>
              <a:t>仅</a:t>
            </a:r>
            <a:r>
              <a:rPr lang="zh-CN" altLang="en-US" dirty="0"/>
              <a:t>覆盖新增头部，无法检测</a:t>
            </a:r>
            <a:r>
              <a:rPr lang="zh-CN" altLang="en-US" dirty="0" smtClean="0"/>
              <a:t>原始</a:t>
            </a:r>
            <a:endParaRPr lang="en-US" altLang="zh-CN" dirty="0" smtClean="0"/>
          </a:p>
          <a:p>
            <a:r>
              <a:rPr lang="zh-CN" altLang="en-US" dirty="0" smtClean="0"/>
              <a:t>帧</a:t>
            </a:r>
            <a:r>
              <a:rPr lang="zh-CN" altLang="en-US" dirty="0"/>
              <a:t>篡改。</a:t>
            </a:r>
          </a:p>
        </p:txBody>
      </p:sp>
    </p:spTree>
    <p:extLst>
      <p:ext uri="{BB962C8B-B14F-4D97-AF65-F5344CB8AC3E}">
        <p14:creationId xmlns:p14="http://schemas.microsoft.com/office/powerpoint/2010/main" val="70293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18209" y="166255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单臂路由的带宽瓶颈问题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67" y="1236278"/>
            <a:ext cx="1638529" cy="17147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685" y="1236278"/>
            <a:ext cx="1657581" cy="16671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56" y="1236278"/>
            <a:ext cx="1667108" cy="167663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4176" y="309771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物理接口共享制约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471460" y="309771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子接口处理开销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443035" y="309771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解决方案对比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30893" y="3644513"/>
            <a:ext cx="28030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所有跨</a:t>
            </a:r>
            <a:r>
              <a:rPr lang="en-US" altLang="zh-CN" dirty="0"/>
              <a:t>VLAN</a:t>
            </a:r>
            <a:r>
              <a:rPr lang="zh-CN" altLang="en-US" dirty="0"/>
              <a:t>流量需经路由器</a:t>
            </a:r>
            <a:r>
              <a:rPr lang="zh-CN" altLang="en-US" dirty="0" smtClean="0"/>
              <a:t>单个</a:t>
            </a:r>
            <a:endParaRPr lang="en-US" altLang="zh-CN" dirty="0" smtClean="0"/>
          </a:p>
          <a:p>
            <a:r>
              <a:rPr lang="zh-CN" altLang="en-US" dirty="0" smtClean="0"/>
              <a:t>物理</a:t>
            </a:r>
            <a:r>
              <a:rPr lang="zh-CN" altLang="en-US" dirty="0"/>
              <a:t>接口转发，例如</a:t>
            </a:r>
            <a:r>
              <a:rPr lang="en-US" altLang="zh-CN" dirty="0"/>
              <a:t>1Gbps</a:t>
            </a:r>
            <a:r>
              <a:rPr lang="zh-CN" altLang="en-US" dirty="0"/>
              <a:t>接口</a:t>
            </a:r>
            <a:r>
              <a:rPr lang="zh-CN" altLang="en-US" dirty="0" smtClean="0"/>
              <a:t>被</a:t>
            </a:r>
            <a:endParaRPr lang="en-US" altLang="zh-CN" dirty="0" smtClean="0"/>
          </a:p>
          <a:p>
            <a:r>
              <a:rPr lang="zh-CN" altLang="en-US" dirty="0" smtClean="0"/>
              <a:t>多</a:t>
            </a:r>
            <a:r>
              <a:rPr lang="zh-CN" altLang="en-US" dirty="0"/>
              <a:t>个</a:t>
            </a:r>
            <a:r>
              <a:rPr lang="en-US" altLang="zh-CN" dirty="0"/>
              <a:t>VLAN</a:t>
            </a:r>
            <a:r>
              <a:rPr lang="zh-CN" altLang="en-US" dirty="0"/>
              <a:t>共享时，实际可用</a:t>
            </a:r>
            <a:r>
              <a:rPr lang="zh-CN" altLang="en-US" dirty="0" smtClean="0"/>
              <a:t>带宽</a:t>
            </a:r>
            <a:endParaRPr lang="en-US" altLang="zh-CN" dirty="0" smtClean="0"/>
          </a:p>
          <a:p>
            <a:r>
              <a:rPr lang="zh-CN" altLang="en-US" dirty="0" smtClean="0"/>
              <a:t>按</a:t>
            </a:r>
            <a:r>
              <a:rPr lang="en-US" altLang="zh-CN" dirty="0"/>
              <a:t>N-1</a:t>
            </a:r>
            <a:r>
              <a:rPr lang="zh-CN" altLang="en-US" dirty="0"/>
              <a:t>公式递减</a:t>
            </a:r>
            <a:r>
              <a:rPr lang="en-US" altLang="zh-CN" dirty="0"/>
              <a:t>(N</a:t>
            </a:r>
            <a:r>
              <a:rPr lang="zh-CN" altLang="en-US" dirty="0"/>
              <a:t>为</a:t>
            </a:r>
            <a:r>
              <a:rPr lang="en-US" altLang="zh-CN" dirty="0"/>
              <a:t>VLAN</a:t>
            </a:r>
            <a:r>
              <a:rPr lang="zh-CN" altLang="en-US" dirty="0"/>
              <a:t>数量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/>
              <a:t>VLAN</a:t>
            </a:r>
            <a:r>
              <a:rPr lang="zh-CN" altLang="en-US" dirty="0"/>
              <a:t>间流量总和超过接口</a:t>
            </a:r>
            <a:r>
              <a:rPr lang="zh-CN" altLang="en-US" dirty="0" smtClean="0"/>
              <a:t>容量</a:t>
            </a:r>
            <a:endParaRPr lang="en-US" altLang="zh-CN" dirty="0" smtClean="0"/>
          </a:p>
          <a:p>
            <a:r>
              <a:rPr lang="zh-CN" altLang="en-US" dirty="0" smtClean="0"/>
              <a:t>时</a:t>
            </a:r>
            <a:r>
              <a:rPr lang="zh-CN" altLang="en-US" dirty="0"/>
              <a:t>，将引发严重延迟和丢包。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107577" y="3644513"/>
            <a:ext cx="270779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每个子接口需独立执行</a:t>
            </a:r>
            <a:r>
              <a:rPr lang="en-US" altLang="zh-CN" dirty="0"/>
              <a:t>802.1Q</a:t>
            </a:r>
            <a:r>
              <a:rPr lang="zh-CN" altLang="en-US" dirty="0" smtClean="0"/>
              <a:t>解</a:t>
            </a:r>
            <a:endParaRPr lang="en-US" altLang="zh-CN" dirty="0" smtClean="0"/>
          </a:p>
          <a:p>
            <a:r>
              <a:rPr lang="zh-CN" altLang="en-US" dirty="0" smtClean="0"/>
              <a:t>封装</a:t>
            </a:r>
            <a:r>
              <a:rPr lang="en-US" altLang="zh-CN" dirty="0"/>
              <a:t>/</a:t>
            </a:r>
            <a:r>
              <a:rPr lang="zh-CN" altLang="en-US" dirty="0"/>
              <a:t>封装、路由查询、</a:t>
            </a:r>
            <a:r>
              <a:rPr lang="en-US" altLang="zh-CN" dirty="0"/>
              <a:t>ACL</a:t>
            </a:r>
            <a:r>
              <a:rPr lang="zh-CN" altLang="en-US" dirty="0" smtClean="0"/>
              <a:t>检查</a:t>
            </a:r>
            <a:endParaRPr lang="en-US" altLang="zh-CN" dirty="0" smtClean="0"/>
          </a:p>
          <a:p>
            <a:r>
              <a:rPr lang="zh-CN" altLang="en-US" dirty="0" smtClean="0"/>
              <a:t>等</a:t>
            </a:r>
            <a:r>
              <a:rPr lang="zh-CN" altLang="en-US" dirty="0"/>
              <a:t>操作，导致</a:t>
            </a:r>
            <a:r>
              <a:rPr lang="en-US" altLang="zh-CN" dirty="0"/>
              <a:t>CPU</a:t>
            </a:r>
            <a:r>
              <a:rPr lang="zh-CN" altLang="en-US" dirty="0"/>
              <a:t>利用率呈</a:t>
            </a:r>
            <a:r>
              <a:rPr lang="zh-CN" altLang="en-US" dirty="0" smtClean="0"/>
              <a:t>指数</a:t>
            </a:r>
            <a:endParaRPr lang="en-US" altLang="zh-CN" dirty="0" smtClean="0"/>
          </a:p>
          <a:p>
            <a:r>
              <a:rPr lang="zh-CN" altLang="en-US" dirty="0" smtClean="0"/>
              <a:t>级</a:t>
            </a:r>
            <a:r>
              <a:rPr lang="zh-CN" altLang="en-US" dirty="0"/>
              <a:t>增长。测试表明处理</a:t>
            </a:r>
            <a:r>
              <a:rPr lang="en-US" altLang="zh-CN" dirty="0"/>
              <a:t>1000</a:t>
            </a:r>
            <a:r>
              <a:rPr lang="zh-CN" altLang="en-US" dirty="0"/>
              <a:t>个</a:t>
            </a:r>
            <a:r>
              <a:rPr lang="en-US" altLang="zh-CN" dirty="0" smtClean="0"/>
              <a:t>64</a:t>
            </a:r>
          </a:p>
          <a:p>
            <a:r>
              <a:rPr lang="zh-CN" altLang="en-US" dirty="0" smtClean="0"/>
              <a:t>字节</a:t>
            </a:r>
            <a:r>
              <a:rPr lang="zh-CN" altLang="en-US" dirty="0"/>
              <a:t>帧时，延迟比直连路由高</a:t>
            </a:r>
            <a:r>
              <a:rPr lang="en-US" altLang="zh-CN" dirty="0" smtClean="0"/>
              <a:t>47</a:t>
            </a:r>
          </a:p>
          <a:p>
            <a:r>
              <a:rPr lang="en-US" altLang="zh-CN" dirty="0" smtClean="0"/>
              <a:t>%</a:t>
            </a:r>
            <a:r>
              <a:rPr lang="zh-CN" altLang="en-US" dirty="0"/>
              <a:t>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068167" y="3682618"/>
            <a:ext cx="271766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可采用三层交换机替代</a:t>
            </a:r>
            <a:r>
              <a:rPr lang="en-US" altLang="zh-CN" dirty="0"/>
              <a:t>(</a:t>
            </a:r>
            <a:r>
              <a:rPr lang="zh-CN" altLang="en-US" dirty="0"/>
              <a:t>通过</a:t>
            </a:r>
            <a:r>
              <a:rPr lang="en-US" altLang="zh-CN" dirty="0" smtClean="0"/>
              <a:t>SVIs</a:t>
            </a:r>
          </a:p>
          <a:p>
            <a:r>
              <a:rPr lang="zh-CN" altLang="en-US" dirty="0" smtClean="0"/>
              <a:t>实现</a:t>
            </a:r>
            <a:r>
              <a:rPr lang="zh-CN" altLang="en-US" dirty="0"/>
              <a:t>线速转发</a:t>
            </a:r>
            <a:r>
              <a:rPr lang="en-US" altLang="zh-CN" dirty="0"/>
              <a:t>)</a:t>
            </a:r>
            <a:r>
              <a:rPr lang="zh-CN" altLang="en-US" dirty="0"/>
              <a:t>，或部署</a:t>
            </a:r>
            <a:r>
              <a:rPr lang="en-US" altLang="zh-CN" dirty="0" smtClean="0"/>
              <a:t>Eth-</a:t>
            </a:r>
            <a:r>
              <a:rPr lang="en-US" altLang="zh-CN" dirty="0" err="1" smtClean="0"/>
              <a:t>Trun</a:t>
            </a:r>
            <a:endParaRPr lang="en-US" altLang="zh-CN" dirty="0" smtClean="0"/>
          </a:p>
          <a:p>
            <a:r>
              <a:rPr lang="en-US" altLang="zh-CN" dirty="0" smtClean="0"/>
              <a:t>k</a:t>
            </a:r>
            <a:r>
              <a:rPr lang="zh-CN" altLang="en-US" dirty="0"/>
              <a:t>绑定多个物理接口</a:t>
            </a:r>
            <a:r>
              <a:rPr lang="en-US" altLang="zh-CN" dirty="0"/>
              <a:t>(</a:t>
            </a:r>
            <a:r>
              <a:rPr lang="zh-CN" altLang="en-US" dirty="0"/>
              <a:t>需支持</a:t>
            </a:r>
            <a:r>
              <a:rPr lang="en-US" altLang="zh-CN" dirty="0"/>
              <a:t>LACP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。</a:t>
            </a:r>
            <a:r>
              <a:rPr lang="zh-CN" altLang="en-US" dirty="0"/>
              <a:t>在预算有限场景，可通过</a:t>
            </a:r>
            <a:r>
              <a:rPr lang="en-US" altLang="zh-CN" dirty="0" err="1" smtClean="0"/>
              <a:t>QoS</a:t>
            </a:r>
            <a:endParaRPr lang="en-US" altLang="zh-CN" dirty="0" smtClean="0"/>
          </a:p>
          <a:p>
            <a:r>
              <a:rPr lang="zh-CN" altLang="en-US" dirty="0" smtClean="0"/>
              <a:t>策略</a:t>
            </a:r>
            <a:r>
              <a:rPr lang="zh-CN" altLang="en-US" dirty="0"/>
              <a:t>优先保障关键业务</a:t>
            </a:r>
            <a:r>
              <a:rPr lang="zh-CN" altLang="en-US" dirty="0" smtClean="0"/>
              <a:t>流量。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85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86524" y="1240970"/>
            <a:ext cx="7063991" cy="4411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2365" y="1416816"/>
            <a:ext cx="6712299" cy="405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458" y="1539850"/>
            <a:ext cx="6276108" cy="3813465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585181" y="2473036"/>
            <a:ext cx="1866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PART 05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2630816" y="3180922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实验与案例分析</a:t>
            </a:r>
          </a:p>
        </p:txBody>
      </p:sp>
    </p:spTree>
    <p:extLst>
      <p:ext uri="{BB962C8B-B14F-4D97-AF65-F5344CB8AC3E}">
        <p14:creationId xmlns:p14="http://schemas.microsoft.com/office/powerpoint/2010/main" val="419160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18209" y="124691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Cisco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设备配置演示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260" y="1207520"/>
            <a:ext cx="2429740" cy="483739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8209" y="111182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子接口创建与封装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8209" y="2753591"/>
            <a:ext cx="2382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+mn-ea"/>
              </a:rPr>
              <a:t>物理接口</a:t>
            </a:r>
            <a:r>
              <a:rPr lang="en-US" altLang="zh-CN" sz="2000" b="1" dirty="0">
                <a:latin typeface="+mn-ea"/>
              </a:rPr>
              <a:t>Trunk</a:t>
            </a:r>
            <a:r>
              <a:rPr lang="zh-CN" altLang="en-US" sz="2000" b="1" dirty="0">
                <a:latin typeface="+mn-ea"/>
              </a:rPr>
              <a:t>模式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8209" y="4395355"/>
            <a:ext cx="2060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+mn-ea"/>
              </a:rPr>
              <a:t>交换机</a:t>
            </a:r>
            <a:r>
              <a:rPr lang="en-US" altLang="zh-CN" sz="2000" b="1" dirty="0">
                <a:latin typeface="+mn-ea"/>
              </a:rPr>
              <a:t>VLAN</a:t>
            </a:r>
            <a:r>
              <a:rPr lang="zh-CN" altLang="en-US" sz="2000" b="1" dirty="0">
                <a:latin typeface="+mn-ea"/>
              </a:rPr>
              <a:t>划分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18209" y="1546862"/>
            <a:ext cx="58787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Cisco</a:t>
            </a:r>
            <a:r>
              <a:rPr lang="zh-CN" altLang="en-US" dirty="0"/>
              <a:t>路由器上需使用</a:t>
            </a:r>
            <a:r>
              <a:rPr lang="en-US" altLang="zh-CN" dirty="0"/>
              <a:t>`interface </a:t>
            </a:r>
            <a:r>
              <a:rPr lang="en-US" altLang="zh-CN" dirty="0" err="1"/>
              <a:t>gigabitethernet</a:t>
            </a:r>
            <a:r>
              <a:rPr lang="en-US" altLang="zh-CN" dirty="0"/>
              <a:t> 0/0.10`</a:t>
            </a:r>
            <a:r>
              <a:rPr lang="zh-CN" altLang="en-US" dirty="0"/>
              <a:t>命令创建子接口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并</a:t>
            </a:r>
            <a:r>
              <a:rPr lang="zh-CN" altLang="en-US" dirty="0"/>
              <a:t>通过</a:t>
            </a:r>
            <a:r>
              <a:rPr lang="en-US" altLang="zh-CN" dirty="0"/>
              <a:t>encapsulation dot1Q 10`</a:t>
            </a:r>
            <a:r>
              <a:rPr lang="zh-CN" altLang="en-US" dirty="0"/>
              <a:t>指定</a:t>
            </a:r>
            <a:r>
              <a:rPr lang="en-US" altLang="zh-CN" dirty="0"/>
              <a:t>VLAN ID</a:t>
            </a:r>
            <a:r>
              <a:rPr lang="zh-CN" altLang="en-US" dirty="0"/>
              <a:t>。子接口</a:t>
            </a:r>
            <a:r>
              <a:rPr lang="en-US" altLang="zh-CN" dirty="0"/>
              <a:t>IP</a:t>
            </a:r>
            <a:r>
              <a:rPr lang="zh-CN" altLang="en-US" dirty="0"/>
              <a:t>需配置为对应</a:t>
            </a:r>
            <a:r>
              <a:rPr lang="en-US" altLang="zh-CN" dirty="0" smtClean="0"/>
              <a:t>VLAN</a:t>
            </a:r>
          </a:p>
          <a:p>
            <a:r>
              <a:rPr lang="zh-CN" altLang="en-US" dirty="0" smtClean="0"/>
              <a:t>的</a:t>
            </a:r>
            <a:r>
              <a:rPr lang="zh-CN" altLang="en-US" dirty="0"/>
              <a:t>网关地址，例如</a:t>
            </a:r>
            <a:r>
              <a:rPr lang="en-US" altLang="zh-CN" dirty="0"/>
              <a:t>`</a:t>
            </a:r>
            <a:r>
              <a:rPr lang="en-US" altLang="zh-CN" dirty="0" err="1"/>
              <a:t>ipaddress</a:t>
            </a:r>
            <a:r>
              <a:rPr lang="en-US" altLang="zh-CN" dirty="0"/>
              <a:t> 192.168.10.1 255.255.255.0</a:t>
            </a:r>
            <a:r>
              <a:rPr lang="en-US" altLang="zh-CN" dirty="0" smtClean="0"/>
              <a:t>`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18209" y="3153701"/>
            <a:ext cx="57889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连接交换机的物理端口需配置为</a:t>
            </a:r>
            <a:r>
              <a:rPr lang="en-US" altLang="zh-CN" dirty="0"/>
              <a:t>Trunk</a:t>
            </a:r>
            <a:r>
              <a:rPr lang="zh-CN" altLang="en-US" dirty="0"/>
              <a:t>模式，使用</a:t>
            </a:r>
            <a:r>
              <a:rPr lang="en-US" altLang="zh-CN" dirty="0"/>
              <a:t>`</a:t>
            </a:r>
            <a:r>
              <a:rPr lang="en-US" altLang="zh-CN" dirty="0" err="1"/>
              <a:t>switchport</a:t>
            </a:r>
            <a:r>
              <a:rPr lang="en-US" altLang="zh-CN" dirty="0"/>
              <a:t> mode trunk</a:t>
            </a:r>
            <a:r>
              <a:rPr lang="en-US" altLang="zh-CN" dirty="0" smtClean="0"/>
              <a:t>`</a:t>
            </a:r>
          </a:p>
          <a:p>
            <a:r>
              <a:rPr lang="zh-CN" altLang="en-US" dirty="0" smtClean="0"/>
              <a:t>命令</a:t>
            </a:r>
            <a:r>
              <a:rPr lang="zh-CN" altLang="en-US" dirty="0"/>
              <a:t>允许所有</a:t>
            </a:r>
            <a:r>
              <a:rPr lang="en-US" altLang="zh-CN" dirty="0"/>
              <a:t>VLAN</a:t>
            </a:r>
            <a:r>
              <a:rPr lang="zh-CN" altLang="en-US" dirty="0"/>
              <a:t>流量通过。同时需关闭该接口的路由功能，避免与</a:t>
            </a:r>
            <a:r>
              <a:rPr lang="zh-CN" altLang="en-US" dirty="0" smtClean="0"/>
              <a:t>子</a:t>
            </a:r>
            <a:endParaRPr lang="en-US" altLang="zh-CN" dirty="0" smtClean="0"/>
          </a:p>
          <a:p>
            <a:r>
              <a:rPr lang="zh-CN" altLang="en-US" dirty="0" smtClean="0"/>
              <a:t>接口</a:t>
            </a:r>
            <a:r>
              <a:rPr lang="zh-CN" altLang="en-US" dirty="0"/>
              <a:t>冲突。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8209" y="4795465"/>
            <a:ext cx="58791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在二层交换机上需通过</a:t>
            </a:r>
            <a:r>
              <a:rPr lang="en-US" altLang="zh-CN" dirty="0"/>
              <a:t>`</a:t>
            </a:r>
            <a:r>
              <a:rPr lang="en-US" altLang="zh-CN" dirty="0" err="1"/>
              <a:t>vlan</a:t>
            </a:r>
            <a:r>
              <a:rPr lang="en-US" altLang="zh-CN" dirty="0"/>
              <a:t> 10`</a:t>
            </a:r>
            <a:r>
              <a:rPr lang="zh-CN" altLang="en-US" dirty="0"/>
              <a:t>和</a:t>
            </a:r>
            <a:r>
              <a:rPr lang="en-US" altLang="zh-CN" dirty="0"/>
              <a:t>`interface range f0/1-10`</a:t>
            </a:r>
            <a:r>
              <a:rPr lang="zh-CN" altLang="en-US" dirty="0"/>
              <a:t>命令划分</a:t>
            </a:r>
            <a:r>
              <a:rPr lang="en-US" altLang="zh-CN" dirty="0"/>
              <a:t>VLAN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并</a:t>
            </a:r>
            <a:r>
              <a:rPr lang="zh-CN" altLang="en-US" dirty="0"/>
              <a:t>将端口分配到对应</a:t>
            </a:r>
            <a:r>
              <a:rPr lang="en-US" altLang="zh-CN" dirty="0"/>
              <a:t>VLAN</a:t>
            </a:r>
            <a:r>
              <a:rPr lang="zh-CN" altLang="en-US" dirty="0"/>
              <a:t>。</a:t>
            </a:r>
            <a:r>
              <a:rPr lang="en-US" altLang="zh-CN" dirty="0"/>
              <a:t>Trunk</a:t>
            </a:r>
            <a:r>
              <a:rPr lang="zh-CN" altLang="en-US" dirty="0"/>
              <a:t>端口需使用</a:t>
            </a:r>
            <a:r>
              <a:rPr lang="en-US" altLang="zh-CN" dirty="0"/>
              <a:t>`</a:t>
            </a:r>
            <a:r>
              <a:rPr lang="en-US" altLang="zh-CN" dirty="0" err="1"/>
              <a:t>switchport</a:t>
            </a:r>
            <a:r>
              <a:rPr lang="en-US" altLang="zh-CN" dirty="0"/>
              <a:t> trunk allowed </a:t>
            </a:r>
            <a:r>
              <a:rPr lang="en-US" altLang="zh-CN" dirty="0" err="1" smtClean="0"/>
              <a:t>va</a:t>
            </a:r>
            <a:endParaRPr lang="en-US" altLang="zh-CN" dirty="0" smtClean="0"/>
          </a:p>
          <a:p>
            <a:r>
              <a:rPr lang="en-US" altLang="zh-CN" dirty="0" smtClean="0"/>
              <a:t>n </a:t>
            </a:r>
            <a:r>
              <a:rPr lang="en-US" altLang="zh-CN" dirty="0"/>
              <a:t>all`</a:t>
            </a:r>
            <a:r>
              <a:rPr lang="zh-CN" altLang="en-US" dirty="0"/>
              <a:t>放行所有</a:t>
            </a:r>
            <a:r>
              <a:rPr lang="en-US" altLang="zh-CN" dirty="0"/>
              <a:t>VLAN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3506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18209" y="155864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常见配置错误排查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63" y="922807"/>
            <a:ext cx="843454" cy="47611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511" y="1500106"/>
            <a:ext cx="3599489" cy="360658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62617" y="922806"/>
            <a:ext cx="2060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+mn-ea"/>
              </a:rPr>
              <a:t>VLAN</a:t>
            </a:r>
            <a:r>
              <a:rPr lang="zh-CN" altLang="en-US" sz="2000" b="1" dirty="0">
                <a:latin typeface="+mn-ea"/>
              </a:rPr>
              <a:t>不匹配故障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2617" y="290329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子接口未激活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62617" y="485264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路由缺失问题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62617" y="1322916"/>
            <a:ext cx="44069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当子接口封装的</a:t>
            </a:r>
            <a:r>
              <a:rPr lang="en-US" altLang="zh-CN" dirty="0"/>
              <a:t>VLAN ID</a:t>
            </a:r>
            <a:r>
              <a:rPr lang="zh-CN" altLang="en-US" dirty="0"/>
              <a:t>与交换机端口</a:t>
            </a:r>
            <a:r>
              <a:rPr lang="en-US" altLang="zh-CN" dirty="0"/>
              <a:t>VLAN</a:t>
            </a:r>
            <a:r>
              <a:rPr lang="zh-CN" altLang="en-US" dirty="0"/>
              <a:t>不一致时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会</a:t>
            </a:r>
            <a:r>
              <a:rPr lang="zh-CN" altLang="en-US" dirty="0"/>
              <a:t>导致通信中断。需通过</a:t>
            </a:r>
            <a:r>
              <a:rPr lang="en-US" altLang="zh-CN" dirty="0"/>
              <a:t>`</a:t>
            </a:r>
            <a:r>
              <a:rPr lang="en-US" altLang="zh-CN" dirty="0" err="1"/>
              <a:t>showinterface</a:t>
            </a:r>
            <a:r>
              <a:rPr lang="en-US" altLang="zh-CN" dirty="0"/>
              <a:t> trunk`</a:t>
            </a:r>
            <a:r>
              <a:rPr lang="zh-CN" altLang="en-US" dirty="0"/>
              <a:t>验证</a:t>
            </a:r>
            <a:r>
              <a:rPr lang="en-US" altLang="zh-CN" dirty="0" err="1" smtClean="0"/>
              <a:t>Tru</a:t>
            </a:r>
            <a:endParaRPr lang="en-US" altLang="zh-CN" dirty="0" smtClean="0"/>
          </a:p>
          <a:p>
            <a:r>
              <a:rPr lang="en-US" altLang="zh-CN" dirty="0" err="1" smtClean="0"/>
              <a:t>nk</a:t>
            </a:r>
            <a:r>
              <a:rPr lang="zh-CN" altLang="en-US" dirty="0"/>
              <a:t>链路状态，并使用</a:t>
            </a:r>
            <a:r>
              <a:rPr lang="en-US" altLang="zh-CN" dirty="0"/>
              <a:t>`show </a:t>
            </a:r>
            <a:r>
              <a:rPr lang="en-US" altLang="zh-CN" dirty="0" err="1"/>
              <a:t>vlan</a:t>
            </a:r>
            <a:r>
              <a:rPr lang="en-US" altLang="zh-CN" dirty="0"/>
              <a:t> brief`</a:t>
            </a:r>
            <a:r>
              <a:rPr lang="zh-CN" altLang="en-US" dirty="0"/>
              <a:t>核对</a:t>
            </a:r>
            <a:r>
              <a:rPr lang="en-US" altLang="zh-CN" dirty="0"/>
              <a:t>VLAN</a:t>
            </a:r>
            <a:r>
              <a:rPr lang="zh-CN" altLang="en-US" dirty="0"/>
              <a:t>划分。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62617" y="3303225"/>
            <a:ext cx="44012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物理接口关闭会导致所有子接口失效。需检查物理</a:t>
            </a:r>
            <a:r>
              <a:rPr lang="zh-CN" altLang="en-US" dirty="0" smtClean="0"/>
              <a:t>接</a:t>
            </a:r>
            <a:endParaRPr lang="en-US" altLang="zh-CN" dirty="0" smtClean="0"/>
          </a:p>
          <a:p>
            <a:r>
              <a:rPr lang="zh-CN" altLang="en-US" dirty="0" smtClean="0"/>
              <a:t>口</a:t>
            </a:r>
            <a:r>
              <a:rPr lang="zh-CN" altLang="en-US" dirty="0"/>
              <a:t>状态</a:t>
            </a:r>
            <a:r>
              <a:rPr lang="en-US" altLang="zh-CN" dirty="0"/>
              <a:t>(`</a:t>
            </a:r>
            <a:r>
              <a:rPr lang="en-US" altLang="zh-CN" dirty="0" err="1"/>
              <a:t>showipinterfacebrief</a:t>
            </a:r>
            <a:r>
              <a:rPr lang="en-US" altLang="zh-CN" dirty="0"/>
              <a:t>`)</a:t>
            </a:r>
            <a:r>
              <a:rPr lang="zh-CN" altLang="en-US" dirty="0"/>
              <a:t>，并通过</a:t>
            </a:r>
            <a:r>
              <a:rPr lang="en-US" altLang="zh-CN" dirty="0"/>
              <a:t>`no shutdown'</a:t>
            </a:r>
            <a:r>
              <a:rPr lang="zh-CN" altLang="en-US" dirty="0" smtClean="0"/>
              <a:t>命</a:t>
            </a:r>
            <a:endParaRPr lang="en-US" altLang="zh-CN" dirty="0" smtClean="0"/>
          </a:p>
          <a:p>
            <a:r>
              <a:rPr lang="zh-CN" altLang="en-US" dirty="0" smtClean="0"/>
              <a:t>令</a:t>
            </a:r>
            <a:r>
              <a:rPr lang="zh-CN" altLang="en-US" dirty="0"/>
              <a:t>确保主接口和子接口均处于</a:t>
            </a:r>
            <a:r>
              <a:rPr lang="en-US" altLang="zh-CN" dirty="0"/>
              <a:t>UP</a:t>
            </a:r>
            <a:r>
              <a:rPr lang="zh-CN" altLang="en-US" dirty="0"/>
              <a:t>状态。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62617" y="5252758"/>
            <a:ext cx="44935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若跨</a:t>
            </a:r>
            <a:r>
              <a:rPr lang="en-US" altLang="zh-CN" dirty="0"/>
              <a:t>VLAN</a:t>
            </a:r>
            <a:r>
              <a:rPr lang="zh-CN" altLang="en-US" dirty="0"/>
              <a:t>通信失败，需检查路由表</a:t>
            </a:r>
            <a:r>
              <a:rPr lang="en-US" altLang="zh-CN" dirty="0"/>
              <a:t>(`</a:t>
            </a:r>
            <a:r>
              <a:rPr lang="en-US" altLang="zh-CN" dirty="0" err="1"/>
              <a:t>showip</a:t>
            </a:r>
            <a:r>
              <a:rPr lang="en-US" altLang="zh-CN" dirty="0"/>
              <a:t> route`)</a:t>
            </a:r>
            <a:r>
              <a:rPr lang="zh-CN" altLang="en-US" dirty="0" smtClean="0"/>
              <a:t>是否</a:t>
            </a:r>
            <a:endParaRPr lang="en-US" altLang="zh-CN" dirty="0" smtClean="0"/>
          </a:p>
          <a:p>
            <a:r>
              <a:rPr lang="zh-CN" altLang="en-US" dirty="0" smtClean="0"/>
              <a:t>自动</a:t>
            </a:r>
            <a:r>
              <a:rPr lang="zh-CN" altLang="en-US" dirty="0"/>
              <a:t>生成直连路由。必要时需手动添加静态路由或</a:t>
            </a:r>
            <a:r>
              <a:rPr lang="zh-CN" altLang="en-US" dirty="0" smtClean="0"/>
              <a:t>启用</a:t>
            </a:r>
            <a:endParaRPr lang="en-US" altLang="zh-CN" dirty="0" smtClean="0"/>
          </a:p>
          <a:p>
            <a:r>
              <a:rPr lang="zh-CN" altLang="en-US" dirty="0" smtClean="0"/>
              <a:t>动态</a:t>
            </a:r>
            <a:r>
              <a:rPr lang="zh-CN" altLang="en-US" dirty="0"/>
              <a:t>路由协议。</a:t>
            </a:r>
          </a:p>
        </p:txBody>
      </p:sp>
    </p:spTree>
    <p:extLst>
      <p:ext uri="{BB962C8B-B14F-4D97-AF65-F5344CB8AC3E}">
        <p14:creationId xmlns:p14="http://schemas.microsoft.com/office/powerpoint/2010/main" val="167803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11873" y="1050891"/>
            <a:ext cx="8595360" cy="51529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89186" y="15765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目录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65435" y="1734521"/>
            <a:ext cx="537839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4000" dirty="0"/>
              <a:t>单臂路由概述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4000" dirty="0"/>
              <a:t>单臂路由的核心原理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4000" dirty="0"/>
              <a:t>单臂路由的配置步骤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4000" dirty="0"/>
              <a:t>关键技术与协议解析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4000" dirty="0"/>
              <a:t>实验与案例分析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4000" dirty="0"/>
              <a:t>扩展与进阶</a:t>
            </a:r>
            <a:r>
              <a:rPr lang="zh-CN" altLang="en-US" sz="4000" dirty="0" smtClean="0"/>
              <a:t>学习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1370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86524" y="1240970"/>
            <a:ext cx="7063991" cy="4411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2365" y="1416816"/>
            <a:ext cx="6712299" cy="405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458" y="1539850"/>
            <a:ext cx="6276108" cy="3813465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585177" y="2553473"/>
            <a:ext cx="1866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PART 06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2630814" y="326135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扩展与进阶学习</a:t>
            </a:r>
          </a:p>
        </p:txBody>
      </p:sp>
    </p:spTree>
    <p:extLst>
      <p:ext uri="{BB962C8B-B14F-4D97-AF65-F5344CB8AC3E}">
        <p14:creationId xmlns:p14="http://schemas.microsoft.com/office/powerpoint/2010/main" val="387894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28600" y="15586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性能优化建议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993" y="1938250"/>
            <a:ext cx="3209643" cy="32268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5642" y="1226127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+mn-ea"/>
              </a:rPr>
              <a:t>启用</a:t>
            </a:r>
            <a:r>
              <a:rPr lang="en-US" altLang="zh-CN" sz="2000" b="1" dirty="0" err="1">
                <a:latin typeface="+mn-ea"/>
              </a:rPr>
              <a:t>OoS</a:t>
            </a:r>
            <a:r>
              <a:rPr lang="zh-CN" altLang="en-US" sz="2000" b="1" dirty="0">
                <a:latin typeface="+mn-ea"/>
              </a:rPr>
              <a:t>策略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28772" y="361761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启用快速交换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130636" y="1226127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+mn-ea"/>
              </a:rPr>
              <a:t>调整</a:t>
            </a:r>
            <a:r>
              <a:rPr lang="en-US" altLang="zh-CN" sz="2000" b="1" dirty="0">
                <a:latin typeface="+mn-ea"/>
              </a:rPr>
              <a:t>MTU</a:t>
            </a:r>
            <a:r>
              <a:rPr lang="zh-CN" altLang="en-US" sz="2000" b="1" dirty="0">
                <a:latin typeface="+mn-ea"/>
              </a:rPr>
              <a:t>值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29482" y="361761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实施端口聚合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15679" y="1707571"/>
            <a:ext cx="21595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在路由器子接口配置</a:t>
            </a:r>
            <a:r>
              <a:rPr lang="zh-CN" altLang="en-US" dirty="0" smtClean="0"/>
              <a:t>优先</a:t>
            </a:r>
            <a:endParaRPr lang="en-US" altLang="zh-CN" dirty="0" smtClean="0"/>
          </a:p>
          <a:p>
            <a:r>
              <a:rPr lang="zh-CN" altLang="en-US" dirty="0" smtClean="0"/>
              <a:t>级</a:t>
            </a:r>
            <a:r>
              <a:rPr lang="zh-CN" altLang="en-US" dirty="0"/>
              <a:t>队列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CBWFO)</a:t>
            </a:r>
            <a:r>
              <a:rPr lang="zh-CN" altLang="en-US" dirty="0"/>
              <a:t>，为</a:t>
            </a:r>
            <a:r>
              <a:rPr lang="zh-CN" altLang="en-US" dirty="0" smtClean="0"/>
              <a:t>语</a:t>
            </a:r>
            <a:endParaRPr lang="en-US" altLang="zh-CN" dirty="0" smtClean="0"/>
          </a:p>
          <a:p>
            <a:r>
              <a:rPr lang="zh-CN" altLang="en-US" dirty="0" smtClean="0"/>
              <a:t>音</a:t>
            </a:r>
            <a:r>
              <a:rPr lang="en-US" altLang="zh-CN" dirty="0"/>
              <a:t>VLAN</a:t>
            </a:r>
            <a:r>
              <a:rPr lang="zh-CN" altLang="en-US" dirty="0"/>
              <a:t>分配至少</a:t>
            </a:r>
            <a:r>
              <a:rPr lang="en-US" altLang="zh-CN" dirty="0"/>
              <a:t>30%</a:t>
            </a:r>
            <a:r>
              <a:rPr lang="zh-CN" altLang="en-US" dirty="0" smtClean="0"/>
              <a:t>带宽</a:t>
            </a:r>
            <a:endParaRPr lang="en-US" altLang="zh-CN" dirty="0" smtClean="0"/>
          </a:p>
          <a:p>
            <a:r>
              <a:rPr lang="zh-CN" altLang="en-US" dirty="0" smtClean="0"/>
              <a:t>，</a:t>
            </a:r>
            <a:r>
              <a:rPr lang="zh-CN" altLang="en-US" dirty="0"/>
              <a:t>确保关键业务流量</a:t>
            </a:r>
            <a:r>
              <a:rPr lang="zh-CN" altLang="en-US" dirty="0" smtClean="0"/>
              <a:t>优先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zh-CN" altLang="en-US" dirty="0"/>
              <a:t>单臂链路传输。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30410" y="4017723"/>
            <a:ext cx="21677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Cisco</a:t>
            </a:r>
            <a:r>
              <a:rPr lang="zh-CN" altLang="en-US" dirty="0"/>
              <a:t>设备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"</a:t>
            </a:r>
            <a:r>
              <a:rPr lang="en-US" altLang="zh-CN" dirty="0" err="1"/>
              <a:t>ip</a:t>
            </a:r>
            <a:r>
              <a:rPr lang="en-US" altLang="zh-CN" dirty="0"/>
              <a:t> </a:t>
            </a:r>
            <a:r>
              <a:rPr lang="en-US" altLang="zh-CN" dirty="0" smtClean="0"/>
              <a:t>route</a:t>
            </a:r>
          </a:p>
          <a:p>
            <a:r>
              <a:rPr lang="en-US" altLang="zh-CN" dirty="0" smtClean="0"/>
              <a:t>-</a:t>
            </a:r>
            <a:r>
              <a:rPr lang="en-US" altLang="zh-CN" dirty="0"/>
              <a:t>cache"</a:t>
            </a:r>
            <a:r>
              <a:rPr lang="zh-CN" altLang="en-US" dirty="0"/>
              <a:t>命令</a:t>
            </a:r>
            <a:r>
              <a:rPr lang="zh-CN" altLang="en-US" dirty="0" smtClean="0"/>
              <a:t>加速</a:t>
            </a:r>
            <a:r>
              <a:rPr lang="zh-CN" altLang="en-US" dirty="0"/>
              <a:t>路由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r>
              <a:rPr lang="zh-CN" altLang="en-US" dirty="0" smtClean="0"/>
              <a:t>，</a:t>
            </a:r>
            <a:r>
              <a:rPr lang="zh-CN" altLang="en-US" dirty="0"/>
              <a:t>减少</a:t>
            </a:r>
            <a:r>
              <a:rPr lang="en-US" altLang="zh-CN" dirty="0"/>
              <a:t>CPU</a:t>
            </a:r>
            <a:r>
              <a:rPr lang="zh-CN" altLang="en-US" dirty="0"/>
              <a:t>处理延迟，</a:t>
            </a:r>
            <a:r>
              <a:rPr lang="zh-CN" altLang="en-US" dirty="0" smtClean="0"/>
              <a:t>但</a:t>
            </a:r>
            <a:endParaRPr lang="en-US" altLang="zh-CN" dirty="0" smtClean="0"/>
          </a:p>
          <a:p>
            <a:r>
              <a:rPr lang="zh-CN" altLang="en-US" dirty="0" smtClean="0"/>
              <a:t>注意</a:t>
            </a:r>
            <a:r>
              <a:rPr lang="zh-CN" altLang="en-US" dirty="0"/>
              <a:t>此功能会禁用</a:t>
            </a:r>
            <a:r>
              <a:rPr lang="en-US" altLang="zh-CN" dirty="0" err="1" smtClean="0"/>
              <a:t>NetFlo</a:t>
            </a:r>
            <a:endParaRPr lang="en-US" altLang="zh-CN" dirty="0" smtClean="0"/>
          </a:p>
          <a:p>
            <a:r>
              <a:rPr lang="en-US" altLang="zh-CN" dirty="0" smtClean="0"/>
              <a:t>w</a:t>
            </a:r>
            <a:r>
              <a:rPr lang="zh-CN" altLang="en-US" dirty="0"/>
              <a:t>统计。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130636" y="1707571"/>
            <a:ext cx="225254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</a:t>
            </a:r>
            <a:r>
              <a:rPr lang="en-US" altLang="zh-CN" dirty="0"/>
              <a:t>Trunk</a:t>
            </a:r>
            <a:r>
              <a:rPr lang="zh-CN" altLang="en-US" dirty="0"/>
              <a:t>链路</a:t>
            </a:r>
            <a:r>
              <a:rPr lang="en-US" altLang="zh-CN" dirty="0"/>
              <a:t>MTU</a:t>
            </a:r>
            <a:r>
              <a:rPr lang="zh-CN" altLang="en-US" dirty="0"/>
              <a:t>设置为</a:t>
            </a:r>
            <a:r>
              <a:rPr lang="en-US" altLang="zh-CN" dirty="0" smtClean="0"/>
              <a:t>15</a:t>
            </a:r>
          </a:p>
          <a:p>
            <a:r>
              <a:rPr lang="en-US" altLang="zh-CN" dirty="0" smtClean="0"/>
              <a:t>22</a:t>
            </a:r>
            <a:r>
              <a:rPr lang="zh-CN" altLang="en-US" dirty="0"/>
              <a:t>字节</a:t>
            </a:r>
            <a:r>
              <a:rPr lang="en-US" altLang="zh-CN" dirty="0"/>
              <a:t>(</a:t>
            </a:r>
            <a:r>
              <a:rPr lang="zh-CN" altLang="en-US" dirty="0"/>
              <a:t>标准以太网帧</a:t>
            </a:r>
            <a:r>
              <a:rPr lang="en-US" altLang="zh-CN" dirty="0"/>
              <a:t>+4</a:t>
            </a:r>
            <a:r>
              <a:rPr lang="zh-CN" altLang="en-US" dirty="0" smtClean="0"/>
              <a:t>字</a:t>
            </a:r>
            <a:endParaRPr lang="en-US" altLang="zh-CN" dirty="0" smtClean="0"/>
          </a:p>
          <a:p>
            <a:r>
              <a:rPr lang="zh-CN" altLang="en-US" dirty="0" smtClean="0"/>
              <a:t>节</a:t>
            </a:r>
            <a:r>
              <a:rPr lang="en-US" altLang="zh-CN" dirty="0"/>
              <a:t>VLAN</a:t>
            </a:r>
            <a:r>
              <a:rPr lang="zh-CN" altLang="en-US" dirty="0"/>
              <a:t>标签</a:t>
            </a:r>
            <a:r>
              <a:rPr lang="en-US" altLang="zh-CN" dirty="0"/>
              <a:t>)</a:t>
            </a:r>
            <a:r>
              <a:rPr lang="zh-CN" altLang="en-US" dirty="0"/>
              <a:t>，避免分片</a:t>
            </a:r>
            <a:r>
              <a:rPr lang="zh-CN" altLang="en-US" dirty="0" smtClean="0"/>
              <a:t>造</a:t>
            </a:r>
            <a:endParaRPr lang="en-US" altLang="zh-CN" dirty="0" smtClean="0"/>
          </a:p>
          <a:p>
            <a:r>
              <a:rPr lang="zh-CN" altLang="en-US" dirty="0" smtClean="0"/>
              <a:t>成</a:t>
            </a:r>
            <a:r>
              <a:rPr lang="zh-CN" altLang="en-US" dirty="0"/>
              <a:t>的性能损耗，需全网</a:t>
            </a:r>
            <a:r>
              <a:rPr lang="zh-CN" altLang="en-US" dirty="0" smtClean="0"/>
              <a:t>设</a:t>
            </a:r>
            <a:endParaRPr lang="en-US" altLang="zh-CN" dirty="0" smtClean="0"/>
          </a:p>
          <a:p>
            <a:r>
              <a:rPr lang="zh-CN" altLang="en-US" dirty="0" smtClean="0"/>
              <a:t>备</a:t>
            </a:r>
            <a:r>
              <a:rPr lang="zh-CN" altLang="en-US" dirty="0"/>
              <a:t>统一配置。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129482" y="4017723"/>
            <a:ext cx="225484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LACP</a:t>
            </a:r>
            <a:r>
              <a:rPr lang="zh-CN" altLang="en-US" dirty="0"/>
              <a:t>协议将多条</a:t>
            </a:r>
            <a:r>
              <a:rPr lang="zh-CN" altLang="en-US" dirty="0" smtClean="0"/>
              <a:t>物理</a:t>
            </a:r>
            <a:endParaRPr lang="en-US" altLang="zh-CN" dirty="0" smtClean="0"/>
          </a:p>
          <a:p>
            <a:r>
              <a:rPr lang="zh-CN" altLang="en-US" dirty="0" smtClean="0"/>
              <a:t>链路</a:t>
            </a:r>
            <a:r>
              <a:rPr lang="zh-CN" altLang="en-US" dirty="0"/>
              <a:t>绑定为逻辑</a:t>
            </a:r>
            <a:r>
              <a:rPr lang="en-US" altLang="zh-CN" dirty="0"/>
              <a:t>Trunk</a:t>
            </a:r>
            <a:r>
              <a:rPr lang="zh-CN" altLang="en-US" dirty="0"/>
              <a:t>，</a:t>
            </a:r>
            <a:r>
              <a:rPr lang="zh-CN" altLang="en-US" dirty="0" smtClean="0"/>
              <a:t>建</a:t>
            </a:r>
            <a:endParaRPr lang="en-US" altLang="zh-CN" dirty="0" smtClean="0"/>
          </a:p>
          <a:p>
            <a:r>
              <a:rPr lang="zh-CN" altLang="en-US" dirty="0" smtClean="0"/>
              <a:t>议</a:t>
            </a:r>
            <a:r>
              <a:rPr lang="zh-CN" altLang="en-US" dirty="0"/>
              <a:t>采用</a:t>
            </a:r>
            <a:r>
              <a:rPr lang="en-US" altLang="zh-CN" dirty="0"/>
              <a:t>4x1Gbps</a:t>
            </a:r>
            <a:r>
              <a:rPr lang="zh-CN" altLang="en-US" dirty="0"/>
              <a:t>链路捆绑</a:t>
            </a:r>
            <a:r>
              <a:rPr lang="zh-CN" altLang="en-US" dirty="0" smtClean="0"/>
              <a:t>实</a:t>
            </a:r>
            <a:endParaRPr lang="en-US" altLang="zh-CN" dirty="0" smtClean="0"/>
          </a:p>
          <a:p>
            <a:r>
              <a:rPr lang="zh-CN" altLang="en-US" dirty="0" smtClean="0"/>
              <a:t>现</a:t>
            </a:r>
            <a:r>
              <a:rPr lang="zh-CN" altLang="en-US" dirty="0"/>
              <a:t>负载均衡，带宽</a:t>
            </a:r>
            <a:r>
              <a:rPr lang="zh-CN" altLang="en-US" dirty="0" smtClean="0"/>
              <a:t>利用率</a:t>
            </a:r>
            <a:endParaRPr lang="en-US" altLang="zh-CN" dirty="0" smtClean="0"/>
          </a:p>
          <a:p>
            <a:r>
              <a:rPr lang="zh-CN" altLang="en-US" dirty="0" smtClean="0"/>
              <a:t>可</a:t>
            </a:r>
            <a:r>
              <a:rPr lang="zh-CN" altLang="en-US" dirty="0"/>
              <a:t>提升至</a:t>
            </a:r>
            <a:r>
              <a:rPr lang="en-US" altLang="zh-CN" dirty="0"/>
              <a:t>90%</a:t>
            </a:r>
            <a:r>
              <a:rPr lang="zh-CN" altLang="en-US" dirty="0"/>
              <a:t>以上。</a:t>
            </a:r>
          </a:p>
        </p:txBody>
      </p:sp>
    </p:spTree>
    <p:extLst>
      <p:ext uri="{BB962C8B-B14F-4D97-AF65-F5344CB8AC3E}">
        <p14:creationId xmlns:p14="http://schemas.microsoft.com/office/powerpoint/2010/main" val="61717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33916" y="138224"/>
            <a:ext cx="3879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CCNA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考试相关考点解析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99" y="1443565"/>
            <a:ext cx="695422" cy="6668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472" y="1414985"/>
            <a:ext cx="676369" cy="6954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692" y="1414985"/>
            <a:ext cx="695422" cy="6858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965" y="1443565"/>
            <a:ext cx="685896" cy="66684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1621" y="22177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子接口配置要点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474070" y="22177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排错流程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524452" y="22133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协议栈理解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676965" y="22133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场景应用题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07199" y="2947291"/>
            <a:ext cx="205216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重点考察</a:t>
            </a:r>
            <a:r>
              <a:rPr lang="en-US" altLang="zh-CN" dirty="0"/>
              <a:t>"</a:t>
            </a:r>
            <a:r>
              <a:rPr lang="en-US" altLang="zh-CN" dirty="0" smtClean="0"/>
              <a:t>encapsulation</a:t>
            </a:r>
          </a:p>
          <a:p>
            <a:r>
              <a:rPr lang="en-US" altLang="zh-CN" dirty="0" smtClean="0"/>
              <a:t>ndot10 </a:t>
            </a:r>
            <a:r>
              <a:rPr lang="en-US" altLang="zh-CN" dirty="0"/>
              <a:t>&lt;VLAN </a:t>
            </a:r>
            <a:r>
              <a:rPr lang="en-US" altLang="zh-CN" dirty="0" smtClean="0"/>
              <a:t>ID&gt;native</a:t>
            </a:r>
          </a:p>
          <a:p>
            <a:r>
              <a:rPr lang="en-US" altLang="zh-CN" dirty="0" smtClean="0"/>
              <a:t>"</a:t>
            </a:r>
            <a:r>
              <a:rPr lang="zh-CN" altLang="en-US" dirty="0"/>
              <a:t>命令的使用场景，原</a:t>
            </a:r>
            <a:r>
              <a:rPr lang="zh-CN" altLang="en-US" dirty="0" smtClean="0"/>
              <a:t>生</a:t>
            </a:r>
            <a:endParaRPr lang="en-US" altLang="zh-CN" dirty="0" smtClean="0"/>
          </a:p>
          <a:p>
            <a:r>
              <a:rPr lang="en-US" altLang="zh-CN" dirty="0" smtClean="0"/>
              <a:t>VLAN</a:t>
            </a:r>
            <a:r>
              <a:rPr lang="zh-CN" altLang="en-US" dirty="0"/>
              <a:t>数据不带标签</a:t>
            </a:r>
            <a:r>
              <a:rPr lang="zh-CN" altLang="en-US" dirty="0" smtClean="0"/>
              <a:t>传输</a:t>
            </a:r>
            <a:endParaRPr lang="en-US" altLang="zh-CN" dirty="0" smtClean="0"/>
          </a:p>
          <a:p>
            <a:r>
              <a:rPr lang="zh-CN" altLang="en-US" dirty="0" smtClean="0"/>
              <a:t>时</a:t>
            </a:r>
            <a:r>
              <a:rPr lang="zh-CN" altLang="en-US" dirty="0"/>
              <a:t>需特别标注，实验</a:t>
            </a:r>
            <a:r>
              <a:rPr lang="zh-CN" altLang="en-US" dirty="0" smtClean="0"/>
              <a:t>题</a:t>
            </a:r>
            <a:endParaRPr lang="en-US" altLang="zh-CN" dirty="0" smtClean="0"/>
          </a:p>
          <a:p>
            <a:r>
              <a:rPr lang="zh-CN" altLang="en-US" dirty="0" smtClean="0"/>
              <a:t>常</a:t>
            </a:r>
            <a:r>
              <a:rPr lang="zh-CN" altLang="en-US" dirty="0"/>
              <a:t>要求同时配置</a:t>
            </a:r>
            <a:r>
              <a:rPr lang="en-US" altLang="zh-CN" dirty="0"/>
              <a:t>IPv4</a:t>
            </a:r>
            <a:r>
              <a:rPr lang="zh-CN" altLang="en-US" dirty="0"/>
              <a:t>和</a:t>
            </a:r>
            <a:r>
              <a:rPr lang="en-US" altLang="zh-CN" dirty="0" smtClean="0"/>
              <a:t>I</a:t>
            </a:r>
          </a:p>
          <a:p>
            <a:r>
              <a:rPr lang="en-US" altLang="zh-CN" dirty="0" smtClean="0"/>
              <a:t>Pv6</a:t>
            </a:r>
            <a:r>
              <a:rPr lang="zh-CN" altLang="en-US" dirty="0"/>
              <a:t>地址。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474070" y="2947291"/>
            <a:ext cx="20313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考试中常出现</a:t>
            </a:r>
            <a:r>
              <a:rPr lang="en-US" altLang="zh-CN" dirty="0"/>
              <a:t>Trunk</a:t>
            </a:r>
            <a:r>
              <a:rPr lang="zh-CN" altLang="en-US" dirty="0" smtClean="0"/>
              <a:t>链路</a:t>
            </a:r>
            <a:endParaRPr lang="en-US" altLang="zh-CN" dirty="0" smtClean="0"/>
          </a:p>
          <a:p>
            <a:r>
              <a:rPr lang="zh-CN" altLang="en-US" dirty="0" smtClean="0"/>
              <a:t>未</a:t>
            </a:r>
            <a:r>
              <a:rPr lang="zh-CN" altLang="en-US" dirty="0"/>
              <a:t>放行</a:t>
            </a:r>
            <a:r>
              <a:rPr lang="en-US" altLang="zh-CN" dirty="0"/>
              <a:t>VLAN</a:t>
            </a:r>
            <a:r>
              <a:rPr lang="zh-CN" altLang="en-US" dirty="0"/>
              <a:t>、子接口</a:t>
            </a:r>
            <a:r>
              <a:rPr lang="en-US" altLang="zh-CN" dirty="0" smtClean="0"/>
              <a:t>IP</a:t>
            </a:r>
          </a:p>
          <a:p>
            <a:r>
              <a:rPr lang="zh-CN" altLang="en-US" dirty="0" smtClean="0"/>
              <a:t>与</a:t>
            </a:r>
            <a:r>
              <a:rPr lang="en-US" altLang="zh-CN" dirty="0"/>
              <a:t>VLAN</a:t>
            </a:r>
            <a:r>
              <a:rPr lang="zh-CN" altLang="en-US" dirty="0"/>
              <a:t>不匹配等故障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需</a:t>
            </a:r>
            <a:r>
              <a:rPr lang="zh-CN" altLang="en-US" dirty="0"/>
              <a:t>掌握</a:t>
            </a:r>
            <a:r>
              <a:rPr lang="en-US" altLang="zh-CN" dirty="0"/>
              <a:t>"show </a:t>
            </a:r>
            <a:r>
              <a:rPr lang="en-US" altLang="zh-CN" dirty="0" err="1" smtClean="0"/>
              <a:t>interfacetr</a:t>
            </a:r>
            <a:endParaRPr lang="en-US" altLang="zh-CN" dirty="0" smtClean="0"/>
          </a:p>
          <a:p>
            <a:r>
              <a:rPr lang="en-US" altLang="zh-CN" dirty="0" err="1" smtClean="0"/>
              <a:t>unk</a:t>
            </a:r>
            <a:r>
              <a:rPr lang="en-US" altLang="zh-CN" dirty="0"/>
              <a:t>"</a:t>
            </a:r>
            <a:r>
              <a:rPr lang="zh-CN" altLang="en-US" dirty="0"/>
              <a:t>和</a:t>
            </a:r>
            <a:r>
              <a:rPr lang="en-US" altLang="zh-CN" dirty="0"/>
              <a:t>"show </a:t>
            </a:r>
            <a:r>
              <a:rPr lang="en-US" altLang="zh-CN" dirty="0" err="1" smtClean="0"/>
              <a:t>vlanbrief</a:t>
            </a:r>
            <a:r>
              <a:rPr lang="en-US" altLang="zh-CN" dirty="0" smtClean="0"/>
              <a:t>“</a:t>
            </a:r>
          </a:p>
          <a:p>
            <a:r>
              <a:rPr lang="zh-CN" altLang="en-US" dirty="0" smtClean="0"/>
              <a:t>的</a:t>
            </a:r>
            <a:r>
              <a:rPr lang="zh-CN" altLang="en-US" dirty="0"/>
              <a:t>解读方法。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505460" y="2942925"/>
            <a:ext cx="199240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要求深入掌握</a:t>
            </a:r>
            <a:r>
              <a:rPr lang="en-US" altLang="zh-CN" dirty="0"/>
              <a:t>802.10</a:t>
            </a:r>
            <a:r>
              <a:rPr lang="zh-CN" altLang="en-US" dirty="0" smtClean="0"/>
              <a:t>帧</a:t>
            </a:r>
            <a:endParaRPr lang="en-US" altLang="zh-CN" dirty="0" smtClean="0"/>
          </a:p>
          <a:p>
            <a:r>
              <a:rPr lang="zh-CN" altLang="en-US" dirty="0" smtClean="0"/>
              <a:t>结构</a:t>
            </a:r>
            <a:r>
              <a:rPr lang="zh-CN" altLang="en-US" dirty="0"/>
              <a:t>，包括</a:t>
            </a:r>
            <a:r>
              <a:rPr lang="en-US" altLang="zh-CN" dirty="0" smtClean="0"/>
              <a:t>TPID(0x810</a:t>
            </a:r>
          </a:p>
          <a:p>
            <a:r>
              <a:rPr lang="en-US" altLang="zh-CN" dirty="0" smtClean="0"/>
              <a:t>0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TCI</a:t>
            </a:r>
            <a:r>
              <a:rPr lang="zh-CN" altLang="en-US" dirty="0"/>
              <a:t>字段组成，能</a:t>
            </a:r>
            <a:r>
              <a:rPr lang="zh-CN" altLang="en-US" dirty="0" smtClean="0"/>
              <a:t>计</a:t>
            </a:r>
            <a:endParaRPr lang="en-US" altLang="zh-CN" dirty="0" smtClean="0"/>
          </a:p>
          <a:p>
            <a:r>
              <a:rPr lang="zh-CN" altLang="en-US" dirty="0" smtClean="0"/>
              <a:t>算</a:t>
            </a:r>
            <a:r>
              <a:rPr lang="zh-CN" altLang="en-US" dirty="0"/>
              <a:t>带</a:t>
            </a:r>
            <a:r>
              <a:rPr lang="en-US" altLang="zh-CN" dirty="0"/>
              <a:t>VLAN</a:t>
            </a:r>
            <a:r>
              <a:rPr lang="zh-CN" altLang="en-US" dirty="0"/>
              <a:t>标签后的</a:t>
            </a:r>
            <a:r>
              <a:rPr lang="zh-CN" altLang="en-US" dirty="0" smtClean="0"/>
              <a:t>有</a:t>
            </a:r>
            <a:endParaRPr lang="en-US" altLang="zh-CN" dirty="0" smtClean="0"/>
          </a:p>
          <a:p>
            <a:r>
              <a:rPr lang="zh-CN" altLang="en-US" dirty="0" smtClean="0"/>
              <a:t>效</a:t>
            </a:r>
            <a:r>
              <a:rPr lang="zh-CN" altLang="en-US" dirty="0"/>
              <a:t>载荷比例。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676965" y="2947291"/>
            <a:ext cx="20621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典型题型如</a:t>
            </a:r>
            <a:r>
              <a:rPr lang="en-US" altLang="zh-CN" dirty="0"/>
              <a:t>"</a:t>
            </a:r>
            <a:r>
              <a:rPr lang="zh-CN" altLang="en-US" dirty="0"/>
              <a:t>在已有</a:t>
            </a:r>
            <a:r>
              <a:rPr lang="en-US" altLang="zh-CN" dirty="0"/>
              <a:t>20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en-US" altLang="zh-CN" dirty="0" smtClean="0"/>
              <a:t>VLAN</a:t>
            </a:r>
            <a:r>
              <a:rPr lang="zh-CN" altLang="en-US" dirty="0"/>
              <a:t>的企业网中，</a:t>
            </a:r>
            <a:r>
              <a:rPr lang="zh-CN" altLang="en-US" dirty="0" smtClean="0"/>
              <a:t>选择</a:t>
            </a:r>
            <a:endParaRPr lang="en-US" altLang="zh-CN" dirty="0" smtClean="0"/>
          </a:p>
          <a:p>
            <a:r>
              <a:rPr lang="zh-CN" altLang="en-US" dirty="0" smtClean="0"/>
              <a:t>单臂</a:t>
            </a:r>
            <a:r>
              <a:rPr lang="zh-CN" altLang="en-US" dirty="0"/>
              <a:t>路由或三层</a:t>
            </a:r>
            <a:r>
              <a:rPr lang="zh-CN" altLang="en-US" dirty="0" smtClean="0"/>
              <a:t>交换机</a:t>
            </a:r>
            <a:endParaRPr lang="en-US" altLang="zh-CN" dirty="0" smtClean="0"/>
          </a:p>
          <a:p>
            <a:r>
              <a:rPr lang="zh-CN" altLang="en-US" dirty="0" smtClean="0"/>
              <a:t>的</a:t>
            </a:r>
            <a:r>
              <a:rPr lang="zh-CN" altLang="en-US" dirty="0"/>
              <a:t>决策依据”，需从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r>
              <a:rPr lang="zh-CN" altLang="en-US" dirty="0" smtClean="0"/>
              <a:t>口</a:t>
            </a:r>
            <a:r>
              <a:rPr lang="zh-CN" altLang="en-US" dirty="0"/>
              <a:t>密度、</a:t>
            </a:r>
            <a:r>
              <a:rPr lang="en-US" altLang="zh-CN" dirty="0"/>
              <a:t>STP</a:t>
            </a:r>
            <a:r>
              <a:rPr lang="zh-CN" altLang="en-US" dirty="0"/>
              <a:t>收敛时间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zh-CN" altLang="en-US" dirty="0" smtClean="0"/>
              <a:t>路由</a:t>
            </a:r>
            <a:r>
              <a:rPr lang="zh-CN" altLang="en-US" dirty="0"/>
              <a:t>协议支持等维度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析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504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09646" y="2419817"/>
            <a:ext cx="239039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600" normalizeH="0" baseline="0" noProof="0" dirty="0">
                <a:ln w="17780" cmpd="sng">
                  <a:solidFill>
                    <a:srgbClr val="6699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谢谢</a:t>
            </a:r>
            <a:endParaRPr kumimoji="0" lang="zh-CN" altLang="en-US" sz="8000" b="1" i="0" u="none" strike="noStrike" kern="1200" cap="none" spc="600" normalizeH="0" baseline="0" noProof="0" dirty="0">
              <a:ln w="17780" cmpd="sng">
                <a:solidFill>
                  <a:srgbClr val="6699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3885" y="615681"/>
            <a:ext cx="3859102" cy="5243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0572" y="4709016"/>
            <a:ext cx="1743607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6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5" name="chimes.wav"/>
          </p:stSnd>
        </p:sndAc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86524" y="1240970"/>
            <a:ext cx="7063991" cy="4411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2365" y="1416816"/>
            <a:ext cx="6712299" cy="405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458" y="1539850"/>
            <a:ext cx="6276108" cy="3813465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585180" y="2650774"/>
            <a:ext cx="1866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PART 01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2887296" y="3355676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单臂路由</a:t>
            </a:r>
            <a:r>
              <a:rPr lang="zh-CN" altLang="en-US" sz="4000" dirty="0" smtClean="0"/>
              <a:t>概述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4153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6200606" y="2288133"/>
            <a:ext cx="2460541" cy="36081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3197948" y="2288134"/>
            <a:ext cx="2460541" cy="36081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09644" y="2288135"/>
            <a:ext cx="2460541" cy="36081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1738" y="147145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定义与基本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概念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66" y="1413477"/>
            <a:ext cx="1638300" cy="1590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683" y="1346802"/>
            <a:ext cx="1743075" cy="1657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7375" y="1403952"/>
            <a:ext cx="1666875" cy="1600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44290" y="3216165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逻辑子接口</a:t>
            </a:r>
            <a:r>
              <a:rPr lang="zh-CN" altLang="en-US" sz="2000" b="1" dirty="0" smtClean="0"/>
              <a:t>技术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3689075" y="3216165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+mn-ea"/>
              </a:rPr>
              <a:t>VLAN</a:t>
            </a:r>
            <a:r>
              <a:rPr lang="zh-CN" altLang="en-US" sz="2000" b="1" dirty="0">
                <a:latin typeface="+mn-ea"/>
              </a:rPr>
              <a:t>间</a:t>
            </a:r>
            <a:r>
              <a:rPr lang="zh-CN" altLang="en-US" sz="2000" b="1" dirty="0" smtClean="0">
                <a:latin typeface="+mn-ea"/>
              </a:rPr>
              <a:t>路由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97703" y="3216165"/>
            <a:ext cx="186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+mn-ea"/>
              </a:rPr>
              <a:t>Trunk</a:t>
            </a:r>
            <a:r>
              <a:rPr lang="zh-CN" altLang="en-US" sz="2000" b="1" dirty="0">
                <a:latin typeface="+mn-ea"/>
              </a:rPr>
              <a:t>链路</a:t>
            </a:r>
            <a:r>
              <a:rPr lang="zh-CN" altLang="en-US" sz="2000" b="1" dirty="0" smtClean="0">
                <a:latin typeface="+mn-ea"/>
              </a:rPr>
              <a:t>依赖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1128" y="3595971"/>
            <a:ext cx="23775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单臂路由（</a:t>
            </a:r>
            <a:r>
              <a:rPr lang="en-US" altLang="zh-CN" dirty="0" smtClean="0"/>
              <a:t>Router-on-a-Stick</a:t>
            </a:r>
          </a:p>
          <a:p>
            <a:r>
              <a:rPr lang="zh-CN" altLang="en-US" dirty="0" smtClean="0"/>
              <a:t>）</a:t>
            </a:r>
            <a:r>
              <a:rPr lang="zh-CN" altLang="en-US" dirty="0"/>
              <a:t>是一种通过将路由器的</a:t>
            </a:r>
            <a:r>
              <a:rPr lang="zh-CN" altLang="en-US" dirty="0" smtClean="0"/>
              <a:t>单</a:t>
            </a:r>
            <a:endParaRPr lang="en-US" altLang="zh-CN" dirty="0" smtClean="0"/>
          </a:p>
          <a:p>
            <a:r>
              <a:rPr lang="zh-CN" altLang="en-US" dirty="0" smtClean="0"/>
              <a:t>个</a:t>
            </a:r>
            <a:r>
              <a:rPr lang="zh-CN" altLang="en-US" dirty="0"/>
              <a:t>物理接口划分为多个</a:t>
            </a:r>
            <a:r>
              <a:rPr lang="zh-CN" altLang="en-US" dirty="0" smtClean="0"/>
              <a:t>逻辑</a:t>
            </a:r>
            <a:endParaRPr lang="en-US" altLang="zh-CN" dirty="0" smtClean="0"/>
          </a:p>
          <a:p>
            <a:r>
              <a:rPr lang="zh-CN" altLang="en-US" dirty="0" smtClean="0"/>
              <a:t>子</a:t>
            </a:r>
            <a:r>
              <a:rPr lang="zh-CN" altLang="en-US" dirty="0"/>
              <a:t>接口的技术，每个子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 smtClean="0"/>
              <a:t>对应</a:t>
            </a:r>
            <a:r>
              <a:rPr lang="zh-CN" altLang="en-US" dirty="0"/>
              <a:t>一个</a:t>
            </a:r>
            <a:r>
              <a:rPr lang="en-US" altLang="zh-CN" dirty="0"/>
              <a:t>VLAN</a:t>
            </a:r>
            <a:r>
              <a:rPr lang="zh-CN" altLang="en-US" dirty="0"/>
              <a:t>的网关，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zh-CN" altLang="en-US" dirty="0" smtClean="0"/>
              <a:t>跨</a:t>
            </a:r>
            <a:r>
              <a:rPr lang="en-US" altLang="zh-CN" dirty="0"/>
              <a:t>VLAN</a:t>
            </a:r>
            <a:r>
              <a:rPr lang="zh-CN" altLang="en-US" dirty="0"/>
              <a:t>通信。核心在于</a:t>
            </a:r>
            <a:r>
              <a:rPr lang="zh-CN" altLang="en-US" dirty="0" smtClean="0"/>
              <a:t>利用</a:t>
            </a:r>
            <a:endParaRPr lang="en-US" altLang="zh-CN" dirty="0" smtClean="0"/>
          </a:p>
          <a:p>
            <a:r>
              <a:rPr lang="en-US" altLang="zh-CN" dirty="0" smtClean="0"/>
              <a:t>802.1Q</a:t>
            </a:r>
            <a:r>
              <a:rPr lang="zh-CN" altLang="en-US" dirty="0"/>
              <a:t>协议封装不同</a:t>
            </a:r>
            <a:r>
              <a:rPr lang="en-US" altLang="zh-CN" dirty="0"/>
              <a:t>VLAN</a:t>
            </a:r>
            <a:r>
              <a:rPr lang="zh-CN" altLang="en-US" dirty="0" smtClean="0"/>
              <a:t>标</a:t>
            </a:r>
            <a:endParaRPr lang="en-US" altLang="zh-CN" dirty="0" smtClean="0"/>
          </a:p>
          <a:p>
            <a:r>
              <a:rPr lang="zh-CN" altLang="en-US" dirty="0" smtClean="0"/>
              <a:t>签</a:t>
            </a:r>
            <a:r>
              <a:rPr lang="zh-CN" altLang="en-US" dirty="0"/>
              <a:t>的数据帧。</a:t>
            </a:r>
          </a:p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238631" y="3616275"/>
            <a:ext cx="237917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传统二层交换机无法实现</a:t>
            </a:r>
            <a:r>
              <a:rPr lang="en-US" altLang="zh-CN" dirty="0" smtClean="0"/>
              <a:t>VL</a:t>
            </a:r>
          </a:p>
          <a:p>
            <a:r>
              <a:rPr lang="en-US" altLang="zh-CN" dirty="0" smtClean="0"/>
              <a:t>AN</a:t>
            </a:r>
            <a:r>
              <a:rPr lang="zh-CN" altLang="en-US" dirty="0"/>
              <a:t>间通信，而单臂路由</a:t>
            </a:r>
            <a:r>
              <a:rPr lang="zh-CN" altLang="en-US" dirty="0" smtClean="0"/>
              <a:t>通过</a:t>
            </a:r>
            <a:endParaRPr lang="en-US" altLang="zh-CN" dirty="0" smtClean="0"/>
          </a:p>
          <a:p>
            <a:r>
              <a:rPr lang="zh-CN" altLang="en-US" dirty="0" smtClean="0"/>
              <a:t>三</a:t>
            </a:r>
            <a:r>
              <a:rPr lang="zh-CN" altLang="en-US" dirty="0"/>
              <a:t>层路由功能，在子接口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zh-CN" altLang="en-US" dirty="0" smtClean="0"/>
              <a:t>配置</a:t>
            </a:r>
            <a:r>
              <a:rPr lang="zh-CN" altLang="en-US" dirty="0"/>
              <a:t>不同</a:t>
            </a:r>
            <a:r>
              <a:rPr lang="en-US" altLang="zh-CN" dirty="0"/>
              <a:t>VLAN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r>
              <a:rPr lang="zh-CN" altLang="en-US" dirty="0" smtClean="0"/>
              <a:t>作为</a:t>
            </a:r>
            <a:endParaRPr lang="en-US" altLang="zh-CN" dirty="0" smtClean="0"/>
          </a:p>
          <a:p>
            <a:r>
              <a:rPr lang="zh-CN" altLang="en-US" dirty="0" smtClean="0"/>
              <a:t>网关</a:t>
            </a:r>
            <a:r>
              <a:rPr lang="zh-CN" altLang="en-US" dirty="0"/>
              <a:t>，完成跨</a:t>
            </a:r>
            <a:r>
              <a:rPr lang="en-US" altLang="zh-CN" dirty="0"/>
              <a:t>VLAN</a:t>
            </a:r>
            <a:r>
              <a:rPr lang="zh-CN" altLang="en-US" dirty="0"/>
              <a:t>流量的</a:t>
            </a:r>
            <a:r>
              <a:rPr lang="zh-CN" altLang="en-US" dirty="0" smtClean="0"/>
              <a:t>转</a:t>
            </a:r>
            <a:endParaRPr lang="en-US" altLang="zh-CN" dirty="0" smtClean="0"/>
          </a:p>
          <a:p>
            <a:r>
              <a:rPr lang="zh-CN" altLang="en-US" dirty="0" smtClean="0"/>
              <a:t>发</a:t>
            </a:r>
            <a:r>
              <a:rPr lang="zh-CN" altLang="en-US" dirty="0"/>
              <a:t>和路由决策。</a:t>
            </a:r>
          </a:p>
          <a:p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235579" y="3616275"/>
            <a:ext cx="239046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交换机与路由器之间的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必须</a:t>
            </a:r>
            <a:r>
              <a:rPr lang="zh-CN" altLang="en-US" dirty="0"/>
              <a:t>配置为</a:t>
            </a:r>
            <a:r>
              <a:rPr lang="en-US" altLang="zh-CN" dirty="0"/>
              <a:t>Trunk</a:t>
            </a:r>
            <a:r>
              <a:rPr lang="zh-CN" altLang="en-US" dirty="0"/>
              <a:t>链路，</a:t>
            </a:r>
            <a:r>
              <a:rPr lang="zh-CN" altLang="en-US" dirty="0" smtClean="0"/>
              <a:t>允许</a:t>
            </a:r>
            <a:endParaRPr lang="en-US" altLang="zh-CN" dirty="0" smtClean="0"/>
          </a:p>
          <a:p>
            <a:r>
              <a:rPr lang="zh-CN" altLang="en-US" dirty="0" smtClean="0"/>
              <a:t>携带</a:t>
            </a:r>
            <a:r>
              <a:rPr lang="zh-CN" altLang="en-US" dirty="0"/>
              <a:t>多个</a:t>
            </a:r>
            <a:r>
              <a:rPr lang="en-US" altLang="zh-CN" dirty="0"/>
              <a:t>VLAN</a:t>
            </a:r>
            <a:r>
              <a:rPr lang="zh-CN" altLang="en-US" dirty="0"/>
              <a:t>标签的流量</a:t>
            </a:r>
            <a:r>
              <a:rPr lang="zh-CN" altLang="en-US" dirty="0" smtClean="0"/>
              <a:t>通</a:t>
            </a:r>
            <a:endParaRPr lang="en-US" altLang="zh-CN" dirty="0" smtClean="0"/>
          </a:p>
          <a:p>
            <a:r>
              <a:rPr lang="zh-CN" altLang="en-US" dirty="0" smtClean="0"/>
              <a:t>过</a:t>
            </a:r>
            <a:r>
              <a:rPr lang="zh-CN" altLang="en-US" dirty="0"/>
              <a:t>，而子接口通过封装</a:t>
            </a:r>
            <a:r>
              <a:rPr lang="en-US" altLang="zh-CN" dirty="0" smtClean="0"/>
              <a:t>Dot1</a:t>
            </a:r>
          </a:p>
          <a:p>
            <a:r>
              <a:rPr lang="en-US" altLang="zh-CN" dirty="0" smtClean="0"/>
              <a:t>Q</a:t>
            </a:r>
            <a:r>
              <a:rPr lang="zh-CN" altLang="en-US" dirty="0"/>
              <a:t>协议识别并处理对应</a:t>
            </a:r>
            <a:r>
              <a:rPr lang="en-US" altLang="zh-CN" dirty="0" smtClean="0"/>
              <a:t>VLAN</a:t>
            </a:r>
          </a:p>
          <a:p>
            <a:r>
              <a:rPr lang="zh-CN" altLang="en-US" dirty="0" smtClean="0"/>
              <a:t>的</a:t>
            </a:r>
            <a:r>
              <a:rPr lang="zh-CN" altLang="en-US" dirty="0"/>
              <a:t>数据。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853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5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31227" y="147144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应用场景与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优势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27" y="861848"/>
            <a:ext cx="843454" cy="47611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994" y="1386320"/>
            <a:ext cx="3395006" cy="403225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4681" y="1061544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中小型企业</a:t>
            </a:r>
            <a:r>
              <a:rPr lang="zh-CN" altLang="en-US" sz="2000" b="1" dirty="0" smtClean="0"/>
              <a:t>网络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1074681" y="3042386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实验与教学</a:t>
            </a:r>
            <a:r>
              <a:rPr lang="zh-CN" altLang="en-US" sz="2000" b="1" dirty="0" smtClean="0"/>
              <a:t>环境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1074681" y="5023228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带宽优化与安全</a:t>
            </a:r>
            <a:r>
              <a:rPr lang="zh-CN" altLang="en-US" sz="2000" b="1" dirty="0" smtClean="0"/>
              <a:t>控制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1074681" y="1467190"/>
            <a:ext cx="41729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适用于预算有限且</a:t>
            </a:r>
            <a:r>
              <a:rPr lang="en-US" altLang="zh-CN" dirty="0"/>
              <a:t>VLAN</a:t>
            </a:r>
            <a:r>
              <a:rPr lang="zh-CN" altLang="en-US" dirty="0"/>
              <a:t>数量较少的中小型企业，</a:t>
            </a:r>
            <a:r>
              <a:rPr lang="zh-CN" altLang="en-US" dirty="0" smtClean="0"/>
              <a:t>通</a:t>
            </a:r>
            <a:endParaRPr lang="en-US" altLang="zh-CN" dirty="0" smtClean="0"/>
          </a:p>
          <a:p>
            <a:r>
              <a:rPr lang="zh-CN" altLang="en-US" dirty="0" smtClean="0"/>
              <a:t>过</a:t>
            </a:r>
            <a:r>
              <a:rPr lang="zh-CN" altLang="en-US" dirty="0"/>
              <a:t>单台路由器实现多</a:t>
            </a:r>
            <a:r>
              <a:rPr lang="en-US" altLang="zh-CN" dirty="0"/>
              <a:t>VLAN</a:t>
            </a:r>
            <a:r>
              <a:rPr lang="zh-CN" altLang="en-US" dirty="0"/>
              <a:t>互联，节省硬件成本。</a:t>
            </a:r>
            <a:r>
              <a:rPr lang="zh-CN" altLang="en-US" dirty="0" smtClean="0"/>
              <a:t>例</a:t>
            </a:r>
            <a:endParaRPr lang="en-US" altLang="zh-CN" dirty="0" smtClean="0"/>
          </a:p>
          <a:p>
            <a:r>
              <a:rPr lang="zh-CN" altLang="en-US" dirty="0" smtClean="0"/>
              <a:t>如</a:t>
            </a:r>
            <a:r>
              <a:rPr lang="zh-CN" altLang="en-US" dirty="0"/>
              <a:t>财务、行政等部门的</a:t>
            </a:r>
            <a:r>
              <a:rPr lang="en-US" altLang="zh-CN" dirty="0"/>
              <a:t>VLAN</a:t>
            </a:r>
            <a:r>
              <a:rPr lang="zh-CN" altLang="en-US" dirty="0"/>
              <a:t>隔离与互通需求。</a:t>
            </a:r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74681" y="3460652"/>
            <a:ext cx="43524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便于演示</a:t>
            </a:r>
            <a:r>
              <a:rPr lang="en-US" altLang="zh-CN" dirty="0"/>
              <a:t>VLAN</a:t>
            </a:r>
            <a:r>
              <a:rPr lang="zh-CN" altLang="en-US" dirty="0"/>
              <a:t>和路由原理，帮助学习者理解子接口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Trunk</a:t>
            </a:r>
            <a:r>
              <a:rPr lang="zh-CN" altLang="en-US" dirty="0"/>
              <a:t>链路等概念，是网络工程教学的经典案例。</a:t>
            </a:r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74681" y="5410359"/>
            <a:ext cx="42370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通过集中流量审计和</a:t>
            </a:r>
            <a:r>
              <a:rPr lang="en-US" altLang="zh-CN" dirty="0"/>
              <a:t>ACL</a:t>
            </a:r>
            <a:r>
              <a:rPr lang="zh-CN" altLang="en-US" dirty="0"/>
              <a:t>（访问控制列表）在子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 smtClean="0"/>
              <a:t>上</a:t>
            </a:r>
            <a:r>
              <a:rPr lang="zh-CN" altLang="en-US" dirty="0"/>
              <a:t>实施策略，过滤非法流量，同时避免广播风暴跨</a:t>
            </a:r>
            <a:r>
              <a:rPr lang="en-US" altLang="zh-CN" dirty="0" smtClean="0"/>
              <a:t>V</a:t>
            </a:r>
          </a:p>
          <a:p>
            <a:r>
              <a:rPr lang="en-US" altLang="zh-CN" dirty="0" smtClean="0"/>
              <a:t>LAN</a:t>
            </a:r>
            <a:r>
              <a:rPr lang="zh-CN" altLang="en-US" dirty="0"/>
              <a:t>传播。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10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10207" y="168165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与传统路由方式的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对比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7022"/>
            <a:ext cx="2809875" cy="4991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32386" y="1007022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接口利用率</a:t>
            </a:r>
            <a:r>
              <a:rPr lang="zh-CN" altLang="en-US" sz="2000" b="1" dirty="0" smtClean="0"/>
              <a:t>差异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2932386" y="2646831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性能瓶颈</a:t>
            </a:r>
            <a:r>
              <a:rPr lang="zh-CN" altLang="en-US" sz="2000" b="1" dirty="0" smtClean="0"/>
              <a:t>问题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2932386" y="4432728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配置复杂</a:t>
            </a:r>
            <a:r>
              <a:rPr lang="zh-CN" altLang="en-US" sz="2000" b="1" dirty="0" smtClean="0"/>
              <a:t>度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2932386" y="1407132"/>
            <a:ext cx="56092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传统路由需为每个</a:t>
            </a:r>
            <a:r>
              <a:rPr lang="en-US" altLang="zh-CN" dirty="0"/>
              <a:t>VLAN</a:t>
            </a:r>
            <a:r>
              <a:rPr lang="zh-CN" altLang="en-US" dirty="0"/>
              <a:t>分配独立物理接口，而单臂路由仅需一个</a:t>
            </a:r>
            <a:r>
              <a:rPr lang="zh-CN" altLang="en-US" dirty="0" smtClean="0"/>
              <a:t>物理</a:t>
            </a:r>
            <a:endParaRPr lang="en-US" altLang="zh-CN" dirty="0" smtClean="0"/>
          </a:p>
          <a:p>
            <a:r>
              <a:rPr lang="zh-CN" altLang="en-US" dirty="0" smtClean="0"/>
              <a:t>接口</a:t>
            </a:r>
            <a:r>
              <a:rPr lang="zh-CN" altLang="en-US" dirty="0"/>
              <a:t>通过子接口逻辑划分，显著减少硬件资源占用。</a:t>
            </a:r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932386" y="3046941"/>
            <a:ext cx="56092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传统路由多接口并行处理流量，而单臂路由所有</a:t>
            </a:r>
            <a:r>
              <a:rPr lang="en-US" altLang="zh-CN" dirty="0"/>
              <a:t>VLAN</a:t>
            </a:r>
            <a:r>
              <a:rPr lang="zh-CN" altLang="en-US" dirty="0"/>
              <a:t>流量共享同一</a:t>
            </a:r>
            <a:r>
              <a:rPr lang="zh-CN" altLang="en-US" dirty="0" smtClean="0"/>
              <a:t>物</a:t>
            </a:r>
            <a:endParaRPr lang="en-US" altLang="zh-CN" dirty="0" smtClean="0"/>
          </a:p>
          <a:p>
            <a:r>
              <a:rPr lang="zh-CN" altLang="en-US" dirty="0" smtClean="0"/>
              <a:t>理</a:t>
            </a:r>
            <a:r>
              <a:rPr lang="zh-CN" altLang="en-US" dirty="0"/>
              <a:t>接口带宽，高负载时易成为网络瓶颈，延迟可能增加。</a:t>
            </a:r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932386" y="4832838"/>
            <a:ext cx="56605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单臂路由需配置子接口、</a:t>
            </a:r>
            <a:r>
              <a:rPr lang="en-US" altLang="zh-CN" dirty="0"/>
              <a:t>Trunk</a:t>
            </a:r>
            <a:r>
              <a:rPr lang="zh-CN" altLang="en-US" dirty="0"/>
              <a:t>链路和</a:t>
            </a:r>
            <a:r>
              <a:rPr lang="en-US" altLang="zh-CN" dirty="0"/>
              <a:t>VLAN</a:t>
            </a:r>
            <a:r>
              <a:rPr lang="zh-CN" altLang="en-US" dirty="0"/>
              <a:t>封装，步骤较繁琐；传统</a:t>
            </a:r>
            <a:r>
              <a:rPr lang="zh-CN" altLang="en-US" dirty="0" smtClean="0"/>
              <a:t>路</a:t>
            </a:r>
            <a:endParaRPr lang="en-US" altLang="zh-CN" dirty="0" smtClean="0"/>
          </a:p>
          <a:p>
            <a:r>
              <a:rPr lang="zh-CN" altLang="en-US" dirty="0" smtClean="0"/>
              <a:t>由</a:t>
            </a:r>
            <a:r>
              <a:rPr lang="zh-CN" altLang="en-US" dirty="0"/>
              <a:t>仅需为每个接口分配</a:t>
            </a:r>
            <a:r>
              <a:rPr lang="en-US" altLang="zh-CN" dirty="0"/>
              <a:t>IP</a:t>
            </a:r>
            <a:r>
              <a:rPr lang="zh-CN" altLang="en-US" dirty="0"/>
              <a:t>，但需更多物理连线。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69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86524" y="1240970"/>
            <a:ext cx="7063991" cy="4411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62365" y="1416816"/>
            <a:ext cx="6712299" cy="405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458" y="1539850"/>
            <a:ext cx="6276108" cy="3813465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585181" y="2571165"/>
            <a:ext cx="1866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PART 02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2117856" y="3279051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单臂路由的核心</a:t>
            </a:r>
            <a:r>
              <a:rPr lang="zh-CN" altLang="en-US" sz="4000" dirty="0" smtClean="0"/>
              <a:t>原理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4828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6478604" y="953759"/>
            <a:ext cx="2478347" cy="26760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360763" y="2768834"/>
            <a:ext cx="2478347" cy="26760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50938" y="953759"/>
            <a:ext cx="2478347" cy="26760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33680" y="121920"/>
            <a:ext cx="3852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VLAN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间通信的需求分析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8091"/>
            <a:ext cx="2885440" cy="15513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098" y="931291"/>
            <a:ext cx="2773680" cy="15513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4538091"/>
            <a:ext cx="2773680" cy="155139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0945" y="115824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二层隔离特性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895385" y="115824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资源优化考量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738163" y="301752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业务互联需求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33680" y="1706987"/>
            <a:ext cx="255711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VLAN</a:t>
            </a:r>
            <a:r>
              <a:rPr lang="zh-CN" altLang="en-US" dirty="0"/>
              <a:t>技术通过划分广播域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zh-CN" altLang="en-US" dirty="0" smtClean="0"/>
              <a:t>二</a:t>
            </a:r>
            <a:r>
              <a:rPr lang="zh-CN" altLang="en-US" dirty="0"/>
              <a:t>层隔离，导致不同</a:t>
            </a:r>
            <a:r>
              <a:rPr lang="en-US" altLang="zh-CN" dirty="0"/>
              <a:t>VLAN</a:t>
            </a:r>
            <a:r>
              <a:rPr lang="zh-CN" altLang="en-US" dirty="0"/>
              <a:t>间</a:t>
            </a:r>
            <a:r>
              <a:rPr lang="zh-CN" altLang="en-US" dirty="0" smtClean="0"/>
              <a:t>主</a:t>
            </a:r>
            <a:endParaRPr lang="en-US" altLang="zh-CN" dirty="0" smtClean="0"/>
          </a:p>
          <a:p>
            <a:r>
              <a:rPr lang="zh-CN" altLang="en-US" dirty="0" smtClean="0"/>
              <a:t>机</a:t>
            </a:r>
            <a:r>
              <a:rPr lang="zh-CN" altLang="en-US" dirty="0"/>
              <a:t>无法直接通信，必须依赖</a:t>
            </a:r>
            <a:r>
              <a:rPr lang="zh-CN" altLang="en-US" dirty="0" smtClean="0"/>
              <a:t>三</a:t>
            </a:r>
            <a:endParaRPr lang="en-US" altLang="zh-CN" dirty="0" smtClean="0"/>
          </a:p>
          <a:p>
            <a:r>
              <a:rPr lang="zh-CN" altLang="en-US" dirty="0" smtClean="0"/>
              <a:t>层</a:t>
            </a:r>
            <a:r>
              <a:rPr lang="zh-CN" altLang="en-US" dirty="0"/>
              <a:t>设备进行路由转发。这种</a:t>
            </a:r>
            <a:r>
              <a:rPr lang="zh-CN" altLang="en-US" dirty="0" smtClean="0"/>
              <a:t>隔</a:t>
            </a:r>
            <a:endParaRPr lang="en-US" altLang="zh-CN" dirty="0" smtClean="0"/>
          </a:p>
          <a:p>
            <a:r>
              <a:rPr lang="zh-CN" altLang="en-US" dirty="0" smtClean="0"/>
              <a:t>离</a:t>
            </a:r>
            <a:r>
              <a:rPr lang="zh-CN" altLang="en-US" dirty="0"/>
              <a:t>特性在提升网络安全性的</a:t>
            </a:r>
            <a:r>
              <a:rPr lang="zh-CN" altLang="en-US" dirty="0" smtClean="0"/>
              <a:t>同</a:t>
            </a:r>
            <a:endParaRPr lang="en-US" altLang="zh-CN" dirty="0" smtClean="0"/>
          </a:p>
          <a:p>
            <a:r>
              <a:rPr lang="zh-CN" altLang="en-US" dirty="0" smtClean="0"/>
              <a:t>时</a:t>
            </a:r>
            <a:r>
              <a:rPr lang="zh-CN" altLang="en-US" dirty="0"/>
              <a:t>，也催生了跨</a:t>
            </a:r>
            <a:r>
              <a:rPr lang="en-US" altLang="zh-CN" dirty="0"/>
              <a:t>VLAN</a:t>
            </a:r>
            <a:r>
              <a:rPr lang="zh-CN" altLang="en-US" dirty="0"/>
              <a:t>通信的</a:t>
            </a:r>
            <a:r>
              <a:rPr lang="zh-CN" altLang="en-US" dirty="0" smtClean="0"/>
              <a:t>技</a:t>
            </a:r>
            <a:endParaRPr lang="en-US" altLang="zh-CN" dirty="0" smtClean="0"/>
          </a:p>
          <a:p>
            <a:r>
              <a:rPr lang="zh-CN" altLang="en-US" dirty="0" smtClean="0"/>
              <a:t>术</a:t>
            </a:r>
            <a:r>
              <a:rPr lang="zh-CN" altLang="en-US" dirty="0"/>
              <a:t>需求。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478604" y="1706987"/>
            <a:ext cx="255711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相比为每个</a:t>
            </a:r>
            <a:r>
              <a:rPr lang="en-US" altLang="zh-CN" dirty="0"/>
              <a:t>VLAN</a:t>
            </a:r>
            <a:r>
              <a:rPr lang="zh-CN" altLang="en-US" dirty="0"/>
              <a:t>部署独立</a:t>
            </a:r>
            <a:r>
              <a:rPr lang="zh-CN" altLang="en-US" dirty="0" smtClean="0"/>
              <a:t>物理</a:t>
            </a:r>
            <a:endParaRPr lang="en-US" altLang="zh-CN" dirty="0" smtClean="0"/>
          </a:p>
          <a:p>
            <a:r>
              <a:rPr lang="zh-CN" altLang="en-US" dirty="0" smtClean="0"/>
              <a:t>接口</a:t>
            </a:r>
            <a:r>
              <a:rPr lang="zh-CN" altLang="en-US" dirty="0"/>
              <a:t>，单臂路由通过逻辑子</a:t>
            </a:r>
            <a:r>
              <a:rPr lang="zh-CN" altLang="en-US" dirty="0" smtClean="0"/>
              <a:t>接</a:t>
            </a:r>
            <a:endParaRPr lang="en-US" altLang="zh-CN" dirty="0" smtClean="0"/>
          </a:p>
          <a:p>
            <a:r>
              <a:rPr lang="zh-CN" altLang="en-US" dirty="0" smtClean="0"/>
              <a:t>口</a:t>
            </a:r>
            <a:r>
              <a:rPr lang="zh-CN" altLang="en-US" dirty="0"/>
              <a:t>复用物理链路，显著降低</a:t>
            </a:r>
            <a:r>
              <a:rPr lang="zh-CN" altLang="en-US" dirty="0" smtClean="0"/>
              <a:t>设</a:t>
            </a:r>
            <a:endParaRPr lang="en-US" altLang="zh-CN" dirty="0" smtClean="0"/>
          </a:p>
          <a:p>
            <a:r>
              <a:rPr lang="zh-CN" altLang="en-US" dirty="0" smtClean="0"/>
              <a:t>备</a:t>
            </a:r>
            <a:r>
              <a:rPr lang="zh-CN" altLang="en-US" dirty="0"/>
              <a:t>成本和布线复杂度，特别</a:t>
            </a:r>
            <a:r>
              <a:rPr lang="zh-CN" altLang="en-US" dirty="0" smtClean="0"/>
              <a:t>适</a:t>
            </a:r>
            <a:endParaRPr lang="en-US" altLang="zh-CN" dirty="0" smtClean="0"/>
          </a:p>
          <a:p>
            <a:r>
              <a:rPr lang="zh-CN" altLang="en-US" dirty="0" smtClean="0"/>
              <a:t>合</a:t>
            </a:r>
            <a:r>
              <a:rPr lang="zh-CN" altLang="en-US" dirty="0"/>
              <a:t>中小型网络架构。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313367" y="3579453"/>
            <a:ext cx="257314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企业网络中常存在跨部门</a:t>
            </a:r>
            <a:r>
              <a:rPr lang="zh-CN" altLang="en-US" dirty="0" smtClean="0"/>
              <a:t>协作</a:t>
            </a:r>
            <a:endParaRPr lang="en-US" altLang="zh-CN" dirty="0" smtClean="0"/>
          </a:p>
          <a:p>
            <a:r>
              <a:rPr lang="zh-CN" altLang="en-US" dirty="0" smtClean="0"/>
              <a:t>场景</a:t>
            </a:r>
            <a:r>
              <a:rPr lang="en-US" altLang="zh-CN" dirty="0"/>
              <a:t>(</a:t>
            </a:r>
            <a:r>
              <a:rPr lang="zh-CN" altLang="en-US" dirty="0"/>
              <a:t>如财务</a:t>
            </a:r>
            <a:r>
              <a:rPr lang="en-US" altLang="zh-CN" dirty="0"/>
              <a:t>VLAN</a:t>
            </a:r>
            <a:r>
              <a:rPr lang="zh-CN" altLang="en-US" dirty="0"/>
              <a:t>与销售</a:t>
            </a:r>
            <a:r>
              <a:rPr lang="en-US" altLang="zh-CN" dirty="0" smtClean="0"/>
              <a:t>VLAN</a:t>
            </a:r>
          </a:p>
          <a:p>
            <a:r>
              <a:rPr lang="zh-CN" altLang="en-US" dirty="0" smtClean="0"/>
              <a:t>需</a:t>
            </a:r>
            <a:r>
              <a:rPr lang="zh-CN" altLang="en-US" dirty="0"/>
              <a:t>共享服务器资源</a:t>
            </a:r>
            <a:r>
              <a:rPr lang="en-US" altLang="zh-CN" dirty="0"/>
              <a:t>)</a:t>
            </a:r>
            <a:r>
              <a:rPr lang="zh-CN" altLang="en-US" dirty="0"/>
              <a:t>，需要</a:t>
            </a:r>
            <a:r>
              <a:rPr lang="zh-CN" altLang="en-US" dirty="0" smtClean="0"/>
              <a:t>通过</a:t>
            </a:r>
            <a:endParaRPr lang="en-US" altLang="zh-CN" dirty="0" smtClean="0"/>
          </a:p>
          <a:p>
            <a:r>
              <a:rPr lang="zh-CN" altLang="en-US" dirty="0" smtClean="0"/>
              <a:t>路由</a:t>
            </a:r>
            <a:r>
              <a:rPr lang="zh-CN" altLang="en-US" dirty="0"/>
              <a:t>实现可控的跨</a:t>
            </a:r>
            <a:r>
              <a:rPr lang="en-US" altLang="zh-CN" dirty="0"/>
              <a:t>VLAN</a:t>
            </a:r>
            <a:r>
              <a:rPr lang="zh-CN" altLang="en-US" dirty="0"/>
              <a:t>访问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同时</a:t>
            </a:r>
            <a:r>
              <a:rPr lang="zh-CN" altLang="en-US" dirty="0"/>
              <a:t>保持安全隔离边界。</a:t>
            </a:r>
          </a:p>
        </p:txBody>
      </p:sp>
    </p:spTree>
    <p:extLst>
      <p:ext uri="{BB962C8B-B14F-4D97-AF65-F5344CB8AC3E}">
        <p14:creationId xmlns:p14="http://schemas.microsoft.com/office/powerpoint/2010/main" val="320713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3" grpId="0" animBg="1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18210" y="124691"/>
            <a:ext cx="3954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封装协议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(802.10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与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ISL)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390" y="1988683"/>
            <a:ext cx="3106992" cy="307428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9154" y="1788628"/>
            <a:ext cx="2254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+mn-ea"/>
              </a:rPr>
              <a:t>802.10</a:t>
            </a:r>
            <a:r>
              <a:rPr lang="zh-CN" altLang="en-US" sz="2000" b="1" dirty="0">
                <a:latin typeface="+mn-ea"/>
              </a:rPr>
              <a:t>标准化封装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99464" y="1111827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+mn-ea"/>
              </a:rPr>
              <a:t>ISL</a:t>
            </a:r>
            <a:r>
              <a:rPr lang="zh-CN" altLang="en-US" sz="2000" b="1" dirty="0">
                <a:latin typeface="+mn-ea"/>
              </a:rPr>
              <a:t>传统封装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99464" y="35499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封装处理流程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0238" y="2338258"/>
            <a:ext cx="27430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主流单臂路由采用</a:t>
            </a:r>
            <a:r>
              <a:rPr lang="en-US" altLang="zh-CN" dirty="0"/>
              <a:t>802.1Q</a:t>
            </a:r>
            <a:r>
              <a:rPr lang="zh-CN" altLang="en-US" dirty="0"/>
              <a:t>协议</a:t>
            </a:r>
            <a:r>
              <a:rPr lang="zh-CN" altLang="en-US" dirty="0" smtClean="0"/>
              <a:t>进</a:t>
            </a:r>
            <a:endParaRPr lang="en-US" altLang="zh-CN" dirty="0" smtClean="0"/>
          </a:p>
          <a:p>
            <a:r>
              <a:rPr lang="zh-CN" altLang="en-US" dirty="0" smtClean="0"/>
              <a:t>行</a:t>
            </a:r>
            <a:r>
              <a:rPr lang="en-US" altLang="zh-CN" dirty="0"/>
              <a:t>VLAN</a:t>
            </a:r>
            <a:r>
              <a:rPr lang="zh-CN" altLang="en-US" dirty="0"/>
              <a:t>标签封装，在以太网帧</a:t>
            </a:r>
            <a:r>
              <a:rPr lang="zh-CN" altLang="en-US" dirty="0" smtClean="0"/>
              <a:t>头</a:t>
            </a:r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zh-CN" altLang="en-US" dirty="0"/>
              <a:t>数据之间插入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  <a:r>
              <a:rPr lang="en-US" altLang="zh-CN" dirty="0"/>
              <a:t>Tag(</a:t>
            </a:r>
            <a:r>
              <a:rPr lang="zh-CN" altLang="en-US" dirty="0"/>
              <a:t>含</a:t>
            </a:r>
            <a:r>
              <a:rPr lang="en-US" altLang="zh-CN" dirty="0"/>
              <a:t>12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en-US" altLang="zh-CN" dirty="0" smtClean="0"/>
              <a:t>VLAN </a:t>
            </a:r>
            <a:r>
              <a:rPr lang="en-US" altLang="zh-CN" dirty="0"/>
              <a:t>ID</a:t>
            </a:r>
            <a:r>
              <a:rPr lang="zh-CN" altLang="en-US" dirty="0"/>
              <a:t>和</a:t>
            </a:r>
            <a:r>
              <a:rPr lang="en-US" altLang="zh-CN" dirty="0"/>
              <a:t>3</a:t>
            </a:r>
            <a:r>
              <a:rPr lang="zh-CN" altLang="en-US" dirty="0"/>
              <a:t>位优先级</a:t>
            </a:r>
            <a:r>
              <a:rPr lang="en-US" altLang="zh-CN" dirty="0"/>
              <a:t>)</a:t>
            </a:r>
            <a:r>
              <a:rPr lang="zh-CN" altLang="en-US" dirty="0"/>
              <a:t>，支持</a:t>
            </a:r>
            <a:r>
              <a:rPr lang="zh-CN" altLang="en-US" dirty="0" smtClean="0"/>
              <a:t>最多</a:t>
            </a:r>
            <a:endParaRPr lang="en-US" altLang="zh-CN" dirty="0" smtClean="0"/>
          </a:p>
          <a:p>
            <a:r>
              <a:rPr lang="en-US" altLang="zh-CN" dirty="0" smtClean="0"/>
              <a:t>4094</a:t>
            </a:r>
            <a:r>
              <a:rPr lang="zh-CN" altLang="en-US" dirty="0"/>
              <a:t>个</a:t>
            </a:r>
            <a:r>
              <a:rPr lang="en-US" altLang="zh-CN" dirty="0"/>
              <a:t>VLAN</a:t>
            </a:r>
            <a:r>
              <a:rPr lang="zh-CN" altLang="en-US" dirty="0"/>
              <a:t>标识，兼容</a:t>
            </a:r>
            <a:r>
              <a:rPr lang="zh-CN" altLang="en-US" dirty="0" smtClean="0"/>
              <a:t>绝大多数</a:t>
            </a:r>
            <a:endParaRPr lang="en-US" altLang="zh-CN" dirty="0" smtClean="0"/>
          </a:p>
          <a:p>
            <a:r>
              <a:rPr lang="zh-CN" altLang="en-US" dirty="0" smtClean="0"/>
              <a:t>现代</a:t>
            </a:r>
            <a:r>
              <a:rPr lang="zh-CN" altLang="en-US" dirty="0"/>
              <a:t>网络设备。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099464" y="1511937"/>
            <a:ext cx="292259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Cisco</a:t>
            </a:r>
            <a:r>
              <a:rPr lang="zh-CN" altLang="en-US" dirty="0"/>
              <a:t>私有协议</a:t>
            </a:r>
            <a:r>
              <a:rPr lang="en-US" altLang="zh-CN" dirty="0"/>
              <a:t>Inter-Switch Link(ISL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/>
              <a:t>26</a:t>
            </a:r>
            <a:r>
              <a:rPr lang="zh-CN" altLang="en-US" dirty="0"/>
              <a:t>字节帧头和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  <a:r>
              <a:rPr lang="en-US" altLang="zh-CN" dirty="0"/>
              <a:t>FCS</a:t>
            </a:r>
            <a:r>
              <a:rPr lang="zh-CN" altLang="en-US" dirty="0"/>
              <a:t>封装</a:t>
            </a:r>
            <a:r>
              <a:rPr lang="zh-CN" altLang="en-US" dirty="0" smtClean="0"/>
              <a:t>原</a:t>
            </a:r>
            <a:endParaRPr lang="en-US" altLang="zh-CN" dirty="0" smtClean="0"/>
          </a:p>
          <a:p>
            <a:r>
              <a:rPr lang="zh-CN" altLang="en-US" dirty="0" smtClean="0"/>
              <a:t>始</a:t>
            </a:r>
            <a:r>
              <a:rPr lang="zh-CN" altLang="en-US" dirty="0"/>
              <a:t>帧，支持</a:t>
            </a:r>
            <a:r>
              <a:rPr lang="en-US" altLang="zh-CN" dirty="0"/>
              <a:t>1000</a:t>
            </a:r>
            <a:r>
              <a:rPr lang="zh-CN" altLang="en-US" dirty="0"/>
              <a:t>个</a:t>
            </a:r>
            <a:r>
              <a:rPr lang="en-US" altLang="zh-CN" dirty="0"/>
              <a:t>VLAN</a:t>
            </a:r>
            <a:r>
              <a:rPr lang="zh-CN" altLang="en-US" dirty="0"/>
              <a:t>但存在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r>
              <a:rPr lang="zh-CN" altLang="en-US" dirty="0" smtClean="0"/>
              <a:t>开销</a:t>
            </a:r>
            <a:r>
              <a:rPr lang="zh-CN" altLang="en-US" dirty="0"/>
              <a:t>大、设备兼容性差等缺陷，</a:t>
            </a:r>
            <a:r>
              <a:rPr lang="zh-CN" altLang="en-US" dirty="0" smtClean="0"/>
              <a:t>已</a:t>
            </a:r>
            <a:endParaRPr lang="en-US" altLang="zh-CN" dirty="0" smtClean="0"/>
          </a:p>
          <a:p>
            <a:r>
              <a:rPr lang="zh-CN" altLang="en-US" dirty="0" smtClean="0"/>
              <a:t>逐步</a:t>
            </a:r>
            <a:r>
              <a:rPr lang="zh-CN" altLang="en-US" dirty="0"/>
              <a:t>被</a:t>
            </a:r>
            <a:r>
              <a:rPr lang="en-US" altLang="zh-CN" dirty="0"/>
              <a:t>802.10</a:t>
            </a:r>
            <a:r>
              <a:rPr lang="zh-CN" altLang="en-US" dirty="0"/>
              <a:t>取代。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99464" y="3950025"/>
            <a:ext cx="293458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路由器子接口需配置</a:t>
            </a:r>
            <a:r>
              <a:rPr lang="en-US" altLang="zh-CN" dirty="0"/>
              <a:t>"encapsulation </a:t>
            </a:r>
            <a:endParaRPr lang="en-US" altLang="zh-CN" dirty="0" smtClean="0"/>
          </a:p>
          <a:p>
            <a:r>
              <a:rPr lang="en-US" altLang="zh-CN" dirty="0" smtClean="0"/>
              <a:t>dot1Q&lt;</a:t>
            </a:r>
            <a:r>
              <a:rPr lang="en-US" altLang="zh-CN" dirty="0" err="1" smtClean="0"/>
              <a:t>vlan</a:t>
            </a:r>
            <a:r>
              <a:rPr lang="en-US" altLang="zh-CN" dirty="0" smtClean="0"/>
              <a:t>-id</a:t>
            </a:r>
            <a:r>
              <a:rPr lang="en-US" altLang="zh-CN" dirty="0"/>
              <a:t>&gt;"</a:t>
            </a:r>
            <a:r>
              <a:rPr lang="zh-CN" altLang="en-US" dirty="0"/>
              <a:t>命令，接收时剥离</a:t>
            </a:r>
            <a:r>
              <a:rPr lang="en-US" altLang="zh-CN" dirty="0" smtClean="0"/>
              <a:t>V</a:t>
            </a:r>
          </a:p>
          <a:p>
            <a:r>
              <a:rPr lang="en-US" altLang="zh-CN" dirty="0" smtClean="0"/>
              <a:t>LAN </a:t>
            </a:r>
            <a:r>
              <a:rPr lang="en-US" altLang="zh-CN" dirty="0"/>
              <a:t>Tag</a:t>
            </a:r>
            <a:r>
              <a:rPr lang="zh-CN" altLang="en-US" dirty="0"/>
              <a:t>还原原始帧，发送时根据</a:t>
            </a:r>
            <a:r>
              <a:rPr lang="zh-CN" altLang="en-US" dirty="0" smtClean="0"/>
              <a:t>子</a:t>
            </a:r>
            <a:endParaRPr lang="en-US" altLang="zh-CN" dirty="0" smtClean="0"/>
          </a:p>
          <a:p>
            <a:r>
              <a:rPr lang="zh-CN" altLang="en-US" dirty="0" smtClean="0"/>
              <a:t>接口</a:t>
            </a:r>
            <a:r>
              <a:rPr lang="zh-CN" altLang="en-US" dirty="0"/>
              <a:t>绑定</a:t>
            </a:r>
            <a:r>
              <a:rPr lang="en-US" altLang="zh-CN" dirty="0"/>
              <a:t>VLAN</a:t>
            </a:r>
            <a:r>
              <a:rPr lang="zh-CN" altLang="en-US" dirty="0"/>
              <a:t>重新封装标签，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en-US" altLang="zh-CN" dirty="0" smtClean="0"/>
              <a:t>VLAN</a:t>
            </a:r>
            <a:r>
              <a:rPr lang="zh-CN" altLang="en-US" dirty="0"/>
              <a:t>上下文转换。</a:t>
            </a:r>
          </a:p>
        </p:txBody>
      </p:sp>
    </p:spTree>
    <p:extLst>
      <p:ext uri="{BB962C8B-B14F-4D97-AF65-F5344CB8AC3E}">
        <p14:creationId xmlns:p14="http://schemas.microsoft.com/office/powerpoint/2010/main" val="412629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9479</TotalTime>
  <Words>2081</Words>
  <Application>Microsoft Office PowerPoint</Application>
  <PresentationFormat>全屏显示(4:3)</PresentationFormat>
  <Paragraphs>273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等线</vt:lpstr>
      <vt:lpstr>仿宋</vt:lpstr>
      <vt:lpstr>华文隶书</vt:lpstr>
      <vt:lpstr>宋体</vt:lpstr>
      <vt:lpstr>微软雅黑</vt:lpstr>
      <vt:lpstr>Arial</vt:lpstr>
      <vt:lpstr>Calibri</vt:lpstr>
      <vt:lpstr>Tahoma</vt:lpstr>
      <vt:lpstr>Wingdings</vt:lpstr>
      <vt:lpstr>Office 主题</vt:lpstr>
      <vt:lpstr>单臂路由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HZW</dc:creator>
  <cp:lastModifiedBy>Administrator</cp:lastModifiedBy>
  <cp:revision>1200</cp:revision>
  <dcterms:created xsi:type="dcterms:W3CDTF">2014-07-13T02:54:52Z</dcterms:created>
  <dcterms:modified xsi:type="dcterms:W3CDTF">2025-04-30T02:46:07Z</dcterms:modified>
</cp:coreProperties>
</file>