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10" r:id="rId2"/>
    <p:sldId id="499" r:id="rId3"/>
    <p:sldId id="501" r:id="rId4"/>
    <p:sldId id="502" r:id="rId5"/>
    <p:sldId id="503" r:id="rId6"/>
    <p:sldId id="504" r:id="rId7"/>
    <p:sldId id="505" r:id="rId8"/>
    <p:sldId id="506" r:id="rId9"/>
    <p:sldId id="507" r:id="rId10"/>
    <p:sldId id="508" r:id="rId11"/>
    <p:sldId id="487" r:id="rId12"/>
    <p:sldId id="488" r:id="rId13"/>
    <p:sldId id="498" r:id="rId14"/>
    <p:sldId id="489" r:id="rId15"/>
    <p:sldId id="492" r:id="rId16"/>
    <p:sldId id="493" r:id="rId17"/>
    <p:sldId id="497" r:id="rId18"/>
    <p:sldId id="494" r:id="rId19"/>
    <p:sldId id="496" r:id="rId20"/>
    <p:sldId id="495" r:id="rId21"/>
    <p:sldId id="490" r:id="rId22"/>
    <p:sldId id="509" r:id="rId23"/>
    <p:sldId id="510" r:id="rId24"/>
    <p:sldId id="512" r:id="rId25"/>
    <p:sldId id="511" r:id="rId26"/>
    <p:sldId id="491" r:id="rId27"/>
    <p:sldId id="262" r:id="rId28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7T15:22:13.34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静态路由配置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958958" y="4049593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汇报人：赵润梅 何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99764" y="404959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指导老师：黄泽伟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469204"/>
            <a:ext cx="6154220" cy="3909131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636331" y="2640638"/>
            <a:ext cx="1904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444626" y="334852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静态路由配置步骤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2248" y="115614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机与路由器的连接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248" y="1019503"/>
            <a:ext cx="6064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根据图示将两台</a:t>
            </a:r>
            <a:r>
              <a:rPr lang="en-US" altLang="zh-CN" sz="2400" b="1" dirty="0">
                <a:latin typeface="+mn-ea"/>
              </a:rPr>
              <a:t>PC</a:t>
            </a:r>
            <a:r>
              <a:rPr lang="zh-CN" altLang="en-US" sz="2400" b="1" dirty="0">
                <a:latin typeface="+mn-ea"/>
              </a:rPr>
              <a:t>机与路由器进行物理连接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29" y="2294046"/>
            <a:ext cx="628650" cy="104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81" y="2294045"/>
            <a:ext cx="628650" cy="104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633" y="2294044"/>
            <a:ext cx="628650" cy="104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2248" y="250146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连接方式说明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997292" y="250146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检查连接状态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83644" y="2501462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确认接口状态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2248" y="2973435"/>
            <a:ext cx="2273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使用网线按照图示</a:t>
            </a:r>
            <a:r>
              <a:rPr lang="zh-CN" altLang="en-US" sz="1800" dirty="0" smtClean="0"/>
              <a:t>将</a:t>
            </a:r>
            <a:endParaRPr lang="en-US" altLang="zh-CN" sz="1800" dirty="0" smtClean="0"/>
          </a:p>
          <a:p>
            <a:r>
              <a:rPr lang="en-US" altLang="zh-CN" sz="1800" dirty="0" smtClean="0"/>
              <a:t>PC</a:t>
            </a:r>
            <a:r>
              <a:rPr lang="zh-CN" altLang="en-US" sz="1800" dirty="0" smtClean="0"/>
              <a:t>机与路由器</a:t>
            </a:r>
            <a:r>
              <a:rPr lang="zh-CN" altLang="en-US" sz="1800" dirty="0"/>
              <a:t>接口</a:t>
            </a:r>
            <a:r>
              <a:rPr lang="zh-CN" altLang="en-US" sz="1800" dirty="0" smtClean="0"/>
              <a:t>正</a:t>
            </a:r>
            <a:endParaRPr lang="en-US" altLang="zh-CN" sz="1800" dirty="0" smtClean="0"/>
          </a:p>
          <a:p>
            <a:r>
              <a:rPr lang="zh-CN" altLang="en-US" sz="1800" dirty="0" smtClean="0"/>
              <a:t>确</a:t>
            </a:r>
            <a:r>
              <a:rPr lang="zh-CN" altLang="en-US" sz="1800" dirty="0"/>
              <a:t>连接</a:t>
            </a:r>
            <a:r>
              <a:rPr lang="zh-CN" altLang="en-US" sz="1800" dirty="0" smtClean="0"/>
              <a:t>，确保物理链</a:t>
            </a:r>
            <a:endParaRPr lang="en-US" altLang="zh-CN" sz="1800" dirty="0" smtClean="0"/>
          </a:p>
          <a:p>
            <a:r>
              <a:rPr lang="zh-CN" altLang="en-US" sz="1800" dirty="0" smtClean="0"/>
              <a:t>路</a:t>
            </a:r>
            <a:r>
              <a:rPr lang="zh-CN" altLang="en-US" sz="1800" dirty="0"/>
              <a:t>正常。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997292" y="2973434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使用命令行工具</a:t>
            </a:r>
            <a:r>
              <a:rPr lang="zh-CN" altLang="en-US" sz="1800" dirty="0" smtClean="0"/>
              <a:t>检查</a:t>
            </a:r>
            <a:endParaRPr lang="en-US" altLang="zh-CN" sz="1800" dirty="0" smtClean="0"/>
          </a:p>
          <a:p>
            <a:r>
              <a:rPr lang="zh-CN" altLang="en-US" sz="1800" dirty="0" smtClean="0"/>
              <a:t>物理链路</a:t>
            </a:r>
            <a:r>
              <a:rPr lang="zh-CN" altLang="en-US" sz="1800" dirty="0"/>
              <a:t>是否连通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确认</a:t>
            </a:r>
            <a:r>
              <a:rPr lang="zh-CN" altLang="en-US" sz="1800" dirty="0"/>
              <a:t>设备间</a:t>
            </a:r>
            <a:r>
              <a:rPr lang="zh-CN" altLang="en-US" sz="1800" dirty="0" smtClean="0"/>
              <a:t>的基本通</a:t>
            </a:r>
            <a:endParaRPr lang="en-US" altLang="zh-CN" sz="1800" dirty="0" smtClean="0"/>
          </a:p>
          <a:p>
            <a:r>
              <a:rPr lang="zh-CN" altLang="en-US" sz="1800" dirty="0" smtClean="0"/>
              <a:t>信</a:t>
            </a:r>
            <a:r>
              <a:rPr lang="zh-CN" altLang="en-US" sz="1800" dirty="0"/>
              <a:t>能力。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783644" y="297343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在路由器上查看</a:t>
            </a:r>
            <a:r>
              <a:rPr lang="zh-CN" altLang="en-US" sz="1800" dirty="0" smtClean="0"/>
              <a:t>端口</a:t>
            </a:r>
            <a:endParaRPr lang="en-US" altLang="zh-CN" sz="1800" dirty="0" smtClean="0"/>
          </a:p>
          <a:p>
            <a:r>
              <a:rPr lang="zh-CN" altLang="en-US" sz="1800" dirty="0" smtClean="0"/>
              <a:t>状态，保</a:t>
            </a:r>
            <a:r>
              <a:rPr lang="zh-CN" altLang="en-US" sz="1800" dirty="0"/>
              <a:t>所有相关</a:t>
            </a:r>
            <a:r>
              <a:rPr lang="zh-CN" altLang="en-US" sz="1800" dirty="0" smtClean="0"/>
              <a:t>接</a:t>
            </a:r>
            <a:endParaRPr lang="en-US" altLang="zh-CN" sz="1800" dirty="0" smtClean="0"/>
          </a:p>
          <a:p>
            <a:r>
              <a:rPr lang="zh-CN" altLang="en-US" sz="1800" dirty="0" smtClean="0"/>
              <a:t>口</a:t>
            </a:r>
            <a:r>
              <a:rPr lang="zh-CN" altLang="en-US" sz="1800" dirty="0"/>
              <a:t>处于</a:t>
            </a:r>
            <a:r>
              <a:rPr lang="en-US" altLang="zh-CN" sz="1800" dirty="0"/>
              <a:t>UP</a:t>
            </a:r>
            <a:r>
              <a:rPr lang="zh-CN" altLang="en-US" sz="1800" dirty="0" smtClean="0"/>
              <a:t>状态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03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8" y="157657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235" y="965638"/>
            <a:ext cx="3776781" cy="27340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29146" y="4018785"/>
            <a:ext cx="39148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按照图示为两台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机分配</a:t>
            </a:r>
            <a:r>
              <a:rPr lang="zh-CN" altLang="en-US" sz="2400" b="1" dirty="0" smtClean="0"/>
              <a:t>正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确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地址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46234" y="1478596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PCA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IP</a:t>
            </a:r>
            <a:r>
              <a:rPr lang="zh-CN" altLang="en-US" sz="1800" b="1" dirty="0"/>
              <a:t>地址配置</a:t>
            </a:r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10" y="1415612"/>
            <a:ext cx="504825" cy="495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322" y="1425137"/>
            <a:ext cx="504825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10" y="3660228"/>
            <a:ext cx="504825" cy="495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58147" y="147859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PCB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IP</a:t>
            </a:r>
            <a:r>
              <a:rPr lang="zh-CN" altLang="en-US" sz="1800" b="1" dirty="0"/>
              <a:t>地址配置</a:t>
            </a:r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46234" y="3723212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路由器接口</a:t>
            </a:r>
            <a:r>
              <a:rPr lang="en-US" altLang="zh-CN" sz="1800" b="1" dirty="0"/>
              <a:t>IP</a:t>
            </a:r>
            <a:r>
              <a:rPr lang="zh-CN" altLang="en-US" sz="1800" b="1" dirty="0"/>
              <a:t>地址配置</a:t>
            </a:r>
            <a:endParaRPr lang="zh-CN" altLang="en-US" sz="1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746234" y="1847928"/>
            <a:ext cx="20521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PCA</a:t>
            </a:r>
            <a:r>
              <a:rPr lang="zh-CN" altLang="en-US" dirty="0"/>
              <a:t>分配</a:t>
            </a:r>
            <a:r>
              <a:rPr lang="en-US" altLang="zh-CN" dirty="0"/>
              <a:t>IP</a:t>
            </a:r>
            <a:r>
              <a:rPr lang="zh-CN" altLang="en-US" dirty="0"/>
              <a:t>地址和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r>
              <a:rPr lang="zh-CN" altLang="en-US" dirty="0" smtClean="0"/>
              <a:t>掩码</a:t>
            </a:r>
            <a:r>
              <a:rPr lang="zh-CN" altLang="en-US" dirty="0"/>
              <a:t>，确保符合网络</a:t>
            </a:r>
            <a:r>
              <a:rPr lang="zh-CN" altLang="en-US" dirty="0" smtClean="0"/>
              <a:t>规</a:t>
            </a:r>
            <a:endParaRPr lang="en-US" altLang="zh-CN" dirty="0" smtClean="0"/>
          </a:p>
          <a:p>
            <a:r>
              <a:rPr lang="zh-CN" altLang="en-US" dirty="0" smtClean="0"/>
              <a:t>划</a:t>
            </a:r>
            <a:r>
              <a:rPr lang="zh-CN" altLang="en-US" dirty="0"/>
              <a:t>要求。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258147" y="1847928"/>
            <a:ext cx="20457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</a:t>
            </a:r>
            <a:r>
              <a:rPr lang="en-US" altLang="zh-CN" dirty="0"/>
              <a:t>PCB</a:t>
            </a:r>
            <a:r>
              <a:rPr lang="zh-CN" altLang="en-US" dirty="0"/>
              <a:t>分配</a:t>
            </a:r>
            <a:r>
              <a:rPr lang="en-US" altLang="zh-CN" dirty="0"/>
              <a:t>IP</a:t>
            </a:r>
            <a:r>
              <a:rPr lang="zh-CN" altLang="en-US" dirty="0"/>
              <a:t>地址和</a:t>
            </a:r>
            <a:r>
              <a:rPr lang="zh-CN" altLang="en-US" dirty="0" smtClean="0"/>
              <a:t>子网</a:t>
            </a:r>
            <a:endParaRPr lang="en-US" altLang="zh-CN" dirty="0" smtClean="0"/>
          </a:p>
          <a:p>
            <a:r>
              <a:rPr lang="zh-CN" altLang="en-US" dirty="0" smtClean="0"/>
              <a:t>掩码</a:t>
            </a:r>
            <a:r>
              <a:rPr lang="zh-CN" altLang="en-US" dirty="0"/>
              <a:t>，确保符合网络</a:t>
            </a:r>
            <a:r>
              <a:rPr lang="zh-CN" altLang="en-US" dirty="0" smtClean="0"/>
              <a:t>规</a:t>
            </a:r>
            <a:endParaRPr lang="en-US" altLang="zh-CN" dirty="0" smtClean="0"/>
          </a:p>
          <a:p>
            <a:r>
              <a:rPr lang="zh-CN" altLang="en-US" dirty="0" smtClean="0"/>
              <a:t>划</a:t>
            </a:r>
            <a:r>
              <a:rPr lang="zh-CN" altLang="en-US" dirty="0"/>
              <a:t>要求。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46234" y="4098242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为三台路由器的各个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分配</a:t>
            </a:r>
            <a:r>
              <a:rPr lang="en-US" altLang="zh-CN" dirty="0"/>
              <a:t>IP</a:t>
            </a:r>
            <a:r>
              <a:rPr lang="zh-CN" altLang="en-US" dirty="0"/>
              <a:t>地址，确保与</a:t>
            </a:r>
            <a:r>
              <a:rPr lang="zh-CN" altLang="en-US" dirty="0" smtClean="0"/>
              <a:t>相连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匹配。</a:t>
            </a:r>
          </a:p>
        </p:txBody>
      </p:sp>
    </p:spTree>
    <p:extLst>
      <p:ext uri="{BB962C8B-B14F-4D97-AF65-F5344CB8AC3E}">
        <p14:creationId xmlns:p14="http://schemas.microsoft.com/office/powerpoint/2010/main" val="91217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9" y="157655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4" y="1103586"/>
            <a:ext cx="4283409" cy="500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1" y="1103586"/>
            <a:ext cx="4393324" cy="5002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555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1" y="3451334"/>
            <a:ext cx="2619375" cy="32766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2249" y="157655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第一台路由器的默认路由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954" y="5791200"/>
            <a:ext cx="493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配置使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能</a:t>
            </a:r>
            <a:r>
              <a:rPr lang="en-US" altLang="zh-CN" sz="2400" b="1" dirty="0"/>
              <a:t>PING</a:t>
            </a:r>
            <a:r>
              <a:rPr lang="zh-CN" altLang="en-US" sz="2400" b="1" dirty="0"/>
              <a:t>通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的默认路由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79679" y="1596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1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87614" y="159681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2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79679" y="278990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2"/>
                </a:solidFill>
              </a:rPr>
              <a:t>3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47969" y="162759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添加默认路由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954199" y="1626087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测试连通性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7968" y="282068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验证默认路由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47968" y="205090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在第一台路由器上添加默认路由，</a:t>
            </a:r>
            <a:r>
              <a:rPr lang="zh-CN" altLang="en-US" dirty="0" smtClean="0"/>
              <a:t>指</a:t>
            </a:r>
            <a:endParaRPr lang="en-US" altLang="zh-CN" dirty="0" smtClean="0"/>
          </a:p>
          <a:p>
            <a:r>
              <a:rPr lang="zh-CN" altLang="en-US" dirty="0" smtClean="0"/>
              <a:t>向下</a:t>
            </a:r>
            <a:r>
              <a:rPr lang="zh-CN" altLang="en-US" dirty="0"/>
              <a:t>一跳路由器的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954199" y="2026197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PCA</a:t>
            </a:r>
            <a:r>
              <a:rPr lang="zh-CN" altLang="en-US" dirty="0"/>
              <a:t>发起</a:t>
            </a:r>
            <a:r>
              <a:rPr lang="en-US" altLang="zh-CN" dirty="0"/>
              <a:t>PING</a:t>
            </a:r>
            <a:r>
              <a:rPr lang="zh-CN" altLang="en-US" dirty="0"/>
              <a:t>测试，验证能否通过</a:t>
            </a:r>
            <a:r>
              <a:rPr lang="zh-CN" altLang="en-US" dirty="0" smtClean="0"/>
              <a:t>默</a:t>
            </a:r>
            <a:endParaRPr lang="en-US" altLang="zh-CN" dirty="0" smtClean="0"/>
          </a:p>
          <a:p>
            <a:r>
              <a:rPr lang="zh-CN" altLang="en-US" dirty="0" smtClean="0"/>
              <a:t>认</a:t>
            </a:r>
            <a:r>
              <a:rPr lang="zh-CN" altLang="en-US" dirty="0"/>
              <a:t>路由到达</a:t>
            </a:r>
            <a:r>
              <a:rPr lang="en-US" altLang="zh-CN" dirty="0"/>
              <a:t>PCB</a:t>
            </a:r>
            <a:r>
              <a:rPr lang="zh-CN" altLang="en-US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047968" y="322079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使用命令行工具验证默认路由是否</a:t>
            </a:r>
            <a:r>
              <a:rPr lang="zh-CN" altLang="en-US" dirty="0" smtClean="0"/>
              <a:t>正</a:t>
            </a:r>
            <a:endParaRPr lang="en-US" altLang="zh-CN" dirty="0" smtClean="0"/>
          </a:p>
          <a:p>
            <a:r>
              <a:rPr lang="zh-CN" altLang="en-US" dirty="0" smtClean="0"/>
              <a:t>确</a:t>
            </a:r>
            <a:r>
              <a:rPr lang="zh-CN" altLang="en-US" dirty="0"/>
              <a:t>配置，确保数据包转发路径正确。</a:t>
            </a:r>
          </a:p>
        </p:txBody>
      </p:sp>
    </p:spTree>
    <p:extLst>
      <p:ext uri="{BB962C8B-B14F-4D97-AF65-F5344CB8AC3E}">
        <p14:creationId xmlns:p14="http://schemas.microsoft.com/office/powerpoint/2010/main" val="169770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896" y="1786758"/>
            <a:ext cx="578890" cy="3543956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7" y="16816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第三台路由器的默认路由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3282"/>
            <a:ext cx="1754900" cy="506779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67896" y="1072449"/>
            <a:ext cx="493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配置使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能</a:t>
            </a:r>
            <a:r>
              <a:rPr lang="en-US" altLang="zh-CN" sz="2400" b="1" dirty="0"/>
              <a:t>PING</a:t>
            </a:r>
            <a:r>
              <a:rPr lang="zh-CN" altLang="en-US" sz="2400" b="1" dirty="0"/>
              <a:t>通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的默认路由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3846786" y="178675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添加默认路由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846786" y="3158626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验证默认路由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846786" y="466659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测试连通性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846786" y="2164985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在第三台路由器上添加默认路由，指向下一跳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r>
              <a:rPr lang="zh-CN" altLang="en-US" sz="1600" dirty="0" smtClean="0"/>
              <a:t>器</a:t>
            </a:r>
            <a:r>
              <a:rPr lang="zh-CN" altLang="en-US" sz="1600" dirty="0"/>
              <a:t>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846786" y="3558736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使用命令行工具验证默认路由是否正确配置，</a:t>
            </a:r>
            <a:r>
              <a:rPr lang="zh-CN" altLang="en-US" sz="1600" dirty="0" smtClean="0"/>
              <a:t>确保</a:t>
            </a:r>
            <a:endParaRPr lang="en-US" altLang="zh-CN" sz="1600" dirty="0" smtClean="0"/>
          </a:p>
          <a:p>
            <a:r>
              <a:rPr lang="zh-CN" altLang="en-US" sz="1600" dirty="0" smtClean="0"/>
              <a:t>数据包</a:t>
            </a:r>
            <a:r>
              <a:rPr lang="zh-CN" altLang="en-US" sz="1600" dirty="0"/>
              <a:t>转发路径正确。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846786" y="5050866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PCB</a:t>
            </a:r>
            <a:r>
              <a:rPr lang="zh-CN" altLang="en-US" sz="1600" dirty="0"/>
              <a:t>发起</a:t>
            </a:r>
            <a:r>
              <a:rPr lang="en-US" altLang="zh-CN" sz="1600" dirty="0"/>
              <a:t>PING</a:t>
            </a:r>
            <a:r>
              <a:rPr lang="zh-CN" altLang="en-US" sz="1600" dirty="0"/>
              <a:t>测试，验证能否通过默认路由</a:t>
            </a:r>
            <a:r>
              <a:rPr lang="zh-CN" altLang="en-US" sz="1600" dirty="0" smtClean="0"/>
              <a:t>到达</a:t>
            </a:r>
            <a:endParaRPr lang="en-US" altLang="zh-CN" sz="1600" dirty="0" smtClean="0"/>
          </a:p>
          <a:p>
            <a:r>
              <a:rPr lang="en-US" altLang="zh-CN" sz="1600" dirty="0" smtClean="0"/>
              <a:t>PCA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759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62759" y="15765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第二台路由器的静态路由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" y="1187668"/>
            <a:ext cx="1754900" cy="50677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20909" y="1047819"/>
            <a:ext cx="493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配置使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能</a:t>
            </a:r>
            <a:r>
              <a:rPr lang="en-US" altLang="zh-CN" sz="2400" b="1" dirty="0"/>
              <a:t>PING</a:t>
            </a:r>
            <a:r>
              <a:rPr lang="zh-CN" altLang="en-US" sz="2400" b="1" dirty="0"/>
              <a:t>通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的静态路由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3161511" y="1876427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添加静态路由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161511" y="288304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验证静态路由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161511" y="3889671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测试连通性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161511" y="4896293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反向测试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161511" y="2281970"/>
            <a:ext cx="5929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在第二台路由器上添加静态路由，指定目标网络及下一跳地址。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161511" y="3283159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使用命令行工具验证静态路由是否正确配置，确保数据包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zh-CN" altLang="en-US" sz="1600" dirty="0" smtClean="0"/>
              <a:t>路径</a:t>
            </a:r>
            <a:r>
              <a:rPr lang="zh-CN" altLang="en-US" sz="1600" dirty="0"/>
              <a:t>正确。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61511" y="4289781"/>
            <a:ext cx="516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PCA</a:t>
            </a:r>
            <a:r>
              <a:rPr lang="zh-CN" altLang="en-US" sz="1600" dirty="0"/>
              <a:t>发起</a:t>
            </a:r>
            <a:r>
              <a:rPr lang="en-US" altLang="zh-CN" sz="1600" dirty="0"/>
              <a:t>PING</a:t>
            </a:r>
            <a:r>
              <a:rPr lang="zh-CN" altLang="en-US" sz="1600" dirty="0"/>
              <a:t>测试，验证能否通过静态路由到达</a:t>
            </a:r>
            <a:r>
              <a:rPr lang="en-US" altLang="zh-CN" sz="1600" dirty="0"/>
              <a:t>PCB</a:t>
            </a:r>
            <a:r>
              <a:rPr lang="zh-CN" altLang="en-US" sz="1600" dirty="0"/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161510" y="5296403"/>
            <a:ext cx="516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从</a:t>
            </a:r>
            <a:r>
              <a:rPr lang="en-US" altLang="zh-CN" sz="1600" dirty="0"/>
              <a:t>PCB</a:t>
            </a:r>
            <a:r>
              <a:rPr lang="zh-CN" altLang="en-US" sz="1600" dirty="0"/>
              <a:t>发起</a:t>
            </a:r>
            <a:r>
              <a:rPr lang="en-US" altLang="zh-CN" sz="1600" dirty="0"/>
              <a:t>PING</a:t>
            </a:r>
            <a:r>
              <a:rPr lang="zh-CN" altLang="en-US" sz="1600" dirty="0"/>
              <a:t>测试，验证能否通过静态路由到达</a:t>
            </a:r>
            <a:r>
              <a:rPr lang="en-US" altLang="zh-CN" sz="1600" dirty="0"/>
              <a:t>PCA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6005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0207" y="115613"/>
            <a:ext cx="572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配置静态路由，使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PCA</a:t>
            </a:r>
            <a:r>
              <a:rPr lang="zh-CN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能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PING</a:t>
            </a:r>
            <a:r>
              <a:rPr lang="zh-CN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PCB</a:t>
            </a:r>
            <a:endParaRPr lang="zh-CN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" y="724065"/>
            <a:ext cx="5223641" cy="1299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55" y="823912"/>
            <a:ext cx="3810145" cy="1099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2" y="2108310"/>
            <a:ext cx="5223641" cy="1713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83" y="3821496"/>
            <a:ext cx="5502310" cy="2652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60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7426" y="12909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静态路由优化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2434705"/>
            <a:ext cx="4245683" cy="319547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7426" y="1082565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调整静态路由以提高网络性能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456431" y="1815206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检查路由表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4456431" y="305406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分析流量路径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4454027" y="436242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测试优化效果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4454026" y="2186415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查看第二台路由器的路由表，确保静态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r>
              <a:rPr lang="zh-CN" altLang="en-US" sz="1600" dirty="0" smtClean="0"/>
              <a:t>条目</a:t>
            </a:r>
            <a:r>
              <a:rPr lang="zh-CN" altLang="en-US" sz="1600" dirty="0"/>
              <a:t>无误。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56431" y="3447666"/>
            <a:ext cx="408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分析数据包的传输路径，优化静态路由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r>
              <a:rPr lang="zh-CN" altLang="en-US" sz="1600" dirty="0" smtClean="0"/>
              <a:t>以</a:t>
            </a:r>
            <a:r>
              <a:rPr lang="zh-CN" altLang="en-US" sz="1600" dirty="0"/>
              <a:t>减少延迟。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449218" y="4762533"/>
            <a:ext cx="4092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再次进行</a:t>
            </a:r>
            <a:r>
              <a:rPr lang="en-US" altLang="zh-CN" sz="1600" dirty="0"/>
              <a:t>PING</a:t>
            </a:r>
            <a:r>
              <a:rPr lang="zh-CN" altLang="en-US" sz="1600" dirty="0"/>
              <a:t>测试，验证优化后的静态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r>
              <a:rPr lang="zh-CN" altLang="en-US" sz="1600" dirty="0" smtClean="0"/>
              <a:t>是否</a:t>
            </a:r>
            <a:r>
              <a:rPr lang="zh-CN" altLang="en-US" sz="1600" dirty="0"/>
              <a:t>改善了网络性能。</a:t>
            </a:r>
          </a:p>
        </p:txBody>
      </p:sp>
    </p:spTree>
    <p:extLst>
      <p:ext uri="{BB962C8B-B14F-4D97-AF65-F5344CB8AC3E}">
        <p14:creationId xmlns:p14="http://schemas.microsoft.com/office/powerpoint/2010/main" val="260781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8184" y="139849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8184" y="1183341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测试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的连通性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106" y="2165278"/>
            <a:ext cx="1809750" cy="1809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52" y="2174803"/>
            <a:ext cx="1847850" cy="18002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98" y="2165278"/>
            <a:ext cx="1838325" cy="1781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821" y="409519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执行</a:t>
            </a:r>
            <a:r>
              <a:rPr lang="en-US" altLang="zh-CN" sz="2000" b="1" dirty="0"/>
              <a:t>PING</a:t>
            </a:r>
            <a:r>
              <a:rPr lang="zh-CN" altLang="en-US" sz="2000" b="1" dirty="0"/>
              <a:t>命令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441914" y="409519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检查响应时间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82465" y="409519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分析丢包率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51821" y="4615462"/>
            <a:ext cx="2820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PCA</a:t>
            </a:r>
            <a:r>
              <a:rPr lang="zh-CN" altLang="en-US" dirty="0"/>
              <a:t>上执行</a:t>
            </a:r>
            <a:r>
              <a:rPr lang="en-US" altLang="zh-CN" dirty="0"/>
              <a:t>PING</a:t>
            </a:r>
            <a:r>
              <a:rPr lang="zh-CN" altLang="en-US" dirty="0"/>
              <a:t>命令，发送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到</a:t>
            </a:r>
            <a:r>
              <a:rPr lang="en-US" altLang="zh-CN" dirty="0"/>
              <a:t>PCB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441914" y="4615462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</a:t>
            </a:r>
            <a:r>
              <a:rPr lang="en-US" altLang="zh-CN" dirty="0"/>
              <a:t>PING</a:t>
            </a:r>
            <a:r>
              <a:rPr lang="zh-CN" altLang="en-US" dirty="0"/>
              <a:t>测试的响应时间，</a:t>
            </a:r>
            <a:r>
              <a:rPr lang="zh-CN" altLang="en-US" dirty="0" smtClean="0"/>
              <a:t>评</a:t>
            </a:r>
            <a:endParaRPr lang="en-US" altLang="zh-CN" dirty="0" smtClean="0"/>
          </a:p>
          <a:p>
            <a:r>
              <a:rPr lang="zh-CN" altLang="en-US" dirty="0" smtClean="0"/>
              <a:t>估</a:t>
            </a:r>
            <a:r>
              <a:rPr lang="zh-CN" altLang="en-US" dirty="0"/>
              <a:t>网络延迟情况。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282465" y="4615462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PING</a:t>
            </a:r>
            <a:r>
              <a:rPr lang="zh-CN" altLang="en-US" dirty="0"/>
              <a:t>测试中的丢包率，</a:t>
            </a:r>
            <a:r>
              <a:rPr lang="zh-CN" altLang="en-US" dirty="0" smtClean="0"/>
              <a:t>判</a:t>
            </a:r>
            <a:endParaRPr lang="en-US" altLang="zh-CN" dirty="0" smtClean="0"/>
          </a:p>
          <a:p>
            <a:r>
              <a:rPr lang="zh-CN" altLang="en-US" dirty="0" smtClean="0"/>
              <a:t>断</a:t>
            </a:r>
            <a:r>
              <a:rPr lang="zh-CN" altLang="en-US" dirty="0"/>
              <a:t>网络稳定性。</a:t>
            </a:r>
          </a:p>
        </p:txBody>
      </p:sp>
    </p:spTree>
    <p:extLst>
      <p:ext uri="{BB962C8B-B14F-4D97-AF65-F5344CB8AC3E}">
        <p14:creationId xmlns:p14="http://schemas.microsoft.com/office/powerpoint/2010/main" val="233292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  <p:pic>
        <p:nvPicPr>
          <p:cNvPr id="6" name="图片 5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0291" y="1028973"/>
            <a:ext cx="8595360" cy="515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8722" y="1292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67713" y="2174268"/>
            <a:ext cx="71096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600" dirty="0"/>
              <a:t>静态路由概述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600" dirty="0" smtClean="0"/>
              <a:t>静态优缺点</a:t>
            </a:r>
            <a:endParaRPr lang="zh-CN" altLang="en-US" sz="3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600" dirty="0"/>
              <a:t>静态路由</a:t>
            </a:r>
            <a:r>
              <a:rPr lang="zh-CN" altLang="en-US" sz="3600" dirty="0" smtClean="0"/>
              <a:t>配</a:t>
            </a:r>
            <a:r>
              <a:rPr lang="zh-CN" altLang="en-US" sz="3600" dirty="0"/>
              <a:t>路由的</a:t>
            </a:r>
            <a:r>
              <a:rPr lang="zh-CN" altLang="en-US" sz="3600" dirty="0" smtClean="0"/>
              <a:t>置步骤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600" dirty="0" smtClean="0"/>
              <a:t>静态</a:t>
            </a:r>
            <a:r>
              <a:rPr lang="zh-CN" altLang="en-US" sz="3600" dirty="0"/>
              <a:t>路由的常见问题与解决方案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600" dirty="0"/>
              <a:t>静态路由的进阶配置与</a:t>
            </a:r>
            <a:r>
              <a:rPr lang="zh-CN" altLang="en-US" sz="3600" dirty="0" smtClean="0"/>
              <a:t>优化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47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4491738" y="2513695"/>
            <a:ext cx="3563796" cy="1007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71825" y="3940948"/>
            <a:ext cx="3563796" cy="1007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71825" y="2513695"/>
            <a:ext cx="3563796" cy="10078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0717" y="157655"/>
            <a:ext cx="3563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PCB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PING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717" y="1166648"/>
            <a:ext cx="3363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测试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到</a:t>
            </a:r>
            <a:r>
              <a:rPr lang="en-US" altLang="zh-CN" sz="2400" b="1" dirty="0"/>
              <a:t>PCA</a:t>
            </a:r>
            <a:r>
              <a:rPr lang="zh-CN" altLang="en-US" sz="2400" b="1" dirty="0"/>
              <a:t>的连通性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20717" y="2532993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执行</a:t>
            </a:r>
            <a:r>
              <a:rPr lang="en-US" altLang="zh-CN" sz="2000" b="1" dirty="0"/>
              <a:t>PING</a:t>
            </a:r>
            <a:r>
              <a:rPr lang="zh-CN" altLang="en-US" sz="2000" b="1" dirty="0"/>
              <a:t>命令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540470" y="253299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检查响应时间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0717" y="402546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分析丢包率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20717" y="3017617"/>
            <a:ext cx="3466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PCB</a:t>
            </a:r>
            <a:r>
              <a:rPr lang="zh-CN" altLang="en-US" dirty="0"/>
              <a:t>上执行</a:t>
            </a:r>
            <a:r>
              <a:rPr lang="en-US" altLang="zh-CN" dirty="0"/>
              <a:t>PING</a:t>
            </a:r>
            <a:r>
              <a:rPr lang="zh-CN" altLang="en-US" dirty="0"/>
              <a:t>命令，发送数据包到</a:t>
            </a:r>
            <a:r>
              <a:rPr lang="en-US" altLang="zh-CN" dirty="0" smtClean="0"/>
              <a:t>PCA</a:t>
            </a:r>
          </a:p>
          <a:p>
            <a:r>
              <a:rPr lang="zh-CN" altLang="en-US" dirty="0" smtClean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61469" y="3017617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记录</a:t>
            </a:r>
            <a:r>
              <a:rPr lang="en-US" altLang="zh-CN" dirty="0"/>
              <a:t>PING</a:t>
            </a:r>
            <a:r>
              <a:rPr lang="zh-CN" altLang="en-US" dirty="0"/>
              <a:t>测试的响应时间，评估网络</a:t>
            </a:r>
            <a:r>
              <a:rPr lang="zh-CN" altLang="en-US" dirty="0" smtClean="0"/>
              <a:t>延迟</a:t>
            </a:r>
            <a:endParaRPr lang="en-US" altLang="zh-CN" dirty="0" smtClean="0"/>
          </a:p>
          <a:p>
            <a:r>
              <a:rPr lang="zh-CN" altLang="en-US" dirty="0" smtClean="0"/>
              <a:t>情况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20717" y="4425572"/>
            <a:ext cx="3424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统计</a:t>
            </a:r>
            <a:r>
              <a:rPr lang="en-US" altLang="zh-CN" dirty="0"/>
              <a:t>PING</a:t>
            </a:r>
            <a:r>
              <a:rPr lang="zh-CN" altLang="en-US" dirty="0"/>
              <a:t>测试中的丢包率，判断网络</a:t>
            </a:r>
            <a:r>
              <a:rPr lang="zh-CN" altLang="en-US" dirty="0" smtClean="0"/>
              <a:t>稳定</a:t>
            </a:r>
            <a:endParaRPr lang="en-US" altLang="zh-CN" dirty="0" smtClean="0"/>
          </a:p>
          <a:p>
            <a:r>
              <a:rPr lang="zh-CN" altLang="en-US" dirty="0" smtClean="0"/>
              <a:t>性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 descr="企业微信截图_173647191597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87" y="3939368"/>
            <a:ext cx="4861528" cy="170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469204"/>
            <a:ext cx="6154220" cy="3909131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6" y="2553522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05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14619" y="3261408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静态路由的常见问题与解决方案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8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95209" y="133564"/>
            <a:ext cx="6744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青静态路由无法适应网络拓扑变化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528" y="1284270"/>
            <a:ext cx="2444553" cy="48195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8499" y="128427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网络链路故障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8498" y="28821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新增网络设备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8498" y="448011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网络扩展困难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8498" y="1684380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静态路由是手动配置的，无法自动检测网络链路故障。当</a:t>
            </a:r>
            <a:r>
              <a:rPr lang="zh-CN" altLang="en-US" sz="1600" dirty="0" smtClean="0"/>
              <a:t>网络</a:t>
            </a:r>
            <a:endParaRPr lang="en-US" altLang="zh-CN" sz="1600" dirty="0" smtClean="0"/>
          </a:p>
          <a:p>
            <a:r>
              <a:rPr lang="zh-CN" altLang="en-US" sz="1600" dirty="0" smtClean="0"/>
              <a:t>拓扑</a:t>
            </a:r>
            <a:r>
              <a:rPr lang="zh-CN" altLang="en-US" sz="1600" dirty="0"/>
              <a:t>发生变化</a:t>
            </a:r>
            <a:r>
              <a:rPr lang="en-US" altLang="zh-CN" sz="1600" dirty="0"/>
              <a:t>(</a:t>
            </a:r>
            <a:r>
              <a:rPr lang="zh-CN" altLang="en-US" sz="1600" dirty="0"/>
              <a:t>如链路中断</a:t>
            </a:r>
            <a:r>
              <a:rPr lang="en-US" altLang="zh-CN" sz="1600" dirty="0"/>
              <a:t>)</a:t>
            </a:r>
            <a:r>
              <a:rPr lang="zh-CN" altLang="en-US" sz="1600" dirty="0"/>
              <a:t>时，静态路由不会自动调整，</a:t>
            </a:r>
            <a:r>
              <a:rPr lang="zh-CN" altLang="en-US" sz="1600" dirty="0" smtClean="0"/>
              <a:t>可能</a:t>
            </a:r>
            <a:endParaRPr lang="en-US" altLang="zh-CN" sz="1600" dirty="0" smtClean="0"/>
          </a:p>
          <a:p>
            <a:r>
              <a:rPr lang="zh-CN" altLang="en-US" sz="1600" dirty="0" smtClean="0"/>
              <a:t>导致</a:t>
            </a:r>
            <a:r>
              <a:rPr lang="zh-CN" altLang="en-US" sz="1600" dirty="0"/>
              <a:t>数据包无法到达目标网络。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8498" y="3282302"/>
            <a:ext cx="5724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在网络中新增设备或子网时，静态路由需要手动更新以包含</a:t>
            </a:r>
            <a:r>
              <a:rPr lang="zh-CN" altLang="en-US" sz="1600" dirty="0" smtClean="0"/>
              <a:t>新</a:t>
            </a:r>
            <a:endParaRPr lang="en-US" altLang="zh-CN" sz="1600" dirty="0" smtClean="0"/>
          </a:p>
          <a:p>
            <a:r>
              <a:rPr lang="zh-CN" altLang="en-US" sz="1600" dirty="0" smtClean="0"/>
              <a:t>的</a:t>
            </a:r>
            <a:r>
              <a:rPr lang="zh-CN" altLang="en-US" sz="1600" dirty="0"/>
              <a:t>路径信息。如果未及时更新，可能导致部分网络无法访问。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8498" y="4880224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在大规模网络中，静态路由的配置和维护工作量巨大，尤其</a:t>
            </a:r>
            <a:r>
              <a:rPr lang="zh-CN" altLang="en-US" sz="1600" dirty="0" smtClean="0"/>
              <a:t>是</a:t>
            </a:r>
            <a:endParaRPr lang="en-US" altLang="zh-CN" sz="1600" dirty="0" smtClean="0"/>
          </a:p>
          <a:p>
            <a:r>
              <a:rPr lang="zh-CN" altLang="en-US" sz="1600" dirty="0" smtClean="0"/>
              <a:t>在</a:t>
            </a:r>
            <a:r>
              <a:rPr lang="zh-CN" altLang="en-US" sz="1600" dirty="0"/>
              <a:t>网络频繁扩展或调整的情况下，手动更新静态路由的效率</a:t>
            </a:r>
            <a:r>
              <a:rPr lang="zh-CN" altLang="en-US" sz="1600" dirty="0" smtClean="0"/>
              <a:t>极</a:t>
            </a:r>
            <a:endParaRPr lang="en-US" altLang="zh-CN" sz="1600" dirty="0" smtClean="0"/>
          </a:p>
          <a:p>
            <a:r>
              <a:rPr lang="zh-CN" altLang="en-US" sz="1600" dirty="0" smtClean="0"/>
              <a:t>低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693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6031" y="143838"/>
            <a:ext cx="5666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静态路由与动态路由的冲突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31" y="4945766"/>
            <a:ext cx="2599362" cy="139395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40" y="1174158"/>
            <a:ext cx="2599362" cy="13939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39" y="4945764"/>
            <a:ext cx="2599362" cy="1393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937" y="117415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路由表冲突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07957" y="117415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路由环路风险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4003" y="1690955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当静态路由与动态路由</a:t>
            </a:r>
            <a:r>
              <a:rPr lang="zh-CN" altLang="en-US" sz="1800" dirty="0" smtClean="0"/>
              <a:t>同时</a:t>
            </a:r>
            <a:endParaRPr lang="en-US" altLang="zh-CN" sz="1800" dirty="0" smtClean="0"/>
          </a:p>
          <a:p>
            <a:r>
              <a:rPr lang="zh-CN" altLang="en-US" sz="1800" dirty="0" smtClean="0"/>
              <a:t>存在</a:t>
            </a:r>
            <a:r>
              <a:rPr lang="zh-CN" altLang="en-US" sz="1800" dirty="0"/>
              <a:t>时，可能会出现路由</a:t>
            </a:r>
            <a:r>
              <a:rPr lang="zh-CN" altLang="en-US" sz="1800" dirty="0" smtClean="0"/>
              <a:t>表</a:t>
            </a:r>
            <a:endParaRPr lang="en-US" altLang="zh-CN" sz="1800" dirty="0" smtClean="0"/>
          </a:p>
          <a:p>
            <a:r>
              <a:rPr lang="zh-CN" altLang="en-US" sz="1800" dirty="0" smtClean="0"/>
              <a:t>冲突</a:t>
            </a:r>
            <a:r>
              <a:rPr lang="zh-CN" altLang="en-US" sz="1800" dirty="0"/>
              <a:t>问题。例如，静态</a:t>
            </a:r>
            <a:r>
              <a:rPr lang="zh-CN" altLang="en-US" sz="1800" dirty="0" smtClean="0"/>
              <a:t>路由</a:t>
            </a:r>
            <a:endParaRPr lang="en-US" altLang="zh-CN" sz="1800" dirty="0" smtClean="0"/>
          </a:p>
          <a:p>
            <a:r>
              <a:rPr lang="zh-CN" altLang="en-US" sz="1800" dirty="0" smtClean="0"/>
              <a:t>与</a:t>
            </a:r>
            <a:r>
              <a:rPr lang="zh-CN" altLang="en-US" sz="1800" dirty="0"/>
              <a:t>动态路由指向同一目标</a:t>
            </a:r>
            <a:r>
              <a:rPr lang="zh-CN" altLang="en-US" sz="1800" dirty="0" smtClean="0"/>
              <a:t>网</a:t>
            </a:r>
            <a:endParaRPr lang="en-US" altLang="zh-CN" sz="1800" dirty="0" smtClean="0"/>
          </a:p>
          <a:p>
            <a:r>
              <a:rPr lang="zh-CN" altLang="en-US" sz="1800" dirty="0" smtClean="0"/>
              <a:t>络</a:t>
            </a:r>
            <a:r>
              <a:rPr lang="zh-CN" altLang="en-US" sz="1800" dirty="0"/>
              <a:t>但路径不同，可能导致</a:t>
            </a:r>
            <a:r>
              <a:rPr lang="zh-CN" altLang="en-US" sz="1800" dirty="0" smtClean="0"/>
              <a:t>数</a:t>
            </a:r>
            <a:endParaRPr lang="en-US" altLang="zh-CN" sz="1800" dirty="0" smtClean="0"/>
          </a:p>
          <a:p>
            <a:r>
              <a:rPr lang="zh-CN" altLang="en-US" sz="1800" dirty="0" smtClean="0"/>
              <a:t>据</a:t>
            </a:r>
            <a:r>
              <a:rPr lang="zh-CN" altLang="en-US" sz="1800" dirty="0"/>
              <a:t>包转发错误。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585946" y="284438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优先级问题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970392" y="3468436"/>
            <a:ext cx="2954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静态路由通常具有较高的</a:t>
            </a:r>
            <a:r>
              <a:rPr lang="zh-CN" altLang="en-US" sz="1800" dirty="0" smtClean="0"/>
              <a:t>优</a:t>
            </a:r>
            <a:endParaRPr lang="en-US" altLang="zh-CN" sz="1800" dirty="0" smtClean="0"/>
          </a:p>
          <a:p>
            <a:r>
              <a:rPr lang="zh-CN" altLang="en-US" sz="1800" dirty="0" smtClean="0"/>
              <a:t>先</a:t>
            </a:r>
            <a:r>
              <a:rPr lang="zh-CN" altLang="en-US" sz="1800" dirty="0"/>
              <a:t>级，但如果在动态路由</a:t>
            </a:r>
            <a:r>
              <a:rPr lang="zh-CN" altLang="en-US" sz="1800" dirty="0" smtClean="0"/>
              <a:t>环</a:t>
            </a:r>
            <a:endParaRPr lang="en-US" altLang="zh-CN" sz="1800" dirty="0" smtClean="0"/>
          </a:p>
          <a:p>
            <a:r>
              <a:rPr lang="zh-CN" altLang="en-US" sz="1800" dirty="0" smtClean="0"/>
              <a:t>境</a:t>
            </a:r>
            <a:r>
              <a:rPr lang="zh-CN" altLang="en-US" sz="1800" dirty="0"/>
              <a:t>中未合理配置优先级，</a:t>
            </a:r>
            <a:r>
              <a:rPr lang="zh-CN" altLang="en-US" sz="1800" dirty="0" smtClean="0"/>
              <a:t>可</a:t>
            </a:r>
            <a:endParaRPr lang="en-US" altLang="zh-CN" sz="1800" dirty="0" smtClean="0"/>
          </a:p>
          <a:p>
            <a:r>
              <a:rPr lang="zh-CN" altLang="en-US" sz="1800" dirty="0" smtClean="0"/>
              <a:t>能</a:t>
            </a:r>
            <a:r>
              <a:rPr lang="zh-CN" altLang="en-US" sz="1800" dirty="0"/>
              <a:t>导致动态路由无法生效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从而</a:t>
            </a:r>
            <a:r>
              <a:rPr lang="zh-CN" altLang="en-US" sz="1800" dirty="0"/>
              <a:t>影响网络的灵活性。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46291" y="1690955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在静态路由与动态路由</a:t>
            </a:r>
            <a:r>
              <a:rPr lang="zh-CN" altLang="en-US" sz="1800" dirty="0" smtClean="0"/>
              <a:t>混合</a:t>
            </a:r>
            <a:endParaRPr lang="en-US" altLang="zh-CN" sz="1800" dirty="0" smtClean="0"/>
          </a:p>
          <a:p>
            <a:r>
              <a:rPr lang="zh-CN" altLang="en-US" sz="1800" dirty="0" smtClean="0"/>
              <a:t>使用</a:t>
            </a:r>
            <a:r>
              <a:rPr lang="zh-CN" altLang="en-US" sz="1800" dirty="0"/>
              <a:t>的网络中，如果配置</a:t>
            </a:r>
            <a:r>
              <a:rPr lang="zh-CN" altLang="en-US" sz="1800" dirty="0" smtClean="0"/>
              <a:t>不</a:t>
            </a:r>
            <a:endParaRPr lang="en-US" altLang="zh-CN" sz="1800" dirty="0" smtClean="0"/>
          </a:p>
          <a:p>
            <a:r>
              <a:rPr lang="zh-CN" altLang="en-US" sz="1800" dirty="0" smtClean="0"/>
              <a:t>当</a:t>
            </a:r>
            <a:r>
              <a:rPr lang="zh-CN" altLang="en-US" sz="1800" dirty="0"/>
              <a:t>，可能导致路由环路</a:t>
            </a:r>
            <a:r>
              <a:rPr lang="zh-CN" altLang="en-US" sz="1800" dirty="0" smtClean="0"/>
              <a:t>问题</a:t>
            </a:r>
            <a:endParaRPr lang="en-US" altLang="zh-CN" sz="1800" dirty="0" smtClean="0"/>
          </a:p>
          <a:p>
            <a:r>
              <a:rPr lang="zh-CN" altLang="en-US" sz="1800" dirty="0" smtClean="0"/>
              <a:t>。</a:t>
            </a:r>
            <a:r>
              <a:rPr lang="zh-CN" altLang="en-US" sz="1800" dirty="0"/>
              <a:t>例如，静态路由指向</a:t>
            </a:r>
            <a:r>
              <a:rPr lang="zh-CN" altLang="en-US" sz="1800" dirty="0" smtClean="0"/>
              <a:t>动态</a:t>
            </a:r>
            <a:endParaRPr lang="en-US" altLang="zh-CN" sz="1800" dirty="0" smtClean="0"/>
          </a:p>
          <a:p>
            <a:r>
              <a:rPr lang="zh-CN" altLang="en-US" sz="1800" dirty="0" smtClean="0"/>
              <a:t>路由</a:t>
            </a:r>
            <a:r>
              <a:rPr lang="zh-CN" altLang="en-US" sz="1800" dirty="0"/>
              <a:t>的下一跳，而动态</a:t>
            </a:r>
            <a:r>
              <a:rPr lang="zh-CN" altLang="en-US" sz="1800" dirty="0" smtClean="0"/>
              <a:t>路由</a:t>
            </a:r>
            <a:endParaRPr lang="en-US" altLang="zh-CN" sz="1800" dirty="0" smtClean="0"/>
          </a:p>
          <a:p>
            <a:r>
              <a:rPr lang="zh-CN" altLang="en-US" sz="1800" dirty="0" smtClean="0"/>
              <a:t>又</a:t>
            </a:r>
            <a:r>
              <a:rPr lang="zh-CN" altLang="en-US" sz="1800" dirty="0"/>
              <a:t>指向静态路由的下一跳</a:t>
            </a:r>
            <a:r>
              <a:rPr lang="zh-CN" altLang="en-US" sz="1800" dirty="0" smtClean="0"/>
              <a:t>，</a:t>
            </a:r>
            <a:endParaRPr lang="en-US" altLang="zh-CN" sz="1800" dirty="0" smtClean="0"/>
          </a:p>
          <a:p>
            <a:r>
              <a:rPr lang="zh-CN" altLang="en-US" sz="1800" dirty="0" smtClean="0"/>
              <a:t>形成</a:t>
            </a:r>
            <a:r>
              <a:rPr lang="zh-CN" altLang="en-US" sz="1800" dirty="0"/>
              <a:t>环路。</a:t>
            </a:r>
          </a:p>
        </p:txBody>
      </p:sp>
    </p:spTree>
    <p:extLst>
      <p:ext uri="{BB962C8B-B14F-4D97-AF65-F5344CB8AC3E}">
        <p14:creationId xmlns:p14="http://schemas.microsoft.com/office/powerpoint/2010/main" val="18595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469204"/>
            <a:ext cx="6154220" cy="393406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4" y="2544678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06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419" y="3252564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静态路由的进阶配置与优化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3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6306" y="14383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静态路由的负载均衡配置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08" y="1923355"/>
            <a:ext cx="3227745" cy="32381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7820" y="2291137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多路径负载均衡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277510" y="1376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权重分配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77510" y="40096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故障切换机制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155" y="2834531"/>
            <a:ext cx="24416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通过配置多条静态路由</a:t>
            </a:r>
            <a:r>
              <a:rPr lang="zh-CN" altLang="en-US" sz="1600" dirty="0" smtClean="0"/>
              <a:t>指</a:t>
            </a:r>
            <a:endParaRPr lang="en-US" altLang="zh-CN" sz="1600" dirty="0" smtClean="0"/>
          </a:p>
          <a:p>
            <a:r>
              <a:rPr lang="zh-CN" altLang="en-US" sz="1600" dirty="0" smtClean="0"/>
              <a:t>向</a:t>
            </a:r>
            <a:r>
              <a:rPr lang="zh-CN" altLang="en-US" sz="1600" dirty="0"/>
              <a:t>不同的下一跳地址，</a:t>
            </a:r>
            <a:r>
              <a:rPr lang="zh-CN" altLang="en-US" sz="1600" dirty="0" smtClean="0"/>
              <a:t>可</a:t>
            </a:r>
            <a:endParaRPr lang="en-US" altLang="zh-CN" sz="1600" dirty="0" smtClean="0"/>
          </a:p>
          <a:p>
            <a:r>
              <a:rPr lang="zh-CN" altLang="en-US" sz="1600" dirty="0" smtClean="0"/>
              <a:t>以</a:t>
            </a:r>
            <a:r>
              <a:rPr lang="zh-CN" altLang="en-US" sz="1600" dirty="0"/>
              <a:t>实现流量的负载均衡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这种</a:t>
            </a:r>
            <a:r>
              <a:rPr lang="zh-CN" altLang="en-US" sz="1600" dirty="0"/>
              <a:t>方法能够有效利用</a:t>
            </a:r>
            <a:r>
              <a:rPr lang="zh-CN" altLang="en-US" sz="1600" dirty="0" smtClean="0"/>
              <a:t>网</a:t>
            </a:r>
            <a:endParaRPr lang="en-US" altLang="zh-CN" sz="1600" dirty="0" smtClean="0"/>
          </a:p>
          <a:p>
            <a:r>
              <a:rPr lang="zh-CN" altLang="en-US" sz="1600" dirty="0" smtClean="0"/>
              <a:t>络</a:t>
            </a:r>
            <a:r>
              <a:rPr lang="zh-CN" altLang="en-US" sz="1600" dirty="0"/>
              <a:t>带宽，避免单一链路</a:t>
            </a:r>
            <a:r>
              <a:rPr lang="zh-CN" altLang="en-US" sz="1600" dirty="0" smtClean="0"/>
              <a:t>的</a:t>
            </a:r>
            <a:endParaRPr lang="en-US" altLang="zh-CN" sz="1600" dirty="0" smtClean="0"/>
          </a:p>
          <a:p>
            <a:r>
              <a:rPr lang="zh-CN" altLang="en-US" sz="1600" dirty="0" smtClean="0"/>
              <a:t>拥塞</a:t>
            </a:r>
            <a:r>
              <a:rPr lang="zh-CN" altLang="en-US" sz="1600" dirty="0"/>
              <a:t>，提升网络的</a:t>
            </a:r>
            <a:r>
              <a:rPr lang="zh-CN" altLang="en-US" sz="1600" dirty="0" smtClean="0"/>
              <a:t>整体性</a:t>
            </a:r>
            <a:endParaRPr lang="en-US" altLang="zh-CN" sz="1600" dirty="0" smtClean="0"/>
          </a:p>
          <a:p>
            <a:r>
              <a:rPr lang="zh-CN" altLang="en-US" sz="1600" dirty="0" smtClean="0"/>
              <a:t>能</a:t>
            </a:r>
            <a:r>
              <a:rPr lang="zh-CN" altLang="en-US" sz="1600" dirty="0"/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77510" y="1751692"/>
            <a:ext cx="24416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在负载均衡配置中，</a:t>
            </a:r>
            <a:r>
              <a:rPr lang="zh-CN" altLang="en-US" sz="1600" dirty="0" smtClean="0"/>
              <a:t>可以</a:t>
            </a:r>
            <a:endParaRPr lang="en-US" altLang="zh-CN" sz="1600" dirty="0" smtClean="0"/>
          </a:p>
          <a:p>
            <a:r>
              <a:rPr lang="zh-CN" altLang="en-US" sz="1600" dirty="0" smtClean="0"/>
              <a:t>为</a:t>
            </a:r>
            <a:r>
              <a:rPr lang="zh-CN" altLang="en-US" sz="1600" dirty="0"/>
              <a:t>不同的静态路由分配</a:t>
            </a:r>
            <a:r>
              <a:rPr lang="zh-CN" altLang="en-US" sz="1600" dirty="0" smtClean="0"/>
              <a:t>不</a:t>
            </a:r>
            <a:endParaRPr lang="en-US" altLang="zh-CN" sz="1600" dirty="0" smtClean="0"/>
          </a:p>
          <a:p>
            <a:r>
              <a:rPr lang="zh-CN" altLang="en-US" sz="1600" dirty="0" smtClean="0"/>
              <a:t>同</a:t>
            </a:r>
            <a:r>
              <a:rPr lang="zh-CN" altLang="en-US" sz="1600" dirty="0"/>
              <a:t>的权重，根据链路的</a:t>
            </a:r>
            <a:r>
              <a:rPr lang="zh-CN" altLang="en-US" sz="1600" dirty="0" smtClean="0"/>
              <a:t>带</a:t>
            </a:r>
            <a:endParaRPr lang="en-US" altLang="zh-CN" sz="1600" dirty="0" smtClean="0"/>
          </a:p>
          <a:p>
            <a:r>
              <a:rPr lang="zh-CN" altLang="en-US" sz="1600" dirty="0" smtClean="0"/>
              <a:t>宽</a:t>
            </a:r>
            <a:r>
              <a:rPr lang="zh-CN" altLang="en-US" sz="1600" dirty="0"/>
              <a:t>或优先级进行流量</a:t>
            </a:r>
            <a:r>
              <a:rPr lang="zh-CN" altLang="en-US" sz="1600" dirty="0" smtClean="0"/>
              <a:t>分配</a:t>
            </a:r>
            <a:endParaRPr lang="en-US" altLang="zh-CN" sz="1600" dirty="0" smtClean="0"/>
          </a:p>
          <a:p>
            <a:r>
              <a:rPr lang="zh-CN" altLang="en-US" sz="1600" dirty="0" smtClean="0"/>
              <a:t>。</a:t>
            </a:r>
            <a:r>
              <a:rPr lang="zh-CN" altLang="en-US" sz="1600" dirty="0"/>
              <a:t>例如，高带宽链路</a:t>
            </a:r>
            <a:r>
              <a:rPr lang="zh-CN" altLang="en-US" sz="1600" dirty="0" smtClean="0"/>
              <a:t>可以</a:t>
            </a:r>
            <a:endParaRPr lang="en-US" altLang="zh-CN" sz="1600" dirty="0" smtClean="0"/>
          </a:p>
          <a:p>
            <a:r>
              <a:rPr lang="zh-CN" altLang="en-US" sz="1600" dirty="0" smtClean="0"/>
              <a:t>分配</a:t>
            </a:r>
            <a:r>
              <a:rPr lang="zh-CN" altLang="en-US" sz="1600" dirty="0"/>
              <a:t>更高的权重，从而</a:t>
            </a:r>
            <a:r>
              <a:rPr lang="zh-CN" altLang="en-US" sz="1600" dirty="0" smtClean="0"/>
              <a:t>承</a:t>
            </a:r>
            <a:endParaRPr lang="en-US" altLang="zh-CN" sz="1600" dirty="0" smtClean="0"/>
          </a:p>
          <a:p>
            <a:r>
              <a:rPr lang="zh-CN" altLang="en-US" sz="1600" dirty="0" smtClean="0"/>
              <a:t>载</a:t>
            </a:r>
            <a:r>
              <a:rPr lang="zh-CN" altLang="en-US" sz="1600" dirty="0"/>
              <a:t>更多的流量。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277510" y="4409710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结合静态路由与动态</a:t>
            </a:r>
            <a:r>
              <a:rPr lang="zh-CN" altLang="en-US" sz="1600" dirty="0" smtClean="0"/>
              <a:t>路由</a:t>
            </a:r>
            <a:endParaRPr lang="en-US" altLang="zh-CN" sz="1600" dirty="0" smtClean="0"/>
          </a:p>
          <a:p>
            <a:r>
              <a:rPr lang="zh-CN" altLang="en-US" sz="1600" dirty="0" smtClean="0"/>
              <a:t>协议</a:t>
            </a:r>
            <a:r>
              <a:rPr lang="en-US" altLang="zh-CN" sz="1600" dirty="0"/>
              <a:t>(</a:t>
            </a:r>
            <a:r>
              <a:rPr lang="zh-CN" altLang="en-US" sz="1600" dirty="0"/>
              <a:t>如浮动静态路由</a:t>
            </a:r>
            <a:r>
              <a:rPr lang="en-US" altLang="zh-CN" sz="1600" dirty="0"/>
              <a:t>)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可以</a:t>
            </a:r>
            <a:r>
              <a:rPr lang="zh-CN" altLang="en-US" sz="1600" dirty="0"/>
              <a:t>在主链路出现故障</a:t>
            </a:r>
            <a:r>
              <a:rPr lang="zh-CN" altLang="en-US" sz="1600" dirty="0" smtClean="0"/>
              <a:t>时</a:t>
            </a:r>
            <a:endParaRPr lang="en-US" altLang="zh-CN" sz="1600" dirty="0" smtClean="0"/>
          </a:p>
          <a:p>
            <a:r>
              <a:rPr lang="zh-CN" altLang="en-US" sz="1600" dirty="0" smtClean="0"/>
              <a:t>自动</a:t>
            </a:r>
            <a:r>
              <a:rPr lang="zh-CN" altLang="en-US" sz="1600" dirty="0"/>
              <a:t>切换到备用链路，</a:t>
            </a:r>
            <a:r>
              <a:rPr lang="zh-CN" altLang="en-US" sz="1600" dirty="0" smtClean="0"/>
              <a:t>确</a:t>
            </a:r>
            <a:endParaRPr lang="en-US" altLang="zh-CN" sz="1600" dirty="0" smtClean="0"/>
          </a:p>
          <a:p>
            <a:r>
              <a:rPr lang="zh-CN" altLang="en-US" sz="1600" dirty="0" smtClean="0"/>
              <a:t>保</a:t>
            </a:r>
            <a:r>
              <a:rPr lang="zh-CN" altLang="en-US" sz="1600" dirty="0"/>
              <a:t>网络的连续性和稳定性。</a:t>
            </a:r>
          </a:p>
        </p:txBody>
      </p:sp>
    </p:spTree>
    <p:extLst>
      <p:ext uri="{BB962C8B-B14F-4D97-AF65-F5344CB8AC3E}">
        <p14:creationId xmlns:p14="http://schemas.microsoft.com/office/powerpoint/2010/main" val="184393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6305" y="14383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静态路由的安全配置与优化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3" y="1173207"/>
            <a:ext cx="1133633" cy="11622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43" y="1182733"/>
            <a:ext cx="1152686" cy="11526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3" y="3910146"/>
            <a:ext cx="1152686" cy="1133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43" y="3910144"/>
            <a:ext cx="1143160" cy="113363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4506" y="152348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路由过滤与访问控制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882529" y="15234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路由认证与加密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604506" y="42461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定期审计与更新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82529" y="42461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几余与备份配置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0873" y="2407393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通过配置静态路由的访问控制列表</a:t>
            </a:r>
            <a:r>
              <a:rPr lang="en-US" altLang="zh-CN" sz="1800" dirty="0"/>
              <a:t>(</a:t>
            </a:r>
            <a:r>
              <a:rPr lang="en-US" altLang="zh-CN" sz="1800" dirty="0" smtClean="0"/>
              <a:t>ACL</a:t>
            </a:r>
          </a:p>
          <a:p>
            <a:r>
              <a:rPr lang="en-US" altLang="zh-CN" sz="1800" dirty="0" smtClean="0"/>
              <a:t>)</a:t>
            </a:r>
            <a:r>
              <a:rPr lang="zh-CN" altLang="en-US" sz="1800" dirty="0" smtClean="0"/>
              <a:t>，可以</a:t>
            </a:r>
            <a:r>
              <a:rPr lang="zh-CN" altLang="en-US" sz="1800" dirty="0"/>
              <a:t>限制特定源或目的地址的</a:t>
            </a:r>
            <a:r>
              <a:rPr lang="zh-CN" altLang="en-US" sz="1800" dirty="0" smtClean="0"/>
              <a:t>流量</a:t>
            </a:r>
            <a:endParaRPr lang="en-US" altLang="zh-CN" sz="1800" dirty="0" smtClean="0"/>
          </a:p>
          <a:p>
            <a:r>
              <a:rPr lang="zh-CN" altLang="en-US" sz="1800" dirty="0" smtClean="0"/>
              <a:t>通过静态</a:t>
            </a:r>
            <a:r>
              <a:rPr lang="zh-CN" altLang="en-US" sz="1800" dirty="0"/>
              <a:t>路由转发，防止未经授权的</a:t>
            </a:r>
            <a:r>
              <a:rPr lang="zh-CN" altLang="en-US" sz="1800" dirty="0" smtClean="0"/>
              <a:t>访</a:t>
            </a:r>
            <a:endParaRPr lang="en-US" altLang="zh-CN" sz="1800" dirty="0" smtClean="0"/>
          </a:p>
          <a:p>
            <a:r>
              <a:rPr lang="zh-CN" altLang="en-US" sz="1800" dirty="0" smtClean="0"/>
              <a:t>问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潜在的</a:t>
            </a:r>
            <a:r>
              <a:rPr lang="zh-CN" altLang="en-US" sz="1800" dirty="0"/>
              <a:t>网络攻击。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729843" y="2407393"/>
            <a:ext cx="4142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在静态路由配置中，可以结合</a:t>
            </a:r>
            <a:r>
              <a:rPr lang="en-US" altLang="zh-CN" sz="1800" dirty="0" err="1"/>
              <a:t>IPSec</a:t>
            </a:r>
            <a:r>
              <a:rPr lang="zh-CN" altLang="en-US" sz="1800" dirty="0"/>
              <a:t>等</a:t>
            </a:r>
            <a:r>
              <a:rPr lang="zh-CN" altLang="en-US" sz="1800" dirty="0" smtClean="0"/>
              <a:t>加</a:t>
            </a:r>
            <a:endParaRPr lang="en-US" altLang="zh-CN" sz="1800" dirty="0" smtClean="0"/>
          </a:p>
          <a:p>
            <a:r>
              <a:rPr lang="zh-CN" altLang="en-US" sz="1800" dirty="0" smtClean="0"/>
              <a:t>密</a:t>
            </a:r>
            <a:r>
              <a:rPr lang="zh-CN" altLang="en-US" sz="1800" dirty="0"/>
              <a:t>技术，对路由信息进行加密传输，</a:t>
            </a:r>
            <a:r>
              <a:rPr lang="zh-CN" altLang="en-US" sz="1800" dirty="0" smtClean="0"/>
              <a:t>防</a:t>
            </a:r>
            <a:endParaRPr lang="en-US" altLang="zh-CN" sz="1800" dirty="0" smtClean="0"/>
          </a:p>
          <a:p>
            <a:r>
              <a:rPr lang="zh-CN" altLang="en-US" sz="1800" dirty="0" smtClean="0"/>
              <a:t>止</a:t>
            </a:r>
            <a:r>
              <a:rPr lang="zh-CN" altLang="en-US" sz="1800" dirty="0"/>
              <a:t>路由信息被篡改或窃取，增强网络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r>
              <a:rPr lang="zh-CN" altLang="en-US" sz="1800" dirty="0" smtClean="0"/>
              <a:t>安全性</a:t>
            </a:r>
            <a:r>
              <a:rPr lang="zh-CN" altLang="en-US" sz="1800" dirty="0"/>
              <a:t>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0873" y="5043777"/>
            <a:ext cx="4339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静态路由的配置需要定期审计，确保</a:t>
            </a:r>
            <a:r>
              <a:rPr lang="zh-CN" altLang="en-US" sz="1800" dirty="0" smtClean="0"/>
              <a:t>路</a:t>
            </a:r>
            <a:endParaRPr lang="en-US" altLang="zh-CN" sz="1800" dirty="0" smtClean="0"/>
          </a:p>
          <a:p>
            <a:r>
              <a:rPr lang="zh-CN" altLang="en-US" sz="1800" dirty="0" smtClean="0"/>
              <a:t>由</a:t>
            </a:r>
            <a:r>
              <a:rPr lang="zh-CN" altLang="en-US" sz="1800" dirty="0"/>
              <a:t>信息的准确性和安全性。同时，</a:t>
            </a:r>
            <a:r>
              <a:rPr lang="zh-CN" altLang="en-US" sz="1800" dirty="0" smtClean="0"/>
              <a:t>及时</a:t>
            </a:r>
            <a:endParaRPr lang="en-US" altLang="zh-CN" sz="1800" dirty="0" smtClean="0"/>
          </a:p>
          <a:p>
            <a:r>
              <a:rPr lang="zh-CN" altLang="en-US" sz="1800" dirty="0" smtClean="0"/>
              <a:t>更新</a:t>
            </a:r>
            <a:r>
              <a:rPr lang="zh-CN" altLang="en-US" sz="1800" dirty="0"/>
              <a:t>静态路由条目，以适应网络拓扑</a:t>
            </a:r>
            <a:r>
              <a:rPr lang="zh-CN" altLang="en-US" sz="1800" dirty="0" smtClean="0"/>
              <a:t>的</a:t>
            </a:r>
            <a:endParaRPr lang="en-US" altLang="zh-CN" sz="1800" dirty="0" smtClean="0"/>
          </a:p>
          <a:p>
            <a:r>
              <a:rPr lang="zh-CN" altLang="en-US" sz="1800" dirty="0" smtClean="0"/>
              <a:t>变化</a:t>
            </a:r>
            <a:r>
              <a:rPr lang="zh-CN" altLang="en-US" sz="1800" dirty="0"/>
              <a:t>，避免因配置错误导致的网络故障。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729843" y="5043777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通过配置几余的静态路由路径，可以</a:t>
            </a:r>
            <a:r>
              <a:rPr lang="zh-CN" altLang="en-US" sz="1800" dirty="0" smtClean="0"/>
              <a:t>在</a:t>
            </a:r>
            <a:endParaRPr lang="en-US" altLang="zh-CN" sz="1800" dirty="0" smtClean="0"/>
          </a:p>
          <a:p>
            <a:r>
              <a:rPr lang="zh-CN" altLang="en-US" sz="1800" dirty="0" smtClean="0"/>
              <a:t>主</a:t>
            </a:r>
            <a:r>
              <a:rPr lang="zh-CN" altLang="en-US" sz="1800" dirty="0"/>
              <a:t>路径出现故障时快速切换到备份</a:t>
            </a:r>
            <a:r>
              <a:rPr lang="zh-CN" altLang="en-US" sz="1800" dirty="0" smtClean="0"/>
              <a:t>路径</a:t>
            </a:r>
            <a:endParaRPr lang="en-US" altLang="zh-CN" sz="1800" dirty="0" smtClean="0"/>
          </a:p>
          <a:p>
            <a:r>
              <a:rPr lang="zh-CN" altLang="en-US" sz="1800" dirty="0" smtClean="0"/>
              <a:t>，</a:t>
            </a:r>
            <a:r>
              <a:rPr lang="zh-CN" altLang="en-US" sz="1800" dirty="0"/>
              <a:t>确保网络的高可用性和业务的连续性。</a:t>
            </a:r>
          </a:p>
        </p:txBody>
      </p:sp>
    </p:spTree>
    <p:extLst>
      <p:ext uri="{BB962C8B-B14F-4D97-AF65-F5344CB8AC3E}">
        <p14:creationId xmlns:p14="http://schemas.microsoft.com/office/powerpoint/2010/main" val="38190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469204"/>
            <a:ext cx="6154220" cy="3942381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602723" y="2583496"/>
            <a:ext cx="1831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PATR 01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887303" y="332203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静态路由</a:t>
            </a:r>
            <a:r>
              <a:rPr lang="zh-CN" altLang="en-US" sz="4000" dirty="0" smtClean="0"/>
              <a:t>概述</a:t>
            </a:r>
            <a:endParaRPr lang="zh-CN" altLang="en-US" sz="4000" dirty="0"/>
          </a:p>
        </p:txBody>
      </p:sp>
      <p:pic>
        <p:nvPicPr>
          <p:cNvPr id="9" name="图片 8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0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92" y="1910291"/>
            <a:ext cx="3305908" cy="3292919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8600" y="129209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静态路由的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35752"/>
            <a:ext cx="742950" cy="4467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487" y="1068869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手动配置</a:t>
            </a:r>
            <a:r>
              <a:rPr lang="zh-CN" altLang="en-US" sz="2000" b="1" dirty="0" smtClean="0"/>
              <a:t>路由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1063487" y="2969254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固定路径选择</a:t>
            </a:r>
            <a:endParaRPr lang="zh-CN" altLang="en-US" sz="2000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3487" y="4869639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无协议</a:t>
            </a:r>
            <a:r>
              <a:rPr lang="zh-CN" altLang="en-US" sz="2000" b="1" dirty="0" smtClean="0"/>
              <a:t>交互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063487" y="1468979"/>
            <a:ext cx="49039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静态路由是由网络管理员通过命令行或图形界面</a:t>
            </a:r>
            <a:r>
              <a:rPr lang="zh-CN" altLang="en-US" sz="1600" dirty="0" smtClean="0"/>
              <a:t>手动</a:t>
            </a:r>
            <a:endParaRPr lang="en-US" altLang="zh-CN" sz="1600" dirty="0" smtClean="0"/>
          </a:p>
          <a:p>
            <a:r>
              <a:rPr lang="zh-CN" altLang="en-US" sz="1600" dirty="0" smtClean="0"/>
              <a:t>添加到</a:t>
            </a:r>
            <a:r>
              <a:rPr lang="zh-CN" altLang="en-US" sz="1600" dirty="0"/>
              <a:t>路由表中的条目，</a:t>
            </a:r>
            <a:r>
              <a:rPr lang="zh-CN" altLang="en-US" sz="1600" dirty="0" smtClean="0"/>
              <a:t>明确</a:t>
            </a:r>
            <a:r>
              <a:rPr lang="zh-CN" altLang="en-US" sz="1600" dirty="0"/>
              <a:t>指定</a:t>
            </a:r>
            <a:r>
              <a:rPr lang="zh-CN" altLang="en-US" sz="1600" dirty="0" smtClean="0"/>
              <a:t>数据包</a:t>
            </a:r>
            <a:r>
              <a:rPr lang="zh-CN" altLang="en-US" sz="1600" dirty="0"/>
              <a:t>从源网络</a:t>
            </a:r>
            <a:r>
              <a:rPr lang="zh-CN" altLang="en-US" sz="1600" dirty="0" smtClean="0"/>
              <a:t>到</a:t>
            </a:r>
            <a:endParaRPr lang="en-US" altLang="zh-CN" sz="1600" dirty="0" smtClean="0"/>
          </a:p>
          <a:p>
            <a:r>
              <a:rPr lang="zh-CN" altLang="en-US" sz="1600" dirty="0" smtClean="0"/>
              <a:t>目标网络的</a:t>
            </a:r>
            <a:r>
              <a:rPr lang="zh-CN" altLang="en-US" sz="1600" dirty="0"/>
              <a:t>转发路径，不依赖任何动态路由协议。</a:t>
            </a:r>
          </a:p>
          <a:p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63487" y="3369364"/>
            <a:ext cx="4903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静态路由的路径是预先定义且不会自动调整的，</a:t>
            </a:r>
            <a:r>
              <a:rPr lang="zh-CN" altLang="en-US" sz="1600" dirty="0" smtClean="0"/>
              <a:t>除非</a:t>
            </a:r>
            <a:endParaRPr lang="en-US" altLang="zh-CN" sz="1600" dirty="0" smtClean="0"/>
          </a:p>
          <a:p>
            <a:r>
              <a:rPr lang="zh-CN" altLang="en-US" sz="1600" dirty="0" smtClean="0"/>
              <a:t>管理员</a:t>
            </a:r>
            <a:r>
              <a:rPr lang="zh-CN" altLang="en-US" sz="1600" dirty="0"/>
              <a:t>手动修改配置，</a:t>
            </a:r>
            <a:r>
              <a:rPr lang="zh-CN" altLang="en-US" sz="1600" dirty="0" smtClean="0"/>
              <a:t>因此适用于</a:t>
            </a:r>
            <a:r>
              <a:rPr lang="zh-CN" altLang="en-US" sz="1600" dirty="0"/>
              <a:t>网络拓扑结构</a:t>
            </a:r>
            <a:r>
              <a:rPr lang="zh-CN" altLang="en-US" sz="1600" dirty="0" smtClean="0"/>
              <a:t>简单</a:t>
            </a:r>
            <a:endParaRPr lang="en-US" altLang="zh-CN" sz="1600" dirty="0" smtClean="0"/>
          </a:p>
          <a:p>
            <a:r>
              <a:rPr lang="zh-CN" altLang="en-US" sz="1600" dirty="0" smtClean="0"/>
              <a:t>且</a:t>
            </a:r>
            <a:r>
              <a:rPr lang="zh-CN" altLang="en-US" sz="1600" dirty="0"/>
              <a:t>稳定的环境。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63487" y="5269749"/>
            <a:ext cx="490390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与动态路由不同，静态路由不需要路由器之间交换</a:t>
            </a:r>
            <a:r>
              <a:rPr lang="zh-CN" altLang="en-US" sz="1600" dirty="0" smtClean="0"/>
              <a:t>路</a:t>
            </a:r>
            <a:endParaRPr lang="en-US" altLang="zh-CN" sz="1600" dirty="0" smtClean="0"/>
          </a:p>
          <a:p>
            <a:r>
              <a:rPr lang="zh-CN" altLang="en-US" sz="1600" dirty="0" smtClean="0"/>
              <a:t>由</a:t>
            </a:r>
            <a:r>
              <a:rPr lang="zh-CN" altLang="en-US" sz="1600" dirty="0"/>
              <a:t>信息，减少了网络带宽</a:t>
            </a:r>
            <a:r>
              <a:rPr lang="zh-CN" altLang="en-US" sz="1600" dirty="0" smtClean="0"/>
              <a:t>和计算</a:t>
            </a:r>
            <a:r>
              <a:rPr lang="zh-CN" altLang="en-US" sz="1600" dirty="0"/>
              <a:t>资源的消耗。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2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1208" y="13062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静态路由的工作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原理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645"/>
            <a:ext cx="3305175" cy="5295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46584" y="121585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目标地址</a:t>
            </a:r>
            <a:r>
              <a:rPr lang="zh-CN" altLang="en-US" sz="2000" b="1" dirty="0" smtClean="0"/>
              <a:t>匹配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446584" y="3104940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下一跳</a:t>
            </a:r>
            <a:r>
              <a:rPr lang="zh-CN" altLang="en-US" sz="2000" b="1" dirty="0" smtClean="0"/>
              <a:t>转发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3446583" y="500407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默认路由</a:t>
            </a:r>
            <a:r>
              <a:rPr lang="zh-CN" altLang="en-US" sz="2000" b="1" dirty="0" smtClean="0"/>
              <a:t>处理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446583" y="1615960"/>
            <a:ext cx="5061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当路由器收到数据包时，会检查数据包的目标</a:t>
            </a:r>
            <a:r>
              <a:rPr lang="en-US" altLang="zh-CN" sz="1600" dirty="0"/>
              <a:t>IP</a:t>
            </a:r>
            <a:r>
              <a:rPr lang="zh-CN" altLang="en-US" sz="1600" dirty="0"/>
              <a:t>地址</a:t>
            </a:r>
            <a:r>
              <a:rPr lang="zh-CN" altLang="en-US" sz="1600" dirty="0" smtClean="0"/>
              <a:t>，</a:t>
            </a:r>
            <a:endParaRPr lang="en-US" altLang="zh-CN" sz="1600" dirty="0" smtClean="0"/>
          </a:p>
          <a:p>
            <a:r>
              <a:rPr lang="zh-CN" altLang="en-US" sz="1600" dirty="0" smtClean="0"/>
              <a:t>并在路由</a:t>
            </a:r>
            <a:r>
              <a:rPr lang="zh-CN" altLang="en-US" sz="1600" dirty="0"/>
              <a:t>表中查找匹配的静态路由条目，以确定</a:t>
            </a:r>
            <a:r>
              <a:rPr lang="zh-CN" altLang="en-US" sz="1600" dirty="0" smtClean="0"/>
              <a:t>转发</a:t>
            </a:r>
            <a:endParaRPr lang="en-US" altLang="zh-CN" sz="1600" dirty="0" smtClean="0"/>
          </a:p>
          <a:p>
            <a:r>
              <a:rPr lang="zh-CN" altLang="en-US" sz="1600" dirty="0" smtClean="0"/>
              <a:t>路径</a:t>
            </a:r>
            <a:r>
              <a:rPr lang="zh-CN" altLang="en-US" sz="1600" dirty="0"/>
              <a:t>。</a:t>
            </a:r>
            <a:endParaRPr lang="zh-CN" altLang="en-US" sz="1600" dirty="0"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46583" y="3505050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如果找到匹配的静态路由条目，路由器会将数据包</a:t>
            </a:r>
            <a:r>
              <a:rPr lang="zh-CN" altLang="en-US" sz="1600" dirty="0" smtClean="0"/>
              <a:t>转</a:t>
            </a:r>
            <a:endParaRPr lang="en-US" altLang="zh-CN" sz="1600" dirty="0" smtClean="0"/>
          </a:p>
          <a:p>
            <a:r>
              <a:rPr lang="zh-CN" altLang="en-US" sz="1600" dirty="0" smtClean="0"/>
              <a:t>发</a:t>
            </a:r>
            <a:r>
              <a:rPr lang="zh-CN" altLang="en-US" sz="1600" dirty="0"/>
              <a:t>到指定的下一跳地址或出接口，确保数据包沿</a:t>
            </a:r>
            <a:r>
              <a:rPr lang="zh-CN" altLang="en-US" sz="1600" dirty="0" smtClean="0"/>
              <a:t>预定</a:t>
            </a:r>
            <a:endParaRPr lang="en-US" altLang="zh-CN" sz="1600" dirty="0" smtClean="0"/>
          </a:p>
          <a:p>
            <a:r>
              <a:rPr lang="zh-CN" altLang="en-US" sz="1600" dirty="0" smtClean="0"/>
              <a:t>路径</a:t>
            </a:r>
            <a:r>
              <a:rPr lang="zh-CN" altLang="en-US" sz="1600" dirty="0"/>
              <a:t>传输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46583" y="5394140"/>
            <a:ext cx="4903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如果路由表中没有匹配的条目，路由器可能会使用</a:t>
            </a:r>
            <a:r>
              <a:rPr lang="zh-CN" altLang="en-US" sz="1600" dirty="0" smtClean="0"/>
              <a:t>默</a:t>
            </a:r>
            <a:endParaRPr lang="en-US" altLang="zh-CN" sz="1600" dirty="0" smtClean="0"/>
          </a:p>
          <a:p>
            <a:r>
              <a:rPr lang="zh-CN" altLang="en-US" sz="1600" dirty="0" smtClean="0"/>
              <a:t>认</a:t>
            </a:r>
            <a:r>
              <a:rPr lang="zh-CN" altLang="en-US" sz="1600" dirty="0"/>
              <a:t>路由（如果配置）将数据包转发到默认网关，</a:t>
            </a:r>
            <a:r>
              <a:rPr lang="zh-CN" altLang="en-US" sz="1600" dirty="0" smtClean="0"/>
              <a:t>否则</a:t>
            </a:r>
            <a:endParaRPr lang="en-US" altLang="zh-CN" sz="1600" dirty="0" smtClean="0"/>
          </a:p>
          <a:p>
            <a:r>
              <a:rPr lang="zh-CN" altLang="en-US" sz="1600" dirty="0" smtClean="0"/>
              <a:t>丢弃</a:t>
            </a:r>
            <a:r>
              <a:rPr lang="zh-CN" altLang="en-US" sz="1600" dirty="0"/>
              <a:t>数据包并返回错误信息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60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42" y="1682015"/>
            <a:ext cx="3963850" cy="3956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8478" y="149087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静态路由的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特点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549" y="168201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</a:t>
            </a:r>
            <a:r>
              <a:rPr lang="zh-CN" altLang="en-US" sz="2000" b="1" dirty="0" smtClean="0"/>
              <a:t>简单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6500192" y="168201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稳定性</a:t>
            </a:r>
            <a:r>
              <a:rPr lang="zh-CN" altLang="en-US" sz="2000" b="1" dirty="0" smtClean="0"/>
              <a:t>高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3465" y="403528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资源消耗</a:t>
            </a:r>
            <a:r>
              <a:rPr lang="zh-CN" altLang="en-US" sz="2000" b="1" dirty="0" smtClean="0"/>
              <a:t>低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6500192" y="403528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缺乏</a:t>
            </a:r>
            <a:r>
              <a:rPr lang="zh-CN" altLang="en-US" sz="2000" b="1" dirty="0" smtClean="0"/>
              <a:t>灵活性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45249" y="2082125"/>
            <a:ext cx="180049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静态路由的配置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直观，适合</a:t>
            </a:r>
            <a:r>
              <a:rPr lang="zh-CN" altLang="en-US" dirty="0" smtClean="0"/>
              <a:t>小型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或对路由路径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r>
              <a:rPr lang="zh-CN" altLang="en-US" dirty="0" smtClean="0"/>
              <a:t>严格要求</a:t>
            </a:r>
            <a:r>
              <a:rPr lang="zh-CN" altLang="en-US" dirty="0"/>
              <a:t>的场景，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r>
              <a:rPr lang="zh-CN" altLang="en-US" dirty="0" smtClean="0"/>
              <a:t>需</a:t>
            </a:r>
            <a:r>
              <a:rPr lang="zh-CN" altLang="en-US" dirty="0"/>
              <a:t>复杂的路由协议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和维护。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00192" y="2082125"/>
            <a:ext cx="21595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由于静态路由是</a:t>
            </a:r>
            <a:r>
              <a:rPr lang="zh-CN" altLang="en-US" dirty="0" smtClean="0"/>
              <a:t>手动配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且固定不变的，</a:t>
            </a:r>
            <a:r>
              <a:rPr lang="zh-CN" altLang="en-US" dirty="0" smtClean="0"/>
              <a:t>因此</a:t>
            </a:r>
            <a:endParaRPr lang="en-US" altLang="zh-CN" dirty="0" smtClean="0"/>
          </a:p>
          <a:p>
            <a:r>
              <a:rPr lang="zh-CN" altLang="en-US" dirty="0" smtClean="0"/>
              <a:t>不会</a:t>
            </a:r>
            <a:r>
              <a:rPr lang="zh-CN" altLang="en-US" dirty="0"/>
              <a:t>因网络拓扑的</a:t>
            </a:r>
            <a:r>
              <a:rPr lang="zh-CN" altLang="en-US" dirty="0" smtClean="0"/>
              <a:t>临时</a:t>
            </a:r>
            <a:endParaRPr lang="en-US" altLang="zh-CN" dirty="0" smtClean="0"/>
          </a:p>
          <a:p>
            <a:r>
              <a:rPr lang="zh-CN" altLang="en-US" dirty="0" smtClean="0"/>
              <a:t>变化</a:t>
            </a:r>
            <a:r>
              <a:rPr lang="zh-CN" altLang="en-US" dirty="0"/>
              <a:t>（如链路拥塞或</a:t>
            </a:r>
            <a:r>
              <a:rPr lang="zh-CN" altLang="en-US" dirty="0" smtClean="0"/>
              <a:t>故</a:t>
            </a:r>
            <a:endParaRPr lang="en-US" altLang="zh-CN" dirty="0" smtClean="0"/>
          </a:p>
          <a:p>
            <a:r>
              <a:rPr lang="zh-CN" altLang="en-US" dirty="0" smtClean="0"/>
              <a:t>障</a:t>
            </a:r>
            <a:r>
              <a:rPr lang="zh-CN" altLang="en-US" dirty="0"/>
              <a:t>）而自动调整，</a:t>
            </a:r>
            <a:r>
              <a:rPr lang="zh-CN" altLang="en-US" dirty="0" smtClean="0"/>
              <a:t>适合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稳定性要求高的环境。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8056" y="4399883"/>
            <a:ext cx="18004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静态路由不需要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路由</a:t>
            </a:r>
            <a:r>
              <a:rPr lang="zh-CN" altLang="en-US" dirty="0"/>
              <a:t>协议算法，</a:t>
            </a:r>
            <a:r>
              <a:rPr lang="zh-CN" altLang="en-US" dirty="0" smtClean="0"/>
              <a:t>因此</a:t>
            </a:r>
            <a:endParaRPr lang="en-US" altLang="zh-CN" dirty="0" smtClean="0"/>
          </a:p>
          <a:p>
            <a:r>
              <a:rPr lang="zh-CN" altLang="en-US" dirty="0" smtClean="0"/>
              <a:t>不会</a:t>
            </a:r>
            <a:r>
              <a:rPr lang="zh-CN" altLang="en-US" dirty="0"/>
              <a:t>占用额外的</a:t>
            </a:r>
            <a:r>
              <a:rPr lang="en-US" altLang="zh-CN" dirty="0" smtClean="0"/>
              <a:t>CPU</a:t>
            </a:r>
          </a:p>
          <a:p>
            <a:r>
              <a:rPr lang="zh-CN" altLang="en-US" dirty="0" smtClean="0"/>
              <a:t>和</a:t>
            </a:r>
            <a:r>
              <a:rPr lang="zh-CN" altLang="en-US" dirty="0"/>
              <a:t>带宽资源，适</a:t>
            </a:r>
            <a:r>
              <a:rPr lang="zh-CN" altLang="en-US" dirty="0" smtClean="0"/>
              <a:t>合资</a:t>
            </a:r>
            <a:endParaRPr lang="en-US" altLang="zh-CN" dirty="0" smtClean="0"/>
          </a:p>
          <a:p>
            <a:r>
              <a:rPr lang="zh-CN" altLang="en-US" dirty="0" smtClean="0"/>
              <a:t>源</a:t>
            </a:r>
            <a:r>
              <a:rPr lang="zh-CN" altLang="en-US" dirty="0"/>
              <a:t>有限的网络设备。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00192" y="4435398"/>
            <a:ext cx="19800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静态路由无法自动</a:t>
            </a:r>
            <a:r>
              <a:rPr lang="zh-CN" altLang="en-US" dirty="0" smtClean="0"/>
              <a:t>适应</a:t>
            </a:r>
            <a:endParaRPr lang="en-US" altLang="zh-CN" dirty="0" smtClean="0"/>
          </a:p>
          <a:p>
            <a:r>
              <a:rPr lang="zh-CN" altLang="en-US" dirty="0" smtClean="0"/>
              <a:t>网络拓扑</a:t>
            </a:r>
            <a:r>
              <a:rPr lang="zh-CN" altLang="en-US" dirty="0"/>
              <a:t>的变化，在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r>
              <a:rPr lang="zh-CN" altLang="en-US" dirty="0" smtClean="0"/>
              <a:t>规模</a:t>
            </a:r>
            <a:r>
              <a:rPr lang="zh-CN" altLang="en-US" dirty="0"/>
              <a:t>或动态网络中，</a:t>
            </a:r>
            <a:r>
              <a:rPr lang="zh-CN" altLang="en-US" dirty="0" smtClean="0"/>
              <a:t>手</a:t>
            </a:r>
            <a:endParaRPr lang="en-US" altLang="zh-CN" dirty="0" smtClean="0"/>
          </a:p>
          <a:p>
            <a:r>
              <a:rPr lang="zh-CN" altLang="en-US" dirty="0" smtClean="0"/>
              <a:t>动</a:t>
            </a:r>
            <a:r>
              <a:rPr lang="zh-CN" altLang="en-US" dirty="0"/>
              <a:t>维护静态路由的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zh-CN" altLang="en-US" dirty="0" smtClean="0"/>
              <a:t>量</a:t>
            </a:r>
            <a:r>
              <a:rPr lang="zh-CN" altLang="en-US" dirty="0"/>
              <a:t>巨大且容易出错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49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34" y="1469204"/>
            <a:ext cx="6154220" cy="393406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6" y="2608118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374341" y="331600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静态路由的优缺点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0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005398" y="2452765"/>
            <a:ext cx="2281233" cy="2961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317082" y="2452765"/>
            <a:ext cx="2281233" cy="2961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60906" y="2452765"/>
            <a:ext cx="2281233" cy="296141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7818" y="135082"/>
            <a:ext cx="6385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优点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配置简单、资源消耗少、稳定性高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23" y="1880754"/>
            <a:ext cx="9906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262" y="1880754"/>
            <a:ext cx="904875" cy="885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576" y="1890278"/>
            <a:ext cx="942975" cy="86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96229" y="31484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配置简单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24165" y="31484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资源消耗少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484769" y="31484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稳定性高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1740" y="3699438"/>
            <a:ext cx="21595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静态路由的配置过程</a:t>
            </a:r>
            <a:r>
              <a:rPr lang="zh-CN" altLang="en-US" dirty="0" smtClean="0"/>
              <a:t>相对</a:t>
            </a:r>
            <a:endParaRPr lang="en-US" altLang="zh-CN" dirty="0" smtClean="0"/>
          </a:p>
          <a:p>
            <a:r>
              <a:rPr lang="zh-CN" altLang="en-US" dirty="0" smtClean="0"/>
              <a:t>简单</a:t>
            </a:r>
            <a:r>
              <a:rPr lang="zh-CN" altLang="en-US" dirty="0"/>
              <a:t>，管理员只需手动</a:t>
            </a:r>
            <a:r>
              <a:rPr lang="zh-CN" altLang="en-US" dirty="0" smtClean="0"/>
              <a:t>指</a:t>
            </a:r>
            <a:endParaRPr lang="en-US" altLang="zh-CN" dirty="0" smtClean="0"/>
          </a:p>
          <a:p>
            <a:r>
              <a:rPr lang="zh-CN" altLang="en-US" dirty="0" smtClean="0"/>
              <a:t>定路由器</a:t>
            </a:r>
            <a:r>
              <a:rPr lang="zh-CN" altLang="en-US" dirty="0"/>
              <a:t>的转发路径，</a:t>
            </a:r>
            <a:r>
              <a:rPr lang="zh-CN" altLang="en-US" dirty="0" smtClean="0"/>
              <a:t>无</a:t>
            </a:r>
            <a:endParaRPr lang="en-US" altLang="zh-CN" dirty="0" smtClean="0"/>
          </a:p>
          <a:p>
            <a:r>
              <a:rPr lang="zh-CN" altLang="en-US" dirty="0" smtClean="0"/>
              <a:t>需复杂的</a:t>
            </a:r>
            <a:r>
              <a:rPr lang="zh-CN" altLang="en-US" dirty="0"/>
              <a:t>协议交互和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zh-CN" altLang="en-US" dirty="0"/>
              <a:t>，</a:t>
            </a:r>
            <a:r>
              <a:rPr lang="zh-CN" altLang="en-US" dirty="0" smtClean="0"/>
              <a:t>特别</a:t>
            </a:r>
            <a:r>
              <a:rPr lang="zh-CN" altLang="en-US" dirty="0"/>
              <a:t>适合</a:t>
            </a:r>
            <a:r>
              <a:rPr lang="zh-CN" altLang="en-US" dirty="0" smtClean="0"/>
              <a:t>网络拓扑</a:t>
            </a:r>
            <a:endParaRPr lang="en-US" altLang="zh-CN" dirty="0" smtClean="0"/>
          </a:p>
          <a:p>
            <a:r>
              <a:rPr lang="zh-CN" altLang="en-US" dirty="0" smtClean="0"/>
              <a:t>结构</a:t>
            </a:r>
            <a:r>
              <a:rPr lang="zh-CN" altLang="en-US" dirty="0"/>
              <a:t>简单</a:t>
            </a:r>
            <a:r>
              <a:rPr lang="zh-CN" altLang="en-US" dirty="0" smtClean="0"/>
              <a:t>的环境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400358" y="3699438"/>
            <a:ext cx="216918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由于静态路由不需要</a:t>
            </a:r>
            <a:r>
              <a:rPr lang="zh-CN" altLang="en-US" dirty="0" smtClean="0"/>
              <a:t>运行</a:t>
            </a:r>
            <a:endParaRPr lang="en-US" altLang="zh-CN" dirty="0" smtClean="0"/>
          </a:p>
          <a:p>
            <a:r>
              <a:rPr lang="zh-CN" altLang="en-US" dirty="0" smtClean="0"/>
              <a:t>动态</a:t>
            </a:r>
            <a:r>
              <a:rPr lang="zh-CN" altLang="en-US" dirty="0"/>
              <a:t>路由协议，避免了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器之间频繁的路由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 smtClean="0"/>
              <a:t>交换</a:t>
            </a:r>
            <a:r>
              <a:rPr lang="zh-CN" altLang="en-US" dirty="0"/>
              <a:t>，因此对路由器的</a:t>
            </a:r>
            <a:r>
              <a:rPr lang="en-US" altLang="zh-CN" dirty="0" smtClean="0"/>
              <a:t>CP</a:t>
            </a:r>
          </a:p>
          <a:p>
            <a:r>
              <a:rPr lang="en-US" altLang="zh-CN" dirty="0" smtClean="0"/>
              <a:t>U</a:t>
            </a:r>
            <a:r>
              <a:rPr lang="zh-CN" altLang="en-US" dirty="0"/>
              <a:t>和内存资源消耗较低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适合</a:t>
            </a:r>
            <a:r>
              <a:rPr lang="zh-CN" altLang="en-US" dirty="0"/>
              <a:t>资源有限的小型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设备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088594" y="3699438"/>
            <a:ext cx="23391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静态路由的路径是固定的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zh-CN" altLang="en-US" dirty="0" smtClean="0"/>
              <a:t>不会</a:t>
            </a:r>
            <a:r>
              <a:rPr lang="zh-CN" altLang="en-US" dirty="0"/>
              <a:t>因为网络拓扑的</a:t>
            </a:r>
            <a:r>
              <a:rPr lang="zh-CN" altLang="en-US" dirty="0" smtClean="0"/>
              <a:t>变化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zh-CN" altLang="en-US" dirty="0"/>
              <a:t>链路状态的波动而</a:t>
            </a:r>
            <a:r>
              <a:rPr lang="zh-CN" altLang="en-US" dirty="0" smtClean="0"/>
              <a:t>自动</a:t>
            </a:r>
            <a:endParaRPr lang="en-US" altLang="zh-CN" dirty="0" smtClean="0"/>
          </a:p>
          <a:p>
            <a:r>
              <a:rPr lang="zh-CN" altLang="en-US" dirty="0" smtClean="0"/>
              <a:t>调整</a:t>
            </a:r>
            <a:r>
              <a:rPr lang="zh-CN" altLang="en-US" dirty="0"/>
              <a:t>，因此在网络</a:t>
            </a:r>
            <a:r>
              <a:rPr lang="zh-CN" altLang="en-US" dirty="0" smtClean="0"/>
              <a:t>环境相</a:t>
            </a:r>
            <a:endParaRPr lang="en-US" altLang="zh-CN" dirty="0" smtClean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稳定的情况下，静态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能够提供可靠的数据</a:t>
            </a:r>
            <a:r>
              <a:rPr lang="zh-CN" altLang="en-US" dirty="0" smtClean="0"/>
              <a:t>转</a:t>
            </a:r>
            <a:endParaRPr lang="en-US" altLang="zh-CN" dirty="0" smtClean="0"/>
          </a:p>
          <a:p>
            <a:r>
              <a:rPr lang="zh-CN" altLang="en-US" dirty="0" smtClean="0"/>
              <a:t>发</a:t>
            </a:r>
            <a:r>
              <a:rPr lang="zh-CN" altLang="en-US" dirty="0"/>
              <a:t>服务。</a:t>
            </a:r>
          </a:p>
        </p:txBody>
      </p:sp>
    </p:spTree>
    <p:extLst>
      <p:ext uri="{BB962C8B-B14F-4D97-AF65-F5344CB8AC3E}">
        <p14:creationId xmlns:p14="http://schemas.microsoft.com/office/powerpoint/2010/main" val="38316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7819" y="166254"/>
            <a:ext cx="8218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缺点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缺乏灵活性、配置工作量大、易出现人为错误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62" y="2036617"/>
            <a:ext cx="3164465" cy="3164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6518" y="238990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缺乏灵活性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68291" y="11395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配置工作量大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68291" y="3797283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易出现人为错误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9924" y="2804940"/>
            <a:ext cx="2518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静态路由的路径是手动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，无法根据网络拓扑的</a:t>
            </a:r>
            <a:r>
              <a:rPr lang="zh-CN" altLang="en-US" dirty="0" smtClean="0"/>
              <a:t>变</a:t>
            </a:r>
            <a:endParaRPr lang="en-US" altLang="zh-CN" dirty="0" smtClean="0"/>
          </a:p>
          <a:p>
            <a:r>
              <a:rPr lang="zh-CN" altLang="en-US" dirty="0" smtClean="0"/>
              <a:t>化</a:t>
            </a:r>
            <a:r>
              <a:rPr lang="zh-CN" altLang="en-US" dirty="0"/>
              <a:t>或链路故障自动调整路由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因此</a:t>
            </a:r>
            <a:r>
              <a:rPr lang="zh-CN" altLang="en-US" dirty="0"/>
              <a:t>在网络环境复杂或</a:t>
            </a:r>
            <a:r>
              <a:rPr lang="zh-CN" altLang="en-US" dirty="0" smtClean="0"/>
              <a:t>动态</a:t>
            </a:r>
            <a:endParaRPr lang="en-US" altLang="zh-CN" dirty="0" smtClean="0"/>
          </a:p>
          <a:p>
            <a:r>
              <a:rPr lang="zh-CN" altLang="en-US" dirty="0" smtClean="0"/>
              <a:t>变化</a:t>
            </a:r>
            <a:r>
              <a:rPr lang="zh-CN" altLang="en-US" dirty="0"/>
              <a:t>的情况下，静态路由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zh-CN" altLang="en-US" dirty="0" smtClean="0"/>
              <a:t>能</a:t>
            </a:r>
            <a:r>
              <a:rPr lang="zh-CN" altLang="en-US" dirty="0"/>
              <a:t>导致数据包无法正常转发。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68291" y="1593318"/>
            <a:ext cx="251863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在大规模网络中，静态路由</a:t>
            </a:r>
            <a:r>
              <a:rPr lang="zh-CN" altLang="en-US" dirty="0" smtClean="0"/>
              <a:t>需</a:t>
            </a:r>
            <a:endParaRPr lang="en-US" altLang="zh-CN" dirty="0" smtClean="0"/>
          </a:p>
          <a:p>
            <a:r>
              <a:rPr lang="zh-CN" altLang="en-US" dirty="0" smtClean="0"/>
              <a:t>要</a:t>
            </a:r>
            <a:r>
              <a:rPr lang="zh-CN" altLang="en-US" dirty="0"/>
              <a:t>为每一条路径手动配置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条目</a:t>
            </a:r>
            <a:r>
              <a:rPr lang="zh-CN" altLang="en-US" dirty="0"/>
              <a:t>，这不仅增加了管理员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工作量</a:t>
            </a:r>
            <a:r>
              <a:rPr lang="zh-CN" altLang="en-US" dirty="0"/>
              <a:t>，还可能导致配置的</a:t>
            </a:r>
            <a:r>
              <a:rPr lang="zh-CN" altLang="en-US" dirty="0" smtClean="0"/>
              <a:t>复</a:t>
            </a:r>
            <a:endParaRPr lang="en-US" altLang="zh-CN" dirty="0" smtClean="0"/>
          </a:p>
          <a:p>
            <a:r>
              <a:rPr lang="zh-CN" altLang="en-US" dirty="0" smtClean="0"/>
              <a:t>杂性</a:t>
            </a:r>
            <a:r>
              <a:rPr lang="zh-CN" altLang="en-US" dirty="0"/>
              <a:t>和错误率的提高。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68291" y="4197393"/>
            <a:ext cx="25186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由于静态路由完全依赖</a:t>
            </a:r>
            <a:r>
              <a:rPr lang="zh-CN" altLang="en-US" dirty="0" smtClean="0"/>
              <a:t>管理员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手动配置，因此容易出现</a:t>
            </a:r>
            <a:r>
              <a:rPr lang="zh-CN" altLang="en-US" dirty="0" smtClean="0"/>
              <a:t>配</a:t>
            </a:r>
            <a:endParaRPr lang="en-US" altLang="zh-CN" dirty="0" smtClean="0"/>
          </a:p>
          <a:p>
            <a:r>
              <a:rPr lang="zh-CN" altLang="en-US" dirty="0" smtClean="0"/>
              <a:t>置</a:t>
            </a:r>
            <a:r>
              <a:rPr lang="zh-CN" altLang="en-US" dirty="0"/>
              <a:t>错误，例如输入错误的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地址或下一跳地址，</a:t>
            </a:r>
            <a:r>
              <a:rPr lang="zh-CN" altLang="en-US" dirty="0" smtClean="0"/>
              <a:t>这些</a:t>
            </a:r>
            <a:endParaRPr lang="en-US" altLang="zh-CN" dirty="0" smtClean="0"/>
          </a:p>
          <a:p>
            <a:r>
              <a:rPr lang="zh-CN" altLang="en-US" dirty="0" smtClean="0"/>
              <a:t>错误</a:t>
            </a:r>
            <a:r>
              <a:rPr lang="zh-CN" altLang="en-US" dirty="0"/>
              <a:t>可能导致网络通信中断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zh-CN" altLang="en-US" dirty="0" smtClean="0"/>
              <a:t>数据包</a:t>
            </a:r>
            <a:r>
              <a:rPr lang="zh-CN" altLang="en-US" dirty="0"/>
              <a:t>转发异常。</a:t>
            </a:r>
          </a:p>
        </p:txBody>
      </p:sp>
    </p:spTree>
    <p:extLst>
      <p:ext uri="{BB962C8B-B14F-4D97-AF65-F5344CB8AC3E}">
        <p14:creationId xmlns:p14="http://schemas.microsoft.com/office/powerpoint/2010/main" val="14606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9522</TotalTime>
  <Words>1911</Words>
  <Application>Microsoft Office PowerPoint</Application>
  <PresentationFormat>全屏显示(4:3)</PresentationFormat>
  <Paragraphs>299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静态路由配置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1209</cp:revision>
  <dcterms:created xsi:type="dcterms:W3CDTF">2014-07-13T02:54:52Z</dcterms:created>
  <dcterms:modified xsi:type="dcterms:W3CDTF">2025-04-30T01:19:03Z</dcterms:modified>
</cp:coreProperties>
</file>