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10" r:id="rId2"/>
    <p:sldId id="487" r:id="rId3"/>
    <p:sldId id="501" r:id="rId4"/>
    <p:sldId id="500" r:id="rId5"/>
    <p:sldId id="499" r:id="rId6"/>
    <p:sldId id="498" r:id="rId7"/>
    <p:sldId id="497" r:id="rId8"/>
    <p:sldId id="496" r:id="rId9"/>
    <p:sldId id="495" r:id="rId10"/>
    <p:sldId id="494" r:id="rId11"/>
    <p:sldId id="493" r:id="rId12"/>
    <p:sldId id="502" r:id="rId13"/>
    <p:sldId id="492" r:id="rId14"/>
    <p:sldId id="491" r:id="rId15"/>
    <p:sldId id="490" r:id="rId16"/>
    <p:sldId id="505" r:id="rId17"/>
    <p:sldId id="506" r:id="rId18"/>
    <p:sldId id="504" r:id="rId19"/>
    <p:sldId id="503" r:id="rId20"/>
    <p:sldId id="489" r:id="rId21"/>
    <p:sldId id="488" r:id="rId22"/>
    <p:sldId id="509" r:id="rId23"/>
    <p:sldId id="508" r:id="rId24"/>
    <p:sldId id="507" r:id="rId25"/>
    <p:sldId id="511" r:id="rId26"/>
    <p:sldId id="510" r:id="rId27"/>
    <p:sldId id="514" r:id="rId28"/>
    <p:sldId id="513" r:id="rId29"/>
    <p:sldId id="512" r:id="rId30"/>
    <p:sldId id="262" r:id="rId31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8T13:23:29.04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11780" y="2275236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Windows 2003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服务器安装与设置（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WEB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FTP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DNS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DHCP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11780" y="4069080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</a:rPr>
              <a:t>汇报人：赵润梅 何露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99764" y="4069080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指导老师：黄泽伟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2651" y="138223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设置访问权限与安全性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65" y="1410501"/>
            <a:ext cx="1238423" cy="1181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14" y="1410501"/>
            <a:ext cx="1190791" cy="1143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5" y="3937178"/>
            <a:ext cx="1114581" cy="1152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87" y="3963759"/>
            <a:ext cx="1209844" cy="11526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98921" y="12104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访问控制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98921" y="1701210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IIS</a:t>
            </a:r>
            <a:r>
              <a:rPr lang="zh-CN" altLang="en-US" dirty="0"/>
              <a:t>管理器中，右键点击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r>
              <a:rPr lang="zh-CN" altLang="en-US" dirty="0" smtClean="0"/>
              <a:t>站</a:t>
            </a:r>
            <a:r>
              <a:rPr lang="zh-CN" altLang="en-US" dirty="0"/>
              <a:t>名称，选择“属性”，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r>
              <a:rPr lang="zh-CN" altLang="en-US" dirty="0" smtClean="0"/>
              <a:t>“目录安全性”</a:t>
            </a:r>
            <a:r>
              <a:rPr lang="zh-CN" altLang="en-US" dirty="0"/>
              <a:t>选项卡中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/>
              <a:t>IP</a:t>
            </a:r>
            <a:r>
              <a:rPr lang="zh-CN" altLang="en-US" dirty="0"/>
              <a:t>地址和域名限制，</a:t>
            </a:r>
            <a:r>
              <a:rPr lang="zh-CN" altLang="en-US" dirty="0" smtClean="0"/>
              <a:t>确</a:t>
            </a:r>
            <a:endParaRPr lang="en-US" altLang="zh-CN" dirty="0" smtClean="0"/>
          </a:p>
          <a:p>
            <a:r>
              <a:rPr lang="zh-CN" altLang="en-US" dirty="0" smtClean="0"/>
              <a:t>保</a:t>
            </a:r>
            <a:r>
              <a:rPr lang="zh-CN" altLang="en-US" dirty="0"/>
              <a:t>只有授权的用户能够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网站</a:t>
            </a:r>
            <a:r>
              <a:rPr lang="zh-CN" altLang="en-US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01905" y="121044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身份验证设置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411431" y="1701210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在“目录安全性”选项卡中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zh-CN" altLang="en-US" dirty="0"/>
              <a:t>匿名访问和身份验证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r>
              <a:rPr lang="zh-CN" altLang="en-US" dirty="0" smtClean="0"/>
              <a:t>制</a:t>
            </a:r>
            <a:r>
              <a:rPr lang="zh-CN" altLang="en-US" dirty="0"/>
              <a:t>，确保只有经过身份</a:t>
            </a:r>
            <a:r>
              <a:rPr lang="zh-CN" altLang="en-US" dirty="0" smtClean="0"/>
              <a:t>验证</a:t>
            </a:r>
            <a:endParaRPr lang="en-US" altLang="zh-CN" dirty="0" smtClean="0"/>
          </a:p>
          <a:p>
            <a:r>
              <a:rPr lang="zh-CN" altLang="en-US" dirty="0" smtClean="0"/>
              <a:t>的用户</a:t>
            </a:r>
            <a:r>
              <a:rPr lang="zh-CN" altLang="en-US" dirty="0"/>
              <a:t>才能访问敏感内容。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98921" y="37637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加密通信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998921" y="4238242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在“目录安全性”选项卡中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/>
              <a:t>SSL</a:t>
            </a:r>
            <a:r>
              <a:rPr lang="zh-CN" altLang="en-US" dirty="0"/>
              <a:t>证书，启用安全套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zh-CN" altLang="en-US" dirty="0" smtClean="0"/>
              <a:t>字</a:t>
            </a:r>
            <a:r>
              <a:rPr lang="zh-CN" altLang="en-US" dirty="0"/>
              <a:t>层</a:t>
            </a:r>
            <a:r>
              <a:rPr lang="en-US" altLang="zh-CN" dirty="0"/>
              <a:t>(SSL)</a:t>
            </a:r>
            <a:r>
              <a:rPr lang="zh-CN" altLang="en-US" dirty="0"/>
              <a:t>加密通信，确保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据</a:t>
            </a:r>
            <a:r>
              <a:rPr lang="zh-CN" altLang="en-US" dirty="0"/>
              <a:t>传输的安筼全栙当鐜揳醉。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11431" y="37637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日志记录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11431" y="4238242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在“网站”选项卡中，</a:t>
            </a:r>
            <a:r>
              <a:rPr lang="zh-CN" altLang="en-US" dirty="0" smtClean="0"/>
              <a:t>启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日志记录功能，记录</a:t>
            </a:r>
            <a:r>
              <a:rPr lang="zh-CN" altLang="en-US" dirty="0" smtClean="0"/>
              <a:t>所</a:t>
            </a:r>
            <a:endParaRPr lang="en-US" altLang="zh-CN" dirty="0" smtClean="0"/>
          </a:p>
          <a:p>
            <a:r>
              <a:rPr lang="zh-CN" altLang="en-US" dirty="0" smtClean="0"/>
              <a:t>有</a:t>
            </a:r>
            <a:r>
              <a:rPr lang="zh-CN" altLang="en-US" dirty="0"/>
              <a:t>访问网站的请求，</a:t>
            </a:r>
            <a:r>
              <a:rPr lang="zh-CN" altLang="en-US" dirty="0" smtClean="0"/>
              <a:t>便于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r>
              <a:rPr lang="zh-CN" altLang="en-US" dirty="0"/>
              <a:t>和审计网站的使用</a:t>
            </a:r>
            <a:r>
              <a:rPr lang="zh-CN" altLang="en-US" dirty="0" smtClean="0"/>
              <a:t>情</a:t>
            </a:r>
            <a:endParaRPr lang="en-US" altLang="zh-CN" dirty="0" smtClean="0"/>
          </a:p>
          <a:p>
            <a:r>
              <a:rPr lang="zh-CN" altLang="en-US" dirty="0" smtClean="0"/>
              <a:t>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42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8"/>
            <a:ext cx="1499870" cy="271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432113" y="2606207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03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15608" y="3314093"/>
            <a:ext cx="3499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FTP</a:t>
            </a:r>
            <a:r>
              <a:rPr lang="zh-CN" altLang="en-US" sz="4000" dirty="0" smtClean="0"/>
              <a:t>服务器搭建</a:t>
            </a:r>
            <a:endParaRPr lang="zh-CN" altLang="en-US" sz="4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42" y="1453201"/>
            <a:ext cx="1409897" cy="847843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916" y="11695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" y="1137685"/>
            <a:ext cx="3785190" cy="45082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10493" y="122274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启用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IIS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组件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0493" y="1592076"/>
            <a:ext cx="4677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首先需要确保在</a:t>
            </a:r>
            <a:r>
              <a:rPr lang="en-US" altLang="zh-CN" dirty="0"/>
              <a:t>Windows Server2003</a:t>
            </a:r>
            <a:r>
              <a:rPr lang="zh-CN" altLang="en-US" dirty="0"/>
              <a:t>中安装了</a:t>
            </a:r>
            <a:r>
              <a:rPr lang="en-US" altLang="zh-CN" dirty="0"/>
              <a:t>Internet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服务</a:t>
            </a:r>
            <a:r>
              <a:rPr lang="en-US" altLang="zh-CN" dirty="0"/>
              <a:t>(IIS)</a:t>
            </a:r>
            <a:r>
              <a:rPr lang="zh-CN" altLang="en-US" dirty="0"/>
              <a:t>组件，这是运行</a:t>
            </a:r>
            <a:r>
              <a:rPr lang="en-US" altLang="zh-CN" dirty="0"/>
              <a:t>FTP</a:t>
            </a:r>
            <a:r>
              <a:rPr lang="zh-CN" altLang="en-US" dirty="0"/>
              <a:t>服务</a:t>
            </a:r>
            <a:r>
              <a:rPr lang="zh-CN" altLang="en-US" dirty="0" smtClean="0"/>
              <a:t>的基础</a:t>
            </a:r>
            <a:r>
              <a:rPr lang="zh-CN" altLang="en-US" dirty="0"/>
              <a:t>。可以通过“</a:t>
            </a:r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 smtClean="0"/>
              <a:t>面</a:t>
            </a:r>
            <a:r>
              <a:rPr lang="zh-CN" altLang="en-US" dirty="0"/>
              <a:t>板”中的“添加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Windows</a:t>
            </a:r>
            <a:r>
              <a:rPr lang="zh-CN" altLang="en-US" dirty="0"/>
              <a:t>组件”来启用</a:t>
            </a:r>
            <a:r>
              <a:rPr lang="en-US" altLang="zh-CN" dirty="0"/>
              <a:t>IS</a:t>
            </a:r>
            <a:r>
              <a:rPr lang="zh-CN" altLang="en-US" dirty="0"/>
              <a:t>，并</a:t>
            </a:r>
            <a:r>
              <a:rPr lang="zh-CN" altLang="en-US" dirty="0" smtClean="0"/>
              <a:t>确保</a:t>
            </a:r>
            <a:endParaRPr lang="en-US" altLang="zh-CN" dirty="0" smtClean="0"/>
          </a:p>
          <a:p>
            <a:r>
              <a:rPr lang="zh-CN" altLang="en-US" dirty="0" smtClean="0"/>
              <a:t>选中</a:t>
            </a:r>
            <a:r>
              <a:rPr lang="zh-CN" altLang="en-US" dirty="0"/>
              <a:t>“</a:t>
            </a:r>
            <a:r>
              <a:rPr lang="en-US" altLang="zh-CN" dirty="0"/>
              <a:t>FTP</a:t>
            </a:r>
            <a:r>
              <a:rPr lang="zh-CN" altLang="en-US" dirty="0"/>
              <a:t>服务器”选项。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10493" y="264750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安装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FTP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服务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0493" y="3016840"/>
            <a:ext cx="4673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IS</a:t>
            </a:r>
            <a:r>
              <a:rPr lang="zh-CN" altLang="en-US" dirty="0"/>
              <a:t>组件中勾选“</a:t>
            </a:r>
            <a:r>
              <a:rPr lang="en-US" altLang="zh-CN" dirty="0"/>
              <a:t>FTP</a:t>
            </a:r>
            <a:r>
              <a:rPr lang="zh-CN" altLang="en-US" dirty="0"/>
              <a:t>服务器”后，系统会自动安装</a:t>
            </a:r>
            <a:r>
              <a:rPr lang="en-US" altLang="zh-CN" dirty="0"/>
              <a:t>FTP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</a:t>
            </a:r>
            <a:r>
              <a:rPr lang="zh-CN" altLang="en-US" dirty="0"/>
              <a:t>。安装过程</a:t>
            </a:r>
            <a:r>
              <a:rPr lang="zh-CN" altLang="en-US" dirty="0" smtClean="0"/>
              <a:t>中需要</a:t>
            </a:r>
            <a:r>
              <a:rPr lang="zh-CN" altLang="en-US" dirty="0"/>
              <a:t>提供</a:t>
            </a:r>
            <a:r>
              <a:rPr lang="en-US" altLang="zh-CN" dirty="0"/>
              <a:t>Windows Server2003</a:t>
            </a:r>
            <a:r>
              <a:rPr lang="zh-CN" altLang="en-US" dirty="0"/>
              <a:t>的安装</a:t>
            </a:r>
            <a:r>
              <a:rPr lang="zh-CN" altLang="en-US" dirty="0" smtClean="0"/>
              <a:t>光盘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zh-CN" altLang="en-US" dirty="0"/>
              <a:t>指定安装文件的路径，以确保所有必要的文件都能</a:t>
            </a:r>
            <a:r>
              <a:rPr lang="zh-CN" altLang="en-US" dirty="0" smtClean="0"/>
              <a:t>正确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10493" y="4072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验证安装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10493" y="4444431"/>
            <a:ext cx="46330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安装完成后，可以通过“管理工具”中的“</a:t>
            </a:r>
            <a:r>
              <a:rPr lang="en-US" altLang="zh-CN" dirty="0"/>
              <a:t>Internet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服务</a:t>
            </a:r>
            <a:r>
              <a:rPr lang="en-US" altLang="zh-CN" dirty="0"/>
              <a:t>(IS)</a:t>
            </a:r>
            <a:r>
              <a:rPr lang="zh-CN" altLang="en-US" dirty="0"/>
              <a:t>管理器”来验证</a:t>
            </a:r>
            <a:r>
              <a:rPr lang="en-US" altLang="zh-CN" dirty="0"/>
              <a:t>FTP</a:t>
            </a:r>
            <a:r>
              <a:rPr lang="zh-CN" altLang="en-US" dirty="0"/>
              <a:t>服务是否已成功安装并运行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/>
              <a:t>FTP</a:t>
            </a:r>
            <a:r>
              <a:rPr lang="zh-CN" altLang="en-US" dirty="0"/>
              <a:t>服务已列出，则说明安装成功。</a:t>
            </a:r>
          </a:p>
        </p:txBody>
      </p:sp>
    </p:spTree>
    <p:extLst>
      <p:ext uri="{BB962C8B-B14F-4D97-AF65-F5344CB8AC3E}">
        <p14:creationId xmlns:p14="http://schemas.microsoft.com/office/powerpoint/2010/main" val="410899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666" y="1424762"/>
            <a:ext cx="3494899" cy="408777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84" y="12759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319" y="263016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配置防火墙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319" y="3099318"/>
            <a:ext cx="3521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为了确保</a:t>
            </a:r>
            <a:r>
              <a:rPr lang="en-US" altLang="zh-CN" dirty="0"/>
              <a:t>FTP</a:t>
            </a:r>
            <a:r>
              <a:rPr lang="zh-CN" altLang="en-US" dirty="0"/>
              <a:t>服务能够被外部访问，需要</a:t>
            </a:r>
            <a:r>
              <a:rPr lang="zh-CN" altLang="en-US" dirty="0" smtClean="0"/>
              <a:t>在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/>
              <a:t>防火墙中开放</a:t>
            </a:r>
            <a:r>
              <a:rPr lang="en-US" altLang="zh-CN" dirty="0"/>
              <a:t>FTP</a:t>
            </a:r>
            <a:r>
              <a:rPr lang="zh-CN" altLang="en-US" dirty="0"/>
              <a:t>端口</a:t>
            </a:r>
            <a:r>
              <a:rPr lang="en-US" altLang="zh-CN" dirty="0"/>
              <a:t>(</a:t>
            </a:r>
            <a:r>
              <a:rPr lang="zh-CN" altLang="en-US" dirty="0"/>
              <a:t>默认是</a:t>
            </a:r>
            <a:r>
              <a:rPr lang="en-US" altLang="zh-CN" dirty="0"/>
              <a:t>21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en-US" altLang="zh-CN" dirty="0"/>
              <a:t>)</a:t>
            </a:r>
            <a:r>
              <a:rPr lang="zh-CN" altLang="en-US" dirty="0"/>
              <a:t>，或者直接允许</a:t>
            </a:r>
            <a:r>
              <a:rPr lang="en-US" altLang="zh-CN" dirty="0"/>
              <a:t>FTP</a:t>
            </a:r>
            <a:r>
              <a:rPr lang="zh-CN" altLang="en-US" dirty="0"/>
              <a:t>服务通过防火墙。</a:t>
            </a:r>
          </a:p>
        </p:txBody>
      </p:sp>
    </p:spTree>
    <p:extLst>
      <p:ext uri="{BB962C8B-B14F-4D97-AF65-F5344CB8AC3E}">
        <p14:creationId xmlns:p14="http://schemas.microsoft.com/office/powerpoint/2010/main" val="42053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84" y="138222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连接与文件传输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7" y="1678468"/>
            <a:ext cx="514422" cy="523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40" y="3996366"/>
            <a:ext cx="514422" cy="5239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7" y="3996366"/>
            <a:ext cx="514422" cy="5239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40" y="1678468"/>
            <a:ext cx="514422" cy="5239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03498" y="16784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适用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FTP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客户端测试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3498" y="2047800"/>
            <a:ext cx="29322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可以使用</a:t>
            </a:r>
            <a:r>
              <a:rPr lang="en-US" altLang="zh-CN" dirty="0"/>
              <a:t>FTP</a:t>
            </a:r>
            <a:r>
              <a:rPr lang="zh-CN" altLang="en-US" dirty="0"/>
              <a:t>客户端软件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FileZilla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连接</a:t>
            </a:r>
            <a:r>
              <a:rPr lang="zh-CN" altLang="en-US" dirty="0"/>
              <a:t>到</a:t>
            </a:r>
            <a:r>
              <a:rPr lang="en-US" altLang="zh-CN" dirty="0"/>
              <a:t>FTP</a:t>
            </a:r>
            <a:r>
              <a:rPr lang="zh-CN" altLang="en-US" dirty="0"/>
              <a:t>服务器，输入服务器的</a:t>
            </a:r>
            <a:r>
              <a:rPr lang="en-US" altLang="zh-CN" dirty="0" smtClean="0"/>
              <a:t>IP</a:t>
            </a:r>
          </a:p>
          <a:p>
            <a:r>
              <a:rPr lang="zh-CN" altLang="en-US" dirty="0" smtClean="0"/>
              <a:t>地址</a:t>
            </a:r>
            <a:r>
              <a:rPr lang="zh-CN" altLang="en-US" dirty="0"/>
              <a:t>、端口号以及用户名和密码</a:t>
            </a:r>
            <a:r>
              <a:rPr lang="en-US" altLang="zh-CN" dirty="0"/>
              <a:t>(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zh-CN" altLang="en-US" dirty="0" smtClean="0"/>
              <a:t>果</a:t>
            </a:r>
            <a:r>
              <a:rPr lang="zh-CN" altLang="en-US" dirty="0"/>
              <a:t>配置了身份验证</a:t>
            </a:r>
            <a:r>
              <a:rPr lang="en-US" altLang="zh-CN" dirty="0"/>
              <a:t>)</a:t>
            </a:r>
            <a:r>
              <a:rPr lang="zh-CN" altLang="en-US" dirty="0"/>
              <a:t>，验证是否能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r>
              <a:rPr lang="zh-CN" altLang="en-US" dirty="0" smtClean="0"/>
              <a:t>功</a:t>
            </a:r>
            <a:r>
              <a:rPr lang="zh-CN" altLang="en-US" dirty="0"/>
              <a:t>连接。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56521" y="16784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文件上传与下载测试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6521" y="2047800"/>
            <a:ext cx="2961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FTP</a:t>
            </a:r>
            <a:r>
              <a:rPr lang="zh-CN" altLang="en-US" dirty="0"/>
              <a:t>客户端中，尝试上传和下</a:t>
            </a:r>
            <a:r>
              <a:rPr lang="zh-CN" altLang="en-US" dirty="0" smtClean="0"/>
              <a:t>载文</a:t>
            </a:r>
            <a:endParaRPr lang="en-US" altLang="zh-CN" dirty="0" smtClean="0"/>
          </a:p>
          <a:p>
            <a:r>
              <a:rPr lang="zh-CN" altLang="en-US" dirty="0" smtClean="0"/>
              <a:t>件</a:t>
            </a:r>
            <a:r>
              <a:rPr lang="zh-CN" altLang="en-US" dirty="0"/>
              <a:t>到</a:t>
            </a:r>
            <a:r>
              <a:rPr lang="en-US" altLang="zh-CN" dirty="0"/>
              <a:t>FTP</a:t>
            </a:r>
            <a:r>
              <a:rPr lang="zh-CN" altLang="en-US" dirty="0"/>
              <a:t>站点的根目录，验证文件</a:t>
            </a:r>
            <a:r>
              <a:rPr lang="zh-CN" altLang="en-US" dirty="0" smtClean="0"/>
              <a:t>传</a:t>
            </a:r>
            <a:endParaRPr lang="en-US" altLang="zh-CN" dirty="0" smtClean="0"/>
          </a:p>
          <a:p>
            <a:r>
              <a:rPr lang="zh-CN" altLang="en-US" dirty="0" smtClean="0"/>
              <a:t>输</a:t>
            </a:r>
            <a:r>
              <a:rPr lang="zh-CN" altLang="en-US" dirty="0"/>
              <a:t>功能是否正常。确保上传和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文件大小和类型符合预期。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03498" y="3973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检查日志文件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3498" y="4312536"/>
            <a:ext cx="2953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IIS</a:t>
            </a:r>
            <a:r>
              <a:rPr lang="zh-CN" altLang="en-US" dirty="0"/>
              <a:t>管理器中，可以查看</a:t>
            </a:r>
            <a:r>
              <a:rPr lang="en-US" altLang="zh-CN" dirty="0"/>
              <a:t>FTP</a:t>
            </a:r>
            <a:r>
              <a:rPr lang="zh-CN" altLang="en-US" dirty="0"/>
              <a:t>站点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日志文件</a:t>
            </a:r>
            <a:r>
              <a:rPr lang="zh-CN" altLang="en-US" dirty="0"/>
              <a:t>，记录用户的访问和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传输</a:t>
            </a:r>
            <a:r>
              <a:rPr lang="zh-CN" altLang="en-US" dirty="0"/>
              <a:t>活动。通过日志文件，可以</a:t>
            </a:r>
            <a:r>
              <a:rPr lang="zh-CN" altLang="en-US" dirty="0" smtClean="0"/>
              <a:t>排</a:t>
            </a:r>
            <a:endParaRPr lang="en-US" altLang="zh-CN" dirty="0" smtClean="0"/>
          </a:p>
          <a:p>
            <a:r>
              <a:rPr lang="zh-CN" altLang="en-US" dirty="0" smtClean="0"/>
              <a:t>查</a:t>
            </a:r>
            <a:r>
              <a:rPr lang="zh-CN" altLang="en-US" dirty="0"/>
              <a:t>连接或传输失败的原因。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56521" y="39963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测试网络连通性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56521" y="4342957"/>
            <a:ext cx="2970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确保服务器与客户端之间的网络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r>
              <a:rPr lang="zh-CN" altLang="en-US" dirty="0" smtClean="0"/>
              <a:t>接</a:t>
            </a:r>
            <a:r>
              <a:rPr lang="zh-CN" altLang="en-US" dirty="0"/>
              <a:t>正常，可以使用</a:t>
            </a:r>
            <a:r>
              <a:rPr lang="en-US" altLang="zh-CN" dirty="0"/>
              <a:t>ping</a:t>
            </a:r>
            <a:r>
              <a:rPr lang="zh-CN" altLang="en-US" dirty="0"/>
              <a:t>命令或</a:t>
            </a:r>
            <a:r>
              <a:rPr lang="en-US" altLang="zh-CN" dirty="0" err="1" smtClean="0"/>
              <a:t>tracert</a:t>
            </a:r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zh-CN" altLang="en-US" dirty="0"/>
              <a:t>测试网络延迟和路由情况，</a:t>
            </a:r>
            <a:r>
              <a:rPr lang="zh-CN" altLang="en-US" dirty="0" smtClean="0"/>
              <a:t>排</a:t>
            </a:r>
            <a:endParaRPr lang="en-US" altLang="zh-CN" dirty="0" smtClean="0"/>
          </a:p>
          <a:p>
            <a:r>
              <a:rPr lang="zh-CN" altLang="en-US" dirty="0" smtClean="0"/>
              <a:t>除</a:t>
            </a:r>
            <a:r>
              <a:rPr lang="zh-CN" altLang="en-US" dirty="0"/>
              <a:t>网络问题对</a:t>
            </a:r>
            <a:r>
              <a:rPr lang="en-US" altLang="zh-CN" dirty="0"/>
              <a:t>FTP</a:t>
            </a:r>
            <a:r>
              <a:rPr lang="zh-CN" altLang="en-US" dirty="0"/>
              <a:t>服务的影响。</a:t>
            </a:r>
          </a:p>
        </p:txBody>
      </p:sp>
    </p:spTree>
    <p:extLst>
      <p:ext uri="{BB962C8B-B14F-4D97-AF65-F5344CB8AC3E}">
        <p14:creationId xmlns:p14="http://schemas.microsoft.com/office/powerpoint/2010/main" val="4216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8"/>
            <a:ext cx="1499870" cy="271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9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19376" y="2595977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04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6345" y="3303863"/>
            <a:ext cx="363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DNS</a:t>
            </a:r>
            <a:r>
              <a:rPr lang="zh-CN" altLang="en-US" sz="4000" dirty="0" smtClean="0"/>
              <a:t>服务器搭建</a:t>
            </a:r>
            <a:endParaRPr lang="zh-CN" altLang="en-US" sz="4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42" y="1453201"/>
            <a:ext cx="1409897" cy="847843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137754" y="2144967"/>
            <a:ext cx="2584849" cy="3242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256350" y="2144968"/>
            <a:ext cx="2584849" cy="3242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94942" y="2144969"/>
            <a:ext cx="2584849" cy="3242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916" y="138223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配置正向与反向查找区域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291" y="271130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创建正向查找区域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2449" y="3259104"/>
            <a:ext cx="24673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DNS</a:t>
            </a:r>
            <a:r>
              <a:rPr lang="zh-CN" altLang="en-US" dirty="0"/>
              <a:t>管理控制台中，右键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r>
              <a:rPr lang="zh-CN" altLang="en-US" dirty="0" smtClean="0"/>
              <a:t>击</a:t>
            </a:r>
            <a:r>
              <a:rPr lang="zh-CN" altLang="en-US" dirty="0"/>
              <a:t>“正向查找区域”，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r>
              <a:rPr lang="zh-CN" altLang="en-US" dirty="0" smtClean="0"/>
              <a:t>“新建区域”</a:t>
            </a:r>
            <a:r>
              <a:rPr lang="zh-CN" altLang="en-US" dirty="0"/>
              <a:t>，按照向导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r>
              <a:rPr lang="zh-CN" altLang="en-US" dirty="0" smtClean="0"/>
              <a:t>骤</a:t>
            </a:r>
            <a:r>
              <a:rPr lang="zh-CN" altLang="en-US" dirty="0"/>
              <a:t>创建区域，输入域名并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区域类型</a:t>
            </a:r>
            <a:r>
              <a:rPr lang="en-US" altLang="zh-CN" dirty="0"/>
              <a:t>(</a:t>
            </a:r>
            <a:r>
              <a:rPr lang="zh-CN" altLang="en-US" dirty="0"/>
              <a:t>主要、辅助或</a:t>
            </a:r>
            <a:r>
              <a:rPr lang="zh-CN" altLang="en-US" dirty="0" smtClean="0"/>
              <a:t>存</a:t>
            </a:r>
            <a:endParaRPr lang="en-US" altLang="zh-CN" dirty="0" smtClean="0"/>
          </a:p>
          <a:p>
            <a:r>
              <a:rPr lang="zh-CN" altLang="en-US" dirty="0" smtClean="0"/>
              <a:t>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04436" y="2711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配置反向查找区域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39747" y="271124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添加资源记录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0548" y="3259103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DNS</a:t>
            </a:r>
            <a:r>
              <a:rPr lang="zh-CN" altLang="en-US" dirty="0"/>
              <a:t>管理控制台中，</a:t>
            </a:r>
            <a:r>
              <a:rPr lang="zh-CN" altLang="en-US" dirty="0" smtClean="0"/>
              <a:t>右键</a:t>
            </a:r>
            <a:endParaRPr lang="en-US" altLang="zh-CN" dirty="0" smtClean="0"/>
          </a:p>
          <a:p>
            <a:r>
              <a:rPr lang="zh-CN" altLang="en-US" dirty="0" smtClean="0"/>
              <a:t>点击</a:t>
            </a:r>
            <a:r>
              <a:rPr lang="en-US" altLang="zh-CN" dirty="0"/>
              <a:t>"</a:t>
            </a:r>
            <a:r>
              <a:rPr lang="zh-CN" altLang="en-US" dirty="0"/>
              <a:t>反向查找区域”，</a:t>
            </a:r>
            <a:r>
              <a:rPr lang="zh-CN" altLang="en-US" dirty="0" smtClean="0"/>
              <a:t>选</a:t>
            </a:r>
            <a:endParaRPr lang="en-US" altLang="zh-CN" dirty="0" smtClean="0"/>
          </a:p>
          <a:p>
            <a:r>
              <a:rPr lang="zh-CN" altLang="en-US" dirty="0" smtClean="0"/>
              <a:t>择“新建区域”</a:t>
            </a:r>
            <a:r>
              <a:rPr lang="zh-CN" altLang="en-US" dirty="0"/>
              <a:t>，输入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en-US" altLang="zh-CN" dirty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192.168.1</a:t>
            </a:r>
            <a:r>
              <a:rPr lang="en-US" altLang="zh-CN" dirty="0"/>
              <a:t>)</a:t>
            </a:r>
            <a:r>
              <a:rPr lang="zh-CN" altLang="en-US" dirty="0"/>
              <a:t>，并设置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r>
              <a:rPr lang="zh-CN" altLang="en-US" dirty="0" smtClean="0"/>
              <a:t>域类型确保</a:t>
            </a:r>
            <a:r>
              <a:rPr lang="zh-CN" altLang="en-US" dirty="0"/>
              <a:t>能够根据</a:t>
            </a:r>
            <a:r>
              <a:rPr lang="en-US" altLang="zh-CN" dirty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解析域名。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43191" y="3259103"/>
            <a:ext cx="216277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在创建的正向和反向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r>
              <a:rPr lang="zh-CN" altLang="en-US" dirty="0" smtClean="0"/>
              <a:t>区域</a:t>
            </a:r>
            <a:r>
              <a:rPr lang="zh-CN" altLang="en-US" dirty="0"/>
              <a:t>中，添加</a:t>
            </a:r>
            <a:r>
              <a:rPr lang="zh-CN" altLang="en-US" dirty="0" smtClean="0"/>
              <a:t>主机</a:t>
            </a:r>
            <a:r>
              <a:rPr lang="zh-CN" altLang="en-US" dirty="0"/>
              <a:t>记录</a:t>
            </a:r>
            <a:r>
              <a:rPr lang="en-US" altLang="zh-CN" dirty="0"/>
              <a:t>(</a:t>
            </a:r>
            <a:r>
              <a:rPr lang="en-US" altLang="zh-CN" dirty="0" smtClean="0"/>
              <a:t>A</a:t>
            </a:r>
          </a:p>
          <a:p>
            <a:r>
              <a:rPr lang="zh-CN" altLang="en-US" dirty="0" smtClean="0"/>
              <a:t>记录</a:t>
            </a:r>
            <a:r>
              <a:rPr lang="en-US" altLang="zh-CN" dirty="0"/>
              <a:t>)</a:t>
            </a:r>
            <a:r>
              <a:rPr lang="zh-CN" altLang="en-US" dirty="0"/>
              <a:t>、别名记录</a:t>
            </a:r>
            <a:r>
              <a:rPr lang="en-US" altLang="zh-CN" dirty="0"/>
              <a:t>(</a:t>
            </a:r>
            <a:r>
              <a:rPr lang="en-US" altLang="zh-CN" dirty="0" smtClean="0"/>
              <a:t>CNAME</a:t>
            </a:r>
          </a:p>
          <a:p>
            <a:r>
              <a:rPr lang="zh-CN" altLang="en-US" dirty="0" smtClean="0"/>
              <a:t>记录</a:t>
            </a:r>
            <a:r>
              <a:rPr lang="en-US" altLang="zh-CN" dirty="0"/>
              <a:t>)</a:t>
            </a:r>
            <a:r>
              <a:rPr lang="zh-CN" altLang="en-US" dirty="0"/>
              <a:t>、邮件交换记录</a:t>
            </a:r>
            <a:r>
              <a:rPr lang="en-US" altLang="zh-CN" dirty="0"/>
              <a:t>(</a:t>
            </a:r>
            <a:r>
              <a:rPr lang="en-US" altLang="zh-CN" dirty="0" smtClean="0"/>
              <a:t>MX</a:t>
            </a:r>
          </a:p>
          <a:p>
            <a:r>
              <a:rPr lang="zh-CN" altLang="en-US" dirty="0" smtClean="0"/>
              <a:t>记录</a:t>
            </a:r>
            <a:r>
              <a:rPr lang="en-US" altLang="zh-CN" dirty="0"/>
              <a:t>)</a:t>
            </a:r>
            <a:r>
              <a:rPr lang="zh-CN" altLang="en-US" dirty="0"/>
              <a:t>等，确保</a:t>
            </a:r>
            <a:r>
              <a:rPr lang="en-US" altLang="zh-CN" dirty="0"/>
              <a:t>DNS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能够</a:t>
            </a:r>
            <a:r>
              <a:rPr lang="zh-CN" altLang="en-US" dirty="0"/>
              <a:t>解析各种类型的</a:t>
            </a:r>
            <a:r>
              <a:rPr lang="zh-CN" altLang="en-US" dirty="0" smtClean="0"/>
              <a:t>域名</a:t>
            </a:r>
            <a:endParaRPr lang="en-US" altLang="zh-CN" dirty="0" smtClean="0"/>
          </a:p>
          <a:p>
            <a:r>
              <a:rPr lang="zh-CN" altLang="en-US" dirty="0" smtClean="0"/>
              <a:t>请求</a:t>
            </a:r>
            <a:r>
              <a:rPr lang="zh-CN" altLang="en-US" dirty="0"/>
              <a:t>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96" y="1532567"/>
            <a:ext cx="990738" cy="10002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02" y="1532567"/>
            <a:ext cx="1009791" cy="11145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350" y="1408608"/>
            <a:ext cx="101931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9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548" y="138223"/>
            <a:ext cx="295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解析功能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46" y="1339702"/>
            <a:ext cx="2306262" cy="4332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4279" y="1472156"/>
            <a:ext cx="2191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使用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nslookup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工具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24279" y="1872266"/>
            <a:ext cx="5930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在命令行中输入</a:t>
            </a:r>
            <a:r>
              <a:rPr lang="en-US" altLang="zh-CN" dirty="0"/>
              <a:t>`</a:t>
            </a:r>
            <a:r>
              <a:rPr lang="en-US" altLang="zh-CN" dirty="0" err="1"/>
              <a:t>nslookup</a:t>
            </a:r>
            <a:r>
              <a:rPr lang="en-US" altLang="zh-CN" dirty="0"/>
              <a:t>`</a:t>
            </a:r>
            <a:r>
              <a:rPr lang="zh-CN" altLang="en-US" dirty="0"/>
              <a:t>命令，测试</a:t>
            </a:r>
            <a:r>
              <a:rPr lang="en-US" altLang="zh-CN" dirty="0"/>
              <a:t>DNS</a:t>
            </a:r>
            <a:r>
              <a:rPr lang="zh-CN" altLang="en-US" dirty="0"/>
              <a:t>服务器是否能够解析指定域名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验证</a:t>
            </a:r>
            <a:r>
              <a:rPr lang="zh-CN" altLang="en-US" dirty="0"/>
              <a:t>正向和反向查找区域的配置是否正确。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24279" y="2956957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检查</a:t>
            </a:r>
            <a:r>
              <a:rPr lang="en-US" altLang="zh-CN" sz="2000" b="1" dirty="0">
                <a:solidFill>
                  <a:srgbClr val="C00000"/>
                </a:solidFill>
              </a:rPr>
              <a:t>DNS</a:t>
            </a:r>
            <a:r>
              <a:rPr lang="zh-CN" altLang="en-US" sz="2000" b="1" dirty="0">
                <a:solidFill>
                  <a:srgbClr val="C00000"/>
                </a:solidFill>
              </a:rPr>
              <a:t>日志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24279" y="3357067"/>
            <a:ext cx="582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DNS</a:t>
            </a:r>
            <a:r>
              <a:rPr lang="zh-CN" altLang="en-US" dirty="0"/>
              <a:t>管理控制台中查看</a:t>
            </a:r>
            <a:r>
              <a:rPr lang="en-US" altLang="zh-CN" dirty="0"/>
              <a:t>DNS</a:t>
            </a:r>
            <a:r>
              <a:rPr lang="zh-CN" altLang="en-US" dirty="0"/>
              <a:t>服务器的日志文件，分析解析请求的</a:t>
            </a:r>
            <a:r>
              <a:rPr lang="zh-CN" altLang="en-US" dirty="0" smtClean="0"/>
              <a:t>成功率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错误信息，确保</a:t>
            </a:r>
            <a:r>
              <a:rPr lang="en-US" altLang="zh-CN" dirty="0"/>
              <a:t>DNS</a:t>
            </a:r>
            <a:r>
              <a:rPr lang="zh-CN" altLang="en-US" dirty="0"/>
              <a:t>服务运行稳定。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24279" y="444175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客户端测试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24279" y="4841868"/>
            <a:ext cx="5827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在客户端计算机上配置</a:t>
            </a:r>
            <a:r>
              <a:rPr lang="en-US" altLang="zh-CN" dirty="0"/>
              <a:t>DNS</a:t>
            </a:r>
            <a:r>
              <a:rPr lang="zh-CN" altLang="en-US" dirty="0"/>
              <a:t>服务器地址，使用浏览器访问域名，验证</a:t>
            </a:r>
            <a:r>
              <a:rPr lang="en-US" altLang="zh-CN" dirty="0" smtClean="0"/>
              <a:t>DNS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功能是否正常工作，确保用户能够通过域名访问目标服务器。</a:t>
            </a:r>
          </a:p>
        </p:txBody>
      </p:sp>
    </p:spTree>
    <p:extLst>
      <p:ext uri="{BB962C8B-B14F-4D97-AF65-F5344CB8AC3E}">
        <p14:creationId xmlns:p14="http://schemas.microsoft.com/office/powerpoint/2010/main" val="39520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8"/>
            <a:ext cx="1499870" cy="271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6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2" y="2650774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05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557079" y="3355676"/>
            <a:ext cx="39228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DHCP</a:t>
            </a:r>
            <a:r>
              <a:rPr lang="zh-CN" altLang="en-US" sz="4000" dirty="0"/>
              <a:t>服务器搭建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608" y="1519179"/>
            <a:ext cx="1414395" cy="847417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756" y="118753"/>
            <a:ext cx="3520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DHCP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服务器角色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1901" y="1878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组件安装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28605" y="13393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系统配置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0431" y="35642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服务启动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2379346"/>
            <a:ext cx="2587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通过控制面板进入“添加</a:t>
            </a:r>
            <a:r>
              <a:rPr lang="en-US" altLang="zh-CN" dirty="0"/>
              <a:t>/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组件</a:t>
            </a:r>
            <a:r>
              <a:rPr lang="zh-CN" altLang="en-US" dirty="0"/>
              <a:t>”</a:t>
            </a:r>
            <a:r>
              <a:rPr lang="zh-CN" altLang="en-US" dirty="0" smtClean="0"/>
              <a:t>，勾选</a:t>
            </a:r>
            <a:r>
              <a:rPr lang="zh-CN" altLang="en-US" dirty="0"/>
              <a:t>“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服务</a:t>
            </a:r>
            <a:r>
              <a:rPr lang="zh-CN" altLang="en-US" dirty="0"/>
              <a:t>”并点击</a:t>
            </a:r>
            <a:r>
              <a:rPr lang="zh-CN" altLang="en-US" dirty="0" smtClean="0"/>
              <a:t>“详细信息”，</a:t>
            </a:r>
            <a:endParaRPr lang="en-US" altLang="zh-CN" dirty="0" smtClean="0"/>
          </a:p>
          <a:p>
            <a:r>
              <a:rPr lang="zh-CN" altLang="en-US" dirty="0" smtClean="0"/>
              <a:t>勾选</a:t>
            </a:r>
            <a:r>
              <a:rPr lang="zh-CN" altLang="en-US" dirty="0"/>
              <a:t>“动态主机配置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DHCP)”</a:t>
            </a:r>
            <a:r>
              <a:rPr lang="zh-CN" altLang="en-US" dirty="0"/>
              <a:t>进行安装，确保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</a:t>
            </a:r>
            <a:r>
              <a:rPr lang="zh-CN" altLang="en-US" dirty="0"/>
              <a:t>器具备</a:t>
            </a:r>
            <a:r>
              <a:rPr lang="en-US" altLang="zh-CN" dirty="0" smtClean="0"/>
              <a:t>DHCP</a:t>
            </a:r>
            <a:r>
              <a:rPr lang="zh-CN" altLang="en-US" dirty="0" smtClean="0"/>
              <a:t>功能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32022" y="1805601"/>
            <a:ext cx="2212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安装完成后，系统会</a:t>
            </a:r>
            <a:r>
              <a:rPr lang="zh-CN" altLang="en-US" dirty="0" smtClean="0"/>
              <a:t>提示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en-US" altLang="zh-CN" dirty="0"/>
              <a:t>DHCP</a:t>
            </a:r>
            <a:r>
              <a:rPr lang="zh-CN" altLang="en-US" dirty="0"/>
              <a:t>服务器分配个</a:t>
            </a:r>
            <a:r>
              <a:rPr lang="zh-CN" altLang="en-US" dirty="0" smtClean="0"/>
              <a:t>网关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/>
              <a:t>地址，需根据网络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zh-CN" altLang="en-US" dirty="0"/>
              <a:t>一个合适的</a:t>
            </a:r>
            <a:r>
              <a:rPr lang="en-US" altLang="zh-CN" dirty="0"/>
              <a:t>IP</a:t>
            </a:r>
            <a:r>
              <a:rPr lang="zh-CN" altLang="en-US" dirty="0"/>
              <a:t>段，</a:t>
            </a:r>
            <a:r>
              <a:rPr lang="zh-CN" altLang="en-US" dirty="0" smtClean="0"/>
              <a:t>确</a:t>
            </a:r>
            <a:endParaRPr lang="en-US" altLang="zh-CN" dirty="0" smtClean="0"/>
          </a:p>
          <a:p>
            <a:r>
              <a:rPr lang="zh-CN" altLang="en-US" dirty="0" smtClean="0"/>
              <a:t>保</a:t>
            </a:r>
            <a:r>
              <a:rPr lang="zh-CN" altLang="en-US" dirty="0"/>
              <a:t>服务器能够正常提供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</a:t>
            </a:r>
            <a:r>
              <a:rPr lang="zh-CN" altLang="en-US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32022" y="4061361"/>
            <a:ext cx="26511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安装完成后，通过</a:t>
            </a:r>
            <a:r>
              <a:rPr lang="zh-CN" altLang="en-US" dirty="0" smtClean="0"/>
              <a:t>“管理工具</a:t>
            </a:r>
            <a:endParaRPr lang="en-US" altLang="zh-CN" dirty="0" smtClean="0"/>
          </a:p>
          <a:p>
            <a:r>
              <a:rPr lang="zh-CN" altLang="en-US" dirty="0" smtClean="0"/>
              <a:t>”</a:t>
            </a:r>
            <a:r>
              <a:rPr lang="zh-CN" altLang="en-US" dirty="0"/>
              <a:t>中的“</a:t>
            </a:r>
            <a:r>
              <a:rPr lang="en-US" altLang="zh-CN" dirty="0"/>
              <a:t>DHCP”</a:t>
            </a:r>
            <a:r>
              <a:rPr lang="zh-CN" altLang="en-US" dirty="0"/>
              <a:t>选项启动服务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确保</a:t>
            </a:r>
            <a:r>
              <a:rPr lang="en-US" altLang="zh-CN" dirty="0"/>
              <a:t>DHCP</a:t>
            </a:r>
            <a:r>
              <a:rPr lang="zh-CN" altLang="en-US" dirty="0"/>
              <a:t>服务已成功运行并</a:t>
            </a:r>
            <a:r>
              <a:rPr lang="zh-CN" altLang="en-US" dirty="0" smtClean="0"/>
              <a:t>准</a:t>
            </a:r>
            <a:endParaRPr lang="en-US" altLang="zh-CN" dirty="0" smtClean="0"/>
          </a:p>
          <a:p>
            <a:r>
              <a:rPr lang="zh-CN" altLang="en-US" dirty="0" smtClean="0"/>
              <a:t>备</a:t>
            </a:r>
            <a:r>
              <a:rPr lang="zh-CN" altLang="en-US" dirty="0"/>
              <a:t>接受客户端请求。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68" y="1739431"/>
            <a:ext cx="3363160" cy="336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  <p:pic>
        <p:nvPicPr>
          <p:cNvPr id="6" name="图片 5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57692"/>
            <a:ext cx="1499870" cy="27158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47757" y="1172811"/>
            <a:ext cx="8595360" cy="515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4395" y="1398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14108" y="2000922"/>
            <a:ext cx="480933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Windows Server 2003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服务器搭建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FTP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服务器搭建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DNS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服务器搭建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DHCP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服务器搭建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服务器管理与维护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服务器安全设置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综合应用案例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8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5631" y="142504"/>
            <a:ext cx="369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客户端获取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地址测试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745" y="1365664"/>
            <a:ext cx="2030495" cy="43463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631" y="150212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客户端配置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5631" y="31387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服务验证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5631" y="477535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网络通信测试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5631" y="1935709"/>
            <a:ext cx="5982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将客户端与</a:t>
            </a:r>
            <a:r>
              <a:rPr lang="en-US" altLang="zh-CN" dirty="0"/>
              <a:t>DHCP</a:t>
            </a:r>
            <a:r>
              <a:rPr lang="zh-CN" altLang="en-US" dirty="0"/>
              <a:t>服务器置于同一网络中，确保客户端的网络设置为自动</a:t>
            </a:r>
            <a:r>
              <a:rPr lang="zh-CN" altLang="en-US" dirty="0" smtClean="0"/>
              <a:t>获</a:t>
            </a:r>
            <a:endParaRPr lang="en-US" altLang="zh-CN" dirty="0" smtClean="0"/>
          </a:p>
          <a:p>
            <a:r>
              <a:rPr lang="zh-CN" altLang="en-US" dirty="0" smtClean="0"/>
              <a:t>取</a:t>
            </a:r>
            <a:r>
              <a:rPr lang="en-US" altLang="zh-CN" dirty="0"/>
              <a:t>IP</a:t>
            </a:r>
            <a:r>
              <a:rPr lang="zh-CN" altLang="en-US" dirty="0"/>
              <a:t>地址，以便从</a:t>
            </a:r>
            <a:r>
              <a:rPr lang="en-US" altLang="zh-CN" dirty="0"/>
              <a:t>DHCP</a:t>
            </a:r>
            <a:r>
              <a:rPr lang="zh-CN" altLang="en-US" dirty="0"/>
              <a:t>服务器获取配置。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5631" y="3633881"/>
            <a:ext cx="5861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在客户端执行“</a:t>
            </a:r>
            <a:r>
              <a:rPr lang="en-US" altLang="zh-CN" dirty="0"/>
              <a:t>ipconfig /renew”</a:t>
            </a:r>
            <a:r>
              <a:rPr lang="zh-CN" altLang="en-US" dirty="0"/>
              <a:t>命令，刷新</a:t>
            </a:r>
            <a:r>
              <a:rPr lang="en-US" altLang="zh-CN" dirty="0"/>
              <a:t>IP</a:t>
            </a:r>
            <a:r>
              <a:rPr lang="zh-CN" altLang="en-US" dirty="0"/>
              <a:t>地址配置，检查是否成功</a:t>
            </a:r>
            <a:r>
              <a:rPr lang="zh-CN" altLang="en-US" dirty="0" smtClean="0"/>
              <a:t>获</a:t>
            </a:r>
            <a:endParaRPr lang="en-US" altLang="zh-CN" dirty="0" smtClean="0"/>
          </a:p>
          <a:p>
            <a:r>
              <a:rPr lang="zh-CN" altLang="en-US" dirty="0" smtClean="0"/>
              <a:t>取</a:t>
            </a:r>
            <a:r>
              <a:rPr lang="zh-CN" altLang="en-US" dirty="0"/>
              <a:t>到</a:t>
            </a:r>
            <a:r>
              <a:rPr lang="en-US" altLang="zh-CN" dirty="0"/>
              <a:t>DHCP</a:t>
            </a:r>
            <a:r>
              <a:rPr lang="zh-CN" altLang="en-US" dirty="0"/>
              <a:t>服务器分配的</a:t>
            </a:r>
            <a:r>
              <a:rPr lang="en-US" altLang="zh-CN" dirty="0"/>
              <a:t>IP</a:t>
            </a:r>
            <a:r>
              <a:rPr lang="zh-CN" altLang="en-US" dirty="0"/>
              <a:t>地址、网关和</a:t>
            </a:r>
            <a:r>
              <a:rPr lang="en-US" altLang="zh-CN" dirty="0"/>
              <a:t>DNS</a:t>
            </a:r>
            <a:r>
              <a:rPr lang="zh-CN" altLang="en-US" dirty="0"/>
              <a:t>信息。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25631" y="5188812"/>
            <a:ext cx="5738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使用“</a:t>
            </a:r>
            <a:r>
              <a:rPr lang="en-US" altLang="zh-CN" dirty="0"/>
              <a:t>ping”</a:t>
            </a:r>
            <a:r>
              <a:rPr lang="zh-CN" altLang="en-US" dirty="0"/>
              <a:t>命令测试客户端与网关、</a:t>
            </a:r>
            <a:r>
              <a:rPr lang="en-US" altLang="zh-CN" dirty="0"/>
              <a:t>DNS</a:t>
            </a:r>
            <a:r>
              <a:rPr lang="zh-CN" altLang="en-US" dirty="0"/>
              <a:t>服务器以及其他网络设备的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r>
              <a:rPr lang="zh-CN" altLang="en-US" dirty="0" smtClean="0"/>
              <a:t>通性</a:t>
            </a:r>
            <a:r>
              <a:rPr lang="zh-CN" altLang="en-US" dirty="0"/>
              <a:t>，确保网络通信正常，验证</a:t>
            </a:r>
            <a:r>
              <a:rPr lang="en-US" altLang="zh-CN" dirty="0"/>
              <a:t>DHCP</a:t>
            </a:r>
            <a:r>
              <a:rPr lang="zh-CN" altLang="en-US" dirty="0"/>
              <a:t>服务的有效性。</a:t>
            </a:r>
          </a:p>
        </p:txBody>
      </p:sp>
    </p:spTree>
    <p:extLst>
      <p:ext uri="{BB962C8B-B14F-4D97-AF65-F5344CB8AC3E}">
        <p14:creationId xmlns:p14="http://schemas.microsoft.com/office/powerpoint/2010/main" val="33642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25507"/>
            <a:ext cx="1499870" cy="271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6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38405" y="2505693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06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327560" y="3384468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服务器管理与维护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360" y="1553225"/>
            <a:ext cx="1414395" cy="847417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757" y="1306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用户与组管理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6" y="1413165"/>
            <a:ext cx="707401" cy="41919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18" y="1971304"/>
            <a:ext cx="3102654" cy="28826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1907" y="141316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用户账户创建与管理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51907" y="1813275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 Server 2003</a:t>
            </a:r>
            <a:r>
              <a:rPr lang="zh-CN" altLang="en-US" dirty="0"/>
              <a:t>中，用户账户是访问系统资源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基础</a:t>
            </a:r>
            <a:r>
              <a:rPr lang="zh-CN" altLang="en-US" dirty="0"/>
              <a:t>。管理员可以通过“计算机管理”工具创建、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删除用户账户，并为其分配相应的权限，确保用户</a:t>
            </a:r>
            <a:r>
              <a:rPr lang="zh-CN" altLang="en-US" dirty="0" smtClean="0"/>
              <a:t>只</a:t>
            </a:r>
            <a:endParaRPr lang="en-US" altLang="zh-CN" dirty="0" smtClean="0"/>
          </a:p>
          <a:p>
            <a:r>
              <a:rPr lang="zh-CN" altLang="en-US" dirty="0" smtClean="0"/>
              <a:t>能</a:t>
            </a:r>
            <a:r>
              <a:rPr lang="zh-CN" altLang="en-US" dirty="0"/>
              <a:t>访问与其角色相关的资源。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1907" y="316749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组策略配置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1907" y="3567602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组策略是管理用户和计算机配置的强大工具。管理员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通过组策略对象</a:t>
            </a:r>
            <a:r>
              <a:rPr lang="en-US" altLang="zh-CN" dirty="0"/>
              <a:t>(GPO)</a:t>
            </a:r>
            <a:r>
              <a:rPr lang="zh-CN" altLang="en-US" dirty="0"/>
              <a:t>集中管理用户桌面环境、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zh-CN" altLang="en-US" dirty="0"/>
              <a:t>、软件安装等，确保整个网络环境的一致性和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zh-CN" altLang="en-US" dirty="0" smtClean="0"/>
              <a:t>性</a:t>
            </a:r>
            <a:r>
              <a:rPr lang="zh-CN" altLang="en-US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51907" y="485390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权限分配与审核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51907" y="5321929"/>
            <a:ext cx="43140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管理员可以为用户或组分配文件、文件夹和共享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访问权限，并通过审核功能监控用户的操作行为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确保</a:t>
            </a:r>
            <a:r>
              <a:rPr lang="zh-CN" altLang="en-US" dirty="0"/>
              <a:t>系统的安全性和合规性。</a:t>
            </a:r>
          </a:p>
        </p:txBody>
      </p:sp>
    </p:spTree>
    <p:extLst>
      <p:ext uri="{BB962C8B-B14F-4D97-AF65-F5344CB8AC3E}">
        <p14:creationId xmlns:p14="http://schemas.microsoft.com/office/powerpoint/2010/main" val="356844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1881" y="13062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磁盘管理与文件共享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81" y="1341911"/>
            <a:ext cx="1992833" cy="44294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19449" y="114185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磁盘分区与格式化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19449" y="2636322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动态磁盘与</a:t>
            </a:r>
            <a:r>
              <a:rPr lang="en-US" altLang="zh-CN" sz="2000" b="1" dirty="0">
                <a:solidFill>
                  <a:srgbClr val="C00000"/>
                </a:solidFill>
              </a:rPr>
              <a:t>RAID</a:t>
            </a:r>
            <a:r>
              <a:rPr lang="zh-CN" altLang="en-US" sz="2000" b="1" dirty="0">
                <a:solidFill>
                  <a:srgbClr val="C00000"/>
                </a:solidFill>
              </a:rPr>
              <a:t>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19449" y="41307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文件共享与权限控制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19449" y="1541966"/>
            <a:ext cx="5929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 Server 2003</a:t>
            </a:r>
            <a:r>
              <a:rPr lang="zh-CN" altLang="en-US" dirty="0"/>
              <a:t>中，管理员可以使用“磁盘管理”工具对硬盘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r>
              <a:rPr lang="zh-CN" altLang="en-US" dirty="0" smtClean="0"/>
              <a:t>分区</a:t>
            </a:r>
            <a:r>
              <a:rPr lang="zh-CN" altLang="en-US" dirty="0"/>
              <a:t>和格式化操作。合理的分区策略可以提高磁盘的利用率和系统性能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将系统盘、数据盘和日志盘分开存储。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19449" y="3033439"/>
            <a:ext cx="5728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Windows Server 2003</a:t>
            </a:r>
            <a:r>
              <a:rPr lang="zh-CN" altLang="en-US" dirty="0"/>
              <a:t>支持动态磁盘和</a:t>
            </a:r>
            <a:r>
              <a:rPr lang="en-US" altLang="zh-CN" dirty="0"/>
              <a:t>RAID</a:t>
            </a:r>
            <a:r>
              <a:rPr lang="zh-CN" altLang="en-US" dirty="0"/>
              <a:t>技术，管理员可以通过动态</a:t>
            </a:r>
            <a:r>
              <a:rPr lang="zh-CN" altLang="en-US" dirty="0" smtClean="0"/>
              <a:t>磁</a:t>
            </a:r>
            <a:endParaRPr lang="en-US" altLang="zh-CN" dirty="0" smtClean="0"/>
          </a:p>
          <a:p>
            <a:r>
              <a:rPr lang="zh-CN" altLang="en-US" dirty="0" smtClean="0"/>
              <a:t>盘</a:t>
            </a:r>
            <a:r>
              <a:rPr lang="zh-CN" altLang="en-US" dirty="0"/>
              <a:t>实现跨区卷、镜像卷等高级功能，提升数据的兄余性和读写性能。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719449" y="4530898"/>
            <a:ext cx="57502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管理员可以通过“共享文件夹”工具创建和管理共享资源，并为不同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用户</a:t>
            </a:r>
            <a:r>
              <a:rPr lang="zh-CN" altLang="en-US" dirty="0"/>
              <a:t>或组分配访问权限。合理的权限控制可以防止未经授权的用户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r>
              <a:rPr lang="zh-CN" altLang="en-US" dirty="0" smtClean="0"/>
              <a:t>敏感数据</a:t>
            </a:r>
            <a:r>
              <a:rPr lang="zh-CN" altLang="en-US" dirty="0"/>
              <a:t>，确保数据的安全性。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38757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8"/>
            <a:ext cx="1499870" cy="271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6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2" y="2487327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07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0817" y="3343671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服务器安全设置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92" y="1495169"/>
            <a:ext cx="1414395" cy="847417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5632" y="13062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更新与补丁管理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8140" y="15794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自动更新设置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69476" y="30044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手动补丁安装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6432" y="157941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补丁测试与回滚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2" y="4163511"/>
            <a:ext cx="2324424" cy="12860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643" y="1579418"/>
            <a:ext cx="2429214" cy="127652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28" y="4182563"/>
            <a:ext cx="2400635" cy="12670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0595" y="2117412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确保</a:t>
            </a:r>
            <a:r>
              <a:rPr lang="en-US" altLang="zh-CN" dirty="0"/>
              <a:t>Windows Server2003</a:t>
            </a:r>
            <a:r>
              <a:rPr lang="zh-CN" altLang="en-US" dirty="0"/>
              <a:t>的</a:t>
            </a:r>
            <a:r>
              <a:rPr lang="zh-CN" altLang="en-US" dirty="0" smtClean="0"/>
              <a:t>自</a:t>
            </a:r>
            <a:endParaRPr lang="en-US" altLang="zh-CN" dirty="0" smtClean="0"/>
          </a:p>
          <a:p>
            <a:r>
              <a:rPr lang="zh-CN" altLang="en-US" dirty="0" smtClean="0"/>
              <a:t>动</a:t>
            </a:r>
            <a:r>
              <a:rPr lang="zh-CN" altLang="en-US" dirty="0"/>
              <a:t>更新功能已启用，并配置</a:t>
            </a:r>
            <a:r>
              <a:rPr lang="zh-CN" altLang="en-US" dirty="0" smtClean="0"/>
              <a:t>为</a:t>
            </a:r>
            <a:endParaRPr lang="en-US" altLang="zh-CN" dirty="0" smtClean="0"/>
          </a:p>
          <a:p>
            <a:r>
              <a:rPr lang="zh-CN" altLang="en-US" dirty="0" smtClean="0"/>
              <a:t>定期检查</a:t>
            </a:r>
            <a:r>
              <a:rPr lang="zh-CN" altLang="en-US" dirty="0"/>
              <a:t>并安装最新的安全</a:t>
            </a:r>
            <a:r>
              <a:rPr lang="zh-CN" altLang="en-US" dirty="0" smtClean="0"/>
              <a:t>补</a:t>
            </a:r>
            <a:endParaRPr lang="en-US" altLang="zh-CN" dirty="0" smtClean="0"/>
          </a:p>
          <a:p>
            <a:r>
              <a:rPr lang="zh-CN" altLang="en-US" dirty="0" smtClean="0"/>
              <a:t>丁</a:t>
            </a:r>
            <a:r>
              <a:rPr lang="zh-CN" altLang="en-US" dirty="0"/>
              <a:t>和更新，以减少系统漏洞。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57126" y="2117412"/>
            <a:ext cx="2518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在正式环境中应用补丁前</a:t>
            </a:r>
            <a:r>
              <a:rPr lang="zh-CN" altLang="en-US" dirty="0" smtClean="0"/>
              <a:t>，建</a:t>
            </a:r>
            <a:endParaRPr lang="en-US" altLang="zh-CN" dirty="0" smtClean="0"/>
          </a:p>
          <a:p>
            <a:r>
              <a:rPr lang="zh-CN" altLang="en-US" dirty="0" smtClean="0"/>
              <a:t>议</a:t>
            </a:r>
            <a:r>
              <a:rPr lang="zh-CN" altLang="en-US" dirty="0"/>
              <a:t>在测试环境中进行</a:t>
            </a:r>
            <a:r>
              <a:rPr lang="zh-CN" altLang="en-US" dirty="0" smtClean="0"/>
              <a:t>验证</a:t>
            </a:r>
            <a:r>
              <a:rPr lang="zh-CN" altLang="en-US" dirty="0"/>
              <a:t>，</a:t>
            </a:r>
            <a:r>
              <a:rPr lang="zh-CN" altLang="en-US" dirty="0" smtClean="0"/>
              <a:t>确</a:t>
            </a:r>
            <a:endParaRPr lang="en-US" altLang="zh-CN" dirty="0" smtClean="0"/>
          </a:p>
          <a:p>
            <a:r>
              <a:rPr lang="zh-CN" altLang="en-US" dirty="0" smtClean="0"/>
              <a:t>保</a:t>
            </a:r>
            <a:r>
              <a:rPr lang="zh-CN" altLang="en-US" dirty="0"/>
              <a:t>补丁不会影响</a:t>
            </a:r>
            <a:r>
              <a:rPr lang="zh-CN" altLang="en-US" dirty="0" smtClean="0"/>
              <a:t>系统</a:t>
            </a:r>
            <a:r>
              <a:rPr lang="zh-CN" altLang="en-US" dirty="0"/>
              <a:t>稳定性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zh-CN" altLang="en-US" dirty="0"/>
              <a:t>出现问题</a:t>
            </a:r>
            <a:r>
              <a:rPr lang="zh-CN" altLang="en-US" dirty="0" smtClean="0"/>
              <a:t>，应</a:t>
            </a:r>
            <a:r>
              <a:rPr lang="zh-CN" altLang="en-US" dirty="0"/>
              <a:t>具备快速回</a:t>
            </a:r>
            <a:r>
              <a:rPr lang="zh-CN" altLang="en-US" dirty="0" smtClean="0"/>
              <a:t>滚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能力。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82162" y="3553078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对于无法通过自动更新安装的</a:t>
            </a:r>
            <a:r>
              <a:rPr lang="zh-CN" altLang="en-US" dirty="0" smtClean="0"/>
              <a:t>补</a:t>
            </a:r>
            <a:endParaRPr lang="en-US" altLang="zh-CN" dirty="0" smtClean="0"/>
          </a:p>
          <a:p>
            <a:r>
              <a:rPr lang="zh-CN" altLang="en-US" dirty="0" smtClean="0"/>
              <a:t>丁</a:t>
            </a:r>
            <a:r>
              <a:rPr lang="zh-CN" altLang="en-US" dirty="0"/>
              <a:t>，管理员应手动下载并安装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确保</a:t>
            </a:r>
            <a:r>
              <a:rPr lang="zh-CN" altLang="en-US" dirty="0"/>
              <a:t>系统始终处于最新状态，</a:t>
            </a:r>
            <a:r>
              <a:rPr lang="zh-CN" altLang="en-US" dirty="0" smtClean="0"/>
              <a:t>防</a:t>
            </a:r>
            <a:endParaRPr lang="en-US" altLang="zh-CN" dirty="0" smtClean="0"/>
          </a:p>
          <a:p>
            <a:r>
              <a:rPr lang="zh-CN" altLang="en-US" dirty="0" smtClean="0"/>
              <a:t>止</a:t>
            </a:r>
            <a:r>
              <a:rPr lang="zh-CN" altLang="en-US" dirty="0"/>
              <a:t>已知漏洞被利用。</a:t>
            </a:r>
          </a:p>
        </p:txBody>
      </p:sp>
    </p:spTree>
    <p:extLst>
      <p:ext uri="{BB962C8B-B14F-4D97-AF65-F5344CB8AC3E}">
        <p14:creationId xmlns:p14="http://schemas.microsoft.com/office/powerpoint/2010/main" val="29288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756" y="13062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日志监控与审计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" y="1282536"/>
            <a:ext cx="2535129" cy="48399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6332" y="141316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启用日志记录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16331" y="30757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定期审查日志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331" y="473825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日志备份与存储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16331" y="1921272"/>
            <a:ext cx="5730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Windows Server 2003</a:t>
            </a:r>
            <a:r>
              <a:rPr lang="zh-CN" altLang="en-US" dirty="0"/>
              <a:t>中启用系统日志、安全日志和应用程序日志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zh-CN" altLang="en-US" dirty="0" smtClean="0"/>
              <a:t>功能</a:t>
            </a:r>
            <a:r>
              <a:rPr lang="zh-CN" altLang="en-US" dirty="0"/>
              <a:t>，详细记录服务器的操作和事件，以便后续审计和分析。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016331" y="3583818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管理员应定期审查日志文件，查找异常行为或潜在的安全威胁，如</a:t>
            </a:r>
            <a:r>
              <a:rPr lang="zh-CN" altLang="en-US" dirty="0" smtClean="0"/>
              <a:t>多次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r>
              <a:rPr lang="zh-CN" altLang="en-US" dirty="0"/>
              <a:t>失败、异常的网络访问等，及时采取措施。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016331" y="524636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为防止日志文件丢失或被篡改，建议定期备份日志文件，并将其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安全的位置，确保在需要时能够快速检索和分析。</a:t>
            </a:r>
          </a:p>
        </p:txBody>
      </p:sp>
    </p:spTree>
    <p:extLst>
      <p:ext uri="{BB962C8B-B14F-4D97-AF65-F5344CB8AC3E}">
        <p14:creationId xmlns:p14="http://schemas.microsoft.com/office/powerpoint/2010/main" val="32486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27949"/>
            <a:ext cx="1499870" cy="27158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6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19393" y="2553196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08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821509" y="344384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综合应用案例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915" y="1518919"/>
            <a:ext cx="1414395" cy="847417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93" y="1591293"/>
            <a:ext cx="644202" cy="36334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37" y="1591293"/>
            <a:ext cx="644202" cy="36334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81" y="1591294"/>
            <a:ext cx="644202" cy="36334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5" y="1591294"/>
            <a:ext cx="644202" cy="36334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756" y="130629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多服务器协同工作配置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1805" y="2715538"/>
            <a:ext cx="19800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域控制器与成员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器</a:t>
            </a:r>
            <a:r>
              <a:rPr lang="en-US" altLang="zh-CN" dirty="0"/>
              <a:t>:</a:t>
            </a:r>
            <a:r>
              <a:rPr lang="zh-CN" altLang="en-US" dirty="0"/>
              <a:t>在企业网络</a:t>
            </a:r>
            <a:r>
              <a:rPr lang="zh-CN" altLang="en-US" dirty="0" smtClean="0"/>
              <a:t>中，通</a:t>
            </a:r>
            <a:endParaRPr lang="en-US" altLang="zh-CN" dirty="0" smtClean="0"/>
          </a:p>
          <a:p>
            <a:r>
              <a:rPr lang="zh-CN" altLang="en-US" dirty="0" smtClean="0"/>
              <a:t>常</a:t>
            </a:r>
            <a:r>
              <a:rPr lang="zh-CN" altLang="en-US" dirty="0"/>
              <a:t>配置</a:t>
            </a:r>
            <a:r>
              <a:rPr lang="en-US" altLang="zh-CN" dirty="0"/>
              <a:t>-</a:t>
            </a:r>
            <a:r>
              <a:rPr lang="zh-CN" altLang="en-US" dirty="0"/>
              <a:t>台主域</a:t>
            </a:r>
            <a:r>
              <a:rPr lang="zh-CN" altLang="en-US" dirty="0" smtClean="0"/>
              <a:t>控制器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PDC)</a:t>
            </a:r>
            <a:r>
              <a:rPr lang="zh-CN" altLang="en-US" dirty="0"/>
              <a:t>和多台备份域</a:t>
            </a:r>
            <a:r>
              <a:rPr lang="zh-CN" altLang="en-US" dirty="0" smtClean="0"/>
              <a:t>控</a:t>
            </a:r>
            <a:endParaRPr lang="en-US" altLang="zh-CN" dirty="0" smtClean="0"/>
          </a:p>
          <a:p>
            <a:r>
              <a:rPr lang="zh-CN" altLang="en-US" dirty="0" smtClean="0"/>
              <a:t>制</a:t>
            </a:r>
            <a:r>
              <a:rPr lang="zh-CN" altLang="en-US" dirty="0"/>
              <a:t>器</a:t>
            </a:r>
            <a:r>
              <a:rPr lang="en-US" altLang="zh-CN" dirty="0"/>
              <a:t>(BDC)</a:t>
            </a:r>
            <a:r>
              <a:rPr lang="zh-CN" altLang="en-US" dirty="0"/>
              <a:t>来管理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r>
              <a:rPr lang="zh-CN" altLang="en-US" dirty="0" smtClean="0"/>
              <a:t>身份</a:t>
            </a:r>
            <a:r>
              <a:rPr lang="zh-CN" altLang="en-US" dirty="0"/>
              <a:t>验证和权限</a:t>
            </a:r>
            <a:r>
              <a:rPr lang="zh-CN" altLang="en-US" dirty="0" smtClean="0"/>
              <a:t>控制。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795246" y="2715538"/>
            <a:ext cx="19800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分布式文件系统</a:t>
            </a:r>
            <a:r>
              <a:rPr lang="en-US" altLang="zh-CN" dirty="0"/>
              <a:t>(DFS</a:t>
            </a:r>
            <a:r>
              <a:rPr lang="en-US" altLang="zh-CN" dirty="0" smtClean="0"/>
              <a:t>):</a:t>
            </a:r>
          </a:p>
          <a:p>
            <a:r>
              <a:rPr lang="zh-CN" altLang="en-US" dirty="0" smtClean="0"/>
              <a:t>通过</a:t>
            </a:r>
            <a:r>
              <a:rPr lang="zh-CN" altLang="en-US" dirty="0"/>
              <a:t>配置</a:t>
            </a:r>
            <a:r>
              <a:rPr lang="en-US" altLang="zh-CN" dirty="0"/>
              <a:t>DFS,</a:t>
            </a:r>
            <a:r>
              <a:rPr lang="zh-CN" altLang="en-US" dirty="0"/>
              <a:t>将文件</a:t>
            </a:r>
            <a:r>
              <a:rPr lang="zh-CN" altLang="en-US" dirty="0" smtClean="0"/>
              <a:t>存</a:t>
            </a:r>
            <a:endParaRPr lang="en-US" altLang="zh-CN" dirty="0" smtClean="0"/>
          </a:p>
          <a:p>
            <a:r>
              <a:rPr lang="zh-CN" altLang="en-US" dirty="0" smtClean="0"/>
              <a:t>储</a:t>
            </a:r>
            <a:r>
              <a:rPr lang="zh-CN" altLang="en-US" dirty="0"/>
              <a:t>在多台服务器上，</a:t>
            </a:r>
            <a:r>
              <a:rPr lang="zh-CN" altLang="en-US" dirty="0" smtClean="0"/>
              <a:t>并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zh-CN" altLang="en-US" dirty="0"/>
              <a:t>一个统一的访问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径</a:t>
            </a:r>
            <a:r>
              <a:rPr lang="zh-CN" altLang="en-US" dirty="0"/>
              <a:t>。这不仅可以提高</a:t>
            </a:r>
            <a:r>
              <a:rPr lang="zh-CN" altLang="en-US" dirty="0" smtClean="0"/>
              <a:t>文</a:t>
            </a:r>
            <a:endParaRPr lang="en-US" altLang="zh-CN" dirty="0" smtClean="0"/>
          </a:p>
          <a:p>
            <a:r>
              <a:rPr lang="zh-CN" altLang="en-US" dirty="0" smtClean="0"/>
              <a:t>件</a:t>
            </a:r>
            <a:r>
              <a:rPr lang="zh-CN" altLang="en-US" dirty="0"/>
              <a:t>访问的效率，还能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r>
              <a:rPr lang="zh-CN" altLang="en-US" dirty="0" smtClean="0"/>
              <a:t>现</a:t>
            </a:r>
            <a:r>
              <a:rPr lang="zh-CN" altLang="en-US" dirty="0"/>
              <a:t>数据的冗余备份和</a:t>
            </a:r>
            <a:r>
              <a:rPr lang="zh-CN" altLang="en-US" dirty="0" smtClean="0"/>
              <a:t>负</a:t>
            </a:r>
            <a:endParaRPr lang="en-US" altLang="zh-CN" dirty="0" smtClean="0"/>
          </a:p>
          <a:p>
            <a:r>
              <a:rPr lang="zh-CN" altLang="en-US" dirty="0" smtClean="0"/>
              <a:t>载</a:t>
            </a:r>
            <a:r>
              <a:rPr lang="zh-CN" altLang="en-US" dirty="0"/>
              <a:t>均衡。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68687" y="2715538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数据库集群与复制</a:t>
            </a:r>
            <a:r>
              <a:rPr lang="en-US" altLang="zh-CN" dirty="0"/>
              <a:t>:</a:t>
            </a:r>
            <a:r>
              <a:rPr lang="zh-CN" altLang="en-US" dirty="0" smtClean="0"/>
              <a:t>对于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r>
              <a:rPr lang="zh-CN" altLang="en-US" dirty="0"/>
              <a:t>服务器，可以</a:t>
            </a:r>
            <a:r>
              <a:rPr lang="zh-CN" altLang="en-US" dirty="0" smtClean="0"/>
              <a:t>采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集群技术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 smtClean="0"/>
              <a:t>SQLServe</a:t>
            </a:r>
            <a:endParaRPr lang="en-US" altLang="zh-CN" dirty="0" smtClean="0"/>
          </a:p>
          <a:p>
            <a:r>
              <a:rPr lang="en-US" altLang="zh-CN" dirty="0" err="1" smtClean="0"/>
              <a:t>rAlwaysOn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zh-CN" altLang="en-US" dirty="0" smtClean="0"/>
              <a:t>数据库复制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MySOL</a:t>
            </a:r>
            <a:r>
              <a:rPr lang="zh-CN" altLang="en-US" dirty="0"/>
              <a:t>主从复制</a:t>
            </a:r>
            <a:r>
              <a:rPr lang="en-US" altLang="zh-CN" dirty="0"/>
              <a:t>)</a:t>
            </a:r>
            <a:r>
              <a:rPr lang="zh-CN" altLang="en-US" dirty="0"/>
              <a:t>来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r>
              <a:rPr lang="zh-CN" altLang="en-US" dirty="0" smtClean="0"/>
              <a:t>现</a:t>
            </a:r>
            <a:r>
              <a:rPr lang="zh-CN" altLang="en-US" dirty="0"/>
              <a:t>高</a:t>
            </a:r>
            <a:r>
              <a:rPr lang="zh-CN" altLang="en-US" dirty="0" smtClean="0"/>
              <a:t>可用性</a:t>
            </a:r>
            <a:r>
              <a:rPr lang="zh-CN" altLang="en-US" dirty="0"/>
              <a:t>和数据同步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确保了在单台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故障</a:t>
            </a:r>
            <a:r>
              <a:rPr lang="zh-CN" altLang="en-US" dirty="0"/>
              <a:t>时，数据库服务</a:t>
            </a:r>
            <a:r>
              <a:rPr lang="zh-CN" altLang="en-US" dirty="0" smtClean="0"/>
              <a:t>仍</a:t>
            </a:r>
            <a:endParaRPr lang="en-US" altLang="zh-CN" dirty="0" smtClean="0"/>
          </a:p>
          <a:p>
            <a:r>
              <a:rPr lang="zh-CN" altLang="en-US" dirty="0" smtClean="0"/>
              <a:t>能</a:t>
            </a:r>
            <a:r>
              <a:rPr lang="zh-CN" altLang="en-US" dirty="0"/>
              <a:t>預个正勲齦鉤兿刷</a:t>
            </a:r>
            <a:r>
              <a:rPr lang="zh-CN" altLang="en-US" dirty="0" smtClean="0"/>
              <a:t>常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28253" y="2715538"/>
            <a:ext cx="19800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邮件服务器协同</a:t>
            </a:r>
            <a:r>
              <a:rPr lang="en-US" altLang="zh-CN" dirty="0"/>
              <a:t>:</a:t>
            </a:r>
            <a:r>
              <a:rPr lang="zh-CN" altLang="en-US" dirty="0"/>
              <a:t>在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zh-CN" altLang="en-US" dirty="0" smtClean="0"/>
              <a:t>台</a:t>
            </a:r>
            <a:r>
              <a:rPr lang="zh-CN" altLang="en-US" dirty="0"/>
              <a:t>邮件服务器之间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邮件路由和冗余</a:t>
            </a:r>
            <a:r>
              <a:rPr lang="zh-CN" altLang="en-US" dirty="0" smtClean="0"/>
              <a:t>机</a:t>
            </a:r>
            <a:endParaRPr lang="en-US" altLang="zh-CN" dirty="0" smtClean="0"/>
          </a:p>
          <a:p>
            <a:r>
              <a:rPr lang="zh-CN" altLang="en-US" dirty="0" smtClean="0"/>
              <a:t>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Exchange </a:t>
            </a:r>
            <a:r>
              <a:rPr lang="en-US" altLang="zh-CN" dirty="0" smtClean="0"/>
              <a:t>Server</a:t>
            </a:r>
          </a:p>
          <a:p>
            <a:r>
              <a:rPr lang="zh-CN" altLang="en-US" dirty="0" smtClean="0"/>
              <a:t>的</a:t>
            </a:r>
            <a:r>
              <a:rPr lang="en-US" altLang="zh-CN" dirty="0"/>
              <a:t>DAG</a:t>
            </a:r>
            <a:r>
              <a:rPr lang="zh-CN" altLang="en-US" dirty="0"/>
              <a:t>技术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以确保</a:t>
            </a:r>
            <a:endParaRPr lang="en-US" altLang="zh-CN" dirty="0" smtClean="0"/>
          </a:p>
          <a:p>
            <a:r>
              <a:rPr lang="zh-CN" altLang="en-US" dirty="0" smtClean="0"/>
              <a:t>邮件</a:t>
            </a:r>
            <a:r>
              <a:rPr lang="zh-CN" altLang="en-US" dirty="0"/>
              <a:t>服务的连续性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数据</a:t>
            </a:r>
            <a:r>
              <a:rPr lang="zh-CN" altLang="en-US" dirty="0"/>
              <a:t>的安全性。同时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配置反垃圾</a:t>
            </a:r>
            <a:r>
              <a:rPr lang="zh-CN" altLang="en-US" dirty="0" smtClean="0"/>
              <a:t>邮件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防病毒网关，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r>
              <a:rPr lang="zh-CN" altLang="en-US" dirty="0" smtClean="0"/>
              <a:t>邮件</a:t>
            </a:r>
            <a:r>
              <a:rPr lang="zh-CN" altLang="en-US" dirty="0"/>
              <a:t>系统的安全性。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26317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6866351" y="2458192"/>
            <a:ext cx="1805049" cy="24344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510344" y="2052096"/>
            <a:ext cx="570016" cy="5937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616626" y="2458192"/>
            <a:ext cx="1805049" cy="24344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278252" y="2058495"/>
            <a:ext cx="570016" cy="5937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486245" y="2458192"/>
            <a:ext cx="1805049" cy="24344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153473" y="2067472"/>
            <a:ext cx="570016" cy="5937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03865" y="2458192"/>
            <a:ext cx="1805049" cy="24344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21381" y="2052097"/>
            <a:ext cx="570016" cy="5937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7507" y="11875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故障排除与性能优化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6586" y="2645865"/>
            <a:ext cx="17123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日志分析与监控</a:t>
            </a:r>
            <a:r>
              <a:rPr lang="en-US" altLang="zh-CN" dirty="0"/>
              <a:t>: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分析系统日志</a:t>
            </a:r>
            <a:r>
              <a:rPr lang="en-US" altLang="zh-CN" dirty="0"/>
              <a:t>(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查看器</a:t>
            </a:r>
            <a:r>
              <a:rPr lang="en-US" altLang="zh-CN" dirty="0"/>
              <a:t>,IIS</a:t>
            </a:r>
            <a:r>
              <a:rPr lang="zh-CN" altLang="en-US" dirty="0"/>
              <a:t>日志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和实时监控</a:t>
            </a:r>
            <a:r>
              <a:rPr lang="zh-CN" altLang="en-US" dirty="0"/>
              <a:t>工具</a:t>
            </a:r>
            <a:r>
              <a:rPr lang="en-US" altLang="zh-CN" dirty="0"/>
              <a:t>(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en-US" altLang="zh-CN" dirty="0" err="1" smtClean="0"/>
              <a:t>PerformanceMonito</a:t>
            </a:r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Nagios)</a:t>
            </a:r>
            <a:r>
              <a:rPr lang="zh-CN" altLang="en-US" dirty="0"/>
              <a:t>，快速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r>
              <a:rPr lang="zh-CN" altLang="en-US" dirty="0" smtClean="0"/>
              <a:t>位</a:t>
            </a:r>
            <a:r>
              <a:rPr lang="zh-CN" altLang="en-US" dirty="0"/>
              <a:t>服务器故障的</a:t>
            </a:r>
            <a:r>
              <a:rPr lang="zh-CN" altLang="en-US" dirty="0" smtClean="0"/>
              <a:t>原</a:t>
            </a:r>
            <a:endParaRPr lang="en-US" altLang="zh-CN" dirty="0" smtClean="0"/>
          </a:p>
          <a:p>
            <a:r>
              <a:rPr lang="zh-CN" altLang="en-US" dirty="0" smtClean="0"/>
              <a:t>因</a:t>
            </a:r>
            <a:r>
              <a:rPr lang="zh-CN" altLang="en-US" dirty="0"/>
              <a:t>，如硬件故障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软件</a:t>
            </a:r>
            <a:r>
              <a:rPr lang="zh-CN" altLang="en-US" dirty="0"/>
              <a:t>冲突或网络</a:t>
            </a:r>
            <a:r>
              <a:rPr lang="zh-CN" altLang="en-US" dirty="0" smtClean="0"/>
              <a:t>问</a:t>
            </a:r>
            <a:endParaRPr lang="en-US" altLang="zh-CN" dirty="0" smtClean="0"/>
          </a:p>
          <a:p>
            <a:r>
              <a:rPr lang="zh-CN" altLang="en-US" dirty="0" smtClean="0"/>
              <a:t>题</a:t>
            </a:r>
            <a:r>
              <a:rPr lang="zh-CN" altLang="en-US" dirty="0"/>
              <a:t>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482674" y="2645865"/>
            <a:ext cx="1911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资源瓶颈识别</a:t>
            </a:r>
            <a:r>
              <a:rPr lang="en-US" altLang="zh-CN" dirty="0"/>
              <a:t>:</a:t>
            </a:r>
            <a:r>
              <a:rPr lang="zh-CN" altLang="en-US" dirty="0"/>
              <a:t>使用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 smtClean="0"/>
              <a:t>能</a:t>
            </a:r>
            <a:r>
              <a:rPr lang="zh-CN" altLang="en-US" dirty="0"/>
              <a:t>监控工具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 smtClean="0"/>
              <a:t>Windo</a:t>
            </a:r>
            <a:endParaRPr lang="en-US" altLang="zh-CN" dirty="0" smtClean="0"/>
          </a:p>
          <a:p>
            <a:r>
              <a:rPr lang="en-US" altLang="zh-CN" dirty="0" err="1" smtClean="0"/>
              <a:t>wsResource</a:t>
            </a:r>
            <a:r>
              <a:rPr lang="en-US" altLang="zh-CN" dirty="0" smtClean="0"/>
              <a:t> </a:t>
            </a:r>
            <a:r>
              <a:rPr lang="en-US" altLang="zh-CN" dirty="0"/>
              <a:t>Monitor</a:t>
            </a:r>
            <a:r>
              <a:rPr lang="zh-CN" altLang="en-US" dirty="0"/>
              <a:t>、 </a:t>
            </a:r>
            <a:endParaRPr lang="en-US" altLang="zh-CN" dirty="0" smtClean="0"/>
          </a:p>
          <a:p>
            <a:r>
              <a:rPr lang="en-US" altLang="zh-CN" dirty="0" err="1" smtClean="0"/>
              <a:t>TaskManager</a:t>
            </a:r>
            <a:r>
              <a:rPr lang="en-US" altLang="zh-CN" dirty="0"/>
              <a:t>)</a:t>
            </a:r>
            <a:r>
              <a:rPr lang="zh-CN" altLang="en-US" dirty="0"/>
              <a:t>识别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务器的</a:t>
            </a:r>
            <a:r>
              <a:rPr lang="zh-CN" altLang="en-US" dirty="0"/>
              <a:t>资源瓶颈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smtClean="0"/>
              <a:t>C</a:t>
            </a:r>
          </a:p>
          <a:p>
            <a:r>
              <a:rPr lang="en-US" altLang="zh-CN" dirty="0" smtClean="0"/>
              <a:t>PU</a:t>
            </a:r>
            <a:r>
              <a:rPr lang="zh-CN" altLang="en-US" dirty="0"/>
              <a:t>、内存、磁盘</a:t>
            </a:r>
            <a:r>
              <a:rPr lang="en-US" altLang="zh-CN" dirty="0"/>
              <a:t>I/0)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采取相应措施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zh-CN" altLang="en-US" dirty="0" smtClean="0"/>
              <a:t>升</a:t>
            </a:r>
            <a:endParaRPr lang="en-US" altLang="zh-CN" dirty="0" smtClean="0"/>
          </a:p>
          <a:p>
            <a:r>
              <a:rPr lang="zh-CN" altLang="en-US" dirty="0" smtClean="0"/>
              <a:t>级</a:t>
            </a:r>
            <a:r>
              <a:rPr lang="zh-CN" altLang="en-US" dirty="0"/>
              <a:t>硬件、优化软件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厰蒌霁欠袖以</a:t>
            </a:r>
            <a:r>
              <a:rPr lang="zh-CN" altLang="en-US" dirty="0" smtClean="0"/>
              <a:t>提高</a:t>
            </a:r>
            <a:endParaRPr lang="en-US" altLang="zh-CN" dirty="0" smtClean="0"/>
          </a:p>
          <a:p>
            <a:r>
              <a:rPr lang="zh-CN" altLang="en-US" dirty="0" smtClean="0"/>
              <a:t>系统性能</a:t>
            </a:r>
            <a:r>
              <a:rPr lang="zh-CN" altLang="en-US" dirty="0"/>
              <a:t>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11301" y="2645865"/>
            <a:ext cx="19039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网络优化</a:t>
            </a:r>
            <a:r>
              <a:rPr lang="en-US" altLang="zh-CN" dirty="0"/>
              <a:t>:</a:t>
            </a:r>
            <a:r>
              <a:rPr lang="zh-CN" altLang="en-US" dirty="0"/>
              <a:t>通过优化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r>
              <a:rPr lang="zh-CN" altLang="en-US" dirty="0" smtClean="0"/>
              <a:t>络</a:t>
            </a:r>
            <a:r>
              <a:rPr lang="zh-CN" altLang="en-US" dirty="0"/>
              <a:t>配置</a:t>
            </a:r>
            <a:r>
              <a:rPr lang="en-US" altLang="zh-CN" dirty="0"/>
              <a:t>(</a:t>
            </a:r>
            <a:r>
              <a:rPr lang="zh-CN" altLang="en-US" dirty="0"/>
              <a:t>如调整</a:t>
            </a:r>
            <a:r>
              <a:rPr lang="en-US" altLang="zh-CN" dirty="0" smtClean="0"/>
              <a:t>TCP/IP</a:t>
            </a:r>
          </a:p>
          <a:p>
            <a:r>
              <a:rPr lang="zh-CN" altLang="en-US" dirty="0" smtClean="0"/>
              <a:t>参数、启用</a:t>
            </a:r>
            <a:r>
              <a:rPr lang="en-US" altLang="zh-CN" dirty="0" err="1"/>
              <a:t>OoS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zh-CN" altLang="en-US" dirty="0" smtClean="0"/>
              <a:t>使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网络分析工具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smtClean="0"/>
              <a:t>W</a:t>
            </a:r>
          </a:p>
          <a:p>
            <a:r>
              <a:rPr lang="en-US" altLang="zh-CN" dirty="0" err="1" smtClean="0"/>
              <a:t>ireshark</a:t>
            </a:r>
            <a:r>
              <a:rPr lang="en-US" altLang="zh-CN" dirty="0"/>
              <a:t>)</a:t>
            </a:r>
            <a:r>
              <a:rPr lang="zh-CN" altLang="en-US" dirty="0"/>
              <a:t>排查网络</a:t>
            </a:r>
            <a:r>
              <a:rPr lang="zh-CN" altLang="en-US" dirty="0" smtClean="0"/>
              <a:t>延迟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zh-CN" altLang="en-US" dirty="0"/>
              <a:t>丢包问题，确保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</a:t>
            </a:r>
            <a:r>
              <a:rPr lang="zh-CN" altLang="en-US" dirty="0"/>
              <a:t>器与客户端之间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r>
              <a:rPr lang="zh-CN" altLang="en-US" dirty="0"/>
              <a:t>高效稳定。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866351" y="2645865"/>
            <a:ext cx="185499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定期维护与更新</a:t>
            </a:r>
            <a:r>
              <a:rPr lang="en-US" altLang="zh-CN" dirty="0"/>
              <a:t>:</a:t>
            </a:r>
            <a:r>
              <a:rPr lang="zh-CN" altLang="en-US" dirty="0" smtClean="0"/>
              <a:t>定期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服务器进行维护</a:t>
            </a:r>
            <a:r>
              <a:rPr lang="en-US" altLang="zh-CN" dirty="0"/>
              <a:t>(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zh-CN" altLang="en-US" dirty="0" smtClean="0"/>
              <a:t>磁盘</a:t>
            </a:r>
            <a:r>
              <a:rPr lang="zh-CN" altLang="en-US" dirty="0"/>
              <a:t>清理、碎片</a:t>
            </a:r>
            <a:r>
              <a:rPr lang="zh-CN" altLang="en-US" dirty="0" smtClean="0"/>
              <a:t>整理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和</a:t>
            </a:r>
            <a:r>
              <a:rPr lang="zh-CN" altLang="en-US" dirty="0"/>
              <a:t>更新</a:t>
            </a:r>
            <a:r>
              <a:rPr lang="en-US" altLang="zh-CN" dirty="0"/>
              <a:t>(</a:t>
            </a:r>
            <a:r>
              <a:rPr lang="zh-CN" altLang="en-US" dirty="0"/>
              <a:t>如安装补丁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升级</a:t>
            </a:r>
            <a:r>
              <a:rPr lang="zh-CN" altLang="en-US" dirty="0"/>
              <a:t>驱动程序</a:t>
            </a:r>
            <a:r>
              <a:rPr lang="en-US" altLang="zh-CN" dirty="0"/>
              <a:t>)</a:t>
            </a:r>
            <a:r>
              <a:rPr lang="zh-CN" altLang="en-US" dirty="0"/>
              <a:t>，以</a:t>
            </a:r>
            <a:r>
              <a:rPr lang="zh-CN" altLang="en-US" dirty="0" smtClean="0"/>
              <a:t>修</a:t>
            </a:r>
            <a:endParaRPr lang="en-US" altLang="zh-CN" dirty="0" smtClean="0"/>
          </a:p>
          <a:p>
            <a:r>
              <a:rPr lang="zh-CN" altLang="en-US" dirty="0" smtClean="0"/>
              <a:t>复</a:t>
            </a:r>
            <a:r>
              <a:rPr lang="zh-CN" altLang="en-US" dirty="0"/>
              <a:t>已知漏洞、提升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r>
              <a:rPr lang="zh-CN" altLang="en-US" dirty="0" smtClean="0"/>
              <a:t>统</a:t>
            </a:r>
            <a:r>
              <a:rPr lang="zh-CN" altLang="en-US" dirty="0"/>
              <a:t>稳定性，并延长</a:t>
            </a:r>
            <a:r>
              <a:rPr lang="zh-CN" altLang="en-US" dirty="0" smtClean="0"/>
              <a:t>硬</a:t>
            </a:r>
            <a:endParaRPr lang="en-US" altLang="zh-CN" dirty="0" smtClean="0"/>
          </a:p>
          <a:p>
            <a:r>
              <a:rPr lang="zh-CN" altLang="en-US" dirty="0" smtClean="0"/>
              <a:t>件</a:t>
            </a:r>
            <a:r>
              <a:rPr lang="zh-CN" altLang="en-US" dirty="0"/>
              <a:t>的使用寿命。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09768" y="214892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26273" y="214892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341084" y="21643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71672" y="214892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8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8"/>
            <a:ext cx="1499870" cy="2715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28507" y="2581835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PART 01</a:t>
            </a:r>
            <a:endParaRPr lang="zh-CN" altLang="en-US" sz="4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9831" y="3289721"/>
            <a:ext cx="6117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Windows Server 2003</a:t>
            </a:r>
            <a:r>
              <a:rPr lang="zh-CN" altLang="en-US" sz="4000" b="1" dirty="0">
                <a:latin typeface="+mn-ea"/>
              </a:rPr>
              <a:t>概述</a:t>
            </a:r>
            <a:endParaRPr lang="zh-CN" altLang="en-US" sz="4000" dirty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1" y="1505426"/>
            <a:ext cx="1409897" cy="847843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13781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1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5886242" y="1951076"/>
            <a:ext cx="2275368" cy="28282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424479" y="1951076"/>
            <a:ext cx="2275368" cy="28282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923742" y="1951076"/>
            <a:ext cx="2275368" cy="28282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15153" y="107577"/>
            <a:ext cx="43476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Windows Server 2003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简介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30485" y="22812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经典</a:t>
            </a:r>
            <a:r>
              <a:rPr lang="zh-CN" altLang="en-US" dirty="0" smtClean="0">
                <a:latin typeface="+mn-ea"/>
              </a:rPr>
              <a:t>操作系统</a:t>
            </a:r>
            <a:endParaRPr lang="zh-CN" altLang="en-US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6528" y="2814598"/>
            <a:ext cx="20697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Windows Server 2003</a:t>
            </a:r>
            <a:r>
              <a:rPr lang="zh-CN" altLang="en-US" dirty="0" smtClean="0">
                <a:latin typeface="+mn-ea"/>
              </a:rPr>
              <a:t>是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微软推出</a:t>
            </a:r>
            <a:r>
              <a:rPr lang="zh-CN" altLang="en-US" dirty="0">
                <a:latin typeface="+mn-ea"/>
              </a:rPr>
              <a:t>的一款</a:t>
            </a:r>
            <a:r>
              <a:rPr lang="zh-CN" altLang="en-US" dirty="0" smtClean="0">
                <a:latin typeface="+mn-ea"/>
              </a:rPr>
              <a:t>经典服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务器操作系统，以</a:t>
            </a:r>
            <a:r>
              <a:rPr lang="zh-CN" altLang="en-US" dirty="0">
                <a:latin typeface="+mn-ea"/>
              </a:rPr>
              <a:t>其</a:t>
            </a:r>
            <a:r>
              <a:rPr lang="zh-CN" altLang="en-US" dirty="0" smtClean="0">
                <a:latin typeface="+mn-ea"/>
              </a:rPr>
              <a:t>稳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定性</a:t>
            </a:r>
            <a:r>
              <a:rPr lang="zh-CN" altLang="en-US" dirty="0">
                <a:latin typeface="+mn-ea"/>
              </a:rPr>
              <a:t>、安全性和易用</a:t>
            </a:r>
            <a:r>
              <a:rPr lang="zh-CN" altLang="en-US" dirty="0" smtClean="0">
                <a:latin typeface="+mn-ea"/>
              </a:rPr>
              <a:t>性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中小型企业中广泛</a:t>
            </a:r>
            <a:r>
              <a:rPr lang="zh-CN" altLang="en-US" dirty="0" smtClean="0">
                <a:latin typeface="+mn-ea"/>
              </a:rPr>
              <a:t>应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用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支持</a:t>
            </a:r>
            <a:r>
              <a:rPr lang="zh-CN" altLang="en-US" dirty="0">
                <a:latin typeface="+mn-ea"/>
              </a:rPr>
              <a:t>多种服务器</a:t>
            </a:r>
            <a:r>
              <a:rPr lang="zh-CN" altLang="en-US" dirty="0" smtClean="0">
                <a:latin typeface="+mn-ea"/>
              </a:rPr>
              <a:t>角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色</a:t>
            </a:r>
            <a:r>
              <a:rPr lang="zh-CN" altLang="en-US" dirty="0">
                <a:latin typeface="+mn-ea"/>
              </a:rPr>
              <a:t>和网络服务。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1412" y="22812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8728" y="2814598"/>
            <a:ext cx="2008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Windows NT</a:t>
            </a:r>
            <a:r>
              <a:rPr lang="zh-CN" altLang="en-US" dirty="0"/>
              <a:t>架构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en-US" altLang="zh-CN" dirty="0"/>
              <a:t>Server 2003</a:t>
            </a:r>
            <a:r>
              <a:rPr lang="zh-CN" altLang="en-US" dirty="0" smtClean="0"/>
              <a:t>引</a:t>
            </a:r>
            <a:endParaRPr lang="en-US" altLang="zh-CN" dirty="0"/>
          </a:p>
          <a:p>
            <a:r>
              <a:rPr lang="zh-CN" altLang="en-US" dirty="0" smtClean="0"/>
              <a:t>入</a:t>
            </a:r>
            <a:r>
              <a:rPr lang="zh-CN" altLang="en-US" dirty="0"/>
              <a:t>了</a:t>
            </a:r>
            <a:r>
              <a:rPr lang="en-US" altLang="zh-CN" dirty="0"/>
              <a:t>Active Directory</a:t>
            </a:r>
            <a:r>
              <a:rPr lang="zh-CN" altLang="en-US" dirty="0" smtClean="0"/>
              <a:t>、</a:t>
            </a:r>
            <a:endParaRPr lang="en-US" altLang="zh-CN" dirty="0"/>
          </a:p>
          <a:p>
            <a:r>
              <a:rPr lang="zh-CN" altLang="en-US" dirty="0" smtClean="0"/>
              <a:t>组</a:t>
            </a:r>
            <a:r>
              <a:rPr lang="zh-CN" altLang="en-US" dirty="0"/>
              <a:t>策略、</a:t>
            </a:r>
            <a:r>
              <a:rPr lang="en-US" altLang="zh-CN" dirty="0"/>
              <a:t>IIS 6.0</a:t>
            </a:r>
            <a:r>
              <a:rPr lang="zh-CN" altLang="en-US" dirty="0"/>
              <a:t>等</a:t>
            </a:r>
            <a:r>
              <a:rPr lang="zh-CN" altLang="en-US" dirty="0" smtClean="0"/>
              <a:t>核心</a:t>
            </a:r>
            <a:endParaRPr lang="en-US" altLang="zh-CN" dirty="0" smtClean="0"/>
          </a:p>
          <a:p>
            <a:r>
              <a:rPr lang="zh-CN" altLang="en-US" dirty="0" smtClean="0"/>
              <a:t>技术</a:t>
            </a:r>
            <a:r>
              <a:rPr lang="zh-CN" altLang="en-US" dirty="0"/>
              <a:t>，为企业提供了</a:t>
            </a:r>
            <a:r>
              <a:rPr lang="zh-CN" altLang="en-US" dirty="0" smtClean="0"/>
              <a:t>强</a:t>
            </a:r>
            <a:endParaRPr lang="en-US" altLang="zh-CN" dirty="0" smtClean="0"/>
          </a:p>
          <a:p>
            <a:r>
              <a:rPr lang="zh-CN" altLang="en-US" dirty="0" smtClean="0"/>
              <a:t>大</a:t>
            </a:r>
            <a:r>
              <a:rPr lang="zh-CN" altLang="en-US" dirty="0"/>
              <a:t>的目录服务和网络</a:t>
            </a:r>
            <a:r>
              <a:rPr lang="zh-CN" altLang="en-US" dirty="0" smtClean="0"/>
              <a:t>管</a:t>
            </a:r>
            <a:endParaRPr lang="en-US" altLang="zh-CN" dirty="0" smtClean="0"/>
          </a:p>
          <a:p>
            <a:r>
              <a:rPr lang="zh-CN" altLang="en-US" dirty="0" smtClean="0"/>
              <a:t>理</a:t>
            </a:r>
            <a:r>
              <a:rPr lang="zh-CN" altLang="en-US" dirty="0"/>
              <a:t>功能。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72522" y="22871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版本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23680" y="2797410"/>
            <a:ext cx="18004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Windows Server </a:t>
            </a:r>
            <a:r>
              <a:rPr lang="en-US" altLang="zh-CN" dirty="0" smtClean="0"/>
              <a:t>2003</a:t>
            </a:r>
          </a:p>
          <a:p>
            <a:r>
              <a:rPr lang="zh-CN" altLang="en-US" dirty="0" smtClean="0"/>
              <a:t>提供了多个版本，包</a:t>
            </a:r>
            <a:endParaRPr lang="en-US" altLang="zh-CN" dirty="0" smtClean="0"/>
          </a:p>
          <a:p>
            <a:r>
              <a:rPr lang="zh-CN" altLang="en-US" dirty="0" smtClean="0"/>
              <a:t>括</a:t>
            </a:r>
            <a:r>
              <a:rPr lang="en-US" altLang="zh-CN" dirty="0" smtClean="0"/>
              <a:t>Standard Edition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Enterprise </a:t>
            </a:r>
            <a:r>
              <a:rPr lang="en-US" altLang="zh-CN" dirty="0"/>
              <a:t>Edition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Datacenter Edition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en-US" altLang="zh-CN" dirty="0" smtClean="0"/>
              <a:t>Web </a:t>
            </a:r>
            <a:r>
              <a:rPr lang="en-US" altLang="zh-CN" dirty="0"/>
              <a:t>Edition</a:t>
            </a:r>
            <a:r>
              <a:rPr lang="zh-CN" altLang="en-US" dirty="0"/>
              <a:t>，满足</a:t>
            </a:r>
            <a:r>
              <a:rPr lang="zh-CN" altLang="en-US" dirty="0" smtClean="0"/>
              <a:t>不</a:t>
            </a:r>
            <a:endParaRPr lang="en-US" altLang="zh-CN" dirty="0" smtClean="0"/>
          </a:p>
          <a:p>
            <a:r>
              <a:rPr lang="zh-CN" altLang="en-US" dirty="0" smtClean="0"/>
              <a:t>同规模企业</a:t>
            </a:r>
            <a:r>
              <a:rPr lang="zh-CN" altLang="en-US" dirty="0"/>
              <a:t>的需求。</a:t>
            </a:r>
          </a:p>
          <a:p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78" y="1358718"/>
            <a:ext cx="866896" cy="80973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01" y="1366311"/>
            <a:ext cx="876422" cy="8383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490" y="1342771"/>
            <a:ext cx="84784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0511" y="1660045"/>
            <a:ext cx="2892055" cy="1807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19126" y="1145807"/>
            <a:ext cx="2892055" cy="1807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50098" y="3475121"/>
            <a:ext cx="2892055" cy="1807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429815" y="3653037"/>
            <a:ext cx="2892055" cy="1807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78197" y="1674039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Windows Server 2003</a:t>
            </a:r>
            <a:r>
              <a:rPr lang="zh-CN" altLang="en-US" dirty="0"/>
              <a:t>的</a:t>
            </a:r>
            <a:r>
              <a:rPr lang="zh-CN" altLang="en-US" dirty="0" smtClean="0"/>
              <a:t>核心</a:t>
            </a:r>
            <a:endParaRPr lang="en-US" altLang="zh-CN" dirty="0"/>
          </a:p>
          <a:p>
            <a:r>
              <a:rPr lang="zh-CN" altLang="en-US" dirty="0" smtClean="0"/>
              <a:t>功能</a:t>
            </a:r>
            <a:r>
              <a:rPr lang="zh-CN" altLang="en-US" dirty="0"/>
              <a:t>之一，提供集中化</a:t>
            </a:r>
            <a:r>
              <a:rPr lang="zh-CN" altLang="en-US" dirty="0" smtClean="0"/>
              <a:t>的用</a:t>
            </a:r>
            <a:endParaRPr lang="en-US" altLang="zh-CN" dirty="0" smtClean="0"/>
          </a:p>
          <a:p>
            <a:r>
              <a:rPr lang="zh-CN" altLang="en-US" dirty="0" smtClean="0"/>
              <a:t>户、</a:t>
            </a:r>
            <a:r>
              <a:rPr lang="zh-CN" altLang="en-US" dirty="0"/>
              <a:t>计算机和资源管理，</a:t>
            </a:r>
            <a:r>
              <a:rPr lang="zh-CN" altLang="en-US" dirty="0" smtClean="0"/>
              <a:t>支</a:t>
            </a:r>
            <a:endParaRPr lang="en-US" altLang="zh-CN" dirty="0" smtClean="0"/>
          </a:p>
          <a:p>
            <a:r>
              <a:rPr lang="zh-CN" altLang="en-US" dirty="0" smtClean="0"/>
              <a:t>持域控制器</a:t>
            </a:r>
            <a:r>
              <a:rPr lang="zh-CN" altLang="en-US" dirty="0"/>
              <a:t>角色，实现</a:t>
            </a:r>
            <a:r>
              <a:rPr lang="zh-CN" altLang="en-US" dirty="0" smtClean="0"/>
              <a:t>企业</a:t>
            </a:r>
            <a:endParaRPr lang="en-US" altLang="zh-CN" dirty="0" smtClean="0"/>
          </a:p>
          <a:p>
            <a:r>
              <a:rPr lang="zh-CN" altLang="en-US" dirty="0" smtClean="0"/>
              <a:t>级目录服务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26756" y="2285168"/>
            <a:ext cx="2159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支持文件共享和打印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r>
              <a:rPr lang="zh-CN" altLang="en-US" dirty="0" smtClean="0"/>
              <a:t>务</a:t>
            </a:r>
            <a:r>
              <a:rPr lang="zh-CN" altLang="en-US" dirty="0"/>
              <a:t>器角色，允许用户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网络访问共享文件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r>
              <a:rPr lang="zh-CN" altLang="en-US" dirty="0" smtClean="0"/>
              <a:t>打印机</a:t>
            </a:r>
            <a:r>
              <a:rPr lang="zh-CN" altLang="en-US" dirty="0"/>
              <a:t>，提升办公效率。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6575" y="4060998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内置</a:t>
            </a:r>
            <a:r>
              <a:rPr lang="en-US" altLang="zh-CN" dirty="0"/>
              <a:t>IIS 6.0</a:t>
            </a:r>
            <a:r>
              <a:rPr lang="zh-CN" altLang="en-US" dirty="0"/>
              <a:t>，支持</a:t>
            </a:r>
            <a:r>
              <a:rPr lang="en-US" altLang="zh-CN" dirty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器和</a:t>
            </a:r>
            <a:r>
              <a:rPr lang="zh-CN" altLang="en-US" dirty="0"/>
              <a:t>应用程序服务器角色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为企业</a:t>
            </a:r>
            <a:r>
              <a:rPr lang="zh-CN" altLang="en-US" dirty="0"/>
              <a:t>提供强大的</a:t>
            </a:r>
            <a:r>
              <a:rPr lang="en-US" altLang="zh-CN" dirty="0"/>
              <a:t>Web</a:t>
            </a:r>
            <a:r>
              <a:rPr lang="zh-CN" altLang="en-US" dirty="0" smtClean="0"/>
              <a:t>托</a:t>
            </a:r>
            <a:endParaRPr lang="en-US" altLang="zh-CN" dirty="0" smtClean="0"/>
          </a:p>
          <a:p>
            <a:r>
              <a:rPr lang="zh-CN" altLang="en-US" dirty="0" smtClean="0"/>
              <a:t>管和应用程序</a:t>
            </a:r>
            <a:r>
              <a:rPr lang="zh-CN" altLang="en-US" dirty="0"/>
              <a:t>部署能力。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73618" y="4204930"/>
            <a:ext cx="22044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支持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DHCP</a:t>
            </a:r>
            <a:r>
              <a:rPr lang="zh-CN" altLang="en-US" dirty="0"/>
              <a:t>、</a:t>
            </a:r>
            <a:r>
              <a:rPr lang="en-US" altLang="zh-CN" dirty="0" smtClean="0"/>
              <a:t>WINS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服务角色，帮助</a:t>
            </a:r>
            <a:r>
              <a:rPr lang="zh-CN" altLang="en-US" dirty="0" smtClean="0"/>
              <a:t>企业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网络资源的自动</a:t>
            </a:r>
            <a:r>
              <a:rPr lang="zh-CN" altLang="en-US" dirty="0" smtClean="0"/>
              <a:t>分配</a:t>
            </a:r>
            <a:endParaRPr lang="en-US" altLang="zh-CN" dirty="0" smtClean="0"/>
          </a:p>
          <a:p>
            <a:r>
              <a:rPr lang="zh-CN" altLang="en-US" dirty="0" smtClean="0"/>
              <a:t>和管理</a:t>
            </a:r>
            <a:r>
              <a:rPr lang="zh-CN" altLang="en-US" dirty="0"/>
              <a:t>，简化网络配置。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9126" y="14885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服务器角色与功能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5666" y="1284206"/>
            <a:ext cx="135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Active Directory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5829" y="189568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文件与打印服务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6396" y="3693878"/>
            <a:ext cx="1779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和应用程序服务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424438" y="3897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网络服务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938" y="1716360"/>
            <a:ext cx="676369" cy="7144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19" y="2216101"/>
            <a:ext cx="685896" cy="69542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242" y="4016887"/>
            <a:ext cx="714475" cy="72400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51" y="4204330"/>
            <a:ext cx="73352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4" grpId="0" animBg="1"/>
      <p:bldP spid="15" grpId="0" animBg="1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53" y="3392964"/>
            <a:ext cx="943107" cy="8764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9" y="3354859"/>
            <a:ext cx="943107" cy="9526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53" y="1340124"/>
            <a:ext cx="943107" cy="97168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9" y="1454440"/>
            <a:ext cx="914528" cy="85737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91386" y="13822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系统要求与安装准备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9546" y="17521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硬件需求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55795" y="16811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安装介质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1437" y="3700694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BIOS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设置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55795" y="370069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分区规划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7203" y="2204335"/>
            <a:ext cx="24833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Windows Server2003</a:t>
            </a:r>
            <a:r>
              <a:rPr lang="zh-CN" altLang="en-US" dirty="0"/>
              <a:t>对</a:t>
            </a:r>
            <a:r>
              <a:rPr lang="zh-CN" altLang="en-US" dirty="0" smtClean="0"/>
              <a:t>硬件要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zh-CN" altLang="en-US" dirty="0"/>
              <a:t>较低，</a:t>
            </a:r>
            <a:r>
              <a:rPr lang="en-US" altLang="zh-CN" dirty="0"/>
              <a:t>CPU</a:t>
            </a:r>
            <a:r>
              <a:rPr lang="zh-CN" altLang="en-US" dirty="0"/>
              <a:t>主频</a:t>
            </a:r>
            <a:r>
              <a:rPr lang="zh-CN" altLang="en-US" dirty="0" smtClean="0"/>
              <a:t>不低于</a:t>
            </a:r>
            <a:r>
              <a:rPr lang="en-US" altLang="zh-CN" dirty="0" smtClean="0"/>
              <a:t>550</a:t>
            </a:r>
          </a:p>
          <a:p>
            <a:r>
              <a:rPr lang="en-US" altLang="zh-CN" dirty="0" smtClean="0"/>
              <a:t>MHz</a:t>
            </a:r>
            <a:r>
              <a:rPr lang="zh-CN" altLang="en-US" dirty="0"/>
              <a:t>，内存</a:t>
            </a:r>
            <a:r>
              <a:rPr lang="zh-CN" altLang="en-US" dirty="0" smtClean="0"/>
              <a:t>建议</a:t>
            </a:r>
            <a:r>
              <a:rPr lang="en-US" altLang="zh-CN" dirty="0" smtClean="0"/>
              <a:t>256MB</a:t>
            </a:r>
            <a:r>
              <a:rPr lang="zh-CN" altLang="en-US" dirty="0"/>
              <a:t>以上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硬盘分区至少</a:t>
            </a:r>
            <a:r>
              <a:rPr lang="en-US" altLang="zh-CN" dirty="0"/>
              <a:t>2GB</a:t>
            </a:r>
            <a:r>
              <a:rPr lang="zh-CN" altLang="en-US" dirty="0"/>
              <a:t>可用空间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确保系统</a:t>
            </a:r>
            <a:r>
              <a:rPr lang="zh-CN" altLang="en-US" dirty="0"/>
              <a:t>流畅运行。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68908" y="2209358"/>
            <a:ext cx="2584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准备</a:t>
            </a:r>
            <a:r>
              <a:rPr lang="en-US" altLang="zh-CN" dirty="0"/>
              <a:t>Windows Server2003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zh-CN" altLang="en-US" dirty="0" smtClean="0"/>
              <a:t>光盘或</a:t>
            </a:r>
            <a:r>
              <a:rPr lang="en-US" altLang="zh-CN" dirty="0"/>
              <a:t>ISO</a:t>
            </a:r>
            <a:r>
              <a:rPr lang="zh-CN" altLang="en-US" dirty="0"/>
              <a:t>镜像文件，以及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r>
              <a:rPr lang="zh-CN" altLang="en-US" dirty="0" smtClean="0"/>
              <a:t>的产品序列</a:t>
            </a:r>
            <a:r>
              <a:rPr lang="zh-CN" altLang="en-US" dirty="0"/>
              <a:t>号</a:t>
            </a:r>
            <a:r>
              <a:rPr lang="en-US" altLang="zh-CN" dirty="0"/>
              <a:t>(SN)</a:t>
            </a:r>
            <a:r>
              <a:rPr lang="zh-CN" altLang="en-US" dirty="0"/>
              <a:t>，这是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系统安装的必要条件</a:t>
            </a:r>
            <a:r>
              <a:rPr lang="zh-CN" altLang="en-US" dirty="0"/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21255" y="4210494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在安装前需进入</a:t>
            </a:r>
            <a:r>
              <a:rPr lang="en-US" altLang="zh-CN" dirty="0"/>
              <a:t>BIOS</a:t>
            </a:r>
            <a:r>
              <a:rPr lang="zh-CN" altLang="en-US" dirty="0"/>
              <a:t>，将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zh-CN" altLang="en-US" dirty="0" smtClean="0"/>
              <a:t>顺序</a:t>
            </a:r>
            <a:r>
              <a:rPr lang="zh-CN" altLang="en-US" dirty="0"/>
              <a:t>调整为光盘或</a:t>
            </a:r>
            <a:r>
              <a:rPr lang="en-US" altLang="zh-CN" dirty="0"/>
              <a:t>U</a:t>
            </a:r>
            <a:r>
              <a:rPr lang="zh-CN" altLang="en-US" dirty="0"/>
              <a:t>盘启动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确保</a:t>
            </a:r>
            <a:r>
              <a:rPr lang="zh-CN" altLang="en-US" dirty="0"/>
              <a:t>系统能够从安装介质</a:t>
            </a:r>
            <a:r>
              <a:rPr lang="zh-CN" altLang="en-US" dirty="0" smtClean="0"/>
              <a:t>启动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进入安装向导。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74331" y="4210494"/>
            <a:ext cx="2773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在安装过程中，建议对硬盘</a:t>
            </a:r>
            <a:r>
              <a:rPr lang="zh-CN" altLang="en-US" dirty="0" smtClean="0"/>
              <a:t>进行</a:t>
            </a:r>
            <a:endParaRPr lang="en-US" altLang="zh-CN" dirty="0" smtClean="0"/>
          </a:p>
          <a:p>
            <a:r>
              <a:rPr lang="zh-CN" altLang="en-US" dirty="0" smtClean="0"/>
              <a:t>合理分区</a:t>
            </a:r>
            <a:r>
              <a:rPr lang="zh-CN" altLang="en-US" dirty="0"/>
              <a:t>，例如将系统盘</a:t>
            </a:r>
            <a:r>
              <a:rPr lang="en-US" altLang="zh-CN" dirty="0"/>
              <a:t>(C</a:t>
            </a:r>
            <a:r>
              <a:rPr lang="zh-CN" altLang="en-US" dirty="0"/>
              <a:t>盘</a:t>
            </a:r>
            <a:r>
              <a:rPr lang="en-US" altLang="zh-CN" dirty="0"/>
              <a:t>)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为</a:t>
            </a:r>
            <a:r>
              <a:rPr lang="en-US" altLang="zh-CN" dirty="0"/>
              <a:t>20GB</a:t>
            </a:r>
            <a:r>
              <a:rPr lang="zh-CN" altLang="en-US" dirty="0" smtClean="0"/>
              <a:t>，数据</a:t>
            </a:r>
            <a:r>
              <a:rPr lang="zh-CN" altLang="en-US" dirty="0"/>
              <a:t>盘</a:t>
            </a:r>
            <a:r>
              <a:rPr lang="en-US" altLang="zh-CN" dirty="0"/>
              <a:t>(D</a:t>
            </a:r>
            <a:r>
              <a:rPr lang="zh-CN" altLang="en-US" dirty="0"/>
              <a:t>盘</a:t>
            </a:r>
            <a:r>
              <a:rPr lang="en-US" altLang="zh-CN" dirty="0"/>
              <a:t>)</a:t>
            </a:r>
            <a:r>
              <a:rPr lang="zh-CN" altLang="en-US" dirty="0"/>
              <a:t>用于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r>
              <a:rPr lang="zh-CN" altLang="en-US" dirty="0" smtClean="0"/>
              <a:t>应用程序</a:t>
            </a:r>
            <a:r>
              <a:rPr lang="zh-CN" altLang="en-US" dirty="0"/>
              <a:t>和</a:t>
            </a:r>
            <a:r>
              <a:rPr lang="zh-CN" altLang="en-US" dirty="0" smtClean="0"/>
              <a:t>用户数据</a:t>
            </a:r>
            <a:r>
              <a:rPr lang="zh-CN" altLang="en-US" dirty="0"/>
              <a:t>，确保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r>
              <a:rPr lang="zh-CN" altLang="en-US" dirty="0"/>
              <a:t>和数据安全。</a:t>
            </a:r>
          </a:p>
        </p:txBody>
      </p:sp>
    </p:spTree>
    <p:extLst>
      <p:ext uri="{BB962C8B-B14F-4D97-AF65-F5344CB8AC3E}">
        <p14:creationId xmlns:p14="http://schemas.microsoft.com/office/powerpoint/2010/main" val="134741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730688"/>
            <a:ext cx="1499870" cy="2715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476845" y="2641370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02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554317" y="3349256"/>
            <a:ext cx="3711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Web</a:t>
            </a:r>
            <a:r>
              <a:rPr lang="zh-CN" altLang="en-US" sz="4000" dirty="0" smtClean="0"/>
              <a:t>服务器搭建</a:t>
            </a:r>
            <a:endParaRPr lang="zh-CN" altLang="en-US" sz="4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077" y="1450133"/>
            <a:ext cx="1409897" cy="847843"/>
          </a:xfrm>
          <a:prstGeom prst="rect">
            <a:avLst/>
          </a:prstGeom>
        </p:spPr>
      </p:pic>
      <p:pic>
        <p:nvPicPr>
          <p:cNvPr id="9" name="图片 8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35" y="2915034"/>
            <a:ext cx="4682746" cy="17493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19" y="1562986"/>
            <a:ext cx="753916" cy="374266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4548" y="12759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组件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0698" y="17437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solidFill>
                  <a:srgbClr val="C00000"/>
                </a:solidFill>
              </a:rPr>
              <a:t>控制面板操作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60698" y="2147777"/>
            <a:ext cx="6929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打开“控制面板”，依次选择“添加</a:t>
            </a:r>
            <a:r>
              <a:rPr lang="en-US" altLang="zh-CN" dirty="0"/>
              <a:t>/</a:t>
            </a:r>
            <a:r>
              <a:rPr lang="zh-CN" altLang="en-US" dirty="0"/>
              <a:t>删除程序”和“添加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Windows</a:t>
            </a:r>
            <a:r>
              <a:rPr lang="zh-CN" altLang="en-US" dirty="0"/>
              <a:t>组件”</a:t>
            </a:r>
            <a:r>
              <a:rPr lang="zh-CN" altLang="en-US" dirty="0" smtClean="0"/>
              <a:t>，找到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/>
              <a:t>Internet</a:t>
            </a:r>
            <a:r>
              <a:rPr lang="zh-CN" altLang="en-US" dirty="0"/>
              <a:t>信息服务</a:t>
            </a:r>
            <a:r>
              <a:rPr lang="en-US" altLang="zh-CN" dirty="0"/>
              <a:t>(IS)”</a:t>
            </a:r>
            <a:r>
              <a:rPr lang="zh-CN" altLang="en-US" dirty="0"/>
              <a:t>并勾选，确保安装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FTP</a:t>
            </a:r>
            <a:r>
              <a:rPr lang="zh-CN" altLang="en-US" dirty="0"/>
              <a:t>、</a:t>
            </a:r>
            <a:r>
              <a:rPr lang="en-US" altLang="zh-CN" dirty="0"/>
              <a:t>NNTP</a:t>
            </a:r>
            <a:r>
              <a:rPr lang="zh-CN" altLang="en-US" dirty="0"/>
              <a:t>和</a:t>
            </a:r>
            <a:r>
              <a:rPr lang="en-US" altLang="zh-CN" dirty="0"/>
              <a:t>SMTP</a:t>
            </a:r>
            <a:r>
              <a:rPr lang="zh-CN" altLang="en-US" dirty="0"/>
              <a:t>等全部四</a:t>
            </a:r>
            <a:r>
              <a:rPr lang="zh-CN" altLang="en-US" dirty="0" smtClean="0"/>
              <a:t>项服务。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60698" y="300594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安装过程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60698" y="3406056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点击“下一步”开始安装，系统会自动配置所需的组件，安装完成后，点击</a:t>
            </a:r>
            <a:r>
              <a:rPr lang="zh-CN" altLang="en-US" dirty="0" smtClean="0"/>
              <a:t>“完成”</a:t>
            </a:r>
            <a:endParaRPr lang="en-US" altLang="zh-CN" dirty="0" smtClean="0"/>
          </a:p>
          <a:p>
            <a:r>
              <a:rPr lang="zh-CN" altLang="en-US" dirty="0" smtClean="0"/>
              <a:t>结束</a:t>
            </a:r>
            <a:r>
              <a:rPr lang="zh-CN" altLang="en-US" dirty="0"/>
              <a:t>安装过程。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60698" y="44642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验证安装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0698" y="4864390"/>
            <a:ext cx="694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安装完成后，进入“开始→设置→控制面板→管理工具→</a:t>
            </a:r>
            <a:r>
              <a:rPr lang="en-US" altLang="zh-CN" dirty="0"/>
              <a:t>Internet</a:t>
            </a:r>
            <a:r>
              <a:rPr lang="zh-CN" altLang="en-US" dirty="0"/>
              <a:t>服务管理器</a:t>
            </a:r>
            <a:r>
              <a:rPr lang="en-US" altLang="zh-CN" dirty="0"/>
              <a:t>(IS</a:t>
            </a:r>
            <a:r>
              <a:rPr lang="zh-CN" altLang="en-US" dirty="0"/>
              <a:t>管理器</a:t>
            </a:r>
            <a:r>
              <a:rPr lang="en-US" altLang="zh-CN" dirty="0" smtClean="0"/>
              <a:t>)”</a:t>
            </a:r>
          </a:p>
          <a:p>
            <a:r>
              <a:rPr lang="zh-CN" altLang="en-US" dirty="0" smtClean="0"/>
              <a:t>打开</a:t>
            </a:r>
            <a:r>
              <a:rPr lang="en-US" altLang="zh-CN" dirty="0"/>
              <a:t>IIS</a:t>
            </a:r>
            <a:r>
              <a:rPr lang="zh-CN" altLang="en-US" dirty="0"/>
              <a:t>管理器，查看默认站点以确认安装成功。</a:t>
            </a:r>
          </a:p>
        </p:txBody>
      </p:sp>
    </p:spTree>
    <p:extLst>
      <p:ext uri="{BB962C8B-B14F-4D97-AF65-F5344CB8AC3E}">
        <p14:creationId xmlns:p14="http://schemas.microsoft.com/office/powerpoint/2010/main" val="41451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84" y="14885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配置网站与虚拟目录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7" y="1265273"/>
            <a:ext cx="2608410" cy="45401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55581" y="126527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创建新网站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5581" y="1665383"/>
            <a:ext cx="5429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I1S</a:t>
            </a:r>
            <a:r>
              <a:rPr lang="zh-CN" altLang="en-US" dirty="0"/>
              <a:t>管理器中，右键点击“网站”并选择“新建网站”，</a:t>
            </a:r>
            <a:r>
              <a:rPr lang="zh-CN" altLang="en-US" dirty="0" smtClean="0"/>
              <a:t>按照向导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指示进行配置，包括指定网站名称、选择站点目录、配置</a:t>
            </a:r>
            <a:r>
              <a:rPr lang="zh-CN" altLang="en-US" dirty="0" smtClean="0"/>
              <a:t>主机名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地址等。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455581" y="280415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设置站点路径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55581" y="3204267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在向导的第二步中，选择要存储网站文件的目录，此目录将是您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站点</a:t>
            </a:r>
            <a:r>
              <a:rPr lang="zh-CN" altLang="en-US" dirty="0"/>
              <a:t>的根目录，确保路径正确无误。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55581" y="4327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</a:rPr>
              <a:t>配置端口和身份验证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52375" y="4727762"/>
            <a:ext cx="53944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在向导的第四步中，指定网站要使用的端口号，默认使用的是</a:t>
            </a:r>
            <a:r>
              <a:rPr lang="en-US" altLang="zh-CN" dirty="0"/>
              <a:t>80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zh-CN" altLang="en-US" dirty="0"/>
              <a:t>，可以根据需要更改，同时选择要使用的身份验证方式，默认</a:t>
            </a:r>
            <a:r>
              <a:rPr lang="zh-CN" altLang="en-US" dirty="0" smtClean="0"/>
              <a:t>情</a:t>
            </a:r>
            <a:endParaRPr lang="en-US" altLang="zh-CN" dirty="0" smtClean="0"/>
          </a:p>
          <a:p>
            <a:r>
              <a:rPr lang="zh-CN" altLang="en-US" dirty="0" smtClean="0"/>
              <a:t>况</a:t>
            </a:r>
            <a:r>
              <a:rPr lang="zh-CN" altLang="en-US" dirty="0"/>
              <a:t>下启用了基本身份验证。</a:t>
            </a:r>
          </a:p>
        </p:txBody>
      </p:sp>
    </p:spTree>
    <p:extLst>
      <p:ext uri="{BB962C8B-B14F-4D97-AF65-F5344CB8AC3E}">
        <p14:creationId xmlns:p14="http://schemas.microsoft.com/office/powerpoint/2010/main" val="1509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9535</TotalTime>
  <Words>2644</Words>
  <Application>Microsoft Office PowerPoint</Application>
  <PresentationFormat>全屏显示(4:3)</PresentationFormat>
  <Paragraphs>410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等线</vt:lpstr>
      <vt:lpstr>仿宋</vt:lpstr>
      <vt:lpstr>华文隶书</vt:lpstr>
      <vt:lpstr>楷体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Windows 2003服务器安装与设置（WEB、FTP、DNS、DHCP）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1223</cp:revision>
  <dcterms:created xsi:type="dcterms:W3CDTF">2014-07-13T02:54:52Z</dcterms:created>
  <dcterms:modified xsi:type="dcterms:W3CDTF">2025-04-30T03:14:44Z</dcterms:modified>
</cp:coreProperties>
</file>