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410" r:id="rId2"/>
    <p:sldId id="487" r:id="rId3"/>
    <p:sldId id="495" r:id="rId4"/>
    <p:sldId id="494" r:id="rId5"/>
    <p:sldId id="493" r:id="rId6"/>
    <p:sldId id="492" r:id="rId7"/>
    <p:sldId id="491" r:id="rId8"/>
    <p:sldId id="488" r:id="rId9"/>
    <p:sldId id="489" r:id="rId10"/>
    <p:sldId id="490" r:id="rId11"/>
    <p:sldId id="500" r:id="rId12"/>
    <p:sldId id="499" r:id="rId13"/>
    <p:sldId id="498" r:id="rId14"/>
    <p:sldId id="497" r:id="rId15"/>
    <p:sldId id="496" r:id="rId16"/>
    <p:sldId id="503" r:id="rId17"/>
    <p:sldId id="502" r:id="rId18"/>
    <p:sldId id="501" r:id="rId19"/>
    <p:sldId id="504" r:id="rId20"/>
    <p:sldId id="505" r:id="rId21"/>
    <p:sldId id="506" r:id="rId22"/>
    <p:sldId id="262" r:id="rId23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  <a:srgbClr val="008000"/>
    <a:srgbClr val="0000FF"/>
    <a:srgbClr val="FF5050"/>
    <a:srgbClr val="800000"/>
    <a:srgbClr val="FF9999"/>
    <a:srgbClr val="FFCC00"/>
    <a:srgbClr val="CC3300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56" y="90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2025/4/30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11" Type="http://schemas.openxmlformats.org/officeDocument/2006/relationships/audio" Target="../media/audio1.bin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  <a:endParaRPr lang="zh-CN" altLang="en-US" sz="12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6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97426" y="2246313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拓扑</a:t>
            </a:r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图的绘制</a:t>
            </a: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895600" y="4049593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汇报人：赵润梅 何露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99764" y="404959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指导老师：黄泽伟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79" y="1612899"/>
            <a:ext cx="3187419" cy="405953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8539" y="11927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两款软件的优缺点对比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8693" y="122683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功能丰富度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37200" y="122683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学习曲线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8693" y="3556936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价格与授权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08158" y="3442611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协作与分享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6530" y="1848678"/>
            <a:ext cx="34083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Visio</a:t>
            </a:r>
            <a:r>
              <a:rPr lang="zh-CN" altLang="en-US" dirty="0"/>
              <a:t>在功能丰富度和专业</a:t>
            </a:r>
            <a:r>
              <a:rPr lang="zh-CN" altLang="en-US" dirty="0" smtClean="0"/>
              <a:t>性上更具优势，</a:t>
            </a:r>
            <a:endParaRPr lang="en-US" altLang="zh-CN" dirty="0" smtClean="0"/>
          </a:p>
          <a:p>
            <a:r>
              <a:rPr lang="zh-CN" altLang="en-US" dirty="0" smtClean="0"/>
              <a:t>特别是</a:t>
            </a:r>
            <a:r>
              <a:rPr lang="zh-CN" altLang="en-US" dirty="0"/>
              <a:t>在与</a:t>
            </a:r>
            <a:r>
              <a:rPr lang="en-US" altLang="zh-CN" dirty="0"/>
              <a:t>Microsoft Office</a:t>
            </a:r>
            <a:r>
              <a:rPr lang="zh-CN" altLang="en-US" dirty="0"/>
              <a:t>套件的集成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zh-CN" altLang="en-US" dirty="0" smtClean="0"/>
              <a:t>数据</a:t>
            </a:r>
            <a:r>
              <a:rPr lang="zh-CN" altLang="en-US" dirty="0"/>
              <a:t>可视化方面表现突出，适合需要</a:t>
            </a:r>
            <a:r>
              <a:rPr lang="zh-CN" altLang="en-US" dirty="0" smtClean="0"/>
              <a:t>处</a:t>
            </a:r>
            <a:endParaRPr lang="en-US" altLang="zh-CN" dirty="0" smtClean="0"/>
          </a:p>
          <a:p>
            <a:r>
              <a:rPr lang="zh-CN" altLang="en-US" dirty="0" smtClean="0"/>
              <a:t>理复杂</a:t>
            </a:r>
            <a:r>
              <a:rPr lang="zh-CN" altLang="en-US" dirty="0"/>
              <a:t>图表和数据的用户。亿图则在</a:t>
            </a:r>
            <a:r>
              <a:rPr lang="zh-CN" altLang="en-US" dirty="0" smtClean="0"/>
              <a:t>模</a:t>
            </a:r>
            <a:endParaRPr lang="en-US" altLang="zh-CN" dirty="0" smtClean="0"/>
          </a:p>
          <a:p>
            <a:r>
              <a:rPr lang="zh-CN" altLang="en-US" dirty="0" smtClean="0"/>
              <a:t>板</a:t>
            </a:r>
            <a:r>
              <a:rPr lang="zh-CN" altLang="en-US" dirty="0"/>
              <a:t>库和跨平台支持上表现更生，适合</a:t>
            </a:r>
            <a:r>
              <a:rPr lang="zh-CN" altLang="en-US" dirty="0" smtClean="0"/>
              <a:t>需</a:t>
            </a:r>
            <a:endParaRPr lang="en-US" altLang="zh-CN" dirty="0" smtClean="0"/>
          </a:p>
          <a:p>
            <a:r>
              <a:rPr lang="zh-CN" altLang="en-US" dirty="0" smtClean="0"/>
              <a:t>要</a:t>
            </a:r>
            <a:r>
              <a:rPr lang="zh-CN" altLang="en-US" dirty="0"/>
              <a:t>灵活使用和快速绘图的</a:t>
            </a:r>
            <a:r>
              <a:rPr lang="zh-CN" altLang="en-US" dirty="0" smtClean="0"/>
              <a:t>用户。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731026" y="1848678"/>
            <a:ext cx="35060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Visio</a:t>
            </a:r>
            <a:r>
              <a:rPr lang="zh-CN" altLang="en-US" dirty="0"/>
              <a:t>由于功能较为复杂</a:t>
            </a:r>
            <a:r>
              <a:rPr lang="en-US" altLang="zh-CN" dirty="0"/>
              <a:t>,</a:t>
            </a:r>
            <a:r>
              <a:rPr lang="zh-CN" altLang="en-US" dirty="0"/>
              <a:t>学习曲线相对</a:t>
            </a:r>
            <a:r>
              <a:rPr lang="zh-CN" altLang="en-US" dirty="0" smtClean="0"/>
              <a:t>陡</a:t>
            </a:r>
            <a:endParaRPr lang="en-US" altLang="zh-CN" dirty="0" smtClean="0"/>
          </a:p>
          <a:p>
            <a:r>
              <a:rPr lang="zh-CN" altLang="en-US" dirty="0" smtClean="0"/>
              <a:t>峭</a:t>
            </a:r>
            <a:r>
              <a:rPr lang="zh-CN" altLang="en-US" dirty="0"/>
              <a:t>，初学者可能需要较长时间熟悉操作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亿</a:t>
            </a:r>
            <a:r>
              <a:rPr lang="zh-CN" altLang="en-US" dirty="0"/>
              <a:t>图界面简洁</a:t>
            </a:r>
            <a:r>
              <a:rPr lang="en-US" altLang="zh-CN" dirty="0"/>
              <a:t>,</a:t>
            </a:r>
            <a:r>
              <a:rPr lang="zh-CN" altLang="en-US" dirty="0"/>
              <a:t>操作直观</a:t>
            </a:r>
            <a:r>
              <a:rPr lang="en-US" altLang="zh-CN" dirty="0"/>
              <a:t>,</a:t>
            </a:r>
            <a:r>
              <a:rPr lang="zh-CN" altLang="en-US" dirty="0"/>
              <a:t>新手更容易上手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适合</a:t>
            </a:r>
            <a:r>
              <a:rPr lang="zh-CN" altLang="en-US" dirty="0"/>
              <a:t>快速入门。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6530" y="4227347"/>
            <a:ext cx="34163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Visio</a:t>
            </a:r>
            <a:r>
              <a:rPr lang="zh-CN" altLang="en-US" dirty="0"/>
              <a:t>作为</a:t>
            </a:r>
            <a:r>
              <a:rPr lang="en-US" altLang="zh-CN" dirty="0"/>
              <a:t>Microsoft Office</a:t>
            </a:r>
            <a:r>
              <a:rPr lang="zh-CN" altLang="en-US" dirty="0"/>
              <a:t>的一部分</a:t>
            </a:r>
            <a:r>
              <a:rPr lang="en-US" altLang="zh-CN" dirty="0"/>
              <a:t>,</a:t>
            </a:r>
            <a:r>
              <a:rPr lang="zh-CN" altLang="en-US" dirty="0" smtClean="0"/>
              <a:t>通常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zh-CN" altLang="en-US" dirty="0"/>
              <a:t>单独购买或订阅，价格较高</a:t>
            </a:r>
            <a:r>
              <a:rPr lang="en-US" altLang="zh-CN" dirty="0"/>
              <a:t>,</a:t>
            </a:r>
            <a:r>
              <a:rPr lang="zh-CN" altLang="en-US" dirty="0" smtClean="0"/>
              <a:t>适合预</a:t>
            </a:r>
            <a:endParaRPr lang="en-US" altLang="zh-CN" dirty="0" smtClean="0"/>
          </a:p>
          <a:p>
            <a:r>
              <a:rPr lang="zh-CN" altLang="en-US" dirty="0" smtClean="0"/>
              <a:t>算</a:t>
            </a:r>
            <a:r>
              <a:rPr lang="zh-CN" altLang="en-US" dirty="0"/>
              <a:t>充足的企业用户。亿图提供多种</a:t>
            </a:r>
            <a:r>
              <a:rPr lang="zh-CN" altLang="en-US" dirty="0" smtClean="0"/>
              <a:t>购买</a:t>
            </a:r>
            <a:endParaRPr lang="en-US" altLang="zh-CN" dirty="0" smtClean="0"/>
          </a:p>
          <a:p>
            <a:r>
              <a:rPr lang="zh-CN" altLang="en-US" dirty="0" smtClean="0"/>
              <a:t>方式</a:t>
            </a:r>
            <a:r>
              <a:rPr lang="zh-CN" altLang="en-US" dirty="0"/>
              <a:t>，包括一次性购买和订阅模式，</a:t>
            </a:r>
            <a:r>
              <a:rPr lang="zh-CN" altLang="en-US" dirty="0" smtClean="0"/>
              <a:t>价</a:t>
            </a:r>
            <a:endParaRPr lang="en-US" altLang="zh-CN" dirty="0" smtClean="0"/>
          </a:p>
          <a:p>
            <a:r>
              <a:rPr lang="zh-CN" altLang="en-US" dirty="0" smtClean="0"/>
              <a:t>格</a:t>
            </a:r>
            <a:r>
              <a:rPr lang="zh-CN" altLang="en-US" dirty="0"/>
              <a:t>相对亲民，适合个人用户和</a:t>
            </a:r>
            <a:r>
              <a:rPr lang="zh-CN" altLang="en-US" dirty="0" smtClean="0"/>
              <a:t>小型团队。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31026" y="4237285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Visio</a:t>
            </a:r>
            <a:r>
              <a:rPr lang="zh-CN" altLang="en-US" dirty="0"/>
              <a:t>在协作功能上较为依赖</a:t>
            </a:r>
            <a:r>
              <a:rPr lang="en-US" altLang="zh-CN" dirty="0"/>
              <a:t>Microsoft</a:t>
            </a:r>
            <a:r>
              <a:rPr lang="zh-CN" altLang="en-US" dirty="0" smtClean="0"/>
              <a:t>生态系</a:t>
            </a:r>
            <a:endParaRPr lang="en-US" altLang="zh-CN" dirty="0" smtClean="0"/>
          </a:p>
          <a:p>
            <a:r>
              <a:rPr lang="zh-CN" altLang="en-US" dirty="0" smtClean="0"/>
              <a:t>统，适合</a:t>
            </a:r>
            <a:r>
              <a:rPr lang="zh-CN" altLang="en-US" dirty="0"/>
              <a:t>已经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Microsoft</a:t>
            </a:r>
            <a:r>
              <a:rPr lang="zh-CN" altLang="en-US" dirty="0"/>
              <a:t>工具的用户。</a:t>
            </a:r>
            <a:r>
              <a:rPr lang="zh-CN" altLang="en-US" dirty="0" smtClean="0"/>
              <a:t>亿</a:t>
            </a:r>
            <a:endParaRPr lang="en-US" altLang="zh-CN" dirty="0" smtClean="0"/>
          </a:p>
          <a:p>
            <a:r>
              <a:rPr lang="zh-CN" altLang="en-US" dirty="0" smtClean="0"/>
              <a:t>图</a:t>
            </a:r>
            <a:r>
              <a:rPr lang="zh-CN" altLang="en-US" dirty="0"/>
              <a:t>则</a:t>
            </a:r>
            <a:r>
              <a:rPr lang="zh-CN" altLang="en-US" dirty="0" smtClean="0"/>
              <a:t>提供</a:t>
            </a:r>
            <a:r>
              <a:rPr lang="zh-CN" altLang="en-US" dirty="0"/>
              <a:t>了独立的云端协作功能，支持跨</a:t>
            </a:r>
            <a:r>
              <a:rPr lang="zh-CN" altLang="en-US" dirty="0" smtClean="0"/>
              <a:t>平</a:t>
            </a:r>
            <a:endParaRPr lang="en-US" altLang="zh-CN" dirty="0" smtClean="0"/>
          </a:p>
          <a:p>
            <a:r>
              <a:rPr lang="zh-CN" altLang="en-US" dirty="0" smtClean="0"/>
              <a:t>台</a:t>
            </a:r>
            <a:r>
              <a:rPr lang="zh-CN" altLang="en-US" dirty="0"/>
              <a:t>和</a:t>
            </a:r>
            <a:r>
              <a:rPr lang="zh-CN" altLang="en-US" dirty="0" smtClean="0"/>
              <a:t>多用户</a:t>
            </a:r>
            <a:r>
              <a:rPr lang="zh-CN" altLang="en-US" dirty="0"/>
              <a:t>协作，适合需要灵活协作的团队。</a:t>
            </a:r>
          </a:p>
        </p:txBody>
      </p:sp>
    </p:spTree>
    <p:extLst>
      <p:ext uri="{BB962C8B-B14F-4D97-AF65-F5344CB8AC3E}">
        <p14:creationId xmlns:p14="http://schemas.microsoft.com/office/powerpoint/2010/main" val="31106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45127" y="1240969"/>
            <a:ext cx="7063991" cy="4411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20972" y="1416815"/>
            <a:ext cx="6712299" cy="4059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539" y="1449736"/>
            <a:ext cx="3187419" cy="3961849"/>
          </a:xfrm>
          <a:prstGeom prst="rect">
            <a:avLst/>
          </a:prstGeom>
        </p:spPr>
      </p:pic>
      <p:pic>
        <p:nvPicPr>
          <p:cNvPr id="9" name="图片 8" descr="1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-13910" y="730687"/>
            <a:ext cx="1499870" cy="2715895"/>
          </a:xfrm>
          <a:prstGeom prst="rect">
            <a:avLst/>
          </a:prstGeom>
        </p:spPr>
      </p:pic>
      <p:pic>
        <p:nvPicPr>
          <p:cNvPr id="7" name="图片 6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3987799"/>
            <a:ext cx="1484630" cy="268859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468756" y="2572027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03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001432" y="3279913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拓扑图绘制步骤详解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3585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5998527" y="1620076"/>
            <a:ext cx="2723274" cy="387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03470" y="1620077"/>
            <a:ext cx="2723274" cy="387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97637" y="1620078"/>
            <a:ext cx="2723274" cy="38762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8599" y="129209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选择合适的模板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9368" y="20079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模板类型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4425" y="199776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模板特点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26630" y="199776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自定义模板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2736" y="2951921"/>
            <a:ext cx="287771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在亿图或</a:t>
            </a:r>
            <a:r>
              <a:rPr lang="en-US" altLang="zh-CN" dirty="0"/>
              <a:t>Visio</a:t>
            </a:r>
            <a:r>
              <a:rPr lang="zh-CN" altLang="en-US" dirty="0"/>
              <a:t>中，选择与网络</a:t>
            </a:r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zh-CN" altLang="en-US" dirty="0" smtClean="0"/>
              <a:t>系统</a:t>
            </a:r>
            <a:r>
              <a:rPr lang="zh-CN" altLang="en-US" dirty="0"/>
              <a:t>相关的模板是第一步。</a:t>
            </a:r>
            <a:r>
              <a:rPr lang="zh-CN" altLang="en-US" dirty="0" smtClean="0"/>
              <a:t>对于</a:t>
            </a:r>
            <a:endParaRPr lang="en-US" altLang="zh-CN" dirty="0" smtClean="0"/>
          </a:p>
          <a:p>
            <a:r>
              <a:rPr lang="zh-CN" altLang="en-US" dirty="0" smtClean="0"/>
              <a:t>网</a:t>
            </a:r>
            <a:r>
              <a:rPr lang="zh-CN" altLang="en-US" dirty="0"/>
              <a:t>拓扑图，推荐使用</a:t>
            </a:r>
            <a:r>
              <a:rPr lang="zh-CN" altLang="en-US" dirty="0" smtClean="0"/>
              <a:t>“计算机和</a:t>
            </a:r>
            <a:endParaRPr lang="en-US" altLang="zh-CN" dirty="0" smtClean="0"/>
          </a:p>
          <a:p>
            <a:r>
              <a:rPr lang="zh-CN" altLang="en-US" dirty="0" smtClean="0"/>
              <a:t>网络”</a:t>
            </a:r>
            <a:r>
              <a:rPr lang="zh-CN" altLang="en-US" dirty="0"/>
              <a:t>模板，其中包含了路由器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 smtClean="0"/>
              <a:t>交换机</a:t>
            </a:r>
            <a:r>
              <a:rPr lang="zh-CN" altLang="en-US" dirty="0"/>
              <a:t>、服务器等常用设备符号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能够</a:t>
            </a:r>
            <a:r>
              <a:rPr lang="zh-CN" altLang="en-US" dirty="0"/>
              <a:t>满足大部分网络拓扑图的</a:t>
            </a:r>
            <a:r>
              <a:rPr lang="zh-CN" altLang="en-US" dirty="0" smtClean="0"/>
              <a:t>绘</a:t>
            </a:r>
            <a:endParaRPr lang="en-US" altLang="zh-CN" dirty="0" smtClean="0"/>
          </a:p>
          <a:p>
            <a:r>
              <a:rPr lang="zh-CN" altLang="en-US" dirty="0" smtClean="0"/>
              <a:t>制需求。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00447" y="2951921"/>
            <a:ext cx="256352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模板中的符号通常经过专业</a:t>
            </a:r>
            <a:r>
              <a:rPr lang="zh-CN" altLang="en-US" dirty="0" smtClean="0"/>
              <a:t>设</a:t>
            </a:r>
            <a:endParaRPr lang="en-US" altLang="zh-CN" dirty="0" smtClean="0"/>
          </a:p>
          <a:p>
            <a:r>
              <a:rPr lang="zh-CN" altLang="en-US" dirty="0" smtClean="0"/>
              <a:t>计</a:t>
            </a:r>
            <a:r>
              <a:rPr lang="en-US" altLang="zh-CN" dirty="0"/>
              <a:t>,</a:t>
            </a:r>
            <a:r>
              <a:rPr lang="zh-CN" altLang="en-US" dirty="0"/>
              <a:t>线条清晰、比例合理，</a:t>
            </a:r>
            <a:r>
              <a:rPr lang="zh-CN" altLang="en-US" dirty="0" smtClean="0"/>
              <a:t>能够</a:t>
            </a:r>
            <a:endParaRPr lang="en-US" altLang="zh-CN" dirty="0" smtClean="0"/>
          </a:p>
          <a:p>
            <a:r>
              <a:rPr lang="zh-CN" altLang="en-US" dirty="0" smtClean="0"/>
              <a:t>帮助</a:t>
            </a:r>
            <a:r>
              <a:rPr lang="zh-CN" altLang="en-US" dirty="0"/>
              <a:t>用户快速构建出标准化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拓扑</a:t>
            </a:r>
            <a:r>
              <a:rPr lang="zh-CN" altLang="en-US" dirty="0"/>
              <a:t>图。同时，</a:t>
            </a:r>
            <a:r>
              <a:rPr lang="zh-CN" altLang="en-US" dirty="0" smtClean="0"/>
              <a:t>模板</a:t>
            </a:r>
            <a:r>
              <a:rPr lang="zh-CN" altLang="en-US" dirty="0"/>
              <a:t>还提供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多种</a:t>
            </a:r>
            <a:r>
              <a:rPr lang="zh-CN" altLang="en-US" dirty="0"/>
              <a:t>预设样式，用户可以</a:t>
            </a:r>
            <a:r>
              <a:rPr lang="zh-CN" altLang="en-US" dirty="0" smtClean="0"/>
              <a:t>根据</a:t>
            </a:r>
            <a:endParaRPr lang="en-US" altLang="zh-CN" dirty="0" smtClean="0"/>
          </a:p>
          <a:p>
            <a:r>
              <a:rPr lang="zh-CN" altLang="en-US" dirty="0" smtClean="0"/>
              <a:t>需求</a:t>
            </a:r>
            <a:r>
              <a:rPr lang="zh-CN" altLang="en-US" dirty="0"/>
              <a:t>调整颜色、线条粗细等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/>
              <a:t>图形更加</a:t>
            </a:r>
            <a:r>
              <a:rPr lang="zh-CN" altLang="en-US" dirty="0" smtClean="0"/>
              <a:t>美观。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23042" y="2951921"/>
            <a:ext cx="25186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如果现有模板无法满足需求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用户</a:t>
            </a:r>
            <a:r>
              <a:rPr lang="zh-CN" altLang="en-US" dirty="0"/>
              <a:t>还可以根据实际项目</a:t>
            </a:r>
            <a:r>
              <a:rPr lang="zh-CN" altLang="en-US" dirty="0" smtClean="0"/>
              <a:t>需</a:t>
            </a:r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zh-CN" altLang="en-US" dirty="0"/>
              <a:t>自定义</a:t>
            </a:r>
            <a:r>
              <a:rPr lang="zh-CN" altLang="en-US" dirty="0" smtClean="0"/>
              <a:t>模板</a:t>
            </a:r>
            <a:r>
              <a:rPr lang="zh-CN" altLang="en-US" dirty="0"/>
              <a:t>。通过添加</a:t>
            </a:r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zh-CN" altLang="en-US" dirty="0" smtClean="0"/>
              <a:t>删除</a:t>
            </a:r>
            <a:r>
              <a:rPr lang="zh-CN" altLang="en-US" dirty="0"/>
              <a:t>符号、调整布局等方式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zh-CN" altLang="en-US" dirty="0"/>
              <a:t>出符合特定场景的模板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提高</a:t>
            </a:r>
            <a:r>
              <a:rPr lang="zh-CN" altLang="en-US" dirty="0"/>
              <a:t>后续绘图的效率。</a:t>
            </a:r>
          </a:p>
        </p:txBody>
      </p:sp>
    </p:spTree>
    <p:extLst>
      <p:ext uri="{BB962C8B-B14F-4D97-AF65-F5344CB8AC3E}">
        <p14:creationId xmlns:p14="http://schemas.microsoft.com/office/powerpoint/2010/main" val="135102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04885" y="4415529"/>
            <a:ext cx="682049" cy="7053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04885" y="2994426"/>
            <a:ext cx="682049" cy="7053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04885" y="1600665"/>
            <a:ext cx="682049" cy="7053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88844" y="11926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确定系统组成与设备图标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5831" y="17225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357880" y="15840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系统组成分析</a:t>
            </a:r>
            <a:endParaRPr lang="zh-CN" altLang="en-US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675831" y="3116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357880" y="30261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设备图标选择</a:t>
            </a:r>
            <a:endParaRPr lang="zh-CN" alt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675831" y="45373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3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357880" y="45373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图标库管理</a:t>
            </a:r>
            <a:endParaRPr lang="zh-CN" altLang="en-US" sz="1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357880" y="2027775"/>
            <a:ext cx="787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在绘制拓扑图之前</a:t>
            </a:r>
            <a:r>
              <a:rPr lang="en-US" altLang="zh-CN" dirty="0"/>
              <a:t>,</a:t>
            </a:r>
            <a:r>
              <a:rPr lang="zh-CN" altLang="en-US" dirty="0"/>
              <a:t>首先需要明确系统的组成部分。包括网络设备</a:t>
            </a:r>
            <a:r>
              <a:rPr lang="en-US" altLang="zh-CN" dirty="0"/>
              <a:t>(</a:t>
            </a:r>
            <a:r>
              <a:rPr lang="zh-CN" altLang="en-US" dirty="0"/>
              <a:t>如路由器、交换机、防火墙等</a:t>
            </a:r>
            <a:r>
              <a:rPr lang="en-US" altLang="zh-CN" dirty="0"/>
              <a:t>)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 smtClean="0"/>
              <a:t>服务器、存储设备</a:t>
            </a:r>
            <a:r>
              <a:rPr lang="zh-CN" altLang="en-US" dirty="0"/>
              <a:t>、终端设备等。同时，还需要了解这些设备之间的连接关系和数据流向。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57880" y="3427079"/>
            <a:ext cx="77251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在亿图或</a:t>
            </a:r>
            <a:r>
              <a:rPr lang="en-US" altLang="zh-CN" dirty="0"/>
              <a:t>Visio</a:t>
            </a:r>
            <a:r>
              <a:rPr lang="zh-CN" altLang="en-US" dirty="0"/>
              <a:t>中，设备图标通常以图形库的形式提供。用户可以根据实际设备类型选择合适的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标</a:t>
            </a:r>
            <a:r>
              <a:rPr lang="zh-CN" altLang="en-US" dirty="0"/>
              <a:t>，如路由器图标、交换机图标等。对于特殊设备或自定义设备，用户还可以导入外部图标或</a:t>
            </a:r>
            <a:r>
              <a:rPr lang="zh-CN" altLang="en-US" dirty="0" smtClean="0"/>
              <a:t>自</a:t>
            </a:r>
            <a:endParaRPr lang="en-US" altLang="zh-CN" dirty="0" smtClean="0"/>
          </a:p>
          <a:p>
            <a:r>
              <a:rPr lang="zh-CN" altLang="en-US" dirty="0" smtClean="0"/>
              <a:t>行</a:t>
            </a:r>
            <a:r>
              <a:rPr lang="zh-CN" altLang="en-US" dirty="0"/>
              <a:t>绘制。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5438" y="4888804"/>
            <a:ext cx="77700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为了方便后续使用</a:t>
            </a:r>
            <a:r>
              <a:rPr lang="en-US" altLang="zh-CN" dirty="0"/>
              <a:t>,</a:t>
            </a:r>
            <a:r>
              <a:rPr lang="zh-CN" altLang="en-US" dirty="0"/>
              <a:t>建议将常用的设备图标保存到自定义图标库中。通过分类管理图标库，可以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r>
              <a:rPr lang="zh-CN" altLang="en-US" dirty="0" smtClean="0"/>
              <a:t>速</a:t>
            </a:r>
            <a:r>
              <a:rPr lang="zh-CN" altLang="en-US" dirty="0"/>
              <a:t>找到所需图标，提高绘图效率。同时，定期更新图标库，添加新的设备图标，以适应不断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网络环境。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845909" y="2415209"/>
            <a:ext cx="0" cy="49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5909" y="3796411"/>
            <a:ext cx="0" cy="49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364" y="3628091"/>
            <a:ext cx="2762636" cy="1609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54" y="3389213"/>
            <a:ext cx="2753109" cy="14861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7" y="1221068"/>
            <a:ext cx="2152950" cy="160995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8600" y="12920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绘制主干结构与设备连接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8469" y="148972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主干结构绘制</a:t>
            </a:r>
            <a:endParaRPr lang="zh-CN" altLang="en-US" sz="1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836833" y="3019881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设备连接方式</a:t>
            </a:r>
            <a:endParaRPr lang="zh-CN" altLang="en-US" sz="1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093268" y="14897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连接线优化</a:t>
            </a:r>
            <a:endParaRPr lang="zh-CN" altLang="en-US" sz="1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28600" y="2246243"/>
            <a:ext cx="31021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主干结构是拓扑图的核心部分，</a:t>
            </a:r>
            <a:r>
              <a:rPr lang="zh-CN" altLang="en-US" dirty="0" smtClean="0"/>
              <a:t>通常</a:t>
            </a:r>
            <a:endParaRPr lang="en-US" altLang="zh-CN" dirty="0" smtClean="0"/>
          </a:p>
          <a:p>
            <a:r>
              <a:rPr lang="zh-CN" altLang="en-US" dirty="0" smtClean="0"/>
              <a:t>包括</a:t>
            </a:r>
            <a:r>
              <a:rPr lang="zh-CN" altLang="en-US" dirty="0"/>
              <a:t>核心交换机</a:t>
            </a:r>
            <a:r>
              <a:rPr lang="zh-CN" altLang="en-US" dirty="0" smtClean="0"/>
              <a:t>、汇聚</a:t>
            </a:r>
            <a:r>
              <a:rPr lang="zh-CN" altLang="en-US" dirty="0"/>
              <a:t>交换机等</a:t>
            </a:r>
            <a:r>
              <a:rPr lang="zh-CN" altLang="en-US" dirty="0" smtClean="0"/>
              <a:t>关键</a:t>
            </a:r>
            <a:endParaRPr lang="en-US" altLang="zh-CN" dirty="0" smtClean="0"/>
          </a:p>
          <a:p>
            <a:r>
              <a:rPr lang="zh-CN" altLang="en-US" dirty="0" smtClean="0"/>
              <a:t>设备</a:t>
            </a:r>
            <a:r>
              <a:rPr lang="zh-CN" altLang="en-US" dirty="0"/>
              <a:t>。在绘制主干结构时</a:t>
            </a:r>
            <a:r>
              <a:rPr lang="en-US" altLang="zh-CN" dirty="0"/>
              <a:t>,</a:t>
            </a:r>
            <a:r>
              <a:rPr lang="zh-CN" altLang="en-US" dirty="0"/>
              <a:t>建议使用</a:t>
            </a:r>
            <a:r>
              <a:rPr lang="zh-CN" altLang="en-US" dirty="0" smtClean="0"/>
              <a:t>粗</a:t>
            </a:r>
            <a:endParaRPr lang="en-US" altLang="zh-CN" dirty="0" smtClean="0"/>
          </a:p>
          <a:p>
            <a:r>
              <a:rPr lang="zh-CN" altLang="en-US" dirty="0" smtClean="0"/>
              <a:t>线条</a:t>
            </a:r>
            <a:r>
              <a:rPr lang="zh-CN" altLang="en-US" dirty="0"/>
              <a:t>或不同颜色来区分主干与分支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/>
              <a:t>图形更加清晰易读。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87617" y="3439768"/>
            <a:ext cx="28777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设备之间的连接方式有多种，如</a:t>
            </a:r>
            <a:r>
              <a:rPr lang="zh-CN" altLang="en-US" dirty="0" smtClean="0"/>
              <a:t>真</a:t>
            </a:r>
            <a:endParaRPr lang="en-US" altLang="zh-CN" dirty="0" smtClean="0"/>
          </a:p>
          <a:p>
            <a:r>
              <a:rPr lang="zh-CN" altLang="en-US" dirty="0" smtClean="0"/>
              <a:t>连</a:t>
            </a:r>
            <a:r>
              <a:rPr lang="zh-CN" altLang="en-US" dirty="0"/>
              <a:t>、交叉连接、冗余连接等。在</a:t>
            </a:r>
            <a:r>
              <a:rPr lang="zh-CN" altLang="en-US" dirty="0" smtClean="0"/>
              <a:t>绘</a:t>
            </a:r>
            <a:endParaRPr lang="en-US" altLang="zh-CN" dirty="0" smtClean="0"/>
          </a:p>
          <a:p>
            <a:r>
              <a:rPr lang="zh-CN" altLang="en-US" dirty="0" smtClean="0"/>
              <a:t>制连接线</a:t>
            </a:r>
            <a:r>
              <a:rPr lang="zh-CN" altLang="en-US" dirty="0"/>
              <a:t>时，应根据实际</a:t>
            </a:r>
            <a:r>
              <a:rPr lang="zh-CN" altLang="en-US" dirty="0" smtClean="0"/>
              <a:t>连接方式</a:t>
            </a:r>
            <a:endParaRPr lang="en-US" altLang="zh-CN" dirty="0" smtClean="0"/>
          </a:p>
          <a:p>
            <a:r>
              <a:rPr lang="zh-CN" altLang="en-US" dirty="0" smtClean="0"/>
              <a:t>选择</a:t>
            </a:r>
            <a:r>
              <a:rPr lang="zh-CN" altLang="en-US" dirty="0"/>
              <a:t>合适的线型。同时，还可以</a:t>
            </a:r>
            <a:r>
              <a:rPr lang="zh-CN" altLang="en-US" dirty="0" smtClean="0"/>
              <a:t>通</a:t>
            </a:r>
            <a:endParaRPr lang="en-US" altLang="zh-CN" dirty="0" smtClean="0"/>
          </a:p>
          <a:p>
            <a:r>
              <a:rPr lang="zh-CN" altLang="en-US" dirty="0" smtClean="0"/>
              <a:t>过</a:t>
            </a:r>
            <a:r>
              <a:rPr lang="zh-CN" altLang="en-US" dirty="0"/>
              <a:t>添加箭头、标注等方式表示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流向</a:t>
            </a:r>
            <a:r>
              <a:rPr lang="zh-CN" altLang="en-US" dirty="0"/>
              <a:t>或连接类型。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00941" y="2246243"/>
            <a:ext cx="27430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为了提高拓扑图的可读性</a:t>
            </a:r>
            <a:r>
              <a:rPr lang="en-US" altLang="zh-CN" dirty="0"/>
              <a:t>,</a:t>
            </a:r>
            <a:r>
              <a:rPr lang="zh-CN" altLang="en-US" dirty="0"/>
              <a:t>建议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r>
              <a:rPr lang="zh-CN" altLang="en-US" dirty="0" smtClean="0"/>
              <a:t>连接线</a:t>
            </a:r>
            <a:r>
              <a:rPr lang="zh-CN" altLang="en-US" dirty="0"/>
              <a:t>进行优化处理。如调整</a:t>
            </a:r>
            <a:r>
              <a:rPr lang="zh-CN" altLang="en-US" dirty="0" smtClean="0"/>
              <a:t>连</a:t>
            </a:r>
            <a:endParaRPr lang="en-US" altLang="zh-CN" dirty="0" smtClean="0"/>
          </a:p>
          <a:p>
            <a:r>
              <a:rPr lang="zh-CN" altLang="en-US" dirty="0" smtClean="0"/>
              <a:t>接线</a:t>
            </a:r>
            <a:r>
              <a:rPr lang="zh-CN" altLang="en-US" dirty="0"/>
              <a:t>的长度、角度、位置等，</a:t>
            </a:r>
            <a:r>
              <a:rPr lang="zh-CN" altLang="en-US" dirty="0" smtClean="0"/>
              <a:t>避</a:t>
            </a:r>
            <a:endParaRPr lang="en-US" altLang="zh-CN" dirty="0" smtClean="0"/>
          </a:p>
          <a:p>
            <a:r>
              <a:rPr lang="zh-CN" altLang="en-US" dirty="0" smtClean="0"/>
              <a:t>免</a:t>
            </a:r>
            <a:r>
              <a:rPr lang="zh-CN" altLang="en-US" dirty="0"/>
              <a:t>交叉或重叠过多。同时，还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zh-CN" altLang="en-US" dirty="0"/>
              <a:t>使用曲线连接线来美化图形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/>
              <a:t>拓扑</a:t>
            </a:r>
            <a:r>
              <a:rPr lang="zh-CN" altLang="en-US" dirty="0" smtClean="0"/>
              <a:t>图更加</a:t>
            </a:r>
            <a:r>
              <a:rPr lang="zh-CN" altLang="en-US" dirty="0"/>
              <a:t>美观。</a:t>
            </a:r>
          </a:p>
        </p:txBody>
      </p:sp>
    </p:spTree>
    <p:extLst>
      <p:ext uri="{BB962C8B-B14F-4D97-AF65-F5344CB8AC3E}">
        <p14:creationId xmlns:p14="http://schemas.microsoft.com/office/powerpoint/2010/main" val="329811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45127" y="1240969"/>
            <a:ext cx="7063991" cy="4411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20972" y="1416815"/>
            <a:ext cx="6712299" cy="4059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20" y="1449737"/>
            <a:ext cx="3187419" cy="3895348"/>
          </a:xfrm>
          <a:prstGeom prst="rect">
            <a:avLst/>
          </a:prstGeom>
        </p:spPr>
      </p:pic>
      <p:pic>
        <p:nvPicPr>
          <p:cNvPr id="8" name="图片 7" descr="1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730687"/>
            <a:ext cx="1499870" cy="2715895"/>
          </a:xfrm>
          <a:prstGeom prst="rect">
            <a:avLst/>
          </a:prstGeom>
        </p:spPr>
      </p:pic>
      <p:pic>
        <p:nvPicPr>
          <p:cNvPr id="7" name="图片 6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30262"/>
            <a:ext cx="1484630" cy="268859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428999" y="2375452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04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705193" y="3190461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拓扑图绘制技巧与优化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3212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3" y="1351721"/>
            <a:ext cx="2419972" cy="4023692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8661" y="13914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使用网格线与参考线辅助布局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61252" y="15107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7030A0"/>
                </a:solidFill>
              </a:rPr>
              <a:t>网格线对齐</a:t>
            </a:r>
            <a:endParaRPr lang="zh-CN" altLang="en-US" sz="1800" b="1" dirty="0">
              <a:solidFill>
                <a:srgbClr val="7030A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61252" y="27951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7030A0"/>
                </a:solidFill>
              </a:rPr>
              <a:t>参考线辅助</a:t>
            </a:r>
            <a:endParaRPr lang="zh-CN" altLang="en-US" sz="1800" b="1" dirty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61252" y="40820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7030A0"/>
                </a:solidFill>
              </a:rPr>
              <a:t>自动对齐工具</a:t>
            </a:r>
            <a:endParaRPr lang="zh-CN" altLang="en-US" sz="1800" b="1" dirty="0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61252" y="1898591"/>
            <a:ext cx="6011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Visio</a:t>
            </a:r>
            <a:r>
              <a:rPr lang="zh-CN" altLang="en-US" dirty="0"/>
              <a:t>中启用网格线功能</a:t>
            </a:r>
            <a:r>
              <a:rPr lang="en-US" altLang="zh-CN" dirty="0"/>
              <a:t>,</a:t>
            </a:r>
            <a:r>
              <a:rPr lang="zh-CN" altLang="en-US" dirty="0"/>
              <a:t>可以确保图形和线条的对齐更加精确</a:t>
            </a:r>
            <a:r>
              <a:rPr lang="en-US" altLang="zh-CN" dirty="0"/>
              <a:t>,</a:t>
            </a:r>
            <a:r>
              <a:rPr lang="zh-CN" altLang="en-US" dirty="0"/>
              <a:t>避免布局</a:t>
            </a:r>
            <a:r>
              <a:rPr lang="zh-CN" altLang="en-US" dirty="0" smtClean="0"/>
              <a:t>混</a:t>
            </a:r>
            <a:endParaRPr lang="en-US" altLang="zh-CN" dirty="0" smtClean="0"/>
          </a:p>
          <a:p>
            <a:r>
              <a:rPr lang="zh-CN" altLang="en-US" dirty="0" smtClean="0"/>
              <a:t>乱</a:t>
            </a:r>
            <a:r>
              <a:rPr lang="zh-CN" altLang="en-US" dirty="0"/>
              <a:t>。通过“视图”菜单勾选“网格线”选项</a:t>
            </a:r>
            <a:r>
              <a:rPr lang="en-US" altLang="zh-CN" dirty="0"/>
              <a:t>,</a:t>
            </a:r>
            <a:r>
              <a:rPr lang="zh-CN" altLang="en-US" dirty="0"/>
              <a:t>按住</a:t>
            </a:r>
            <a:r>
              <a:rPr lang="en-US" altLang="zh-CN" dirty="0"/>
              <a:t>Shift</a:t>
            </a:r>
            <a:r>
              <a:rPr lang="zh-CN" altLang="en-US" dirty="0"/>
              <a:t>键拖拽形状</a:t>
            </a:r>
            <a:r>
              <a:rPr lang="en-US" altLang="zh-CN" dirty="0"/>
              <a:t>,</a:t>
            </a:r>
            <a:r>
              <a:rPr lang="zh-CN" altLang="en-US" dirty="0"/>
              <a:t>自动</a:t>
            </a:r>
            <a:r>
              <a:rPr lang="zh-CN" altLang="en-US" dirty="0" smtClean="0"/>
              <a:t>对齐</a:t>
            </a:r>
            <a:endParaRPr lang="en-US" altLang="zh-CN" dirty="0" smtClean="0"/>
          </a:p>
          <a:p>
            <a:r>
              <a:rPr lang="zh-CN" altLang="en-US" dirty="0" smtClean="0"/>
              <a:t>到</a:t>
            </a:r>
            <a:r>
              <a:rPr lang="zh-CN" altLang="en-US" dirty="0"/>
              <a:t>网格线</a:t>
            </a:r>
            <a:r>
              <a:rPr lang="en-US" altLang="zh-CN" dirty="0"/>
              <a:t>,</a:t>
            </a:r>
            <a:r>
              <a:rPr lang="zh-CN" altLang="en-US" dirty="0"/>
              <a:t>提升整体布局的整洁度。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061252" y="3205756"/>
            <a:ext cx="5795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参考线可以帮助快速定位图形之间的相对位置，尤其是在绘制复杂</a:t>
            </a:r>
            <a:r>
              <a:rPr lang="zh-CN" altLang="en-US" dirty="0" smtClean="0"/>
              <a:t>拓扑</a:t>
            </a:r>
            <a:endParaRPr lang="en-US" altLang="zh-CN" dirty="0" smtClean="0"/>
          </a:p>
          <a:p>
            <a:r>
              <a:rPr lang="zh-CN" altLang="en-US" dirty="0" smtClean="0"/>
              <a:t>图</a:t>
            </a:r>
            <a:r>
              <a:rPr lang="zh-CN" altLang="en-US" dirty="0"/>
              <a:t>时，使用参考线可以确保设备之间的间距一致</a:t>
            </a:r>
            <a:r>
              <a:rPr lang="en-US" altLang="zh-CN" dirty="0"/>
              <a:t>,</a:t>
            </a:r>
            <a:r>
              <a:rPr lang="zh-CN" altLang="en-US" dirty="0"/>
              <a:t>避免图形重叠或错位。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61252" y="4451365"/>
            <a:ext cx="5607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Visio</a:t>
            </a:r>
            <a:r>
              <a:rPr lang="zh-CN" altLang="en-US" dirty="0"/>
              <a:t>的自动对齐功能</a:t>
            </a:r>
            <a:r>
              <a:rPr lang="en-US" altLang="zh-CN" dirty="0"/>
              <a:t>,</a:t>
            </a:r>
            <a:r>
              <a:rPr lang="zh-CN" altLang="en-US" dirty="0"/>
              <a:t>可以快速将多个图形对齐到同一水平或</a:t>
            </a:r>
            <a:r>
              <a:rPr lang="zh-CN" altLang="en-US" dirty="0" smtClean="0"/>
              <a:t>垂直</a:t>
            </a:r>
            <a:endParaRPr lang="en-US" altLang="zh-CN" dirty="0" smtClean="0"/>
          </a:p>
          <a:p>
            <a:r>
              <a:rPr lang="zh-CN" altLang="en-US" dirty="0" smtClean="0"/>
              <a:t>线</a:t>
            </a:r>
            <a:r>
              <a:rPr lang="zh-CN" altLang="en-US" dirty="0"/>
              <a:t>上，减少手动调整的时间</a:t>
            </a:r>
            <a:r>
              <a:rPr lang="en-US" altLang="zh-CN" dirty="0"/>
              <a:t>,</a:t>
            </a:r>
            <a:r>
              <a:rPr lang="zh-CN" altLang="en-US" dirty="0"/>
              <a:t>提高绘图效率。</a:t>
            </a:r>
          </a:p>
        </p:txBody>
      </p:sp>
    </p:spTree>
    <p:extLst>
      <p:ext uri="{BB962C8B-B14F-4D97-AF65-F5344CB8AC3E}">
        <p14:creationId xmlns:p14="http://schemas.microsoft.com/office/powerpoint/2010/main" val="356832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286" y="1779607"/>
            <a:ext cx="3447990" cy="3334772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08722" y="12920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调整线缆角度与连接方式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3183" y="2077614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直线连接优化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31834" y="168554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动态连接线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31835" y="44825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连接点设置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6936" y="2554667"/>
            <a:ext cx="25186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当设备不在同一水平线上时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连接线</a:t>
            </a:r>
            <a:r>
              <a:rPr lang="zh-CN" altLang="en-US" dirty="0"/>
              <a:t>可能会呈现折线</a:t>
            </a:r>
            <a:r>
              <a:rPr lang="zh-CN" altLang="en-US" dirty="0" smtClean="0"/>
              <a:t>或曲</a:t>
            </a:r>
            <a:endParaRPr lang="en-US" altLang="zh-CN" dirty="0" smtClean="0"/>
          </a:p>
          <a:p>
            <a:r>
              <a:rPr lang="zh-CN" altLang="en-US" dirty="0" smtClean="0"/>
              <a:t>线</a:t>
            </a:r>
            <a:r>
              <a:rPr lang="zh-CN" altLang="en-US" dirty="0"/>
              <a:t>状态。通过右击连接线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选择</a:t>
            </a:r>
            <a:r>
              <a:rPr lang="zh-CN" altLang="en-US" dirty="0"/>
              <a:t>“直线连接线”选项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快速将连接线调整为</a:t>
            </a:r>
            <a:r>
              <a:rPr lang="zh-CN" altLang="en-US" dirty="0" smtClean="0"/>
              <a:t>直</a:t>
            </a:r>
            <a:endParaRPr lang="en-US" altLang="zh-CN" dirty="0" smtClean="0"/>
          </a:p>
          <a:p>
            <a:r>
              <a:rPr lang="zh-CN" altLang="en-US" dirty="0" smtClean="0"/>
              <a:t>线</a:t>
            </a:r>
            <a:r>
              <a:rPr lang="zh-CN" altLang="en-US" dirty="0"/>
              <a:t>，使拓扑图更加简洁清晰。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74719" y="2077614"/>
            <a:ext cx="28777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Visio</a:t>
            </a:r>
            <a:r>
              <a:rPr lang="zh-CN" altLang="en-US" dirty="0"/>
              <a:t>提供动态连接线功能，当</a:t>
            </a:r>
            <a:r>
              <a:rPr lang="zh-CN" altLang="en-US" dirty="0" smtClean="0"/>
              <a:t>移动</a:t>
            </a:r>
            <a:endParaRPr lang="en-US" altLang="zh-CN" dirty="0" smtClean="0"/>
          </a:p>
          <a:p>
            <a:r>
              <a:rPr lang="zh-CN" altLang="en-US" dirty="0" smtClean="0"/>
              <a:t>设备</a:t>
            </a:r>
            <a:r>
              <a:rPr lang="zh-CN" altLang="en-US" dirty="0"/>
              <a:t>时，连接线会自动调整路径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避免</a:t>
            </a:r>
            <a:r>
              <a:rPr lang="zh-CN" altLang="en-US" dirty="0"/>
              <a:t>手动重新绘制。这一功能</a:t>
            </a:r>
            <a:r>
              <a:rPr lang="zh-CN" altLang="en-US" dirty="0" smtClean="0"/>
              <a:t>特别</a:t>
            </a:r>
            <a:endParaRPr lang="en-US" altLang="zh-CN" dirty="0" smtClean="0"/>
          </a:p>
          <a:p>
            <a:r>
              <a:rPr lang="zh-CN" altLang="en-US" dirty="0" smtClean="0"/>
              <a:t>适合</a:t>
            </a:r>
            <a:r>
              <a:rPr lang="zh-CN" altLang="en-US" dirty="0"/>
              <a:t>在频繁调整布局时使用，</a:t>
            </a:r>
            <a:r>
              <a:rPr lang="zh-CN" altLang="en-US" dirty="0" smtClean="0"/>
              <a:t>节省</a:t>
            </a:r>
            <a:endParaRPr lang="en-US" altLang="zh-CN" dirty="0" smtClean="0"/>
          </a:p>
          <a:p>
            <a:r>
              <a:rPr lang="zh-CN" altLang="en-US" dirty="0" smtClean="0"/>
              <a:t>大量</a:t>
            </a:r>
            <a:r>
              <a:rPr lang="zh-CN" altLang="en-US" dirty="0"/>
              <a:t>时间。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74719" y="4856155"/>
            <a:ext cx="25186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通过调整设备的连接点位置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优化连接线的路径，</a:t>
            </a:r>
            <a:r>
              <a:rPr lang="zh-CN" altLang="en-US" dirty="0" smtClean="0"/>
              <a:t>避免</a:t>
            </a:r>
            <a:endParaRPr lang="en-US" altLang="zh-CN" dirty="0" smtClean="0"/>
          </a:p>
          <a:p>
            <a:r>
              <a:rPr lang="zh-CN" altLang="en-US" dirty="0" smtClean="0"/>
              <a:t>交叉</a:t>
            </a:r>
            <a:r>
              <a:rPr lang="zh-CN" altLang="en-US" dirty="0"/>
              <a:t>或重叠。</a:t>
            </a:r>
            <a:r>
              <a:rPr lang="en-US" altLang="zh-CN" dirty="0"/>
              <a:t>Visio</a:t>
            </a:r>
            <a:r>
              <a:rPr lang="zh-CN" altLang="en-US" dirty="0"/>
              <a:t>允许用户</a:t>
            </a:r>
            <a:r>
              <a:rPr lang="zh-CN" altLang="en-US" dirty="0" smtClean="0"/>
              <a:t>自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zh-CN" altLang="en-US" dirty="0"/>
              <a:t>连接点，确保连接线以</a:t>
            </a:r>
            <a:r>
              <a:rPr lang="zh-CN" altLang="en-US" dirty="0" smtClean="0"/>
              <a:t>最</a:t>
            </a:r>
            <a:endParaRPr lang="en-US" altLang="zh-CN" dirty="0" smtClean="0"/>
          </a:p>
          <a:p>
            <a:r>
              <a:rPr lang="zh-CN" altLang="en-US" dirty="0" smtClean="0"/>
              <a:t>简洁</a:t>
            </a:r>
            <a:r>
              <a:rPr lang="zh-CN" altLang="en-US" dirty="0"/>
              <a:t>的方式</a:t>
            </a:r>
            <a:r>
              <a:rPr lang="zh-CN" altLang="en-US" dirty="0" smtClean="0"/>
              <a:t>连接设备。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74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160"/>
            <a:ext cx="4184690" cy="455295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8540" y="139148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优化拓扑图的视觉效果与可读性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4690" y="135990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配色方案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52534" y="28841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字体与标签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52534" y="410322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图标与形状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2534" y="1722688"/>
            <a:ext cx="43140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选择专业的配色方案，如科技蓝</a:t>
            </a:r>
            <a:r>
              <a:rPr lang="en-US" altLang="zh-CN" dirty="0"/>
              <a:t>+</a:t>
            </a:r>
            <a:r>
              <a:rPr lang="zh-CN" altLang="en-US" dirty="0"/>
              <a:t>灰白主色调，</a:t>
            </a:r>
            <a:r>
              <a:rPr lang="zh-CN" altLang="en-US" dirty="0" smtClean="0"/>
              <a:t>可以</a:t>
            </a:r>
            <a:endParaRPr lang="en-US" altLang="zh-CN" dirty="0" smtClean="0"/>
          </a:p>
          <a:p>
            <a:r>
              <a:rPr lang="zh-CN" altLang="en-US" dirty="0" smtClean="0"/>
              <a:t>提升拓扑</a:t>
            </a:r>
            <a:r>
              <a:rPr lang="zh-CN" altLang="en-US" dirty="0"/>
              <a:t>图的专业感和</a:t>
            </a:r>
            <a:r>
              <a:rPr lang="zh-CN" altLang="en-US" dirty="0" smtClean="0"/>
              <a:t>视觉吸引力</a:t>
            </a:r>
            <a:r>
              <a:rPr lang="zh-CN" altLang="en-US" dirty="0"/>
              <a:t>。设备框线使用</a:t>
            </a:r>
            <a:r>
              <a:rPr lang="zh-CN" altLang="en-US" dirty="0" smtClean="0"/>
              <a:t>深</a:t>
            </a:r>
            <a:endParaRPr lang="en-US" altLang="zh-CN" dirty="0" smtClean="0"/>
          </a:p>
          <a:p>
            <a:r>
              <a:rPr lang="zh-CN" altLang="en-US" dirty="0" smtClean="0"/>
              <a:t>色</a:t>
            </a:r>
            <a:r>
              <a:rPr lang="zh-CN" altLang="en-US" dirty="0"/>
              <a:t> </a:t>
            </a:r>
            <a:r>
              <a:rPr lang="en-US" altLang="zh-CN" dirty="0" smtClean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#4A5568),</a:t>
            </a:r>
            <a:r>
              <a:rPr lang="zh-CN" altLang="en-US" dirty="0"/>
              <a:t>连接线使用浅色 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#CCCCCC),</a:t>
            </a:r>
            <a:r>
              <a:rPr lang="zh-CN" altLang="en-US" dirty="0"/>
              <a:t>关键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r>
              <a:rPr lang="zh-CN" altLang="en-US" dirty="0" smtClean="0"/>
              <a:t>点</a:t>
            </a:r>
            <a:r>
              <a:rPr lang="zh-CN" altLang="en-US" dirty="0"/>
              <a:t>使用亮色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#FF6B35)</a:t>
            </a:r>
            <a:r>
              <a:rPr lang="zh-CN" altLang="en-US" dirty="0"/>
              <a:t>突出重点。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52534" y="3235235"/>
            <a:ext cx="45384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调整字体大小和样式</a:t>
            </a:r>
            <a:r>
              <a:rPr lang="en-US" altLang="zh-CN" dirty="0"/>
              <a:t>,</a:t>
            </a:r>
            <a:r>
              <a:rPr lang="zh-CN" altLang="en-US" dirty="0"/>
              <a:t>确保标签清晰易读。建议使用</a:t>
            </a:r>
            <a:r>
              <a:rPr lang="zh-CN" altLang="en-US" dirty="0" smtClean="0"/>
              <a:t>简洁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无衬线字体，如</a:t>
            </a:r>
            <a:r>
              <a:rPr lang="en-US" altLang="zh-CN" dirty="0"/>
              <a:t>Arial</a:t>
            </a:r>
            <a:r>
              <a:rPr lang="zh-CN" altLang="en-US" dirty="0"/>
              <a:t>或</a:t>
            </a:r>
            <a:r>
              <a:rPr lang="en-US" altLang="zh-CN" dirty="0"/>
              <a:t>Calibri,</a:t>
            </a:r>
            <a:r>
              <a:rPr lang="zh-CN" altLang="en-US" dirty="0"/>
              <a:t>并统一字体大小</a:t>
            </a:r>
            <a:r>
              <a:rPr lang="zh-CN" altLang="en-US" dirty="0" smtClean="0"/>
              <a:t>，避免</a:t>
            </a:r>
            <a:endParaRPr lang="en-US" altLang="zh-CN" dirty="0" smtClean="0"/>
          </a:p>
          <a:p>
            <a:r>
              <a:rPr lang="zh-CN" altLang="en-US" dirty="0" smtClean="0"/>
              <a:t>杂乱</a:t>
            </a:r>
            <a:r>
              <a:rPr lang="zh-CN" altLang="en-US" dirty="0"/>
              <a:t>。为每个设备添加详细的标签说明，便于</a:t>
            </a:r>
            <a:r>
              <a:rPr lang="zh-CN" altLang="en-US" dirty="0" smtClean="0"/>
              <a:t>理解</a:t>
            </a:r>
            <a:r>
              <a:rPr lang="zh-CN" altLang="en-US" dirty="0"/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48513" y="4520551"/>
            <a:ext cx="44292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使用高质量的</a:t>
            </a:r>
            <a:r>
              <a:rPr lang="en-US" altLang="zh-CN" dirty="0"/>
              <a:t>SVG</a:t>
            </a:r>
            <a:r>
              <a:rPr lang="zh-CN" altLang="en-US" dirty="0"/>
              <a:t>图标，确保图标在缩放时不会失真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Visio</a:t>
            </a:r>
            <a:r>
              <a:rPr lang="zh-CN" altLang="en-US" dirty="0"/>
              <a:t>支持从外部图标库导入图标，推荐使用</a:t>
            </a:r>
            <a:r>
              <a:rPr lang="en-US" altLang="zh-CN" dirty="0" err="1"/>
              <a:t>Flaticon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资源</a:t>
            </a:r>
            <a:r>
              <a:rPr lang="zh-CN" altLang="en-US" dirty="0"/>
              <a:t>，选择符合网络设备特征的图标，增强拓扑图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直观性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4232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716" y="3936453"/>
            <a:ext cx="1323975" cy="15335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79" y="2007703"/>
            <a:ext cx="1162050" cy="13049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4084983"/>
            <a:ext cx="1219200" cy="1276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9" y="2007703"/>
            <a:ext cx="1190625" cy="130492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8599" y="13914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门禁系统拓扑图绘制案例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5532" y="1461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accent4">
                    <a:lumMod val="75000"/>
                  </a:schemeClr>
                </a:solidFill>
              </a:rPr>
              <a:t>多门禁点联动</a:t>
            </a:r>
            <a:endParaRPr lang="zh-CN" alt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33086" y="14610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accent4">
                    <a:lumMod val="75000"/>
                  </a:schemeClr>
                </a:solidFill>
              </a:rPr>
              <a:t>生物识别技术集成</a:t>
            </a:r>
            <a:endParaRPr lang="zh-CN" alt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25764" y="35851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accent4">
                    <a:lumMod val="75000"/>
                  </a:schemeClr>
                </a:solidFill>
              </a:rPr>
              <a:t>报警与监控联动</a:t>
            </a:r>
            <a:endParaRPr lang="zh-CN" alt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22854" y="36118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accent4">
                    <a:lumMod val="75000"/>
                  </a:schemeClr>
                </a:solidFill>
              </a:rPr>
              <a:t>数据管理与分析</a:t>
            </a:r>
            <a:endParaRPr lang="zh-CN" alt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66691" y="2007703"/>
            <a:ext cx="2159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门禁系统拓扑图展示了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r>
              <a:rPr lang="zh-CN" altLang="en-US" dirty="0" smtClean="0"/>
              <a:t>个</a:t>
            </a:r>
            <a:r>
              <a:rPr lang="zh-CN" altLang="en-US" dirty="0"/>
              <a:t>门禁点</a:t>
            </a:r>
            <a:r>
              <a:rPr lang="zh-CN" altLang="en-US" dirty="0" smtClean="0"/>
              <a:t>的联动</a:t>
            </a:r>
            <a:r>
              <a:rPr lang="zh-CN" altLang="en-US" dirty="0"/>
              <a:t>设计，</a:t>
            </a:r>
            <a:r>
              <a:rPr lang="zh-CN" altLang="en-US" dirty="0" smtClean="0"/>
              <a:t>通</a:t>
            </a:r>
            <a:endParaRPr lang="en-US" altLang="zh-CN" dirty="0" smtClean="0"/>
          </a:p>
          <a:p>
            <a:r>
              <a:rPr lang="zh-CN" altLang="en-US" dirty="0" smtClean="0"/>
              <a:t>过</a:t>
            </a:r>
            <a:r>
              <a:rPr lang="zh-CN" altLang="en-US" dirty="0"/>
              <a:t>中央控制器实现统一</a:t>
            </a:r>
            <a:r>
              <a:rPr lang="zh-CN" altLang="en-US" dirty="0" smtClean="0"/>
              <a:t>管</a:t>
            </a:r>
            <a:endParaRPr lang="en-US" altLang="zh-CN" dirty="0" smtClean="0"/>
          </a:p>
          <a:p>
            <a:r>
              <a:rPr lang="zh-CN" altLang="en-US" dirty="0" smtClean="0"/>
              <a:t>理</a:t>
            </a:r>
            <a:r>
              <a:rPr lang="zh-CN" altLang="en-US" dirty="0"/>
              <a:t>，支持远程开门、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lang="zh-CN" altLang="en-US" dirty="0" smtClean="0"/>
              <a:t>分配</a:t>
            </a:r>
            <a:r>
              <a:rPr lang="zh-CN" altLang="en-US" dirty="0"/>
              <a:t>和实时监控，确保</a:t>
            </a:r>
            <a:r>
              <a:rPr lang="zh-CN" altLang="en-US" dirty="0" smtClean="0"/>
              <a:t>园</a:t>
            </a:r>
            <a:endParaRPr lang="en-US" altLang="zh-CN" dirty="0" smtClean="0"/>
          </a:p>
          <a:p>
            <a:r>
              <a:rPr lang="zh-CN" altLang="en-US" dirty="0" smtClean="0"/>
              <a:t>区</a:t>
            </a:r>
            <a:r>
              <a:rPr lang="zh-CN" altLang="en-US" dirty="0"/>
              <a:t>内外的安全管控。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31108" y="2007704"/>
            <a:ext cx="2159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系统集成指纹识别</a:t>
            </a:r>
            <a:r>
              <a:rPr lang="zh-CN" altLang="en-US" dirty="0" smtClean="0"/>
              <a:t>、人</a:t>
            </a:r>
            <a:endParaRPr lang="en-US" altLang="zh-CN" dirty="0" smtClean="0"/>
          </a:p>
          <a:p>
            <a:r>
              <a:rPr lang="zh-CN" altLang="en-US" dirty="0" smtClean="0"/>
              <a:t>脸</a:t>
            </a:r>
            <a:r>
              <a:rPr lang="zh-CN" altLang="en-US" dirty="0"/>
              <a:t>识别和虹膜</a:t>
            </a:r>
            <a:r>
              <a:rPr lang="zh-CN" altLang="en-US" dirty="0" smtClean="0"/>
              <a:t>识别等生</a:t>
            </a:r>
            <a:endParaRPr lang="en-US" altLang="zh-CN" dirty="0" smtClean="0"/>
          </a:p>
          <a:p>
            <a:r>
              <a:rPr lang="zh-CN" altLang="en-US" dirty="0" smtClean="0"/>
              <a:t>物</a:t>
            </a:r>
            <a:r>
              <a:rPr lang="zh-CN" altLang="en-US" dirty="0"/>
              <a:t>识别技术，</a:t>
            </a:r>
            <a:r>
              <a:rPr lang="zh-CN" altLang="en-US" dirty="0" smtClean="0"/>
              <a:t>提高门禁</a:t>
            </a:r>
            <a:endParaRPr lang="en-US" altLang="zh-CN" dirty="0" smtClean="0"/>
          </a:p>
          <a:p>
            <a:r>
              <a:rPr lang="zh-CN" altLang="en-US" dirty="0" smtClean="0"/>
              <a:t>系统</a:t>
            </a:r>
            <a:r>
              <a:rPr lang="zh-CN" altLang="en-US" dirty="0"/>
              <a:t>的</a:t>
            </a:r>
            <a:r>
              <a:rPr lang="zh-CN" altLang="en-US" dirty="0" smtClean="0"/>
              <a:t>安全性和</a:t>
            </a:r>
            <a:r>
              <a:rPr lang="zh-CN" altLang="en-US" dirty="0"/>
              <a:t>便捷性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减少</a:t>
            </a:r>
            <a:r>
              <a:rPr lang="zh-CN" altLang="en-US" dirty="0"/>
              <a:t>传统</a:t>
            </a:r>
            <a:r>
              <a:rPr lang="en-US" altLang="zh-CN" dirty="0"/>
              <a:t>IC</a:t>
            </a:r>
            <a:r>
              <a:rPr lang="zh-CN" altLang="en-US" dirty="0"/>
              <a:t>卡丢失或</a:t>
            </a:r>
            <a:r>
              <a:rPr lang="zh-CN" altLang="en-US" dirty="0" smtClean="0"/>
              <a:t>被</a:t>
            </a:r>
            <a:endParaRPr lang="en-US" altLang="zh-CN" dirty="0" smtClean="0"/>
          </a:p>
          <a:p>
            <a:r>
              <a:rPr lang="zh-CN" altLang="en-US" dirty="0" smtClean="0"/>
              <a:t>盗用</a:t>
            </a:r>
            <a:r>
              <a:rPr lang="zh-CN" altLang="en-US" dirty="0"/>
              <a:t>的</a:t>
            </a:r>
            <a:r>
              <a:rPr lang="zh-CN" altLang="en-US" dirty="0" smtClean="0"/>
              <a:t>风险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39440" y="4084983"/>
            <a:ext cx="22140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门禁系统与视频</a:t>
            </a:r>
            <a:r>
              <a:rPr lang="zh-CN" altLang="en-US" dirty="0" smtClean="0"/>
              <a:t>监控系统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联动，当门禁异常</a:t>
            </a:r>
            <a:r>
              <a:rPr lang="en-US" altLang="zh-CN" dirty="0"/>
              <a:t>(</a:t>
            </a:r>
            <a:r>
              <a:rPr lang="zh-CN" altLang="en-US" dirty="0" smtClean="0"/>
              <a:t>如</a:t>
            </a:r>
            <a:endParaRPr lang="en-US" altLang="zh-CN" dirty="0" smtClean="0"/>
          </a:p>
          <a:p>
            <a:r>
              <a:rPr lang="zh-CN" altLang="en-US" dirty="0" smtClean="0"/>
              <a:t>非法</a:t>
            </a:r>
            <a:r>
              <a:rPr lang="zh-CN" altLang="en-US" dirty="0"/>
              <a:t>闯入或长时间未关门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自动触发报警并联动</a:t>
            </a:r>
            <a:r>
              <a:rPr lang="zh-CN" altLang="en-US" dirty="0" smtClean="0"/>
              <a:t>监</a:t>
            </a:r>
            <a:endParaRPr lang="en-US" altLang="zh-CN" dirty="0" smtClean="0"/>
          </a:p>
          <a:p>
            <a:r>
              <a:rPr lang="zh-CN" altLang="en-US" dirty="0" smtClean="0"/>
              <a:t>控</a:t>
            </a:r>
            <a:r>
              <a:rPr lang="zh-CN" altLang="en-US" dirty="0"/>
              <a:t>摄像头，实时捕捉</a:t>
            </a:r>
            <a:r>
              <a:rPr lang="zh-CN" altLang="en-US" dirty="0" smtClean="0"/>
              <a:t>现场</a:t>
            </a:r>
            <a:endParaRPr lang="en-US" altLang="zh-CN" dirty="0" smtClean="0"/>
          </a:p>
          <a:p>
            <a:r>
              <a:rPr lang="zh-CN" altLang="en-US" dirty="0" smtClean="0"/>
              <a:t>画面</a:t>
            </a:r>
            <a:r>
              <a:rPr lang="zh-CN" altLang="en-US" dirty="0"/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198434" y="4084983"/>
            <a:ext cx="20249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系统支持门禁记录的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据</a:t>
            </a:r>
            <a:r>
              <a:rPr lang="zh-CN" altLang="en-US" dirty="0"/>
              <a:t>管理和分析</a:t>
            </a:r>
            <a:r>
              <a:rPr lang="en-US" altLang="zh-CN" dirty="0"/>
              <a:t>,</a:t>
            </a:r>
            <a:r>
              <a:rPr lang="zh-CN" altLang="en-US" dirty="0"/>
              <a:t>包括</a:t>
            </a:r>
            <a:r>
              <a:rPr lang="zh-CN" altLang="en-US" dirty="0" smtClean="0"/>
              <a:t>人员</a:t>
            </a:r>
            <a:endParaRPr lang="en-US" altLang="zh-CN" dirty="0" smtClean="0"/>
          </a:p>
          <a:p>
            <a:r>
              <a:rPr lang="zh-CN" altLang="en-US" dirty="0" smtClean="0"/>
              <a:t>进出</a:t>
            </a:r>
            <a:r>
              <a:rPr lang="zh-CN" altLang="en-US" dirty="0"/>
              <a:t>时间、频率等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统计，为安全管理</a:t>
            </a:r>
            <a:r>
              <a:rPr lang="zh-CN" altLang="en-US" dirty="0" smtClean="0"/>
              <a:t>提</a:t>
            </a:r>
            <a:endParaRPr lang="en-US" altLang="zh-CN" dirty="0" smtClean="0"/>
          </a:p>
          <a:p>
            <a:r>
              <a:rPr lang="zh-CN" altLang="en-US" dirty="0" smtClean="0"/>
              <a:t>供</a:t>
            </a:r>
            <a:r>
              <a:rPr lang="zh-CN" altLang="en-US" dirty="0"/>
              <a:t>数据支持</a:t>
            </a:r>
            <a:r>
              <a:rPr lang="en-US" altLang="zh-CN" dirty="0"/>
              <a:t>,</a:t>
            </a:r>
            <a:r>
              <a:rPr lang="zh-CN" altLang="en-US" dirty="0"/>
              <a:t>同时支持</a:t>
            </a:r>
            <a:r>
              <a:rPr lang="zh-CN" altLang="en-US" dirty="0" smtClean="0"/>
              <a:t>报</a:t>
            </a:r>
            <a:endParaRPr lang="en-US" altLang="zh-CN" dirty="0" smtClean="0"/>
          </a:p>
          <a:p>
            <a:r>
              <a:rPr lang="zh-CN" altLang="en-US" dirty="0" smtClean="0"/>
              <a:t>表</a:t>
            </a:r>
            <a:r>
              <a:rPr lang="zh-CN" altLang="en-US" dirty="0"/>
              <a:t>生成和导出。</a:t>
            </a:r>
          </a:p>
        </p:txBody>
      </p:sp>
    </p:spTree>
    <p:extLst>
      <p:ext uri="{BB962C8B-B14F-4D97-AF65-F5344CB8AC3E}">
        <p14:creationId xmlns:p14="http://schemas.microsoft.com/office/powerpoint/2010/main" val="223740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18" y="1449736"/>
            <a:ext cx="3187419" cy="4059533"/>
          </a:xfrm>
          <a:prstGeom prst="rect">
            <a:avLst/>
          </a:prstGeom>
        </p:spPr>
      </p:pic>
      <p:pic>
        <p:nvPicPr>
          <p:cNvPr id="13" name="图片 12" descr="1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  <p:pic>
        <p:nvPicPr>
          <p:cNvPr id="12" name="图片 11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442128" y="768008"/>
            <a:ext cx="8404188" cy="5136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1113" y="13062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06822" y="1871385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拓扑图绘制概述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06822" y="2366179"/>
            <a:ext cx="370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拓扑图绘制工具介绍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06822" y="2886638"/>
            <a:ext cx="370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拓扑图绘制步骤详解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06822" y="3315532"/>
            <a:ext cx="406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拓扑图绘制技巧与优化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06822" y="3764046"/>
            <a:ext cx="370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拓扑图绘制案例分享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06822" y="4264885"/>
            <a:ext cx="550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/>
              <a:t>拓扑图绘制常见问题与解决方案</a:t>
            </a:r>
          </a:p>
        </p:txBody>
      </p:sp>
    </p:spTree>
    <p:extLst>
      <p:ext uri="{BB962C8B-B14F-4D97-AF65-F5344CB8AC3E}">
        <p14:creationId xmlns:p14="http://schemas.microsoft.com/office/powerpoint/2010/main" val="150082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49" y="1480931"/>
            <a:ext cx="943597" cy="4015409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8601" y="129208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标签说明不清晰或字体大小不适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69165" y="160020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标签位置不合理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5266" y="32127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解决方案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5266" y="474499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字体大小不适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65266" y="2155387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标签可能被设备图标或连接线遮挡，导致信息无法清晰传达。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65266" y="3795164"/>
            <a:ext cx="7186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将标签放置在设备图标旁边或上方，确保标签内容清晰可见，同时避免与其他元素重叠。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65266" y="5306225"/>
            <a:ext cx="7231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字体过小可能导致标签难以阅读</a:t>
            </a:r>
            <a:r>
              <a:rPr lang="en-US" altLang="zh-CN" dirty="0"/>
              <a:t>,</a:t>
            </a:r>
            <a:r>
              <a:rPr lang="zh-CN" altLang="en-US" dirty="0"/>
              <a:t>字体过大则可能占用过多空间，影响拓扑图的整体布局。</a:t>
            </a:r>
          </a:p>
        </p:txBody>
      </p:sp>
    </p:spTree>
    <p:extLst>
      <p:ext uri="{BB962C8B-B14F-4D97-AF65-F5344CB8AC3E}">
        <p14:creationId xmlns:p14="http://schemas.microsoft.com/office/powerpoint/2010/main" val="23520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233"/>
            <a:ext cx="2955234" cy="441297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8660" y="139147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标签说明不清晰或字体大小不适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21979" y="162250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解决方案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21979" y="321155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标签内容不简洁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8391" y="47807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解决方案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8391" y="2066633"/>
            <a:ext cx="5301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根据拓扑图的尺寸和复杂程度</a:t>
            </a:r>
            <a:r>
              <a:rPr lang="en-US" altLang="zh-CN" dirty="0"/>
              <a:t>,</a:t>
            </a:r>
            <a:r>
              <a:rPr lang="zh-CN" altLang="en-US" dirty="0"/>
              <a:t>选择合适的字体大小</a:t>
            </a:r>
            <a:r>
              <a:rPr lang="en-US" altLang="zh-CN" dirty="0"/>
              <a:t>,</a:t>
            </a:r>
            <a:r>
              <a:rPr lang="zh-CN" altLang="en-US" dirty="0"/>
              <a:t>通常建议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10-12</a:t>
            </a:r>
            <a:r>
              <a:rPr lang="zh-CN" altLang="en-US" dirty="0"/>
              <a:t>号字体，确保标签内容既清晰又不显突元。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28391" y="3687316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标签内容过于冗长或包含过多技术细节，可能增加阅读负担，</a:t>
            </a:r>
            <a:r>
              <a:rPr lang="zh-CN" altLang="en-US" dirty="0" smtClean="0"/>
              <a:t>降</a:t>
            </a:r>
            <a:endParaRPr lang="en-US" altLang="zh-CN" dirty="0" smtClean="0"/>
          </a:p>
          <a:p>
            <a:r>
              <a:rPr lang="zh-CN" altLang="en-US" dirty="0" smtClean="0"/>
              <a:t>低</a:t>
            </a:r>
            <a:r>
              <a:rPr lang="zh-CN" altLang="en-US" dirty="0"/>
              <a:t>拓扑图的</a:t>
            </a:r>
            <a:r>
              <a:rPr lang="zh-CN" altLang="en-US" dirty="0" smtClean="0"/>
              <a:t>可读性。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521979" y="5270788"/>
            <a:ext cx="5256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使用简洁明了的标签内容</a:t>
            </a:r>
            <a:r>
              <a:rPr lang="en-US" altLang="zh-CN" dirty="0"/>
              <a:t>,</a:t>
            </a:r>
            <a:r>
              <a:rPr lang="zh-CN" altLang="en-US" dirty="0"/>
              <a:t>例如设备名称或简短的功能描述，</a:t>
            </a:r>
            <a:r>
              <a:rPr lang="zh-CN" altLang="en-US" dirty="0" smtClean="0"/>
              <a:t>必要</a:t>
            </a:r>
            <a:endParaRPr lang="en-US" altLang="zh-CN" dirty="0" smtClean="0"/>
          </a:p>
          <a:p>
            <a:r>
              <a:rPr lang="zh-CN" altLang="en-US" dirty="0" smtClean="0"/>
              <a:t>时</a:t>
            </a:r>
            <a:r>
              <a:rPr lang="zh-CN" altLang="en-US" dirty="0"/>
              <a:t>可以在图例或附加文档中提供详细说明。</a:t>
            </a:r>
          </a:p>
        </p:txBody>
      </p:sp>
    </p:spTree>
    <p:extLst>
      <p:ext uri="{BB962C8B-B14F-4D97-AF65-F5344CB8AC3E}">
        <p14:creationId xmlns:p14="http://schemas.microsoft.com/office/powerpoint/2010/main" val="46855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59133" y="1240971"/>
            <a:ext cx="7063991" cy="4411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34980" y="1416818"/>
            <a:ext cx="6712299" cy="4059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18" y="1449737"/>
            <a:ext cx="3187419" cy="3961848"/>
          </a:xfrm>
          <a:prstGeom prst="rect">
            <a:avLst/>
          </a:prstGeom>
        </p:spPr>
      </p:pic>
      <p:pic>
        <p:nvPicPr>
          <p:cNvPr id="10" name="图片 9" descr="1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-3417" y="730689"/>
            <a:ext cx="1499870" cy="2715895"/>
          </a:xfrm>
          <a:prstGeom prst="rect">
            <a:avLst/>
          </a:prstGeom>
        </p:spPr>
      </p:pic>
      <p:pic>
        <p:nvPicPr>
          <p:cNvPr id="7" name="图片 6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30263"/>
            <a:ext cx="1484630" cy="268859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457795" y="2190540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01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503430" y="312556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拓扑图绘制概述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8546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20" y="1556582"/>
            <a:ext cx="3187419" cy="405953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70164" y="13508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拓扑图的定义与用途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6973" y="123651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网络抽象图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3455" y="1766455"/>
            <a:ext cx="23936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拓扑图是一种用于描述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r>
              <a:rPr lang="zh-CN" altLang="en-US" dirty="0" smtClean="0"/>
              <a:t>结构</a:t>
            </a:r>
            <a:r>
              <a:rPr lang="zh-CN" altLang="en-US" dirty="0"/>
              <a:t>的抽象图，通过节点</a:t>
            </a:r>
            <a:r>
              <a:rPr lang="en-US" altLang="zh-CN" dirty="0"/>
              <a:t>(</a:t>
            </a:r>
            <a:r>
              <a:rPr lang="zh-CN" altLang="en-US" dirty="0" smtClean="0"/>
              <a:t>设</a:t>
            </a:r>
            <a:endParaRPr lang="en-US" altLang="zh-CN" dirty="0" smtClean="0"/>
          </a:p>
          <a:p>
            <a:r>
              <a:rPr lang="zh-CN" altLang="en-US" dirty="0" smtClean="0"/>
              <a:t>备</a:t>
            </a:r>
            <a:r>
              <a:rPr lang="en-US" altLang="zh-CN" dirty="0"/>
              <a:t>)</a:t>
            </a:r>
            <a:r>
              <a:rPr lang="zh-CN" altLang="en-US" dirty="0"/>
              <a:t>和链路</a:t>
            </a:r>
            <a:r>
              <a:rPr lang="en-US" altLang="zh-CN" dirty="0"/>
              <a:t>(</a:t>
            </a:r>
            <a:r>
              <a:rPr lang="zh-CN" altLang="en-US" dirty="0"/>
              <a:t>连接</a:t>
            </a:r>
            <a:r>
              <a:rPr lang="en-US" altLang="zh-CN" dirty="0"/>
              <a:t>)</a:t>
            </a:r>
            <a:r>
              <a:rPr lang="zh-CN" altLang="en-US" dirty="0"/>
              <a:t>展示设备</a:t>
            </a:r>
            <a:r>
              <a:rPr lang="zh-CN" altLang="en-US" dirty="0" smtClean="0"/>
              <a:t>之</a:t>
            </a:r>
            <a:endParaRPr lang="en-US" altLang="zh-CN" dirty="0" smtClean="0"/>
          </a:p>
          <a:p>
            <a:r>
              <a:rPr lang="zh-CN" altLang="en-US" dirty="0" smtClean="0"/>
              <a:t>间</a:t>
            </a:r>
            <a:r>
              <a:rPr lang="zh-CN" altLang="en-US" dirty="0"/>
              <a:t>的逻辑关系</a:t>
            </a:r>
            <a:r>
              <a:rPr lang="zh-CN" altLang="en-US" dirty="0" smtClean="0"/>
              <a:t>，而</a:t>
            </a:r>
            <a:r>
              <a:rPr lang="zh-CN" altLang="en-US" dirty="0"/>
              <a:t>不涉及</a:t>
            </a:r>
            <a:r>
              <a:rPr lang="zh-CN" altLang="en-US" dirty="0" smtClean="0"/>
              <a:t>物</a:t>
            </a:r>
            <a:endParaRPr lang="en-US" altLang="zh-CN" dirty="0" smtClean="0"/>
          </a:p>
          <a:p>
            <a:r>
              <a:rPr lang="zh-CN" altLang="en-US" dirty="0" smtClean="0"/>
              <a:t>理</a:t>
            </a:r>
            <a:r>
              <a:rPr lang="zh-CN" altLang="en-US" dirty="0"/>
              <a:t>位置或距离，是</a:t>
            </a:r>
            <a:r>
              <a:rPr lang="zh-CN" altLang="en-US" dirty="0" smtClean="0"/>
              <a:t>网络规划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zh-CN" altLang="en-US" dirty="0"/>
              <a:t>管理的重要工具。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26593" y="135652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网络优化与故障排除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16062" y="1868993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拓扑图能够帮助</a:t>
            </a:r>
            <a:r>
              <a:rPr lang="zh-CN" altLang="en-US" dirty="0" smtClean="0"/>
              <a:t>网络管理员</a:t>
            </a:r>
            <a:endParaRPr lang="en-US" altLang="zh-CN" dirty="0" smtClean="0"/>
          </a:p>
          <a:p>
            <a:r>
              <a:rPr lang="zh-CN" altLang="en-US" dirty="0" smtClean="0"/>
              <a:t>快速</a:t>
            </a:r>
            <a:r>
              <a:rPr lang="zh-CN" altLang="en-US" dirty="0"/>
              <a:t>识别网络中的</a:t>
            </a:r>
            <a:r>
              <a:rPr lang="zh-CN" altLang="en-US" dirty="0" smtClean="0"/>
              <a:t>瓶颈、几</a:t>
            </a:r>
            <a:endParaRPr lang="en-US" altLang="zh-CN" dirty="0" smtClean="0"/>
          </a:p>
          <a:p>
            <a:r>
              <a:rPr lang="zh-CN" altLang="en-US" dirty="0" smtClean="0"/>
              <a:t>余</a:t>
            </a:r>
            <a:r>
              <a:rPr lang="zh-CN" altLang="en-US" dirty="0"/>
              <a:t>连接和潜在故障</a:t>
            </a:r>
            <a:r>
              <a:rPr lang="zh-CN" altLang="en-US" dirty="0" smtClean="0"/>
              <a:t>点，从而</a:t>
            </a:r>
            <a:endParaRPr lang="en-US" altLang="zh-CN" dirty="0" smtClean="0"/>
          </a:p>
          <a:p>
            <a:r>
              <a:rPr lang="zh-CN" altLang="en-US" dirty="0" smtClean="0"/>
              <a:t>优化</a:t>
            </a:r>
            <a:r>
              <a:rPr lang="zh-CN" altLang="en-US" dirty="0"/>
              <a:t>网络性能并</a:t>
            </a:r>
            <a:r>
              <a:rPr lang="zh-CN" altLang="en-US" dirty="0" smtClean="0"/>
              <a:t>提高</a:t>
            </a:r>
            <a:r>
              <a:rPr lang="zh-CN" altLang="en-US" dirty="0"/>
              <a:t>故障</a:t>
            </a:r>
            <a:r>
              <a:rPr lang="zh-CN" altLang="en-US" dirty="0" smtClean="0"/>
              <a:t>排</a:t>
            </a:r>
            <a:endParaRPr lang="en-US" altLang="zh-CN" dirty="0" smtClean="0"/>
          </a:p>
          <a:p>
            <a:r>
              <a:rPr lang="zh-CN" altLang="en-US" dirty="0" smtClean="0"/>
              <a:t>除</a:t>
            </a:r>
            <a:r>
              <a:rPr lang="zh-CN" altLang="en-US" dirty="0"/>
              <a:t>效率。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910" y="375592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可视化通信路径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25910" y="4365523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通过拓扑图，可以清晰</a:t>
            </a:r>
            <a:r>
              <a:rPr lang="zh-CN" altLang="en-US" dirty="0" smtClean="0"/>
              <a:t>地</a:t>
            </a:r>
            <a:endParaRPr lang="en-US" altLang="zh-CN" dirty="0" smtClean="0"/>
          </a:p>
          <a:p>
            <a:r>
              <a:rPr lang="zh-CN" altLang="en-US" dirty="0" smtClean="0"/>
              <a:t>展示</a:t>
            </a:r>
            <a:r>
              <a:rPr lang="zh-CN" altLang="en-US" dirty="0"/>
              <a:t>数据</a:t>
            </a:r>
            <a:r>
              <a:rPr lang="zh-CN" altLang="en-US" dirty="0" smtClean="0"/>
              <a:t>在网络</a:t>
            </a:r>
            <a:r>
              <a:rPr lang="zh-CN" altLang="en-US" dirty="0"/>
              <a:t>中的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r>
              <a:rPr lang="zh-CN" altLang="en-US" dirty="0" smtClean="0"/>
              <a:t>路径</a:t>
            </a:r>
            <a:r>
              <a:rPr lang="zh-CN" altLang="en-US" dirty="0"/>
              <a:t>，便于理解</a:t>
            </a:r>
            <a:r>
              <a:rPr lang="zh-CN" altLang="en-US" dirty="0" smtClean="0"/>
              <a:t>数据流向、</a:t>
            </a:r>
            <a:endParaRPr lang="en-US" altLang="zh-CN" dirty="0" smtClean="0"/>
          </a:p>
          <a:p>
            <a:r>
              <a:rPr lang="zh-CN" altLang="en-US" dirty="0" smtClean="0"/>
              <a:t>带宽</a:t>
            </a:r>
            <a:r>
              <a:rPr lang="zh-CN" altLang="en-US" dirty="0"/>
              <a:t>分配以及网络延迟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关键信息。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742039" y="366743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设备管理与规划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26593" y="4365523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拓扑图是设备管理和网络</a:t>
            </a:r>
            <a:r>
              <a:rPr lang="zh-CN" altLang="en-US" dirty="0" smtClean="0"/>
              <a:t>扩</a:t>
            </a:r>
            <a:endParaRPr lang="en-US" altLang="zh-CN" dirty="0" smtClean="0"/>
          </a:p>
          <a:p>
            <a:r>
              <a:rPr lang="zh-CN" altLang="en-US" dirty="0" smtClean="0"/>
              <a:t>展</a:t>
            </a:r>
            <a:r>
              <a:rPr lang="zh-CN" altLang="en-US" dirty="0"/>
              <a:t>的</a:t>
            </a:r>
            <a:r>
              <a:rPr lang="zh-CN" altLang="en-US" dirty="0" smtClean="0"/>
              <a:t>重要依据</a:t>
            </a:r>
            <a:r>
              <a:rPr lang="zh-CN" altLang="en-US" dirty="0"/>
              <a:t>，能够帮助</a:t>
            </a:r>
            <a:r>
              <a:rPr lang="zh-CN" altLang="en-US" dirty="0" smtClean="0"/>
              <a:t>管</a:t>
            </a:r>
            <a:endParaRPr lang="en-US" altLang="zh-CN" dirty="0" smtClean="0"/>
          </a:p>
          <a:p>
            <a:r>
              <a:rPr lang="zh-CN" altLang="en-US" dirty="0" smtClean="0"/>
              <a:t>理</a:t>
            </a:r>
            <a:r>
              <a:rPr lang="zh-CN" altLang="en-US" dirty="0"/>
              <a:t>员规划新设备</a:t>
            </a:r>
            <a:r>
              <a:rPr lang="zh-CN" altLang="en-US" dirty="0" smtClean="0"/>
              <a:t>的部署位置</a:t>
            </a:r>
            <a:endParaRPr lang="en-US" altLang="zh-CN" dirty="0" smtClean="0"/>
          </a:p>
          <a:p>
            <a:r>
              <a:rPr lang="zh-CN" altLang="en-US" dirty="0" smtClean="0"/>
              <a:t>以及</a:t>
            </a:r>
            <a:r>
              <a:rPr lang="zh-CN" altLang="en-US" dirty="0"/>
              <a:t>现有设备的升级方案。</a:t>
            </a:r>
          </a:p>
        </p:txBody>
      </p:sp>
    </p:spTree>
    <p:extLst>
      <p:ext uri="{BB962C8B-B14F-4D97-AF65-F5344CB8AC3E}">
        <p14:creationId xmlns:p14="http://schemas.microsoft.com/office/powerpoint/2010/main" val="273071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18" y="1637382"/>
            <a:ext cx="3187419" cy="405953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76981" y="12782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拓扑图在弱电智能化系统中的应用</a:t>
            </a:r>
            <a:endParaRPr lang="en-US" altLang="zh-CN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6815" y="1657921"/>
            <a:ext cx="55015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5596" y="16579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弱电系统规划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42471" y="2293447"/>
            <a:ext cx="256352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在弱电智能化系统中</a:t>
            </a:r>
            <a:r>
              <a:rPr lang="en-US" altLang="zh-CN" dirty="0"/>
              <a:t>,</a:t>
            </a:r>
            <a:r>
              <a:rPr lang="zh-CN" altLang="en-US" dirty="0" smtClean="0"/>
              <a:t>拓扑图用</a:t>
            </a:r>
            <a:endParaRPr lang="en-US" altLang="zh-CN" dirty="0" smtClean="0"/>
          </a:p>
          <a:p>
            <a:r>
              <a:rPr lang="zh-CN" altLang="en-US" dirty="0" smtClean="0"/>
              <a:t>于</a:t>
            </a:r>
            <a:r>
              <a:rPr lang="zh-CN" altLang="en-US" dirty="0"/>
              <a:t>展示安防监控、</a:t>
            </a:r>
            <a:r>
              <a:rPr lang="zh-CN" altLang="en-US" dirty="0" smtClean="0"/>
              <a:t>楼宇</a:t>
            </a:r>
            <a:r>
              <a:rPr lang="zh-CN" altLang="en-US" dirty="0"/>
              <a:t>自控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r>
              <a:rPr lang="zh-CN" altLang="en-US" dirty="0"/>
              <a:t>通信等</a:t>
            </a:r>
            <a:r>
              <a:rPr lang="zh-CN" altLang="en-US" dirty="0" smtClean="0"/>
              <a:t>子系统</a:t>
            </a:r>
            <a:r>
              <a:rPr lang="zh-CN" altLang="en-US" dirty="0"/>
              <a:t>的设备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关系</a:t>
            </a:r>
            <a:r>
              <a:rPr lang="zh-CN" altLang="en-US" dirty="0"/>
              <a:t>，为</a:t>
            </a:r>
            <a:r>
              <a:rPr lang="zh-CN" altLang="en-US" dirty="0" smtClean="0"/>
              <a:t>系统设计</a:t>
            </a:r>
            <a:r>
              <a:rPr lang="zh-CN" altLang="en-US" dirty="0"/>
              <a:t>提供清晰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框架</a:t>
            </a:r>
            <a:r>
              <a:rPr lang="zh-CN" altLang="en-US" dirty="0"/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07190" y="1657921"/>
            <a:ext cx="55015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02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5645719" y="16373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故障定位与维护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286645" y="2264009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通过拓扑图，维护人员可以</a:t>
            </a:r>
            <a:r>
              <a:rPr lang="zh-CN" altLang="en-US" dirty="0" smtClean="0"/>
              <a:t>快速</a:t>
            </a:r>
            <a:endParaRPr lang="en-US" altLang="zh-CN" dirty="0" smtClean="0"/>
          </a:p>
          <a:p>
            <a:r>
              <a:rPr lang="zh-CN" altLang="en-US" dirty="0" smtClean="0"/>
              <a:t>定位</a:t>
            </a:r>
            <a:r>
              <a:rPr lang="zh-CN" altLang="en-US" dirty="0"/>
              <a:t>弱电系统中的故障点</a:t>
            </a:r>
            <a:r>
              <a:rPr lang="zh-CN" altLang="en-US" dirty="0" smtClean="0"/>
              <a:t>，例如</a:t>
            </a:r>
            <a:endParaRPr lang="en-US" altLang="zh-CN" dirty="0" smtClean="0"/>
          </a:p>
          <a:p>
            <a:r>
              <a:rPr lang="zh-CN" altLang="en-US" dirty="0" smtClean="0"/>
              <a:t>监控</a:t>
            </a:r>
            <a:r>
              <a:rPr lang="zh-CN" altLang="en-US" dirty="0"/>
              <a:t>摄像头、传感器或</a:t>
            </a:r>
            <a:r>
              <a:rPr lang="zh-CN" altLang="en-US" dirty="0" smtClean="0"/>
              <a:t>网络交换</a:t>
            </a:r>
            <a:endParaRPr lang="en-US" altLang="zh-CN" dirty="0" smtClean="0"/>
          </a:p>
          <a:p>
            <a:r>
              <a:rPr lang="zh-CN" altLang="en-US" dirty="0" smtClean="0"/>
              <a:t>机</a:t>
            </a:r>
            <a:r>
              <a:rPr lang="zh-CN" altLang="en-US" dirty="0"/>
              <a:t>的连接问题</a:t>
            </a:r>
            <a:r>
              <a:rPr lang="en-US" altLang="zh-CN" dirty="0"/>
              <a:t>,</a:t>
            </a:r>
            <a:r>
              <a:rPr lang="zh-CN" altLang="en-US" dirty="0"/>
              <a:t>提高维护效率。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56816" y="4134598"/>
            <a:ext cx="55015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03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15596" y="413459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系统集成与扩展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40520" y="4788310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拓扑图是弱电系统集成的重要工具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能够</a:t>
            </a:r>
            <a:r>
              <a:rPr lang="zh-CN" altLang="en-US" dirty="0"/>
              <a:t>展示不同子系统之间的交互</a:t>
            </a:r>
            <a:r>
              <a:rPr lang="zh-CN" altLang="en-US" dirty="0" smtClean="0"/>
              <a:t>关</a:t>
            </a:r>
            <a:endParaRPr lang="en-US" altLang="zh-CN" dirty="0" smtClean="0"/>
          </a:p>
          <a:p>
            <a:r>
              <a:rPr lang="zh-CN" altLang="en-US" dirty="0" smtClean="0"/>
              <a:t>系</a:t>
            </a:r>
            <a:r>
              <a:rPr lang="zh-CN" altLang="en-US" dirty="0"/>
              <a:t>，并为系统的扩展和升级提供</a:t>
            </a:r>
            <a:r>
              <a:rPr lang="zh-CN" altLang="en-US" dirty="0" smtClean="0"/>
              <a:t>参</a:t>
            </a:r>
            <a:endParaRPr lang="en-US" altLang="zh-CN" dirty="0" smtClean="0"/>
          </a:p>
          <a:p>
            <a:r>
              <a:rPr lang="zh-CN" altLang="en-US" dirty="0" smtClean="0"/>
              <a:t>考</a:t>
            </a:r>
            <a:r>
              <a:rPr lang="zh-CN" altLang="en-US" dirty="0"/>
              <a:t>依据。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97586" y="4103820"/>
            <a:ext cx="55015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04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653093" y="41038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项目交付与文档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378017" y="4745835"/>
            <a:ext cx="28777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在弱电项目交付时，拓扑图是</a:t>
            </a:r>
            <a:r>
              <a:rPr lang="zh-CN" altLang="en-US" dirty="0" smtClean="0"/>
              <a:t>重要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技术文档之一，能够帮助</a:t>
            </a:r>
            <a:r>
              <a:rPr lang="zh-CN" altLang="en-US" dirty="0" smtClean="0"/>
              <a:t>客户理</a:t>
            </a:r>
            <a:endParaRPr lang="en-US" altLang="zh-CN" dirty="0" smtClean="0"/>
          </a:p>
          <a:p>
            <a:r>
              <a:rPr lang="zh-CN" altLang="en-US" dirty="0" smtClean="0"/>
              <a:t>解</a:t>
            </a:r>
            <a:r>
              <a:rPr lang="zh-CN" altLang="en-US" dirty="0"/>
              <a:t>系统架构，并为后续的</a:t>
            </a:r>
            <a:r>
              <a:rPr lang="zh-CN" altLang="en-US" dirty="0" smtClean="0"/>
              <a:t>运维提供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5118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燕尾形 9"/>
          <p:cNvSpPr/>
          <p:nvPr/>
        </p:nvSpPr>
        <p:spPr>
          <a:xfrm>
            <a:off x="6974164" y="3236748"/>
            <a:ext cx="2250873" cy="53901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4686189" y="3244645"/>
            <a:ext cx="2250873" cy="53901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-23146" y="3216271"/>
            <a:ext cx="2250873" cy="539014"/>
          </a:xfrm>
          <a:prstGeom prst="chevron">
            <a:avLst/>
          </a:prstGeom>
          <a:solidFill>
            <a:srgbClr val="FAC0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2289444" y="3216271"/>
            <a:ext cx="2250873" cy="539014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06477" y="117987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拓扑图绘制的基本要素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5443" y="32446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节点与设备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497802" y="32446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链路与连接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4840162" y="32446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布局与层次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7163971" y="324464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标注与说明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385591" y="1241281"/>
            <a:ext cx="22044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链路用于表示设备之间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连接关系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</a:t>
            </a:r>
            <a:r>
              <a:rPr lang="zh-CN" altLang="en-US" dirty="0"/>
              <a:t>是物理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/>
              <a:t>如网线、</a:t>
            </a:r>
            <a:r>
              <a:rPr lang="zh-CN" altLang="en-US" dirty="0" smtClean="0"/>
              <a:t>光纤</a:t>
            </a:r>
            <a:r>
              <a:rPr lang="en-US" altLang="zh-CN" dirty="0" smtClean="0"/>
              <a:t>)</a:t>
            </a:r>
            <a:r>
              <a:rPr lang="zh-CN" altLang="en-US" dirty="0"/>
              <a:t>或逻辑</a:t>
            </a:r>
            <a:r>
              <a:rPr lang="zh-CN" altLang="en-US" dirty="0" smtClean="0"/>
              <a:t>连</a:t>
            </a:r>
            <a:endParaRPr lang="en-US" altLang="zh-CN" dirty="0" smtClean="0"/>
          </a:p>
          <a:p>
            <a:r>
              <a:rPr lang="zh-CN" altLang="en-US" dirty="0" smtClean="0"/>
              <a:t>接</a:t>
            </a:r>
            <a:r>
              <a:rPr lang="en-US" altLang="zh-CN" dirty="0"/>
              <a:t>(</a:t>
            </a:r>
            <a:r>
              <a:rPr lang="zh-CN" altLang="en-US" dirty="0"/>
              <a:t>如无线信号</a:t>
            </a:r>
            <a:r>
              <a:rPr lang="en-US" altLang="zh-CN" dirty="0"/>
              <a:t>),</a:t>
            </a:r>
            <a:r>
              <a:rPr lang="zh-CN" altLang="en-US" dirty="0" smtClean="0"/>
              <a:t>链路需要</a:t>
            </a:r>
            <a:endParaRPr lang="en-US" altLang="zh-CN" dirty="0" smtClean="0"/>
          </a:p>
          <a:p>
            <a:r>
              <a:rPr lang="zh-CN" altLang="en-US" dirty="0" smtClean="0"/>
              <a:t>标注</a:t>
            </a:r>
            <a:r>
              <a:rPr lang="zh-CN" altLang="en-US" dirty="0"/>
              <a:t>连接类型和带宽。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804898" y="1241280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拓扑图中需要添加必要的</a:t>
            </a:r>
            <a:r>
              <a:rPr lang="zh-CN" altLang="en-US" dirty="0" smtClean="0"/>
              <a:t>标</a:t>
            </a:r>
            <a:endParaRPr lang="en-US" altLang="zh-CN" dirty="0" smtClean="0"/>
          </a:p>
          <a:p>
            <a:r>
              <a:rPr lang="zh-CN" altLang="en-US" dirty="0" smtClean="0"/>
              <a:t>注</a:t>
            </a:r>
            <a:r>
              <a:rPr lang="zh-CN" altLang="en-US" dirty="0"/>
              <a:t>和说明，例如设备名称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/>
              <a:t>地址、端口号、连接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zh-CN" altLang="en-US" dirty="0" smtClean="0"/>
              <a:t>等</a:t>
            </a:r>
            <a:r>
              <a:rPr lang="zh-CN" altLang="en-US" dirty="0"/>
              <a:t>，以便使用者能够</a:t>
            </a:r>
            <a:r>
              <a:rPr lang="zh-CN" altLang="en-US" dirty="0" smtClean="0"/>
              <a:t>快速理</a:t>
            </a:r>
            <a:endParaRPr lang="en-US" altLang="zh-CN" dirty="0" smtClean="0"/>
          </a:p>
          <a:p>
            <a:r>
              <a:rPr lang="zh-CN" altLang="en-US" dirty="0" smtClean="0"/>
              <a:t>解图</a:t>
            </a:r>
            <a:r>
              <a:rPr lang="zh-CN" altLang="en-US" dirty="0"/>
              <a:t>的内容。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674" y="4699820"/>
            <a:ext cx="2159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节点是拓扑图的核心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r>
              <a:rPr lang="zh-CN" altLang="en-US" dirty="0" smtClean="0"/>
              <a:t>素</a:t>
            </a:r>
            <a:r>
              <a:rPr lang="zh-CN" altLang="en-US" dirty="0"/>
              <a:t>，代表网络中的设备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zh-CN" altLang="en-US" dirty="0"/>
              <a:t>路由器、交换机、</a:t>
            </a:r>
            <a:r>
              <a:rPr lang="zh-CN" altLang="en-US" dirty="0" smtClean="0"/>
              <a:t>服</a:t>
            </a:r>
            <a:endParaRPr lang="en-US" altLang="zh-CN" dirty="0" smtClean="0"/>
          </a:p>
          <a:p>
            <a:r>
              <a:rPr lang="zh-CN" altLang="en-US" dirty="0" smtClean="0"/>
              <a:t>务</a:t>
            </a:r>
            <a:r>
              <a:rPr lang="zh-CN" altLang="en-US" dirty="0"/>
              <a:t>器、传感器等，</a:t>
            </a:r>
            <a:r>
              <a:rPr lang="zh-CN" altLang="en-US" dirty="0" smtClean="0"/>
              <a:t>每个</a:t>
            </a:r>
            <a:endParaRPr lang="en-US" altLang="zh-CN" dirty="0" smtClean="0"/>
          </a:p>
          <a:p>
            <a:r>
              <a:rPr lang="zh-CN" altLang="en-US" dirty="0" smtClean="0"/>
              <a:t>节点</a:t>
            </a:r>
            <a:r>
              <a:rPr lang="zh-CN" altLang="en-US" dirty="0"/>
              <a:t>需要标注设备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zh-CN" altLang="en-US" dirty="0"/>
              <a:t>功能。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686189" y="4673636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拓扑图的布局应清晰有序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通常</a:t>
            </a:r>
            <a:r>
              <a:rPr lang="zh-CN" altLang="en-US" dirty="0"/>
              <a:t>采用分层结构，</a:t>
            </a:r>
            <a:r>
              <a:rPr lang="zh-CN" altLang="en-US" dirty="0" smtClean="0"/>
              <a:t>例如</a:t>
            </a:r>
            <a:endParaRPr lang="en-US" altLang="zh-CN" dirty="0" smtClean="0"/>
          </a:p>
          <a:p>
            <a:r>
              <a:rPr lang="zh-CN" altLang="en-US" dirty="0" smtClean="0"/>
              <a:t>核心</a:t>
            </a:r>
            <a:r>
              <a:rPr lang="zh-CN" altLang="en-US" dirty="0"/>
              <a:t>层、汇聚层和接入层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以便</a:t>
            </a:r>
            <a:r>
              <a:rPr lang="zh-CN" altLang="en-US" dirty="0"/>
              <a:t>更好地展示网络的</a:t>
            </a:r>
            <a:r>
              <a:rPr lang="zh-CN" altLang="en-US" dirty="0" smtClean="0"/>
              <a:t>逻</a:t>
            </a:r>
            <a:endParaRPr lang="en-US" altLang="zh-CN" dirty="0" smtClean="0"/>
          </a:p>
          <a:p>
            <a:r>
              <a:rPr lang="zh-CN" altLang="en-US" dirty="0" smtClean="0"/>
              <a:t>辑关系。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414880" y="2541069"/>
            <a:ext cx="0" cy="56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099600" y="2541069"/>
            <a:ext cx="0" cy="56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010653" y="3975234"/>
            <a:ext cx="0" cy="59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809322" y="3992880"/>
            <a:ext cx="0" cy="59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1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120974" y="1240970"/>
            <a:ext cx="7063991" cy="4411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96819" y="1381539"/>
            <a:ext cx="6712299" cy="4094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20" y="1490870"/>
            <a:ext cx="3187419" cy="3904090"/>
          </a:xfrm>
          <a:prstGeom prst="rect">
            <a:avLst/>
          </a:prstGeom>
        </p:spPr>
      </p:pic>
      <p:pic>
        <p:nvPicPr>
          <p:cNvPr id="11" name="图片 10" descr="1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3970850"/>
            <a:ext cx="1484630" cy="2688590"/>
          </a:xfrm>
          <a:prstGeom prst="rect">
            <a:avLst/>
          </a:prstGeom>
        </p:spPr>
      </p:pic>
      <p:pic>
        <p:nvPicPr>
          <p:cNvPr id="10" name="图片 9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716269"/>
            <a:ext cx="1499870" cy="271589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3580598" y="2555078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02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2252313" y="3262964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拓扑</a:t>
            </a:r>
            <a:r>
              <a:rPr lang="zh-CN" altLang="en-US" sz="4000" dirty="0" smtClean="0"/>
              <a:t>图绘制工具介绍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5038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50256" y="125129"/>
            <a:ext cx="3432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软件的基本功能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3638" y="160211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流程图绘制</a:t>
            </a:r>
            <a:endParaRPr lang="zh-CN" altLang="en-US" sz="1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99184" y="160120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网络拓扑图绘制</a:t>
            </a:r>
            <a:endParaRPr lang="zh-CN" altLang="en-US" sz="1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603638" y="401221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数据可视化</a:t>
            </a:r>
            <a:endParaRPr lang="zh-CN" altLang="en-US" sz="1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931619" y="401221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协作与共享</a:t>
            </a:r>
            <a:endParaRPr lang="zh-CN" altLang="en-US" sz="1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107509" y="2095242"/>
            <a:ext cx="2339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Visio</a:t>
            </a:r>
            <a:r>
              <a:rPr lang="zh-CN" altLang="en-US" dirty="0"/>
              <a:t>提供了</a:t>
            </a:r>
            <a:r>
              <a:rPr lang="zh-CN" altLang="en-US" dirty="0" smtClean="0"/>
              <a:t>丰富的流程图模</a:t>
            </a:r>
            <a:endParaRPr lang="en-US" altLang="zh-CN" dirty="0" smtClean="0"/>
          </a:p>
          <a:p>
            <a:r>
              <a:rPr lang="zh-CN" altLang="en-US" dirty="0" smtClean="0"/>
              <a:t>板</a:t>
            </a:r>
            <a:r>
              <a:rPr lang="zh-CN" altLang="en-US" dirty="0"/>
              <a:t>和</a:t>
            </a:r>
            <a:r>
              <a:rPr lang="zh-CN" altLang="en-US" dirty="0" smtClean="0"/>
              <a:t>形状</a:t>
            </a:r>
            <a:r>
              <a:rPr lang="zh-CN" altLang="en-US" dirty="0"/>
              <a:t>库</a:t>
            </a:r>
            <a:r>
              <a:rPr lang="zh-CN" altLang="en-US" dirty="0" smtClean="0"/>
              <a:t>，用户可以通过</a:t>
            </a:r>
            <a:endParaRPr lang="en-US" altLang="zh-CN" dirty="0" smtClean="0"/>
          </a:p>
          <a:p>
            <a:r>
              <a:rPr lang="zh-CN" altLang="en-US" dirty="0" smtClean="0"/>
              <a:t>拖</a:t>
            </a:r>
            <a:r>
              <a:rPr lang="zh-CN" altLang="en-US" dirty="0"/>
              <a:t>拽</a:t>
            </a:r>
            <a:r>
              <a:rPr lang="zh-CN" altLang="en-US" dirty="0" smtClean="0"/>
              <a:t>的方式</a:t>
            </a:r>
            <a:r>
              <a:rPr lang="zh-CN" altLang="en-US" dirty="0"/>
              <a:t>快速</a:t>
            </a:r>
            <a:r>
              <a:rPr lang="zh-CN" altLang="en-US" dirty="0" smtClean="0"/>
              <a:t>创建复杂的</a:t>
            </a:r>
            <a:endParaRPr lang="en-US" altLang="zh-CN" dirty="0" smtClean="0"/>
          </a:p>
          <a:p>
            <a:r>
              <a:rPr lang="zh-CN" altLang="en-US" dirty="0" smtClean="0"/>
              <a:t>流程图</a:t>
            </a:r>
            <a:r>
              <a:rPr lang="zh-CN" altLang="en-US" dirty="0"/>
              <a:t>，支持</a:t>
            </a:r>
            <a:r>
              <a:rPr lang="zh-CN" altLang="en-US" dirty="0" smtClean="0"/>
              <a:t>自定义连接线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zh-CN" altLang="en-US" dirty="0"/>
              <a:t>布局，便于</a:t>
            </a:r>
            <a:r>
              <a:rPr lang="zh-CN" altLang="en-US" dirty="0" smtClean="0"/>
              <a:t>清晰表达业务</a:t>
            </a:r>
            <a:endParaRPr lang="en-US" altLang="zh-CN" dirty="0" smtClean="0"/>
          </a:p>
          <a:p>
            <a:r>
              <a:rPr lang="zh-CN" altLang="en-US" dirty="0" smtClean="0"/>
              <a:t>流程和逻辑关系。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80371" y="2079582"/>
            <a:ext cx="25186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visio</a:t>
            </a:r>
            <a:r>
              <a:rPr lang="zh-CN" altLang="en-US" dirty="0"/>
              <a:t>内置了专业的网络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r>
              <a:rPr lang="zh-CN" altLang="en-US" dirty="0" smtClean="0"/>
              <a:t>图标</a:t>
            </a:r>
            <a:r>
              <a:rPr lang="zh-CN" altLang="en-US" dirty="0"/>
              <a:t>库，支持绘制各种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网络拓扑图，包括局域网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 smtClean="0"/>
              <a:t>广域网</a:t>
            </a:r>
            <a:r>
              <a:rPr lang="zh-CN" altLang="en-US" dirty="0"/>
              <a:t>、云架构等，帮助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r>
              <a:rPr lang="zh-CN" altLang="en-US" dirty="0" smtClean="0"/>
              <a:t>户</a:t>
            </a:r>
            <a:r>
              <a:rPr lang="zh-CN" altLang="en-US" dirty="0"/>
              <a:t>直观展示网络结构</a:t>
            </a:r>
            <a:r>
              <a:rPr lang="zh-CN" altLang="en-US" dirty="0" smtClean="0"/>
              <a:t>和设备</a:t>
            </a:r>
            <a:endParaRPr lang="en-US" altLang="zh-CN" dirty="0" smtClean="0"/>
          </a:p>
          <a:p>
            <a:r>
              <a:rPr lang="zh-CN" altLang="en-US" dirty="0" smtClean="0"/>
              <a:t>连接关系。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197277" y="4644286"/>
            <a:ext cx="2159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visio</a:t>
            </a:r>
            <a:r>
              <a:rPr lang="zh-CN" altLang="en-US" dirty="0"/>
              <a:t>支持与</a:t>
            </a:r>
            <a:r>
              <a:rPr lang="en-US" altLang="zh-CN" dirty="0"/>
              <a:t>Excel</a:t>
            </a:r>
            <a:r>
              <a:rPr lang="zh-CN" altLang="en-US" dirty="0"/>
              <a:t>等</a:t>
            </a:r>
            <a:r>
              <a:rPr lang="zh-CN" altLang="en-US" dirty="0" smtClean="0"/>
              <a:t>数据源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的</a:t>
            </a:r>
            <a:r>
              <a:rPr lang="zh-CN" altLang="en-US" dirty="0"/>
              <a:t>无缝集成，用户可以</a:t>
            </a:r>
            <a:r>
              <a:rPr lang="zh-CN" altLang="en-US" dirty="0" smtClean="0"/>
              <a:t>通</a:t>
            </a:r>
            <a:endParaRPr lang="en-US" altLang="zh-CN" dirty="0" smtClean="0"/>
          </a:p>
          <a:p>
            <a:r>
              <a:rPr lang="zh-CN" altLang="en-US" dirty="0" smtClean="0"/>
              <a:t>过</a:t>
            </a:r>
            <a:r>
              <a:rPr lang="zh-CN" altLang="en-US" dirty="0"/>
              <a:t>数据驱动的图形动态</a:t>
            </a:r>
            <a:r>
              <a:rPr lang="zh-CN" altLang="en-US" dirty="0" smtClean="0"/>
              <a:t>展</a:t>
            </a:r>
            <a:endParaRPr lang="en-US" altLang="zh-CN" dirty="0" smtClean="0"/>
          </a:p>
          <a:p>
            <a:r>
              <a:rPr lang="zh-CN" altLang="en-US" dirty="0" smtClean="0"/>
              <a:t>示</a:t>
            </a:r>
            <a:r>
              <a:rPr lang="zh-CN" altLang="en-US" dirty="0"/>
              <a:t>数据变化，如组织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图</a:t>
            </a:r>
            <a:r>
              <a:rPr lang="zh-CN" altLang="en-US" dirty="0"/>
              <a:t>、项目进度图等，</a:t>
            </a:r>
            <a:r>
              <a:rPr lang="zh-CN" altLang="en-US" dirty="0" smtClean="0"/>
              <a:t>提升</a:t>
            </a:r>
            <a:endParaRPr lang="en-US" altLang="zh-CN" dirty="0" smtClean="0"/>
          </a:p>
          <a:p>
            <a:r>
              <a:rPr lang="zh-CN" altLang="en-US" dirty="0" smtClean="0"/>
              <a:t>数据分析</a:t>
            </a:r>
            <a:r>
              <a:rPr lang="zh-CN" altLang="en-US" dirty="0"/>
              <a:t>和展示的效率。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41952" y="4644286"/>
            <a:ext cx="31261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Visio</a:t>
            </a:r>
            <a:r>
              <a:rPr lang="zh-CN" altLang="en-US" dirty="0"/>
              <a:t>支持与</a:t>
            </a:r>
            <a:r>
              <a:rPr lang="en-US" altLang="zh-CN" dirty="0" err="1" smtClean="0"/>
              <a:t>MicrosoftTeamsSharePoint</a:t>
            </a:r>
            <a:endParaRPr lang="en-US" altLang="zh-CN" dirty="0" smtClean="0"/>
          </a:p>
          <a:p>
            <a:r>
              <a:rPr lang="zh-CN" altLang="en-US" dirty="0" smtClean="0"/>
              <a:t>等</a:t>
            </a:r>
            <a:r>
              <a:rPr lang="zh-CN" altLang="en-US" dirty="0"/>
              <a:t>协作</a:t>
            </a:r>
            <a:r>
              <a:rPr lang="zh-CN" altLang="en-US" dirty="0" smtClean="0"/>
              <a:t>工具的</a:t>
            </a:r>
            <a:r>
              <a:rPr lang="zh-CN" altLang="en-US" dirty="0"/>
              <a:t>集成</a:t>
            </a:r>
            <a:r>
              <a:rPr lang="en-US" altLang="zh-CN" dirty="0"/>
              <a:t>,</a:t>
            </a:r>
            <a:r>
              <a:rPr lang="zh-CN" altLang="en-US" dirty="0"/>
              <a:t>允许多用户同时</a:t>
            </a:r>
            <a:r>
              <a:rPr lang="zh-CN" altLang="en-US" dirty="0" smtClean="0"/>
              <a:t>编</a:t>
            </a:r>
            <a:endParaRPr lang="en-US" altLang="zh-CN" dirty="0" smtClean="0"/>
          </a:p>
          <a:p>
            <a:r>
              <a:rPr lang="zh-CN" altLang="en-US" dirty="0" smtClean="0"/>
              <a:t>辑</a:t>
            </a:r>
            <a:r>
              <a:rPr lang="zh-CN" altLang="en-US" dirty="0"/>
              <a:t>和评论同一文档，并支持将图表</a:t>
            </a:r>
            <a:r>
              <a:rPr lang="zh-CN" altLang="en-US" dirty="0" smtClean="0"/>
              <a:t>导</a:t>
            </a:r>
            <a:endParaRPr lang="en-US" altLang="zh-CN" dirty="0" smtClean="0"/>
          </a:p>
          <a:p>
            <a:r>
              <a:rPr lang="zh-CN" altLang="en-US" dirty="0" smtClean="0"/>
              <a:t>出</a:t>
            </a:r>
            <a:r>
              <a:rPr lang="zh-CN" altLang="en-US" dirty="0"/>
              <a:t>为</a:t>
            </a:r>
            <a:r>
              <a:rPr lang="en-US" altLang="zh-CN" dirty="0"/>
              <a:t>PDF</a:t>
            </a:r>
            <a:r>
              <a:rPr lang="zh-CN" altLang="en-US" dirty="0"/>
              <a:t>、</a:t>
            </a:r>
            <a:r>
              <a:rPr lang="en-US" altLang="zh-CN" dirty="0"/>
              <a:t>PNG</a:t>
            </a:r>
            <a:r>
              <a:rPr lang="zh-CN" altLang="en-US" dirty="0"/>
              <a:t>等多种格式，便于</a:t>
            </a:r>
            <a:r>
              <a:rPr lang="zh-CN" altLang="en-US" dirty="0" smtClean="0"/>
              <a:t>分享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zh-CN" altLang="en-US" dirty="0"/>
              <a:t>展示。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4" y="1361872"/>
            <a:ext cx="3012413" cy="49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19" y="1576949"/>
            <a:ext cx="3187419" cy="405953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94553" y="12645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亿图软件的基本功能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5171" y="1706157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多平台支持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5426" y="1706157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丰富的模板库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7087" y="4095907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强大的绘图工具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16383" y="4086953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7030A0"/>
                </a:solidFill>
              </a:rPr>
              <a:t>云端存储与协作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5801" y="2316410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亿图软件支持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/>
              <a:t>以及在线版本，用户</a:t>
            </a:r>
            <a:r>
              <a:rPr lang="zh-CN" altLang="en-US" dirty="0" smtClean="0"/>
              <a:t>可以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不同操作系统上</a:t>
            </a:r>
            <a:r>
              <a:rPr lang="zh-CN" altLang="en-US" dirty="0" smtClean="0"/>
              <a:t>无缝切换使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，提供灵活的工作环境选择。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47860" y="2316410"/>
            <a:ext cx="28777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亿图内置了数千种专业模板，</a:t>
            </a:r>
            <a:r>
              <a:rPr lang="zh-CN" altLang="en-US" dirty="0" smtClean="0"/>
              <a:t>涵</a:t>
            </a:r>
            <a:endParaRPr lang="en-US" altLang="zh-CN" dirty="0" smtClean="0"/>
          </a:p>
          <a:p>
            <a:r>
              <a:rPr lang="zh-CN" altLang="en-US" dirty="0" smtClean="0"/>
              <a:t>盖</a:t>
            </a:r>
            <a:r>
              <a:rPr lang="zh-CN" altLang="en-US" dirty="0"/>
              <a:t>流程图思维导图、网络拓扑图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UML</a:t>
            </a:r>
            <a:r>
              <a:rPr lang="zh-CN" altLang="en-US" dirty="0"/>
              <a:t>图等多种类型，用户可以</a:t>
            </a:r>
            <a:r>
              <a:rPr lang="zh-CN" altLang="en-US" dirty="0" smtClean="0"/>
              <a:t>直</a:t>
            </a:r>
            <a:endParaRPr lang="en-US" altLang="zh-CN" dirty="0" smtClean="0"/>
          </a:p>
          <a:p>
            <a:r>
              <a:rPr lang="zh-CN" altLang="en-US" dirty="0" smtClean="0"/>
              <a:t>接</a:t>
            </a:r>
            <a:r>
              <a:rPr lang="zh-CN" altLang="en-US" dirty="0"/>
              <a:t>使用或基于模板进行二次创作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提高</a:t>
            </a:r>
            <a:r>
              <a:rPr lang="zh-CN" altLang="en-US" dirty="0"/>
              <a:t>绘图效率。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0719" y="4824944"/>
            <a:ext cx="23839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亿图提供了多种绘图工具</a:t>
            </a:r>
            <a:r>
              <a:rPr lang="en-US" altLang="zh-CN" dirty="0"/>
              <a:t>,</a:t>
            </a:r>
            <a:r>
              <a:rPr lang="zh-CN" altLang="en-US" dirty="0" smtClean="0"/>
              <a:t>如</a:t>
            </a:r>
            <a:endParaRPr lang="en-US" altLang="zh-CN" dirty="0" smtClean="0"/>
          </a:p>
          <a:p>
            <a:r>
              <a:rPr lang="zh-CN" altLang="en-US" dirty="0" smtClean="0"/>
              <a:t>自动</a:t>
            </a:r>
            <a:r>
              <a:rPr lang="zh-CN" altLang="en-US" dirty="0"/>
              <a:t>对齐、智能连接线、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层</a:t>
            </a:r>
            <a:r>
              <a:rPr lang="zh-CN" altLang="en-US" dirty="0"/>
              <a:t>官理寺功能，帮助用户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r>
              <a:rPr lang="zh-CN" altLang="en-US" dirty="0" smtClean="0"/>
              <a:t>速</a:t>
            </a:r>
            <a:r>
              <a:rPr lang="zh-CN" altLang="en-US" dirty="0"/>
              <a:t>创建精确且美观的图表</a:t>
            </a:r>
            <a:r>
              <a:rPr lang="en-US" altLang="zh-CN" dirty="0"/>
              <a:t>,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r>
              <a:rPr lang="zh-CN" altLang="en-US" dirty="0" smtClean="0"/>
              <a:t>时</a:t>
            </a:r>
            <a:r>
              <a:rPr lang="zh-CN" altLang="en-US" dirty="0"/>
              <a:t>支持自定义形状和样式。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27396" y="4735490"/>
            <a:ext cx="25186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亿图支持将图表保存到云端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用户</a:t>
            </a:r>
            <a:r>
              <a:rPr lang="zh-CN" altLang="en-US" dirty="0"/>
              <a:t>可以随时随地访问和</a:t>
            </a:r>
            <a:r>
              <a:rPr lang="zh-CN" altLang="en-US" dirty="0" smtClean="0"/>
              <a:t>编</a:t>
            </a:r>
            <a:endParaRPr lang="en-US" altLang="zh-CN" dirty="0" smtClean="0"/>
          </a:p>
          <a:p>
            <a:r>
              <a:rPr lang="zh-CN" altLang="en-US" dirty="0" smtClean="0"/>
              <a:t>辑</a:t>
            </a:r>
            <a:r>
              <a:rPr lang="en-US" altLang="zh-CN" dirty="0"/>
              <a:t>,</a:t>
            </a:r>
            <a:r>
              <a:rPr lang="zh-CN" altLang="en-US" dirty="0"/>
              <a:t>并支持团队协作功能，</a:t>
            </a:r>
            <a:r>
              <a:rPr lang="zh-CN" altLang="en-US" dirty="0" smtClean="0"/>
              <a:t>允</a:t>
            </a:r>
            <a:endParaRPr lang="en-US" altLang="zh-CN" dirty="0" smtClean="0"/>
          </a:p>
          <a:p>
            <a:r>
              <a:rPr lang="zh-CN" altLang="en-US" dirty="0" smtClean="0"/>
              <a:t>许多</a:t>
            </a:r>
            <a:r>
              <a:rPr lang="zh-CN" altLang="en-US" dirty="0"/>
              <a:t>用户同时编辑和评论</a:t>
            </a:r>
            <a:r>
              <a:rPr lang="en-US" altLang="zh-CN" dirty="0"/>
              <a:t>,</a:t>
            </a:r>
            <a:r>
              <a:rPr lang="zh-CN" altLang="en-US" dirty="0" smtClean="0"/>
              <a:t>提</a:t>
            </a:r>
            <a:endParaRPr lang="en-US" altLang="zh-CN" dirty="0" smtClean="0"/>
          </a:p>
          <a:p>
            <a:r>
              <a:rPr lang="zh-CN" altLang="en-US" dirty="0" smtClean="0"/>
              <a:t>升</a:t>
            </a:r>
            <a:r>
              <a:rPr lang="zh-CN" altLang="en-US" dirty="0"/>
              <a:t>团队协作效率。</a:t>
            </a:r>
          </a:p>
        </p:txBody>
      </p:sp>
    </p:spTree>
    <p:extLst>
      <p:ext uri="{BB962C8B-B14F-4D97-AF65-F5344CB8AC3E}">
        <p14:creationId xmlns:p14="http://schemas.microsoft.com/office/powerpoint/2010/main" val="126809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9541</TotalTime>
  <Words>2254</Words>
  <Application>Microsoft Office PowerPoint</Application>
  <PresentationFormat>全屏显示(4:3)</PresentationFormat>
  <Paragraphs>345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仿宋</vt:lpstr>
      <vt:lpstr>华文隶书</vt:lpstr>
      <vt:lpstr>宋体</vt:lpstr>
      <vt:lpstr>微软雅黑</vt:lpstr>
      <vt:lpstr>Arial</vt:lpstr>
      <vt:lpstr>Calibri</vt:lpstr>
      <vt:lpstr>Tahoma</vt:lpstr>
      <vt:lpstr>Wingdings</vt:lpstr>
      <vt:lpstr>Office 主题</vt:lpstr>
      <vt:lpstr>拓扑图的绘制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1221</cp:revision>
  <dcterms:created xsi:type="dcterms:W3CDTF">2014-07-13T02:54:52Z</dcterms:created>
  <dcterms:modified xsi:type="dcterms:W3CDTF">2025-04-30T00:45:31Z</dcterms:modified>
</cp:coreProperties>
</file>