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5" r:id="rId5"/>
    <p:sldId id="283" r:id="rId6"/>
    <p:sldId id="284" r:id="rId7"/>
    <p:sldId id="280" r:id="rId8"/>
    <p:sldId id="281" r:id="rId9"/>
    <p:sldId id="282" r:id="rId10"/>
    <p:sldId id="262" r:id="rId11"/>
    <p:sldId id="263" r:id="rId12"/>
    <p:sldId id="269" r:id="rId13"/>
    <p:sldId id="279" r:id="rId14"/>
    <p:sldId id="270" r:id="rId15"/>
    <p:sldId id="276" r:id="rId16"/>
    <p:sldId id="277" r:id="rId17"/>
    <p:sldId id="278" r:id="rId18"/>
    <p:sldId id="271" r:id="rId19"/>
    <p:sldId id="264" r:id="rId20"/>
    <p:sldId id="273" r:id="rId21"/>
    <p:sldId id="274" r:id="rId22"/>
    <p:sldId id="272" r:id="rId23"/>
    <p:sldId id="265" r:id="rId24"/>
    <p:sldId id="266" r:id="rId25"/>
    <p:sldId id="267" r:id="rId26"/>
    <p:sldId id="268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00CC00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6716" autoAdjust="0"/>
  </p:normalViewPr>
  <p:slideViewPr>
    <p:cSldViewPr>
      <p:cViewPr>
        <p:scale>
          <a:sx n="75" d="100"/>
          <a:sy n="75" d="100"/>
        </p:scale>
        <p:origin x="-1248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A35F7-CA12-4816-9264-1B32BB95698D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5A7D4-DE61-49B1-A1B1-7FF32851F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8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1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）简单、易学</a:t>
            </a:r>
            <a:endParaRPr lang="en-US" altLang="zh-CN" sz="2000" dirty="0" smtClean="0">
              <a:solidFill>
                <a:srgbClr val="080808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是一种代表简单主义思想的语言，有简单的语法，容易上手。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的这种伪代码本质是它最大的优点之一。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使你能够专注于解决问题而不是去搞明白语言本身。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2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）面向对象的高层语言</a:t>
            </a:r>
            <a:endParaRPr lang="en-US" altLang="zh-CN" sz="2000" dirty="0" smtClean="0">
              <a:solidFill>
                <a:srgbClr val="080808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无需关注底层细节，而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C/C++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中需要操作指针。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与其他语言相比，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以强大而又简单的方式实现面向对象编程。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3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）解释性</a:t>
            </a: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程序不需要编译成二进制代码，可以直接在源代码上运行。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对于编译性语言（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C/C++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），源文件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-&gt;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编译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/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链接器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-&gt;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可执行文件。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4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）免费开源，可移植性</a:t>
            </a:r>
            <a:endParaRPr lang="en-US" altLang="zh-CN" sz="2000" dirty="0" smtClean="0">
              <a:solidFill>
                <a:srgbClr val="080808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Unix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衍生系统，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Win32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系统家族，掌上平台（掌上电脑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/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手机），游戏控制台（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PSP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）等等。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5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）可扩展性，可嵌入性</a:t>
            </a:r>
            <a:endParaRPr lang="en-US" altLang="zh-CN" sz="2000" dirty="0" smtClean="0">
              <a:solidFill>
                <a:srgbClr val="080808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如果一段关键代码希望运行得更快或者希望算法不公开，你可以把这部分程序用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C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或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C++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编写，然后在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程序中使用它们。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你可以把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嵌入到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C/C++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程序，从而向程序用户提供脚本功能。</a:t>
            </a: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6</a:t>
            </a:r>
            <a:r>
              <a:rPr lang="zh-CN" altLang="en-US" sz="2000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）丰富的库</a:t>
            </a: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标准库确实很庞大，包括正则表达式、文档生成、单元测试、线程、数据库、网页浏览器、等等。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此外，还有其他高质量的库，如</a:t>
            </a:r>
            <a:r>
              <a:rPr lang="en-US" altLang="zh-CN" b="0" dirty="0" err="1" smtClean="0">
                <a:solidFill>
                  <a:srgbClr val="080808"/>
                </a:solidFill>
                <a:ea typeface="宋体" charset="-122"/>
                <a:cs typeface="Arial" charset="0"/>
              </a:rPr>
              <a:t>wxPython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、</a:t>
            </a:r>
            <a:r>
              <a:rPr lang="en-US" altLang="zh-CN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Twisted</a:t>
            </a:r>
            <a:r>
              <a:rPr lang="zh-CN" altLang="en-US" b="0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和图像库等等。</a:t>
            </a:r>
          </a:p>
          <a:p>
            <a:pPr lvl="1">
              <a:lnSpc>
                <a:spcPct val="120000"/>
              </a:lnSpc>
            </a:pPr>
            <a:endParaRPr lang="en-US" altLang="zh-CN" b="0" dirty="0" smtClean="0">
              <a:solidFill>
                <a:srgbClr val="080808"/>
              </a:solidFill>
              <a:ea typeface="宋体" charset="-122"/>
              <a:cs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5A7D4-DE61-49B1-A1B1-7FF32851F2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38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Web</a:t>
            </a:r>
            <a:r>
              <a:rPr lang="zh-CN" altLang="en-US" b="1" dirty="0" smtClean="0"/>
              <a:t>应用开发</a:t>
            </a:r>
            <a:endParaRPr lang="zh-CN" altLang="en-US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经常被用于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开发。比如，通过</a:t>
            </a:r>
            <a:r>
              <a:rPr lang="en-US" altLang="zh-CN" dirty="0" err="1" smtClean="0"/>
              <a:t>mod_wsgi</a:t>
            </a:r>
            <a:r>
              <a:rPr lang="zh-CN" altLang="en-US" dirty="0" smtClean="0"/>
              <a:t>模块，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可以运行用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编写的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程序。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定义了</a:t>
            </a:r>
            <a:r>
              <a:rPr lang="en-US" altLang="zh-CN" dirty="0" smtClean="0"/>
              <a:t>WSGI</a:t>
            </a:r>
            <a:r>
              <a:rPr lang="zh-CN" altLang="en-US" dirty="0" smtClean="0"/>
              <a:t>标准应用接口来协调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服务器与基于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程序之间的通信。一些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框架，如</a:t>
            </a:r>
            <a:r>
              <a:rPr lang="en-US" altLang="zh-CN" dirty="0" smtClean="0"/>
              <a:t>Django,TurboGears,web2py,Zope</a:t>
            </a:r>
            <a:r>
              <a:rPr lang="zh-CN" altLang="en-US" dirty="0" smtClean="0"/>
              <a:t>等，可以让程序员轻松地开发和管理复杂的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程序。</a:t>
            </a:r>
          </a:p>
          <a:p>
            <a:r>
              <a:rPr lang="zh-CN" altLang="en-US" b="1" dirty="0" smtClean="0"/>
              <a:t>操作系统管理、服务器运维的自动化脚本</a:t>
            </a:r>
            <a:endParaRPr lang="zh-CN" altLang="en-US" dirty="0" smtClean="0"/>
          </a:p>
          <a:p>
            <a:r>
              <a:rPr lang="zh-CN" altLang="en-US" dirty="0" smtClean="0"/>
              <a:t>在很多操作系统里，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是标准的系统组件。 大多数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发行版以及</a:t>
            </a:r>
            <a:r>
              <a:rPr lang="en-US" altLang="zh-CN" dirty="0" err="1" smtClean="0"/>
              <a:t>NetBSD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OpenBSD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Mac OS X</a:t>
            </a:r>
            <a:r>
              <a:rPr lang="zh-CN" altLang="en-US" dirty="0" smtClean="0"/>
              <a:t>都集成了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，可以在终端下直接运行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。有一些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发行版的安装器使用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语言编写，比如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Ubiquity</a:t>
            </a:r>
            <a:r>
              <a:rPr lang="zh-CN" altLang="en-US" dirty="0" smtClean="0"/>
              <a:t>安装器</a:t>
            </a:r>
            <a:r>
              <a:rPr lang="en-US" altLang="zh-CN" dirty="0" smtClean="0"/>
              <a:t>,Red Hat Linux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Fedora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Anaconda</a:t>
            </a:r>
            <a:r>
              <a:rPr lang="zh-CN" altLang="en-US" dirty="0" smtClean="0"/>
              <a:t>安装器。</a:t>
            </a:r>
            <a:r>
              <a:rPr lang="en-US" altLang="zh-CN" dirty="0" smtClean="0"/>
              <a:t>Gentoo Linux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来编写它的</a:t>
            </a:r>
            <a:r>
              <a:rPr lang="en-US" altLang="zh-CN" dirty="0" smtClean="0"/>
              <a:t>Portage</a:t>
            </a:r>
            <a:r>
              <a:rPr lang="zh-CN" altLang="en-US" dirty="0" smtClean="0"/>
              <a:t>包管理系统。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标准库包含了多个调用操作系统功能的库。通过</a:t>
            </a:r>
            <a:r>
              <a:rPr lang="en-US" altLang="zh-CN" dirty="0" smtClean="0"/>
              <a:t>pywin32</a:t>
            </a:r>
            <a:r>
              <a:rPr lang="zh-CN" altLang="en-US" dirty="0" smtClean="0"/>
              <a:t>这个第三方软件 包，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能够访问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COM</a:t>
            </a:r>
            <a:r>
              <a:rPr lang="zh-CN" altLang="en-US" dirty="0" smtClean="0"/>
              <a:t>服务及其它</a:t>
            </a:r>
            <a:r>
              <a:rPr lang="en-US" altLang="zh-CN" dirty="0" smtClean="0"/>
              <a:t>Windows API</a:t>
            </a:r>
            <a:r>
              <a:rPr lang="zh-CN" altLang="en-US" dirty="0" smtClean="0"/>
              <a:t>。使用</a:t>
            </a:r>
            <a:r>
              <a:rPr lang="en-US" altLang="zh-CN" dirty="0" err="1" smtClean="0"/>
              <a:t>IronPython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程序能够直接调用</a:t>
            </a:r>
            <a:r>
              <a:rPr lang="en-US" altLang="zh-CN" dirty="0" err="1" smtClean="0"/>
              <a:t>.Net</a:t>
            </a:r>
            <a:r>
              <a:rPr lang="en-US" altLang="zh-CN" dirty="0" smtClean="0"/>
              <a:t> Framework</a:t>
            </a:r>
            <a:r>
              <a:rPr lang="zh-CN" altLang="en-US" dirty="0" smtClean="0"/>
              <a:t>。一般说来，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编写的系统管理脚本在可读性、性能、代码重用度、扩展性几方面都优于普通的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脚本。</a:t>
            </a:r>
          </a:p>
          <a:p>
            <a:r>
              <a:rPr lang="zh-CN" altLang="en-US" b="1" dirty="0" smtClean="0"/>
              <a:t>科学计算</a:t>
            </a:r>
            <a:endParaRPr lang="zh-CN" altLang="en-US" dirty="0" smtClean="0"/>
          </a:p>
          <a:p>
            <a:r>
              <a:rPr lang="en-US" altLang="zh-CN" dirty="0" err="1" smtClean="0"/>
              <a:t>NumPy,SciPy,Matplotlib</a:t>
            </a:r>
            <a:r>
              <a:rPr lang="zh-CN" altLang="en-US" dirty="0" smtClean="0"/>
              <a:t>可以让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程序员编写科学计算程序。</a:t>
            </a:r>
          </a:p>
          <a:p>
            <a:r>
              <a:rPr lang="zh-CN" altLang="en-US" b="1" dirty="0" smtClean="0"/>
              <a:t>桌面软件</a:t>
            </a:r>
            <a:endParaRPr lang="zh-CN" altLang="en-US" dirty="0" smtClean="0"/>
          </a:p>
          <a:p>
            <a:r>
              <a:rPr lang="en-US" altLang="zh-CN" dirty="0" err="1" smtClean="0"/>
              <a:t>PyQt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PySide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wxPython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PyGTK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快速开发桌面应用程序的利器。</a:t>
            </a:r>
          </a:p>
          <a:p>
            <a:r>
              <a:rPr lang="zh-CN" altLang="en-US" b="1" dirty="0" smtClean="0"/>
              <a:t>服务器软件（网络软件）</a:t>
            </a:r>
            <a:endParaRPr lang="zh-CN" altLang="en-US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对于各种网络协议的支持很完善，因此经常被用于编写服务器软件、网络爬虫。第三方库</a:t>
            </a:r>
            <a:r>
              <a:rPr lang="en-US" altLang="zh-CN" dirty="0" smtClean="0"/>
              <a:t>Twisted</a:t>
            </a:r>
            <a:r>
              <a:rPr lang="zh-CN" altLang="en-US" dirty="0" smtClean="0"/>
              <a:t>支持异步网络编程和多数标准的网络协议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包含客户端和服务器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，并且提供了多种工具，被广泛用于编写高性能的服务器软件。</a:t>
            </a:r>
          </a:p>
          <a:p>
            <a:r>
              <a:rPr lang="zh-CN" altLang="en-US" b="1" dirty="0" smtClean="0"/>
              <a:t>游戏</a:t>
            </a:r>
            <a:endParaRPr lang="zh-CN" altLang="en-US" dirty="0" smtClean="0"/>
          </a:p>
          <a:p>
            <a:r>
              <a:rPr lang="zh-CN" altLang="en-US" dirty="0" smtClean="0"/>
              <a:t>很多游戏使用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编写图形显示等高性能模块，而使用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编写游戏的逻辑、服务器。相较于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的功能更简单、体积更小；而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则支持更多的特性和数据类型。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5A7D4-DE61-49B1-A1B1-7FF32851F2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658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5A7D4-DE61-49B1-A1B1-7FF32851F2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65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5A7D4-DE61-49B1-A1B1-7FF32851F25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9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33AE0-5E14-4D6D-AC79-D27CFF5CB205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894E2-41CB-4AB6-AA04-B3D6E48F8C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5C589-4953-4BBF-8ECF-77B9B8C29401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A12F0-9218-4B10-995F-600B5655F3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AF4E8-ADA1-4F73-AD4D-C4F1D09BC737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7239E-931B-4BE5-AFE9-CFB1C43FE9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03FAC-3685-4800-8666-279C7B91A542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9BAB4-F99E-4EB5-8242-B0087BF60D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9BDEA-1730-4D64-8183-AA2F9695F370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CFD57-DF7A-4FFD-A0F5-D768750174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06208-D5E7-4FCB-B086-7890E5989626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F5960-A374-489B-9319-3F154CD699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D9F17-BA66-4D23-AF3D-839761034111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342F8-B95A-48BB-ADDF-0620564F1F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DBA48-2E6F-472B-BAE0-63D940783DCC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855AF-5532-42D5-9D73-B3AF12BF1B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7AE8E-C496-4B1C-BE5C-BDDBDB8559B5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F3E45-42A4-467C-8F71-B003AEA93A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D1F03-D4F5-4897-A91E-8CE563BBEAE9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EF862-842D-4503-BB0A-6757BFF341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3BF3E-3297-4789-B6BE-183FF106FE5A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27F96-B83F-431B-A426-4A3867B79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5F1D41-22D5-4772-9939-966A408E3B40}" type="datetimeFigureOut">
              <a:rPr lang="zh-CN" altLang="en-US"/>
              <a:pPr>
                <a:defRPr/>
              </a:pPr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D16FED-E8AC-45DC-B0F1-DDFC5B59F0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clipse.org/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://pydev.org/updat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rship.python.net/crew/mike/Idle" TargetMode="External"/><Relationship Id="rId5" Type="http://schemas.openxmlformats.org/officeDocument/2006/relationships/hyperlink" Target="http://ipython.scipy.org/" TargetMode="External"/><Relationship Id="rId10" Type="http://schemas.openxmlformats.org/officeDocument/2006/relationships/hyperlink" Target="http://activestate.com/Products/Komodo" TargetMode="External"/><Relationship Id="rId4" Type="http://schemas.openxmlformats.org/officeDocument/2006/relationships/hyperlink" Target="http://starship.python.net/crew/skippy/win32" TargetMode="External"/><Relationship Id="rId9" Type="http://schemas.openxmlformats.org/officeDocument/2006/relationships/hyperlink" Target="http://wingwar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149080"/>
            <a:ext cx="70922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About Python</a:t>
            </a:r>
            <a:endParaRPr lang="zh-CN" alt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6" name="图片 5" descr="0eb30f2442a7d9331abfc6f3ad4bd11373f0011e[1]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5445224"/>
            <a:ext cx="2160240" cy="11967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8"/>
          <p:cNvSpPr>
            <a:spLocks noChangeArrowheads="1"/>
          </p:cNvSpPr>
          <p:nvPr/>
        </p:nvSpPr>
        <p:spPr bwMode="auto">
          <a:xfrm>
            <a:off x="4860032" y="980728"/>
            <a:ext cx="35044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Basic Grammar</a:t>
            </a:r>
            <a:endParaRPr lang="zh-CN" altLang="en-US" sz="3600" dirty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矩形 7"/>
          <p:cNvSpPr>
            <a:spLocks noChangeArrowheads="1"/>
          </p:cNvSpPr>
          <p:nvPr/>
        </p:nvSpPr>
        <p:spPr bwMode="auto">
          <a:xfrm>
            <a:off x="1115616" y="4787860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关于变量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5"/>
          <p:cNvSpPr>
            <a:spLocks noChangeArrowheads="1"/>
          </p:cNvSpPr>
          <p:nvPr/>
        </p:nvSpPr>
        <p:spPr bwMode="auto">
          <a:xfrm>
            <a:off x="3131840" y="3635732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缩进格式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5" name="矩形 6"/>
          <p:cNvSpPr>
            <a:spLocks noChangeArrowheads="1"/>
          </p:cNvSpPr>
          <p:nvPr/>
        </p:nvSpPr>
        <p:spPr bwMode="auto">
          <a:xfrm>
            <a:off x="1979712" y="413978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关于函数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31316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关于语句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20608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程序注释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008" y="25556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错误处理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8"/>
          <p:cNvSpPr>
            <a:spLocks noChangeArrowheads="1"/>
          </p:cNvSpPr>
          <p:nvPr/>
        </p:nvSpPr>
        <p:spPr bwMode="auto">
          <a:xfrm>
            <a:off x="6286500" y="1000125"/>
            <a:ext cx="1107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变量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矩形 7"/>
          <p:cNvSpPr>
            <a:spLocks noChangeArrowheads="1"/>
          </p:cNvSpPr>
          <p:nvPr/>
        </p:nvSpPr>
        <p:spPr bwMode="auto">
          <a:xfrm>
            <a:off x="1403648" y="2276872"/>
            <a:ext cx="237626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声明变量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Myvarl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=‘string’;</a:t>
            </a: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Myvarl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 0;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变量的赋值如果一行写不下，需要用“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”作为续行符。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8" name="矩形 7"/>
          <p:cNvSpPr>
            <a:spLocks noChangeArrowheads="1"/>
          </p:cNvSpPr>
          <p:nvPr/>
        </p:nvSpPr>
        <p:spPr bwMode="auto">
          <a:xfrm>
            <a:off x="1403648" y="4005064"/>
            <a:ext cx="341632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变量引用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如果变量未赋值，引用会出错。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若赋值后引用，如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&gt;&gt;&gt;x=1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&gt;&gt;&gt;x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9" name="矩形 5"/>
          <p:cNvSpPr>
            <a:spLocks noChangeArrowheads="1"/>
          </p:cNvSpPr>
          <p:nvPr/>
        </p:nvSpPr>
        <p:spPr bwMode="auto">
          <a:xfrm>
            <a:off x="4932040" y="2276872"/>
            <a:ext cx="2668231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变量可以一次赋多值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/>
              <a:t>&gt;&gt;&gt; v = ('a', 'b', 'e') </a:t>
            </a:r>
            <a:endParaRPr lang="en-US" altLang="zh-CN" dirty="0" smtClean="0"/>
          </a:p>
          <a:p>
            <a:r>
              <a:rPr lang="zh-CN" altLang="zh-CN" dirty="0" smtClean="0"/>
              <a:t>&gt;&gt;&gt; (x, y, z) = v </a:t>
            </a:r>
            <a:endParaRPr lang="en-US" altLang="zh-CN" dirty="0" smtClean="0"/>
          </a:p>
          <a:p>
            <a:r>
              <a:rPr lang="zh-CN" altLang="zh-CN" dirty="0" smtClean="0"/>
              <a:t>&gt;&gt;&gt; x</a:t>
            </a:r>
            <a:endParaRPr lang="en-US" altLang="zh-CN" dirty="0" smtClean="0"/>
          </a:p>
          <a:p>
            <a:r>
              <a:rPr lang="zh-CN" altLang="zh-CN" dirty="0" smtClean="0"/>
              <a:t> ‘a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r>
              <a:rPr lang="zh-CN" altLang="zh-CN" dirty="0" smtClean="0"/>
              <a:t> &gt;&gt;&gt; y</a:t>
            </a:r>
            <a:endParaRPr lang="en-US" altLang="zh-CN" dirty="0" smtClean="0"/>
          </a:p>
          <a:p>
            <a:r>
              <a:rPr lang="zh-CN" altLang="zh-CN" dirty="0" smtClean="0"/>
              <a:t> ‘b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r>
              <a:rPr lang="zh-CN" altLang="zh-CN" dirty="0" smtClean="0"/>
              <a:t> &gt;&gt;&gt; z</a:t>
            </a:r>
            <a:endParaRPr lang="en-US" altLang="zh-CN" dirty="0" smtClean="0"/>
          </a:p>
          <a:p>
            <a:r>
              <a:rPr lang="zh-CN" altLang="zh-CN" dirty="0" smtClean="0"/>
              <a:t> ‘e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r>
              <a:rPr lang="zh-CN" altLang="zh-CN" dirty="0" smtClean="0"/>
              <a:t>v 是一个三元素的 tuple</a:t>
            </a:r>
            <a:endParaRPr lang="en-US" altLang="zh-CN" dirty="0" smtClean="0"/>
          </a:p>
          <a:p>
            <a:r>
              <a:rPr lang="zh-CN" altLang="zh-CN" dirty="0" smtClean="0"/>
              <a:t>并且 (x, y, z) 是一个三变</a:t>
            </a:r>
            <a:endParaRPr lang="en-US" altLang="zh-CN" dirty="0" smtClean="0"/>
          </a:p>
          <a:p>
            <a:r>
              <a:rPr lang="zh-CN" altLang="zh-CN" dirty="0" smtClean="0"/>
              <a:t>量的 tuple。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124744"/>
            <a:ext cx="558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۞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另外需要注意的是，无需声明变量类型，直接赋值使用即可。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8"/>
          <p:cNvSpPr>
            <a:spLocks noChangeArrowheads="1"/>
          </p:cNvSpPr>
          <p:nvPr/>
        </p:nvSpPr>
        <p:spPr bwMode="auto">
          <a:xfrm>
            <a:off x="6286500" y="1000125"/>
            <a:ext cx="1107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矩形 7"/>
          <p:cNvSpPr>
            <a:spLocks noChangeArrowheads="1"/>
          </p:cNvSpPr>
          <p:nvPr/>
        </p:nvSpPr>
        <p:spPr bwMode="auto">
          <a:xfrm>
            <a:off x="683568" y="260648"/>
            <a:ext cx="31683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i="1" dirty="0" smtClean="0"/>
              <a:t>在</a:t>
            </a:r>
            <a:r>
              <a:rPr lang="en-US" altLang="zh-CN" i="1" dirty="0" smtClean="0"/>
              <a:t>Python</a:t>
            </a:r>
            <a:r>
              <a:rPr lang="zh-CN" altLang="en-US" i="1" dirty="0" smtClean="0"/>
              <a:t>中，函数定义的基本形式如下：</a:t>
            </a:r>
          </a:p>
        </p:txBody>
      </p:sp>
      <p:sp>
        <p:nvSpPr>
          <p:cNvPr id="6148" name="矩形 7"/>
          <p:cNvSpPr>
            <a:spLocks noChangeArrowheads="1"/>
          </p:cNvSpPr>
          <p:nvPr/>
        </p:nvSpPr>
        <p:spPr bwMode="auto">
          <a:xfrm>
            <a:off x="539552" y="908720"/>
            <a:ext cx="496855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def function(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): 	</a:t>
            </a:r>
          </a:p>
          <a:p>
            <a:r>
              <a:rPr lang="en-US" altLang="zh-CN" dirty="0" smtClean="0"/>
              <a:t>	block</a:t>
            </a:r>
          </a:p>
          <a:p>
            <a:r>
              <a:rPr lang="en-US" altLang="zh-CN" dirty="0" smtClean="0"/>
              <a:t>	return expression/value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9" name="矩形 5"/>
          <p:cNvSpPr>
            <a:spLocks noChangeArrowheads="1"/>
          </p:cNvSpPr>
          <p:nvPr/>
        </p:nvSpPr>
        <p:spPr bwMode="auto">
          <a:xfrm>
            <a:off x="1619672" y="2276872"/>
            <a:ext cx="547260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在这里说明几点：</a:t>
            </a:r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　　（</a:t>
            </a:r>
            <a:r>
              <a:rPr lang="en-US" altLang="zh-CN" b="1" dirty="0" smtClean="0">
                <a:solidFill>
                  <a:srgbClr val="0070C0"/>
                </a:solidFill>
              </a:rPr>
              <a:t>1</a:t>
            </a:r>
            <a:r>
              <a:rPr lang="zh-CN" altLang="en-US" b="1" dirty="0" smtClean="0">
                <a:solidFill>
                  <a:srgbClr val="0070C0"/>
                </a:solidFill>
              </a:rPr>
              <a:t>）在</a:t>
            </a:r>
            <a:r>
              <a:rPr lang="en-US" altLang="zh-CN" b="1" dirty="0" smtClean="0">
                <a:solidFill>
                  <a:srgbClr val="0070C0"/>
                </a:solidFill>
              </a:rPr>
              <a:t>Python</a:t>
            </a:r>
            <a:r>
              <a:rPr lang="zh-CN" altLang="en-US" b="1" dirty="0" smtClean="0">
                <a:solidFill>
                  <a:srgbClr val="0070C0"/>
                </a:solidFill>
              </a:rPr>
              <a:t>中采用</a:t>
            </a:r>
            <a:r>
              <a:rPr lang="en-US" altLang="zh-CN" b="1" dirty="0" smtClean="0">
                <a:solidFill>
                  <a:srgbClr val="0070C0"/>
                </a:solidFill>
              </a:rPr>
              <a:t>def</a:t>
            </a:r>
            <a:r>
              <a:rPr lang="zh-CN" altLang="en-US" b="1" dirty="0" smtClean="0">
                <a:solidFill>
                  <a:srgbClr val="0070C0"/>
                </a:solidFill>
              </a:rPr>
              <a:t>关键字进行函数的定义，不用指定返回值的类型。</a:t>
            </a:r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　　（</a:t>
            </a:r>
            <a:r>
              <a:rPr lang="en-US" altLang="zh-CN" b="1" dirty="0" smtClean="0">
                <a:solidFill>
                  <a:srgbClr val="0070C0"/>
                </a:solidFill>
              </a:rPr>
              <a:t>2</a:t>
            </a:r>
            <a:r>
              <a:rPr lang="zh-CN" altLang="en-US" b="1" dirty="0" smtClean="0">
                <a:solidFill>
                  <a:srgbClr val="0070C0"/>
                </a:solidFill>
              </a:rPr>
              <a:t>）函数参数</a:t>
            </a:r>
            <a:r>
              <a:rPr lang="en-US" altLang="zh-CN" b="1" dirty="0" err="1" smtClean="0">
                <a:solidFill>
                  <a:srgbClr val="0070C0"/>
                </a:solidFill>
              </a:rPr>
              <a:t>params</a:t>
            </a:r>
            <a:r>
              <a:rPr lang="zh-CN" altLang="en-US" b="1" dirty="0" smtClean="0">
                <a:solidFill>
                  <a:srgbClr val="0070C0"/>
                </a:solidFill>
              </a:rPr>
              <a:t>可以是零个、一个或者多个，同样的，函数参数也不用指定参数类型，因为在</a:t>
            </a:r>
            <a:r>
              <a:rPr lang="en-US" altLang="zh-CN" b="1" dirty="0" smtClean="0">
                <a:solidFill>
                  <a:srgbClr val="0070C0"/>
                </a:solidFill>
              </a:rPr>
              <a:t>Python</a:t>
            </a:r>
            <a:r>
              <a:rPr lang="zh-CN" altLang="en-US" b="1" dirty="0" smtClean="0">
                <a:solidFill>
                  <a:srgbClr val="0070C0"/>
                </a:solidFill>
              </a:rPr>
              <a:t>中变量都是弱类型的，</a:t>
            </a:r>
            <a:r>
              <a:rPr lang="en-US" altLang="zh-CN" b="1" dirty="0" smtClean="0">
                <a:solidFill>
                  <a:srgbClr val="0070C0"/>
                </a:solidFill>
              </a:rPr>
              <a:t>Python</a:t>
            </a:r>
            <a:r>
              <a:rPr lang="zh-CN" altLang="en-US" b="1" dirty="0" smtClean="0">
                <a:solidFill>
                  <a:srgbClr val="0070C0"/>
                </a:solidFill>
              </a:rPr>
              <a:t>会自动根据值来维护其类型。</a:t>
            </a:r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　　（</a:t>
            </a:r>
            <a:r>
              <a:rPr lang="en-US" altLang="zh-CN" b="1" dirty="0" smtClean="0">
                <a:solidFill>
                  <a:srgbClr val="0070C0"/>
                </a:solidFill>
              </a:rPr>
              <a:t>3</a:t>
            </a:r>
            <a:r>
              <a:rPr lang="zh-CN" altLang="en-US" b="1" dirty="0" smtClean="0">
                <a:solidFill>
                  <a:srgbClr val="0070C0"/>
                </a:solidFill>
              </a:rPr>
              <a:t>）</a:t>
            </a:r>
            <a:r>
              <a:rPr lang="en-US" altLang="zh-CN" b="1" dirty="0" smtClean="0">
                <a:solidFill>
                  <a:srgbClr val="0070C0"/>
                </a:solidFill>
              </a:rPr>
              <a:t>return</a:t>
            </a:r>
            <a:r>
              <a:rPr lang="zh-CN" altLang="en-US" b="1" dirty="0" smtClean="0">
                <a:solidFill>
                  <a:srgbClr val="0070C0"/>
                </a:solidFill>
              </a:rPr>
              <a:t>语句是可选的，它可以在函数体内任何地方出现，表示函数调用执行到此结束；如果没有</a:t>
            </a:r>
            <a:r>
              <a:rPr lang="en-US" altLang="zh-CN" b="1" dirty="0" smtClean="0">
                <a:solidFill>
                  <a:srgbClr val="0070C0"/>
                </a:solidFill>
              </a:rPr>
              <a:t>return</a:t>
            </a:r>
            <a:r>
              <a:rPr lang="zh-CN" altLang="en-US" b="1" dirty="0" smtClean="0">
                <a:solidFill>
                  <a:srgbClr val="0070C0"/>
                </a:solidFill>
              </a:rPr>
              <a:t>语句，会自动返回</a:t>
            </a:r>
            <a:r>
              <a:rPr lang="en-US" altLang="zh-CN" b="1" dirty="0" smtClean="0">
                <a:solidFill>
                  <a:srgbClr val="0070C0"/>
                </a:solidFill>
              </a:rPr>
              <a:t>NONE</a:t>
            </a:r>
            <a:r>
              <a:rPr lang="zh-CN" altLang="en-US" b="1" dirty="0" smtClean="0">
                <a:solidFill>
                  <a:srgbClr val="0070C0"/>
                </a:solidFill>
              </a:rPr>
              <a:t>，如果有</a:t>
            </a:r>
            <a:r>
              <a:rPr lang="en-US" altLang="zh-CN" b="1" dirty="0" smtClean="0">
                <a:solidFill>
                  <a:srgbClr val="0070C0"/>
                </a:solidFill>
              </a:rPr>
              <a:t>return</a:t>
            </a:r>
            <a:r>
              <a:rPr lang="zh-CN" altLang="en-US" b="1" dirty="0" smtClean="0">
                <a:solidFill>
                  <a:srgbClr val="0070C0"/>
                </a:solidFill>
              </a:rPr>
              <a:t>语句，但是</a:t>
            </a:r>
            <a:r>
              <a:rPr lang="en-US" altLang="zh-CN" b="1" dirty="0" smtClean="0">
                <a:solidFill>
                  <a:srgbClr val="0070C0"/>
                </a:solidFill>
              </a:rPr>
              <a:t>return</a:t>
            </a:r>
            <a:r>
              <a:rPr lang="zh-CN" altLang="en-US" b="1" dirty="0" smtClean="0">
                <a:solidFill>
                  <a:srgbClr val="0070C0"/>
                </a:solidFill>
              </a:rPr>
              <a:t>后面没有接表达式或者值的话也是返回</a:t>
            </a:r>
            <a:r>
              <a:rPr lang="en-US" altLang="zh-CN" b="1" dirty="0" smtClean="0">
                <a:solidFill>
                  <a:srgbClr val="0070C0"/>
                </a:solidFill>
              </a:rPr>
              <a:t>NONE</a:t>
            </a:r>
            <a:r>
              <a:rPr lang="zh-CN" altLang="en-US" b="1" dirty="0" smtClean="0">
                <a:solidFill>
                  <a:srgbClr val="0070C0"/>
                </a:solidFill>
              </a:rPr>
              <a:t>。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2132856"/>
            <a:ext cx="461665" cy="35283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</a:rPr>
              <a:t>另外：函数后面要用冒号结尾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1628800"/>
            <a:ext cx="7416824" cy="489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charset="0"/>
              </a:rPr>
              <a:t>函数：</a:t>
            </a:r>
            <a:endParaRPr lang="en-US" altLang="zh-CN" sz="20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1" dirty="0" err="1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b="1" dirty="0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b="1" dirty="0" err="1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function_name</a:t>
            </a:r>
            <a:r>
              <a:rPr lang="en-US" altLang="zh-CN" b="1" dirty="0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([arguments]):  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 </a:t>
            </a:r>
            <a:r>
              <a:rPr lang="zh-CN" altLang="en-US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参数可为空，可有默认值</a:t>
            </a:r>
            <a:endParaRPr lang="en-US" altLang="zh-CN" dirty="0">
              <a:solidFill>
                <a:srgbClr val="C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b="1" dirty="0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“optional documentation string”  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 </a:t>
            </a:r>
            <a:r>
              <a:rPr lang="zh-CN" altLang="en-US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可选的函数说明语句</a:t>
            </a:r>
            <a:endParaRPr lang="en-US" altLang="zh-CN" dirty="0">
              <a:solidFill>
                <a:srgbClr val="C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b="1" dirty="0" err="1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function_suite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 </a:t>
            </a:r>
            <a:r>
              <a:rPr lang="zh-CN" altLang="en-US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函数代码段</a:t>
            </a:r>
            <a:endParaRPr lang="en-US" altLang="zh-CN" dirty="0">
              <a:solidFill>
                <a:srgbClr val="C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b="1" dirty="0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return </a:t>
            </a:r>
            <a:r>
              <a:rPr lang="en-US" altLang="zh-CN" b="1" dirty="0" err="1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fun_obj</a:t>
            </a:r>
            <a:r>
              <a:rPr lang="en-US" altLang="zh-CN" b="1" dirty="0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 </a:t>
            </a:r>
            <a:r>
              <a:rPr lang="zh-CN" altLang="en-US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可以没有，自动返回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None</a:t>
            </a:r>
            <a:r>
              <a:rPr lang="zh-CN" altLang="en-US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对象</a:t>
            </a:r>
            <a:endParaRPr lang="en-US" altLang="zh-CN" dirty="0">
              <a:solidFill>
                <a:srgbClr val="C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1" dirty="0" err="1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b="1" dirty="0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b="1" dirty="0" err="1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addMeToMe</a:t>
            </a:r>
            <a:r>
              <a:rPr lang="en-US" altLang="zh-CN" b="1" dirty="0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(me):            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 </a:t>
            </a:r>
            <a:r>
              <a:rPr lang="zh-CN" altLang="en-US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函数示例：神奇的 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+ </a:t>
            </a:r>
            <a:r>
              <a:rPr lang="zh-CN" altLang="en-US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操作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b="1" dirty="0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return (me + me)          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 </a:t>
            </a:r>
            <a:r>
              <a:rPr lang="zh-CN" altLang="en-US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小括号不能省略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print </a:t>
            </a:r>
            <a:r>
              <a:rPr lang="en-US" altLang="zh-CN" b="1" dirty="0" err="1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addMeToMe</a:t>
            </a:r>
            <a:r>
              <a:rPr lang="en-US" altLang="zh-CN" b="1" dirty="0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(3.14)         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 6.28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print </a:t>
            </a:r>
            <a:r>
              <a:rPr lang="en-US" altLang="zh-CN" b="1" dirty="0" err="1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addMeToMe</a:t>
            </a:r>
            <a:r>
              <a:rPr lang="en-US" altLang="zh-CN" b="1" dirty="0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(100)          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 200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print </a:t>
            </a:r>
            <a:r>
              <a:rPr lang="en-US" altLang="zh-CN" b="1" dirty="0" err="1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addMeToMe</a:t>
            </a:r>
            <a:r>
              <a:rPr lang="en-US" altLang="zh-CN" b="1" dirty="0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('Python')     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 </a:t>
            </a:r>
            <a:r>
              <a:rPr lang="en-US" altLang="zh-CN" dirty="0" err="1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PythonPython</a:t>
            </a:r>
            <a:endParaRPr lang="en-US" altLang="zh-CN" dirty="0">
              <a:solidFill>
                <a:srgbClr val="C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1" dirty="0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print </a:t>
            </a:r>
            <a:r>
              <a:rPr lang="en-US" altLang="zh-CN" b="1" dirty="0" err="1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addMeToMe</a:t>
            </a:r>
            <a:r>
              <a:rPr lang="en-US" altLang="zh-CN" b="1" dirty="0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([-1, '</a:t>
            </a:r>
            <a:r>
              <a:rPr lang="en-US" altLang="zh-CN" b="1" dirty="0" err="1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abc</a:t>
            </a:r>
            <a:r>
              <a:rPr lang="en-US" altLang="zh-CN" b="1" dirty="0">
                <a:solidFill>
                  <a:srgbClr val="3333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'])  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 [-1, '</a:t>
            </a:r>
            <a:r>
              <a:rPr lang="en-US" altLang="zh-CN" dirty="0" err="1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abc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', -1, '</a:t>
            </a:r>
            <a:r>
              <a:rPr lang="en-US" altLang="zh-CN" dirty="0" err="1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abc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']</a:t>
            </a:r>
            <a:endParaRPr lang="zh-CN" altLang="en-US" dirty="0">
              <a:solidFill>
                <a:srgbClr val="C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矩形 8"/>
          <p:cNvSpPr>
            <a:spLocks noChangeArrowheads="1"/>
          </p:cNvSpPr>
          <p:nvPr/>
        </p:nvSpPr>
        <p:spPr bwMode="auto">
          <a:xfrm>
            <a:off x="6560348" y="908720"/>
            <a:ext cx="1107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38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8"/>
          <p:cNvSpPr>
            <a:spLocks noChangeArrowheads="1"/>
          </p:cNvSpPr>
          <p:nvPr/>
        </p:nvSpPr>
        <p:spPr bwMode="auto">
          <a:xfrm>
            <a:off x="6286500" y="1000125"/>
            <a:ext cx="2031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缩进格式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8" name="矩形 7"/>
          <p:cNvSpPr>
            <a:spLocks noChangeArrowheads="1"/>
          </p:cNvSpPr>
          <p:nvPr/>
        </p:nvSpPr>
        <p:spPr bwMode="auto">
          <a:xfrm>
            <a:off x="1403648" y="4005064"/>
            <a:ext cx="34163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9672" y="25649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如何缩进</a:t>
            </a:r>
            <a:endParaRPr lang="zh-CN" altLang="en-US" dirty="0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2996952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不要混合使用制表符和空格来缩进，因为这在跨越不同的平台的时候，无法正常工作。最好是每个缩进层次使用 单个制表符 或 两个或四个空格 。</a:t>
            </a:r>
            <a:br>
              <a:rPr lang="zh-CN" altLang="en-US" dirty="0" smtClean="0"/>
            </a:br>
            <a:r>
              <a:rPr lang="zh-CN" altLang="en-US" dirty="0" smtClean="0"/>
              <a:t>选择这三种缩进风格之一。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24928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缩进格式</a:t>
            </a:r>
            <a:endParaRPr lang="zh-CN" altLang="en-US" dirty="0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3928" y="2996953"/>
            <a:ext cx="3096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3333CC"/>
                </a:solidFill>
              </a:rPr>
              <a:t>def  </a:t>
            </a:r>
            <a:r>
              <a:rPr lang="en-US" altLang="zh-CN" b="1" dirty="0" err="1" smtClean="0">
                <a:solidFill>
                  <a:srgbClr val="3333CC"/>
                </a:solidFill>
              </a:rPr>
              <a:t>func</a:t>
            </a:r>
            <a:r>
              <a:rPr lang="en-US" altLang="zh-CN" b="1" dirty="0" smtClean="0">
                <a:solidFill>
                  <a:srgbClr val="3333CC"/>
                </a:solidFill>
              </a:rPr>
              <a:t>(index):</a:t>
            </a:r>
          </a:p>
          <a:p>
            <a:r>
              <a:rPr lang="en-US" altLang="zh-CN" b="1" dirty="0" smtClean="0">
                <a:solidFill>
                  <a:srgbClr val="3333CC"/>
                </a:solidFill>
              </a:rPr>
              <a:t>	t=10*index;</a:t>
            </a:r>
          </a:p>
          <a:p>
            <a:r>
              <a:rPr lang="en-US" altLang="zh-CN" b="1" dirty="0" smtClean="0">
                <a:solidFill>
                  <a:srgbClr val="3333CC"/>
                </a:solidFill>
              </a:rPr>
              <a:t>	if t&gt;100:</a:t>
            </a:r>
          </a:p>
          <a:p>
            <a:r>
              <a:rPr lang="en-US" altLang="zh-CN" b="1" dirty="0" smtClean="0">
                <a:solidFill>
                  <a:srgbClr val="3333CC"/>
                </a:solidFill>
              </a:rPr>
              <a:t>	t*=100</a:t>
            </a:r>
          </a:p>
          <a:p>
            <a:r>
              <a:rPr lang="en-US" altLang="zh-CN" b="1" dirty="0" smtClean="0">
                <a:solidFill>
                  <a:srgbClr val="3333CC"/>
                </a:solidFill>
              </a:rPr>
              <a:t>	</a:t>
            </a:r>
            <a:r>
              <a:rPr lang="en-US" altLang="zh-CN" b="1" dirty="0" err="1" smtClean="0">
                <a:solidFill>
                  <a:srgbClr val="3333CC"/>
                </a:solidFill>
              </a:rPr>
              <a:t>elif</a:t>
            </a:r>
            <a:r>
              <a:rPr lang="en-US" altLang="zh-CN" b="1" dirty="0" smtClean="0">
                <a:solidFill>
                  <a:srgbClr val="3333CC"/>
                </a:solidFill>
              </a:rPr>
              <a:t> t&lt;100 and t&gt;10:</a:t>
            </a:r>
          </a:p>
          <a:p>
            <a:r>
              <a:rPr lang="en-US" altLang="zh-CN" b="1" dirty="0" smtClean="0">
                <a:solidFill>
                  <a:srgbClr val="3333CC"/>
                </a:solidFill>
              </a:rPr>
              <a:t>	t/=10</a:t>
            </a:r>
          </a:p>
          <a:p>
            <a:r>
              <a:rPr lang="en-US" altLang="zh-CN" b="1" dirty="0" smtClean="0">
                <a:solidFill>
                  <a:srgbClr val="3333CC"/>
                </a:solidFill>
              </a:rPr>
              <a:t>	else:</a:t>
            </a:r>
          </a:p>
          <a:p>
            <a:r>
              <a:rPr lang="en-US" altLang="zh-CN" b="1" dirty="0" smtClean="0">
                <a:solidFill>
                  <a:srgbClr val="3333CC"/>
                </a:solidFill>
              </a:rPr>
              <a:t>		pass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6286500" y="1000125"/>
            <a:ext cx="1107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1628800"/>
            <a:ext cx="7200800" cy="489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循环语句：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while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while expression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：  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# expression 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条件表达式</a:t>
            </a:r>
            <a:endParaRPr lang="en-US" altLang="zh-CN" dirty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while_suite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     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# 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根据条件循环执行的语句</a:t>
            </a:r>
            <a:endParaRPr lang="en-US" altLang="zh-CN" dirty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Arial" charset="0"/>
            </a:endParaRPr>
          </a:p>
          <a:p>
            <a:pPr lvl="0"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条件语句：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if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elif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else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>
                <a:solidFill>
                  <a:srgbClr val="0BA6F3">
                    <a:lumMod val="75000"/>
                  </a:srgbClr>
                </a:solidFill>
                <a:latin typeface="宋体" pitchFamily="2" charset="-122"/>
                <a:ea typeface="宋体" pitchFamily="2" charset="-122"/>
                <a:cs typeface="Arial" charset="0"/>
              </a:rPr>
              <a:t>if expression1</a:t>
            </a:r>
            <a:r>
              <a:rPr lang="zh-CN" altLang="en-US" b="1" dirty="0">
                <a:solidFill>
                  <a:srgbClr val="0BA6F3">
                    <a:lumMod val="75000"/>
                  </a:srgbClr>
                </a:solidFill>
                <a:latin typeface="宋体" pitchFamily="2" charset="-122"/>
                <a:ea typeface="宋体" pitchFamily="2" charset="-122"/>
                <a:cs typeface="Arial" charset="0"/>
              </a:rPr>
              <a:t>：    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# </a:t>
            </a:r>
            <a:r>
              <a:rPr lang="zh-CN" altLang="en-US" b="1" dirty="0">
                <a:solidFill>
                  <a:srgbClr val="0BA6F3">
                    <a:lumMod val="75000"/>
                  </a:srgbClr>
                </a:solidFill>
                <a:latin typeface="宋体" pitchFamily="2" charset="-122"/>
                <a:ea typeface="宋体" pitchFamily="2" charset="-122"/>
                <a:cs typeface="Arial" charset="0"/>
              </a:rPr>
              <a:t>蓝色部分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可以单独用</a:t>
            </a:r>
            <a:endParaRPr lang="en-US" altLang="zh-CN" dirty="0">
              <a:solidFill>
                <a:srgbClr val="000000"/>
              </a:solidFill>
              <a:latin typeface="宋体" pitchFamily="2" charset="-122"/>
              <a:ea typeface="宋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    </a:t>
            </a:r>
            <a:r>
              <a:rPr lang="en-US" altLang="zh-CN" b="1" dirty="0" err="1">
                <a:solidFill>
                  <a:srgbClr val="0BA6F3">
                    <a:lumMod val="75000"/>
                  </a:srgbClr>
                </a:solidFill>
                <a:latin typeface="宋体" pitchFamily="2" charset="-122"/>
                <a:ea typeface="宋体" pitchFamily="2" charset="-122"/>
                <a:cs typeface="Arial" charset="0"/>
              </a:rPr>
              <a:t>if_suite</a:t>
            </a:r>
            <a:endParaRPr lang="en-US" altLang="zh-CN" b="1" dirty="0">
              <a:solidFill>
                <a:srgbClr val="0BA6F3">
                  <a:lumMod val="75000"/>
                </a:srgbClr>
              </a:solidFill>
              <a:latin typeface="宋体" pitchFamily="2" charset="-122"/>
              <a:ea typeface="宋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b="1" dirty="0" err="1">
                <a:solidFill>
                  <a:srgbClr val="98C630">
                    <a:lumMod val="75000"/>
                  </a:srgbClr>
                </a:solidFill>
                <a:latin typeface="宋体" pitchFamily="2" charset="-122"/>
                <a:ea typeface="宋体" pitchFamily="2" charset="-122"/>
                <a:cs typeface="Arial" charset="0"/>
              </a:rPr>
              <a:t>elif</a:t>
            </a:r>
            <a:r>
              <a:rPr lang="en-US" altLang="zh-CN" b="1" dirty="0">
                <a:solidFill>
                  <a:srgbClr val="98C630">
                    <a:lumMod val="75000"/>
                  </a:srgbClr>
                </a:solidFill>
                <a:latin typeface="宋体" pitchFamily="2" charset="-122"/>
                <a:ea typeface="宋体" pitchFamily="2" charset="-122"/>
                <a:cs typeface="Arial" charset="0"/>
              </a:rPr>
              <a:t> expression2:   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# </a:t>
            </a:r>
            <a:r>
              <a:rPr lang="zh-CN" altLang="en-US" b="1" dirty="0">
                <a:solidFill>
                  <a:srgbClr val="98C630">
                    <a:lumMod val="75000"/>
                  </a:srgbClr>
                </a:solidFill>
                <a:latin typeface="宋体" pitchFamily="2" charset="-122"/>
                <a:ea typeface="宋体" pitchFamily="2" charset="-122"/>
                <a:cs typeface="Arial" charset="0"/>
              </a:rPr>
              <a:t>绿色部分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可以省略，也可以重复多个</a:t>
            </a:r>
            <a:endParaRPr lang="en-US" altLang="zh-CN" dirty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   </a:t>
            </a:r>
            <a:r>
              <a:rPr lang="en-US" altLang="zh-CN" b="1" dirty="0">
                <a:solidFill>
                  <a:srgbClr val="98C630">
                    <a:lumMod val="75000"/>
                  </a:srgbClr>
                </a:solidFill>
                <a:latin typeface="宋体" pitchFamily="2" charset="-122"/>
                <a:ea typeface="宋体" pitchFamily="2" charset="-122"/>
                <a:cs typeface="Arial" charset="0"/>
              </a:rPr>
              <a:t> </a:t>
            </a:r>
            <a:r>
              <a:rPr lang="en-US" altLang="zh-CN" b="1" dirty="0" err="1">
                <a:solidFill>
                  <a:srgbClr val="98C630">
                    <a:lumMod val="75000"/>
                  </a:srgbClr>
                </a:solidFill>
                <a:latin typeface="宋体" pitchFamily="2" charset="-122"/>
                <a:ea typeface="宋体" pitchFamily="2" charset="-122"/>
                <a:cs typeface="Arial" charset="0"/>
              </a:rPr>
              <a:t>elif_suite</a:t>
            </a:r>
            <a:endParaRPr lang="en-US" altLang="zh-CN" b="1" dirty="0">
              <a:solidFill>
                <a:srgbClr val="98C630">
                  <a:lumMod val="75000"/>
                </a:srgbClr>
              </a:solidFill>
              <a:latin typeface="宋体" pitchFamily="2" charset="-122"/>
              <a:ea typeface="宋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else expression3:   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# 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用</a:t>
            </a:r>
            <a:r>
              <a:rPr lang="en-US" altLang="zh-CN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elif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，最后必须有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else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else_suite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      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# Python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没有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389255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6286500" y="1000125"/>
            <a:ext cx="1107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1628800"/>
            <a:ext cx="7200800" cy="489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循环语句：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for  range()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内建函数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Python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中的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for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循环与传统的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for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循环不太一样，不是计数循环，更像迭代循环，如：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for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nItem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in [123, ‘email’, ‘homework’]: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print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nItem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for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nItem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in range(5):    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# range(5)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等价于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[1, 2, 3, 4, 5]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print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nItem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,          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# print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不自动换行方法：加逗号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for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nChar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in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myString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：   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# 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myString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= ‘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abc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print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nChar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for i in range(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myString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)):        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# 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len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()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字符串长度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print ‘(%d)’ % (i),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myString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[i] 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#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输出：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(0) a …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30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6286500" y="1000125"/>
            <a:ext cx="2031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错误处理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1628800"/>
            <a:ext cx="7200800" cy="489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错误和异常：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try - except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# Python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编译时会检查语法错误，运行时检测其他错误。</a:t>
            </a:r>
            <a:endParaRPr lang="en-US" altLang="zh-CN" dirty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# 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当遇到错误，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Python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解释器就引发异常，并显示详细信息。</a:t>
            </a:r>
            <a:endParaRPr lang="en-US" altLang="zh-CN" dirty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try: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    …… 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# 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你打算管理的代码段</a:t>
            </a:r>
            <a:endParaRPr lang="en-US" altLang="zh-CN" dirty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    ……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except </a:t>
            </a:r>
            <a:r>
              <a:rPr lang="en-US" altLang="zh-CN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IOError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, e: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    print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‘出错原因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’, 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# 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程序员也可以用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raise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有意引发一个异常</a:t>
            </a:r>
            <a:endParaRPr lang="en-US" altLang="zh-CN" dirty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4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矩形 7"/>
          <p:cNvSpPr>
            <a:spLocks noChangeArrowheads="1"/>
          </p:cNvSpPr>
          <p:nvPr/>
        </p:nvSpPr>
        <p:spPr bwMode="auto">
          <a:xfrm>
            <a:off x="1403648" y="4005064"/>
            <a:ext cx="34163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0152" y="112474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程序注释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98072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haroni" pitchFamily="2" charset="-79"/>
                <a:cs typeface="Aharoni" pitchFamily="2" charset="-79"/>
              </a:rPr>
              <a:t>One example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1025" name="Picture 1" descr="C:\Users\Administrator\AppData\Roaming\Tencent\Users\664044367\QQ\WinTemp\RichOle\(V9C[{NRDK4WN}R@FSA(3_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71075"/>
            <a:ext cx="7638731" cy="4464496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0" y="260648"/>
            <a:ext cx="50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单行注释   </a:t>
            </a:r>
            <a:r>
              <a:rPr lang="en-US" altLang="zh-CN" dirty="0" smtClean="0"/>
              <a:t>“““(</a:t>
            </a:r>
            <a:r>
              <a:rPr lang="zh-CN" altLang="en-US" dirty="0" smtClean="0"/>
              <a:t>三个英文引号</a:t>
            </a:r>
            <a:r>
              <a:rPr lang="en-US" altLang="zh-CN" dirty="0" smtClean="0"/>
              <a:t>)</a:t>
            </a:r>
            <a:r>
              <a:rPr lang="zh-CN" altLang="en-US" dirty="0" smtClean="0"/>
              <a:t>多行注释</a:t>
            </a:r>
            <a:endParaRPr lang="zh-CN" alt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8"/>
          <p:cNvSpPr>
            <a:spLocks noChangeArrowheads="1"/>
          </p:cNvSpPr>
          <p:nvPr/>
        </p:nvSpPr>
        <p:spPr bwMode="auto">
          <a:xfrm>
            <a:off x="6357938" y="1071563"/>
            <a:ext cx="23246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Data type</a:t>
            </a:r>
            <a:endParaRPr lang="zh-CN" altLang="en-US" sz="3600" dirty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矩形 7"/>
          <p:cNvSpPr>
            <a:spLocks noChangeArrowheads="1"/>
          </p:cNvSpPr>
          <p:nvPr/>
        </p:nvSpPr>
        <p:spPr bwMode="auto">
          <a:xfrm>
            <a:off x="323528" y="260648"/>
            <a:ext cx="252028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字典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Dictionary</a:t>
            </a: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List</a:t>
            </a: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元组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Tuple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字符串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自定义数据类型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矩形 7"/>
          <p:cNvSpPr>
            <a:spLocks noChangeArrowheads="1"/>
          </p:cNvSpPr>
          <p:nvPr/>
        </p:nvSpPr>
        <p:spPr bwMode="auto">
          <a:xfrm>
            <a:off x="1403648" y="3645024"/>
            <a:ext cx="5040560" cy="64633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可以调用函数，如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extend()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等，进行各种操作，而且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里面可以嵌套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List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3" name="矩形 5"/>
          <p:cNvSpPr>
            <a:spLocks noChangeArrowheads="1"/>
          </p:cNvSpPr>
          <p:nvPr/>
        </p:nvSpPr>
        <p:spPr bwMode="auto">
          <a:xfrm>
            <a:off x="755576" y="4581128"/>
            <a:ext cx="5626027" cy="92333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Tuple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不可修改，不能添加或者删除元素，不能使用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去搜索，但是效率较高。</a:t>
            </a:r>
            <a:endParaRPr lang="zh-CN" altLang="en-US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2771800" y="1124744"/>
            <a:ext cx="3024336" cy="4777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83768" y="2780928"/>
            <a:ext cx="432048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Dictionary</a:t>
            </a:r>
            <a:r>
              <a:rPr lang="zh-CN" altLang="en-US" dirty="0" smtClean="0"/>
              <a:t>键和键值可以为多种数据类型，并且不会有重复，对大小写敏感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1208" y="5589240"/>
            <a:ext cx="81812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Python</a:t>
            </a:r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中，一切皆是对象！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6929438" y="1071563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075" name="矩形 8"/>
          <p:cNvSpPr>
            <a:spLocks noChangeArrowheads="1"/>
          </p:cNvSpPr>
          <p:nvPr/>
        </p:nvSpPr>
        <p:spPr bwMode="auto">
          <a:xfrm>
            <a:off x="1115616" y="3140968"/>
            <a:ext cx="1800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1.What is </a:t>
            </a:r>
            <a:r>
              <a:rPr lang="en-US" altLang="zh-CN" i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and its development environment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2915816" y="5229200"/>
            <a:ext cx="3888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   Program organization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34290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2.Basic grammar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0152" y="34290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3.Data type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484784"/>
            <a:ext cx="7200800" cy="4608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字典 </a:t>
            </a:r>
            <a:r>
              <a:rPr lang="en-US" altLang="zh-CN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Dictionary</a:t>
            </a:r>
          </a:p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字典由键和对应的值组成。字典也被称作关联数组或哈希表。基本语法如下：</a:t>
            </a:r>
          </a:p>
          <a:p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b="1" dirty="0" err="1">
                <a:solidFill>
                  <a:srgbClr val="3333CC"/>
                </a:solidFill>
                <a:latin typeface="+mn-ea"/>
              </a:rPr>
              <a:t>dict</a:t>
            </a:r>
            <a:r>
              <a:rPr lang="en-US" altLang="zh-CN" b="1" dirty="0">
                <a:solidFill>
                  <a:srgbClr val="3333CC"/>
                </a:solidFill>
                <a:latin typeface="+mn-ea"/>
              </a:rPr>
              <a:t> = {'name': 'Zara', 'age': 7, 'class': 'First'};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访问：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rgbClr val="3333CC"/>
                </a:solidFill>
                <a:latin typeface="+mn-ea"/>
              </a:rPr>
              <a:t>print </a:t>
            </a:r>
            <a:r>
              <a:rPr lang="en-US" altLang="zh-CN" b="1" dirty="0">
                <a:solidFill>
                  <a:srgbClr val="3333CC"/>
                </a:solidFill>
                <a:latin typeface="+mn-ea"/>
              </a:rPr>
              <a:t>"</a:t>
            </a:r>
            <a:r>
              <a:rPr lang="en-US" altLang="zh-CN" b="1" dirty="0" err="1">
                <a:solidFill>
                  <a:srgbClr val="3333CC"/>
                </a:solidFill>
                <a:latin typeface="+mn-ea"/>
              </a:rPr>
              <a:t>dict</a:t>
            </a:r>
            <a:r>
              <a:rPr lang="en-US" altLang="zh-CN" b="1" dirty="0">
                <a:solidFill>
                  <a:srgbClr val="3333CC"/>
                </a:solidFill>
                <a:latin typeface="+mn-ea"/>
              </a:rPr>
              <a:t>['name']: ", </a:t>
            </a:r>
            <a:r>
              <a:rPr lang="en-US" altLang="zh-CN" b="1" dirty="0" err="1">
                <a:solidFill>
                  <a:srgbClr val="3333CC"/>
                </a:solidFill>
                <a:latin typeface="+mn-ea"/>
              </a:rPr>
              <a:t>dict</a:t>
            </a:r>
            <a:r>
              <a:rPr lang="en-US" altLang="zh-CN" b="1" dirty="0">
                <a:solidFill>
                  <a:srgbClr val="3333CC"/>
                </a:solidFill>
                <a:latin typeface="+mn-ea"/>
              </a:rPr>
              <a:t>['name'];</a:t>
            </a:r>
          </a:p>
          <a:p>
            <a:r>
              <a:rPr lang="en-US" altLang="zh-CN" b="1" dirty="0">
                <a:solidFill>
                  <a:srgbClr val="3333CC"/>
                </a:solidFill>
                <a:latin typeface="+mn-ea"/>
              </a:rPr>
              <a:t>print "</a:t>
            </a:r>
            <a:r>
              <a:rPr lang="en-US" altLang="zh-CN" b="1" dirty="0" err="1">
                <a:solidFill>
                  <a:srgbClr val="3333CC"/>
                </a:solidFill>
                <a:latin typeface="+mn-ea"/>
              </a:rPr>
              <a:t>dict</a:t>
            </a:r>
            <a:r>
              <a:rPr lang="en-US" altLang="zh-CN" b="1" dirty="0">
                <a:solidFill>
                  <a:srgbClr val="3333CC"/>
                </a:solidFill>
                <a:latin typeface="+mn-ea"/>
              </a:rPr>
              <a:t>['age']: ", </a:t>
            </a:r>
            <a:r>
              <a:rPr lang="en-US" altLang="zh-CN" b="1" dirty="0" err="1">
                <a:solidFill>
                  <a:srgbClr val="3333CC"/>
                </a:solidFill>
                <a:latin typeface="+mn-ea"/>
              </a:rPr>
              <a:t>dict</a:t>
            </a:r>
            <a:r>
              <a:rPr lang="en-US" altLang="zh-CN" b="1" dirty="0">
                <a:solidFill>
                  <a:srgbClr val="3333CC"/>
                </a:solidFill>
                <a:latin typeface="+mn-ea"/>
              </a:rPr>
              <a:t>['age'];</a:t>
            </a:r>
          </a:p>
        </p:txBody>
      </p:sp>
    </p:spTree>
    <p:extLst>
      <p:ext uri="{BB962C8B-B14F-4D97-AF65-F5344CB8AC3E}">
        <p14:creationId xmlns:p14="http://schemas.microsoft.com/office/powerpoint/2010/main" val="2767227437"/>
      </p:ext>
    </p:extLst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1484784"/>
            <a:ext cx="7200800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列表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endParaRPr lang="en-US" altLang="zh-CN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初始化列表，例如：</a:t>
            </a:r>
          </a:p>
          <a:p>
            <a:r>
              <a:rPr lang="en-US" altLang="zh-CN" b="1" dirty="0">
                <a:solidFill>
                  <a:srgbClr val="3333CC"/>
                </a:solidFill>
                <a:latin typeface="+mn-ea"/>
              </a:rPr>
              <a:t>list=['physics', 'chemistry', 1997, 2000];</a:t>
            </a:r>
          </a:p>
          <a:p>
            <a:r>
              <a:rPr lang="en-US" altLang="zh-CN" b="1" dirty="0" err="1">
                <a:solidFill>
                  <a:srgbClr val="3333CC"/>
                </a:solidFill>
                <a:latin typeface="+mn-ea"/>
              </a:rPr>
              <a:t>nums</a:t>
            </a:r>
            <a:r>
              <a:rPr lang="en-US" altLang="zh-CN" b="1" dirty="0">
                <a:solidFill>
                  <a:srgbClr val="3333CC"/>
                </a:solidFill>
                <a:latin typeface="+mn-ea"/>
              </a:rPr>
              <a:t>=[1, 3, 5, 7, 8, 13, 20</a:t>
            </a:r>
            <a:r>
              <a:rPr lang="en-US" altLang="zh-CN" b="1" dirty="0" smtClean="0">
                <a:solidFill>
                  <a:srgbClr val="3333CC"/>
                </a:solidFill>
                <a:latin typeface="+mn-ea"/>
              </a:rPr>
              <a:t>];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访问：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'''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nums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[0]: 1'''</a:t>
            </a:r>
          </a:p>
          <a:p>
            <a:r>
              <a:rPr lang="en-US" altLang="zh-CN" sz="1600" b="1" dirty="0">
                <a:solidFill>
                  <a:srgbClr val="3333CC"/>
                </a:solidFill>
                <a:latin typeface="+mn-ea"/>
              </a:rPr>
              <a:t>print "</a:t>
            </a:r>
            <a:r>
              <a:rPr lang="en-US" altLang="zh-CN" sz="1600" b="1" dirty="0" err="1">
                <a:solidFill>
                  <a:srgbClr val="3333CC"/>
                </a:solidFill>
                <a:latin typeface="+mn-ea"/>
              </a:rPr>
              <a:t>nums</a:t>
            </a:r>
            <a:r>
              <a:rPr lang="en-US" altLang="zh-CN" sz="1600" b="1" dirty="0">
                <a:solidFill>
                  <a:srgbClr val="3333CC"/>
                </a:solidFill>
                <a:latin typeface="+mn-ea"/>
              </a:rPr>
              <a:t>[0]:", </a:t>
            </a:r>
            <a:r>
              <a:rPr lang="en-US" altLang="zh-CN" sz="1600" b="1" dirty="0" err="1">
                <a:solidFill>
                  <a:srgbClr val="3333CC"/>
                </a:solidFill>
                <a:latin typeface="+mn-ea"/>
              </a:rPr>
              <a:t>nums</a:t>
            </a:r>
            <a:r>
              <a:rPr lang="en-US" altLang="zh-CN" sz="1600" b="1" dirty="0">
                <a:solidFill>
                  <a:srgbClr val="3333CC"/>
                </a:solidFill>
                <a:latin typeface="+mn-ea"/>
              </a:rPr>
              <a:t>[0]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'''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nums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[2:5]: [5, 7, 8] 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从下标为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的元素切割到下标为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的元素，但不包含下标为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的元素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'''</a:t>
            </a:r>
          </a:p>
          <a:p>
            <a:r>
              <a:rPr lang="en-US" altLang="zh-CN" sz="1600" b="1" dirty="0">
                <a:solidFill>
                  <a:srgbClr val="3333CC"/>
                </a:solidFill>
                <a:latin typeface="+mn-ea"/>
              </a:rPr>
              <a:t>print "</a:t>
            </a:r>
            <a:r>
              <a:rPr lang="en-US" altLang="zh-CN" sz="1600" b="1" dirty="0" err="1">
                <a:solidFill>
                  <a:srgbClr val="3333CC"/>
                </a:solidFill>
                <a:latin typeface="+mn-ea"/>
              </a:rPr>
              <a:t>nums</a:t>
            </a:r>
            <a:r>
              <a:rPr lang="en-US" altLang="zh-CN" sz="1600" b="1" dirty="0">
                <a:solidFill>
                  <a:srgbClr val="3333CC"/>
                </a:solidFill>
                <a:latin typeface="+mn-ea"/>
              </a:rPr>
              <a:t>[2:5]:", </a:t>
            </a:r>
            <a:r>
              <a:rPr lang="en-US" altLang="zh-CN" sz="1600" b="1" dirty="0" err="1">
                <a:solidFill>
                  <a:srgbClr val="3333CC"/>
                </a:solidFill>
                <a:latin typeface="+mn-ea"/>
              </a:rPr>
              <a:t>nums</a:t>
            </a:r>
            <a:r>
              <a:rPr lang="en-US" altLang="zh-CN" sz="1600" b="1" dirty="0">
                <a:solidFill>
                  <a:srgbClr val="3333CC"/>
                </a:solidFill>
                <a:latin typeface="+mn-ea"/>
              </a:rPr>
              <a:t>[2:5]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'''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nums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[1:]: [3, 5, 7, 8, 13, 20] 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从下标为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切割到最后一个元素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'''</a:t>
            </a:r>
          </a:p>
          <a:p>
            <a:r>
              <a:rPr lang="en-US" altLang="zh-CN" sz="1600" b="1" dirty="0">
                <a:solidFill>
                  <a:srgbClr val="3333CC"/>
                </a:solidFill>
                <a:latin typeface="+mn-ea"/>
              </a:rPr>
              <a:t>print "</a:t>
            </a:r>
            <a:r>
              <a:rPr lang="en-US" altLang="zh-CN" sz="1600" b="1" dirty="0" err="1">
                <a:solidFill>
                  <a:srgbClr val="3333CC"/>
                </a:solidFill>
                <a:latin typeface="+mn-ea"/>
              </a:rPr>
              <a:t>nums</a:t>
            </a:r>
            <a:r>
              <a:rPr lang="en-US" altLang="zh-CN" sz="1600" b="1" dirty="0">
                <a:solidFill>
                  <a:srgbClr val="3333CC"/>
                </a:solidFill>
                <a:latin typeface="+mn-ea"/>
              </a:rPr>
              <a:t>[1:]:", </a:t>
            </a:r>
            <a:r>
              <a:rPr lang="en-US" altLang="zh-CN" sz="1600" b="1" dirty="0" err="1">
                <a:solidFill>
                  <a:srgbClr val="3333CC"/>
                </a:solidFill>
                <a:latin typeface="+mn-ea"/>
              </a:rPr>
              <a:t>nums</a:t>
            </a:r>
            <a:r>
              <a:rPr lang="en-US" altLang="zh-CN" sz="1600" b="1" dirty="0">
                <a:solidFill>
                  <a:srgbClr val="3333CC"/>
                </a:solidFill>
                <a:latin typeface="+mn-ea"/>
              </a:rPr>
              <a:t>[1:]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'''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nums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[:-3]: [1, 3, 5, 7] 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从最开始的元素一直切割到倒数第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个元素，但不包含倒数第三个元素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'''</a:t>
            </a:r>
          </a:p>
          <a:p>
            <a:r>
              <a:rPr lang="en-US" altLang="zh-CN" sz="1600" b="1" dirty="0">
                <a:solidFill>
                  <a:srgbClr val="3333CC"/>
                </a:solidFill>
                <a:latin typeface="+mn-ea"/>
              </a:rPr>
              <a:t>print "</a:t>
            </a:r>
            <a:r>
              <a:rPr lang="en-US" altLang="zh-CN" sz="1600" b="1" dirty="0" err="1">
                <a:solidFill>
                  <a:srgbClr val="3333CC"/>
                </a:solidFill>
                <a:latin typeface="+mn-ea"/>
              </a:rPr>
              <a:t>nums</a:t>
            </a:r>
            <a:r>
              <a:rPr lang="en-US" altLang="zh-CN" sz="1600" b="1" dirty="0">
                <a:solidFill>
                  <a:srgbClr val="3333CC"/>
                </a:solidFill>
                <a:latin typeface="+mn-ea"/>
              </a:rPr>
              <a:t>[:-3]:", </a:t>
            </a:r>
            <a:r>
              <a:rPr lang="en-US" altLang="zh-CN" sz="1600" b="1" dirty="0" err="1">
                <a:solidFill>
                  <a:srgbClr val="3333CC"/>
                </a:solidFill>
                <a:latin typeface="+mn-ea"/>
              </a:rPr>
              <a:t>nums</a:t>
            </a:r>
            <a:r>
              <a:rPr lang="en-US" altLang="zh-CN" sz="1600" b="1" dirty="0">
                <a:solidFill>
                  <a:srgbClr val="3333CC"/>
                </a:solidFill>
                <a:latin typeface="+mn-ea"/>
              </a:rPr>
              <a:t>[:-3]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'''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nums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[:]: [1, 3, 5, 7, 8, 13, 20] 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返回所有元素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'''</a:t>
            </a:r>
          </a:p>
          <a:p>
            <a:r>
              <a:rPr lang="en-US" altLang="zh-CN" sz="1600" b="1" dirty="0">
                <a:solidFill>
                  <a:srgbClr val="3333CC"/>
                </a:solidFill>
                <a:latin typeface="+mn-ea"/>
              </a:rPr>
              <a:t>print "</a:t>
            </a:r>
            <a:r>
              <a:rPr lang="en-US" altLang="zh-CN" sz="1600" b="1" dirty="0" err="1">
                <a:solidFill>
                  <a:srgbClr val="3333CC"/>
                </a:solidFill>
                <a:latin typeface="+mn-ea"/>
              </a:rPr>
              <a:t>nums</a:t>
            </a:r>
            <a:r>
              <a:rPr lang="en-US" altLang="zh-CN" sz="1600" b="1" dirty="0">
                <a:solidFill>
                  <a:srgbClr val="3333CC"/>
                </a:solidFill>
                <a:latin typeface="+mn-ea"/>
              </a:rPr>
              <a:t>[:]:", </a:t>
            </a:r>
            <a:r>
              <a:rPr lang="en-US" altLang="zh-CN" sz="1600" b="1" dirty="0" err="1">
                <a:solidFill>
                  <a:srgbClr val="3333CC"/>
                </a:solidFill>
                <a:latin typeface="+mn-ea"/>
              </a:rPr>
              <a:t>nums</a:t>
            </a:r>
            <a:r>
              <a:rPr lang="en-US" altLang="zh-CN" sz="1600" b="1" dirty="0">
                <a:solidFill>
                  <a:srgbClr val="3333CC"/>
                </a:solidFill>
                <a:latin typeface="+mn-ea"/>
              </a:rPr>
              <a:t>[:]</a:t>
            </a:r>
            <a:endParaRPr lang="en-US" altLang="zh-CN" sz="1600" b="1" dirty="0" smtClean="0">
              <a:solidFill>
                <a:srgbClr val="33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6465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340768"/>
            <a:ext cx="7056784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元组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Tuple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元组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使用小括号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，列表使用方括号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[]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；元组创建很简单，只需要在括号中添加元素，并使用逗号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(,)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隔开即可，例如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：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b="1" dirty="0">
                <a:solidFill>
                  <a:srgbClr val="3333CC"/>
                </a:solidFill>
                <a:latin typeface="+mn-ea"/>
              </a:rPr>
              <a:t>tup1 = ('physics', 'chemistry', 1997, 2000</a:t>
            </a:r>
            <a:r>
              <a:rPr lang="en-US" altLang="zh-CN" b="1" dirty="0" smtClean="0">
                <a:solidFill>
                  <a:srgbClr val="3333CC"/>
                </a:solidFill>
                <a:latin typeface="+mn-ea"/>
              </a:rPr>
              <a:t>);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访问：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rgbClr val="3333CC"/>
                </a:solidFill>
                <a:latin typeface="+mn-ea"/>
              </a:rPr>
              <a:t>#tup1[0]: physics</a:t>
            </a:r>
          </a:p>
          <a:p>
            <a:r>
              <a:rPr lang="en-US" altLang="zh-CN" b="1" dirty="0">
                <a:solidFill>
                  <a:srgbClr val="3333CC"/>
                </a:solidFill>
                <a:latin typeface="+mn-ea"/>
              </a:rPr>
              <a:t>print "tup1[0]: ", tup1[0]</a:t>
            </a:r>
          </a:p>
          <a:p>
            <a:r>
              <a:rPr lang="en-US" altLang="zh-CN" b="1" dirty="0">
                <a:solidFill>
                  <a:srgbClr val="3333CC"/>
                </a:solidFill>
                <a:latin typeface="+mn-ea"/>
              </a:rPr>
              <a:t>#</a:t>
            </a:r>
            <a:r>
              <a:rPr lang="en-US" altLang="zh-CN" b="1" dirty="0" smtClean="0">
                <a:solidFill>
                  <a:srgbClr val="3333CC"/>
                </a:solidFill>
                <a:latin typeface="+mn-ea"/>
              </a:rPr>
              <a:t>tup1[1:3]: </a:t>
            </a:r>
            <a:r>
              <a:rPr lang="en-US" altLang="zh-CN" b="1" dirty="0">
                <a:solidFill>
                  <a:srgbClr val="3333CC"/>
                </a:solidFill>
                <a:latin typeface="+mn-ea"/>
              </a:rPr>
              <a:t>('chemistry', 1997)</a:t>
            </a:r>
          </a:p>
          <a:p>
            <a:r>
              <a:rPr lang="en-US" altLang="zh-CN" b="1" dirty="0">
                <a:solidFill>
                  <a:srgbClr val="3333CC"/>
                </a:solidFill>
                <a:latin typeface="+mn-ea"/>
              </a:rPr>
              <a:t>print "</a:t>
            </a:r>
            <a:r>
              <a:rPr lang="en-US" altLang="zh-CN" b="1" dirty="0" smtClean="0">
                <a:solidFill>
                  <a:srgbClr val="3333CC"/>
                </a:solidFill>
                <a:latin typeface="+mn-ea"/>
              </a:rPr>
              <a:t>tup1[1:3]: </a:t>
            </a:r>
            <a:r>
              <a:rPr lang="en-US" altLang="zh-CN" b="1" dirty="0">
                <a:solidFill>
                  <a:srgbClr val="3333CC"/>
                </a:solidFill>
                <a:latin typeface="+mn-ea"/>
              </a:rPr>
              <a:t>", tup1[1:3]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空元组，例如：</a:t>
            </a:r>
            <a:r>
              <a:rPr lang="en-US" altLang="zh-CN" b="1" dirty="0" err="1">
                <a:solidFill>
                  <a:srgbClr val="3333CC"/>
                </a:solidFill>
                <a:latin typeface="+mn-ea"/>
              </a:rPr>
              <a:t>tup</a:t>
            </a:r>
            <a:r>
              <a:rPr lang="en-US" altLang="zh-CN" b="1" dirty="0">
                <a:solidFill>
                  <a:srgbClr val="3333CC"/>
                </a:solidFill>
                <a:latin typeface="+mn-ea"/>
              </a:rPr>
              <a:t> = ();</a:t>
            </a:r>
          </a:p>
          <a:p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元组中只有一个元素时，需要在元素后面添加逗号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，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：</a:t>
            </a:r>
            <a:r>
              <a:rPr lang="en-US" altLang="zh-CN" b="1" dirty="0">
                <a:solidFill>
                  <a:srgbClr val="3333CC"/>
                </a:solidFill>
                <a:latin typeface="+mn-ea"/>
              </a:rPr>
              <a:t>tup1 = (50,);</a:t>
            </a:r>
          </a:p>
          <a:p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元组与字符串类似，下标索引从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开始，可以进行截取，组合等</a:t>
            </a:r>
          </a:p>
        </p:txBody>
      </p:sp>
    </p:spTree>
    <p:extLst>
      <p:ext uri="{BB962C8B-B14F-4D97-AF65-F5344CB8AC3E}">
        <p14:creationId xmlns:p14="http://schemas.microsoft.com/office/powerpoint/2010/main" val="2642081227"/>
      </p:ext>
    </p:extLst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8"/>
          <p:cNvSpPr>
            <a:spLocks noChangeArrowheads="1"/>
          </p:cNvSpPr>
          <p:nvPr/>
        </p:nvSpPr>
        <p:spPr bwMode="auto">
          <a:xfrm>
            <a:off x="3779912" y="908720"/>
            <a:ext cx="49998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Program organization</a:t>
            </a:r>
            <a:endParaRPr lang="zh-CN" altLang="en-US" sz="3600" dirty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7" name="矩形 7"/>
          <p:cNvSpPr>
            <a:spLocks noChangeArrowheads="1"/>
          </p:cNvSpPr>
          <p:nvPr/>
        </p:nvSpPr>
        <p:spPr bwMode="auto">
          <a:xfrm>
            <a:off x="3779912" y="2204864"/>
            <a:ext cx="37583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dirty="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源代码文件：*</a:t>
            </a:r>
            <a:r>
              <a:rPr lang="en-US" altLang="zh-CN" sz="2400" b="1" dirty="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b="1" dirty="0" err="1" smtClean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</a:t>
            </a:r>
            <a:endParaRPr lang="en-US" altLang="zh-CN" sz="2400" b="1" dirty="0" smtClean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文件是一个模块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多个模块可以组成一个包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8" name="矩形 6"/>
          <p:cNvSpPr>
            <a:spLocks noChangeArrowheads="1"/>
          </p:cNvSpPr>
          <p:nvPr/>
        </p:nvSpPr>
        <p:spPr bwMode="auto">
          <a:xfrm>
            <a:off x="1619672" y="4869160"/>
            <a:ext cx="3913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dirty="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中间码文件：*</a:t>
            </a:r>
            <a:r>
              <a:rPr lang="en-US" altLang="zh-CN" sz="2400" b="1" dirty="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b="1" dirty="0" err="1" smtClean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pyc</a:t>
            </a:r>
            <a:endParaRPr lang="zh-CN" altLang="en-US" sz="2400" b="1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90872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i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</a:t>
            </a:r>
            <a:r>
              <a:rPr lang="en-US" altLang="zh-CN" sz="3600" b="1" i="1" u="sng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</a:t>
            </a:r>
            <a:r>
              <a:rPr lang="zh-CN" altLang="en-US" sz="3600" b="1" i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文件：</a:t>
            </a:r>
            <a:endParaRPr lang="zh-CN" altLang="en-US" sz="3600" b="1" i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5" name="Picture 1" descr="C:\Users\Administrator\AppData\Roaming\Tencent\Users\664044367\QQ\WinTemp\RichOle\$]%I(WI[W)F9~)_G0R2H2J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550859"/>
            <a:ext cx="7344816" cy="4464496"/>
          </a:xfrm>
          <a:prstGeom prst="rect">
            <a:avLst/>
          </a:prstGeom>
          <a:noFill/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矩形 7"/>
          <p:cNvSpPr>
            <a:spLocks noChangeArrowheads="1"/>
          </p:cNvSpPr>
          <p:nvPr/>
        </p:nvSpPr>
        <p:spPr bwMode="auto">
          <a:xfrm>
            <a:off x="5429250" y="45005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4" name="矩形 6"/>
          <p:cNvSpPr>
            <a:spLocks noChangeArrowheads="1"/>
          </p:cNvSpPr>
          <p:nvPr/>
        </p:nvSpPr>
        <p:spPr bwMode="auto">
          <a:xfrm>
            <a:off x="683568" y="980728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2800" b="1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</a:t>
            </a:r>
            <a:r>
              <a:rPr lang="zh-CN" alt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程序结构：</a:t>
            </a:r>
            <a:endParaRPr lang="zh-CN" altLang="en-US"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5" name="矩形 7"/>
          <p:cNvSpPr>
            <a:spLocks noChangeArrowheads="1"/>
          </p:cNvSpPr>
          <p:nvPr/>
        </p:nvSpPr>
        <p:spPr bwMode="auto">
          <a:xfrm>
            <a:off x="2071688" y="45005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5121" name="Picture 1" descr="C:\Users\Administrator\AppData\Roaming\Tencent\Users\664044367\QQ\WinTemp\RichOle\06@DXF445KNYAJ$SLFV1JD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28800"/>
            <a:ext cx="7920880" cy="4752528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8"/>
          <p:cNvSpPr>
            <a:spLocks noChangeArrowheads="1"/>
          </p:cNvSpPr>
          <p:nvPr/>
        </p:nvSpPr>
        <p:spPr bwMode="auto">
          <a:xfrm>
            <a:off x="6500813" y="1000125"/>
            <a:ext cx="1970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en-US" sz="3600" dirty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9" name="矩形 7"/>
          <p:cNvSpPr>
            <a:spLocks noChangeArrowheads="1"/>
          </p:cNvSpPr>
          <p:nvPr/>
        </p:nvSpPr>
        <p:spPr bwMode="auto">
          <a:xfrm>
            <a:off x="3779912" y="2276872"/>
            <a:ext cx="44043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Thanks for watching !</a:t>
            </a:r>
            <a:endParaRPr lang="zh-CN" altLang="en-US" sz="32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http://i-7.vcimg.com/trim/19775c322b945d92c1ae39d21fc802e2234074/tri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845251"/>
            <a:ext cx="6408712" cy="3585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矩形 9"/>
          <p:cNvSpPr>
            <a:spLocks noChangeArrowheads="1"/>
          </p:cNvSpPr>
          <p:nvPr/>
        </p:nvSpPr>
        <p:spPr bwMode="auto">
          <a:xfrm>
            <a:off x="467544" y="2924944"/>
            <a:ext cx="81369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的开发环境有许多，有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IDLE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内置的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IDE,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随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安装包提供），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PythonWin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（适用于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PyCharm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等等，可以直接去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  <a:hlinkClick r:id="rId3"/>
              </a:rPr>
              <a:t>www.Python.org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官方网站下载最新的与自己电脑匹配的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版本，装在电脑上即可运行。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1" name="矩形 5"/>
          <p:cNvSpPr>
            <a:spLocks noChangeArrowheads="1"/>
          </p:cNvSpPr>
          <p:nvPr/>
        </p:nvSpPr>
        <p:spPr bwMode="auto">
          <a:xfrm>
            <a:off x="395536" y="1700808"/>
            <a:ext cx="80648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是一种面向对象的解释型动态数据类型的计算机程序设计语言，语法简洁清晰，可移植性比较好，并且具有庞大的标准库。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692696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70C0"/>
                </a:solidFill>
              </a:rPr>
              <a:t>Python and its development environment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4797152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简单易学，并且是简单开源的，可扩展性好，可以嵌入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c/c++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语言当中，向程序用户提供脚本功能。但是它用缩进来区分语句关系，有时会造成许多不便，运行速度较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c/c++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要慢一些。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gray">
          <a:xfrm rot="39573186">
            <a:off x="4695822" y="3473433"/>
            <a:ext cx="730250" cy="266700"/>
          </a:xfrm>
          <a:prstGeom prst="rightArrow">
            <a:avLst>
              <a:gd name="adj1" fmla="val 35167"/>
              <a:gd name="adj2" fmla="val 110880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 rot="3465783">
            <a:off x="4696616" y="5464952"/>
            <a:ext cx="728662" cy="266700"/>
          </a:xfrm>
          <a:prstGeom prst="rightArrow">
            <a:avLst>
              <a:gd name="adj1" fmla="val 35167"/>
              <a:gd name="adj2" fmla="val 110639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 rot="35969022">
            <a:off x="3575047" y="3544871"/>
            <a:ext cx="728662" cy="265112"/>
          </a:xfrm>
          <a:prstGeom prst="rightArrow">
            <a:avLst>
              <a:gd name="adj1" fmla="val 35167"/>
              <a:gd name="adj2" fmla="val 111302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 rot="7535209">
            <a:off x="3540121" y="5435584"/>
            <a:ext cx="728663" cy="265112"/>
          </a:xfrm>
          <a:prstGeom prst="rightArrow">
            <a:avLst>
              <a:gd name="adj1" fmla="val 35167"/>
              <a:gd name="adj2" fmla="val 111302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5229222" y="4511658"/>
            <a:ext cx="728662" cy="266700"/>
          </a:xfrm>
          <a:prstGeom prst="rightArrow">
            <a:avLst>
              <a:gd name="adj1" fmla="val 35167"/>
              <a:gd name="adj2" fmla="val 110639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 rot="-10800000">
            <a:off x="3011484" y="4506896"/>
            <a:ext cx="795338" cy="265112"/>
          </a:xfrm>
          <a:prstGeom prst="rightArrow">
            <a:avLst>
              <a:gd name="adj1" fmla="val 35167"/>
              <a:gd name="adj2" fmla="val 121486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gray">
          <a:xfrm>
            <a:off x="2778122" y="2884471"/>
            <a:ext cx="3444875" cy="3446462"/>
          </a:xfrm>
          <a:prstGeom prst="ellipse">
            <a:avLst/>
          </a:prstGeom>
          <a:noFill/>
          <a:ln w="38100" algn="ctr">
            <a:solidFill>
              <a:srgbClr val="5F5F5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463922" y="3643296"/>
            <a:ext cx="1989137" cy="1987550"/>
            <a:chOff x="2238" y="1769"/>
            <a:chExt cx="1361" cy="1361"/>
          </a:xfrm>
        </p:grpSpPr>
        <p:sp>
          <p:nvSpPr>
            <p:cNvPr id="20" name="Oval 11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tint val="42353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tint val="42353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54118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Oval 13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63529"/>
                    <a:invGamma/>
                  </a:srgbClr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Oval 14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4" name="Group 15"/>
            <p:cNvGrpSpPr>
              <a:grpSpLocks/>
            </p:cNvGrpSpPr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26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5" name="Text Box 20"/>
            <p:cNvSpPr txBox="1">
              <a:spLocks noChangeArrowheads="1"/>
            </p:cNvSpPr>
            <p:nvPr/>
          </p:nvSpPr>
          <p:spPr bwMode="gray">
            <a:xfrm>
              <a:off x="2535" y="2215"/>
              <a:ext cx="782" cy="5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b="0" dirty="0" smtClean="0">
                  <a:solidFill>
                    <a:srgbClr val="080808"/>
                  </a:solidFill>
                  <a:ea typeface="宋体" charset="-122"/>
                </a:rPr>
                <a:t>Python</a:t>
              </a:r>
            </a:p>
            <a:p>
              <a:pPr algn="ctr" eaLnBrk="0" hangingPunct="0"/>
              <a:r>
                <a:rPr lang="zh-CN" altLang="en-US" sz="2400" b="0" dirty="0" smtClean="0">
                  <a:solidFill>
                    <a:srgbClr val="080808"/>
                  </a:solidFill>
                  <a:ea typeface="宋体" charset="-122"/>
                </a:rPr>
                <a:t>特点</a:t>
              </a:r>
              <a:endParaRPr lang="en-US" altLang="zh-CN" sz="2400" b="0" dirty="0">
                <a:solidFill>
                  <a:srgbClr val="080808"/>
                </a:solidFill>
                <a:ea typeface="宋体" charset="-122"/>
              </a:endParaRPr>
            </a:p>
          </p:txBody>
        </p:sp>
      </p:grpSp>
      <p:sp>
        <p:nvSpPr>
          <p:cNvPr id="12" name="AutoShape 21"/>
          <p:cNvSpPr>
            <a:spLocks noChangeArrowheads="1"/>
          </p:cNvSpPr>
          <p:nvPr/>
        </p:nvSpPr>
        <p:spPr bwMode="gray">
          <a:xfrm>
            <a:off x="514336" y="4321172"/>
            <a:ext cx="2384425" cy="563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0" algn="ctr" eaLnBrk="0" hangingPunct="0"/>
            <a:r>
              <a:rPr lang="zh-CN" altLang="en-US" sz="2400" b="0" dirty="0" smtClean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丰富的库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 bwMode="gray">
          <a:xfrm>
            <a:off x="1228716" y="2820973"/>
            <a:ext cx="2384425" cy="56356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2400" b="0" dirty="0" smtClean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简单、易学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gray">
          <a:xfrm>
            <a:off x="1228716" y="5813429"/>
            <a:ext cx="2384425" cy="6429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2400" b="0" dirty="0" smtClean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可扩展、可嵌入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gray">
          <a:xfrm>
            <a:off x="6059484" y="4321172"/>
            <a:ext cx="2454275" cy="563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2400" b="0" dirty="0" smtClean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解释性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gray">
          <a:xfrm>
            <a:off x="5346737" y="2820973"/>
            <a:ext cx="2454275" cy="56356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2400" b="0" dirty="0" smtClean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面向对象、高层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AutoShape 26"/>
          <p:cNvSpPr>
            <a:spLocks noChangeArrowheads="1"/>
          </p:cNvSpPr>
          <p:nvPr/>
        </p:nvSpPr>
        <p:spPr bwMode="gray">
          <a:xfrm>
            <a:off x="5346737" y="5813429"/>
            <a:ext cx="2454275" cy="6429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2400" b="0" kern="100" dirty="0" smtClean="0">
                <a:solidFill>
                  <a:srgbClr val="F8F8F8"/>
                </a:solidFill>
                <a:latin typeface="华文新魏" pitchFamily="2" charset="-122"/>
                <a:ea typeface="华文新魏" pitchFamily="2" charset="-122"/>
                <a:cs typeface="Times New Roman"/>
              </a:rPr>
              <a:t>免费开源、可移植</a:t>
            </a:r>
            <a:endParaRPr lang="en-US" altLang="zh-CN" sz="2400" b="0" dirty="0">
              <a:solidFill>
                <a:srgbClr val="F8F8F8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gray">
          <a:xfrm>
            <a:off x="514336" y="1606527"/>
            <a:ext cx="7858180" cy="102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●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实际需要；高效、易懂；众多优点集于一身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●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</a:rPr>
              <a:t>（人身苦短，我用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</a:rPr>
              <a:t>Python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</a:rPr>
              <a:t>！）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50800" dir="5400000" algn="ctr" rotWithShape="0">
                  <a:srgbClr val="FFFFFF"/>
                </a:outerShdw>
              </a:effectLst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1560" y="692696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为什么要学</a:t>
            </a:r>
            <a:r>
              <a:rPr lang="en-US" altLang="zh-CN" sz="3200" dirty="0">
                <a:solidFill>
                  <a:srgbClr val="0070C0"/>
                </a:solidFill>
              </a:rPr>
              <a:t>Python</a:t>
            </a:r>
            <a:r>
              <a:rPr lang="zh-CN" altLang="en-US" sz="3200" dirty="0" smtClean="0">
                <a:solidFill>
                  <a:srgbClr val="0070C0"/>
                </a:solidFill>
              </a:rPr>
              <a:t>？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09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11560" y="692696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</a:rPr>
              <a:t>应用场景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gray">
          <a:xfrm rot="39573186">
            <a:off x="4695822" y="2497284"/>
            <a:ext cx="730250" cy="266700"/>
          </a:xfrm>
          <a:prstGeom prst="rightArrow">
            <a:avLst>
              <a:gd name="adj1" fmla="val 35167"/>
              <a:gd name="adj2" fmla="val 110880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gray">
          <a:xfrm rot="3465783">
            <a:off x="4696616" y="4488803"/>
            <a:ext cx="728662" cy="266700"/>
          </a:xfrm>
          <a:prstGeom prst="rightArrow">
            <a:avLst>
              <a:gd name="adj1" fmla="val 35167"/>
              <a:gd name="adj2" fmla="val 110639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gray">
          <a:xfrm rot="35969022">
            <a:off x="3575047" y="2568722"/>
            <a:ext cx="728662" cy="265112"/>
          </a:xfrm>
          <a:prstGeom prst="rightArrow">
            <a:avLst>
              <a:gd name="adj1" fmla="val 35167"/>
              <a:gd name="adj2" fmla="val 111302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 rot="7535209">
            <a:off x="3540121" y="4459435"/>
            <a:ext cx="728663" cy="265112"/>
          </a:xfrm>
          <a:prstGeom prst="rightArrow">
            <a:avLst>
              <a:gd name="adj1" fmla="val 35167"/>
              <a:gd name="adj2" fmla="val 111302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gray">
          <a:xfrm>
            <a:off x="5229222" y="3535509"/>
            <a:ext cx="728662" cy="266700"/>
          </a:xfrm>
          <a:prstGeom prst="rightArrow">
            <a:avLst>
              <a:gd name="adj1" fmla="val 35167"/>
              <a:gd name="adj2" fmla="val 110639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" name="AutoShape 8"/>
          <p:cNvSpPr>
            <a:spLocks noChangeArrowheads="1"/>
          </p:cNvSpPr>
          <p:nvPr/>
        </p:nvSpPr>
        <p:spPr bwMode="gray">
          <a:xfrm rot="-10800000">
            <a:off x="3011484" y="3530747"/>
            <a:ext cx="795338" cy="265112"/>
          </a:xfrm>
          <a:prstGeom prst="rightArrow">
            <a:avLst>
              <a:gd name="adj1" fmla="val 35167"/>
              <a:gd name="adj2" fmla="val 121486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gray">
          <a:xfrm>
            <a:off x="2778122" y="1908322"/>
            <a:ext cx="3444875" cy="3446462"/>
          </a:xfrm>
          <a:prstGeom prst="ellipse">
            <a:avLst/>
          </a:prstGeom>
          <a:noFill/>
          <a:ln w="38100" algn="ctr">
            <a:solidFill>
              <a:srgbClr val="5F5F5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9" name="Group 10"/>
          <p:cNvGrpSpPr>
            <a:grpSpLocks/>
          </p:cNvGrpSpPr>
          <p:nvPr/>
        </p:nvGrpSpPr>
        <p:grpSpPr bwMode="auto">
          <a:xfrm>
            <a:off x="3463922" y="2667147"/>
            <a:ext cx="1989137" cy="1987550"/>
            <a:chOff x="2238" y="1769"/>
            <a:chExt cx="1361" cy="1361"/>
          </a:xfrm>
        </p:grpSpPr>
        <p:sp>
          <p:nvSpPr>
            <p:cNvPr id="40" name="Oval 11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tint val="42353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tint val="42353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54118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63529"/>
                    <a:invGamma/>
                  </a:srgbClr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44" name="Group 15"/>
            <p:cNvGrpSpPr>
              <a:grpSpLocks/>
            </p:cNvGrpSpPr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46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45" name="Text Box 20"/>
            <p:cNvSpPr txBox="1">
              <a:spLocks noChangeArrowheads="1"/>
            </p:cNvSpPr>
            <p:nvPr/>
          </p:nvSpPr>
          <p:spPr bwMode="gray">
            <a:xfrm>
              <a:off x="2442" y="2215"/>
              <a:ext cx="969" cy="5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b="0" dirty="0" smtClean="0">
                  <a:solidFill>
                    <a:srgbClr val="080808"/>
                  </a:solidFill>
                  <a:ea typeface="宋体" charset="-122"/>
                </a:rPr>
                <a:t>Python</a:t>
              </a:r>
            </a:p>
            <a:p>
              <a:pPr algn="ctr" eaLnBrk="0" hangingPunct="0"/>
              <a:r>
                <a:rPr lang="zh-CN" altLang="en-US" sz="2400" b="0" dirty="0" smtClean="0">
                  <a:solidFill>
                    <a:srgbClr val="080808"/>
                  </a:solidFill>
                  <a:ea typeface="宋体" charset="-122"/>
                </a:rPr>
                <a:t>应用场景</a:t>
              </a:r>
              <a:endParaRPr lang="en-US" altLang="zh-CN" sz="2400" b="0" dirty="0">
                <a:solidFill>
                  <a:srgbClr val="080808"/>
                </a:solidFill>
                <a:ea typeface="宋体" charset="-122"/>
              </a:endParaRPr>
            </a:p>
          </p:txBody>
        </p:sp>
      </p:grpSp>
      <p:sp>
        <p:nvSpPr>
          <p:cNvPr id="50" name="AutoShape 21"/>
          <p:cNvSpPr>
            <a:spLocks noChangeArrowheads="1"/>
          </p:cNvSpPr>
          <p:nvPr/>
        </p:nvSpPr>
        <p:spPr bwMode="gray">
          <a:xfrm>
            <a:off x="514336" y="3345023"/>
            <a:ext cx="2384425" cy="563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0" algn="ctr" eaLnBrk="0" hangingPunct="0"/>
            <a:r>
              <a:rPr lang="zh-CN" altLang="en-US" sz="2400" dirty="0"/>
              <a:t>科学计算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" name="AutoShape 22"/>
          <p:cNvSpPr>
            <a:spLocks noChangeArrowheads="1"/>
          </p:cNvSpPr>
          <p:nvPr/>
        </p:nvSpPr>
        <p:spPr bwMode="gray">
          <a:xfrm>
            <a:off x="1228716" y="1844824"/>
            <a:ext cx="2384425" cy="56356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zh-CN" sz="2400" b="0" dirty="0" smtClean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Web</a:t>
            </a:r>
            <a:r>
              <a:rPr lang="zh-CN" altLang="en-US" sz="2400" b="0" dirty="0" smtClean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开发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2" name="AutoShape 23"/>
          <p:cNvSpPr>
            <a:spLocks noChangeArrowheads="1"/>
          </p:cNvSpPr>
          <p:nvPr/>
        </p:nvSpPr>
        <p:spPr bwMode="gray">
          <a:xfrm>
            <a:off x="1228716" y="4837280"/>
            <a:ext cx="2384425" cy="6429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2400" dirty="0"/>
              <a:t>服务器</a:t>
            </a:r>
            <a:r>
              <a:rPr lang="zh-CN" altLang="en-US" sz="2400" dirty="0" smtClean="0"/>
              <a:t>软件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3" name="AutoShape 24"/>
          <p:cNvSpPr>
            <a:spLocks noChangeArrowheads="1"/>
          </p:cNvSpPr>
          <p:nvPr/>
        </p:nvSpPr>
        <p:spPr bwMode="gray">
          <a:xfrm>
            <a:off x="5961096" y="3345023"/>
            <a:ext cx="2454275" cy="563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2400" dirty="0"/>
              <a:t>桌面软件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4" name="AutoShape 25"/>
          <p:cNvSpPr>
            <a:spLocks noChangeArrowheads="1"/>
          </p:cNvSpPr>
          <p:nvPr/>
        </p:nvSpPr>
        <p:spPr bwMode="gray">
          <a:xfrm>
            <a:off x="5346737" y="1844824"/>
            <a:ext cx="2454275" cy="56356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2400" dirty="0"/>
              <a:t>自动化脚本</a:t>
            </a:r>
            <a:endParaRPr lang="en-US" altLang="zh-CN" sz="2400" b="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5" name="AutoShape 26"/>
          <p:cNvSpPr>
            <a:spLocks noChangeArrowheads="1"/>
          </p:cNvSpPr>
          <p:nvPr/>
        </p:nvSpPr>
        <p:spPr bwMode="gray">
          <a:xfrm>
            <a:off x="5346737" y="4837280"/>
            <a:ext cx="2454275" cy="6429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2400" dirty="0"/>
              <a:t>游戏</a:t>
            </a:r>
            <a:endParaRPr lang="en-US" altLang="zh-CN" sz="2400" b="0" dirty="0">
              <a:solidFill>
                <a:srgbClr val="F8F8F8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42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11560" y="692696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</a:rPr>
              <a:t>集成开发环境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5576" y="1628800"/>
            <a:ext cx="7416824" cy="489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</a:pPr>
            <a:r>
              <a:rPr lang="en-US" altLang="zh-CN" sz="2000" b="1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1</a:t>
            </a:r>
            <a:r>
              <a:rPr lang="zh-CN" altLang="en-US" sz="2000" b="1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）开源</a:t>
            </a:r>
            <a:endParaRPr lang="en-US" altLang="zh-CN" sz="2000" b="1" dirty="0">
              <a:solidFill>
                <a:srgbClr val="080808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  <a:p>
            <a:pPr marL="457200" lvl="2">
              <a:lnSpc>
                <a:spcPct val="120000"/>
              </a:lnSpc>
            </a:pP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Python Win+Win32 Extensions 	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  <a:hlinkClick r:id="rId4"/>
              </a:rPr>
              <a:t>http://starship.python.net/crew/skippy/win32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 </a:t>
            </a:r>
          </a:p>
          <a:p>
            <a:pPr marL="457200" lvl="2">
              <a:lnSpc>
                <a:spcPct val="120000"/>
              </a:lnSpc>
            </a:pPr>
            <a:r>
              <a:rPr lang="en-US" altLang="zh-CN" dirty="0" err="1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IPython</a:t>
            </a:r>
            <a:r>
              <a:rPr lang="zh-CN" altLang="en-US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（增强的交互式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Python</a:t>
            </a:r>
            <a:r>
              <a:rPr lang="zh-CN" altLang="en-US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） 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  <a:hlinkClick r:id="rId5"/>
              </a:rPr>
              <a:t>http://ipython.scipy.org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 </a:t>
            </a:r>
            <a:endParaRPr lang="zh-CN" altLang="en-US" dirty="0">
              <a:solidFill>
                <a:srgbClr val="080808"/>
              </a:solidFill>
              <a:latin typeface="Arial" charset="0"/>
              <a:ea typeface="宋体" charset="-122"/>
              <a:cs typeface="Arial" charset="0"/>
            </a:endParaRPr>
          </a:p>
          <a:p>
            <a:pPr marL="457200" lvl="2">
              <a:lnSpc>
                <a:spcPct val="120000"/>
              </a:lnSpc>
            </a:pP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IDE Studio</a:t>
            </a:r>
            <a:r>
              <a:rPr lang="zh-CN" altLang="en-US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（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IDLE</a:t>
            </a:r>
            <a:r>
              <a:rPr lang="zh-CN" altLang="en-US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以及更多） 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	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  <a:hlinkClick r:id="rId6"/>
              </a:rPr>
              <a:t>http://starship.python.net/crew/mike/Idle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 </a:t>
            </a:r>
            <a:endParaRPr lang="zh-CN" altLang="en-US" dirty="0">
              <a:solidFill>
                <a:srgbClr val="080808"/>
              </a:solidFill>
              <a:latin typeface="Arial" charset="0"/>
              <a:ea typeface="宋体" charset="-122"/>
              <a:cs typeface="Arial" charset="0"/>
            </a:endParaRPr>
          </a:p>
          <a:p>
            <a:pPr marL="457200" lvl="2">
              <a:lnSpc>
                <a:spcPct val="120000"/>
              </a:lnSpc>
            </a:pP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Eclipse 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  <a:hlinkClick r:id="rId7"/>
              </a:rPr>
              <a:t>http://</a:t>
            </a:r>
            <a:r>
              <a:rPr lang="en-US" altLang="zh-CN" dirty="0" smtClean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  <a:hlinkClick r:id="rId7"/>
              </a:rPr>
              <a:t>pydev.org/updates</a:t>
            </a:r>
            <a:r>
              <a:rPr lang="en-US" altLang="zh-CN" dirty="0" smtClean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 </a:t>
            </a:r>
            <a:r>
              <a:rPr lang="en-US" altLang="zh-CN" dirty="0" smtClean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  <a:hlinkClick r:id="rId8"/>
              </a:rPr>
              <a:t>http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  <a:hlinkClick r:id="rId8"/>
              </a:rPr>
              <a:t>://eclipse.org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 </a:t>
            </a:r>
          </a:p>
          <a:p>
            <a:pPr lvl="0">
              <a:lnSpc>
                <a:spcPct val="120000"/>
              </a:lnSpc>
            </a:pPr>
            <a:r>
              <a:rPr lang="en-US" altLang="zh-CN" sz="2000" b="1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2</a:t>
            </a:r>
            <a:r>
              <a:rPr lang="zh-CN" altLang="en-US" sz="2000" b="1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）商业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WingIDE</a:t>
            </a:r>
            <a:r>
              <a:rPr lang="zh-CN" altLang="en-US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（</a:t>
            </a:r>
            <a:r>
              <a:rPr lang="en-US" altLang="zh-CN" dirty="0" err="1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WinWare</a:t>
            </a:r>
            <a:r>
              <a:rPr lang="zh-CN" altLang="en-US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公司）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  <a:hlinkClick r:id="rId9"/>
              </a:rPr>
              <a:t>http://wingware.com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Komodo</a:t>
            </a:r>
            <a:r>
              <a:rPr lang="zh-CN" altLang="en-US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（</a:t>
            </a:r>
            <a:r>
              <a:rPr lang="en-US" altLang="zh-CN" dirty="0" err="1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ActiveState</a:t>
            </a:r>
            <a:r>
              <a:rPr lang="zh-CN" altLang="en-US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公司） 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	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  <a:hlinkClick r:id="rId10"/>
              </a:rPr>
              <a:t>http://activestate.com/Products/Komodo</a:t>
            </a:r>
            <a:r>
              <a:rPr lang="en-US" altLang="zh-CN" dirty="0">
                <a:solidFill>
                  <a:srgbClr val="080808"/>
                </a:solidFill>
                <a:latin typeface="Arial" charset="0"/>
                <a:ea typeface="宋体" charset="-122"/>
                <a:cs typeface="Arial" charset="0"/>
              </a:rPr>
              <a:t> </a:t>
            </a:r>
            <a:endParaRPr lang="zh-CN" altLang="en-US" dirty="0">
              <a:solidFill>
                <a:srgbClr val="080808"/>
              </a:solidFill>
              <a:latin typeface="Arial" charset="0"/>
              <a:ea typeface="宋体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5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692696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</a:rPr>
              <a:t>学习资源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pic>
        <p:nvPicPr>
          <p:cNvPr id="6" name="图片 5" descr="Python学习手册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823" y="2027030"/>
            <a:ext cx="2071702" cy="278608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 descr="Python核心编程(第二版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68" y="2027031"/>
            <a:ext cx="2094489" cy="278608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 descr="可爱的Pytho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029" y="2027030"/>
            <a:ext cx="2071702" cy="28039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04513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692696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</a:rPr>
              <a:t>学习资源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pic>
        <p:nvPicPr>
          <p:cNvPr id="12" name="图片 11" descr="Python网络编程基础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000240"/>
            <a:ext cx="2143140" cy="28575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 descr="Python高级编程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0" y="2000240"/>
            <a:ext cx="2143139" cy="2857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 descr="Python源码剖析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198" y="2000240"/>
            <a:ext cx="2143140" cy="2857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1933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692696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</a:rPr>
              <a:t>学习资源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gray">
          <a:xfrm flipH="1">
            <a:off x="-36512" y="6428184"/>
            <a:ext cx="2819400" cy="22860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gray">
          <a:xfrm flipH="1">
            <a:off x="-36512" y="3989784"/>
            <a:ext cx="609600" cy="266700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gray">
          <a:xfrm>
            <a:off x="1577976" y="3570684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2392348" y="4370792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gray">
          <a:xfrm>
            <a:off x="2871788" y="5358209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19216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gray">
          <a:xfrm flipH="1">
            <a:off x="-36512" y="3778647"/>
            <a:ext cx="1665288" cy="2878137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gray">
          <a:xfrm flipH="1">
            <a:off x="-36512" y="5509022"/>
            <a:ext cx="2895600" cy="1147762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gray">
          <a:xfrm flipH="1">
            <a:off x="106332" y="2313376"/>
            <a:ext cx="1143008" cy="4429156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gray">
          <a:xfrm flipH="1">
            <a:off x="177768" y="3527822"/>
            <a:ext cx="2071703" cy="3143272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gray">
          <a:xfrm flipH="1">
            <a:off x="106332" y="4527954"/>
            <a:ext cx="3214710" cy="2214578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gray">
          <a:xfrm flipH="1">
            <a:off x="-36512" y="5599524"/>
            <a:ext cx="4500562" cy="128586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-36512" y="4523184"/>
            <a:ext cx="2514600" cy="2362200"/>
            <a:chOff x="0" y="2654"/>
            <a:chExt cx="1592" cy="1522"/>
          </a:xfrm>
        </p:grpSpPr>
        <p:sp>
          <p:nvSpPr>
            <p:cNvPr id="38" name="Arc 15"/>
            <p:cNvSpPr>
              <a:spLocks/>
            </p:cNvSpPr>
            <p:nvPr/>
          </p:nvSpPr>
          <p:spPr bwMode="gray">
            <a:xfrm>
              <a:off x="0" y="2733"/>
              <a:ext cx="1440" cy="144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80808">
                <a:alpha val="5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gray">
            <a:xfrm flipH="1">
              <a:off x="0" y="2654"/>
              <a:ext cx="1592" cy="1522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Arc 17"/>
            <p:cNvSpPr>
              <a:spLocks/>
            </p:cNvSpPr>
            <p:nvPr/>
          </p:nvSpPr>
          <p:spPr bwMode="gray">
            <a:xfrm>
              <a:off x="0" y="2796"/>
              <a:ext cx="1382" cy="13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CBBC63">
                    <a:gamma/>
                    <a:shade val="72941"/>
                    <a:invGamma/>
                  </a:srgbClr>
                </a:gs>
                <a:gs pos="100000">
                  <a:srgbClr val="CBBC63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Arc 18"/>
            <p:cNvSpPr>
              <a:spLocks/>
            </p:cNvSpPr>
            <p:nvPr/>
          </p:nvSpPr>
          <p:spPr bwMode="gray">
            <a:xfrm>
              <a:off x="14" y="2817"/>
              <a:ext cx="1347" cy="13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CBBC63">
                    <a:alpha val="0"/>
                  </a:srgbClr>
                </a:gs>
                <a:gs pos="100000">
                  <a:srgbClr val="CBBC63">
                    <a:gamma/>
                    <a:tint val="63529"/>
                    <a:invGamma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gray">
            <a:xfrm>
              <a:off x="95" y="3348"/>
              <a:ext cx="1036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080808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2" charset="-122"/>
                  <a:ea typeface="黑体" pitchFamily="2" charset="-122"/>
                </a:rPr>
                <a:t>免 费</a:t>
              </a:r>
              <a:endParaRPr lang="en-US" altLang="zh-CN" sz="2400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080808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2" charset="-122"/>
                  <a:ea typeface="黑体" pitchFamily="2" charset="-122"/>
                </a:rPr>
                <a:t>资 源</a:t>
              </a:r>
              <a:endParaRPr lang="en-US" altLang="zh-CN" sz="2400" dirty="0"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4" name="Text Box 20"/>
          <p:cNvSpPr txBox="1">
            <a:spLocks noChangeArrowheads="1"/>
          </p:cNvSpPr>
          <p:nvPr/>
        </p:nvSpPr>
        <p:spPr bwMode="black">
          <a:xfrm>
            <a:off x="1763689" y="1456120"/>
            <a:ext cx="32035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EFEFE"/>
                </a:solidFill>
                <a:latin typeface="黑体" pitchFamily="2" charset="-122"/>
                <a:ea typeface="黑体" pitchFamily="2" charset="-122"/>
              </a:rPr>
              <a:t>简明</a:t>
            </a:r>
            <a:r>
              <a:rPr lang="en-US" altLang="zh-CN" sz="2000" dirty="0" smtClean="0">
                <a:solidFill>
                  <a:srgbClr val="FEFEFE"/>
                </a:solidFill>
                <a:latin typeface="黑体" pitchFamily="2" charset="-122"/>
                <a:ea typeface="黑体" pitchFamily="2" charset="-122"/>
              </a:rPr>
              <a:t>Python</a:t>
            </a:r>
            <a:r>
              <a:rPr lang="zh-CN" altLang="en-US" sz="2000" dirty="0" smtClean="0">
                <a:solidFill>
                  <a:srgbClr val="FEFEFE"/>
                </a:solidFill>
                <a:latin typeface="黑体" pitchFamily="2" charset="-122"/>
                <a:ea typeface="黑体" pitchFamily="2" charset="-122"/>
              </a:rPr>
              <a:t>教程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black">
          <a:xfrm>
            <a:off x="2978135" y="2729862"/>
            <a:ext cx="26781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啄木鸟社区</a:t>
            </a:r>
            <a:endParaRPr lang="en-US" altLang="zh-CN" sz="20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black">
          <a:xfrm>
            <a:off x="4024322" y="3813574"/>
            <a:ext cx="1892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CSDN</a:t>
            </a:r>
            <a:r>
              <a:rPr lang="zh-CN" altLang="en-US" sz="2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下载</a:t>
            </a:r>
            <a:endParaRPr lang="en-US" altLang="zh-CN" sz="20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black">
          <a:xfrm>
            <a:off x="5214956" y="4885144"/>
            <a:ext cx="1892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其他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gray">
          <a:xfrm>
            <a:off x="4392612" y="5099458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0980"/>
                  <a:invGamma/>
                </a:schemeClr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black">
          <a:xfrm>
            <a:off x="1763689" y="1809921"/>
            <a:ext cx="465457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zh-CN" b="0" dirty="0" smtClean="0">
                <a:ea typeface="宋体" charset="-122"/>
              </a:rPr>
              <a:t>http://www.woodpecker.org.cn:9081/doc/abyteofpython_cn/chinese/index.html</a:t>
            </a:r>
            <a:endParaRPr lang="en-US" altLang="zh-CN" sz="1400" b="0" dirty="0">
              <a:ea typeface="宋体" charset="-122"/>
            </a:endParaRPr>
          </a:p>
        </p:txBody>
      </p:sp>
      <p:sp>
        <p:nvSpPr>
          <p:cNvPr id="30" name="AutoShape 41"/>
          <p:cNvSpPr>
            <a:spLocks noChangeArrowheads="1"/>
          </p:cNvSpPr>
          <p:nvPr/>
        </p:nvSpPr>
        <p:spPr bwMode="gray">
          <a:xfrm>
            <a:off x="963588" y="1727589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2000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AutoShape 42"/>
          <p:cNvSpPr>
            <a:spLocks noChangeArrowheads="1"/>
          </p:cNvSpPr>
          <p:nvPr/>
        </p:nvSpPr>
        <p:spPr bwMode="gray">
          <a:xfrm>
            <a:off x="2106596" y="2884880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2862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AutoShape 43"/>
          <p:cNvSpPr>
            <a:spLocks noChangeArrowheads="1"/>
          </p:cNvSpPr>
          <p:nvPr/>
        </p:nvSpPr>
        <p:spPr bwMode="gray">
          <a:xfrm>
            <a:off x="3224221" y="4013605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9216"/>
                  <a:invGamma/>
                </a:schemeClr>
              </a:gs>
            </a:gsLst>
            <a:lin ang="5400000" scaled="1"/>
          </a:gradFill>
          <a:ln w="9525">
            <a:solidFill>
              <a:srgbClr val="FEFFFF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AutoShape 44"/>
          <p:cNvSpPr>
            <a:spLocks noChangeArrowheads="1"/>
          </p:cNvSpPr>
          <p:nvPr/>
        </p:nvSpPr>
        <p:spPr bwMode="gray">
          <a:xfrm>
            <a:off x="498476" y="3759597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AutoShape 45"/>
          <p:cNvSpPr>
            <a:spLocks noChangeArrowheads="1"/>
          </p:cNvSpPr>
          <p:nvPr/>
        </p:nvSpPr>
        <p:spPr bwMode="gray">
          <a:xfrm>
            <a:off x="2806701" y="6326584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19216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black">
          <a:xfrm>
            <a:off x="2978135" y="3087052"/>
            <a:ext cx="415450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zh-CN" b="0" dirty="0" smtClean="0">
                <a:ea typeface="宋体" charset="-122"/>
              </a:rPr>
              <a:t>http://wiki.woodpecker.org.cn/moin/</a:t>
            </a:r>
            <a:endParaRPr lang="en-US" altLang="zh-CN" sz="1400" b="0" dirty="0">
              <a:ea typeface="宋体" charset="-122"/>
            </a:endParaRP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black">
          <a:xfrm>
            <a:off x="4024322" y="4170764"/>
            <a:ext cx="465457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zh-CN" b="0" dirty="0" smtClean="0">
                <a:ea typeface="宋体" charset="-122"/>
              </a:rPr>
              <a:t>http://download.csdn.net</a:t>
            </a: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black">
          <a:xfrm>
            <a:off x="5249868" y="5242334"/>
            <a:ext cx="3368686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zh-CN" b="0" dirty="0" smtClean="0">
                <a:ea typeface="宋体" charset="-122"/>
              </a:rPr>
              <a:t>http://www.python.org</a:t>
            </a:r>
          </a:p>
          <a:p>
            <a:pPr eaLnBrk="0" hangingPunct="0"/>
            <a:r>
              <a:rPr lang="en-US" altLang="zh-CN" b="0" dirty="0" smtClean="0">
                <a:ea typeface="宋体" charset="-122"/>
              </a:rPr>
              <a:t>http://corepython.com</a:t>
            </a:r>
          </a:p>
          <a:p>
            <a:pPr eaLnBrk="0" hangingPunct="0"/>
            <a:r>
              <a:rPr lang="en-US" altLang="zh-CN" b="0" dirty="0" smtClean="0">
                <a:ea typeface="宋体" charset="-122"/>
              </a:rPr>
              <a:t>http://www.diveintopython.org/</a:t>
            </a:r>
          </a:p>
        </p:txBody>
      </p:sp>
    </p:spTree>
    <p:extLst>
      <p:ext uri="{BB962C8B-B14F-4D97-AF65-F5344CB8AC3E}">
        <p14:creationId xmlns:p14="http://schemas.microsoft.com/office/powerpoint/2010/main" val="42600177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2043</Words>
  <Application>Microsoft Office PowerPoint</Application>
  <PresentationFormat>全屏显示(4:3)</PresentationFormat>
  <Paragraphs>248</Paragraphs>
  <Slides>26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tz</cp:lastModifiedBy>
  <cp:revision>106</cp:revision>
  <dcterms:created xsi:type="dcterms:W3CDTF">2013-10-30T09:04:50Z</dcterms:created>
  <dcterms:modified xsi:type="dcterms:W3CDTF">2017-09-08T02:26:01Z</dcterms:modified>
</cp:coreProperties>
</file>