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4" r:id="rId3"/>
    <p:sldId id="267" r:id="rId4"/>
    <p:sldId id="272" r:id="rId5"/>
    <p:sldId id="290" r:id="rId6"/>
    <p:sldId id="292" r:id="rId7"/>
    <p:sldId id="293" r:id="rId8"/>
    <p:sldId id="281" r:id="rId9"/>
    <p:sldId id="282" r:id="rId10"/>
    <p:sldId id="284" r:id="rId11"/>
    <p:sldId id="285" r:id="rId12"/>
    <p:sldId id="294" r:id="rId13"/>
    <p:sldId id="297" r:id="rId14"/>
    <p:sldId id="298" r:id="rId15"/>
    <p:sldId id="295" r:id="rId16"/>
    <p:sldId id="299" r:id="rId17"/>
    <p:sldId id="269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war L" initials="EL" lastIdx="1" clrIdx="0">
    <p:extLst>
      <p:ext uri="{19B8F6BF-5375-455C-9EA6-DF929625EA0E}">
        <p15:presenceInfo xmlns:p15="http://schemas.microsoft.com/office/powerpoint/2012/main" userId="b692ce58ff09c5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79A9-1A84-464C-82B9-5898D3824F04}" type="doc">
      <dgm:prSet loTypeId="urn:microsoft.com/office/officeart/2005/8/layout/defaul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972F2-4400-BB49-B167-6024450525D3}">
      <dgm:prSet/>
      <dgm:spPr/>
      <dgm:t>
        <a:bodyPr/>
        <a:lstStyle/>
        <a:p>
          <a:pPr rtl="0"/>
          <a:r>
            <a:rPr lang="en-US" dirty="0"/>
            <a:t>Exploratory Data Analysis</a:t>
          </a:r>
        </a:p>
      </dgm:t>
    </dgm:pt>
    <dgm:pt modelId="{F76EEF7E-6530-8F40-93DA-D58A02A616EE}" type="parTrans" cxnId="{C9F97331-D919-3041-AFBE-5370966C76D7}">
      <dgm:prSet/>
      <dgm:spPr/>
      <dgm:t>
        <a:bodyPr/>
        <a:lstStyle/>
        <a:p>
          <a:endParaRPr lang="en-US"/>
        </a:p>
      </dgm:t>
    </dgm:pt>
    <dgm:pt modelId="{66A50EE3-737C-9648-B764-E4D5B704DCB0}" type="sibTrans" cxnId="{C9F97331-D919-3041-AFBE-5370966C76D7}">
      <dgm:prSet/>
      <dgm:spPr/>
      <dgm:t>
        <a:bodyPr/>
        <a:lstStyle/>
        <a:p>
          <a:endParaRPr lang="en-US"/>
        </a:p>
      </dgm:t>
    </dgm:pt>
    <dgm:pt modelId="{D36A9639-ECDA-C84D-B60F-F6FEF2C2705F}">
      <dgm:prSet/>
      <dgm:spPr/>
      <dgm:t>
        <a:bodyPr/>
        <a:lstStyle/>
        <a:p>
          <a:pPr rtl="0"/>
          <a:r>
            <a:rPr lang="en-US" dirty="0"/>
            <a:t>Impute</a:t>
          </a:r>
        </a:p>
        <a:p>
          <a:pPr rtl="0"/>
          <a:r>
            <a:rPr lang="en-US" dirty="0"/>
            <a:t>Missing Values</a:t>
          </a:r>
        </a:p>
      </dgm:t>
    </dgm:pt>
    <dgm:pt modelId="{4AE87F06-54A5-8F4F-928D-FAF2C61D8520}" type="parTrans" cxnId="{C8153B4E-5825-7248-8515-68CCB1A4635B}">
      <dgm:prSet/>
      <dgm:spPr/>
      <dgm:t>
        <a:bodyPr/>
        <a:lstStyle/>
        <a:p>
          <a:endParaRPr lang="en-US"/>
        </a:p>
      </dgm:t>
    </dgm:pt>
    <dgm:pt modelId="{5FBAD744-5EDF-D04A-9433-EC3BCA6428A9}" type="sibTrans" cxnId="{C8153B4E-5825-7248-8515-68CCB1A4635B}">
      <dgm:prSet/>
      <dgm:spPr/>
      <dgm:t>
        <a:bodyPr/>
        <a:lstStyle/>
        <a:p>
          <a:endParaRPr lang="en-US"/>
        </a:p>
      </dgm:t>
    </dgm:pt>
    <dgm:pt modelId="{BD3EF510-D6E3-0D49-87C2-DE8BDEFDBDD0}">
      <dgm:prSet/>
      <dgm:spPr/>
      <dgm:t>
        <a:bodyPr/>
        <a:lstStyle/>
        <a:p>
          <a:pPr rtl="0"/>
          <a:r>
            <a:rPr lang="nl-NL" dirty="0"/>
            <a:t>Feature Engineering</a:t>
          </a:r>
        </a:p>
      </dgm:t>
    </dgm:pt>
    <dgm:pt modelId="{22E43561-09BD-BA4E-B6D9-D1B612C8EDDC}" type="parTrans" cxnId="{AF3272CF-D77A-5841-9349-2E583A3D1C77}">
      <dgm:prSet/>
      <dgm:spPr/>
      <dgm:t>
        <a:bodyPr/>
        <a:lstStyle/>
        <a:p>
          <a:endParaRPr lang="en-US"/>
        </a:p>
      </dgm:t>
    </dgm:pt>
    <dgm:pt modelId="{5AFE7917-E3F2-AB4F-B742-996A4890EAD3}" type="sibTrans" cxnId="{AF3272CF-D77A-5841-9349-2E583A3D1C77}">
      <dgm:prSet/>
      <dgm:spPr/>
      <dgm:t>
        <a:bodyPr/>
        <a:lstStyle/>
        <a:p>
          <a:endParaRPr lang="en-US"/>
        </a:p>
      </dgm:t>
    </dgm:pt>
    <dgm:pt modelId="{8D255B79-652E-3245-AC0E-A21CFC3F5504}">
      <dgm:prSet/>
      <dgm:spPr/>
      <dgm:t>
        <a:bodyPr/>
        <a:lstStyle/>
        <a:p>
          <a:pPr rtl="0"/>
          <a:r>
            <a:rPr lang="en-US" dirty="0"/>
            <a:t>Model Building &amp; Fine Tuning </a:t>
          </a:r>
        </a:p>
      </dgm:t>
    </dgm:pt>
    <dgm:pt modelId="{EE9E1CC5-0423-3147-AA81-37EAC6644BB6}" type="parTrans" cxnId="{94BA8A1A-E31B-1949-B8E6-E14408DDB724}">
      <dgm:prSet/>
      <dgm:spPr/>
      <dgm:t>
        <a:bodyPr/>
        <a:lstStyle/>
        <a:p>
          <a:endParaRPr lang="en-US"/>
        </a:p>
      </dgm:t>
    </dgm:pt>
    <dgm:pt modelId="{B4F604AA-1500-9E47-BBC0-31A7C1041183}" type="sibTrans" cxnId="{94BA8A1A-E31B-1949-B8E6-E14408DDB724}">
      <dgm:prSet/>
      <dgm:spPr/>
      <dgm:t>
        <a:bodyPr/>
        <a:lstStyle/>
        <a:p>
          <a:endParaRPr lang="en-US"/>
        </a:p>
      </dgm:t>
    </dgm:pt>
    <dgm:pt modelId="{85242C34-F3E2-2741-B56F-247F375312BD}" type="pres">
      <dgm:prSet presAssocID="{0A5979A9-1A84-464C-82B9-5898D3824F04}" presName="diagram" presStyleCnt="0">
        <dgm:presLayoutVars>
          <dgm:dir/>
          <dgm:resizeHandles val="exact"/>
        </dgm:presLayoutVars>
      </dgm:prSet>
      <dgm:spPr/>
    </dgm:pt>
    <dgm:pt modelId="{E55C6E9F-CFD6-B84F-97C1-4A3AE7706DA7}" type="pres">
      <dgm:prSet presAssocID="{CB5972F2-4400-BB49-B167-6024450525D3}" presName="node" presStyleLbl="node1" presStyleIdx="0" presStyleCnt="4">
        <dgm:presLayoutVars>
          <dgm:bulletEnabled val="1"/>
        </dgm:presLayoutVars>
      </dgm:prSet>
      <dgm:spPr/>
    </dgm:pt>
    <dgm:pt modelId="{6BA3E9BB-D3E1-7440-B325-4C005312A28D}" type="pres">
      <dgm:prSet presAssocID="{66A50EE3-737C-9648-B764-E4D5B704DCB0}" presName="sibTrans" presStyleCnt="0"/>
      <dgm:spPr/>
    </dgm:pt>
    <dgm:pt modelId="{5C30CDE0-0B25-B146-A0EA-ADDA225B349D}" type="pres">
      <dgm:prSet presAssocID="{D36A9639-ECDA-C84D-B60F-F6FEF2C2705F}" presName="node" presStyleLbl="node1" presStyleIdx="1" presStyleCnt="4">
        <dgm:presLayoutVars>
          <dgm:bulletEnabled val="1"/>
        </dgm:presLayoutVars>
      </dgm:prSet>
      <dgm:spPr/>
    </dgm:pt>
    <dgm:pt modelId="{7BC1DCE8-E5A6-3B47-84C4-58207EEC9EE7}" type="pres">
      <dgm:prSet presAssocID="{5FBAD744-5EDF-D04A-9433-EC3BCA6428A9}" presName="sibTrans" presStyleCnt="0"/>
      <dgm:spPr/>
    </dgm:pt>
    <dgm:pt modelId="{30750ED2-F392-C74E-8CF8-C89923FCA892}" type="pres">
      <dgm:prSet presAssocID="{BD3EF510-D6E3-0D49-87C2-DE8BDEFDBDD0}" presName="node" presStyleLbl="node1" presStyleIdx="2" presStyleCnt="4">
        <dgm:presLayoutVars>
          <dgm:bulletEnabled val="1"/>
        </dgm:presLayoutVars>
      </dgm:prSet>
      <dgm:spPr/>
    </dgm:pt>
    <dgm:pt modelId="{01069892-71DB-0349-A7B3-2C416E6CCD07}" type="pres">
      <dgm:prSet presAssocID="{5AFE7917-E3F2-AB4F-B742-996A4890EAD3}" presName="sibTrans" presStyleCnt="0"/>
      <dgm:spPr/>
    </dgm:pt>
    <dgm:pt modelId="{A468C2F7-659F-FC4F-932B-01234E22C63E}" type="pres">
      <dgm:prSet presAssocID="{8D255B79-652E-3245-AC0E-A21CFC3F5504}" presName="node" presStyleLbl="node1" presStyleIdx="3" presStyleCnt="4">
        <dgm:presLayoutVars>
          <dgm:bulletEnabled val="1"/>
        </dgm:presLayoutVars>
      </dgm:prSet>
      <dgm:spPr/>
    </dgm:pt>
  </dgm:ptLst>
  <dgm:cxnLst>
    <dgm:cxn modelId="{94BA8A1A-E31B-1949-B8E6-E14408DDB724}" srcId="{0A5979A9-1A84-464C-82B9-5898D3824F04}" destId="{8D255B79-652E-3245-AC0E-A21CFC3F5504}" srcOrd="3" destOrd="0" parTransId="{EE9E1CC5-0423-3147-AA81-37EAC6644BB6}" sibTransId="{B4F604AA-1500-9E47-BBC0-31A7C1041183}"/>
    <dgm:cxn modelId="{3BFC2B2A-1D57-884B-AF4D-578EAA99A441}" type="presOf" srcId="{CB5972F2-4400-BB49-B167-6024450525D3}" destId="{E55C6E9F-CFD6-B84F-97C1-4A3AE7706DA7}" srcOrd="0" destOrd="0" presId="urn:microsoft.com/office/officeart/2005/8/layout/default"/>
    <dgm:cxn modelId="{C9F97331-D919-3041-AFBE-5370966C76D7}" srcId="{0A5979A9-1A84-464C-82B9-5898D3824F04}" destId="{CB5972F2-4400-BB49-B167-6024450525D3}" srcOrd="0" destOrd="0" parTransId="{F76EEF7E-6530-8F40-93DA-D58A02A616EE}" sibTransId="{66A50EE3-737C-9648-B764-E4D5B704DCB0}"/>
    <dgm:cxn modelId="{D270E738-87F1-D64D-AB43-45141541EC59}" type="presOf" srcId="{0A5979A9-1A84-464C-82B9-5898D3824F04}" destId="{85242C34-F3E2-2741-B56F-247F375312BD}" srcOrd="0" destOrd="0" presId="urn:microsoft.com/office/officeart/2005/8/layout/default"/>
    <dgm:cxn modelId="{C8153B4E-5825-7248-8515-68CCB1A4635B}" srcId="{0A5979A9-1A84-464C-82B9-5898D3824F04}" destId="{D36A9639-ECDA-C84D-B60F-F6FEF2C2705F}" srcOrd="1" destOrd="0" parTransId="{4AE87F06-54A5-8F4F-928D-FAF2C61D8520}" sibTransId="{5FBAD744-5EDF-D04A-9433-EC3BCA6428A9}"/>
    <dgm:cxn modelId="{3523AE70-822A-E94C-8BF3-2BD6D7A5E871}" type="presOf" srcId="{D36A9639-ECDA-C84D-B60F-F6FEF2C2705F}" destId="{5C30CDE0-0B25-B146-A0EA-ADDA225B349D}" srcOrd="0" destOrd="0" presId="urn:microsoft.com/office/officeart/2005/8/layout/default"/>
    <dgm:cxn modelId="{2E6951A2-2DDF-6C4E-89B8-C130E089DAA2}" type="presOf" srcId="{BD3EF510-D6E3-0D49-87C2-DE8BDEFDBDD0}" destId="{30750ED2-F392-C74E-8CF8-C89923FCA892}" srcOrd="0" destOrd="0" presId="urn:microsoft.com/office/officeart/2005/8/layout/default"/>
    <dgm:cxn modelId="{AF3272CF-D77A-5841-9349-2E583A3D1C77}" srcId="{0A5979A9-1A84-464C-82B9-5898D3824F04}" destId="{BD3EF510-D6E3-0D49-87C2-DE8BDEFDBDD0}" srcOrd="2" destOrd="0" parTransId="{22E43561-09BD-BA4E-B6D9-D1B612C8EDDC}" sibTransId="{5AFE7917-E3F2-AB4F-B742-996A4890EAD3}"/>
    <dgm:cxn modelId="{DFAF59D2-12BB-7F41-810E-E5FBD83253BA}" type="presOf" srcId="{8D255B79-652E-3245-AC0E-A21CFC3F5504}" destId="{A468C2F7-659F-FC4F-932B-01234E22C63E}" srcOrd="0" destOrd="0" presId="urn:microsoft.com/office/officeart/2005/8/layout/default"/>
    <dgm:cxn modelId="{6C2ABF8C-02D2-EB4E-8E9D-3D7AB7DA930E}" type="presParOf" srcId="{85242C34-F3E2-2741-B56F-247F375312BD}" destId="{E55C6E9F-CFD6-B84F-97C1-4A3AE7706DA7}" srcOrd="0" destOrd="0" presId="urn:microsoft.com/office/officeart/2005/8/layout/default"/>
    <dgm:cxn modelId="{1B0FC151-68F5-334E-B1D8-8A5C446FE7B2}" type="presParOf" srcId="{85242C34-F3E2-2741-B56F-247F375312BD}" destId="{6BA3E9BB-D3E1-7440-B325-4C005312A28D}" srcOrd="1" destOrd="0" presId="urn:microsoft.com/office/officeart/2005/8/layout/default"/>
    <dgm:cxn modelId="{CD62C99C-F792-E84E-9F4B-2D03B243133B}" type="presParOf" srcId="{85242C34-F3E2-2741-B56F-247F375312BD}" destId="{5C30CDE0-0B25-B146-A0EA-ADDA225B349D}" srcOrd="2" destOrd="0" presId="urn:microsoft.com/office/officeart/2005/8/layout/default"/>
    <dgm:cxn modelId="{33E5CC1D-2758-FD42-BFA1-CF4BADE541D5}" type="presParOf" srcId="{85242C34-F3E2-2741-B56F-247F375312BD}" destId="{7BC1DCE8-E5A6-3B47-84C4-58207EEC9EE7}" srcOrd="3" destOrd="0" presId="urn:microsoft.com/office/officeart/2005/8/layout/default"/>
    <dgm:cxn modelId="{31020C08-F799-C944-8422-369DC487A552}" type="presParOf" srcId="{85242C34-F3E2-2741-B56F-247F375312BD}" destId="{30750ED2-F392-C74E-8CF8-C89923FCA892}" srcOrd="4" destOrd="0" presId="urn:microsoft.com/office/officeart/2005/8/layout/default"/>
    <dgm:cxn modelId="{69F0F3D4-4B95-8449-83F9-D1AE651DCB06}" type="presParOf" srcId="{85242C34-F3E2-2741-B56F-247F375312BD}" destId="{01069892-71DB-0349-A7B3-2C416E6CCD07}" srcOrd="5" destOrd="0" presId="urn:microsoft.com/office/officeart/2005/8/layout/default"/>
    <dgm:cxn modelId="{B4E2FABD-1700-DD47-BCA6-E01EC2FA4D1A}" type="presParOf" srcId="{85242C34-F3E2-2741-B56F-247F375312BD}" destId="{A468C2F7-659F-FC4F-932B-01234E22C63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C6E9F-CFD6-B84F-97C1-4A3AE7706DA7}">
      <dsp:nvSpPr>
        <dsp:cNvPr id="0" name=""/>
        <dsp:cNvSpPr/>
      </dsp:nvSpPr>
      <dsp:spPr>
        <a:xfrm>
          <a:off x="1158698" y="175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</a:p>
      </dsp:txBody>
      <dsp:txXfrm>
        <a:off x="1158698" y="175"/>
        <a:ext cx="2422239" cy="1453343"/>
      </dsp:txXfrm>
    </dsp:sp>
    <dsp:sp modelId="{5C30CDE0-0B25-B146-A0EA-ADDA225B349D}">
      <dsp:nvSpPr>
        <dsp:cNvPr id="0" name=""/>
        <dsp:cNvSpPr/>
      </dsp:nvSpPr>
      <dsp:spPr>
        <a:xfrm>
          <a:off x="3823161" y="175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Impute</a:t>
          </a:r>
        </a:p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Missing Values</a:t>
          </a:r>
        </a:p>
      </dsp:txBody>
      <dsp:txXfrm>
        <a:off x="3823161" y="175"/>
        <a:ext cx="2422239" cy="1453343"/>
      </dsp:txXfrm>
    </dsp:sp>
    <dsp:sp modelId="{30750ED2-F392-C74E-8CF8-C89923FCA892}">
      <dsp:nvSpPr>
        <dsp:cNvPr id="0" name=""/>
        <dsp:cNvSpPr/>
      </dsp:nvSpPr>
      <dsp:spPr>
        <a:xfrm>
          <a:off x="1158698" y="1695743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 dirty="0"/>
            <a:t>Feature Engineering</a:t>
          </a:r>
        </a:p>
      </dsp:txBody>
      <dsp:txXfrm>
        <a:off x="1158698" y="1695743"/>
        <a:ext cx="2422239" cy="1453343"/>
      </dsp:txXfrm>
    </dsp:sp>
    <dsp:sp modelId="{A468C2F7-659F-FC4F-932B-01234E22C63E}">
      <dsp:nvSpPr>
        <dsp:cNvPr id="0" name=""/>
        <dsp:cNvSpPr/>
      </dsp:nvSpPr>
      <dsp:spPr>
        <a:xfrm>
          <a:off x="3823161" y="1695743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Building &amp; Fine Tuning </a:t>
          </a:r>
        </a:p>
      </dsp:txBody>
      <dsp:txXfrm>
        <a:off x="3823161" y="1695743"/>
        <a:ext cx="2422239" cy="145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2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9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E995-F513-4DDA-B7E8-CCD20EFC8D1D}" type="datetimeFigureOut">
              <a:rPr lang="en-IN" smtClean="0"/>
              <a:t>08/12/20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2D5-9D95-497F-9C47-1FFBED3C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365" y="986493"/>
            <a:ext cx="9590487" cy="211023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/>
              <a:t>Capstone</a:t>
            </a:r>
            <a:r>
              <a:rPr lang="zh-CN" altLang="en-US" sz="5400" dirty="0"/>
              <a:t> </a:t>
            </a:r>
            <a:r>
              <a:rPr lang="en-US" altLang="zh-CN" sz="5400" dirty="0"/>
              <a:t>Project:</a:t>
            </a:r>
            <a:br>
              <a:rPr lang="en-US" altLang="zh-CN" sz="5400" dirty="0"/>
            </a:br>
            <a:r>
              <a:rPr lang="en-IN" sz="5400" dirty="0"/>
              <a:t>Zillow’s Home Value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373E8-650E-4AAC-BEDC-F67B16D2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09422"/>
          </a:xfrm>
        </p:spPr>
        <p:txBody>
          <a:bodyPr>
            <a:normAutofit/>
          </a:bodyPr>
          <a:lstStyle/>
          <a:p>
            <a:r>
              <a:rPr lang="en-US" dirty="0"/>
              <a:t>							</a:t>
            </a:r>
          </a:p>
          <a:p>
            <a:r>
              <a:rPr lang="en-IN" dirty="0"/>
              <a:t>						</a:t>
            </a:r>
            <a:r>
              <a:rPr lang="en-US" altLang="zh-CN" dirty="0"/>
              <a:t>Shijie</a:t>
            </a:r>
            <a:r>
              <a:rPr lang="zh-CN" altLang="en-US" dirty="0"/>
              <a:t> </a:t>
            </a:r>
            <a:r>
              <a:rPr lang="en-US" altLang="zh-CN" dirty="0" err="1"/>
              <a:t>zhao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                 </a:t>
            </a:r>
            <a:r>
              <a:rPr lang="en-US" altLang="zh-CN" dirty="0"/>
              <a:t>Mentor: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 err="1"/>
              <a:t>Xiong</a:t>
            </a:r>
            <a:endParaRPr lang="en-US" altLang="zh-CN" dirty="0"/>
          </a:p>
          <a:p>
            <a:endParaRPr lang="en-US" altLang="zh-C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82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Feature SELECTION &amp; Dimensionality Reduction</a:t>
            </a:r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Used the following techniques 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Recursive feature elimination (RFE)</a:t>
            </a:r>
          </a:p>
          <a:p>
            <a:pPr lvl="1"/>
            <a:r>
              <a:rPr lang="en-IN" dirty="0" err="1">
                <a:latin typeface="Comic Sans MS"/>
              </a:rPr>
              <a:t>XgBoost</a:t>
            </a:r>
            <a:r>
              <a:rPr lang="en-IN" dirty="0">
                <a:latin typeface="Comic Sans MS"/>
              </a:rPr>
              <a:t> feature importance (Information Gain &amp; Gini Index)</a:t>
            </a:r>
          </a:p>
          <a:p>
            <a:pPr lvl="1"/>
            <a:r>
              <a:rPr lang="en-IN" dirty="0" err="1">
                <a:latin typeface="Comic Sans MS"/>
              </a:rPr>
              <a:t>TreeRegressor</a:t>
            </a:r>
            <a:r>
              <a:rPr lang="en-IN" dirty="0">
                <a:latin typeface="Comic Sans MS"/>
              </a:rPr>
              <a:t> feature importance (Information Gain &amp; Gini Index)</a:t>
            </a:r>
          </a:p>
          <a:p>
            <a:pPr lvl="1"/>
            <a:r>
              <a:rPr lang="en-IN" dirty="0">
                <a:latin typeface="Comic Sans MS"/>
              </a:rPr>
              <a:t>PCA (Principal Component Analysis)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8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2C9703D-C8F9-44AD-A7C0-C2F3871F8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A344DA3-4C30-1147-B8FE-6E4E6B357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5005" y="1549510"/>
            <a:ext cx="5669280" cy="39180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A6A3D2-2A2C-C844-9187-A23EF45A9A66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fontAlgn="base"/>
            <a:r>
              <a:rPr lang="en-IN" dirty="0"/>
              <a:t>Recursive feature elimination (RFE)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 fontAlgn="base"/>
            <a:r>
              <a:rPr lang="en-US" altLang="zh-CN" dirty="0" err="1"/>
              <a:t>rfe_selection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2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A6A3D2-2A2C-C844-9187-A23EF45A9A66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fontAlgn="base"/>
            <a:r>
              <a:rPr lang="en-IN" dirty="0" err="1"/>
              <a:t>XgBoost</a:t>
            </a:r>
            <a:r>
              <a:rPr lang="en-IN" dirty="0"/>
              <a:t> feature importance </a:t>
            </a:r>
            <a:r>
              <a:rPr lang="en-US" altLang="zh-CN" dirty="0"/>
              <a:t>:</a:t>
            </a:r>
          </a:p>
          <a:p>
            <a:pPr lvl="1" fontAlgn="base"/>
            <a:r>
              <a:rPr lang="en-US" altLang="zh-CN" dirty="0" err="1"/>
              <a:t>xgboost_selection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1C4124-16F0-FF46-B400-2665AF772C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6814" y="165140"/>
            <a:ext cx="5299710" cy="56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1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A6A3D2-2A2C-C844-9187-A23EF45A9A66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fontAlgn="base"/>
            <a:r>
              <a:rPr lang="en-IN" dirty="0" err="1"/>
              <a:t>TreeRegressor</a:t>
            </a:r>
            <a:r>
              <a:rPr lang="en-IN" dirty="0"/>
              <a:t> feature importance</a:t>
            </a:r>
            <a:r>
              <a:rPr 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 fontAlgn="base"/>
            <a:r>
              <a:rPr lang="en-US" altLang="zh-CN" dirty="0" err="1"/>
              <a:t>tree_selection</a:t>
            </a:r>
            <a:endParaRPr lang="en-US" sz="24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B2BC76F-F270-2449-A82E-FCEE00219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641" y="626721"/>
            <a:ext cx="4944745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A6A3D2-2A2C-C844-9187-A23EF45A9A66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fontAlgn="base"/>
            <a:r>
              <a:rPr lang="en-US" dirty="0"/>
              <a:t>PCA (Principal Component Analysis)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 fontAlgn="base"/>
            <a:r>
              <a:rPr lang="en-US" altLang="zh-CN" dirty="0" err="1"/>
              <a:t>pca_selection</a:t>
            </a:r>
            <a:endParaRPr lang="en-US" sz="24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33BBDF2-9A42-7646-AB79-4165C88B4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9290" y="1990477"/>
            <a:ext cx="5132014" cy="32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A6A3D2-2A2C-C844-9187-A23EF45A9A66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/>
              <a:t>Results of feature engineering: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4C6414-9868-A249-8509-04F6CD58C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01072"/>
              </p:ext>
            </p:extLst>
          </p:nvPr>
        </p:nvGraphicFramePr>
        <p:xfrm>
          <a:off x="1485855" y="2257885"/>
          <a:ext cx="9934207" cy="136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3143">
                  <a:extLst>
                    <a:ext uri="{9D8B030D-6E8A-4147-A177-3AD203B41FA5}">
                      <a16:colId xmlns:a16="http://schemas.microsoft.com/office/drawing/2014/main" val="2899826275"/>
                    </a:ext>
                  </a:extLst>
                </a:gridCol>
                <a:gridCol w="1748761">
                  <a:extLst>
                    <a:ext uri="{9D8B030D-6E8A-4147-A177-3AD203B41FA5}">
                      <a16:colId xmlns:a16="http://schemas.microsoft.com/office/drawing/2014/main" val="213469477"/>
                    </a:ext>
                  </a:extLst>
                </a:gridCol>
                <a:gridCol w="1889149">
                  <a:extLst>
                    <a:ext uri="{9D8B030D-6E8A-4147-A177-3AD203B41FA5}">
                      <a16:colId xmlns:a16="http://schemas.microsoft.com/office/drawing/2014/main" val="4123393652"/>
                    </a:ext>
                  </a:extLst>
                </a:gridCol>
                <a:gridCol w="2000872">
                  <a:extLst>
                    <a:ext uri="{9D8B030D-6E8A-4147-A177-3AD203B41FA5}">
                      <a16:colId xmlns:a16="http://schemas.microsoft.com/office/drawing/2014/main" val="2783195737"/>
                    </a:ext>
                  </a:extLst>
                </a:gridCol>
                <a:gridCol w="2092282">
                  <a:extLst>
                    <a:ext uri="{9D8B030D-6E8A-4147-A177-3AD203B41FA5}">
                      <a16:colId xmlns:a16="http://schemas.microsoft.com/office/drawing/2014/main" val="1783765505"/>
                    </a:ext>
                  </a:extLst>
                </a:gridCol>
              </a:tblGrid>
              <a:tr h="62967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Rfe_selection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Xgboost_selection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 dirty="0" err="1">
                          <a:effectLst/>
                        </a:rPr>
                        <a:t>Tree_selection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Pca_selection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06142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The number of features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>
                          <a:effectLst/>
                        </a:rPr>
                        <a:t>26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4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39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Building &amp; Fine Tuning</a:t>
            </a:r>
          </a:p>
          <a:p>
            <a:endParaRPr lang="nl-NL" dirty="0"/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sz="2400" dirty="0"/>
              <a:t>Three algorithms :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Linear regression,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Ridge regression,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Gradient boosting decision tree</a:t>
            </a:r>
            <a:endParaRPr lang="en-US" sz="2400" dirty="0"/>
          </a:p>
          <a:p>
            <a:pPr lvl="1" fontAlgn="base"/>
            <a:r>
              <a:rPr lang="en-US" dirty="0"/>
              <a:t> </a:t>
            </a:r>
            <a:r>
              <a:rPr lang="en-US" sz="2400" dirty="0"/>
              <a:t>All the ML algorithms used in this project are tuned with </a:t>
            </a:r>
            <a:r>
              <a:rPr lang="en-US" sz="2400" dirty="0" err="1"/>
              <a:t>gridsearchcv</a:t>
            </a:r>
            <a:r>
              <a:rPr lang="en-US" sz="2400" dirty="0"/>
              <a:t> using scikit-learn algorithms</a:t>
            </a:r>
          </a:p>
          <a:p>
            <a:pPr lvl="1" fontAlgn="base"/>
            <a:r>
              <a:rPr lang="en-US" sz="2400" dirty="0"/>
              <a:t>They are conducted based on four groups of attributes selected by feature engineering: </a:t>
            </a:r>
          </a:p>
          <a:p>
            <a:pPr marL="457200" lvl="1" indent="0" fontAlgn="base">
              <a:buNone/>
            </a:pPr>
            <a:r>
              <a:rPr lang="zh-CN" altLang="en-US" sz="2400" dirty="0"/>
              <a:t>     </a:t>
            </a:r>
            <a:r>
              <a:rPr lang="en-US" sz="2400" dirty="0" err="1"/>
              <a:t>rfe_selection</a:t>
            </a:r>
            <a:r>
              <a:rPr lang="en-US" sz="2400" dirty="0"/>
              <a:t>, </a:t>
            </a:r>
            <a:r>
              <a:rPr lang="en-US" sz="2400" dirty="0" err="1"/>
              <a:t>xgboost_selelction</a:t>
            </a:r>
            <a:r>
              <a:rPr lang="en-US" sz="2400" dirty="0"/>
              <a:t>, </a:t>
            </a:r>
            <a:r>
              <a:rPr lang="en-US" sz="2400" dirty="0" err="1"/>
              <a:t>tree_selection</a:t>
            </a:r>
            <a:r>
              <a:rPr lang="en-US" sz="2400" dirty="0"/>
              <a:t>, </a:t>
            </a:r>
            <a:r>
              <a:rPr lang="en-US" sz="2400" dirty="0" err="1"/>
              <a:t>pca_selection</a:t>
            </a:r>
            <a:r>
              <a:rPr lang="en-US" sz="2400" dirty="0"/>
              <a:t> respectively.</a:t>
            </a:r>
          </a:p>
          <a:p>
            <a:pPr lvl="1" fontAlgn="base"/>
            <a:r>
              <a:rPr lang="en-US" sz="2400" dirty="0"/>
              <a:t>The whole data is divided into train 90% and test 10%, models are built on train data using cross-validation techniques.</a:t>
            </a:r>
          </a:p>
          <a:p>
            <a:pPr lvl="1" fontAlgn="base"/>
            <a:r>
              <a:rPr lang="en-US" sz="2400" dirty="0"/>
              <a:t>For gradient boosting decision tree, I tuned the ‘</a:t>
            </a:r>
            <a:r>
              <a:rPr lang="en-US" sz="2400" dirty="0" err="1"/>
              <a:t>n_estimators</a:t>
            </a:r>
            <a:r>
              <a:rPr lang="en-US" sz="2400" dirty="0"/>
              <a:t>’, which is the parameter meaning the number of gradient boosted trees. The result of best ‘</a:t>
            </a:r>
            <a:r>
              <a:rPr lang="en-US" sz="2400" dirty="0" err="1"/>
              <a:t>n_estimators</a:t>
            </a:r>
            <a:r>
              <a:rPr lang="en-US" sz="2400" dirty="0"/>
              <a:t>’ for four selections </a:t>
            </a:r>
            <a:endParaRPr lang="en-IN" sz="2400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64FE6-0734-F743-97BE-3C0D19F49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47568"/>
              </p:ext>
            </p:extLst>
          </p:nvPr>
        </p:nvGraphicFramePr>
        <p:xfrm>
          <a:off x="2710026" y="4915777"/>
          <a:ext cx="6445250" cy="676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385">
                  <a:extLst>
                    <a:ext uri="{9D8B030D-6E8A-4147-A177-3AD203B41FA5}">
                      <a16:colId xmlns:a16="http://schemas.microsoft.com/office/drawing/2014/main" val="3538357426"/>
                    </a:ext>
                  </a:extLst>
                </a:gridCol>
                <a:gridCol w="1083038">
                  <a:extLst>
                    <a:ext uri="{9D8B030D-6E8A-4147-A177-3AD203B41FA5}">
                      <a16:colId xmlns:a16="http://schemas.microsoft.com/office/drawing/2014/main" val="3799360313"/>
                    </a:ext>
                  </a:extLst>
                </a:gridCol>
                <a:gridCol w="1102937">
                  <a:extLst>
                    <a:ext uri="{9D8B030D-6E8A-4147-A177-3AD203B41FA5}">
                      <a16:colId xmlns:a16="http://schemas.microsoft.com/office/drawing/2014/main" val="3966989351"/>
                    </a:ext>
                  </a:extLst>
                </a:gridCol>
                <a:gridCol w="1395167">
                  <a:extLst>
                    <a:ext uri="{9D8B030D-6E8A-4147-A177-3AD203B41FA5}">
                      <a16:colId xmlns:a16="http://schemas.microsoft.com/office/drawing/2014/main" val="3024518094"/>
                    </a:ext>
                  </a:extLst>
                </a:gridCol>
                <a:gridCol w="1434723">
                  <a:extLst>
                    <a:ext uri="{9D8B030D-6E8A-4147-A177-3AD203B41FA5}">
                      <a16:colId xmlns:a16="http://schemas.microsoft.com/office/drawing/2014/main" val="528086049"/>
                    </a:ext>
                  </a:extLst>
                </a:gridCol>
              </a:tblGrid>
              <a:tr h="438648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Rfe_selection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Xgboost_selection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Tree_selection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Pca_selection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453178"/>
                  </a:ext>
                </a:extLst>
              </a:tr>
              <a:tr h="237379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best ‘n_estimators’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>
                          <a:effectLst/>
                        </a:rPr>
                        <a:t>140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0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7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127" y="399534"/>
            <a:ext cx="6765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>
                <a:latin typeface="+mj-lt"/>
                <a:ea typeface="+mj-ea"/>
                <a:cs typeface="+mj-cs"/>
              </a:rPr>
              <a:t>Results</a:t>
            </a:r>
            <a:r>
              <a:rPr lang="en-US" sz="5400" dirty="0">
                <a:latin typeface="Comic Sans MS"/>
                <a:cs typeface="Comic Sans MS"/>
              </a:rPr>
              <a:t> </a:t>
            </a:r>
            <a:r>
              <a:rPr lang="en-US" sz="3200" cap="all" dirty="0">
                <a:latin typeface="+mj-lt"/>
                <a:ea typeface="+mj-ea"/>
                <a:cs typeface="+mj-cs"/>
              </a:rPr>
              <a:t>(MAE) </a:t>
            </a:r>
            <a:r>
              <a:rPr lang="en-US" sz="5400" dirty="0">
                <a:latin typeface="Comic Sans MS"/>
                <a:cs typeface="Comic Sans MS"/>
              </a:rPr>
              <a:t> 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13AE9-1810-4E25-AA55-8D7D420B9AC0}"/>
              </a:ext>
            </a:extLst>
          </p:cNvPr>
          <p:cNvSpPr txBox="1"/>
          <p:nvPr/>
        </p:nvSpPr>
        <p:spPr>
          <a:xfrm flipH="1">
            <a:off x="8401878" y="676533"/>
            <a:ext cx="31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Kaggle Benchmark </a:t>
            </a:r>
            <a:r>
              <a:rPr lang="en-US" sz="2000"/>
              <a:t>: 0.064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AA1746-AB64-034D-A619-32DC8F5E0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23586"/>
              </p:ext>
            </p:extLst>
          </p:nvPr>
        </p:nvGraphicFramePr>
        <p:xfrm>
          <a:off x="1141977" y="1641463"/>
          <a:ext cx="9255787" cy="3575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844">
                  <a:extLst>
                    <a:ext uri="{9D8B030D-6E8A-4147-A177-3AD203B41FA5}">
                      <a16:colId xmlns:a16="http://schemas.microsoft.com/office/drawing/2014/main" val="1543133690"/>
                    </a:ext>
                  </a:extLst>
                </a:gridCol>
                <a:gridCol w="1973327">
                  <a:extLst>
                    <a:ext uri="{9D8B030D-6E8A-4147-A177-3AD203B41FA5}">
                      <a16:colId xmlns:a16="http://schemas.microsoft.com/office/drawing/2014/main" val="4230042013"/>
                    </a:ext>
                  </a:extLst>
                </a:gridCol>
                <a:gridCol w="1757768">
                  <a:extLst>
                    <a:ext uri="{9D8B030D-6E8A-4147-A177-3AD203B41FA5}">
                      <a16:colId xmlns:a16="http://schemas.microsoft.com/office/drawing/2014/main" val="3144249129"/>
                    </a:ext>
                  </a:extLst>
                </a:gridCol>
                <a:gridCol w="1757768">
                  <a:extLst>
                    <a:ext uri="{9D8B030D-6E8A-4147-A177-3AD203B41FA5}">
                      <a16:colId xmlns:a16="http://schemas.microsoft.com/office/drawing/2014/main" val="934668656"/>
                    </a:ext>
                  </a:extLst>
                </a:gridCol>
                <a:gridCol w="1812080">
                  <a:extLst>
                    <a:ext uri="{9D8B030D-6E8A-4147-A177-3AD203B41FA5}">
                      <a16:colId xmlns:a16="http://schemas.microsoft.com/office/drawing/2014/main" val="3617768399"/>
                    </a:ext>
                  </a:extLst>
                </a:gridCol>
              </a:tblGrid>
              <a:tr h="10044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 err="1">
                          <a:effectLst/>
                        </a:rPr>
                        <a:t>Rfe_selection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 err="1">
                          <a:effectLst/>
                        </a:rPr>
                        <a:t>Xgboost_selection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 err="1">
                          <a:effectLst/>
                        </a:rPr>
                        <a:t>Tree_selection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 err="1">
                          <a:effectLst/>
                        </a:rPr>
                        <a:t>Pca_selection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163892"/>
                  </a:ext>
                </a:extLst>
              </a:tr>
              <a:tr h="78620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Linear Regression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0.06732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0.06724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0.06752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042213"/>
                  </a:ext>
                </a:extLst>
              </a:tr>
              <a:tr h="78620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Ridge Regression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0.06731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0.06722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0.06723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0.06736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093701"/>
                  </a:ext>
                </a:extLst>
              </a:tr>
              <a:tr h="78620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Gradient Boosting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0.06738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790"/>
                        </a:spcAft>
                      </a:pPr>
                      <a:r>
                        <a:rPr lang="en-US" sz="1600" dirty="0">
                          <a:effectLst/>
                        </a:rPr>
                        <a:t>0.06736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53229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A94869-4539-8C46-B47D-DE9822DAB284}"/>
              </a:ext>
            </a:extLst>
          </p:cNvPr>
          <p:cNvSpPr/>
          <p:nvPr/>
        </p:nvSpPr>
        <p:spPr>
          <a:xfrm>
            <a:off x="1605699" y="5560002"/>
            <a:ext cx="8792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2400" dirty="0"/>
              <a:t>For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selection,</a:t>
            </a:r>
            <a:r>
              <a:rPr lang="zh-CN" altLang="en-US" sz="2400" dirty="0"/>
              <a:t> </a:t>
            </a:r>
            <a:r>
              <a:rPr lang="en-US" altLang="zh-CN" sz="2400" dirty="0"/>
              <a:t>Ridge</a:t>
            </a:r>
            <a:r>
              <a:rPr lang="zh-CN" altLang="en-US" sz="2400" dirty="0"/>
              <a:t> </a:t>
            </a:r>
            <a:r>
              <a:rPr lang="en-US" altLang="zh-CN" sz="2400" dirty="0"/>
              <a:t>regression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lowest</a:t>
            </a:r>
            <a:r>
              <a:rPr lang="zh-CN" altLang="en-US" sz="2400" dirty="0"/>
              <a:t> </a:t>
            </a:r>
            <a:r>
              <a:rPr lang="en-US" altLang="zh-CN" sz="2400" dirty="0"/>
              <a:t>MAE.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697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7253811" cy="55619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Inferences and future improvements</a:t>
            </a:r>
            <a:endParaRPr lang="en-IN" dirty="0"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64742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600" dirty="0"/>
              <a:t>The main reason why even the widely used boosting algorithms couldn’t increase the error metric is:</a:t>
            </a:r>
          </a:p>
          <a:p>
            <a:pPr lvl="0" fontAlgn="base"/>
            <a:r>
              <a:rPr lang="en-US" dirty="0"/>
              <a:t>The </a:t>
            </a:r>
            <a:r>
              <a:rPr lang="en-US" altLang="zh-CN" dirty="0"/>
              <a:t>main</a:t>
            </a:r>
            <a:r>
              <a:rPr lang="en-US" dirty="0"/>
              <a:t> reason could be because the amount of missing information in each attribute</a:t>
            </a:r>
          </a:p>
          <a:p>
            <a:pPr lvl="0" fontAlgn="base"/>
            <a:r>
              <a:rPr lang="en-US" dirty="0"/>
              <a:t>The other reason could the limitation with the hardware, where I couldn’t build an imputation model using all 27 million records and couldn’t run the XGBOOST algorithm in limited time.</a:t>
            </a:r>
          </a:p>
          <a:p>
            <a:pPr lvl="0" fontAlgn="base"/>
            <a:r>
              <a:rPr lang="en-US" dirty="0"/>
              <a:t>Some of the imputation techniques that I used using mean and median, could have potentially changed the distribution of data</a:t>
            </a:r>
          </a:p>
          <a:p>
            <a:pPr lvl="0" fontAlgn="base"/>
            <a:r>
              <a:rPr lang="en-US" dirty="0"/>
              <a:t>The future improvements could be potentially trying different imputation techniques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5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4" y="288094"/>
            <a:ext cx="9603275" cy="1049235"/>
          </a:xfrm>
        </p:spPr>
        <p:txBody>
          <a:bodyPr/>
          <a:lstStyle/>
          <a:p>
            <a:r>
              <a:rPr lang="en-US" dirty="0">
                <a:latin typeface="Gill Sans MT (Headings)"/>
                <a:cs typeface="Comic Sans MS"/>
              </a:rPr>
              <a:t>Problem</a:t>
            </a:r>
            <a:r>
              <a:rPr lang="en-US" dirty="0">
                <a:latin typeface="Comic Sans MS"/>
                <a:cs typeface="Comic Sans MS"/>
              </a:rPr>
              <a:t> to be solved</a:t>
            </a:r>
            <a:br>
              <a:rPr lang="en-US" dirty="0">
                <a:latin typeface="Comic Sans MS"/>
                <a:cs typeface="Comic Sans MS"/>
              </a:rPr>
            </a:b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934" y="812711"/>
            <a:ext cx="9603275" cy="345061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To </a:t>
            </a:r>
            <a:r>
              <a:rPr lang="en-US" dirty="0">
                <a:latin typeface="Comic Sans MS"/>
              </a:rPr>
              <a:t>develop </a:t>
            </a:r>
            <a:r>
              <a:rPr lang="en-US" altLang="zh-CN" dirty="0">
                <a:latin typeface="Comic Sans MS"/>
              </a:rPr>
              <a:t>a</a:t>
            </a:r>
            <a:r>
              <a:rPr lang="zh-CN" altLang="en-US" dirty="0">
                <a:latin typeface="Comic Sans MS"/>
              </a:rPr>
              <a:t> </a:t>
            </a:r>
            <a:r>
              <a:rPr lang="en-US" altLang="zh-CN" dirty="0">
                <a:latin typeface="Comic Sans MS"/>
              </a:rPr>
              <a:t>series</a:t>
            </a:r>
            <a:r>
              <a:rPr lang="zh-CN" altLang="en-US" dirty="0">
                <a:latin typeface="Comic Sans MS"/>
              </a:rPr>
              <a:t> </a:t>
            </a:r>
            <a:r>
              <a:rPr lang="en-US" altLang="zh-CN" dirty="0">
                <a:latin typeface="Comic Sans MS"/>
              </a:rPr>
              <a:t>ML</a:t>
            </a:r>
            <a:r>
              <a:rPr lang="en-US" dirty="0">
                <a:latin typeface="Comic Sans MS"/>
              </a:rPr>
              <a:t> algorithm that makes predictions about the future sale prices of homes</a:t>
            </a:r>
            <a:r>
              <a:rPr lang="zh-CN" altLang="en-US" dirty="0">
                <a:latin typeface="Comic Sans MS"/>
              </a:rPr>
              <a:t> </a:t>
            </a:r>
            <a:r>
              <a:rPr lang="en-US" altLang="zh-CN" dirty="0">
                <a:latin typeface="Comic Sans MS"/>
                <a:cs typeface="Comic Sans MS"/>
              </a:rPr>
              <a:t>in</a:t>
            </a:r>
            <a:r>
              <a:rPr lang="en-US" dirty="0">
                <a:latin typeface="Comic Sans MS"/>
                <a:cs typeface="Comic Sans MS"/>
              </a:rPr>
              <a:t> Zillow Prediction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B61155E-4E62-224A-8963-568D094784E7}"/>
              </a:ext>
            </a:extLst>
          </p:cNvPr>
          <p:cNvPicPr/>
          <p:nvPr/>
        </p:nvPicPr>
        <p:blipFill rotWithShape="1">
          <a:blip r:embed="rId2"/>
          <a:srcRect t="6810" b="19878"/>
          <a:stretch/>
        </p:blipFill>
        <p:spPr>
          <a:xfrm>
            <a:off x="1339245" y="1650828"/>
            <a:ext cx="9905304" cy="44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ritannic Bold"/>
              </a:rPr>
              <a:t>DATA and Features</a:t>
            </a:r>
            <a:endParaRPr lang="en-IN" dirty="0"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The Data is split into two files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Houses sold in 2016 (Transaction data)-90k Properties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Properties data</a:t>
            </a:r>
            <a:r>
              <a:rPr lang="en-US" dirty="0">
                <a:latin typeface="Comic Sans MS"/>
                <a:cs typeface="Comic Sans MS"/>
              </a:rPr>
              <a:t>–</a:t>
            </a:r>
            <a:r>
              <a:rPr lang="en-IN" dirty="0">
                <a:latin typeface="Comic Sans MS"/>
                <a:cs typeface="Comic Sans MS"/>
              </a:rPr>
              <a:t> 27 Million Properties (58 attributes)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M</a:t>
            </a:r>
            <a:r>
              <a:rPr lang="en-IN" dirty="0">
                <a:latin typeface="Comic Sans MS"/>
                <a:cs typeface="Comic Sans MS"/>
              </a:rPr>
              <a:t>ortgage Records Attached</a:t>
            </a:r>
          </a:p>
          <a:p>
            <a:pPr lvl="2"/>
            <a:r>
              <a:rPr lang="en-IN" dirty="0">
                <a:latin typeface="Comic Sans MS"/>
                <a:cs typeface="Comic Sans MS"/>
              </a:rPr>
              <a:t>Tax Assessments</a:t>
            </a:r>
          </a:p>
          <a:p>
            <a:pPr lvl="2"/>
            <a:r>
              <a:rPr lang="en-IN" dirty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P</a:t>
            </a:r>
            <a:r>
              <a:rPr lang="en-IN" dirty="0">
                <a:latin typeface="Comic Sans MS"/>
                <a:cs typeface="Comic Sans MS"/>
              </a:rPr>
              <a:t>hysical features of the Property(Bed Count , Living Area, Age of the building)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Location Details about the properties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Amenities available in the property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83465203"/>
              </p:ext>
            </p:extLst>
          </p:nvPr>
        </p:nvGraphicFramePr>
        <p:xfrm>
          <a:off x="1409700" y="1587500"/>
          <a:ext cx="7404100" cy="314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623956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1122" y="374134"/>
            <a:ext cx="664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>
                <a:latin typeface="Gill Sans MT (Headings)"/>
                <a:cs typeface="Britannic Bold"/>
              </a:rPr>
              <a:t>Chosen approach</a:t>
            </a:r>
          </a:p>
        </p:txBody>
      </p:sp>
    </p:spTree>
    <p:extLst>
      <p:ext uri="{BB962C8B-B14F-4D97-AF65-F5344CB8AC3E}">
        <p14:creationId xmlns:p14="http://schemas.microsoft.com/office/powerpoint/2010/main" val="21520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623956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660" y="252678"/>
            <a:ext cx="664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Exploratory Data Analysis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62AF788-DD29-B04E-8088-1B639AE5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963"/>
            <a:ext cx="5267608" cy="3438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24720F-5EB0-D84A-9434-F4D7AC437136}"/>
              </a:ext>
            </a:extLst>
          </p:cNvPr>
          <p:cNvSpPr/>
          <p:nvPr/>
        </p:nvSpPr>
        <p:spPr>
          <a:xfrm>
            <a:off x="2515986" y="5302329"/>
            <a:ext cx="181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err="1"/>
              <a:t>Logerror</a:t>
            </a:r>
            <a:endParaRPr lang="en-US" sz="2400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A968323-71D6-3645-93EE-0BC45C5B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2" y="1517963"/>
            <a:ext cx="7175352" cy="34385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A09437-4621-2742-AED0-50580DF4106C}"/>
              </a:ext>
            </a:extLst>
          </p:cNvPr>
          <p:cNvSpPr/>
          <p:nvPr/>
        </p:nvSpPr>
        <p:spPr>
          <a:xfrm>
            <a:off x="7607300" y="5302328"/>
            <a:ext cx="2838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err="1"/>
              <a:t>Trasanction_date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2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623956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660" y="252678"/>
            <a:ext cx="664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BEEB1-F0C0-D04D-8A01-413B95CDF80E}"/>
              </a:ext>
            </a:extLst>
          </p:cNvPr>
          <p:cNvSpPr/>
          <p:nvPr/>
        </p:nvSpPr>
        <p:spPr>
          <a:xfrm>
            <a:off x="914400" y="2844786"/>
            <a:ext cx="4804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There are </a:t>
            </a:r>
            <a:r>
              <a:rPr lang="en-US" altLang="zh-CN" sz="2400" dirty="0">
                <a:solidFill>
                  <a:srgbClr val="FF0000"/>
                </a:solidFill>
              </a:rPr>
              <a:t>34.5% </a:t>
            </a:r>
            <a:r>
              <a:rPr lang="en-US" altLang="zh-CN" sz="2400" dirty="0"/>
              <a:t>of all attributes whose the number of missing values take </a:t>
            </a:r>
            <a:r>
              <a:rPr lang="en-US" altLang="zh-CN" sz="2400" dirty="0">
                <a:solidFill>
                  <a:srgbClr val="FF0000"/>
                </a:solidFill>
              </a:rPr>
              <a:t>90% </a:t>
            </a:r>
            <a:r>
              <a:rPr lang="en-US" altLang="zh-CN" sz="2400" dirty="0"/>
              <a:t>of total records</a:t>
            </a:r>
            <a:endParaRPr lang="en-US" sz="24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3337FFC-4C6E-A14B-BDD6-6BEFC4DC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78" y="355391"/>
            <a:ext cx="4804229" cy="56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623956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660" y="252678"/>
            <a:ext cx="664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BEEB1-F0C0-D04D-8A01-413B95CDF80E}"/>
              </a:ext>
            </a:extLst>
          </p:cNvPr>
          <p:cNvSpPr/>
          <p:nvPr/>
        </p:nvSpPr>
        <p:spPr>
          <a:xfrm>
            <a:off x="1196233" y="5497325"/>
            <a:ext cx="2838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Location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B5D0791-F007-A147-8E34-EC3C8C07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0" y="1400432"/>
            <a:ext cx="4305954" cy="405713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8BD9DFB-FC4F-064D-9C4A-A3AD817C2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28" y="1342228"/>
            <a:ext cx="4769761" cy="41735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2D922B-C4E0-A548-8DB9-460593CF6D07}"/>
              </a:ext>
            </a:extLst>
          </p:cNvPr>
          <p:cNvSpPr/>
          <p:nvPr/>
        </p:nvSpPr>
        <p:spPr>
          <a:xfrm>
            <a:off x="7523190" y="5515769"/>
            <a:ext cx="2838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Correlation</a:t>
            </a:r>
            <a:r>
              <a:rPr lang="zh-CN" altLang="en-US" sz="2400" dirty="0"/>
              <a:t> </a:t>
            </a:r>
            <a:r>
              <a:rPr lang="en-US" altLang="zh-CN" sz="2400" dirty="0"/>
              <a:t>heatmap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74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Gill Sans MT (Headings)"/>
              </a:rPr>
              <a:t>ImPUTATION</a:t>
            </a:r>
          </a:p>
          <a:p>
            <a:endParaRPr lang="en-IN" dirty="0">
              <a:latin typeface="Britannic Bold"/>
              <a:cs typeface="Britannic Bold"/>
            </a:endParaRPr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The Data is split into two files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Transaction data-90k Properties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Properties data </a:t>
            </a:r>
            <a:r>
              <a:rPr lang="en-US" dirty="0">
                <a:latin typeface="Comic Sans MS"/>
                <a:cs typeface="Comic Sans MS"/>
              </a:rPr>
              <a:t>–</a:t>
            </a:r>
            <a:r>
              <a:rPr lang="en-IN" dirty="0">
                <a:latin typeface="Comic Sans MS"/>
                <a:cs typeface="Comic Sans MS"/>
              </a:rPr>
              <a:t> 27 Million Properties</a:t>
            </a:r>
          </a:p>
          <a:p>
            <a:r>
              <a:rPr lang="en-IN" dirty="0" err="1"/>
              <a:t>Knn</a:t>
            </a:r>
            <a:r>
              <a:rPr lang="en-IN" dirty="0"/>
              <a:t> Imputation (</a:t>
            </a:r>
            <a:r>
              <a:rPr lang="en-US" dirty="0"/>
              <a:t>Euclidean distance)</a:t>
            </a:r>
          </a:p>
          <a:p>
            <a:pPr lvl="1"/>
            <a:r>
              <a:rPr lang="en-US" dirty="0">
                <a:latin typeface="Comic Sans MS"/>
              </a:rPr>
              <a:t>Imputation after join operation -90k </a:t>
            </a:r>
          </a:p>
          <a:p>
            <a:pPr lvl="1"/>
            <a:r>
              <a:rPr lang="en-US" dirty="0">
                <a:latin typeface="Comic Sans MS"/>
              </a:rPr>
              <a:t>Using KNN classifier and regressor to find better neighbors to impute</a:t>
            </a:r>
          </a:p>
          <a:p>
            <a:pPr lvl="1"/>
            <a:endParaRPr lang="en-US" dirty="0">
              <a:latin typeface="Comic Sans MS"/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93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Feature Engineering</a:t>
            </a:r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Creating new features using variable interaction 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Total rooms = </a:t>
            </a:r>
            <a:r>
              <a:rPr lang="en-IN" dirty="0" err="1">
                <a:latin typeface="Comic Sans MS"/>
                <a:cs typeface="Comic Sans MS"/>
              </a:rPr>
              <a:t>bath_count</a:t>
            </a:r>
            <a:r>
              <a:rPr lang="en-IN" dirty="0">
                <a:latin typeface="Comic Sans MS"/>
                <a:cs typeface="Comic Sans MS"/>
              </a:rPr>
              <a:t> + </a:t>
            </a:r>
            <a:r>
              <a:rPr lang="en-IN" dirty="0" err="1">
                <a:latin typeface="Comic Sans MS"/>
                <a:cs typeface="Comic Sans MS"/>
              </a:rPr>
              <a:t>bedroom_count</a:t>
            </a:r>
            <a:endParaRPr lang="en-IN" dirty="0">
              <a:latin typeface="Comic Sans MS"/>
              <a:cs typeface="Comic Sans MS"/>
            </a:endParaRPr>
          </a:p>
          <a:p>
            <a:pPr lvl="1"/>
            <a:r>
              <a:rPr lang="en-IN" dirty="0">
                <a:latin typeface="Comic Sans MS"/>
                <a:cs typeface="Comic Sans MS"/>
              </a:rPr>
              <a:t>Average room size = </a:t>
            </a:r>
            <a:r>
              <a:rPr lang="en-IN" dirty="0" err="1">
                <a:latin typeface="Comic Sans MS"/>
                <a:cs typeface="Comic Sans MS"/>
              </a:rPr>
              <a:t>total_finished_living_area_sqft</a:t>
            </a:r>
            <a:r>
              <a:rPr lang="en-IN" dirty="0">
                <a:latin typeface="Comic Sans MS"/>
                <a:cs typeface="Comic Sans MS"/>
              </a:rPr>
              <a:t>/</a:t>
            </a:r>
            <a:r>
              <a:rPr lang="en-IN" dirty="0" err="1">
                <a:latin typeface="Comic Sans MS"/>
                <a:cs typeface="Comic Sans MS"/>
              </a:rPr>
              <a:t>roomcnt</a:t>
            </a:r>
            <a:endParaRPr lang="en-IN" dirty="0">
              <a:latin typeface="Comic Sans MS"/>
              <a:cs typeface="Comic Sans MS"/>
            </a:endParaRPr>
          </a:p>
          <a:p>
            <a:pPr lvl="1"/>
            <a:r>
              <a:rPr lang="en-IN" dirty="0">
                <a:latin typeface="Comic Sans MS"/>
                <a:cs typeface="Comic Sans MS"/>
              </a:rPr>
              <a:t>Ratio of structure tax to land tax = </a:t>
            </a:r>
            <a:r>
              <a:rPr lang="en-IN" dirty="0" err="1">
                <a:latin typeface="Comic Sans MS"/>
                <a:cs typeface="Comic Sans MS"/>
              </a:rPr>
              <a:t>structure_tax</a:t>
            </a:r>
            <a:r>
              <a:rPr lang="en-IN" dirty="0">
                <a:latin typeface="Comic Sans MS"/>
                <a:cs typeface="Comic Sans MS"/>
              </a:rPr>
              <a:t>/</a:t>
            </a:r>
            <a:r>
              <a:rPr lang="en-IN" dirty="0" err="1">
                <a:latin typeface="Comic Sans MS"/>
                <a:cs typeface="Comic Sans MS"/>
              </a:rPr>
              <a:t>land_tax</a:t>
            </a:r>
            <a:endParaRPr lang="en-IN" dirty="0">
              <a:latin typeface="Comic Sans MS"/>
              <a:cs typeface="Comic Sans MS"/>
            </a:endParaRPr>
          </a:p>
          <a:p>
            <a:pPr lvl="1"/>
            <a:r>
              <a:rPr lang="en-IN" dirty="0" err="1">
                <a:latin typeface="Comic Sans MS"/>
                <a:cs typeface="Comic Sans MS"/>
              </a:rPr>
              <a:t>ExtraSpace</a:t>
            </a:r>
            <a:r>
              <a:rPr lang="en-IN" dirty="0">
                <a:latin typeface="Comic Sans MS"/>
                <a:cs typeface="Comic Sans MS"/>
              </a:rPr>
              <a:t> = </a:t>
            </a:r>
            <a:r>
              <a:rPr lang="en-IN" dirty="0" err="1">
                <a:latin typeface="Comic Sans MS"/>
                <a:cs typeface="Comic Sans MS"/>
              </a:rPr>
              <a:t>lot_area_sqft</a:t>
            </a:r>
            <a:r>
              <a:rPr lang="en-IN" dirty="0">
                <a:latin typeface="Comic Sans MS"/>
                <a:cs typeface="Comic Sans MS"/>
              </a:rPr>
              <a:t> - </a:t>
            </a:r>
            <a:r>
              <a:rPr lang="en-IN" dirty="0" err="1">
                <a:latin typeface="Comic Sans MS"/>
                <a:cs typeface="Comic Sans MS"/>
              </a:rPr>
              <a:t>total_finished_living_area_sqft</a:t>
            </a:r>
            <a:endParaRPr lang="en-IN" dirty="0">
              <a:latin typeface="Comic Sans MS"/>
              <a:cs typeface="Comic Sans MS"/>
            </a:endParaRPr>
          </a:p>
          <a:p>
            <a:pPr lvl="1"/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729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679</Words>
  <Application>Microsoft Macintosh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Gill Sans MT (Headings)</vt:lpstr>
      <vt:lpstr>Arial</vt:lpstr>
      <vt:lpstr>Britannic Bold</vt:lpstr>
      <vt:lpstr>Cambria</vt:lpstr>
      <vt:lpstr>Comic Sans MS</vt:lpstr>
      <vt:lpstr>Gill Sans MT</vt:lpstr>
      <vt:lpstr>Gallery</vt:lpstr>
      <vt:lpstr>Capstone Project: Zillow’s Home Value Prediction</vt:lpstr>
      <vt:lpstr>Problem to be solved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Shijie Zhao</cp:lastModifiedBy>
  <cp:revision>113</cp:revision>
  <dcterms:created xsi:type="dcterms:W3CDTF">2017-09-27T15:33:45Z</dcterms:created>
  <dcterms:modified xsi:type="dcterms:W3CDTF">2020-12-08T18:44:27Z</dcterms:modified>
  <cp:category/>
</cp:coreProperties>
</file>