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80" r:id="rId17"/>
    <p:sldId id="281" r:id="rId18"/>
    <p:sldId id="282" r:id="rId19"/>
    <p:sldId id="278" r:id="rId20"/>
    <p:sldId id="279" r:id="rId21"/>
    <p:sldId id="27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02F10-AC4A-4362-8C11-1AA1BCCCA8AD}">
  <a:tblStyle styleId="{5D602F10-AC4A-4362-8C11-1AA1BCCCA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31"/>
  </p:normalViewPr>
  <p:slideViewPr>
    <p:cSldViewPr snapToGrid="0">
      <p:cViewPr varScale="1">
        <p:scale>
          <a:sx n="99" d="100"/>
          <a:sy n="99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e3eab21e_1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e3eab21e_1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e3eab21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e3eab21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e3eab21e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e3eab21e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e2d06dd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e2d06dd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e3ea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e3ea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e2d06d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e2d06d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26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e3eab21e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e3eab21e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4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e3eab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6e3eab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e2d06dd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e2d06dd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e3eab21e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e3eab21e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e2d06dd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e2d06dd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e2d06dd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e2d06dd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e3eab21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e3eab21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e3eab21e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e3eab21e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e3eab21e_1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6e3eab21e_13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e3eab21e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e3eab21e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Stochastic_process" TargetMode="External"/><Relationship Id="rId7" Type="http://schemas.openxmlformats.org/officeDocument/2006/relationships/hyperlink" Target="https://en.wikipedia.org/wiki/AR_mode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utoregressive_model" TargetMode="External"/><Relationship Id="rId5" Type="http://schemas.openxmlformats.org/officeDocument/2006/relationships/hyperlink" Target="https://en.wikipedia.org/wiki/Time_series" TargetMode="External"/><Relationship Id="rId4" Type="http://schemas.openxmlformats.org/officeDocument/2006/relationships/hyperlink" Target="https://en.wikipedia.org/wiki/Interdependenci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ex_fund" TargetMode="External"/><Relationship Id="rId3" Type="http://schemas.openxmlformats.org/officeDocument/2006/relationships/hyperlink" Target="https://en.wikipedia.org/wiki/Measurement_in_economics" TargetMode="External"/><Relationship Id="rId7" Type="http://schemas.openxmlformats.org/officeDocument/2006/relationships/hyperlink" Target="https://en.wikipedia.org/wiki/Services_marketing" TargetMode="External"/><Relationship Id="rId12" Type="http://schemas.openxmlformats.org/officeDocument/2006/relationships/hyperlink" Target="https://en.wikipedia.org/wiki/Benchmark_(crude_oil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Goods" TargetMode="External"/><Relationship Id="rId11" Type="http://schemas.openxmlformats.org/officeDocument/2006/relationships/hyperlink" Target="https://en.wikipedia.org/wiki/Crude_oil" TargetMode="External"/><Relationship Id="rId5" Type="http://schemas.openxmlformats.org/officeDocument/2006/relationships/hyperlink" Target="https://en.wikipedia.org/wiki/Market_basket" TargetMode="External"/><Relationship Id="rId10" Type="http://schemas.openxmlformats.org/officeDocument/2006/relationships/hyperlink" Target="https://en.wikipedia.org/wiki/Philadelphia_Stock_Exchange" TargetMode="External"/><Relationship Id="rId4" Type="http://schemas.openxmlformats.org/officeDocument/2006/relationships/hyperlink" Target="https://en.wikipedia.org/wiki/Final_good" TargetMode="External"/><Relationship Id="rId9" Type="http://schemas.openxmlformats.org/officeDocument/2006/relationships/hyperlink" Target="https://en.wikipedia.org/wiki/Precious_me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b.europa.eu/stats/policy_and_exchange_rates/euro_reference_exchange_rates/html/eurofxref-graph-usd.e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953425"/>
            <a:ext cx="5733300" cy="27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4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USD/EUR</a:t>
            </a: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Rate using Arima, GARCH, VAR and RNN models</a:t>
            </a:r>
            <a:endParaRPr sz="3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320999"/>
            <a:ext cx="53613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 Mingwen Yang, Yijing Tan, Xin Shu, Shijie Zhao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703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658125"/>
            <a:ext cx="75057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Step4: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RMSE=0.03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74" y="3067175"/>
            <a:ext cx="2955925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52" y="1434950"/>
            <a:ext cx="4236600" cy="2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19150" y="719025"/>
            <a:ext cx="75057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ARIMA model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819150" y="13769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(AutoRegressive Integrated Moving Average):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generalize ARMA models to analysis non-stationary time series data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general ARIMA(p, d, q) model has p autoregressive terms and q moving average terms, with d degree of differencing in the form: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00" y="3143300"/>
            <a:ext cx="480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19150" y="730525"/>
            <a:ext cx="7505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Multivariate GARCH model(MGARCH)</a:t>
            </a:r>
            <a:endParaRPr sz="2400" b="1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19150" y="13770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 GARCH models 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conditional covariance matrix of the dependent variables to follow a flexible dynamic structure and allow the conditional mean to follow a vector autoregressive (VAR) structure.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MGARCH model: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0" y="2857125"/>
            <a:ext cx="3048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19150" y="476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VAR Model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19150" y="1044825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Vector autoregression</a:t>
            </a: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is a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stochastic process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 used to capture the linear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interdependencies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among multiple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VAR models generalize the univariate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autoregressive model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 model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by allowing for more than one evolving variable. For a p-order vector autoregressive model containing n variables, it is written as VAR(p). </a:t>
            </a:r>
            <a:endParaRPr sz="14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Take VAR(1) in two variables of matrix form as an example:</a:t>
            </a:r>
            <a:endParaRPr sz="14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Indicator used: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       -- </a:t>
            </a: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Philadelphia Gold and Silver Index(XAU)*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-- West Texas Intermediate(WTI)*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-- USD/EUR Exchange Rate*                                                           </a:t>
            </a:r>
            <a:r>
              <a:rPr lang="en" sz="9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*Daily data from 2015-01-01 to 2020-02-28 </a:t>
            </a:r>
            <a:endParaRPr sz="9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1350" y="2193437"/>
            <a:ext cx="4763800" cy="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25" y="2587155"/>
            <a:ext cx="4015802" cy="228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 rot="10800000" flipH="1">
            <a:off x="2439425" y="4697119"/>
            <a:ext cx="5724300" cy="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212525" y="2800675"/>
            <a:ext cx="3647700" cy="20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Predictions: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growing trend but more gentle and conservative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Accurate in short term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89025" y="2097988"/>
            <a:ext cx="1453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RESULT：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323250" y="3037938"/>
            <a:ext cx="1749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——Forecasting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——True rates</a:t>
            </a:r>
            <a:endParaRPr sz="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736425" y="873250"/>
            <a:ext cx="667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Order estimation: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VAR(3)                     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Model test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with multivariate portmanteau test</a:t>
            </a:r>
            <a:endParaRPr sz="195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>
            <a:off x="5891525" y="1203013"/>
            <a:ext cx="552300" cy="126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3866250" y="1040938"/>
            <a:ext cx="40158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Model simplification: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constrained VAR(3)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2761600" y="1099600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2980300" y="1456350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736425" y="993150"/>
            <a:ext cx="2059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Simplified Model Test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>
            <a:endCxn id="223" idx="1"/>
          </p:cNvCxnSpPr>
          <p:nvPr/>
        </p:nvCxnSpPr>
        <p:spPr>
          <a:xfrm>
            <a:off x="1403925" y="1571338"/>
            <a:ext cx="569400" cy="24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6"/>
          <p:cNvSpPr txBox="1"/>
          <p:nvPr/>
        </p:nvSpPr>
        <p:spPr>
          <a:xfrm>
            <a:off x="1973325" y="1448938"/>
            <a:ext cx="2059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Granger causality test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4019700" y="1864675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 txBox="1"/>
          <p:nvPr/>
        </p:nvSpPr>
        <p:spPr>
          <a:xfrm>
            <a:off x="4844250" y="1475050"/>
            <a:ext cx="2059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10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Predict：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test data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89025" y="504138"/>
            <a:ext cx="1453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PROCESS：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VEC Model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19150" y="1525500"/>
            <a:ext cx="7505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b="1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 model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VAR model with co-integration constraints. It is mostly used in the modeling of non-stationary time series with co-integration relationships. According to Johnson's definition, the VAR model of 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(including the 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p-order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lag variables) can be expressed as :</a:t>
            </a:r>
            <a:endParaRPr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1267" y="2699323"/>
            <a:ext cx="5207000" cy="20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591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6146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56267"/>
            <a:ext cx="7505700" cy="2982458"/>
          </a:xfrm>
        </p:spPr>
        <p:txBody>
          <a:bodyPr/>
          <a:lstStyle/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Step1:</a:t>
            </a:r>
          </a:p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Co-integration test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value of p-value from Durbin-Watson test of linear model to check the residual sequence independent or not.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the unit roots test results of the residual series. If it is stable, indicating that there is a co-integration relationship between time series.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Get the rank of the co-integration vector from the result of Johansen procedure. </a:t>
            </a:r>
          </a:p>
        </p:txBody>
      </p:sp>
    </p:spTree>
    <p:extLst>
      <p:ext uri="{BB962C8B-B14F-4D97-AF65-F5344CB8AC3E}">
        <p14:creationId xmlns:p14="http://schemas.microsoft.com/office/powerpoint/2010/main" val="130544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53446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13933"/>
            <a:ext cx="7505700" cy="3024792"/>
          </a:xfrm>
        </p:spPr>
        <p:txBody>
          <a:bodyPr/>
          <a:lstStyle/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Step2:</a:t>
            </a:r>
          </a:p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Model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cajorls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() to estimate the VEC model.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Converted VEC model to horizontal VAR model 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Predict currency rate, and do evaluation.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RMSE=0.007</a:t>
            </a:r>
          </a:p>
        </p:txBody>
      </p:sp>
    </p:spTree>
    <p:extLst>
      <p:ext uri="{BB962C8B-B14F-4D97-AF65-F5344CB8AC3E}">
        <p14:creationId xmlns:p14="http://schemas.microsoft.com/office/powerpoint/2010/main" val="33251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>
                <a:solidFill>
                  <a:schemeClr val="dk2"/>
                </a:solidFill>
                <a:sym typeface="Times New Roman"/>
              </a:rPr>
              <a:t>DCC GARCH</a:t>
            </a:r>
            <a:endParaRPr sz="2400" b="1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3770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Conditional Correlation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GARCH models : </a:t>
            </a: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of the models is that the covariance matrix,     , can be decomposed into conditional standard deviations,     , and a correlation matrix,    . In the DCC-GARCH model both      and     are designed to be time-varying.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DCC-GARCH model: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图片 6" descr="%FontSize=12&#10;%TeXFontSize=12&#10;\documentclass{article}&#10;\pagestyle{empty}&#10;\begin{document}&#10;\[&#10;\Sigma_t&#10;\]&#10;\end{document}"/>
          <p:cNvPicPr/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5791201" y="1840399"/>
            <a:ext cx="203199" cy="24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%FontSize=12&#10;%TeXFontSize=12&#10;\documentclass{article}&#10;\pagestyle{empty}&#10;\begin{document}&#10;\[&#10;R_t&#10;\]&#10;\end{document}"/>
          <p:cNvPicPr/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6936400" y="2162894"/>
            <a:ext cx="192533" cy="19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%FontSize=12&#10;%TeXFontSize=12&#10;\documentclass{article}&#10;\pagestyle{empty}&#10;\begin{document}&#10;\[&#10;R_t&#10;\]&#10;\end{document}"/>
          <p:cNvPicPr/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4066202" y="2493093"/>
            <a:ext cx="200998" cy="20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%FontSize=12&#10;%TeXFontSize=12&#10;\documentclass{article}&#10;\pagestyle{empty}&#10;\begin{document}&#10;\[&#10;D_t&#10;\]&#10;\end{document}"/>
          <p:cNvPicPr/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4266204" y="2180913"/>
            <a:ext cx="221129" cy="21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%FontSize=12&#10;%TeXFontSize=12&#10;\documentclass{article}&#10;\pagestyle{empty}&#10;\begin{document}&#10;\[&#10;D_t&#10;\]&#10;\end{document}"/>
          <p:cNvPicPr/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3411071" y="2451847"/>
            <a:ext cx="221130" cy="2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%FontSize=12&#10;%TeXFontSize=12&#10;\documentclass{article}&#10;\pagestyle{empty}&#10;\begin{document}&#10;\[&#10;\begin{aligned}&#10;r_{t}&amp;=\mu_{t}+a_{t},\\&#10;a_t&amp;=\Sigma_t^\frac{1}{2}z_t,\\&#10;\Sigma_t&amp;=D_tR_tD_t,&#10;\end{aligned}&#10;\]&#10;\end{document}"/>
          <p:cNvPicPr/>
          <p:nvPr/>
        </p:nvPicPr>
        <p:blipFill>
          <a:blip r:embed="rId6">
            <a:lum/>
          </a:blip>
          <a:stretch>
            <a:fillRect/>
          </a:stretch>
        </p:blipFill>
        <p:spPr>
          <a:xfrm>
            <a:off x="3801617" y="3031914"/>
            <a:ext cx="1473117" cy="11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29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90133"/>
            <a:ext cx="7505700" cy="2948592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ARCH effect test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Build DCC-GARCH model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Get conditional correlation plot of XAU and WTI with currency rate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629200" y="715500"/>
            <a:ext cx="5836200" cy="3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Introduction: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--Euro has become one of the most important currencies in the foreign exchange market.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used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--ARIMA and GARCH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--VAR(Vector Autoregression Model)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VEC(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Vector Error Correction Model )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--RNN(Recurrent Neural Network),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RSME = 0.0027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464732"/>
            <a:ext cx="3704169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0384" y="1405818"/>
            <a:ext cx="3782483" cy="233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94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19150" y="396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Comparison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5" y="1058625"/>
            <a:ext cx="4959250" cy="33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6020312" y="812288"/>
            <a:ext cx="2347500" cy="29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 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DCC model is the best one among all 10 models.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ARIMA and GARCH models have similar great performance.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97650" y="454100"/>
            <a:ext cx="75057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Data Description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582600" y="317150"/>
            <a:ext cx="81375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Money suppl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total value of money available in an economy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Gross domestic product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GDP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monetary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measure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market value of all the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goods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services produced in a specific time period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Consumer Price Index(CPI)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:measures changes in the price level of a weighted average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basket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goods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purchased by households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Philadelphia Gold and Silver Index (XAU/USD):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thirty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precious metal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mining companies that is traded on the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Philadelphia Stock Exchange</a:t>
            </a:r>
            <a:endParaRPr sz="18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West Texas Intermediate(WTI):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grade of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crude oil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used as a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 in oil pricing</a:t>
            </a:r>
            <a:endParaRPr sz="18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USD/EUR exchange rate: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currency exchange rate between USD and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86650" y="1506250"/>
            <a:ext cx="75057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416325" y="389575"/>
          <a:ext cx="8319700" cy="4338395"/>
        </p:xfrm>
        <a:graphic>
          <a:graphicData uri="http://schemas.openxmlformats.org/drawingml/2006/table">
            <a:tbl>
              <a:tblPr>
                <a:noFill/>
                <a:tableStyleId>{5D602F10-AC4A-4362-8C11-1AA1BCCCA8AD}</a:tableStyleId>
              </a:tblPr>
              <a:tblGrid>
                <a:gridCol w="173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Indicator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Range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Frequency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Money Supply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https://fred.stlouisfed.org/series/M1NS</a:t>
                      </a:r>
                      <a:endParaRPr sz="100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GDP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https://fred.stlouisfed.org/series/GDP/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https://fred.stlouisfed.org/series/CPALCY01USQ661N</a:t>
                      </a:r>
                      <a:endParaRPr sz="100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Philadelphia Gold and Silver Index (XAU/USD)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https://www.investing.com/currencies/xau-usd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WestTexas Intermediate(WTI)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https://www.investing.com/commodities/crude-oil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USD/EUR</a:t>
                      </a:r>
                      <a:endParaRPr>
                        <a:solidFill>
                          <a:srgbClr val="0E101A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https://www.ecb.europa.eu/stats/policy_and_exchange_rates/euro_reference_exchange_rates/html/eurofxref-graph-usd.en.html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707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Long Short-Term Memory Model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458200"/>
            <a:ext cx="75057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 neural network specially dealing with time series problems.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 time recursive neural network (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which can learn long-term dependency information.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74" y="2857800"/>
            <a:ext cx="3580550" cy="1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1428350"/>
            <a:ext cx="7321050" cy="22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705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660500"/>
            <a:ext cx="7505700" cy="27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Step1: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the time series into a supervised learning problem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series stationary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into a training set and a test 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730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19150" y="1491957"/>
            <a:ext cx="7505700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Step2: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Configuration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 1   Number of batches: 1343      Epochs: 30      Neurons: 4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RMSE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algorithm: ADAM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Tensorflow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19150" y="592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19150" y="1620000"/>
            <a:ext cx="75057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Step3: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model once on all the training data(non-dynamic)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the predict() function on the model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50" y="1148463"/>
            <a:ext cx="3162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985</Words>
  <Application>Microsoft Macintosh PowerPoint</Application>
  <PresentationFormat>On-screen Show (16:9)</PresentationFormat>
  <Paragraphs>154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Nunito</vt:lpstr>
      <vt:lpstr>Times New Roman</vt:lpstr>
      <vt:lpstr>Shift</vt:lpstr>
      <vt:lpstr>Forecasting USD/EUR Exchange Rate using Arima, GARCH, VAR and RNN models</vt:lpstr>
      <vt:lpstr>Introduction: --Euro has become one of the most important currencies in the foreign exchange market.  --Model used:  --ARIMA and GARCH  --VAR(Vector Autoregression Model)       VEC( Vector Error Correction Model )   --RNN(Recurrent Neural Network),</vt:lpstr>
      <vt:lpstr>Data Description</vt:lpstr>
      <vt:lpstr>PowerPoint Presentation</vt:lpstr>
      <vt:lpstr>Long Short-Term Memory Model</vt:lpstr>
      <vt:lpstr>PowerPoint Presentation</vt:lpstr>
      <vt:lpstr>LSTM model development</vt:lpstr>
      <vt:lpstr>LSTM model development </vt:lpstr>
      <vt:lpstr>LSTM model development</vt:lpstr>
      <vt:lpstr>LSTM model development</vt:lpstr>
      <vt:lpstr>ARIMA model </vt:lpstr>
      <vt:lpstr>Multivariate GARCH model(MGARCH)</vt:lpstr>
      <vt:lpstr>VAR Model</vt:lpstr>
      <vt:lpstr>PowerPoint Presentation</vt:lpstr>
      <vt:lpstr>VEC Model </vt:lpstr>
      <vt:lpstr>Process</vt:lpstr>
      <vt:lpstr>Process</vt:lpstr>
      <vt:lpstr>DCC GARCH</vt:lpstr>
      <vt:lpstr>Process</vt:lpstr>
      <vt:lpstr>Result</vt:lpstr>
      <vt:lpstr>Model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USD/EUR Exchange Rate using Arima, GARCH, VAR and RNN models</dc:title>
  <cp:lastModifiedBy>Yijing Tan</cp:lastModifiedBy>
  <cp:revision>4</cp:revision>
  <dcterms:modified xsi:type="dcterms:W3CDTF">2020-05-01T06:25:50Z</dcterms:modified>
</cp:coreProperties>
</file>