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1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3" r:id="rId28"/>
    <p:sldId id="284" r:id="rId29"/>
    <p:sldId id="285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endParaRPr lang="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553845" y="560070"/>
            <a:ext cx="12188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如何从终止状态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status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中获取到所需要的信息？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3065" y="86677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</a:t>
            </a:r>
            <a:r>
              <a:rPr lang="" altLang="en-US"/>
              <a:t>it(&amp;status)</a:t>
            </a:r>
            <a:endParaRPr lang="" altLang="en-US"/>
          </a:p>
        </p:txBody>
      </p:sp>
      <p:sp>
        <p:nvSpPr>
          <p:cNvPr id="3" name="Rectangle 2"/>
          <p:cNvSpPr/>
          <p:nvPr/>
        </p:nvSpPr>
        <p:spPr>
          <a:xfrm>
            <a:off x="926465" y="309118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/>
              <a:t>WEXITSTATUS(status)</a:t>
            </a:r>
            <a:endParaRPr lang="" altLang="zh-CN" sz="1200"/>
          </a:p>
        </p:txBody>
      </p:sp>
      <p:sp>
        <p:nvSpPr>
          <p:cNvPr id="7" name="Rectangle 6"/>
          <p:cNvSpPr/>
          <p:nvPr/>
        </p:nvSpPr>
        <p:spPr>
          <a:xfrm>
            <a:off x="2924175" y="2038985"/>
            <a:ext cx="189230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400"/>
              <a:t>WIFEXITED(status)</a:t>
            </a:r>
            <a:endParaRPr lang="" altLang="zh-CN" sz="1400"/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3862070" y="1543050"/>
            <a:ext cx="8255" cy="4959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0"/>
          </p:cNvCxnSpPr>
          <p:nvPr/>
        </p:nvCxnSpPr>
        <p:spPr>
          <a:xfrm flipH="true">
            <a:off x="1855470" y="2637155"/>
            <a:ext cx="1077595" cy="4540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nut 8"/>
          <p:cNvSpPr/>
          <p:nvPr/>
        </p:nvSpPr>
        <p:spPr>
          <a:xfrm>
            <a:off x="2098040" y="2510790"/>
            <a:ext cx="360045" cy="3511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>
          <a:xfrm>
            <a:off x="5224145" y="2537460"/>
            <a:ext cx="315595" cy="32448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33620" y="2637155"/>
            <a:ext cx="1004570" cy="584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43475" y="322199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</a:t>
            </a:r>
            <a:r>
              <a:rPr lang="" altLang="en-US" sz="1200"/>
              <a:t>IFSIGNALED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14" name="Straight Arrow Connector 13"/>
          <p:cNvCxnSpPr/>
          <p:nvPr/>
        </p:nvCxnSpPr>
        <p:spPr>
          <a:xfrm flipH="true">
            <a:off x="3933190" y="3898265"/>
            <a:ext cx="1006475" cy="5530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nut 14"/>
          <p:cNvSpPr/>
          <p:nvPr/>
        </p:nvSpPr>
        <p:spPr>
          <a:xfrm>
            <a:off x="4104640" y="3771900"/>
            <a:ext cx="360045" cy="3511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98040" y="445135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WTERMSIG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90440" y="1543050"/>
            <a:ext cx="3401695" cy="546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10120" y="2122170"/>
            <a:ext cx="189230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WI</a:t>
            </a:r>
            <a:r>
              <a:rPr lang="" altLang="en-US" sz="1200"/>
              <a:t>FSTOPPED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202420" y="2720340"/>
            <a:ext cx="1088390" cy="501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nut 21"/>
          <p:cNvSpPr/>
          <p:nvPr/>
        </p:nvSpPr>
        <p:spPr>
          <a:xfrm>
            <a:off x="9508490" y="2510790"/>
            <a:ext cx="360045" cy="3511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52355" y="322199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</a:t>
            </a:r>
            <a:r>
              <a:rPr lang="" altLang="en-US" sz="1200"/>
              <a:t>STOPSIG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32275" y="1576070"/>
            <a:ext cx="4047490" cy="24098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192135" y="3985895"/>
            <a:ext cx="189230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WI</a:t>
            </a:r>
            <a:r>
              <a:rPr lang="en-US" altLang="en-US" sz="1200"/>
              <a:t>F</a:t>
            </a:r>
            <a:r>
              <a:rPr lang="" altLang="en-US" sz="1200"/>
              <a:t>CONTINUED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47612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r>
              <a:rPr lang="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使用到的时候再细究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27685" y="1992630"/>
            <a:ext cx="12188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int waitid(idtype_t idype, id_t id, siginfo_t *info, int options)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	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0,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r>
              <a:rPr lang="en-US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27685" y="2000885"/>
            <a:ext cx="121888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pid_t wait3(int *status, int options, struct rusage *rusage);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pid_t wait4(pid_t pid, int *status, int options, struct rusage *rusage);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成功，返回进程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失败，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允许返回终止进程的资源统计信息，例如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cpu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时间分布，缺页次数，接收到信号的次数等等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竞争条件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86385" y="664210"/>
            <a:ext cx="12188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什么是竞争条件？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在多个进程执行环境下，最后运行的结果取决域进程运行的顺序。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735" y="3147695"/>
            <a:ext cx="3790950" cy="561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1835150"/>
            <a:ext cx="2859405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</a:t>
            </a:r>
            <a:r>
              <a:rPr lang="zh-CN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函数簇</a:t>
            </a:r>
            <a:endParaRPr lang="zh-CN" altLang="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751840"/>
            <a:ext cx="5363845" cy="5739765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6221095" y="2087880"/>
            <a:ext cx="52978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l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代表参数以可变参数的方式传入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代表参数以一个指针数组传入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代表可执行文件直接指定名称也可以，这时候会从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PATH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中寻找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代表可以同时传入环境变量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当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找到了一个可执行文件，但是该文件不是由连接编译器产生的机器可执行文件，则认为该文件是一个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脚本，试着调用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/bin/sh,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并将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filename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作为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的输入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函数簇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exec_环境变量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553085"/>
            <a:ext cx="10058400" cy="5751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文件描述符状态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close-on-exec</a:t>
            </a:r>
            <a:endParaRPr lang="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640080" y="1171575"/>
            <a:ext cx="114560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如果设置了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close</a:t>
            </a:r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-on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-exev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位，那么在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后，将关闭该文件描述符，否则，不关闭。一般，除非特地使用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fcntl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，那么默认的都是不关闭。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前后实际用户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和实际组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保持结束，而有效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是否改变则取决于所指向程序文件的设置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位是否设置。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1530" y="2466340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execlp</a:t>
            </a:r>
            <a:endParaRPr lang="" altLang="en-US"/>
          </a:p>
        </p:txBody>
      </p:sp>
      <p:sp>
        <p:nvSpPr>
          <p:cNvPr id="4" name="Rectangle 3"/>
          <p:cNvSpPr/>
          <p:nvPr/>
        </p:nvSpPr>
        <p:spPr>
          <a:xfrm>
            <a:off x="811530" y="4077335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</a:t>
            </a:r>
            <a:r>
              <a:rPr lang="" altLang="en-US"/>
              <a:t>v</a:t>
            </a:r>
            <a:r>
              <a:rPr lang="en-US" altLang="en-US"/>
              <a:t>p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336925" y="2466340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execl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336925" y="4077335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</a:t>
            </a:r>
            <a:r>
              <a:rPr lang="" altLang="en-US"/>
              <a:t>v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6174740" y="2466340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execl</a:t>
            </a:r>
            <a:r>
              <a:rPr lang="" altLang="en-US"/>
              <a:t>e</a:t>
            </a:r>
            <a:endParaRPr lang="" altLang="en-US"/>
          </a:p>
        </p:txBody>
      </p:sp>
      <p:sp>
        <p:nvSpPr>
          <p:cNvPr id="8" name="Rectangle 7"/>
          <p:cNvSpPr/>
          <p:nvPr/>
        </p:nvSpPr>
        <p:spPr>
          <a:xfrm>
            <a:off x="6174740" y="3917315"/>
            <a:ext cx="1172845" cy="75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</a:t>
            </a:r>
            <a:r>
              <a:rPr lang="" altLang="en-US"/>
              <a:t>ve</a:t>
            </a:r>
            <a:endParaRPr lang="" altLang="en-US"/>
          </a:p>
          <a:p>
            <a:pPr algn="ctr"/>
            <a:r>
              <a:rPr lang="zh-CN" altLang=""/>
              <a:t>系统调用</a:t>
            </a:r>
            <a:endParaRPr lang="zh-CN" altLang=""/>
          </a:p>
        </p:txBody>
      </p:sp>
      <p:sp>
        <p:nvSpPr>
          <p:cNvPr id="11" name="Rectangle 10"/>
          <p:cNvSpPr/>
          <p:nvPr/>
        </p:nvSpPr>
        <p:spPr>
          <a:xfrm>
            <a:off x="6174740" y="5638165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fexecve</a:t>
            </a:r>
            <a:endParaRPr lang="" altLang="en-US"/>
          </a:p>
        </p:txBody>
      </p:sp>
      <p:cxnSp>
        <p:nvCxnSpPr>
          <p:cNvPr id="12" name="Straight Arrow Connector 11"/>
          <p:cNvCxnSpPr>
            <a:stCxn id="3" idx="2"/>
            <a:endCxn id="4" idx="0"/>
          </p:cNvCxnSpPr>
          <p:nvPr/>
        </p:nvCxnSpPr>
        <p:spPr>
          <a:xfrm>
            <a:off x="1398270" y="2897505"/>
            <a:ext cx="0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1398270" y="334962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200">
                <a:latin typeface="Courier New" panose="02070309020205020404" charset="0"/>
                <a:cs typeface="Courier New" panose="02070309020205020404" charset="0"/>
              </a:rPr>
              <a:t>建立</a:t>
            </a:r>
            <a:r>
              <a:rPr lang="" altLang="zh-CN" sz="1200">
                <a:latin typeface="Courier New" panose="02070309020205020404" charset="0"/>
                <a:cs typeface="Courier New" panose="02070309020205020404" charset="0"/>
              </a:rPr>
              <a:t>argv</a:t>
            </a:r>
            <a:endParaRPr lang="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84375" y="4318635"/>
            <a:ext cx="13030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true"/>
          <p:nvPr/>
        </p:nvSpPr>
        <p:spPr>
          <a:xfrm>
            <a:off x="2079625" y="3959225"/>
            <a:ext cx="1257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200">
                <a:latin typeface="Courier New" panose="02070309020205020404" charset="0"/>
                <a:cs typeface="Courier New" panose="02070309020205020404" charset="0"/>
              </a:rPr>
              <a:t>尝试</a:t>
            </a:r>
            <a:r>
              <a:rPr lang="" altLang="zh-CN" sz="1200">
                <a:latin typeface="Courier New" panose="02070309020205020404" charset="0"/>
                <a:cs typeface="Courier New" panose="02070309020205020404" charset="0"/>
              </a:rPr>
              <a:t>PATH</a:t>
            </a:r>
            <a:r>
              <a:rPr lang="zh-CN" altLang="" sz="1200">
                <a:latin typeface="Courier New" panose="02070309020205020404" charset="0"/>
                <a:cs typeface="Courier New" panose="02070309020205020404" charset="0"/>
              </a:rPr>
              <a:t>前缀</a:t>
            </a:r>
            <a:endParaRPr lang="zh-CN" altLang="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3923030" y="2897505"/>
            <a:ext cx="63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4018280" y="334962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建立</a:t>
            </a:r>
            <a:r>
              <a:rPr lang="en-US" altLang="zh-CN" sz="1200">
                <a:latin typeface="Courier New" panose="02070309020205020404" charset="0"/>
                <a:cs typeface="Courier New" panose="02070309020205020404" charset="0"/>
              </a:rPr>
              <a:t>argv</a:t>
            </a:r>
            <a:endParaRPr lang="en-US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true">
            <a:off x="4512310" y="4292600"/>
            <a:ext cx="16624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4714240" y="3959225"/>
            <a:ext cx="1257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latin typeface="Courier New" panose="02070309020205020404" charset="0"/>
                <a:cs typeface="Courier New" panose="02070309020205020404" charset="0"/>
              </a:rPr>
              <a:t>使用</a:t>
            </a:r>
            <a:r>
              <a:rPr lang="" altLang="zh-CN" sz="1200">
                <a:latin typeface="Courier New" panose="02070309020205020404" charset="0"/>
                <a:cs typeface="Courier New" panose="02070309020205020404" charset="0"/>
              </a:rPr>
              <a:t>environ</a:t>
            </a:r>
            <a:endParaRPr lang="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60845" y="2897505"/>
            <a:ext cx="2540" cy="1000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6991985" y="334962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建立</a:t>
            </a:r>
            <a:r>
              <a:rPr lang="en-US" altLang="zh-CN" sz="1200">
                <a:latin typeface="Courier New" panose="02070309020205020404" charset="0"/>
                <a:cs typeface="Courier New" panose="02070309020205020404" charset="0"/>
              </a:rPr>
              <a:t>argv</a:t>
            </a:r>
            <a:endParaRPr lang="en-US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22" name="Straight Arrow Connector 21"/>
          <p:cNvCxnSpPr>
            <a:stCxn id="11" idx="0"/>
            <a:endCxn id="8" idx="2"/>
          </p:cNvCxnSpPr>
          <p:nvPr/>
        </p:nvCxnSpPr>
        <p:spPr>
          <a:xfrm flipV="true">
            <a:off x="6761480" y="4667885"/>
            <a:ext cx="0" cy="97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6991985" y="5072380"/>
            <a:ext cx="4372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1200">
                <a:latin typeface="Courier New" panose="02070309020205020404" charset="0"/>
                <a:cs typeface="Courier New" panose="02070309020205020404" charset="0"/>
              </a:rPr>
              <a:t>build path from /proc/self/fd alias</a:t>
            </a:r>
            <a:endParaRPr lang="" sz="12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更改用户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zh-CN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和更改组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640080" y="1171575"/>
            <a:ext cx="114560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当用户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创建一个文件的时候，那么文件的实际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就是该用户的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，文件的有效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一般等于实际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，但是当调用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执行了某些设置了设置用户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为的文件后，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用户的有效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会变的和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调用的文件的实际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一致。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要注意，真正权限检查时看的是有效用户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int setuid(uid_t uid);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int setgid(gid_t gid);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更改用户的实际和有效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，出错，返回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注意：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如果进程是超级用户，则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set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uid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将实际用户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id,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有效用户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和保存的设置用户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设置为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uid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如果进程不是超级用户，但是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uid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等于实际用户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或者保存的设置用户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，函数将有效用户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设置为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uid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如果上不满足，出错，设置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errno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EPERM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，并返回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955" y="2276475"/>
            <a:ext cx="4968875" cy="11734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更改用户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和更改组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1028065" y="2533650"/>
            <a:ext cx="11456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int setreuid(uid_t 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r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uid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, uid_t euid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);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int set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re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gid(gid_t 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r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gid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, gid_t egid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);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//</a:t>
            </a:r>
            <a:r>
              <a:rPr lang="zh-CN" sz="1400" u="sng">
                <a:latin typeface="Courier New" panose="02070309020205020404" charset="0"/>
                <a:cs typeface="Courier New" panose="02070309020205020404" charset="0"/>
              </a:rPr>
              <a:t>设置实际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注意：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非特权用户可以交换实际用户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和有效用户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8065" y="2533650"/>
            <a:ext cx="4968875" cy="11734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更改用户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和更改组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1028065" y="1024255"/>
            <a:ext cx="11456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 seteuid(uid_t uid)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int setegid(gid_t gid);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//</a:t>
            </a:r>
            <a:r>
              <a:rPr lang="zh-CN" sz="1400" u="sng">
                <a:latin typeface="Courier New" panose="02070309020205020404" charset="0"/>
                <a:cs typeface="Courier New" panose="02070309020205020404" charset="0"/>
              </a:rPr>
              <a:t>设置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注意：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非特权用户可以设置其有效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位实际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或者保存的设置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8065" y="1024255"/>
            <a:ext cx="4968875" cy="11734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" y="42545"/>
            <a:ext cx="1854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进程标示及获取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699770" y="1086485"/>
            <a:ext cx="1218882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１．进程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id: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同一个时刻是唯一的，可以用来区分不同的进程，如果一个进程结束后，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　可以被其他进程使用，一般采用延迟复用原则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２．进程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为０的进程是交换进程，　是内核的一部分，不执行任何的磁盘上的程序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３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为１的是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init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　，在自举过程结束后由内核调度，用来初始化系统的状态，是一个以超级用户权限执行的用户进程，也是所有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孤儿进程的父进程。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3302000"/>
            <a:ext cx="42672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更改用户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和更改组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rcRect r="2053" b="2265"/>
          <a:stretch>
            <a:fillRect/>
          </a:stretch>
        </p:blipFill>
        <p:spPr>
          <a:xfrm>
            <a:off x="2966720" y="1356995"/>
            <a:ext cx="6179820" cy="4083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解释器文件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286385" y="1300480"/>
            <a:ext cx="114560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解释器文件是一个文本文件，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其开始的参数为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#! pathname[option-argument]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内核执行的不是解释器文件本身，而是第一行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pathname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指定的解释器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当一个进程调用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去执行某个解释器文件的时候：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1.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解释器文件需要有可执行权限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2.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系统会先把解释器文件当成机器文件去执行，发现格式不符合，就认为是一个解释器文件，去第一行寻找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pathname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，进一步调用解释器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3.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调用解释器后，将解释器文件的路径作为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argv[</a:t>
            </a:r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2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],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将解释器文件第一行的解释器参数作为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argv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[1],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函数的参数列表的第二个开始作为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argv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[2+]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的参数，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argv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[0]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  <a:sym typeface="+mn-ea"/>
              </a:rPr>
              <a:t>和一般的调用保持一致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是解释器（可执行二进制文件）路径。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0355" y="1569085"/>
            <a:ext cx="914400" cy="2159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1329055" y="2259965"/>
            <a:ext cx="1396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/>
              <a:t>解释器名称</a:t>
            </a:r>
            <a:endParaRPr lang="zh-CN" altLang="en-US" sz="1200" b="1" u="sng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2027555" y="1784985"/>
            <a:ext cx="0" cy="4749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84755" y="1569085"/>
            <a:ext cx="1802130" cy="2159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85820" y="1784985"/>
            <a:ext cx="0" cy="4749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3163570" y="2259965"/>
            <a:ext cx="1396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/>
              <a:t>解释器参数</a:t>
            </a:r>
            <a:endParaRPr lang="zh-CN" altLang="en-US" sz="1200" b="1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解释器文件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shell执行命令原理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753110"/>
            <a:ext cx="10058400" cy="5213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解释器文件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0355" y="1569085"/>
            <a:ext cx="914400" cy="2159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1329055" y="2259965"/>
            <a:ext cx="1396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/>
              <a:t>解释器名称</a:t>
            </a:r>
            <a:endParaRPr lang="zh-CN" altLang="en-US" sz="1200" b="1" u="sng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2027555" y="1784985"/>
            <a:ext cx="0" cy="4749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84755" y="1569085"/>
            <a:ext cx="1802130" cy="2159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85820" y="1784985"/>
            <a:ext cx="0" cy="4749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3163570" y="2259965"/>
            <a:ext cx="1396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/>
              <a:t>解释器参数</a:t>
            </a:r>
            <a:endParaRPr lang="zh-CN" altLang="en-US" sz="1200" b="1" u="sng"/>
          </a:p>
        </p:txBody>
      </p:sp>
      <p:pic>
        <p:nvPicPr>
          <p:cNvPr id="12" name="Picture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4448175"/>
            <a:ext cx="5419725" cy="1552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833755"/>
            <a:ext cx="8022590" cy="32683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解释器文件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286385" y="1300480"/>
            <a:ext cx="114560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缺点：解释器文件由内核识别，会造成内核的额外开销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优点：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解释器文件可以隐藏具体的语言细节，使得语言脚本被视为一个可执行程序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2.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用一个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脚本替代解释器需要更多的开销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3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.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可以使用其他的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完成任务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lang="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286385" y="1300480"/>
            <a:ext cx="114560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int system(const char *cmdstring)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if cmdstring is NULL, </a:t>
            </a:r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return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 !0 when the system function is useful in this system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	system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在实现中调用了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fork, exec, waitpid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，其返回值如下：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失败，或者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waitpid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返回处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EINTR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之外的错误，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system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，并且设置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errno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该命令不能执行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，返回值如同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执行了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exit(127)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的终止状态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74510" y="2726690"/>
            <a:ext cx="3849370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用户标识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28320" y="1257300"/>
            <a:ext cx="11456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char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 *getlogin(void)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成功，返回指向登录名字符串的指针，出错，返回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NULL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进程调度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28320" y="1257300"/>
            <a:ext cx="1145603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友好值：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友好值代表一个进程对其他进程的友好程度，友好值越大，代表越能容忍其他进程先抢占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CPU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，及本身的优先级越低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友好值取值范围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[-NZERO, NZERO-1], NZERO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是系统默认的友好值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可以通过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sysconf(_SC_NZERO)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获取，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LINUX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20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 nice(int incr); 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incr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加在原始的友好值上面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成功，返回新的友好值，出错，返回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int getpriority(int which, id_t who);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成功，返回友好值，出错，返回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 setpriority(int which, id_t who, int value);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0,</a:t>
            </a:r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友好值在调用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后保持，在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之后是否保持取决于实现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1972310"/>
            <a:ext cx="6276975" cy="2381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进程时间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28320" y="1257300"/>
            <a:ext cx="11456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clock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_t times(struct tms *buf); 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成功，返回墙上时钟时间，出错，返回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3396615"/>
            <a:ext cx="487680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" y="42545"/>
            <a:ext cx="1854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新进程的创建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pid_t fork(void);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子进程返回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父进程返回子进程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出错返回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调用一次，返回两次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２．写时复制原则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３．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之后标准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IO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缓冲区的问题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4. 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之后文件共享的问题：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会复制文件描述表，然后子进程从父进程继承下来的文件描述符指向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同一个文件列表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5. 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失败的原因：资源不足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0" y="1445260"/>
            <a:ext cx="2611120" cy="269748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true">
            <a:off x="3618865" y="2699385"/>
            <a:ext cx="5684520" cy="2603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60" y="3523615"/>
            <a:ext cx="2595880" cy="289687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2242185" y="3318510"/>
            <a:ext cx="3686175" cy="16535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父子进程共享的内容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实际用户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实际组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有效用户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有效组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附属组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会话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控制终端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设置用户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标志和设置组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标志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当前工作目录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根目录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文件模式和创建屏蔽字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信号屏蔽和安排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文件描述符标志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环境变量表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共享存储段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存储映像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资源限制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父子进程区别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父进程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的返回值不同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未决信号集被设置为空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不继承父进程设置的文件锁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未处理闹钟被清除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子进程的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tms_utime, tms_stime, tms_cutime, tms_ustime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的值设置为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vfork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pid_t vfork(void);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子进程返回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0,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父进程返回子进程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vfork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适用于子进程立刻进行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的情况，因为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vfork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不会进行父进程地址空间的完全复制，　在子进程调用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之前，其在父进程的地址空间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运行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vfork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保证子进程先运行，直到子进程调用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或者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后父进程才会被调度运行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36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进程结束深入再谈</a:t>
            </a:r>
            <a:endParaRPr lang="zh-CN" altLang="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正常退出：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1.return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语句，相当于调用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exit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2.exit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语句，会先调用终止处理程序，然后刷新标准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io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缓冲区，一般现代的实现，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exit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不再负责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fclose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3._exit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_Exit,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不调用终止处理程序，不刷新标准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io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缓冲区，直接陷入内核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4.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进程的最后一个线程执行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return,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但是该返回值不作为进程的返回值，进程以状态０返回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5.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进程的最后一个线程执行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pthread_exit,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同上，返回值不作为进程的返回值，进程以状态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返回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异常退出：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1.abort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调用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2.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信号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3.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最后一个线程接受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pthread_cancel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的请求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进程终止后，如何通知父进程其如何终止的？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正常退出，内核会把退出状态转化程终止状态，异常退出，内核会依据异常退出的情况生成终止状态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1680" y="425767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正常退出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741680" y="557911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异常退出</a:t>
            </a:r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879850" y="425767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退出状态</a:t>
            </a:r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666230" y="4257675"/>
            <a:ext cx="1498600" cy="199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599055" y="4596130"/>
            <a:ext cx="12807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true">
            <a:off x="2599055" y="5915660"/>
            <a:ext cx="4059555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true">
            <a:off x="5737225" y="4589145"/>
            <a:ext cx="934720" cy="69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676640" y="490283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终止状态</a:t>
            </a:r>
            <a:endParaRPr lang="zh-CN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06105" y="5266690"/>
            <a:ext cx="442595" cy="120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263630" y="3840480"/>
            <a:ext cx="610235" cy="2864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父进程</a:t>
            </a:r>
            <a:endParaRPr lang="zh-CN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677525" y="5278755"/>
            <a:ext cx="442595" cy="120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孤儿进程与僵尸进程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13899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孤儿进程：父进程先于子进程死亡，　则子进程变为孤儿进程。当一个进程终止的时候，内核会检查所有的活动进程，查看他们是不是属于该即将终止进程的子进程，如果是的话，就把他们的父进程修改为１，即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init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进程。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僵尸进程：子进程死亡，父进程没有对内核为子进程残留的资源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[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终止状态等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]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进行回收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[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簇函数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]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，则变为僵尸进程。僵尸状态会跟随父进程结束一块被更高层的进程回收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endParaRPr lang="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99390" y="1086485"/>
            <a:ext cx="121888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当一个进程结束的时候，会向其父进程发送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SIGCHLD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信号，　父进程可以忽略，也可以设置信号处理函数进行捕获，也可以调用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函数进行接收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pid_t wait(int *status);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pid_t waitpid(pid_t pid, int *status, int options)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成功，返回回收的子进程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id,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或者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：如果有子进程结束后，此时调用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则立即返回，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如果没有子进程结束，调用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将会阻塞等待，如果没有子进程，返回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     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waitpid: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pid==-1: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等待任意子进程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pid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&gt;0: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等待进程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的子进程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pid==0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：等待组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等于调用进程组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的任一子进程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pid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&lt;-1: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等待组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等于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绝对值的任一子进程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705" y="4782820"/>
            <a:ext cx="7263130" cy="1774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4419</Words>
  <Application>WPS Presentation</Application>
  <PresentationFormat>宽屏</PresentationFormat>
  <Paragraphs>352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Courier New</vt:lpstr>
      <vt:lpstr>微软雅黑</vt:lpstr>
      <vt:lpstr>Arial Unicode MS</vt:lpstr>
      <vt:lpstr>Arial Black</vt:lpstr>
      <vt:lpstr>SimSun</vt:lpstr>
      <vt:lpstr>Droid Sans Fallback</vt:lpstr>
      <vt:lpstr>Times New Roman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zhaosong</dc:creator>
  <cp:lastModifiedBy>走夜路的读书人</cp:lastModifiedBy>
  <cp:revision>174</cp:revision>
  <dcterms:created xsi:type="dcterms:W3CDTF">2020-09-04T08:30:52Z</dcterms:created>
  <dcterms:modified xsi:type="dcterms:W3CDTF">2020-09-04T08:30:52Z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