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3"/>
    <p:sldId id="257" r:id="rId4"/>
    <p:sldId id="259" r:id="rId5"/>
    <p:sldId id="260" r:id="rId6"/>
    <p:sldId id="262" r:id="rId7"/>
    <p:sldId id="263" r:id="rId8"/>
    <p:sldId id="264" r:id="rId9"/>
    <p:sldId id="265" r:id="rId10"/>
    <p:sldId id="266" r:id="rId11"/>
    <p:sldId id="268" r:id="rId12"/>
    <p:sldId id="269" r:id="rId13"/>
    <p:sldId id="270" r:id="rId14"/>
    <p:sldId id="271" r:id="rId15"/>
    <p:sldId id="272" r:id="rId16"/>
    <p:sldId id="273" r:id="rId17"/>
    <p:sldId id="275" r:id="rId18"/>
    <p:sldId id="274" r:id="rId19"/>
    <p:sldId id="276" r:id="rId20"/>
    <p:sldId id="277" r:id="rId21"/>
    <p:sldId id="279" r:id="rId22"/>
    <p:sldId id="280" r:id="rId23"/>
    <p:sldId id="281" r:id="rId24"/>
    <p:sldId id="282" r:id="rId25"/>
    <p:sldId id="283" r:id="rId26"/>
    <p:sldId id="284" r:id="rId27"/>
    <p:sldId id="285"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7"/>
        <p:guide pos="381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4833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 alarm/pause</a:t>
            </a:r>
            <a:endParaRPr lang="en-US" altLang="zh-CN" b="1">
              <a:effectLst>
                <a:outerShdw blurRad="38100" dist="38100" dir="2700000" algn="tl">
                  <a:srgbClr val="000000">
                    <a:alpha val="43137"/>
                  </a:srgbClr>
                </a:outerShdw>
              </a:effectLst>
            </a:endParaRPr>
          </a:p>
        </p:txBody>
      </p:sp>
      <p:sp>
        <p:nvSpPr>
          <p:cNvPr id="8" name="Text Box 7"/>
          <p:cNvSpPr txBox="true"/>
          <p:nvPr/>
        </p:nvSpPr>
        <p:spPr>
          <a:xfrm>
            <a:off x="208915" y="1524000"/>
            <a:ext cx="9079230" cy="246126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unsigned</a:t>
            </a:r>
            <a:r>
              <a:rPr lang="en-US" altLang="en-US" sz="1400" u="sng">
                <a:latin typeface="Courier New" panose="02070309020205020404" charset="0"/>
                <a:cs typeface="Courier New" panose="02070309020205020404" charset="0"/>
              </a:rPr>
              <a:t> int alarm(unsigned int seconds)</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或者以前定时剩余的秒数</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一个进程只能有一个闹钟时间，新的值会替代旧的时钟值，并将旧的剩余值返回</a:t>
            </a:r>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a:t>
            </a:r>
            <a:r>
              <a:rPr lang="en-US" altLang="en-US" sz="1400" u="sng">
                <a:latin typeface="Courier New" panose="02070309020205020404" charset="0"/>
                <a:cs typeface="Courier New" panose="02070309020205020404" charset="0"/>
              </a:rPr>
              <a:t>nt pause(void)</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使调用进程挂起直到捕捉到一个信号</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-1</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err</a:t>
            </a:r>
            <a:r>
              <a:rPr lang="en-US" altLang="en-US" sz="1400" u="sng">
                <a:latin typeface="Courier New" panose="02070309020205020404" charset="0"/>
                <a:cs typeface="Courier New" panose="02070309020205020404" charset="0"/>
              </a:rPr>
              <a:t>no</a:t>
            </a:r>
            <a:r>
              <a:rPr lang="zh-CN" altLang="en-US" sz="1400" u="sng">
                <a:latin typeface="Courier New" panose="02070309020205020404" charset="0"/>
                <a:cs typeface="Courier New" panose="02070309020205020404" charset="0"/>
              </a:rPr>
              <a:t>设置为</a:t>
            </a:r>
            <a:r>
              <a:rPr lang="en-US" altLang="zh-CN" sz="1400" u="sng">
                <a:latin typeface="Courier New" panose="02070309020205020404" charset="0"/>
                <a:cs typeface="Courier New" panose="02070309020205020404" charset="0"/>
              </a:rPr>
              <a:t>EINTR</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只有执行了一个信号处理程序并返回，</a:t>
            </a:r>
            <a:r>
              <a:rPr lang="en-US" altLang="zh-CN" sz="1400" u="sng">
                <a:latin typeface="Courier New" panose="02070309020205020404" charset="0"/>
                <a:cs typeface="Courier New" panose="02070309020205020404" charset="0"/>
              </a:rPr>
              <a:t>pause</a:t>
            </a:r>
            <a:r>
              <a:rPr lang="zh-CN" altLang="en-US" sz="1400" u="sng">
                <a:latin typeface="Courier New" panose="02070309020205020404" charset="0"/>
                <a:cs typeface="Courier New" panose="02070309020205020404" charset="0"/>
              </a:rPr>
              <a:t>才返回</a:t>
            </a:r>
            <a:endParaRPr lang="zh-CN" altLang="en-US" sz="1400" u="sng">
              <a:latin typeface="Courier New" panose="02070309020205020404" charset="0"/>
              <a:cs typeface="Courier New" panose="02070309020205020404" charset="0"/>
            </a:endParaRPr>
          </a:p>
        </p:txBody>
      </p:sp>
      <p:sp>
        <p:nvSpPr>
          <p:cNvPr id="3" name="Text Box 2"/>
          <p:cNvSpPr txBox="true"/>
          <p:nvPr/>
        </p:nvSpPr>
        <p:spPr>
          <a:xfrm>
            <a:off x="208915" y="4522470"/>
            <a:ext cx="8745220" cy="275590"/>
          </a:xfrm>
          <a:prstGeom prst="rect">
            <a:avLst/>
          </a:prstGeom>
          <a:noFill/>
        </p:spPr>
        <p:txBody>
          <a:bodyPr wrap="square" rtlCol="0">
            <a:spAutoFit/>
          </a:bodyPr>
          <a:p>
            <a:r>
              <a:rPr lang="zh-CN" altLang="en-US" sz="1200" b="1"/>
              <a:t>自己实现</a:t>
            </a:r>
            <a:r>
              <a:rPr lang="en-US" altLang="zh-CN" sz="1200" b="1"/>
              <a:t>sleep</a:t>
            </a:r>
            <a:r>
              <a:rPr lang="zh-CN" altLang="en-US" sz="1200" b="1"/>
              <a:t>函数</a:t>
            </a:r>
            <a:endParaRPr lang="zh-CN" altLang="en-US" sz="1200" b="1"/>
          </a:p>
        </p:txBody>
      </p:sp>
      <p:pic>
        <p:nvPicPr>
          <p:cNvPr id="4" name="Picture 3"/>
          <p:cNvPicPr>
            <a:picLocks noChangeAspect="true"/>
          </p:cNvPicPr>
          <p:nvPr/>
        </p:nvPicPr>
        <p:blipFill>
          <a:blip r:embed="rId1"/>
          <a:stretch>
            <a:fillRect/>
          </a:stretch>
        </p:blipFill>
        <p:spPr>
          <a:xfrm>
            <a:off x="374650" y="5095240"/>
            <a:ext cx="3300095" cy="1550670"/>
          </a:xfrm>
          <a:prstGeom prst="rect">
            <a:avLst/>
          </a:prstGeom>
        </p:spPr>
      </p:pic>
      <p:sp>
        <p:nvSpPr>
          <p:cNvPr id="5" name="Freeform 4"/>
          <p:cNvSpPr/>
          <p:nvPr/>
        </p:nvSpPr>
        <p:spPr>
          <a:xfrm>
            <a:off x="313055" y="5821045"/>
            <a:ext cx="1739265" cy="373380"/>
          </a:xfrm>
          <a:custGeom>
            <a:avLst/>
            <a:gdLst>
              <a:gd name="connisteX0" fmla="*/ 221142 w 1739427"/>
              <a:gd name="connsiteY0" fmla="*/ 52846 h 373662"/>
              <a:gd name="connisteX1" fmla="*/ 151927 w 1739427"/>
              <a:gd name="connsiteY1" fmla="*/ 96026 h 373662"/>
              <a:gd name="connisteX2" fmla="*/ 83347 w 1739427"/>
              <a:gd name="connsiteY2" fmla="*/ 130951 h 373662"/>
              <a:gd name="connisteX3" fmla="*/ 14132 w 1739427"/>
              <a:gd name="connsiteY3" fmla="*/ 182386 h 373662"/>
              <a:gd name="connisteX4" fmla="*/ 5877 w 1739427"/>
              <a:gd name="connsiteY4" fmla="*/ 251601 h 373662"/>
              <a:gd name="connisteX5" fmla="*/ 66202 w 1739427"/>
              <a:gd name="connsiteY5" fmla="*/ 329071 h 373662"/>
              <a:gd name="connisteX6" fmla="*/ 134782 w 1739427"/>
              <a:gd name="connsiteY6" fmla="*/ 363361 h 373662"/>
              <a:gd name="connisteX7" fmla="*/ 203997 w 1739427"/>
              <a:gd name="connsiteY7" fmla="*/ 372251 h 373662"/>
              <a:gd name="connisteX8" fmla="*/ 273212 w 1739427"/>
              <a:gd name="connsiteY8" fmla="*/ 372251 h 373662"/>
              <a:gd name="connisteX9" fmla="*/ 341792 w 1739427"/>
              <a:gd name="connsiteY9" fmla="*/ 372251 h 373662"/>
              <a:gd name="connisteX10" fmla="*/ 411007 w 1739427"/>
              <a:gd name="connsiteY10" fmla="*/ 372251 h 373662"/>
              <a:gd name="connisteX11" fmla="*/ 480222 w 1739427"/>
              <a:gd name="connsiteY11" fmla="*/ 372251 h 373662"/>
              <a:gd name="connisteX12" fmla="*/ 548802 w 1739427"/>
              <a:gd name="connsiteY12" fmla="*/ 355106 h 373662"/>
              <a:gd name="connisteX13" fmla="*/ 618017 w 1739427"/>
              <a:gd name="connsiteY13" fmla="*/ 355106 h 373662"/>
              <a:gd name="connisteX14" fmla="*/ 687232 w 1739427"/>
              <a:gd name="connsiteY14" fmla="*/ 355106 h 373662"/>
              <a:gd name="connisteX15" fmla="*/ 755812 w 1739427"/>
              <a:gd name="connsiteY15" fmla="*/ 355106 h 373662"/>
              <a:gd name="connisteX16" fmla="*/ 833917 w 1739427"/>
              <a:gd name="connsiteY16" fmla="*/ 355106 h 373662"/>
              <a:gd name="connisteX17" fmla="*/ 902497 w 1739427"/>
              <a:gd name="connsiteY17" fmla="*/ 355106 h 373662"/>
              <a:gd name="connisteX18" fmla="*/ 980602 w 1739427"/>
              <a:gd name="connsiteY18" fmla="*/ 355106 h 373662"/>
              <a:gd name="connisteX19" fmla="*/ 1049182 w 1739427"/>
              <a:gd name="connsiteY19" fmla="*/ 355106 h 373662"/>
              <a:gd name="connisteX20" fmla="*/ 1135542 w 1739427"/>
              <a:gd name="connsiteY20" fmla="*/ 355106 h 373662"/>
              <a:gd name="connisteX21" fmla="*/ 1213012 w 1739427"/>
              <a:gd name="connsiteY21" fmla="*/ 346216 h 373662"/>
              <a:gd name="connisteX22" fmla="*/ 1282227 w 1739427"/>
              <a:gd name="connsiteY22" fmla="*/ 346216 h 373662"/>
              <a:gd name="connisteX23" fmla="*/ 1351442 w 1739427"/>
              <a:gd name="connsiteY23" fmla="*/ 346216 h 373662"/>
              <a:gd name="connisteX24" fmla="*/ 1420022 w 1739427"/>
              <a:gd name="connsiteY24" fmla="*/ 346216 h 373662"/>
              <a:gd name="connisteX25" fmla="*/ 1489237 w 1739427"/>
              <a:gd name="connsiteY25" fmla="*/ 346216 h 373662"/>
              <a:gd name="connisteX26" fmla="*/ 1558452 w 1739427"/>
              <a:gd name="connsiteY26" fmla="*/ 346216 h 373662"/>
              <a:gd name="connisteX27" fmla="*/ 1627032 w 1739427"/>
              <a:gd name="connsiteY27" fmla="*/ 346216 h 373662"/>
              <a:gd name="connisteX28" fmla="*/ 1696247 w 1739427"/>
              <a:gd name="connsiteY28" fmla="*/ 346216 h 373662"/>
              <a:gd name="connisteX29" fmla="*/ 1739427 w 1739427"/>
              <a:gd name="connsiteY29" fmla="*/ 277636 h 373662"/>
              <a:gd name="connisteX30" fmla="*/ 1696247 w 1739427"/>
              <a:gd name="connsiteY30" fmla="*/ 208421 h 373662"/>
              <a:gd name="connisteX31" fmla="*/ 1627032 w 1739427"/>
              <a:gd name="connsiteY31" fmla="*/ 156351 h 373662"/>
              <a:gd name="connisteX32" fmla="*/ 1558452 w 1739427"/>
              <a:gd name="connsiteY32" fmla="*/ 113171 h 373662"/>
              <a:gd name="connisteX33" fmla="*/ 1489237 w 1739427"/>
              <a:gd name="connsiteY33" fmla="*/ 78881 h 373662"/>
              <a:gd name="connisteX34" fmla="*/ 1420022 w 1739427"/>
              <a:gd name="connsiteY34" fmla="*/ 61736 h 373662"/>
              <a:gd name="connisteX35" fmla="*/ 1351442 w 1739427"/>
              <a:gd name="connsiteY35" fmla="*/ 44591 h 373662"/>
              <a:gd name="connisteX36" fmla="*/ 1282227 w 1739427"/>
              <a:gd name="connsiteY36" fmla="*/ 44591 h 373662"/>
              <a:gd name="connisteX37" fmla="*/ 1213012 w 1739427"/>
              <a:gd name="connsiteY37" fmla="*/ 27446 h 373662"/>
              <a:gd name="connisteX38" fmla="*/ 1144432 w 1739427"/>
              <a:gd name="connsiteY38" fmla="*/ 9666 h 373662"/>
              <a:gd name="connisteX39" fmla="*/ 1066327 w 1739427"/>
              <a:gd name="connsiteY39" fmla="*/ 1411 h 373662"/>
              <a:gd name="connisteX40" fmla="*/ 988857 w 1739427"/>
              <a:gd name="connsiteY40" fmla="*/ 1411 h 373662"/>
              <a:gd name="connisteX41" fmla="*/ 920277 w 1739427"/>
              <a:gd name="connsiteY41" fmla="*/ 1411 h 373662"/>
              <a:gd name="connisteX42" fmla="*/ 851062 w 1739427"/>
              <a:gd name="connsiteY42" fmla="*/ 18556 h 373662"/>
              <a:gd name="connisteX43" fmla="*/ 781847 w 1739427"/>
              <a:gd name="connsiteY43" fmla="*/ 27446 h 373662"/>
              <a:gd name="connisteX44" fmla="*/ 712632 w 1739427"/>
              <a:gd name="connsiteY44" fmla="*/ 27446 h 373662"/>
              <a:gd name="connisteX45" fmla="*/ 644052 w 1739427"/>
              <a:gd name="connsiteY45" fmla="*/ 27446 h 373662"/>
              <a:gd name="connisteX46" fmla="*/ 574837 w 1739427"/>
              <a:gd name="connsiteY46" fmla="*/ 27446 h 373662"/>
              <a:gd name="connisteX47" fmla="*/ 505622 w 1739427"/>
              <a:gd name="connsiteY47" fmla="*/ 27446 h 373662"/>
              <a:gd name="connisteX48" fmla="*/ 419897 w 1739427"/>
              <a:gd name="connsiteY48" fmla="*/ 27446 h 373662"/>
              <a:gd name="connisteX49" fmla="*/ 341792 w 1739427"/>
              <a:gd name="connsiteY49" fmla="*/ 27446 h 373662"/>
              <a:gd name="connisteX50" fmla="*/ 273212 w 1739427"/>
              <a:gd name="connsiteY50" fmla="*/ 35701 h 373662"/>
              <a:gd name="connisteX51" fmla="*/ 221142 w 1739427"/>
              <a:gd name="connsiteY51" fmla="*/ 52846 h 37366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Lst>
            <a:rect l="l" t="t" r="r" b="b"/>
            <a:pathLst>
              <a:path w="1739428" h="373662">
                <a:moveTo>
                  <a:pt x="221143" y="52846"/>
                </a:moveTo>
                <a:cubicBezTo>
                  <a:pt x="197013" y="64911"/>
                  <a:pt x="179233" y="80151"/>
                  <a:pt x="151928" y="96026"/>
                </a:cubicBezTo>
                <a:cubicBezTo>
                  <a:pt x="124623" y="111901"/>
                  <a:pt x="110653" y="113806"/>
                  <a:pt x="83348" y="130951"/>
                </a:cubicBezTo>
                <a:cubicBezTo>
                  <a:pt x="56043" y="148096"/>
                  <a:pt x="29373" y="158256"/>
                  <a:pt x="14133" y="182386"/>
                </a:cubicBezTo>
                <a:cubicBezTo>
                  <a:pt x="-1107" y="206516"/>
                  <a:pt x="-4282" y="222391"/>
                  <a:pt x="5878" y="251601"/>
                </a:cubicBezTo>
                <a:cubicBezTo>
                  <a:pt x="16038" y="280811"/>
                  <a:pt x="40168" y="306846"/>
                  <a:pt x="66203" y="329071"/>
                </a:cubicBezTo>
                <a:cubicBezTo>
                  <a:pt x="92238" y="351296"/>
                  <a:pt x="107478" y="354471"/>
                  <a:pt x="134783" y="363361"/>
                </a:cubicBezTo>
                <a:cubicBezTo>
                  <a:pt x="162088" y="372251"/>
                  <a:pt x="176058" y="370346"/>
                  <a:pt x="203998" y="372251"/>
                </a:cubicBezTo>
                <a:cubicBezTo>
                  <a:pt x="231938" y="374156"/>
                  <a:pt x="245908" y="372251"/>
                  <a:pt x="273213" y="372251"/>
                </a:cubicBezTo>
                <a:cubicBezTo>
                  <a:pt x="300518" y="372251"/>
                  <a:pt x="314488" y="372251"/>
                  <a:pt x="341793" y="372251"/>
                </a:cubicBezTo>
                <a:cubicBezTo>
                  <a:pt x="369098" y="372251"/>
                  <a:pt x="383068" y="372251"/>
                  <a:pt x="411008" y="372251"/>
                </a:cubicBezTo>
                <a:cubicBezTo>
                  <a:pt x="438948" y="372251"/>
                  <a:pt x="452918" y="375426"/>
                  <a:pt x="480223" y="372251"/>
                </a:cubicBezTo>
                <a:cubicBezTo>
                  <a:pt x="507528" y="369076"/>
                  <a:pt x="521498" y="358281"/>
                  <a:pt x="548803" y="355106"/>
                </a:cubicBezTo>
                <a:cubicBezTo>
                  <a:pt x="576108" y="351931"/>
                  <a:pt x="590078" y="355106"/>
                  <a:pt x="618018" y="355106"/>
                </a:cubicBezTo>
                <a:cubicBezTo>
                  <a:pt x="645958" y="355106"/>
                  <a:pt x="659928" y="355106"/>
                  <a:pt x="687233" y="355106"/>
                </a:cubicBezTo>
                <a:cubicBezTo>
                  <a:pt x="714538" y="355106"/>
                  <a:pt x="726603" y="355106"/>
                  <a:pt x="755813" y="355106"/>
                </a:cubicBezTo>
                <a:cubicBezTo>
                  <a:pt x="785023" y="355106"/>
                  <a:pt x="804708" y="355106"/>
                  <a:pt x="833918" y="355106"/>
                </a:cubicBezTo>
                <a:cubicBezTo>
                  <a:pt x="863128" y="355106"/>
                  <a:pt x="873288" y="355106"/>
                  <a:pt x="902498" y="355106"/>
                </a:cubicBezTo>
                <a:cubicBezTo>
                  <a:pt x="931708" y="355106"/>
                  <a:pt x="951393" y="355106"/>
                  <a:pt x="980603" y="355106"/>
                </a:cubicBezTo>
                <a:cubicBezTo>
                  <a:pt x="1009813" y="355106"/>
                  <a:pt x="1018068" y="355106"/>
                  <a:pt x="1049183" y="355106"/>
                </a:cubicBezTo>
                <a:cubicBezTo>
                  <a:pt x="1080298" y="355106"/>
                  <a:pt x="1102523" y="357011"/>
                  <a:pt x="1135543" y="355106"/>
                </a:cubicBezTo>
                <a:cubicBezTo>
                  <a:pt x="1168563" y="353201"/>
                  <a:pt x="1183803" y="348121"/>
                  <a:pt x="1213013" y="346216"/>
                </a:cubicBezTo>
                <a:cubicBezTo>
                  <a:pt x="1242223" y="344311"/>
                  <a:pt x="1254288" y="346216"/>
                  <a:pt x="1282228" y="346216"/>
                </a:cubicBezTo>
                <a:cubicBezTo>
                  <a:pt x="1310168" y="346216"/>
                  <a:pt x="1324138" y="346216"/>
                  <a:pt x="1351443" y="346216"/>
                </a:cubicBezTo>
                <a:cubicBezTo>
                  <a:pt x="1378748" y="346216"/>
                  <a:pt x="1392718" y="346216"/>
                  <a:pt x="1420023" y="346216"/>
                </a:cubicBezTo>
                <a:cubicBezTo>
                  <a:pt x="1447328" y="346216"/>
                  <a:pt x="1461298" y="346216"/>
                  <a:pt x="1489238" y="346216"/>
                </a:cubicBezTo>
                <a:cubicBezTo>
                  <a:pt x="1517178" y="346216"/>
                  <a:pt x="1531148" y="346216"/>
                  <a:pt x="1558453" y="346216"/>
                </a:cubicBezTo>
                <a:cubicBezTo>
                  <a:pt x="1585758" y="346216"/>
                  <a:pt x="1599728" y="346216"/>
                  <a:pt x="1627033" y="346216"/>
                </a:cubicBezTo>
                <a:cubicBezTo>
                  <a:pt x="1654338" y="346216"/>
                  <a:pt x="1674023" y="360186"/>
                  <a:pt x="1696248" y="346216"/>
                </a:cubicBezTo>
                <a:cubicBezTo>
                  <a:pt x="1718473" y="332246"/>
                  <a:pt x="1739428" y="304941"/>
                  <a:pt x="1739428" y="277636"/>
                </a:cubicBezTo>
                <a:cubicBezTo>
                  <a:pt x="1739428" y="250331"/>
                  <a:pt x="1718473" y="232551"/>
                  <a:pt x="1696248" y="208421"/>
                </a:cubicBezTo>
                <a:cubicBezTo>
                  <a:pt x="1674023" y="184291"/>
                  <a:pt x="1654338" y="175401"/>
                  <a:pt x="1627033" y="156351"/>
                </a:cubicBezTo>
                <a:cubicBezTo>
                  <a:pt x="1599728" y="137301"/>
                  <a:pt x="1585758" y="128411"/>
                  <a:pt x="1558453" y="113171"/>
                </a:cubicBezTo>
                <a:cubicBezTo>
                  <a:pt x="1531148" y="97931"/>
                  <a:pt x="1517178" y="89041"/>
                  <a:pt x="1489238" y="78881"/>
                </a:cubicBezTo>
                <a:cubicBezTo>
                  <a:pt x="1461298" y="68721"/>
                  <a:pt x="1447328" y="68721"/>
                  <a:pt x="1420023" y="61736"/>
                </a:cubicBezTo>
                <a:cubicBezTo>
                  <a:pt x="1392718" y="54751"/>
                  <a:pt x="1378748" y="47766"/>
                  <a:pt x="1351443" y="44591"/>
                </a:cubicBezTo>
                <a:cubicBezTo>
                  <a:pt x="1324138" y="41416"/>
                  <a:pt x="1310168" y="47766"/>
                  <a:pt x="1282228" y="44591"/>
                </a:cubicBezTo>
                <a:cubicBezTo>
                  <a:pt x="1254288" y="41416"/>
                  <a:pt x="1240318" y="34431"/>
                  <a:pt x="1213013" y="27446"/>
                </a:cubicBezTo>
                <a:cubicBezTo>
                  <a:pt x="1185708" y="20461"/>
                  <a:pt x="1173643" y="14746"/>
                  <a:pt x="1144433" y="9666"/>
                </a:cubicBezTo>
                <a:cubicBezTo>
                  <a:pt x="1115223" y="4586"/>
                  <a:pt x="1097443" y="3316"/>
                  <a:pt x="1066328" y="1411"/>
                </a:cubicBezTo>
                <a:cubicBezTo>
                  <a:pt x="1035213" y="-494"/>
                  <a:pt x="1018068" y="1411"/>
                  <a:pt x="988858" y="1411"/>
                </a:cubicBezTo>
                <a:cubicBezTo>
                  <a:pt x="959648" y="1411"/>
                  <a:pt x="947583" y="-1764"/>
                  <a:pt x="920278" y="1411"/>
                </a:cubicBezTo>
                <a:cubicBezTo>
                  <a:pt x="892973" y="4586"/>
                  <a:pt x="879003" y="13476"/>
                  <a:pt x="851063" y="18556"/>
                </a:cubicBezTo>
                <a:cubicBezTo>
                  <a:pt x="823123" y="23636"/>
                  <a:pt x="809788" y="25541"/>
                  <a:pt x="781848" y="27446"/>
                </a:cubicBezTo>
                <a:cubicBezTo>
                  <a:pt x="753908" y="29351"/>
                  <a:pt x="739938" y="27446"/>
                  <a:pt x="712633" y="27446"/>
                </a:cubicBezTo>
                <a:cubicBezTo>
                  <a:pt x="685328" y="27446"/>
                  <a:pt x="671358" y="27446"/>
                  <a:pt x="644053" y="27446"/>
                </a:cubicBezTo>
                <a:cubicBezTo>
                  <a:pt x="616748" y="27446"/>
                  <a:pt x="602778" y="27446"/>
                  <a:pt x="574838" y="27446"/>
                </a:cubicBezTo>
                <a:cubicBezTo>
                  <a:pt x="546898" y="27446"/>
                  <a:pt x="536738" y="27446"/>
                  <a:pt x="505623" y="27446"/>
                </a:cubicBezTo>
                <a:cubicBezTo>
                  <a:pt x="474508" y="27446"/>
                  <a:pt x="452918" y="27446"/>
                  <a:pt x="419898" y="27446"/>
                </a:cubicBezTo>
                <a:cubicBezTo>
                  <a:pt x="386878" y="27446"/>
                  <a:pt x="371003" y="25541"/>
                  <a:pt x="341793" y="27446"/>
                </a:cubicBezTo>
                <a:cubicBezTo>
                  <a:pt x="312583" y="29351"/>
                  <a:pt x="297343" y="30621"/>
                  <a:pt x="273213" y="35701"/>
                </a:cubicBezTo>
                <a:cubicBezTo>
                  <a:pt x="249083" y="40781"/>
                  <a:pt x="245273" y="40781"/>
                  <a:pt x="221143" y="52846"/>
                </a:cubicBezTo>
                <a:close/>
              </a:path>
            </a:pathLst>
          </a:cu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Freeform 5"/>
          <p:cNvSpPr/>
          <p:nvPr/>
        </p:nvSpPr>
        <p:spPr>
          <a:xfrm>
            <a:off x="2052320" y="5937250"/>
            <a:ext cx="1518285" cy="141605"/>
          </a:xfrm>
          <a:custGeom>
            <a:avLst/>
            <a:gdLst>
              <a:gd name="connisteX0" fmla="*/ 0 w 1518285"/>
              <a:gd name="connsiteY0" fmla="*/ 138430 h 141534"/>
              <a:gd name="connisteX1" fmla="*/ 94615 w 1518285"/>
              <a:gd name="connsiteY1" fmla="*/ 138430 h 141534"/>
              <a:gd name="connisteX2" fmla="*/ 215265 w 1518285"/>
              <a:gd name="connsiteY2" fmla="*/ 138430 h 141534"/>
              <a:gd name="connisteX3" fmla="*/ 353695 w 1518285"/>
              <a:gd name="connsiteY3" fmla="*/ 103505 h 141534"/>
              <a:gd name="connisteX4" fmla="*/ 422275 w 1518285"/>
              <a:gd name="connsiteY4" fmla="*/ 103505 h 141534"/>
              <a:gd name="connisteX5" fmla="*/ 508635 w 1518285"/>
              <a:gd name="connsiteY5" fmla="*/ 95250 h 141534"/>
              <a:gd name="connisteX6" fmla="*/ 586105 w 1518285"/>
              <a:gd name="connsiteY6" fmla="*/ 95250 h 141534"/>
              <a:gd name="connisteX7" fmla="*/ 655320 w 1518285"/>
              <a:gd name="connsiteY7" fmla="*/ 95250 h 141534"/>
              <a:gd name="connisteX8" fmla="*/ 724535 w 1518285"/>
              <a:gd name="connsiteY8" fmla="*/ 86360 h 141534"/>
              <a:gd name="connisteX9" fmla="*/ 802005 w 1518285"/>
              <a:gd name="connsiteY9" fmla="*/ 69215 h 141534"/>
              <a:gd name="connisteX10" fmla="*/ 871220 w 1518285"/>
              <a:gd name="connsiteY10" fmla="*/ 69215 h 141534"/>
              <a:gd name="connisteX11" fmla="*/ 939800 w 1518285"/>
              <a:gd name="connsiteY11" fmla="*/ 60325 h 141534"/>
              <a:gd name="connisteX12" fmla="*/ 1009015 w 1518285"/>
              <a:gd name="connsiteY12" fmla="*/ 52070 h 141534"/>
              <a:gd name="connisteX13" fmla="*/ 1078230 w 1518285"/>
              <a:gd name="connsiteY13" fmla="*/ 43180 h 141534"/>
              <a:gd name="connisteX14" fmla="*/ 1155700 w 1518285"/>
              <a:gd name="connsiteY14" fmla="*/ 34290 h 141534"/>
              <a:gd name="connisteX15" fmla="*/ 1224915 w 1518285"/>
              <a:gd name="connsiteY15" fmla="*/ 26035 h 141534"/>
              <a:gd name="connisteX16" fmla="*/ 1293495 w 1518285"/>
              <a:gd name="connsiteY16" fmla="*/ 26035 h 141534"/>
              <a:gd name="connisteX17" fmla="*/ 1371600 w 1518285"/>
              <a:gd name="connsiteY17" fmla="*/ 17145 h 141534"/>
              <a:gd name="connisteX18" fmla="*/ 1449070 w 1518285"/>
              <a:gd name="connsiteY18" fmla="*/ 17145 h 141534"/>
              <a:gd name="connisteX19" fmla="*/ 1518285 w 1518285"/>
              <a:gd name="connsiteY19" fmla="*/ 0 h 14153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Lst>
            <a:rect l="l" t="t" r="r" b="b"/>
            <a:pathLst>
              <a:path w="1518285" h="141534">
                <a:moveTo>
                  <a:pt x="0" y="138430"/>
                </a:moveTo>
                <a:cubicBezTo>
                  <a:pt x="16510" y="138430"/>
                  <a:pt x="51435" y="138430"/>
                  <a:pt x="94615" y="138430"/>
                </a:cubicBezTo>
                <a:cubicBezTo>
                  <a:pt x="137795" y="138430"/>
                  <a:pt x="163195" y="145415"/>
                  <a:pt x="215265" y="138430"/>
                </a:cubicBezTo>
                <a:cubicBezTo>
                  <a:pt x="267335" y="131445"/>
                  <a:pt x="312420" y="110490"/>
                  <a:pt x="353695" y="103505"/>
                </a:cubicBezTo>
                <a:cubicBezTo>
                  <a:pt x="394970" y="96520"/>
                  <a:pt x="391160" y="105410"/>
                  <a:pt x="422275" y="103505"/>
                </a:cubicBezTo>
                <a:cubicBezTo>
                  <a:pt x="453390" y="101600"/>
                  <a:pt x="475615" y="97155"/>
                  <a:pt x="508635" y="95250"/>
                </a:cubicBezTo>
                <a:cubicBezTo>
                  <a:pt x="541655" y="93345"/>
                  <a:pt x="556895" y="95250"/>
                  <a:pt x="586105" y="95250"/>
                </a:cubicBezTo>
                <a:cubicBezTo>
                  <a:pt x="615315" y="95250"/>
                  <a:pt x="627380" y="97155"/>
                  <a:pt x="655320" y="95250"/>
                </a:cubicBezTo>
                <a:cubicBezTo>
                  <a:pt x="683260" y="93345"/>
                  <a:pt x="695325" y="91440"/>
                  <a:pt x="724535" y="86360"/>
                </a:cubicBezTo>
                <a:cubicBezTo>
                  <a:pt x="753745" y="81280"/>
                  <a:pt x="772795" y="72390"/>
                  <a:pt x="802005" y="69215"/>
                </a:cubicBezTo>
                <a:cubicBezTo>
                  <a:pt x="831215" y="66040"/>
                  <a:pt x="843915" y="71120"/>
                  <a:pt x="871220" y="69215"/>
                </a:cubicBezTo>
                <a:cubicBezTo>
                  <a:pt x="898525" y="67310"/>
                  <a:pt x="912495" y="63500"/>
                  <a:pt x="939800" y="60325"/>
                </a:cubicBezTo>
                <a:cubicBezTo>
                  <a:pt x="967105" y="57150"/>
                  <a:pt x="981075" y="55245"/>
                  <a:pt x="1009015" y="52070"/>
                </a:cubicBezTo>
                <a:cubicBezTo>
                  <a:pt x="1036955" y="48895"/>
                  <a:pt x="1049020" y="46990"/>
                  <a:pt x="1078230" y="43180"/>
                </a:cubicBezTo>
                <a:cubicBezTo>
                  <a:pt x="1107440" y="39370"/>
                  <a:pt x="1126490" y="37465"/>
                  <a:pt x="1155700" y="34290"/>
                </a:cubicBezTo>
                <a:cubicBezTo>
                  <a:pt x="1184910" y="31115"/>
                  <a:pt x="1197610" y="27940"/>
                  <a:pt x="1224915" y="26035"/>
                </a:cubicBezTo>
                <a:cubicBezTo>
                  <a:pt x="1252220" y="24130"/>
                  <a:pt x="1264285" y="27940"/>
                  <a:pt x="1293495" y="26035"/>
                </a:cubicBezTo>
                <a:cubicBezTo>
                  <a:pt x="1322705" y="24130"/>
                  <a:pt x="1340485" y="19050"/>
                  <a:pt x="1371600" y="17145"/>
                </a:cubicBezTo>
                <a:cubicBezTo>
                  <a:pt x="1402715" y="15240"/>
                  <a:pt x="1419860" y="20320"/>
                  <a:pt x="1449070" y="17145"/>
                </a:cubicBezTo>
                <a:cubicBezTo>
                  <a:pt x="1478280" y="13970"/>
                  <a:pt x="1506220" y="3175"/>
                  <a:pt x="1518285"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Freeform 6"/>
          <p:cNvSpPr/>
          <p:nvPr/>
        </p:nvSpPr>
        <p:spPr>
          <a:xfrm>
            <a:off x="3419475" y="5848985"/>
            <a:ext cx="255270" cy="318770"/>
          </a:xfrm>
          <a:custGeom>
            <a:avLst/>
            <a:gdLst>
              <a:gd name="connisteX0" fmla="*/ 0 w 255026"/>
              <a:gd name="connsiteY0" fmla="*/ 0 h 318770"/>
              <a:gd name="connisteX1" fmla="*/ 68580 w 255026"/>
              <a:gd name="connsiteY1" fmla="*/ 17145 h 318770"/>
              <a:gd name="connisteX2" fmla="*/ 163830 w 255026"/>
              <a:gd name="connsiteY2" fmla="*/ 34290 h 318770"/>
              <a:gd name="connisteX3" fmla="*/ 241300 w 255026"/>
              <a:gd name="connsiteY3" fmla="*/ 34290 h 318770"/>
              <a:gd name="connisteX4" fmla="*/ 250190 w 255026"/>
              <a:gd name="connsiteY4" fmla="*/ 103505 h 318770"/>
              <a:gd name="connisteX5" fmla="*/ 207010 w 255026"/>
              <a:gd name="connsiteY5" fmla="*/ 180975 h 318770"/>
              <a:gd name="connisteX6" fmla="*/ 163830 w 255026"/>
              <a:gd name="connsiteY6" fmla="*/ 250190 h 318770"/>
              <a:gd name="connisteX7" fmla="*/ 120650 w 255026"/>
              <a:gd name="connsiteY7" fmla="*/ 318770 h 3187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255026" h="318770">
                <a:moveTo>
                  <a:pt x="0" y="0"/>
                </a:moveTo>
                <a:cubicBezTo>
                  <a:pt x="12065" y="3175"/>
                  <a:pt x="35560" y="10160"/>
                  <a:pt x="68580" y="17145"/>
                </a:cubicBezTo>
                <a:cubicBezTo>
                  <a:pt x="101600" y="24130"/>
                  <a:pt x="129540" y="31115"/>
                  <a:pt x="163830" y="34290"/>
                </a:cubicBezTo>
                <a:cubicBezTo>
                  <a:pt x="198120" y="37465"/>
                  <a:pt x="224155" y="20320"/>
                  <a:pt x="241300" y="34290"/>
                </a:cubicBezTo>
                <a:cubicBezTo>
                  <a:pt x="258445" y="48260"/>
                  <a:pt x="257175" y="74295"/>
                  <a:pt x="250190" y="103505"/>
                </a:cubicBezTo>
                <a:cubicBezTo>
                  <a:pt x="243205" y="132715"/>
                  <a:pt x="224155" y="151765"/>
                  <a:pt x="207010" y="180975"/>
                </a:cubicBezTo>
                <a:cubicBezTo>
                  <a:pt x="189865" y="210185"/>
                  <a:pt x="180975" y="222885"/>
                  <a:pt x="163830" y="250190"/>
                </a:cubicBezTo>
                <a:cubicBezTo>
                  <a:pt x="146685" y="277495"/>
                  <a:pt x="128270" y="306705"/>
                  <a:pt x="120650" y="31877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true"/>
          <p:nvPr/>
        </p:nvSpPr>
        <p:spPr>
          <a:xfrm>
            <a:off x="3812540" y="5803265"/>
            <a:ext cx="4328160" cy="645160"/>
          </a:xfrm>
          <a:prstGeom prst="rect">
            <a:avLst/>
          </a:prstGeom>
          <a:noFill/>
        </p:spPr>
        <p:txBody>
          <a:bodyPr wrap="square" rtlCol="0">
            <a:spAutoFit/>
          </a:bodyPr>
          <a:p>
            <a:r>
              <a:rPr lang="zh-CN" altLang="en-US" sz="1200" b="1">
                <a:solidFill>
                  <a:srgbClr val="FF0000"/>
                </a:solidFill>
              </a:rPr>
              <a:t>竞态条件：</a:t>
            </a:r>
            <a:r>
              <a:rPr lang="en-US" altLang="zh-CN" sz="1200" b="1">
                <a:solidFill>
                  <a:srgbClr val="FF0000"/>
                </a:solidFill>
              </a:rPr>
              <a:t> </a:t>
            </a:r>
            <a:r>
              <a:rPr lang="zh-CN" altLang="en-US" sz="1200" b="1">
                <a:solidFill>
                  <a:srgbClr val="FF0000"/>
                </a:solidFill>
              </a:rPr>
              <a:t>解决方法</a:t>
            </a:r>
            <a:endParaRPr lang="zh-CN" altLang="en-US" sz="1200" b="1">
              <a:solidFill>
                <a:srgbClr val="FF0000"/>
              </a:solidFill>
            </a:endParaRPr>
          </a:p>
          <a:p>
            <a:r>
              <a:rPr lang="en-US" altLang="zh-CN" sz="1200" b="1">
                <a:solidFill>
                  <a:srgbClr val="FF0000"/>
                </a:solidFill>
              </a:rPr>
              <a:t>	1. </a:t>
            </a:r>
            <a:r>
              <a:rPr lang="en-US" altLang="en-US" sz="1200" b="1">
                <a:solidFill>
                  <a:srgbClr val="FF0000"/>
                </a:solidFill>
              </a:rPr>
              <a:t>setjmp</a:t>
            </a:r>
            <a:endParaRPr lang="en-US" altLang="en-US" sz="1200" b="1">
              <a:solidFill>
                <a:srgbClr val="FF0000"/>
              </a:solidFill>
            </a:endParaRPr>
          </a:p>
          <a:p>
            <a:r>
              <a:rPr lang="en-US" altLang="en-US" sz="1200" b="1">
                <a:solidFill>
                  <a:srgbClr val="FF0000"/>
                </a:solidFill>
              </a:rPr>
              <a:t>	2.sigprocmask </a:t>
            </a:r>
            <a:r>
              <a:rPr lang="zh-CN" altLang="en-US" sz="1200" b="1">
                <a:solidFill>
                  <a:srgbClr val="FF0000"/>
                </a:solidFill>
              </a:rPr>
              <a:t>和</a:t>
            </a:r>
            <a:r>
              <a:rPr lang="en-US" altLang="zh-CN" sz="1200" b="1">
                <a:solidFill>
                  <a:srgbClr val="FF0000"/>
                </a:solidFill>
              </a:rPr>
              <a:t> sigsuspend</a:t>
            </a:r>
            <a:endParaRPr lang="en-US" altLang="zh-CN" sz="1200"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5595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_alarm/sleep</a:t>
            </a:r>
            <a:endParaRPr lang="en-US" altLang="zh-CN" b="1">
              <a:effectLst>
                <a:outerShdw blurRad="38100" dist="38100" dir="2700000" algn="tl">
                  <a:srgbClr val="000000">
                    <a:alpha val="43137"/>
                  </a:srgbClr>
                </a:outerShdw>
              </a:effectLst>
            </a:endParaRPr>
          </a:p>
        </p:txBody>
      </p:sp>
      <p:pic>
        <p:nvPicPr>
          <p:cNvPr id="4" name="Picture 3"/>
          <p:cNvPicPr>
            <a:picLocks noChangeAspect="true"/>
          </p:cNvPicPr>
          <p:nvPr/>
        </p:nvPicPr>
        <p:blipFill>
          <a:blip r:embed="rId1"/>
          <a:stretch>
            <a:fillRect/>
          </a:stretch>
        </p:blipFill>
        <p:spPr>
          <a:xfrm>
            <a:off x="227965" y="894080"/>
            <a:ext cx="3300095" cy="1550670"/>
          </a:xfrm>
          <a:prstGeom prst="rect">
            <a:avLst/>
          </a:prstGeom>
        </p:spPr>
      </p:pic>
      <p:sp>
        <p:nvSpPr>
          <p:cNvPr id="5" name="Freeform 4"/>
          <p:cNvSpPr/>
          <p:nvPr/>
        </p:nvSpPr>
        <p:spPr>
          <a:xfrm>
            <a:off x="166370" y="1619885"/>
            <a:ext cx="1739265" cy="373380"/>
          </a:xfrm>
          <a:custGeom>
            <a:avLst/>
            <a:gdLst>
              <a:gd name="connisteX0" fmla="*/ 221142 w 1739427"/>
              <a:gd name="connsiteY0" fmla="*/ 52846 h 373662"/>
              <a:gd name="connisteX1" fmla="*/ 151927 w 1739427"/>
              <a:gd name="connsiteY1" fmla="*/ 96026 h 373662"/>
              <a:gd name="connisteX2" fmla="*/ 83347 w 1739427"/>
              <a:gd name="connsiteY2" fmla="*/ 130951 h 373662"/>
              <a:gd name="connisteX3" fmla="*/ 14132 w 1739427"/>
              <a:gd name="connsiteY3" fmla="*/ 182386 h 373662"/>
              <a:gd name="connisteX4" fmla="*/ 5877 w 1739427"/>
              <a:gd name="connsiteY4" fmla="*/ 251601 h 373662"/>
              <a:gd name="connisteX5" fmla="*/ 66202 w 1739427"/>
              <a:gd name="connsiteY5" fmla="*/ 329071 h 373662"/>
              <a:gd name="connisteX6" fmla="*/ 134782 w 1739427"/>
              <a:gd name="connsiteY6" fmla="*/ 363361 h 373662"/>
              <a:gd name="connisteX7" fmla="*/ 203997 w 1739427"/>
              <a:gd name="connsiteY7" fmla="*/ 372251 h 373662"/>
              <a:gd name="connisteX8" fmla="*/ 273212 w 1739427"/>
              <a:gd name="connsiteY8" fmla="*/ 372251 h 373662"/>
              <a:gd name="connisteX9" fmla="*/ 341792 w 1739427"/>
              <a:gd name="connsiteY9" fmla="*/ 372251 h 373662"/>
              <a:gd name="connisteX10" fmla="*/ 411007 w 1739427"/>
              <a:gd name="connsiteY10" fmla="*/ 372251 h 373662"/>
              <a:gd name="connisteX11" fmla="*/ 480222 w 1739427"/>
              <a:gd name="connsiteY11" fmla="*/ 372251 h 373662"/>
              <a:gd name="connisteX12" fmla="*/ 548802 w 1739427"/>
              <a:gd name="connsiteY12" fmla="*/ 355106 h 373662"/>
              <a:gd name="connisteX13" fmla="*/ 618017 w 1739427"/>
              <a:gd name="connsiteY13" fmla="*/ 355106 h 373662"/>
              <a:gd name="connisteX14" fmla="*/ 687232 w 1739427"/>
              <a:gd name="connsiteY14" fmla="*/ 355106 h 373662"/>
              <a:gd name="connisteX15" fmla="*/ 755812 w 1739427"/>
              <a:gd name="connsiteY15" fmla="*/ 355106 h 373662"/>
              <a:gd name="connisteX16" fmla="*/ 833917 w 1739427"/>
              <a:gd name="connsiteY16" fmla="*/ 355106 h 373662"/>
              <a:gd name="connisteX17" fmla="*/ 902497 w 1739427"/>
              <a:gd name="connsiteY17" fmla="*/ 355106 h 373662"/>
              <a:gd name="connisteX18" fmla="*/ 980602 w 1739427"/>
              <a:gd name="connsiteY18" fmla="*/ 355106 h 373662"/>
              <a:gd name="connisteX19" fmla="*/ 1049182 w 1739427"/>
              <a:gd name="connsiteY19" fmla="*/ 355106 h 373662"/>
              <a:gd name="connisteX20" fmla="*/ 1135542 w 1739427"/>
              <a:gd name="connsiteY20" fmla="*/ 355106 h 373662"/>
              <a:gd name="connisteX21" fmla="*/ 1213012 w 1739427"/>
              <a:gd name="connsiteY21" fmla="*/ 346216 h 373662"/>
              <a:gd name="connisteX22" fmla="*/ 1282227 w 1739427"/>
              <a:gd name="connsiteY22" fmla="*/ 346216 h 373662"/>
              <a:gd name="connisteX23" fmla="*/ 1351442 w 1739427"/>
              <a:gd name="connsiteY23" fmla="*/ 346216 h 373662"/>
              <a:gd name="connisteX24" fmla="*/ 1420022 w 1739427"/>
              <a:gd name="connsiteY24" fmla="*/ 346216 h 373662"/>
              <a:gd name="connisteX25" fmla="*/ 1489237 w 1739427"/>
              <a:gd name="connsiteY25" fmla="*/ 346216 h 373662"/>
              <a:gd name="connisteX26" fmla="*/ 1558452 w 1739427"/>
              <a:gd name="connsiteY26" fmla="*/ 346216 h 373662"/>
              <a:gd name="connisteX27" fmla="*/ 1627032 w 1739427"/>
              <a:gd name="connsiteY27" fmla="*/ 346216 h 373662"/>
              <a:gd name="connisteX28" fmla="*/ 1696247 w 1739427"/>
              <a:gd name="connsiteY28" fmla="*/ 346216 h 373662"/>
              <a:gd name="connisteX29" fmla="*/ 1739427 w 1739427"/>
              <a:gd name="connsiteY29" fmla="*/ 277636 h 373662"/>
              <a:gd name="connisteX30" fmla="*/ 1696247 w 1739427"/>
              <a:gd name="connsiteY30" fmla="*/ 208421 h 373662"/>
              <a:gd name="connisteX31" fmla="*/ 1627032 w 1739427"/>
              <a:gd name="connsiteY31" fmla="*/ 156351 h 373662"/>
              <a:gd name="connisteX32" fmla="*/ 1558452 w 1739427"/>
              <a:gd name="connsiteY32" fmla="*/ 113171 h 373662"/>
              <a:gd name="connisteX33" fmla="*/ 1489237 w 1739427"/>
              <a:gd name="connsiteY33" fmla="*/ 78881 h 373662"/>
              <a:gd name="connisteX34" fmla="*/ 1420022 w 1739427"/>
              <a:gd name="connsiteY34" fmla="*/ 61736 h 373662"/>
              <a:gd name="connisteX35" fmla="*/ 1351442 w 1739427"/>
              <a:gd name="connsiteY35" fmla="*/ 44591 h 373662"/>
              <a:gd name="connisteX36" fmla="*/ 1282227 w 1739427"/>
              <a:gd name="connsiteY36" fmla="*/ 44591 h 373662"/>
              <a:gd name="connisteX37" fmla="*/ 1213012 w 1739427"/>
              <a:gd name="connsiteY37" fmla="*/ 27446 h 373662"/>
              <a:gd name="connisteX38" fmla="*/ 1144432 w 1739427"/>
              <a:gd name="connsiteY38" fmla="*/ 9666 h 373662"/>
              <a:gd name="connisteX39" fmla="*/ 1066327 w 1739427"/>
              <a:gd name="connsiteY39" fmla="*/ 1411 h 373662"/>
              <a:gd name="connisteX40" fmla="*/ 988857 w 1739427"/>
              <a:gd name="connsiteY40" fmla="*/ 1411 h 373662"/>
              <a:gd name="connisteX41" fmla="*/ 920277 w 1739427"/>
              <a:gd name="connsiteY41" fmla="*/ 1411 h 373662"/>
              <a:gd name="connisteX42" fmla="*/ 851062 w 1739427"/>
              <a:gd name="connsiteY42" fmla="*/ 18556 h 373662"/>
              <a:gd name="connisteX43" fmla="*/ 781847 w 1739427"/>
              <a:gd name="connsiteY43" fmla="*/ 27446 h 373662"/>
              <a:gd name="connisteX44" fmla="*/ 712632 w 1739427"/>
              <a:gd name="connsiteY44" fmla="*/ 27446 h 373662"/>
              <a:gd name="connisteX45" fmla="*/ 644052 w 1739427"/>
              <a:gd name="connsiteY45" fmla="*/ 27446 h 373662"/>
              <a:gd name="connisteX46" fmla="*/ 574837 w 1739427"/>
              <a:gd name="connsiteY46" fmla="*/ 27446 h 373662"/>
              <a:gd name="connisteX47" fmla="*/ 505622 w 1739427"/>
              <a:gd name="connsiteY47" fmla="*/ 27446 h 373662"/>
              <a:gd name="connisteX48" fmla="*/ 419897 w 1739427"/>
              <a:gd name="connsiteY48" fmla="*/ 27446 h 373662"/>
              <a:gd name="connisteX49" fmla="*/ 341792 w 1739427"/>
              <a:gd name="connsiteY49" fmla="*/ 27446 h 373662"/>
              <a:gd name="connisteX50" fmla="*/ 273212 w 1739427"/>
              <a:gd name="connsiteY50" fmla="*/ 35701 h 373662"/>
              <a:gd name="connisteX51" fmla="*/ 221142 w 1739427"/>
              <a:gd name="connsiteY51" fmla="*/ 52846 h 37366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Lst>
            <a:rect l="l" t="t" r="r" b="b"/>
            <a:pathLst>
              <a:path w="1739428" h="373662">
                <a:moveTo>
                  <a:pt x="221143" y="52846"/>
                </a:moveTo>
                <a:cubicBezTo>
                  <a:pt x="197013" y="64911"/>
                  <a:pt x="179233" y="80151"/>
                  <a:pt x="151928" y="96026"/>
                </a:cubicBezTo>
                <a:cubicBezTo>
                  <a:pt x="124623" y="111901"/>
                  <a:pt x="110653" y="113806"/>
                  <a:pt x="83348" y="130951"/>
                </a:cubicBezTo>
                <a:cubicBezTo>
                  <a:pt x="56043" y="148096"/>
                  <a:pt x="29373" y="158256"/>
                  <a:pt x="14133" y="182386"/>
                </a:cubicBezTo>
                <a:cubicBezTo>
                  <a:pt x="-1107" y="206516"/>
                  <a:pt x="-4282" y="222391"/>
                  <a:pt x="5878" y="251601"/>
                </a:cubicBezTo>
                <a:cubicBezTo>
                  <a:pt x="16038" y="280811"/>
                  <a:pt x="40168" y="306846"/>
                  <a:pt x="66203" y="329071"/>
                </a:cubicBezTo>
                <a:cubicBezTo>
                  <a:pt x="92238" y="351296"/>
                  <a:pt x="107478" y="354471"/>
                  <a:pt x="134783" y="363361"/>
                </a:cubicBezTo>
                <a:cubicBezTo>
                  <a:pt x="162088" y="372251"/>
                  <a:pt x="176058" y="370346"/>
                  <a:pt x="203998" y="372251"/>
                </a:cubicBezTo>
                <a:cubicBezTo>
                  <a:pt x="231938" y="374156"/>
                  <a:pt x="245908" y="372251"/>
                  <a:pt x="273213" y="372251"/>
                </a:cubicBezTo>
                <a:cubicBezTo>
                  <a:pt x="300518" y="372251"/>
                  <a:pt x="314488" y="372251"/>
                  <a:pt x="341793" y="372251"/>
                </a:cubicBezTo>
                <a:cubicBezTo>
                  <a:pt x="369098" y="372251"/>
                  <a:pt x="383068" y="372251"/>
                  <a:pt x="411008" y="372251"/>
                </a:cubicBezTo>
                <a:cubicBezTo>
                  <a:pt x="438948" y="372251"/>
                  <a:pt x="452918" y="375426"/>
                  <a:pt x="480223" y="372251"/>
                </a:cubicBezTo>
                <a:cubicBezTo>
                  <a:pt x="507528" y="369076"/>
                  <a:pt x="521498" y="358281"/>
                  <a:pt x="548803" y="355106"/>
                </a:cubicBezTo>
                <a:cubicBezTo>
                  <a:pt x="576108" y="351931"/>
                  <a:pt x="590078" y="355106"/>
                  <a:pt x="618018" y="355106"/>
                </a:cubicBezTo>
                <a:cubicBezTo>
                  <a:pt x="645958" y="355106"/>
                  <a:pt x="659928" y="355106"/>
                  <a:pt x="687233" y="355106"/>
                </a:cubicBezTo>
                <a:cubicBezTo>
                  <a:pt x="714538" y="355106"/>
                  <a:pt x="726603" y="355106"/>
                  <a:pt x="755813" y="355106"/>
                </a:cubicBezTo>
                <a:cubicBezTo>
                  <a:pt x="785023" y="355106"/>
                  <a:pt x="804708" y="355106"/>
                  <a:pt x="833918" y="355106"/>
                </a:cubicBezTo>
                <a:cubicBezTo>
                  <a:pt x="863128" y="355106"/>
                  <a:pt x="873288" y="355106"/>
                  <a:pt x="902498" y="355106"/>
                </a:cubicBezTo>
                <a:cubicBezTo>
                  <a:pt x="931708" y="355106"/>
                  <a:pt x="951393" y="355106"/>
                  <a:pt x="980603" y="355106"/>
                </a:cubicBezTo>
                <a:cubicBezTo>
                  <a:pt x="1009813" y="355106"/>
                  <a:pt x="1018068" y="355106"/>
                  <a:pt x="1049183" y="355106"/>
                </a:cubicBezTo>
                <a:cubicBezTo>
                  <a:pt x="1080298" y="355106"/>
                  <a:pt x="1102523" y="357011"/>
                  <a:pt x="1135543" y="355106"/>
                </a:cubicBezTo>
                <a:cubicBezTo>
                  <a:pt x="1168563" y="353201"/>
                  <a:pt x="1183803" y="348121"/>
                  <a:pt x="1213013" y="346216"/>
                </a:cubicBezTo>
                <a:cubicBezTo>
                  <a:pt x="1242223" y="344311"/>
                  <a:pt x="1254288" y="346216"/>
                  <a:pt x="1282228" y="346216"/>
                </a:cubicBezTo>
                <a:cubicBezTo>
                  <a:pt x="1310168" y="346216"/>
                  <a:pt x="1324138" y="346216"/>
                  <a:pt x="1351443" y="346216"/>
                </a:cubicBezTo>
                <a:cubicBezTo>
                  <a:pt x="1378748" y="346216"/>
                  <a:pt x="1392718" y="346216"/>
                  <a:pt x="1420023" y="346216"/>
                </a:cubicBezTo>
                <a:cubicBezTo>
                  <a:pt x="1447328" y="346216"/>
                  <a:pt x="1461298" y="346216"/>
                  <a:pt x="1489238" y="346216"/>
                </a:cubicBezTo>
                <a:cubicBezTo>
                  <a:pt x="1517178" y="346216"/>
                  <a:pt x="1531148" y="346216"/>
                  <a:pt x="1558453" y="346216"/>
                </a:cubicBezTo>
                <a:cubicBezTo>
                  <a:pt x="1585758" y="346216"/>
                  <a:pt x="1599728" y="346216"/>
                  <a:pt x="1627033" y="346216"/>
                </a:cubicBezTo>
                <a:cubicBezTo>
                  <a:pt x="1654338" y="346216"/>
                  <a:pt x="1674023" y="360186"/>
                  <a:pt x="1696248" y="346216"/>
                </a:cubicBezTo>
                <a:cubicBezTo>
                  <a:pt x="1718473" y="332246"/>
                  <a:pt x="1739428" y="304941"/>
                  <a:pt x="1739428" y="277636"/>
                </a:cubicBezTo>
                <a:cubicBezTo>
                  <a:pt x="1739428" y="250331"/>
                  <a:pt x="1718473" y="232551"/>
                  <a:pt x="1696248" y="208421"/>
                </a:cubicBezTo>
                <a:cubicBezTo>
                  <a:pt x="1674023" y="184291"/>
                  <a:pt x="1654338" y="175401"/>
                  <a:pt x="1627033" y="156351"/>
                </a:cubicBezTo>
                <a:cubicBezTo>
                  <a:pt x="1599728" y="137301"/>
                  <a:pt x="1585758" y="128411"/>
                  <a:pt x="1558453" y="113171"/>
                </a:cubicBezTo>
                <a:cubicBezTo>
                  <a:pt x="1531148" y="97931"/>
                  <a:pt x="1517178" y="89041"/>
                  <a:pt x="1489238" y="78881"/>
                </a:cubicBezTo>
                <a:cubicBezTo>
                  <a:pt x="1461298" y="68721"/>
                  <a:pt x="1447328" y="68721"/>
                  <a:pt x="1420023" y="61736"/>
                </a:cubicBezTo>
                <a:cubicBezTo>
                  <a:pt x="1392718" y="54751"/>
                  <a:pt x="1378748" y="47766"/>
                  <a:pt x="1351443" y="44591"/>
                </a:cubicBezTo>
                <a:cubicBezTo>
                  <a:pt x="1324138" y="41416"/>
                  <a:pt x="1310168" y="47766"/>
                  <a:pt x="1282228" y="44591"/>
                </a:cubicBezTo>
                <a:cubicBezTo>
                  <a:pt x="1254288" y="41416"/>
                  <a:pt x="1240318" y="34431"/>
                  <a:pt x="1213013" y="27446"/>
                </a:cubicBezTo>
                <a:cubicBezTo>
                  <a:pt x="1185708" y="20461"/>
                  <a:pt x="1173643" y="14746"/>
                  <a:pt x="1144433" y="9666"/>
                </a:cubicBezTo>
                <a:cubicBezTo>
                  <a:pt x="1115223" y="4586"/>
                  <a:pt x="1097443" y="3316"/>
                  <a:pt x="1066328" y="1411"/>
                </a:cubicBezTo>
                <a:cubicBezTo>
                  <a:pt x="1035213" y="-494"/>
                  <a:pt x="1018068" y="1411"/>
                  <a:pt x="988858" y="1411"/>
                </a:cubicBezTo>
                <a:cubicBezTo>
                  <a:pt x="959648" y="1411"/>
                  <a:pt x="947583" y="-1764"/>
                  <a:pt x="920278" y="1411"/>
                </a:cubicBezTo>
                <a:cubicBezTo>
                  <a:pt x="892973" y="4586"/>
                  <a:pt x="879003" y="13476"/>
                  <a:pt x="851063" y="18556"/>
                </a:cubicBezTo>
                <a:cubicBezTo>
                  <a:pt x="823123" y="23636"/>
                  <a:pt x="809788" y="25541"/>
                  <a:pt x="781848" y="27446"/>
                </a:cubicBezTo>
                <a:cubicBezTo>
                  <a:pt x="753908" y="29351"/>
                  <a:pt x="739938" y="27446"/>
                  <a:pt x="712633" y="27446"/>
                </a:cubicBezTo>
                <a:cubicBezTo>
                  <a:pt x="685328" y="27446"/>
                  <a:pt x="671358" y="27446"/>
                  <a:pt x="644053" y="27446"/>
                </a:cubicBezTo>
                <a:cubicBezTo>
                  <a:pt x="616748" y="27446"/>
                  <a:pt x="602778" y="27446"/>
                  <a:pt x="574838" y="27446"/>
                </a:cubicBezTo>
                <a:cubicBezTo>
                  <a:pt x="546898" y="27446"/>
                  <a:pt x="536738" y="27446"/>
                  <a:pt x="505623" y="27446"/>
                </a:cubicBezTo>
                <a:cubicBezTo>
                  <a:pt x="474508" y="27446"/>
                  <a:pt x="452918" y="27446"/>
                  <a:pt x="419898" y="27446"/>
                </a:cubicBezTo>
                <a:cubicBezTo>
                  <a:pt x="386878" y="27446"/>
                  <a:pt x="371003" y="25541"/>
                  <a:pt x="341793" y="27446"/>
                </a:cubicBezTo>
                <a:cubicBezTo>
                  <a:pt x="312583" y="29351"/>
                  <a:pt x="297343" y="30621"/>
                  <a:pt x="273213" y="35701"/>
                </a:cubicBezTo>
                <a:cubicBezTo>
                  <a:pt x="249083" y="40781"/>
                  <a:pt x="245273" y="40781"/>
                  <a:pt x="221143" y="52846"/>
                </a:cubicBezTo>
                <a:close/>
              </a:path>
            </a:pathLst>
          </a:cu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Freeform 5"/>
          <p:cNvSpPr/>
          <p:nvPr/>
        </p:nvSpPr>
        <p:spPr>
          <a:xfrm>
            <a:off x="1905635" y="1736090"/>
            <a:ext cx="1518285" cy="141605"/>
          </a:xfrm>
          <a:custGeom>
            <a:avLst/>
            <a:gdLst>
              <a:gd name="connisteX0" fmla="*/ 0 w 1518285"/>
              <a:gd name="connsiteY0" fmla="*/ 138430 h 141534"/>
              <a:gd name="connisteX1" fmla="*/ 94615 w 1518285"/>
              <a:gd name="connsiteY1" fmla="*/ 138430 h 141534"/>
              <a:gd name="connisteX2" fmla="*/ 215265 w 1518285"/>
              <a:gd name="connsiteY2" fmla="*/ 138430 h 141534"/>
              <a:gd name="connisteX3" fmla="*/ 353695 w 1518285"/>
              <a:gd name="connsiteY3" fmla="*/ 103505 h 141534"/>
              <a:gd name="connisteX4" fmla="*/ 422275 w 1518285"/>
              <a:gd name="connsiteY4" fmla="*/ 103505 h 141534"/>
              <a:gd name="connisteX5" fmla="*/ 508635 w 1518285"/>
              <a:gd name="connsiteY5" fmla="*/ 95250 h 141534"/>
              <a:gd name="connisteX6" fmla="*/ 586105 w 1518285"/>
              <a:gd name="connsiteY6" fmla="*/ 95250 h 141534"/>
              <a:gd name="connisteX7" fmla="*/ 655320 w 1518285"/>
              <a:gd name="connsiteY7" fmla="*/ 95250 h 141534"/>
              <a:gd name="connisteX8" fmla="*/ 724535 w 1518285"/>
              <a:gd name="connsiteY8" fmla="*/ 86360 h 141534"/>
              <a:gd name="connisteX9" fmla="*/ 802005 w 1518285"/>
              <a:gd name="connsiteY9" fmla="*/ 69215 h 141534"/>
              <a:gd name="connisteX10" fmla="*/ 871220 w 1518285"/>
              <a:gd name="connsiteY10" fmla="*/ 69215 h 141534"/>
              <a:gd name="connisteX11" fmla="*/ 939800 w 1518285"/>
              <a:gd name="connsiteY11" fmla="*/ 60325 h 141534"/>
              <a:gd name="connisteX12" fmla="*/ 1009015 w 1518285"/>
              <a:gd name="connsiteY12" fmla="*/ 52070 h 141534"/>
              <a:gd name="connisteX13" fmla="*/ 1078230 w 1518285"/>
              <a:gd name="connsiteY13" fmla="*/ 43180 h 141534"/>
              <a:gd name="connisteX14" fmla="*/ 1155700 w 1518285"/>
              <a:gd name="connsiteY14" fmla="*/ 34290 h 141534"/>
              <a:gd name="connisteX15" fmla="*/ 1224915 w 1518285"/>
              <a:gd name="connsiteY15" fmla="*/ 26035 h 141534"/>
              <a:gd name="connisteX16" fmla="*/ 1293495 w 1518285"/>
              <a:gd name="connsiteY16" fmla="*/ 26035 h 141534"/>
              <a:gd name="connisteX17" fmla="*/ 1371600 w 1518285"/>
              <a:gd name="connsiteY17" fmla="*/ 17145 h 141534"/>
              <a:gd name="connisteX18" fmla="*/ 1449070 w 1518285"/>
              <a:gd name="connsiteY18" fmla="*/ 17145 h 141534"/>
              <a:gd name="connisteX19" fmla="*/ 1518285 w 1518285"/>
              <a:gd name="connsiteY19" fmla="*/ 0 h 14153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Lst>
            <a:rect l="l" t="t" r="r" b="b"/>
            <a:pathLst>
              <a:path w="1518285" h="141534">
                <a:moveTo>
                  <a:pt x="0" y="138430"/>
                </a:moveTo>
                <a:cubicBezTo>
                  <a:pt x="16510" y="138430"/>
                  <a:pt x="51435" y="138430"/>
                  <a:pt x="94615" y="138430"/>
                </a:cubicBezTo>
                <a:cubicBezTo>
                  <a:pt x="137795" y="138430"/>
                  <a:pt x="163195" y="145415"/>
                  <a:pt x="215265" y="138430"/>
                </a:cubicBezTo>
                <a:cubicBezTo>
                  <a:pt x="267335" y="131445"/>
                  <a:pt x="312420" y="110490"/>
                  <a:pt x="353695" y="103505"/>
                </a:cubicBezTo>
                <a:cubicBezTo>
                  <a:pt x="394970" y="96520"/>
                  <a:pt x="391160" y="105410"/>
                  <a:pt x="422275" y="103505"/>
                </a:cubicBezTo>
                <a:cubicBezTo>
                  <a:pt x="453390" y="101600"/>
                  <a:pt x="475615" y="97155"/>
                  <a:pt x="508635" y="95250"/>
                </a:cubicBezTo>
                <a:cubicBezTo>
                  <a:pt x="541655" y="93345"/>
                  <a:pt x="556895" y="95250"/>
                  <a:pt x="586105" y="95250"/>
                </a:cubicBezTo>
                <a:cubicBezTo>
                  <a:pt x="615315" y="95250"/>
                  <a:pt x="627380" y="97155"/>
                  <a:pt x="655320" y="95250"/>
                </a:cubicBezTo>
                <a:cubicBezTo>
                  <a:pt x="683260" y="93345"/>
                  <a:pt x="695325" y="91440"/>
                  <a:pt x="724535" y="86360"/>
                </a:cubicBezTo>
                <a:cubicBezTo>
                  <a:pt x="753745" y="81280"/>
                  <a:pt x="772795" y="72390"/>
                  <a:pt x="802005" y="69215"/>
                </a:cubicBezTo>
                <a:cubicBezTo>
                  <a:pt x="831215" y="66040"/>
                  <a:pt x="843915" y="71120"/>
                  <a:pt x="871220" y="69215"/>
                </a:cubicBezTo>
                <a:cubicBezTo>
                  <a:pt x="898525" y="67310"/>
                  <a:pt x="912495" y="63500"/>
                  <a:pt x="939800" y="60325"/>
                </a:cubicBezTo>
                <a:cubicBezTo>
                  <a:pt x="967105" y="57150"/>
                  <a:pt x="981075" y="55245"/>
                  <a:pt x="1009015" y="52070"/>
                </a:cubicBezTo>
                <a:cubicBezTo>
                  <a:pt x="1036955" y="48895"/>
                  <a:pt x="1049020" y="46990"/>
                  <a:pt x="1078230" y="43180"/>
                </a:cubicBezTo>
                <a:cubicBezTo>
                  <a:pt x="1107440" y="39370"/>
                  <a:pt x="1126490" y="37465"/>
                  <a:pt x="1155700" y="34290"/>
                </a:cubicBezTo>
                <a:cubicBezTo>
                  <a:pt x="1184910" y="31115"/>
                  <a:pt x="1197610" y="27940"/>
                  <a:pt x="1224915" y="26035"/>
                </a:cubicBezTo>
                <a:cubicBezTo>
                  <a:pt x="1252220" y="24130"/>
                  <a:pt x="1264285" y="27940"/>
                  <a:pt x="1293495" y="26035"/>
                </a:cubicBezTo>
                <a:cubicBezTo>
                  <a:pt x="1322705" y="24130"/>
                  <a:pt x="1340485" y="19050"/>
                  <a:pt x="1371600" y="17145"/>
                </a:cubicBezTo>
                <a:cubicBezTo>
                  <a:pt x="1402715" y="15240"/>
                  <a:pt x="1419860" y="20320"/>
                  <a:pt x="1449070" y="17145"/>
                </a:cubicBezTo>
                <a:cubicBezTo>
                  <a:pt x="1478280" y="13970"/>
                  <a:pt x="1506220" y="3175"/>
                  <a:pt x="1518285"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Freeform 6"/>
          <p:cNvSpPr/>
          <p:nvPr/>
        </p:nvSpPr>
        <p:spPr>
          <a:xfrm>
            <a:off x="3272790" y="1647825"/>
            <a:ext cx="255270" cy="318770"/>
          </a:xfrm>
          <a:custGeom>
            <a:avLst/>
            <a:gdLst>
              <a:gd name="connisteX0" fmla="*/ 0 w 255026"/>
              <a:gd name="connsiteY0" fmla="*/ 0 h 318770"/>
              <a:gd name="connisteX1" fmla="*/ 68580 w 255026"/>
              <a:gd name="connsiteY1" fmla="*/ 17145 h 318770"/>
              <a:gd name="connisteX2" fmla="*/ 163830 w 255026"/>
              <a:gd name="connsiteY2" fmla="*/ 34290 h 318770"/>
              <a:gd name="connisteX3" fmla="*/ 241300 w 255026"/>
              <a:gd name="connsiteY3" fmla="*/ 34290 h 318770"/>
              <a:gd name="connisteX4" fmla="*/ 250190 w 255026"/>
              <a:gd name="connsiteY4" fmla="*/ 103505 h 318770"/>
              <a:gd name="connisteX5" fmla="*/ 207010 w 255026"/>
              <a:gd name="connsiteY5" fmla="*/ 180975 h 318770"/>
              <a:gd name="connisteX6" fmla="*/ 163830 w 255026"/>
              <a:gd name="connsiteY6" fmla="*/ 250190 h 318770"/>
              <a:gd name="connisteX7" fmla="*/ 120650 w 255026"/>
              <a:gd name="connsiteY7" fmla="*/ 318770 h 3187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255026" h="318770">
                <a:moveTo>
                  <a:pt x="0" y="0"/>
                </a:moveTo>
                <a:cubicBezTo>
                  <a:pt x="12065" y="3175"/>
                  <a:pt x="35560" y="10160"/>
                  <a:pt x="68580" y="17145"/>
                </a:cubicBezTo>
                <a:cubicBezTo>
                  <a:pt x="101600" y="24130"/>
                  <a:pt x="129540" y="31115"/>
                  <a:pt x="163830" y="34290"/>
                </a:cubicBezTo>
                <a:cubicBezTo>
                  <a:pt x="198120" y="37465"/>
                  <a:pt x="224155" y="20320"/>
                  <a:pt x="241300" y="34290"/>
                </a:cubicBezTo>
                <a:cubicBezTo>
                  <a:pt x="258445" y="48260"/>
                  <a:pt x="257175" y="74295"/>
                  <a:pt x="250190" y="103505"/>
                </a:cubicBezTo>
                <a:cubicBezTo>
                  <a:pt x="243205" y="132715"/>
                  <a:pt x="224155" y="151765"/>
                  <a:pt x="207010" y="180975"/>
                </a:cubicBezTo>
                <a:cubicBezTo>
                  <a:pt x="189865" y="210185"/>
                  <a:pt x="180975" y="222885"/>
                  <a:pt x="163830" y="250190"/>
                </a:cubicBezTo>
                <a:cubicBezTo>
                  <a:pt x="146685" y="277495"/>
                  <a:pt x="128270" y="306705"/>
                  <a:pt x="120650" y="31877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true"/>
          <p:nvPr/>
        </p:nvSpPr>
        <p:spPr>
          <a:xfrm>
            <a:off x="3674110" y="1541780"/>
            <a:ext cx="4328160" cy="645160"/>
          </a:xfrm>
          <a:prstGeom prst="rect">
            <a:avLst/>
          </a:prstGeom>
          <a:noFill/>
        </p:spPr>
        <p:txBody>
          <a:bodyPr wrap="square" rtlCol="0">
            <a:spAutoFit/>
          </a:bodyPr>
          <a:p>
            <a:r>
              <a:rPr lang="zh-CN" altLang="en-US" sz="1200" b="1">
                <a:solidFill>
                  <a:srgbClr val="FF0000"/>
                </a:solidFill>
              </a:rPr>
              <a:t>竞态条件：</a:t>
            </a:r>
            <a:r>
              <a:rPr lang="en-US" altLang="zh-CN" sz="1200" b="1">
                <a:solidFill>
                  <a:srgbClr val="FF0000"/>
                </a:solidFill>
              </a:rPr>
              <a:t> </a:t>
            </a:r>
            <a:r>
              <a:rPr lang="zh-CN" altLang="en-US" sz="1200" b="1">
                <a:solidFill>
                  <a:srgbClr val="FF0000"/>
                </a:solidFill>
              </a:rPr>
              <a:t>解决方法</a:t>
            </a:r>
            <a:endParaRPr lang="zh-CN" altLang="en-US" sz="1200" b="1">
              <a:solidFill>
                <a:srgbClr val="FF0000"/>
              </a:solidFill>
            </a:endParaRPr>
          </a:p>
          <a:p>
            <a:r>
              <a:rPr lang="en-US" altLang="zh-CN" sz="1200" b="1">
                <a:solidFill>
                  <a:srgbClr val="FF0000"/>
                </a:solidFill>
              </a:rPr>
              <a:t>	1.  </a:t>
            </a:r>
            <a:r>
              <a:rPr lang="en-US" altLang="en-US" sz="1200" b="1">
                <a:solidFill>
                  <a:srgbClr val="FF0000"/>
                </a:solidFill>
              </a:rPr>
              <a:t>setjmp</a:t>
            </a:r>
            <a:endParaRPr lang="en-US" altLang="en-US" sz="1200" b="1">
              <a:solidFill>
                <a:srgbClr val="FF0000"/>
              </a:solidFill>
            </a:endParaRPr>
          </a:p>
          <a:p>
            <a:r>
              <a:rPr lang="en-US" altLang="en-US" sz="1200" b="1">
                <a:solidFill>
                  <a:srgbClr val="FF0000"/>
                </a:solidFill>
              </a:rPr>
              <a:t>	2.  sigprocmask </a:t>
            </a:r>
            <a:r>
              <a:rPr lang="zh-CN" altLang="en-US" sz="1200" b="1">
                <a:solidFill>
                  <a:srgbClr val="FF0000"/>
                </a:solidFill>
              </a:rPr>
              <a:t>和</a:t>
            </a:r>
            <a:r>
              <a:rPr lang="en-US" altLang="zh-CN" sz="1200" b="1">
                <a:solidFill>
                  <a:srgbClr val="FF0000"/>
                </a:solidFill>
              </a:rPr>
              <a:t> sigsuspend</a:t>
            </a:r>
            <a:endParaRPr lang="en-US" altLang="zh-CN" sz="1200" b="1">
              <a:solidFill>
                <a:srgbClr val="FF0000"/>
              </a:solidFill>
            </a:endParaRPr>
          </a:p>
        </p:txBody>
      </p:sp>
      <p:pic>
        <p:nvPicPr>
          <p:cNvPr id="10" name="Picture 9"/>
          <p:cNvPicPr>
            <a:picLocks noChangeAspect="true"/>
          </p:cNvPicPr>
          <p:nvPr/>
        </p:nvPicPr>
        <p:blipFill>
          <a:blip r:embed="rId2"/>
          <a:stretch>
            <a:fillRect/>
          </a:stretch>
        </p:blipFill>
        <p:spPr>
          <a:xfrm>
            <a:off x="227965" y="3667760"/>
            <a:ext cx="2734945" cy="2461895"/>
          </a:xfrm>
          <a:prstGeom prst="rect">
            <a:avLst/>
          </a:prstGeom>
        </p:spPr>
      </p:pic>
      <p:sp>
        <p:nvSpPr>
          <p:cNvPr id="11" name="Text Box 10"/>
          <p:cNvSpPr txBox="true"/>
          <p:nvPr/>
        </p:nvSpPr>
        <p:spPr>
          <a:xfrm>
            <a:off x="3528060" y="4498340"/>
            <a:ext cx="4328160" cy="645160"/>
          </a:xfrm>
          <a:prstGeom prst="rect">
            <a:avLst/>
          </a:prstGeom>
          <a:noFill/>
        </p:spPr>
        <p:txBody>
          <a:bodyPr wrap="square" rtlCol="0">
            <a:spAutoFit/>
          </a:bodyPr>
          <a:p>
            <a:r>
              <a:rPr lang="zh-CN" altLang="en-US" sz="1200" b="1">
                <a:solidFill>
                  <a:srgbClr val="FF0000"/>
                </a:solidFill>
              </a:rPr>
              <a:t>如果在调用</a:t>
            </a:r>
            <a:r>
              <a:rPr lang="en-US" altLang="zh-CN" sz="1200" b="1">
                <a:solidFill>
                  <a:srgbClr val="FF0000"/>
                </a:solidFill>
              </a:rPr>
              <a:t>pause</a:t>
            </a:r>
            <a:r>
              <a:rPr lang="zh-CN" altLang="en-US" sz="1200" b="1">
                <a:solidFill>
                  <a:srgbClr val="FF0000"/>
                </a:solidFill>
              </a:rPr>
              <a:t>前收到信号，那么</a:t>
            </a:r>
            <a:r>
              <a:rPr lang="en-US" altLang="zh-CN" sz="1200" b="1">
                <a:solidFill>
                  <a:srgbClr val="FF0000"/>
                </a:solidFill>
              </a:rPr>
              <a:t>pause</a:t>
            </a:r>
            <a:r>
              <a:rPr lang="zh-CN" altLang="en-US" sz="1200" b="1">
                <a:solidFill>
                  <a:srgbClr val="FF0000"/>
                </a:solidFill>
              </a:rPr>
              <a:t>就不会被执行，但是在涉及与其他信号交互的时候，会中断其他的信号用户处理程序。</a:t>
            </a:r>
            <a:endParaRPr lang="zh-CN" altLang="en-US" sz="1200"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信号集</a:t>
            </a:r>
            <a:endParaRPr lang="zh-CN" altLang="en-US" b="1">
              <a:effectLst>
                <a:outerShdw blurRad="38100" dist="38100" dir="2700000" algn="tl">
                  <a:srgbClr val="000000">
                    <a:alpha val="43137"/>
                  </a:srgbClr>
                </a:outerShdw>
              </a:effectLst>
            </a:endParaRPr>
          </a:p>
        </p:txBody>
      </p:sp>
      <p:pic>
        <p:nvPicPr>
          <p:cNvPr id="4" name="Picture 3"/>
          <p:cNvPicPr>
            <a:picLocks noChangeAspect="true"/>
          </p:cNvPicPr>
          <p:nvPr/>
        </p:nvPicPr>
        <p:blipFill>
          <a:blip r:embed="rId1"/>
          <a:stretch>
            <a:fillRect/>
          </a:stretch>
        </p:blipFill>
        <p:spPr>
          <a:xfrm>
            <a:off x="276225" y="838835"/>
            <a:ext cx="4324350" cy="2143125"/>
          </a:xfrm>
          <a:prstGeom prst="rect">
            <a:avLst/>
          </a:prstGeom>
        </p:spPr>
      </p:pic>
      <p:sp>
        <p:nvSpPr>
          <p:cNvPr id="5" name="Rectangle 4"/>
          <p:cNvSpPr/>
          <p:nvPr/>
        </p:nvSpPr>
        <p:spPr>
          <a:xfrm>
            <a:off x="285115" y="1137920"/>
            <a:ext cx="3640455" cy="144907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true"/>
          <p:nvPr/>
        </p:nvSpPr>
        <p:spPr>
          <a:xfrm>
            <a:off x="4039235" y="2280285"/>
            <a:ext cx="9079230" cy="30670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succ</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fail</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-1</a:t>
            </a:r>
            <a:endParaRPr lang="en-US" altLang="zh-CN" sz="1400" u="sng">
              <a:latin typeface="Courier New" panose="02070309020205020404" charset="0"/>
              <a:cs typeface="Courier New" panose="02070309020205020404" charset="0"/>
            </a:endParaRPr>
          </a:p>
        </p:txBody>
      </p:sp>
      <p:sp>
        <p:nvSpPr>
          <p:cNvPr id="7" name="Text Box 6"/>
          <p:cNvSpPr txBox="true"/>
          <p:nvPr/>
        </p:nvSpPr>
        <p:spPr>
          <a:xfrm>
            <a:off x="4600575" y="2731770"/>
            <a:ext cx="9079230"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ret</a:t>
            </a:r>
            <a:r>
              <a:rPr lang="en-US" altLang="en-US" sz="1400" u="sng">
                <a:latin typeface="Courier New" panose="02070309020205020404" charset="0"/>
                <a:cs typeface="Courier New" panose="02070309020205020404" charset="0"/>
              </a:rPr>
              <a:t> true or false</a:t>
            </a:r>
            <a:endParaRPr lang="en-US" altLang="en-US" sz="1400" u="sng">
              <a:latin typeface="Courier New" panose="02070309020205020404" charset="0"/>
              <a:cs typeface="Courier New" panose="020703090202050204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414845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_sigprocmask</a:t>
            </a:r>
            <a:endParaRPr lang="en-US" altLang="zh-CN" b="1">
              <a:effectLst>
                <a:outerShdw blurRad="38100" dist="38100" dir="2700000" algn="tl">
                  <a:srgbClr val="000000">
                    <a:alpha val="43137"/>
                  </a:srgbClr>
                </a:outerShdw>
              </a:effectLst>
            </a:endParaRPr>
          </a:p>
        </p:txBody>
      </p:sp>
      <p:sp>
        <p:nvSpPr>
          <p:cNvPr id="5" name="Rectangle 4"/>
          <p:cNvSpPr/>
          <p:nvPr/>
        </p:nvSpPr>
        <p:spPr>
          <a:xfrm>
            <a:off x="35560" y="900430"/>
            <a:ext cx="6800850" cy="4222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true"/>
          <p:nvPr/>
        </p:nvSpPr>
        <p:spPr>
          <a:xfrm>
            <a:off x="35560" y="989330"/>
            <a:ext cx="9079230" cy="73723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int sigprocmask(int how, const sigset_t *set, sigset_t *oset);</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succ</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fail</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-1</a:t>
            </a:r>
            <a:endParaRPr lang="en-US" altLang="zh-CN" sz="1400" u="sng">
              <a:latin typeface="Courier New" panose="02070309020205020404" charset="0"/>
              <a:cs typeface="Courier New" panose="02070309020205020404" charset="0"/>
            </a:endParaRPr>
          </a:p>
        </p:txBody>
      </p:sp>
      <p:sp>
        <p:nvSpPr>
          <p:cNvPr id="7" name="Text Box 6"/>
          <p:cNvSpPr txBox="true"/>
          <p:nvPr/>
        </p:nvSpPr>
        <p:spPr>
          <a:xfrm>
            <a:off x="86995" y="1915160"/>
            <a:ext cx="9079230" cy="521970"/>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设置当前进程的信号屏蔽字，并返回旧的屏蔽字，</a:t>
            </a:r>
            <a:endParaRPr lang="zh-CN"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如果</a:t>
            </a:r>
            <a:r>
              <a:rPr lang="en-US" altLang="zh-CN" sz="1400" u="sng">
                <a:latin typeface="Courier New" panose="02070309020205020404" charset="0"/>
                <a:cs typeface="Courier New" panose="02070309020205020404" charset="0"/>
              </a:rPr>
              <a:t>set</a:t>
            </a:r>
            <a:r>
              <a:rPr lang="zh-CN" altLang="en-US" sz="1400" u="sng">
                <a:latin typeface="Courier New" panose="02070309020205020404" charset="0"/>
                <a:cs typeface="Courier New" panose="02070309020205020404" charset="0"/>
              </a:rPr>
              <a:t>为空指针，则不改变信号屏蔽字，</a:t>
            </a:r>
            <a:r>
              <a:rPr lang="en-US" altLang="zh-CN" sz="1400" u="sng">
                <a:latin typeface="Courier New" panose="02070309020205020404" charset="0"/>
                <a:cs typeface="Courier New" panose="02070309020205020404" charset="0"/>
              </a:rPr>
              <a:t>how</a:t>
            </a:r>
            <a:r>
              <a:rPr lang="zh-CN" altLang="en-US" sz="1400" u="sng">
                <a:latin typeface="Courier New" panose="02070309020205020404" charset="0"/>
                <a:cs typeface="Courier New" panose="02070309020205020404" charset="0"/>
              </a:rPr>
              <a:t>也无意义</a:t>
            </a:r>
            <a:endParaRPr lang="zh-CN" altLang="en-US" sz="1400" u="sng">
              <a:latin typeface="Courier New" panose="02070309020205020404" charset="0"/>
              <a:cs typeface="Courier New" panose="02070309020205020404" charset="0"/>
            </a:endParaRPr>
          </a:p>
        </p:txBody>
      </p:sp>
      <p:pic>
        <p:nvPicPr>
          <p:cNvPr id="3" name="Picture 2"/>
          <p:cNvPicPr>
            <a:picLocks noChangeAspect="true"/>
          </p:cNvPicPr>
          <p:nvPr/>
        </p:nvPicPr>
        <p:blipFill>
          <a:blip r:embed="rId1"/>
          <a:stretch>
            <a:fillRect/>
          </a:stretch>
        </p:blipFill>
        <p:spPr>
          <a:xfrm>
            <a:off x="200025" y="2807335"/>
            <a:ext cx="10626725" cy="1642745"/>
          </a:xfrm>
          <a:prstGeom prst="rect">
            <a:avLst/>
          </a:prstGeom>
        </p:spPr>
      </p:pic>
      <p:sp>
        <p:nvSpPr>
          <p:cNvPr id="8" name="Text Box 7"/>
          <p:cNvSpPr txBox="true"/>
          <p:nvPr/>
        </p:nvSpPr>
        <p:spPr>
          <a:xfrm>
            <a:off x="360680" y="5242560"/>
            <a:ext cx="9079230" cy="306705"/>
          </a:xfrm>
          <a:prstGeom prst="rect">
            <a:avLst/>
          </a:prstGeom>
          <a:noFill/>
        </p:spPr>
        <p:txBody>
          <a:bodyPr wrap="square" rtlCol="0">
            <a:spAutoFit/>
          </a:bodyPr>
          <a:p>
            <a:r>
              <a:rPr lang="zh-CN" altLang="en-US" sz="1400" u="sng">
                <a:solidFill>
                  <a:srgbClr val="FF0000"/>
                </a:solidFill>
                <a:latin typeface="Courier New" panose="02070309020205020404" charset="0"/>
                <a:cs typeface="Courier New" panose="02070309020205020404" charset="0"/>
              </a:rPr>
              <a:t>调用该函数后，如果有任何未决的信号不在被阻塞，则在该函数返回之前，至少将其中之一递送给该进程</a:t>
            </a:r>
            <a:endParaRPr lang="zh-CN" altLang="en-US" sz="1400" u="sng">
              <a:solidFill>
                <a:srgbClr val="FF0000"/>
              </a:solidFill>
              <a:latin typeface="Courier New" panose="02070309020205020404" charset="0"/>
              <a:cs typeface="Courier New" panose="020703090202050204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46710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_sigpending</a:t>
            </a:r>
            <a:endParaRPr lang="en-US" altLang="zh-CN" b="1">
              <a:effectLst>
                <a:outerShdw blurRad="38100" dist="38100" dir="2700000" algn="tl">
                  <a:srgbClr val="000000">
                    <a:alpha val="43137"/>
                  </a:srgbClr>
                </a:outerShdw>
              </a:effectLst>
            </a:endParaRPr>
          </a:p>
        </p:txBody>
      </p:sp>
      <p:sp>
        <p:nvSpPr>
          <p:cNvPr id="5" name="Rectangle 4"/>
          <p:cNvSpPr/>
          <p:nvPr/>
        </p:nvSpPr>
        <p:spPr>
          <a:xfrm>
            <a:off x="35560" y="900430"/>
            <a:ext cx="6800850" cy="4222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true"/>
          <p:nvPr/>
        </p:nvSpPr>
        <p:spPr>
          <a:xfrm>
            <a:off x="35560" y="989330"/>
            <a:ext cx="9079230" cy="73723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int sigpending(sigset_t *set);</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succ</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fail</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-1</a:t>
            </a:r>
            <a:endParaRPr lang="en-US" altLang="zh-CN" sz="1400" u="sng">
              <a:latin typeface="Courier New" panose="02070309020205020404" charset="0"/>
              <a:cs typeface="Courier New" panose="02070309020205020404" charset="0"/>
            </a:endParaRPr>
          </a:p>
        </p:txBody>
      </p:sp>
      <p:sp>
        <p:nvSpPr>
          <p:cNvPr id="7" name="Text Box 6"/>
          <p:cNvSpPr txBox="true"/>
          <p:nvPr/>
        </p:nvSpPr>
        <p:spPr>
          <a:xfrm>
            <a:off x="86995" y="1915160"/>
            <a:ext cx="9079230" cy="306705"/>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获取当前进程的未决信号集</a:t>
            </a:r>
            <a:endParaRPr lang="zh-CN" altLang="en-US" sz="1400" u="sng">
              <a:latin typeface="Courier New" panose="02070309020205020404" charset="0"/>
              <a:cs typeface="Courier New" panose="02070309020205020404" charset="0"/>
            </a:endParaRPr>
          </a:p>
        </p:txBody>
      </p:sp>
      <p:sp>
        <p:nvSpPr>
          <p:cNvPr id="8" name="Text Box 7"/>
          <p:cNvSpPr txBox="true"/>
          <p:nvPr/>
        </p:nvSpPr>
        <p:spPr>
          <a:xfrm>
            <a:off x="360680" y="5242560"/>
            <a:ext cx="9079230" cy="306705"/>
          </a:xfrm>
          <a:prstGeom prst="rect">
            <a:avLst/>
          </a:prstGeom>
          <a:noFill/>
        </p:spPr>
        <p:txBody>
          <a:bodyPr wrap="square" rtlCol="0">
            <a:spAutoFit/>
          </a:bodyPr>
          <a:p>
            <a:r>
              <a:rPr lang="zh-CN" altLang="en-US" sz="1400" u="sng">
                <a:solidFill>
                  <a:srgbClr val="FF0000"/>
                </a:solidFill>
                <a:latin typeface="Courier New" panose="02070309020205020404" charset="0"/>
                <a:cs typeface="Courier New" panose="02070309020205020404" charset="0"/>
              </a:rPr>
              <a:t>调用该函数后，如果有任何未决的信号不再被阻塞，则在该函数返回之前，至少将其中之一递送给该进程</a:t>
            </a:r>
            <a:endParaRPr lang="en-US" altLang="zh-CN" sz="1400" u="sng">
              <a:solidFill>
                <a:srgbClr val="FF0000"/>
              </a:solidFill>
              <a:latin typeface="Courier New" panose="02070309020205020404" charset="0"/>
              <a:cs typeface="Courier New" panose="020703090202050204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22516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_sigaction</a:t>
            </a:r>
            <a:endParaRPr lang="en-US" altLang="zh-CN" b="1">
              <a:effectLst>
                <a:outerShdw blurRad="38100" dist="38100" dir="2700000" algn="tl">
                  <a:srgbClr val="000000">
                    <a:alpha val="43137"/>
                  </a:srgbClr>
                </a:outerShdw>
              </a:effectLst>
            </a:endParaRPr>
          </a:p>
        </p:txBody>
      </p:sp>
      <p:sp>
        <p:nvSpPr>
          <p:cNvPr id="5" name="Rectangle 4"/>
          <p:cNvSpPr/>
          <p:nvPr/>
        </p:nvSpPr>
        <p:spPr>
          <a:xfrm>
            <a:off x="35560" y="900430"/>
            <a:ext cx="8413750" cy="4222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true"/>
          <p:nvPr/>
        </p:nvSpPr>
        <p:spPr>
          <a:xfrm>
            <a:off x="35560" y="989330"/>
            <a:ext cx="9079230" cy="73723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int sigaction(int signo, const struct sigaction *act, struct sigaction *oact);</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succ</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fail</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-1</a:t>
            </a:r>
            <a:endParaRPr lang="en-US" altLang="zh-CN" sz="1400" u="sng">
              <a:latin typeface="Courier New" panose="02070309020205020404" charset="0"/>
              <a:cs typeface="Courier New" panose="02070309020205020404" charset="0"/>
            </a:endParaRPr>
          </a:p>
        </p:txBody>
      </p:sp>
      <p:sp>
        <p:nvSpPr>
          <p:cNvPr id="7" name="Text Box 6"/>
          <p:cNvSpPr txBox="true"/>
          <p:nvPr/>
        </p:nvSpPr>
        <p:spPr>
          <a:xfrm>
            <a:off x="86995" y="1915160"/>
            <a:ext cx="9079230" cy="953135"/>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检查和修改与指定信号相关联的处理动作</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if</a:t>
            </a:r>
            <a:r>
              <a:rPr lang="en-US" altLang="en-US" sz="1400" u="sng">
                <a:latin typeface="Courier New" panose="02070309020205020404" charset="0"/>
                <a:cs typeface="Courier New" panose="02070309020205020404" charset="0"/>
              </a:rPr>
              <a:t> act == NULL: return just return the old sigaction</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else: set the act to the sigaction and return the old</a:t>
            </a:r>
            <a:endParaRPr lang="en-US" altLang="en-US" sz="1400" u="sng">
              <a:latin typeface="Courier New" panose="02070309020205020404" charset="0"/>
              <a:cs typeface="Courier New" panose="02070309020205020404" charset="0"/>
            </a:endParaRPr>
          </a:p>
        </p:txBody>
      </p:sp>
      <p:pic>
        <p:nvPicPr>
          <p:cNvPr id="3" name="Picture 2"/>
          <p:cNvPicPr>
            <a:picLocks noChangeAspect="true"/>
          </p:cNvPicPr>
          <p:nvPr/>
        </p:nvPicPr>
        <p:blipFill>
          <a:blip r:embed="rId1"/>
          <a:stretch>
            <a:fillRect/>
          </a:stretch>
        </p:blipFill>
        <p:spPr>
          <a:xfrm>
            <a:off x="86995" y="3131185"/>
            <a:ext cx="4781550" cy="1371600"/>
          </a:xfrm>
          <a:prstGeom prst="rect">
            <a:avLst/>
          </a:prstGeom>
        </p:spPr>
      </p:pic>
      <p:sp>
        <p:nvSpPr>
          <p:cNvPr id="4" name="Text Box 3"/>
          <p:cNvSpPr txBox="true"/>
          <p:nvPr/>
        </p:nvSpPr>
        <p:spPr>
          <a:xfrm>
            <a:off x="86995" y="5143500"/>
            <a:ext cx="11824970" cy="1198880"/>
          </a:xfrm>
          <a:prstGeom prst="rect">
            <a:avLst/>
          </a:prstGeom>
          <a:noFill/>
        </p:spPr>
        <p:txBody>
          <a:bodyPr wrap="square" rtlCol="0">
            <a:spAutoFit/>
          </a:bodyPr>
          <a:p>
            <a:r>
              <a:rPr lang="en-US" altLang="zh-CN" sz="1200" b="1"/>
              <a:t>sa_handler: SIG_IGN </a:t>
            </a:r>
            <a:r>
              <a:rPr lang="en-US" altLang="en-US" sz="1200" b="1"/>
              <a:t> </a:t>
            </a:r>
            <a:r>
              <a:rPr lang="zh-CN" altLang="en-US" sz="1200" b="1"/>
              <a:t>、</a:t>
            </a:r>
            <a:r>
              <a:rPr lang="en-US" altLang="zh-CN" sz="1200" b="1"/>
              <a:t>SIG</a:t>
            </a:r>
            <a:r>
              <a:rPr lang="en-US" altLang="en-US" sz="1200" b="1"/>
              <a:t>_DFL </a:t>
            </a:r>
            <a:r>
              <a:rPr lang="zh-CN" altLang="en-US" sz="1200" b="1"/>
              <a:t>、</a:t>
            </a:r>
            <a:r>
              <a:rPr lang="en-US" altLang="zh-CN" sz="1200" b="1"/>
              <a:t>function address, </a:t>
            </a:r>
            <a:r>
              <a:rPr lang="zh-CN" altLang="en-US" sz="1200" b="1"/>
              <a:t>当设置为</a:t>
            </a:r>
            <a:r>
              <a:rPr lang="en-US" altLang="zh-CN" sz="1200" b="1"/>
              <a:t>function address</a:t>
            </a:r>
            <a:r>
              <a:rPr lang="zh-CN" altLang="en-US" sz="1200" b="1"/>
              <a:t>的时候，</a:t>
            </a:r>
            <a:r>
              <a:rPr lang="en-US" altLang="zh-CN" sz="1200" b="1"/>
              <a:t>sa</a:t>
            </a:r>
            <a:r>
              <a:rPr lang="en-US" altLang="en-US" sz="1200" b="1"/>
              <a:t>_mask</a:t>
            </a:r>
            <a:r>
              <a:rPr lang="zh-CN" altLang="en-US" sz="1200" b="1"/>
              <a:t>设置为一个信号集，在调用该信号捕捉函数之前，将会把该屏蔽集加入到信号屏蔽集合中，当函数结束的时候，会去掉，同时，该屏蔽集合中会自动包含激活自身的一个信号。</a:t>
            </a:r>
            <a:endParaRPr lang="zh-CN" altLang="en-US" sz="1200" b="1"/>
          </a:p>
          <a:p>
            <a:endParaRPr lang="zh-CN" altLang="en-US" sz="1200" b="1"/>
          </a:p>
          <a:p>
            <a:r>
              <a:rPr lang="en-US" altLang="zh-CN" sz="1200" b="1"/>
              <a:t>sa</a:t>
            </a:r>
            <a:r>
              <a:rPr lang="en-US" altLang="en-US" sz="1200" b="1"/>
              <a:t>_flags:</a:t>
            </a:r>
            <a:r>
              <a:rPr lang="zh-CN" altLang="en-US" sz="1200" b="1"/>
              <a:t>指定了对信号进行处理的选项</a:t>
            </a:r>
            <a:endParaRPr lang="zh-CN" altLang="en-US" sz="1200" b="1"/>
          </a:p>
          <a:p>
            <a:endParaRPr lang="zh-CN" altLang="en-US" sz="1200" b="1"/>
          </a:p>
          <a:p>
            <a:r>
              <a:rPr lang="en-US" altLang="zh-CN" sz="1200" b="1"/>
              <a:t>sa</a:t>
            </a:r>
            <a:r>
              <a:rPr lang="en-US" altLang="en-US" sz="1200" b="1"/>
              <a:t>_sigaction: </a:t>
            </a:r>
            <a:r>
              <a:rPr lang="zh-CN" altLang="en-US" sz="1200" b="1"/>
              <a:t>在</a:t>
            </a:r>
            <a:r>
              <a:rPr lang="en-US" altLang="zh-CN" sz="1200" b="1"/>
              <a:t>sa</a:t>
            </a:r>
            <a:r>
              <a:rPr lang="en-US" altLang="en-US" sz="1200" b="1"/>
              <a:t>_flags</a:t>
            </a:r>
            <a:r>
              <a:rPr lang="zh-CN" altLang="en-US" sz="1200" b="1"/>
              <a:t>设置为</a:t>
            </a:r>
            <a:r>
              <a:rPr lang="en-US" altLang="zh-CN" sz="1200" b="1"/>
              <a:t>SA</a:t>
            </a:r>
            <a:r>
              <a:rPr lang="en-US" altLang="en-US" sz="1200" b="1"/>
              <a:t>_SIGINFO </a:t>
            </a:r>
            <a:r>
              <a:rPr lang="zh-CN" altLang="en-US" sz="1200" b="1"/>
              <a:t>时，系统采用此处的函数作为信号捕捉函数，可以用来进行信号的数据传递</a:t>
            </a:r>
            <a:endParaRPr lang="zh-CN" altLang="en-US" sz="12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0451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_sigaction</a:t>
            </a:r>
            <a:endParaRPr lang="en-US" altLang="zh-CN" b="1">
              <a:effectLst>
                <a:outerShdw blurRad="38100" dist="38100" dir="2700000" algn="tl">
                  <a:srgbClr val="000000">
                    <a:alpha val="43137"/>
                  </a:srgbClr>
                </a:outerShdw>
              </a:effectLst>
            </a:endParaRPr>
          </a:p>
        </p:txBody>
      </p:sp>
      <p:sp>
        <p:nvSpPr>
          <p:cNvPr id="7" name="Text Box 6"/>
          <p:cNvSpPr txBox="true"/>
          <p:nvPr/>
        </p:nvSpPr>
        <p:spPr>
          <a:xfrm>
            <a:off x="147955" y="1096010"/>
            <a:ext cx="9079230" cy="30670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sa_flags</a:t>
            </a:r>
            <a:r>
              <a:rPr lang="zh-CN" altLang="en-US" sz="1400" u="sng">
                <a:latin typeface="Courier New" panose="02070309020205020404" charset="0"/>
                <a:cs typeface="Courier New" panose="02070309020205020404" charset="0"/>
              </a:rPr>
              <a:t>参数：</a:t>
            </a:r>
            <a:endParaRPr lang="zh-CN" altLang="en-US" sz="1400" u="sng">
              <a:latin typeface="Courier New" panose="02070309020205020404" charset="0"/>
              <a:cs typeface="Courier New" panose="02070309020205020404" charset="0"/>
            </a:endParaRPr>
          </a:p>
        </p:txBody>
      </p:sp>
      <p:pic>
        <p:nvPicPr>
          <p:cNvPr id="9" name="Picture 8"/>
          <p:cNvPicPr>
            <a:picLocks noChangeAspect="true"/>
          </p:cNvPicPr>
          <p:nvPr/>
        </p:nvPicPr>
        <p:blipFill>
          <a:blip r:embed="rId1"/>
          <a:stretch>
            <a:fillRect/>
          </a:stretch>
        </p:blipFill>
        <p:spPr>
          <a:xfrm>
            <a:off x="4712970" y="393700"/>
            <a:ext cx="4980940" cy="891540"/>
          </a:xfrm>
          <a:prstGeom prst="rect">
            <a:avLst/>
          </a:prstGeom>
        </p:spPr>
      </p:pic>
      <p:pic>
        <p:nvPicPr>
          <p:cNvPr id="8" name="Picture 7"/>
          <p:cNvPicPr>
            <a:picLocks noChangeAspect="true"/>
          </p:cNvPicPr>
          <p:nvPr/>
        </p:nvPicPr>
        <p:blipFill>
          <a:blip r:embed="rId2"/>
          <a:stretch>
            <a:fillRect/>
          </a:stretch>
        </p:blipFill>
        <p:spPr>
          <a:xfrm>
            <a:off x="4575810" y="1402715"/>
            <a:ext cx="4629150" cy="942975"/>
          </a:xfrm>
          <a:prstGeom prst="rect">
            <a:avLst/>
          </a:prstGeom>
        </p:spPr>
      </p:pic>
      <p:pic>
        <p:nvPicPr>
          <p:cNvPr id="10" name="Picture 9"/>
          <p:cNvPicPr>
            <a:picLocks noChangeAspect="true"/>
          </p:cNvPicPr>
          <p:nvPr/>
        </p:nvPicPr>
        <p:blipFill>
          <a:blip r:embed="rId3"/>
          <a:stretch>
            <a:fillRect/>
          </a:stretch>
        </p:blipFill>
        <p:spPr>
          <a:xfrm>
            <a:off x="4503420" y="2588895"/>
            <a:ext cx="4419600" cy="1623695"/>
          </a:xfrm>
          <a:prstGeom prst="rect">
            <a:avLst/>
          </a:prstGeom>
        </p:spPr>
      </p:pic>
      <p:pic>
        <p:nvPicPr>
          <p:cNvPr id="11" name="Picture 10"/>
          <p:cNvPicPr>
            <a:picLocks noChangeAspect="true"/>
          </p:cNvPicPr>
          <p:nvPr/>
        </p:nvPicPr>
        <p:blipFill>
          <a:blip r:embed="rId4"/>
          <a:stretch>
            <a:fillRect/>
          </a:stretch>
        </p:blipFill>
        <p:spPr>
          <a:xfrm>
            <a:off x="4411980" y="5362575"/>
            <a:ext cx="4845685" cy="1031240"/>
          </a:xfrm>
          <a:prstGeom prst="rect">
            <a:avLst/>
          </a:prstGeom>
        </p:spPr>
      </p:pic>
      <p:sp>
        <p:nvSpPr>
          <p:cNvPr id="12" name="Rectangle 11"/>
          <p:cNvSpPr/>
          <p:nvPr/>
        </p:nvSpPr>
        <p:spPr>
          <a:xfrm>
            <a:off x="4503420" y="1285240"/>
            <a:ext cx="5745480" cy="119062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3" name="Straight Arrow Connector 12"/>
          <p:cNvCxnSpPr>
            <a:stCxn id="12" idx="1"/>
            <a:endCxn id="14" idx="0"/>
          </p:cNvCxnSpPr>
          <p:nvPr/>
        </p:nvCxnSpPr>
        <p:spPr>
          <a:xfrm flipH="true">
            <a:off x="2252980" y="1880870"/>
            <a:ext cx="2250440" cy="15944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true"/>
          </p:cNvPicPr>
          <p:nvPr/>
        </p:nvPicPr>
        <p:blipFill>
          <a:blip r:embed="rId1"/>
          <a:stretch>
            <a:fillRect/>
          </a:stretch>
        </p:blipFill>
        <p:spPr>
          <a:xfrm>
            <a:off x="4411980" y="4340860"/>
            <a:ext cx="4566920" cy="817245"/>
          </a:xfrm>
          <a:prstGeom prst="rect">
            <a:avLst/>
          </a:prstGeom>
        </p:spPr>
      </p:pic>
      <p:sp>
        <p:nvSpPr>
          <p:cNvPr id="3" name="Text Box 2"/>
          <p:cNvSpPr txBox="true"/>
          <p:nvPr/>
        </p:nvSpPr>
        <p:spPr>
          <a:xfrm>
            <a:off x="178435" y="3700780"/>
            <a:ext cx="4535170"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sigaction</a:t>
            </a:r>
            <a:r>
              <a:rPr lang="zh-CN" altLang="en-US" sz="1400" u="sng">
                <a:latin typeface="Courier New" panose="02070309020205020404" charset="0"/>
                <a:cs typeface="Courier New" panose="02070309020205020404" charset="0"/>
              </a:rPr>
              <a:t>默认不重启被信号中断的系统调用</a:t>
            </a:r>
            <a:endParaRPr lang="zh-CN" altLang="en-US" sz="1400" u="sng">
              <a:latin typeface="Courier New" panose="02070309020205020404" charset="0"/>
              <a:cs typeface="Courier New" panose="020703090202050204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0451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_sigaction</a:t>
            </a:r>
            <a:endParaRPr lang="en-US" altLang="zh-CN" b="1">
              <a:effectLst>
                <a:outerShdw blurRad="38100" dist="38100" dir="2700000" algn="tl">
                  <a:srgbClr val="000000">
                    <a:alpha val="43137"/>
                  </a:srgbClr>
                </a:outerShdw>
              </a:effectLst>
            </a:endParaRPr>
          </a:p>
        </p:txBody>
      </p:sp>
      <p:sp>
        <p:nvSpPr>
          <p:cNvPr id="7" name="Text Box 6"/>
          <p:cNvSpPr txBox="true"/>
          <p:nvPr/>
        </p:nvSpPr>
        <p:spPr>
          <a:xfrm>
            <a:off x="212725" y="969645"/>
            <a:ext cx="5246370" cy="737235"/>
          </a:xfrm>
          <a:prstGeom prst="rect">
            <a:avLst/>
          </a:prstGeom>
          <a:noFill/>
        </p:spPr>
        <p:txBody>
          <a:bodyPr wrap="square" rtlCol="0">
            <a:spAutoFit/>
          </a:bodyPr>
          <a:p>
            <a:r>
              <a:rPr lang="en-US" sz="1400" u="sng">
                <a:latin typeface="Courier New" panose="02070309020205020404" charset="0"/>
                <a:cs typeface="Courier New" panose="02070309020205020404" charset="0"/>
              </a:rPr>
              <a:t>void (*sa_sigaction)(int, siginfo_t *, void *)</a:t>
            </a:r>
            <a:endParaRPr lang="en-US" sz="1400" u="sng">
              <a:latin typeface="Courier New" panose="02070309020205020404" charset="0"/>
              <a:cs typeface="Courier New" panose="02070309020205020404" charset="0"/>
            </a:endParaRPr>
          </a:p>
          <a:p>
            <a:endParaRPr 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参数</a:t>
            </a:r>
            <a:r>
              <a:rPr lang="en-US" altLang="zh-CN" sz="1400" u="sng">
                <a:latin typeface="Courier New" panose="02070309020205020404" charset="0"/>
                <a:cs typeface="Courier New" panose="02070309020205020404" charset="0"/>
              </a:rPr>
              <a:t>siginfo_t, </a:t>
            </a:r>
            <a:r>
              <a:rPr lang="zh-CN" altLang="en-US" sz="1400" u="sng">
                <a:latin typeface="Courier New" panose="02070309020205020404" charset="0"/>
                <a:cs typeface="Courier New" panose="02070309020205020404" charset="0"/>
              </a:rPr>
              <a:t>详细的包括信号的一些附带信息</a:t>
            </a:r>
            <a:r>
              <a:rPr lang="en-US" altLang="zh-CN" sz="1400" u="sng">
                <a:latin typeface="Courier New" panose="02070309020205020404" charset="0"/>
                <a:cs typeface="Courier New" panose="02070309020205020404" charset="0"/>
              </a:rPr>
              <a:t> </a:t>
            </a:r>
            <a:endParaRPr lang="en-US" altLang="zh-CN" sz="1400" u="sng">
              <a:latin typeface="Courier New" panose="02070309020205020404" charset="0"/>
              <a:cs typeface="Courier New" panose="02070309020205020404" charset="0"/>
            </a:endParaRPr>
          </a:p>
        </p:txBody>
      </p:sp>
      <p:pic>
        <p:nvPicPr>
          <p:cNvPr id="16" name="Picture 15"/>
          <p:cNvPicPr>
            <a:picLocks noChangeAspect="true"/>
          </p:cNvPicPr>
          <p:nvPr/>
        </p:nvPicPr>
        <p:blipFill>
          <a:blip r:embed="rId1"/>
          <a:stretch>
            <a:fillRect/>
          </a:stretch>
        </p:blipFill>
        <p:spPr>
          <a:xfrm>
            <a:off x="6639560" y="494030"/>
            <a:ext cx="4824095" cy="5869940"/>
          </a:xfrm>
          <a:prstGeom prst="rect">
            <a:avLst/>
          </a:prstGeom>
        </p:spPr>
      </p:pic>
      <p:sp>
        <p:nvSpPr>
          <p:cNvPr id="17" name="Freeform 16"/>
          <p:cNvSpPr/>
          <p:nvPr/>
        </p:nvSpPr>
        <p:spPr>
          <a:xfrm>
            <a:off x="6927850" y="2360295"/>
            <a:ext cx="1389380" cy="204470"/>
          </a:xfrm>
          <a:custGeom>
            <a:avLst/>
            <a:gdLst>
              <a:gd name="connisteX0" fmla="*/ 8356 w 1389489"/>
              <a:gd name="connsiteY0" fmla="*/ 192246 h 204240"/>
              <a:gd name="connisteX1" fmla="*/ 77571 w 1389489"/>
              <a:gd name="connsiteY1" fmla="*/ 183356 h 204240"/>
              <a:gd name="connisteX2" fmla="*/ 146151 w 1389489"/>
              <a:gd name="connsiteY2" fmla="*/ 183356 h 204240"/>
              <a:gd name="connisteX3" fmla="*/ 215366 w 1389489"/>
              <a:gd name="connsiteY3" fmla="*/ 183356 h 204240"/>
              <a:gd name="connisteX4" fmla="*/ 292836 w 1389489"/>
              <a:gd name="connsiteY4" fmla="*/ 183356 h 204240"/>
              <a:gd name="connisteX5" fmla="*/ 370941 w 1389489"/>
              <a:gd name="connsiteY5" fmla="*/ 183356 h 204240"/>
              <a:gd name="connisteX6" fmla="*/ 439521 w 1389489"/>
              <a:gd name="connsiteY6" fmla="*/ 183356 h 204240"/>
              <a:gd name="connisteX7" fmla="*/ 508736 w 1389489"/>
              <a:gd name="connsiteY7" fmla="*/ 201136 h 204240"/>
              <a:gd name="connisteX8" fmla="*/ 577951 w 1389489"/>
              <a:gd name="connsiteY8" fmla="*/ 201136 h 204240"/>
              <a:gd name="connisteX9" fmla="*/ 646531 w 1389489"/>
              <a:gd name="connsiteY9" fmla="*/ 201136 h 204240"/>
              <a:gd name="connisteX10" fmla="*/ 715746 w 1389489"/>
              <a:gd name="connsiteY10" fmla="*/ 201136 h 204240"/>
              <a:gd name="connisteX11" fmla="*/ 784961 w 1389489"/>
              <a:gd name="connsiteY11" fmla="*/ 201136 h 204240"/>
              <a:gd name="connisteX12" fmla="*/ 853541 w 1389489"/>
              <a:gd name="connsiteY12" fmla="*/ 201136 h 204240"/>
              <a:gd name="connisteX13" fmla="*/ 922756 w 1389489"/>
              <a:gd name="connsiteY13" fmla="*/ 201136 h 204240"/>
              <a:gd name="connisteX14" fmla="*/ 991971 w 1389489"/>
              <a:gd name="connsiteY14" fmla="*/ 201136 h 204240"/>
              <a:gd name="connisteX15" fmla="*/ 1060551 w 1389489"/>
              <a:gd name="connsiteY15" fmla="*/ 201136 h 204240"/>
              <a:gd name="connisteX16" fmla="*/ 1129766 w 1389489"/>
              <a:gd name="connsiteY16" fmla="*/ 201136 h 204240"/>
              <a:gd name="connisteX17" fmla="*/ 1207236 w 1389489"/>
              <a:gd name="connsiteY17" fmla="*/ 201136 h 204240"/>
              <a:gd name="connisteX18" fmla="*/ 1276451 w 1389489"/>
              <a:gd name="connsiteY18" fmla="*/ 166211 h 204240"/>
              <a:gd name="connisteX19" fmla="*/ 1345666 w 1389489"/>
              <a:gd name="connsiteY19" fmla="*/ 149066 h 204240"/>
              <a:gd name="connisteX20" fmla="*/ 1388846 w 1389489"/>
              <a:gd name="connsiteY20" fmla="*/ 79851 h 204240"/>
              <a:gd name="connisteX21" fmla="*/ 1319631 w 1389489"/>
              <a:gd name="connsiteY21" fmla="*/ 45561 h 204240"/>
              <a:gd name="connisteX22" fmla="*/ 1250416 w 1389489"/>
              <a:gd name="connsiteY22" fmla="*/ 19526 h 204240"/>
              <a:gd name="connisteX23" fmla="*/ 1181836 w 1389489"/>
              <a:gd name="connsiteY23" fmla="*/ 2381 h 204240"/>
              <a:gd name="connisteX24" fmla="*/ 1112621 w 1389489"/>
              <a:gd name="connsiteY24" fmla="*/ 2381 h 204240"/>
              <a:gd name="connisteX25" fmla="*/ 1043406 w 1389489"/>
              <a:gd name="connsiteY25" fmla="*/ 19526 h 204240"/>
              <a:gd name="connisteX26" fmla="*/ 974826 w 1389489"/>
              <a:gd name="connsiteY26" fmla="*/ 19526 h 204240"/>
              <a:gd name="connisteX27" fmla="*/ 905611 w 1389489"/>
              <a:gd name="connsiteY27" fmla="*/ 28416 h 204240"/>
              <a:gd name="connisteX28" fmla="*/ 836396 w 1389489"/>
              <a:gd name="connsiteY28" fmla="*/ 28416 h 204240"/>
              <a:gd name="connisteX29" fmla="*/ 767816 w 1389489"/>
              <a:gd name="connsiteY29" fmla="*/ 36671 h 204240"/>
              <a:gd name="connisteX30" fmla="*/ 698601 w 1389489"/>
              <a:gd name="connsiteY30" fmla="*/ 36671 h 204240"/>
              <a:gd name="connisteX31" fmla="*/ 621131 w 1389489"/>
              <a:gd name="connsiteY31" fmla="*/ 36671 h 204240"/>
              <a:gd name="connisteX32" fmla="*/ 551916 w 1389489"/>
              <a:gd name="connsiteY32" fmla="*/ 36671 h 204240"/>
              <a:gd name="connisteX33" fmla="*/ 482701 w 1389489"/>
              <a:gd name="connsiteY33" fmla="*/ 36671 h 204240"/>
              <a:gd name="connisteX34" fmla="*/ 405231 w 1389489"/>
              <a:gd name="connsiteY34" fmla="*/ 36671 h 204240"/>
              <a:gd name="connisteX35" fmla="*/ 336016 w 1389489"/>
              <a:gd name="connsiteY35" fmla="*/ 36671 h 204240"/>
              <a:gd name="connisteX36" fmla="*/ 258546 w 1389489"/>
              <a:gd name="connsiteY36" fmla="*/ 36671 h 204240"/>
              <a:gd name="connisteX37" fmla="*/ 189331 w 1389489"/>
              <a:gd name="connsiteY37" fmla="*/ 36671 h 204240"/>
              <a:gd name="connisteX38" fmla="*/ 111861 w 1389489"/>
              <a:gd name="connsiteY38" fmla="*/ 36671 h 204240"/>
              <a:gd name="connisteX39" fmla="*/ 34391 w 1389489"/>
              <a:gd name="connsiteY39" fmla="*/ 45561 h 204240"/>
              <a:gd name="connisteX40" fmla="*/ 101 w 1389489"/>
              <a:gd name="connsiteY40" fmla="*/ 114776 h 204240"/>
              <a:gd name="connisteX41" fmla="*/ 25501 w 1389489"/>
              <a:gd name="connsiteY41" fmla="*/ 183356 h 204240"/>
              <a:gd name="connisteX42" fmla="*/ 8356 w 1389489"/>
              <a:gd name="connsiteY42" fmla="*/ 192246 h 2042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Lst>
            <a:rect l="l" t="t" r="r" b="b"/>
            <a:pathLst>
              <a:path w="1389489" h="204241">
                <a:moveTo>
                  <a:pt x="8357" y="192246"/>
                </a:moveTo>
                <a:cubicBezTo>
                  <a:pt x="18517" y="192246"/>
                  <a:pt x="50267" y="185261"/>
                  <a:pt x="77572" y="183356"/>
                </a:cubicBezTo>
                <a:cubicBezTo>
                  <a:pt x="104877" y="181451"/>
                  <a:pt x="118847" y="183356"/>
                  <a:pt x="146152" y="183356"/>
                </a:cubicBezTo>
                <a:cubicBezTo>
                  <a:pt x="173457" y="183356"/>
                  <a:pt x="186157" y="183356"/>
                  <a:pt x="215367" y="183356"/>
                </a:cubicBezTo>
                <a:cubicBezTo>
                  <a:pt x="244577" y="183356"/>
                  <a:pt x="261722" y="183356"/>
                  <a:pt x="292837" y="183356"/>
                </a:cubicBezTo>
                <a:cubicBezTo>
                  <a:pt x="323952" y="183356"/>
                  <a:pt x="341732" y="183356"/>
                  <a:pt x="370942" y="183356"/>
                </a:cubicBezTo>
                <a:cubicBezTo>
                  <a:pt x="400152" y="183356"/>
                  <a:pt x="412217" y="179546"/>
                  <a:pt x="439522" y="183356"/>
                </a:cubicBezTo>
                <a:cubicBezTo>
                  <a:pt x="466827" y="187166"/>
                  <a:pt x="480797" y="197326"/>
                  <a:pt x="508737" y="201136"/>
                </a:cubicBezTo>
                <a:cubicBezTo>
                  <a:pt x="536677" y="204946"/>
                  <a:pt x="550647" y="201136"/>
                  <a:pt x="577952" y="201136"/>
                </a:cubicBezTo>
                <a:cubicBezTo>
                  <a:pt x="605257" y="201136"/>
                  <a:pt x="619227" y="201136"/>
                  <a:pt x="646532" y="201136"/>
                </a:cubicBezTo>
                <a:cubicBezTo>
                  <a:pt x="673837" y="201136"/>
                  <a:pt x="687807" y="201136"/>
                  <a:pt x="715747" y="201136"/>
                </a:cubicBezTo>
                <a:cubicBezTo>
                  <a:pt x="743687" y="201136"/>
                  <a:pt x="757657" y="201136"/>
                  <a:pt x="784962" y="201136"/>
                </a:cubicBezTo>
                <a:cubicBezTo>
                  <a:pt x="812267" y="201136"/>
                  <a:pt x="826237" y="201136"/>
                  <a:pt x="853542" y="201136"/>
                </a:cubicBezTo>
                <a:cubicBezTo>
                  <a:pt x="880847" y="201136"/>
                  <a:pt x="894817" y="201136"/>
                  <a:pt x="922757" y="201136"/>
                </a:cubicBezTo>
                <a:cubicBezTo>
                  <a:pt x="950697" y="201136"/>
                  <a:pt x="964667" y="201136"/>
                  <a:pt x="991972" y="201136"/>
                </a:cubicBezTo>
                <a:cubicBezTo>
                  <a:pt x="1019277" y="201136"/>
                  <a:pt x="1033247" y="201136"/>
                  <a:pt x="1060552" y="201136"/>
                </a:cubicBezTo>
                <a:cubicBezTo>
                  <a:pt x="1087857" y="201136"/>
                  <a:pt x="1100557" y="201136"/>
                  <a:pt x="1129767" y="201136"/>
                </a:cubicBezTo>
                <a:cubicBezTo>
                  <a:pt x="1158977" y="201136"/>
                  <a:pt x="1178027" y="208121"/>
                  <a:pt x="1207237" y="201136"/>
                </a:cubicBezTo>
                <a:cubicBezTo>
                  <a:pt x="1236447" y="194151"/>
                  <a:pt x="1248512" y="176371"/>
                  <a:pt x="1276452" y="166211"/>
                </a:cubicBezTo>
                <a:cubicBezTo>
                  <a:pt x="1304392" y="156051"/>
                  <a:pt x="1323442" y="166211"/>
                  <a:pt x="1345667" y="149066"/>
                </a:cubicBezTo>
                <a:cubicBezTo>
                  <a:pt x="1367892" y="131921"/>
                  <a:pt x="1393927" y="100806"/>
                  <a:pt x="1388847" y="79851"/>
                </a:cubicBezTo>
                <a:cubicBezTo>
                  <a:pt x="1383767" y="58896"/>
                  <a:pt x="1347572" y="57626"/>
                  <a:pt x="1319632" y="45561"/>
                </a:cubicBezTo>
                <a:cubicBezTo>
                  <a:pt x="1291692" y="33496"/>
                  <a:pt x="1277722" y="28416"/>
                  <a:pt x="1250417" y="19526"/>
                </a:cubicBezTo>
                <a:cubicBezTo>
                  <a:pt x="1223112" y="10636"/>
                  <a:pt x="1209142" y="5556"/>
                  <a:pt x="1181837" y="2381"/>
                </a:cubicBezTo>
                <a:cubicBezTo>
                  <a:pt x="1154532" y="-794"/>
                  <a:pt x="1140562" y="-794"/>
                  <a:pt x="1112622" y="2381"/>
                </a:cubicBezTo>
                <a:cubicBezTo>
                  <a:pt x="1084682" y="5556"/>
                  <a:pt x="1070712" y="16351"/>
                  <a:pt x="1043407" y="19526"/>
                </a:cubicBezTo>
                <a:cubicBezTo>
                  <a:pt x="1016102" y="22701"/>
                  <a:pt x="1002132" y="17621"/>
                  <a:pt x="974827" y="19526"/>
                </a:cubicBezTo>
                <a:cubicBezTo>
                  <a:pt x="947522" y="21431"/>
                  <a:pt x="933552" y="26511"/>
                  <a:pt x="905612" y="28416"/>
                </a:cubicBezTo>
                <a:cubicBezTo>
                  <a:pt x="877672" y="30321"/>
                  <a:pt x="863702" y="26511"/>
                  <a:pt x="836397" y="28416"/>
                </a:cubicBezTo>
                <a:cubicBezTo>
                  <a:pt x="809092" y="30321"/>
                  <a:pt x="795122" y="34766"/>
                  <a:pt x="767817" y="36671"/>
                </a:cubicBezTo>
                <a:cubicBezTo>
                  <a:pt x="740512" y="38576"/>
                  <a:pt x="727812" y="36671"/>
                  <a:pt x="698602" y="36671"/>
                </a:cubicBezTo>
                <a:cubicBezTo>
                  <a:pt x="669392" y="36671"/>
                  <a:pt x="650342" y="36671"/>
                  <a:pt x="621132" y="36671"/>
                </a:cubicBezTo>
                <a:cubicBezTo>
                  <a:pt x="591922" y="36671"/>
                  <a:pt x="579857" y="36671"/>
                  <a:pt x="551917" y="36671"/>
                </a:cubicBezTo>
                <a:cubicBezTo>
                  <a:pt x="523977" y="36671"/>
                  <a:pt x="511912" y="36671"/>
                  <a:pt x="482702" y="36671"/>
                </a:cubicBezTo>
                <a:cubicBezTo>
                  <a:pt x="453492" y="36671"/>
                  <a:pt x="434442" y="36671"/>
                  <a:pt x="405232" y="36671"/>
                </a:cubicBezTo>
                <a:cubicBezTo>
                  <a:pt x="376022" y="36671"/>
                  <a:pt x="365227" y="36671"/>
                  <a:pt x="336017" y="36671"/>
                </a:cubicBezTo>
                <a:cubicBezTo>
                  <a:pt x="306807" y="36671"/>
                  <a:pt x="287757" y="36671"/>
                  <a:pt x="258547" y="36671"/>
                </a:cubicBezTo>
                <a:cubicBezTo>
                  <a:pt x="229337" y="36671"/>
                  <a:pt x="218542" y="36671"/>
                  <a:pt x="189332" y="36671"/>
                </a:cubicBezTo>
                <a:cubicBezTo>
                  <a:pt x="160122" y="36671"/>
                  <a:pt x="142977" y="34766"/>
                  <a:pt x="111862" y="36671"/>
                </a:cubicBezTo>
                <a:cubicBezTo>
                  <a:pt x="80747" y="38576"/>
                  <a:pt x="56617" y="29686"/>
                  <a:pt x="34392" y="45561"/>
                </a:cubicBezTo>
                <a:cubicBezTo>
                  <a:pt x="12167" y="61436"/>
                  <a:pt x="2007" y="87471"/>
                  <a:pt x="102" y="114776"/>
                </a:cubicBezTo>
                <a:cubicBezTo>
                  <a:pt x="-1803" y="142081"/>
                  <a:pt x="23597" y="168116"/>
                  <a:pt x="25502" y="183356"/>
                </a:cubicBezTo>
                <a:cubicBezTo>
                  <a:pt x="27407" y="198596"/>
                  <a:pt x="-1803" y="192246"/>
                  <a:pt x="8357" y="192246"/>
                </a:cubicBez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true"/>
          <p:nvPr/>
        </p:nvSpPr>
        <p:spPr>
          <a:xfrm>
            <a:off x="2809240" y="2179955"/>
            <a:ext cx="2322830" cy="860425"/>
          </a:xfrm>
          <a:prstGeom prst="rect">
            <a:avLst/>
          </a:prstGeom>
          <a:noFill/>
        </p:spPr>
        <p:txBody>
          <a:bodyPr wrap="square" rtlCol="0">
            <a:spAutoFit/>
          </a:bodyPr>
          <a:p>
            <a:r>
              <a:rPr lang="en-US" altLang="en-US" sz="1000" b="1" u="sng">
                <a:latin typeface="Courier New" panose="02070309020205020404" charset="0"/>
                <a:cs typeface="Courier New" panose="02070309020205020404" charset="0"/>
              </a:rPr>
              <a:t>union sigval</a:t>
            </a:r>
            <a:endParaRPr lang="en-US" altLang="en-US" sz="1000" b="1" u="sng">
              <a:latin typeface="Courier New" panose="02070309020205020404" charset="0"/>
              <a:cs typeface="Courier New" panose="02070309020205020404" charset="0"/>
            </a:endParaRPr>
          </a:p>
          <a:p>
            <a:r>
              <a:rPr lang="en-US" altLang="en-US" sz="1000" b="1" u="sng">
                <a:latin typeface="Courier New" panose="02070309020205020404" charset="0"/>
                <a:cs typeface="Courier New" panose="02070309020205020404" charset="0"/>
              </a:rPr>
              <a:t>{</a:t>
            </a:r>
            <a:endParaRPr lang="en-US" altLang="en-US" sz="1000" b="1" u="sng">
              <a:latin typeface="Courier New" panose="02070309020205020404" charset="0"/>
              <a:cs typeface="Courier New" panose="02070309020205020404" charset="0"/>
            </a:endParaRPr>
          </a:p>
          <a:p>
            <a:r>
              <a:rPr lang="en-US" altLang="en-US" sz="1000" b="1" u="sng">
                <a:latin typeface="Courier New" panose="02070309020205020404" charset="0"/>
                <a:cs typeface="Courier New" panose="02070309020205020404" charset="0"/>
              </a:rPr>
              <a:t>	int sival_int;</a:t>
            </a:r>
            <a:endParaRPr lang="en-US" altLang="en-US" sz="1000" b="1" u="sng">
              <a:latin typeface="Courier New" panose="02070309020205020404" charset="0"/>
              <a:cs typeface="Courier New" panose="02070309020205020404" charset="0"/>
            </a:endParaRPr>
          </a:p>
          <a:p>
            <a:r>
              <a:rPr lang="en-US" altLang="en-US" sz="1000" b="1" u="sng">
                <a:latin typeface="Courier New" panose="02070309020205020404" charset="0"/>
                <a:cs typeface="Courier New" panose="02070309020205020404" charset="0"/>
              </a:rPr>
              <a:t>	void *sival_ptr;</a:t>
            </a:r>
            <a:endParaRPr lang="en-US" altLang="en-US" sz="1000" b="1" u="sng">
              <a:latin typeface="Courier New" panose="02070309020205020404" charset="0"/>
              <a:cs typeface="Courier New" panose="02070309020205020404" charset="0"/>
            </a:endParaRPr>
          </a:p>
          <a:p>
            <a:r>
              <a:rPr lang="en-US" altLang="en-US" sz="1000" b="1" u="sng">
                <a:latin typeface="Courier New" panose="02070309020205020404" charset="0"/>
                <a:cs typeface="Courier New" panose="02070309020205020404" charset="0"/>
              </a:rPr>
              <a:t>}</a:t>
            </a:r>
            <a:endParaRPr lang="en-US" altLang="en-US" sz="1000" b="1" u="sng">
              <a:latin typeface="Courier New" panose="02070309020205020404" charset="0"/>
              <a:cs typeface="Courier New" panose="02070309020205020404" charset="0"/>
            </a:endParaRPr>
          </a:p>
        </p:txBody>
      </p:sp>
      <p:sp>
        <p:nvSpPr>
          <p:cNvPr id="19" name="Freeform 18"/>
          <p:cNvSpPr/>
          <p:nvPr/>
        </p:nvSpPr>
        <p:spPr>
          <a:xfrm>
            <a:off x="5193665" y="2480310"/>
            <a:ext cx="1716405" cy="141605"/>
          </a:xfrm>
          <a:custGeom>
            <a:avLst/>
            <a:gdLst>
              <a:gd name="connisteX0" fmla="*/ 1716405 w 1716405"/>
              <a:gd name="connsiteY0" fmla="*/ 3104 h 141534"/>
              <a:gd name="connisteX1" fmla="*/ 1638935 w 1716405"/>
              <a:gd name="connsiteY1" fmla="*/ 3104 h 141534"/>
              <a:gd name="connisteX2" fmla="*/ 1457960 w 1716405"/>
              <a:gd name="connsiteY2" fmla="*/ 3104 h 141534"/>
              <a:gd name="connisteX3" fmla="*/ 1362710 w 1716405"/>
              <a:gd name="connsiteY3" fmla="*/ 3104 h 141534"/>
              <a:gd name="connisteX4" fmla="*/ 1181735 w 1716405"/>
              <a:gd name="connsiteY4" fmla="*/ 3104 h 141534"/>
              <a:gd name="connisteX5" fmla="*/ 1017905 w 1716405"/>
              <a:gd name="connsiteY5" fmla="*/ 38029 h 141534"/>
              <a:gd name="connisteX6" fmla="*/ 854075 w 1716405"/>
              <a:gd name="connsiteY6" fmla="*/ 46284 h 141534"/>
              <a:gd name="connisteX7" fmla="*/ 767715 w 1716405"/>
              <a:gd name="connsiteY7" fmla="*/ 46284 h 141534"/>
              <a:gd name="connisteX8" fmla="*/ 647065 w 1716405"/>
              <a:gd name="connsiteY8" fmla="*/ 63429 h 141534"/>
              <a:gd name="connisteX9" fmla="*/ 577850 w 1716405"/>
              <a:gd name="connsiteY9" fmla="*/ 63429 h 141534"/>
              <a:gd name="connisteX10" fmla="*/ 508635 w 1716405"/>
              <a:gd name="connsiteY10" fmla="*/ 81209 h 141534"/>
              <a:gd name="connisteX11" fmla="*/ 440055 w 1716405"/>
              <a:gd name="connsiteY11" fmla="*/ 89464 h 141534"/>
              <a:gd name="connisteX12" fmla="*/ 370840 w 1716405"/>
              <a:gd name="connsiteY12" fmla="*/ 98354 h 141534"/>
              <a:gd name="connisteX13" fmla="*/ 284480 w 1716405"/>
              <a:gd name="connsiteY13" fmla="*/ 106609 h 141534"/>
              <a:gd name="connisteX14" fmla="*/ 215900 w 1716405"/>
              <a:gd name="connsiteY14" fmla="*/ 115499 h 141534"/>
              <a:gd name="connisteX15" fmla="*/ 137795 w 1716405"/>
              <a:gd name="connsiteY15" fmla="*/ 124389 h 141534"/>
              <a:gd name="connisteX16" fmla="*/ 69215 w 1716405"/>
              <a:gd name="connsiteY16" fmla="*/ 132644 h 141534"/>
              <a:gd name="connisteX17" fmla="*/ 0 w 1716405"/>
              <a:gd name="connsiteY17" fmla="*/ 141534 h 14153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716405" h="141534">
                <a:moveTo>
                  <a:pt x="1716405" y="3104"/>
                </a:moveTo>
                <a:cubicBezTo>
                  <a:pt x="1704340" y="3104"/>
                  <a:pt x="1690370" y="3104"/>
                  <a:pt x="1638935" y="3104"/>
                </a:cubicBezTo>
                <a:cubicBezTo>
                  <a:pt x="1587500" y="3104"/>
                  <a:pt x="1513205" y="3104"/>
                  <a:pt x="1457960" y="3104"/>
                </a:cubicBezTo>
                <a:cubicBezTo>
                  <a:pt x="1402715" y="3104"/>
                  <a:pt x="1417955" y="3104"/>
                  <a:pt x="1362710" y="3104"/>
                </a:cubicBezTo>
                <a:cubicBezTo>
                  <a:pt x="1307465" y="3104"/>
                  <a:pt x="1250950" y="-3881"/>
                  <a:pt x="1181735" y="3104"/>
                </a:cubicBezTo>
                <a:cubicBezTo>
                  <a:pt x="1112520" y="10089"/>
                  <a:pt x="1083310" y="29139"/>
                  <a:pt x="1017905" y="38029"/>
                </a:cubicBezTo>
                <a:cubicBezTo>
                  <a:pt x="952500" y="46919"/>
                  <a:pt x="904240" y="44379"/>
                  <a:pt x="854075" y="46284"/>
                </a:cubicBezTo>
                <a:cubicBezTo>
                  <a:pt x="803910" y="48189"/>
                  <a:pt x="808990" y="43109"/>
                  <a:pt x="767715" y="46284"/>
                </a:cubicBezTo>
                <a:cubicBezTo>
                  <a:pt x="726440" y="49459"/>
                  <a:pt x="685165" y="60254"/>
                  <a:pt x="647065" y="63429"/>
                </a:cubicBezTo>
                <a:cubicBezTo>
                  <a:pt x="608965" y="66604"/>
                  <a:pt x="605790" y="59619"/>
                  <a:pt x="577850" y="63429"/>
                </a:cubicBezTo>
                <a:cubicBezTo>
                  <a:pt x="549910" y="67239"/>
                  <a:pt x="535940" y="76129"/>
                  <a:pt x="508635" y="81209"/>
                </a:cubicBezTo>
                <a:cubicBezTo>
                  <a:pt x="481330" y="86289"/>
                  <a:pt x="467360" y="86289"/>
                  <a:pt x="440055" y="89464"/>
                </a:cubicBezTo>
                <a:cubicBezTo>
                  <a:pt x="412750" y="92639"/>
                  <a:pt x="401955" y="95179"/>
                  <a:pt x="370840" y="98354"/>
                </a:cubicBezTo>
                <a:cubicBezTo>
                  <a:pt x="339725" y="101529"/>
                  <a:pt x="315595" y="103434"/>
                  <a:pt x="284480" y="106609"/>
                </a:cubicBezTo>
                <a:cubicBezTo>
                  <a:pt x="253365" y="109784"/>
                  <a:pt x="245110" y="111689"/>
                  <a:pt x="215900" y="115499"/>
                </a:cubicBezTo>
                <a:cubicBezTo>
                  <a:pt x="186690" y="119309"/>
                  <a:pt x="167005" y="121214"/>
                  <a:pt x="137795" y="124389"/>
                </a:cubicBezTo>
                <a:cubicBezTo>
                  <a:pt x="108585" y="127564"/>
                  <a:pt x="96520" y="129469"/>
                  <a:pt x="69215" y="132644"/>
                </a:cubicBezTo>
                <a:cubicBezTo>
                  <a:pt x="41910" y="135819"/>
                  <a:pt x="12700" y="139629"/>
                  <a:pt x="0" y="14153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Freeform 19"/>
          <p:cNvSpPr/>
          <p:nvPr/>
        </p:nvSpPr>
        <p:spPr>
          <a:xfrm>
            <a:off x="5184775" y="2492375"/>
            <a:ext cx="207010" cy="310515"/>
          </a:xfrm>
          <a:custGeom>
            <a:avLst/>
            <a:gdLst>
              <a:gd name="connisteX0" fmla="*/ 198827 w 207082"/>
              <a:gd name="connsiteY0" fmla="*/ 310515 h 310515"/>
              <a:gd name="connisteX1" fmla="*/ 129612 w 207082"/>
              <a:gd name="connsiteY1" fmla="*/ 250190 h 310515"/>
              <a:gd name="connisteX2" fmla="*/ 60397 w 207082"/>
              <a:gd name="connsiteY2" fmla="*/ 198120 h 310515"/>
              <a:gd name="connisteX3" fmla="*/ 72 w 207082"/>
              <a:gd name="connsiteY3" fmla="*/ 129540 h 310515"/>
              <a:gd name="connisteX4" fmla="*/ 69287 w 207082"/>
              <a:gd name="connsiteY4" fmla="*/ 86360 h 310515"/>
              <a:gd name="connisteX5" fmla="*/ 138502 w 207082"/>
              <a:gd name="connsiteY5" fmla="*/ 43180 h 310515"/>
              <a:gd name="connisteX6" fmla="*/ 207082 w 207082"/>
              <a:gd name="connsiteY6" fmla="*/ 0 h 31051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207082" h="310515">
                <a:moveTo>
                  <a:pt x="198827" y="310515"/>
                </a:moveTo>
                <a:cubicBezTo>
                  <a:pt x="186127" y="299720"/>
                  <a:pt x="157552" y="272415"/>
                  <a:pt x="129612" y="250190"/>
                </a:cubicBezTo>
                <a:cubicBezTo>
                  <a:pt x="101672" y="227965"/>
                  <a:pt x="86432" y="222250"/>
                  <a:pt x="60397" y="198120"/>
                </a:cubicBezTo>
                <a:cubicBezTo>
                  <a:pt x="34362" y="173990"/>
                  <a:pt x="-1833" y="151765"/>
                  <a:pt x="72" y="129540"/>
                </a:cubicBezTo>
                <a:cubicBezTo>
                  <a:pt x="1977" y="107315"/>
                  <a:pt x="41347" y="103505"/>
                  <a:pt x="69287" y="86360"/>
                </a:cubicBezTo>
                <a:cubicBezTo>
                  <a:pt x="97227" y="69215"/>
                  <a:pt x="111197" y="60325"/>
                  <a:pt x="138502" y="43180"/>
                </a:cubicBezTo>
                <a:cubicBezTo>
                  <a:pt x="165807" y="26035"/>
                  <a:pt x="195017" y="7620"/>
                  <a:pt x="207082"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Freeform 20"/>
          <p:cNvSpPr/>
          <p:nvPr/>
        </p:nvSpPr>
        <p:spPr>
          <a:xfrm>
            <a:off x="2058035" y="1914525"/>
            <a:ext cx="3094990" cy="1478280"/>
          </a:xfrm>
          <a:custGeom>
            <a:avLst/>
            <a:gdLst>
              <a:gd name="connisteX0" fmla="*/ 1436334 w 3094795"/>
              <a:gd name="connsiteY0" fmla="*/ 8255 h 1478209"/>
              <a:gd name="connisteX1" fmla="*/ 1341084 w 3094795"/>
              <a:gd name="connsiteY1" fmla="*/ 8255 h 1478209"/>
              <a:gd name="connisteX2" fmla="*/ 1237579 w 3094795"/>
              <a:gd name="connsiteY2" fmla="*/ 17145 h 1478209"/>
              <a:gd name="connisteX3" fmla="*/ 1151219 w 3094795"/>
              <a:gd name="connsiteY3" fmla="*/ 17145 h 1478209"/>
              <a:gd name="connisteX4" fmla="*/ 944209 w 3094795"/>
              <a:gd name="connsiteY4" fmla="*/ 34290 h 1478209"/>
              <a:gd name="connisteX5" fmla="*/ 772124 w 3094795"/>
              <a:gd name="connsiteY5" fmla="*/ 34290 h 1478209"/>
              <a:gd name="connisteX6" fmla="*/ 547334 w 3094795"/>
              <a:gd name="connsiteY6" fmla="*/ 51435 h 1478209"/>
              <a:gd name="connisteX7" fmla="*/ 375249 w 3094795"/>
              <a:gd name="connsiteY7" fmla="*/ 68580 h 1478209"/>
              <a:gd name="connisteX8" fmla="*/ 219674 w 3094795"/>
              <a:gd name="connsiteY8" fmla="*/ 86360 h 1478209"/>
              <a:gd name="connisteX9" fmla="*/ 107914 w 3094795"/>
              <a:gd name="connsiteY9" fmla="*/ 94615 h 1478209"/>
              <a:gd name="connisteX10" fmla="*/ 29809 w 3094795"/>
              <a:gd name="connsiteY10" fmla="*/ 111760 h 1478209"/>
              <a:gd name="connisteX11" fmla="*/ 12664 w 3094795"/>
              <a:gd name="connsiteY11" fmla="*/ 180975 h 1478209"/>
              <a:gd name="connisteX12" fmla="*/ 12664 w 3094795"/>
              <a:gd name="connsiteY12" fmla="*/ 258445 h 1478209"/>
              <a:gd name="connisteX13" fmla="*/ 4409 w 3094795"/>
              <a:gd name="connsiteY13" fmla="*/ 344805 h 1478209"/>
              <a:gd name="connisteX14" fmla="*/ 4409 w 3094795"/>
              <a:gd name="connsiteY14" fmla="*/ 414020 h 1478209"/>
              <a:gd name="connisteX15" fmla="*/ 47589 w 3094795"/>
              <a:gd name="connsiteY15" fmla="*/ 482600 h 1478209"/>
              <a:gd name="connisteX16" fmla="*/ 99024 w 3094795"/>
              <a:gd name="connsiteY16" fmla="*/ 568960 h 1478209"/>
              <a:gd name="connisteX17" fmla="*/ 168239 w 3094795"/>
              <a:gd name="connsiteY17" fmla="*/ 638175 h 1478209"/>
              <a:gd name="connisteX18" fmla="*/ 236819 w 3094795"/>
              <a:gd name="connsiteY18" fmla="*/ 707390 h 1478209"/>
              <a:gd name="connisteX19" fmla="*/ 306034 w 3094795"/>
              <a:gd name="connsiteY19" fmla="*/ 767715 h 1478209"/>
              <a:gd name="connisteX20" fmla="*/ 358104 w 3094795"/>
              <a:gd name="connsiteY20" fmla="*/ 845185 h 1478209"/>
              <a:gd name="connisteX21" fmla="*/ 401284 w 3094795"/>
              <a:gd name="connsiteY21" fmla="*/ 914400 h 1478209"/>
              <a:gd name="connisteX22" fmla="*/ 443829 w 3094795"/>
              <a:gd name="connsiteY22" fmla="*/ 982980 h 1478209"/>
              <a:gd name="connisteX23" fmla="*/ 478754 w 3094795"/>
              <a:gd name="connsiteY23" fmla="*/ 1052195 h 1478209"/>
              <a:gd name="connisteX24" fmla="*/ 521934 w 3094795"/>
              <a:gd name="connsiteY24" fmla="*/ 1121410 h 1478209"/>
              <a:gd name="connisteX25" fmla="*/ 565114 w 3094795"/>
              <a:gd name="connsiteY25" fmla="*/ 1189990 h 1478209"/>
              <a:gd name="connisteX26" fmla="*/ 608294 w 3094795"/>
              <a:gd name="connsiteY26" fmla="*/ 1259205 h 1478209"/>
              <a:gd name="connisteX27" fmla="*/ 676874 w 3094795"/>
              <a:gd name="connsiteY27" fmla="*/ 1319530 h 1478209"/>
              <a:gd name="connisteX28" fmla="*/ 746089 w 3094795"/>
              <a:gd name="connsiteY28" fmla="*/ 1371600 h 1478209"/>
              <a:gd name="connisteX29" fmla="*/ 832449 w 3094795"/>
              <a:gd name="connsiteY29" fmla="*/ 1397000 h 1478209"/>
              <a:gd name="connisteX30" fmla="*/ 927064 w 3094795"/>
              <a:gd name="connsiteY30" fmla="*/ 1414780 h 1478209"/>
              <a:gd name="connisteX31" fmla="*/ 996279 w 3094795"/>
              <a:gd name="connsiteY31" fmla="*/ 1431925 h 1478209"/>
              <a:gd name="connisteX32" fmla="*/ 1090894 w 3094795"/>
              <a:gd name="connsiteY32" fmla="*/ 1449070 h 1478209"/>
              <a:gd name="connisteX33" fmla="*/ 1177254 w 3094795"/>
              <a:gd name="connsiteY33" fmla="*/ 1449070 h 1478209"/>
              <a:gd name="connisteX34" fmla="*/ 1246469 w 3094795"/>
              <a:gd name="connsiteY34" fmla="*/ 1457960 h 1478209"/>
              <a:gd name="connisteX35" fmla="*/ 1341084 w 3094795"/>
              <a:gd name="connsiteY35" fmla="*/ 1457960 h 1478209"/>
              <a:gd name="connisteX36" fmla="*/ 1470624 w 3094795"/>
              <a:gd name="connsiteY36" fmla="*/ 1475105 h 1478209"/>
              <a:gd name="connisteX37" fmla="*/ 1565874 w 3094795"/>
              <a:gd name="connsiteY37" fmla="*/ 1475105 h 1478209"/>
              <a:gd name="connisteX38" fmla="*/ 1643344 w 3094795"/>
              <a:gd name="connsiteY38" fmla="*/ 1475105 h 1478209"/>
              <a:gd name="connisteX39" fmla="*/ 1720814 w 3094795"/>
              <a:gd name="connsiteY39" fmla="*/ 1475105 h 1478209"/>
              <a:gd name="connisteX40" fmla="*/ 1815429 w 3094795"/>
              <a:gd name="connsiteY40" fmla="*/ 1475105 h 1478209"/>
              <a:gd name="connisteX41" fmla="*/ 1936714 w 3094795"/>
              <a:gd name="connsiteY41" fmla="*/ 1475105 h 1478209"/>
              <a:gd name="connisteX42" fmla="*/ 2040219 w 3094795"/>
              <a:gd name="connsiteY42" fmla="*/ 1440180 h 1478209"/>
              <a:gd name="connisteX43" fmla="*/ 2117689 w 3094795"/>
              <a:gd name="connsiteY43" fmla="*/ 1440180 h 1478209"/>
              <a:gd name="connisteX44" fmla="*/ 2204049 w 3094795"/>
              <a:gd name="connsiteY44" fmla="*/ 1431925 h 1478209"/>
              <a:gd name="connisteX45" fmla="*/ 2272629 w 3094795"/>
              <a:gd name="connsiteY45" fmla="*/ 1431925 h 1478209"/>
              <a:gd name="connisteX46" fmla="*/ 2341844 w 3094795"/>
              <a:gd name="connsiteY46" fmla="*/ 1431925 h 1478209"/>
              <a:gd name="connisteX47" fmla="*/ 2419314 w 3094795"/>
              <a:gd name="connsiteY47" fmla="*/ 1431925 h 1478209"/>
              <a:gd name="connisteX48" fmla="*/ 2497419 w 3094795"/>
              <a:gd name="connsiteY48" fmla="*/ 1423035 h 1478209"/>
              <a:gd name="connisteX49" fmla="*/ 2565999 w 3094795"/>
              <a:gd name="connsiteY49" fmla="*/ 1423035 h 1478209"/>
              <a:gd name="connisteX50" fmla="*/ 2635214 w 3094795"/>
              <a:gd name="connsiteY50" fmla="*/ 1414780 h 1478209"/>
              <a:gd name="connisteX51" fmla="*/ 2704429 w 3094795"/>
              <a:gd name="connsiteY51" fmla="*/ 1405890 h 1478209"/>
              <a:gd name="connisteX52" fmla="*/ 2773009 w 3094795"/>
              <a:gd name="connsiteY52" fmla="*/ 1397000 h 1478209"/>
              <a:gd name="connisteX53" fmla="*/ 2842224 w 3094795"/>
              <a:gd name="connsiteY53" fmla="*/ 1354455 h 1478209"/>
              <a:gd name="connisteX54" fmla="*/ 2919694 w 3094795"/>
              <a:gd name="connsiteY54" fmla="*/ 1293495 h 1478209"/>
              <a:gd name="connisteX55" fmla="*/ 2988909 w 3094795"/>
              <a:gd name="connsiteY55" fmla="*/ 1242060 h 1478209"/>
              <a:gd name="connisteX56" fmla="*/ 3032089 w 3094795"/>
              <a:gd name="connsiteY56" fmla="*/ 1172845 h 1478209"/>
              <a:gd name="connisteX57" fmla="*/ 3058124 w 3094795"/>
              <a:gd name="connsiteY57" fmla="*/ 1104265 h 1478209"/>
              <a:gd name="connisteX58" fmla="*/ 3075269 w 3094795"/>
              <a:gd name="connsiteY58" fmla="*/ 1035050 h 1478209"/>
              <a:gd name="connisteX59" fmla="*/ 3092414 w 3094795"/>
              <a:gd name="connsiteY59" fmla="*/ 965835 h 1478209"/>
              <a:gd name="connisteX60" fmla="*/ 3092414 w 3094795"/>
              <a:gd name="connsiteY60" fmla="*/ 897255 h 1478209"/>
              <a:gd name="connisteX61" fmla="*/ 3075269 w 3094795"/>
              <a:gd name="connsiteY61" fmla="*/ 828040 h 1478209"/>
              <a:gd name="connisteX62" fmla="*/ 3066379 w 3094795"/>
              <a:gd name="connsiteY62" fmla="*/ 758825 h 1478209"/>
              <a:gd name="connisteX63" fmla="*/ 3049234 w 3094795"/>
              <a:gd name="connsiteY63" fmla="*/ 690245 h 1478209"/>
              <a:gd name="connisteX64" fmla="*/ 3014944 w 3094795"/>
              <a:gd name="connsiteY64" fmla="*/ 621030 h 1478209"/>
              <a:gd name="connisteX65" fmla="*/ 2954619 w 3094795"/>
              <a:gd name="connsiteY65" fmla="*/ 551815 h 1478209"/>
              <a:gd name="connisteX66" fmla="*/ 2876514 w 3094795"/>
              <a:gd name="connsiteY66" fmla="*/ 508635 h 1478209"/>
              <a:gd name="connisteX67" fmla="*/ 2799044 w 3094795"/>
              <a:gd name="connsiteY67" fmla="*/ 465455 h 1478209"/>
              <a:gd name="connisteX68" fmla="*/ 2712684 w 3094795"/>
              <a:gd name="connsiteY68" fmla="*/ 431165 h 1478209"/>
              <a:gd name="connisteX69" fmla="*/ 2600924 w 3094795"/>
              <a:gd name="connsiteY69" fmla="*/ 387985 h 1478209"/>
              <a:gd name="connisteX70" fmla="*/ 2522819 w 3094795"/>
              <a:gd name="connsiteY70" fmla="*/ 379095 h 1478209"/>
              <a:gd name="connisteX71" fmla="*/ 2454239 w 3094795"/>
              <a:gd name="connsiteY71" fmla="*/ 353695 h 1478209"/>
              <a:gd name="connisteX72" fmla="*/ 2376134 w 3094795"/>
              <a:gd name="connsiteY72" fmla="*/ 327660 h 1478209"/>
              <a:gd name="connisteX73" fmla="*/ 2298664 w 3094795"/>
              <a:gd name="connsiteY73" fmla="*/ 318770 h 1478209"/>
              <a:gd name="connisteX74" fmla="*/ 2212304 w 3094795"/>
              <a:gd name="connsiteY74" fmla="*/ 293370 h 1478209"/>
              <a:gd name="connisteX75" fmla="*/ 2134834 w 3094795"/>
              <a:gd name="connsiteY75" fmla="*/ 275590 h 1478209"/>
              <a:gd name="connisteX76" fmla="*/ 2065619 w 3094795"/>
              <a:gd name="connsiteY76" fmla="*/ 241300 h 1478209"/>
              <a:gd name="connisteX77" fmla="*/ 1997039 w 3094795"/>
              <a:gd name="connsiteY77" fmla="*/ 215265 h 1478209"/>
              <a:gd name="connisteX78" fmla="*/ 1918934 w 3094795"/>
              <a:gd name="connsiteY78" fmla="*/ 198120 h 1478209"/>
              <a:gd name="connisteX79" fmla="*/ 1850354 w 3094795"/>
              <a:gd name="connsiteY79" fmla="*/ 172085 h 1478209"/>
              <a:gd name="connisteX80" fmla="*/ 1781139 w 3094795"/>
              <a:gd name="connsiteY80" fmla="*/ 146685 h 1478209"/>
              <a:gd name="connisteX81" fmla="*/ 1711924 w 3094795"/>
              <a:gd name="connsiteY81" fmla="*/ 120650 h 1478209"/>
              <a:gd name="connisteX82" fmla="*/ 1643344 w 3094795"/>
              <a:gd name="connsiteY82" fmla="*/ 86360 h 1478209"/>
              <a:gd name="connisteX83" fmla="*/ 1574129 w 3094795"/>
              <a:gd name="connsiteY83" fmla="*/ 43180 h 1478209"/>
              <a:gd name="connisteX84" fmla="*/ 1504914 w 3094795"/>
              <a:gd name="connsiteY84" fmla="*/ 8255 h 1478209"/>
              <a:gd name="connisteX85" fmla="*/ 1436334 w 3094795"/>
              <a:gd name="connsiteY85" fmla="*/ 0 h 147820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Lst>
            <a:rect l="l" t="t" r="r" b="b"/>
            <a:pathLst>
              <a:path w="3094796" h="1478209">
                <a:moveTo>
                  <a:pt x="1436334" y="8255"/>
                </a:moveTo>
                <a:cubicBezTo>
                  <a:pt x="1419189" y="8255"/>
                  <a:pt x="1381089" y="6350"/>
                  <a:pt x="1341084" y="8255"/>
                </a:cubicBezTo>
                <a:cubicBezTo>
                  <a:pt x="1301079" y="10160"/>
                  <a:pt x="1275679" y="15240"/>
                  <a:pt x="1237579" y="17145"/>
                </a:cubicBezTo>
                <a:cubicBezTo>
                  <a:pt x="1199479" y="19050"/>
                  <a:pt x="1209639" y="13970"/>
                  <a:pt x="1151219" y="17145"/>
                </a:cubicBezTo>
                <a:cubicBezTo>
                  <a:pt x="1092799" y="20320"/>
                  <a:pt x="1019774" y="31115"/>
                  <a:pt x="944209" y="34290"/>
                </a:cubicBezTo>
                <a:cubicBezTo>
                  <a:pt x="868644" y="37465"/>
                  <a:pt x="851499" y="31115"/>
                  <a:pt x="772124" y="34290"/>
                </a:cubicBezTo>
                <a:cubicBezTo>
                  <a:pt x="692749" y="37465"/>
                  <a:pt x="626709" y="44450"/>
                  <a:pt x="547334" y="51435"/>
                </a:cubicBezTo>
                <a:cubicBezTo>
                  <a:pt x="467959" y="58420"/>
                  <a:pt x="440654" y="61595"/>
                  <a:pt x="375249" y="68580"/>
                </a:cubicBezTo>
                <a:cubicBezTo>
                  <a:pt x="309844" y="75565"/>
                  <a:pt x="273014" y="81280"/>
                  <a:pt x="219674" y="86360"/>
                </a:cubicBezTo>
                <a:cubicBezTo>
                  <a:pt x="166334" y="91440"/>
                  <a:pt x="146014" y="89535"/>
                  <a:pt x="107914" y="94615"/>
                </a:cubicBezTo>
                <a:cubicBezTo>
                  <a:pt x="69814" y="99695"/>
                  <a:pt x="48859" y="94615"/>
                  <a:pt x="29809" y="111760"/>
                </a:cubicBezTo>
                <a:cubicBezTo>
                  <a:pt x="10759" y="128905"/>
                  <a:pt x="15839" y="151765"/>
                  <a:pt x="12664" y="180975"/>
                </a:cubicBezTo>
                <a:cubicBezTo>
                  <a:pt x="9489" y="210185"/>
                  <a:pt x="14569" y="225425"/>
                  <a:pt x="12664" y="258445"/>
                </a:cubicBezTo>
                <a:cubicBezTo>
                  <a:pt x="10759" y="291465"/>
                  <a:pt x="6314" y="313690"/>
                  <a:pt x="4409" y="344805"/>
                </a:cubicBezTo>
                <a:cubicBezTo>
                  <a:pt x="2504" y="375920"/>
                  <a:pt x="-4481" y="386715"/>
                  <a:pt x="4409" y="414020"/>
                </a:cubicBezTo>
                <a:cubicBezTo>
                  <a:pt x="13299" y="441325"/>
                  <a:pt x="28539" y="451485"/>
                  <a:pt x="47589" y="482600"/>
                </a:cubicBezTo>
                <a:cubicBezTo>
                  <a:pt x="66639" y="513715"/>
                  <a:pt x="74894" y="537845"/>
                  <a:pt x="99024" y="568960"/>
                </a:cubicBezTo>
                <a:cubicBezTo>
                  <a:pt x="123154" y="600075"/>
                  <a:pt x="140934" y="610235"/>
                  <a:pt x="168239" y="638175"/>
                </a:cubicBezTo>
                <a:cubicBezTo>
                  <a:pt x="195544" y="666115"/>
                  <a:pt x="209514" y="681355"/>
                  <a:pt x="236819" y="707390"/>
                </a:cubicBezTo>
                <a:cubicBezTo>
                  <a:pt x="264124" y="733425"/>
                  <a:pt x="281904" y="740410"/>
                  <a:pt x="306034" y="767715"/>
                </a:cubicBezTo>
                <a:cubicBezTo>
                  <a:pt x="330164" y="795020"/>
                  <a:pt x="339054" y="815975"/>
                  <a:pt x="358104" y="845185"/>
                </a:cubicBezTo>
                <a:cubicBezTo>
                  <a:pt x="377154" y="874395"/>
                  <a:pt x="384139" y="887095"/>
                  <a:pt x="401284" y="914400"/>
                </a:cubicBezTo>
                <a:cubicBezTo>
                  <a:pt x="418429" y="941705"/>
                  <a:pt x="428589" y="955675"/>
                  <a:pt x="443829" y="982980"/>
                </a:cubicBezTo>
                <a:cubicBezTo>
                  <a:pt x="459069" y="1010285"/>
                  <a:pt x="462879" y="1024255"/>
                  <a:pt x="478754" y="1052195"/>
                </a:cubicBezTo>
                <a:cubicBezTo>
                  <a:pt x="494629" y="1080135"/>
                  <a:pt x="504789" y="1094105"/>
                  <a:pt x="521934" y="1121410"/>
                </a:cubicBezTo>
                <a:cubicBezTo>
                  <a:pt x="539079" y="1148715"/>
                  <a:pt x="547969" y="1162685"/>
                  <a:pt x="565114" y="1189990"/>
                </a:cubicBezTo>
                <a:cubicBezTo>
                  <a:pt x="582259" y="1217295"/>
                  <a:pt x="586069" y="1233170"/>
                  <a:pt x="608294" y="1259205"/>
                </a:cubicBezTo>
                <a:cubicBezTo>
                  <a:pt x="630519" y="1285240"/>
                  <a:pt x="649569" y="1297305"/>
                  <a:pt x="676874" y="1319530"/>
                </a:cubicBezTo>
                <a:cubicBezTo>
                  <a:pt x="704179" y="1341755"/>
                  <a:pt x="714974" y="1356360"/>
                  <a:pt x="746089" y="1371600"/>
                </a:cubicBezTo>
                <a:cubicBezTo>
                  <a:pt x="777204" y="1386840"/>
                  <a:pt x="796254" y="1388110"/>
                  <a:pt x="832449" y="1397000"/>
                </a:cubicBezTo>
                <a:cubicBezTo>
                  <a:pt x="868644" y="1405890"/>
                  <a:pt x="894044" y="1407795"/>
                  <a:pt x="927064" y="1414780"/>
                </a:cubicBezTo>
                <a:cubicBezTo>
                  <a:pt x="960084" y="1421765"/>
                  <a:pt x="963259" y="1424940"/>
                  <a:pt x="996279" y="1431925"/>
                </a:cubicBezTo>
                <a:cubicBezTo>
                  <a:pt x="1029299" y="1438910"/>
                  <a:pt x="1054699" y="1445895"/>
                  <a:pt x="1090894" y="1449070"/>
                </a:cubicBezTo>
                <a:cubicBezTo>
                  <a:pt x="1127089" y="1452245"/>
                  <a:pt x="1146139" y="1447165"/>
                  <a:pt x="1177254" y="1449070"/>
                </a:cubicBezTo>
                <a:cubicBezTo>
                  <a:pt x="1208369" y="1450975"/>
                  <a:pt x="1213449" y="1456055"/>
                  <a:pt x="1246469" y="1457960"/>
                </a:cubicBezTo>
                <a:cubicBezTo>
                  <a:pt x="1279489" y="1459865"/>
                  <a:pt x="1295999" y="1454785"/>
                  <a:pt x="1341084" y="1457960"/>
                </a:cubicBezTo>
                <a:cubicBezTo>
                  <a:pt x="1386169" y="1461135"/>
                  <a:pt x="1425539" y="1471930"/>
                  <a:pt x="1470624" y="1475105"/>
                </a:cubicBezTo>
                <a:cubicBezTo>
                  <a:pt x="1515709" y="1478280"/>
                  <a:pt x="1531584" y="1475105"/>
                  <a:pt x="1565874" y="1475105"/>
                </a:cubicBezTo>
                <a:cubicBezTo>
                  <a:pt x="1600164" y="1475105"/>
                  <a:pt x="1612229" y="1475105"/>
                  <a:pt x="1643344" y="1475105"/>
                </a:cubicBezTo>
                <a:cubicBezTo>
                  <a:pt x="1674459" y="1475105"/>
                  <a:pt x="1686524" y="1475105"/>
                  <a:pt x="1720814" y="1475105"/>
                </a:cubicBezTo>
                <a:cubicBezTo>
                  <a:pt x="1755104" y="1475105"/>
                  <a:pt x="1772249" y="1475105"/>
                  <a:pt x="1815429" y="1475105"/>
                </a:cubicBezTo>
                <a:cubicBezTo>
                  <a:pt x="1858609" y="1475105"/>
                  <a:pt x="1891629" y="1482090"/>
                  <a:pt x="1936714" y="1475105"/>
                </a:cubicBezTo>
                <a:cubicBezTo>
                  <a:pt x="1981799" y="1468120"/>
                  <a:pt x="2004024" y="1447165"/>
                  <a:pt x="2040219" y="1440180"/>
                </a:cubicBezTo>
                <a:cubicBezTo>
                  <a:pt x="2076414" y="1433195"/>
                  <a:pt x="2084669" y="1442085"/>
                  <a:pt x="2117689" y="1440180"/>
                </a:cubicBezTo>
                <a:cubicBezTo>
                  <a:pt x="2150709" y="1438275"/>
                  <a:pt x="2172934" y="1433830"/>
                  <a:pt x="2204049" y="1431925"/>
                </a:cubicBezTo>
                <a:cubicBezTo>
                  <a:pt x="2235164" y="1430020"/>
                  <a:pt x="2245324" y="1431925"/>
                  <a:pt x="2272629" y="1431925"/>
                </a:cubicBezTo>
                <a:cubicBezTo>
                  <a:pt x="2299934" y="1431925"/>
                  <a:pt x="2312634" y="1431925"/>
                  <a:pt x="2341844" y="1431925"/>
                </a:cubicBezTo>
                <a:cubicBezTo>
                  <a:pt x="2371054" y="1431925"/>
                  <a:pt x="2388199" y="1433830"/>
                  <a:pt x="2419314" y="1431925"/>
                </a:cubicBezTo>
                <a:cubicBezTo>
                  <a:pt x="2450429" y="1430020"/>
                  <a:pt x="2468209" y="1424940"/>
                  <a:pt x="2497419" y="1423035"/>
                </a:cubicBezTo>
                <a:cubicBezTo>
                  <a:pt x="2526629" y="1421130"/>
                  <a:pt x="2538694" y="1424940"/>
                  <a:pt x="2565999" y="1423035"/>
                </a:cubicBezTo>
                <a:cubicBezTo>
                  <a:pt x="2593304" y="1421130"/>
                  <a:pt x="2607274" y="1417955"/>
                  <a:pt x="2635214" y="1414780"/>
                </a:cubicBezTo>
                <a:cubicBezTo>
                  <a:pt x="2663154" y="1411605"/>
                  <a:pt x="2677124" y="1409700"/>
                  <a:pt x="2704429" y="1405890"/>
                </a:cubicBezTo>
                <a:cubicBezTo>
                  <a:pt x="2731734" y="1402080"/>
                  <a:pt x="2745704" y="1407160"/>
                  <a:pt x="2773009" y="1397000"/>
                </a:cubicBezTo>
                <a:cubicBezTo>
                  <a:pt x="2800314" y="1386840"/>
                  <a:pt x="2813014" y="1375410"/>
                  <a:pt x="2842224" y="1354455"/>
                </a:cubicBezTo>
                <a:cubicBezTo>
                  <a:pt x="2871434" y="1333500"/>
                  <a:pt x="2890484" y="1315720"/>
                  <a:pt x="2919694" y="1293495"/>
                </a:cubicBezTo>
                <a:cubicBezTo>
                  <a:pt x="2948904" y="1271270"/>
                  <a:pt x="2966684" y="1266190"/>
                  <a:pt x="2988909" y="1242060"/>
                </a:cubicBezTo>
                <a:cubicBezTo>
                  <a:pt x="3011134" y="1217930"/>
                  <a:pt x="3018119" y="1200150"/>
                  <a:pt x="3032089" y="1172845"/>
                </a:cubicBezTo>
                <a:cubicBezTo>
                  <a:pt x="3046059" y="1145540"/>
                  <a:pt x="3049234" y="1131570"/>
                  <a:pt x="3058124" y="1104265"/>
                </a:cubicBezTo>
                <a:cubicBezTo>
                  <a:pt x="3067014" y="1076960"/>
                  <a:pt x="3068284" y="1062990"/>
                  <a:pt x="3075269" y="1035050"/>
                </a:cubicBezTo>
                <a:cubicBezTo>
                  <a:pt x="3082254" y="1007110"/>
                  <a:pt x="3089239" y="993140"/>
                  <a:pt x="3092414" y="965835"/>
                </a:cubicBezTo>
                <a:cubicBezTo>
                  <a:pt x="3095589" y="938530"/>
                  <a:pt x="3095589" y="924560"/>
                  <a:pt x="3092414" y="897255"/>
                </a:cubicBezTo>
                <a:cubicBezTo>
                  <a:pt x="3089239" y="869950"/>
                  <a:pt x="3080349" y="855980"/>
                  <a:pt x="3075269" y="828040"/>
                </a:cubicBezTo>
                <a:cubicBezTo>
                  <a:pt x="3070189" y="800100"/>
                  <a:pt x="3071459" y="786130"/>
                  <a:pt x="3066379" y="758825"/>
                </a:cubicBezTo>
                <a:cubicBezTo>
                  <a:pt x="3061299" y="731520"/>
                  <a:pt x="3059394" y="717550"/>
                  <a:pt x="3049234" y="690245"/>
                </a:cubicBezTo>
                <a:cubicBezTo>
                  <a:pt x="3039074" y="662940"/>
                  <a:pt x="3033994" y="648970"/>
                  <a:pt x="3014944" y="621030"/>
                </a:cubicBezTo>
                <a:cubicBezTo>
                  <a:pt x="2995894" y="593090"/>
                  <a:pt x="2982559" y="574040"/>
                  <a:pt x="2954619" y="551815"/>
                </a:cubicBezTo>
                <a:cubicBezTo>
                  <a:pt x="2926679" y="529590"/>
                  <a:pt x="2907629" y="525780"/>
                  <a:pt x="2876514" y="508635"/>
                </a:cubicBezTo>
                <a:cubicBezTo>
                  <a:pt x="2845399" y="491490"/>
                  <a:pt x="2832064" y="480695"/>
                  <a:pt x="2799044" y="465455"/>
                </a:cubicBezTo>
                <a:cubicBezTo>
                  <a:pt x="2766024" y="450215"/>
                  <a:pt x="2752054" y="446405"/>
                  <a:pt x="2712684" y="431165"/>
                </a:cubicBezTo>
                <a:cubicBezTo>
                  <a:pt x="2673314" y="415925"/>
                  <a:pt x="2639024" y="398145"/>
                  <a:pt x="2600924" y="387985"/>
                </a:cubicBezTo>
                <a:cubicBezTo>
                  <a:pt x="2562824" y="377825"/>
                  <a:pt x="2552029" y="386080"/>
                  <a:pt x="2522819" y="379095"/>
                </a:cubicBezTo>
                <a:cubicBezTo>
                  <a:pt x="2493609" y="372110"/>
                  <a:pt x="2483449" y="363855"/>
                  <a:pt x="2454239" y="353695"/>
                </a:cubicBezTo>
                <a:cubicBezTo>
                  <a:pt x="2425029" y="343535"/>
                  <a:pt x="2407249" y="334645"/>
                  <a:pt x="2376134" y="327660"/>
                </a:cubicBezTo>
                <a:cubicBezTo>
                  <a:pt x="2345019" y="320675"/>
                  <a:pt x="2331684" y="325755"/>
                  <a:pt x="2298664" y="318770"/>
                </a:cubicBezTo>
                <a:cubicBezTo>
                  <a:pt x="2265644" y="311785"/>
                  <a:pt x="2245324" y="302260"/>
                  <a:pt x="2212304" y="293370"/>
                </a:cubicBezTo>
                <a:cubicBezTo>
                  <a:pt x="2179284" y="284480"/>
                  <a:pt x="2164044" y="285750"/>
                  <a:pt x="2134834" y="275590"/>
                </a:cubicBezTo>
                <a:cubicBezTo>
                  <a:pt x="2105624" y="265430"/>
                  <a:pt x="2092924" y="253365"/>
                  <a:pt x="2065619" y="241300"/>
                </a:cubicBezTo>
                <a:cubicBezTo>
                  <a:pt x="2038314" y="229235"/>
                  <a:pt x="2026249" y="224155"/>
                  <a:pt x="1997039" y="215265"/>
                </a:cubicBezTo>
                <a:cubicBezTo>
                  <a:pt x="1967829" y="206375"/>
                  <a:pt x="1948144" y="207010"/>
                  <a:pt x="1918934" y="198120"/>
                </a:cubicBezTo>
                <a:cubicBezTo>
                  <a:pt x="1889724" y="189230"/>
                  <a:pt x="1877659" y="182245"/>
                  <a:pt x="1850354" y="172085"/>
                </a:cubicBezTo>
                <a:cubicBezTo>
                  <a:pt x="1823049" y="161925"/>
                  <a:pt x="1809079" y="156845"/>
                  <a:pt x="1781139" y="146685"/>
                </a:cubicBezTo>
                <a:cubicBezTo>
                  <a:pt x="1753199" y="136525"/>
                  <a:pt x="1739229" y="132715"/>
                  <a:pt x="1711924" y="120650"/>
                </a:cubicBezTo>
                <a:cubicBezTo>
                  <a:pt x="1684619" y="108585"/>
                  <a:pt x="1670649" y="101600"/>
                  <a:pt x="1643344" y="86360"/>
                </a:cubicBezTo>
                <a:cubicBezTo>
                  <a:pt x="1616039" y="71120"/>
                  <a:pt x="1602069" y="59055"/>
                  <a:pt x="1574129" y="43180"/>
                </a:cubicBezTo>
                <a:cubicBezTo>
                  <a:pt x="1546189" y="27305"/>
                  <a:pt x="1532219" y="17145"/>
                  <a:pt x="1504914" y="8255"/>
                </a:cubicBezTo>
                <a:cubicBezTo>
                  <a:pt x="1477609" y="-635"/>
                  <a:pt x="1448399" y="635"/>
                  <a:pt x="1436334"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0451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_sigaction</a:t>
            </a:r>
            <a:endParaRPr lang="en-US" altLang="zh-CN" b="1">
              <a:effectLst>
                <a:outerShdw blurRad="38100" dist="38100" dir="2700000" algn="tl">
                  <a:srgbClr val="000000">
                    <a:alpha val="43137"/>
                  </a:srgbClr>
                </a:outerShdw>
              </a:effectLst>
            </a:endParaRPr>
          </a:p>
        </p:txBody>
      </p:sp>
      <p:sp>
        <p:nvSpPr>
          <p:cNvPr id="7" name="Text Box 6"/>
          <p:cNvSpPr txBox="true"/>
          <p:nvPr/>
        </p:nvSpPr>
        <p:spPr>
          <a:xfrm>
            <a:off x="1471930" y="2065020"/>
            <a:ext cx="5246370" cy="953135"/>
          </a:xfrm>
          <a:prstGeom prst="rect">
            <a:avLst/>
          </a:prstGeom>
          <a:noFill/>
        </p:spPr>
        <p:txBody>
          <a:bodyPr wrap="square" rtlCol="0">
            <a:spAutoFit/>
          </a:bodyPr>
          <a:p>
            <a:r>
              <a:rPr lang="en-US" sz="1400" u="sng">
                <a:latin typeface="Courier New" panose="02070309020205020404" charset="0"/>
                <a:cs typeface="Courier New" panose="02070309020205020404" charset="0"/>
              </a:rPr>
              <a:t>void (*sa_sigaction)(int, siginfo_t *, void *)</a:t>
            </a:r>
            <a:endParaRPr lang="en-US" sz="1400" u="sng">
              <a:latin typeface="Courier New" panose="02070309020205020404" charset="0"/>
              <a:cs typeface="Courier New" panose="02070309020205020404" charset="0"/>
            </a:endParaRPr>
          </a:p>
          <a:p>
            <a:endParaRPr 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参数</a:t>
            </a:r>
            <a:r>
              <a:rPr lang="en-US" altLang="zh-CN" sz="1400" u="sng">
                <a:latin typeface="Courier New" panose="02070309020205020404" charset="0"/>
                <a:cs typeface="Courier New" panose="02070309020205020404" charset="0"/>
              </a:rPr>
              <a:t>void *, </a:t>
            </a:r>
            <a:r>
              <a:rPr lang="zh-CN" altLang="en-US" sz="1400" u="sng">
                <a:latin typeface="Courier New" panose="02070309020205020404" charset="0"/>
                <a:cs typeface="Courier New" panose="02070309020205020404" charset="0"/>
              </a:rPr>
              <a:t>可以用来传递进程的上下文信息，系统提供了一个结构，</a:t>
            </a:r>
            <a:r>
              <a:rPr lang="en-US" altLang="zh-CN" sz="1400" u="sng">
                <a:latin typeface="Courier New" panose="02070309020205020404" charset="0"/>
                <a:cs typeface="Courier New" panose="02070309020205020404" charset="0"/>
              </a:rPr>
              <a:t>ucontext_t</a:t>
            </a:r>
            <a:r>
              <a:rPr lang="zh-CN" altLang="en-US" sz="1400" u="sng">
                <a:latin typeface="Courier New" panose="02070309020205020404" charset="0"/>
                <a:cs typeface="Courier New" panose="02070309020205020404" charset="0"/>
              </a:rPr>
              <a:t>作为参考</a:t>
            </a:r>
            <a:r>
              <a:rPr lang="en-US" altLang="zh-CN" sz="1400" u="sng">
                <a:latin typeface="Courier New" panose="02070309020205020404" charset="0"/>
                <a:cs typeface="Courier New" panose="02070309020205020404" charset="0"/>
              </a:rPr>
              <a:t> </a:t>
            </a:r>
            <a:endParaRPr lang="en-US" altLang="zh-CN" sz="1400" u="sng">
              <a:latin typeface="Courier New" panose="02070309020205020404" charset="0"/>
              <a:cs typeface="Courier New" panose="020703090202050204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t>
            </a:r>
            <a:r>
              <a:rPr lang="en-US" altLang="en-US" b="1">
                <a:effectLst>
                  <a:outerShdw blurRad="38100" dist="38100" dir="2700000" algn="tl">
                    <a:srgbClr val="000000">
                      <a:alpha val="43137"/>
                    </a:srgbClr>
                  </a:outerShdw>
                </a:effectLst>
              </a:rPr>
              <a:t>setjmp/siglongjmp</a:t>
            </a:r>
            <a:endParaRPr lang="en-US" altLang="en-US" b="1">
              <a:effectLst>
                <a:outerShdw blurRad="38100" dist="38100" dir="2700000" algn="tl">
                  <a:srgbClr val="000000">
                    <a:alpha val="43137"/>
                  </a:srgbClr>
                </a:outerShdw>
              </a:effectLst>
            </a:endParaRPr>
          </a:p>
        </p:txBody>
      </p:sp>
      <p:sp>
        <p:nvSpPr>
          <p:cNvPr id="7" name="Text Box 6"/>
          <p:cNvSpPr txBox="true"/>
          <p:nvPr/>
        </p:nvSpPr>
        <p:spPr>
          <a:xfrm>
            <a:off x="177800" y="823595"/>
            <a:ext cx="8528685" cy="2245360"/>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函数的需求</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在一个信号处理程序中，激活信号本身会被加入到信号屏蔽字中，如果</a:t>
            </a:r>
            <a:r>
              <a:rPr lang="en-US" altLang="zh-CN" sz="1400" u="sng">
                <a:latin typeface="Courier New" panose="02070309020205020404" charset="0"/>
                <a:cs typeface="Courier New" panose="02070309020205020404" charset="0"/>
              </a:rPr>
              <a:t>long</a:t>
            </a:r>
            <a:r>
              <a:rPr lang="en-US" altLang="en-US" sz="1400" u="sng">
                <a:latin typeface="Courier New" panose="02070309020205020404" charset="0"/>
                <a:cs typeface="Courier New" panose="02070309020205020404" charset="0"/>
              </a:rPr>
              <a:t>jmp</a:t>
            </a:r>
            <a:r>
              <a:rPr lang="zh-CN" altLang="en-US" sz="1400" u="sng">
                <a:latin typeface="Courier New" panose="02070309020205020404" charset="0"/>
                <a:cs typeface="Courier New" panose="02070309020205020404" charset="0"/>
              </a:rPr>
              <a:t>从一个信号处理程序中跳出，那么信号屏蔽字怎么恢复，这一点原始的函数中并没有明确的要求。</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2. int</a:t>
            </a:r>
            <a:r>
              <a:rPr lang="en-US" altLang="en-US" sz="1400" u="sng">
                <a:latin typeface="Courier New" panose="02070309020205020404" charset="0"/>
                <a:cs typeface="Courier New" panose="02070309020205020404" charset="0"/>
              </a:rPr>
              <a:t> sigsetjmp(sigjmp_buf env, int savemask)</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如果</a:t>
            </a:r>
            <a:r>
              <a:rPr lang="en-US" altLang="zh-CN" sz="1400" u="sng">
                <a:latin typeface="Courier New" panose="02070309020205020404" charset="0"/>
                <a:cs typeface="Courier New" panose="02070309020205020404" charset="0"/>
              </a:rPr>
              <a:t>savamask</a:t>
            </a:r>
            <a:r>
              <a:rPr lang="zh-CN" altLang="en-US" sz="1400" u="sng">
                <a:latin typeface="Courier New" panose="02070309020205020404" charset="0"/>
                <a:cs typeface="Courier New" panose="02070309020205020404" charset="0"/>
              </a:rPr>
              <a:t>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则在</a:t>
            </a:r>
            <a:r>
              <a:rPr lang="en-US" altLang="zh-CN" sz="1400" u="sng">
                <a:latin typeface="Courier New" panose="02070309020205020404" charset="0"/>
                <a:cs typeface="Courier New" panose="02070309020205020404" charset="0"/>
              </a:rPr>
              <a:t>env</a:t>
            </a:r>
            <a:r>
              <a:rPr lang="zh-CN" altLang="en-US" sz="1400" u="sng">
                <a:latin typeface="Courier New" panose="02070309020205020404" charset="0"/>
                <a:cs typeface="Courier New" panose="02070309020205020404" charset="0"/>
              </a:rPr>
              <a:t>中将保存当前的信号屏蔽字</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void siglongjmp(sigjmp_buf env, int val)</a:t>
            </a:r>
            <a:endParaRPr lang="en-US"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如果</a:t>
            </a:r>
            <a:r>
              <a:rPr lang="en-US" altLang="zh-CN" sz="1400" u="sng">
                <a:latin typeface="Courier New" panose="02070309020205020404" charset="0"/>
                <a:cs typeface="Courier New" panose="02070309020205020404" charset="0"/>
              </a:rPr>
              <a:t>env</a:t>
            </a:r>
            <a:r>
              <a:rPr lang="zh-CN" altLang="en-US" sz="1400" u="sng">
                <a:latin typeface="Courier New" panose="02070309020205020404" charset="0"/>
                <a:cs typeface="Courier New" panose="02070309020205020404" charset="0"/>
              </a:rPr>
              <a:t>是由一个设置了非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的</a:t>
            </a:r>
            <a:r>
              <a:rPr lang="en-US" altLang="zh-CN" sz="1400" u="sng">
                <a:latin typeface="Courier New" panose="02070309020205020404" charset="0"/>
                <a:cs typeface="Courier New" panose="02070309020205020404" charset="0"/>
              </a:rPr>
              <a:t>savemask</a:t>
            </a:r>
            <a:r>
              <a:rPr lang="zh-CN" altLang="en-US" sz="1400" u="sng">
                <a:latin typeface="Courier New" panose="02070309020205020404" charset="0"/>
                <a:cs typeface="Courier New" panose="02070309020205020404" charset="0"/>
              </a:rPr>
              <a:t>的生成的，那么就会恢复当时的信号屏蔽字</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132842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信号概念</a:t>
            </a:r>
            <a:endParaRPr lang="zh-CN" altLang="en-US" b="1">
              <a:effectLst>
                <a:outerShdw blurRad="38100" dist="38100" dir="2700000" algn="tl">
                  <a:srgbClr val="000000">
                    <a:alpha val="43137"/>
                  </a:srgbClr>
                </a:outerShdw>
              </a:effectLst>
            </a:endParaRPr>
          </a:p>
        </p:txBody>
      </p:sp>
      <p:sp>
        <p:nvSpPr>
          <p:cNvPr id="3" name="Text Box 2"/>
          <p:cNvSpPr txBox="true"/>
          <p:nvPr/>
        </p:nvSpPr>
        <p:spPr>
          <a:xfrm>
            <a:off x="208280" y="594360"/>
            <a:ext cx="6788150" cy="306705"/>
          </a:xfrm>
          <a:prstGeom prst="rect">
            <a:avLst/>
          </a:prstGeom>
          <a:noFill/>
        </p:spPr>
        <p:txBody>
          <a:bodyPr wrap="square" rtlCol="0">
            <a:spAutoFit/>
          </a:bodyPr>
          <a:p>
            <a:r>
              <a:rPr lang="en-US"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信号是一种软中断，</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提供了一种处理异步事件的方法。</a:t>
            </a:r>
            <a:endParaRPr lang="en-US" altLang="zh-CN" sz="1400" u="sng">
              <a:latin typeface="Courier New" panose="02070309020205020404" charset="0"/>
              <a:cs typeface="Courier New" panose="02070309020205020404" charset="0"/>
            </a:endParaRPr>
          </a:p>
        </p:txBody>
      </p:sp>
      <p:sp>
        <p:nvSpPr>
          <p:cNvPr id="4" name="Rectangle 3"/>
          <p:cNvSpPr/>
          <p:nvPr/>
        </p:nvSpPr>
        <p:spPr>
          <a:xfrm>
            <a:off x="751205" y="3557905"/>
            <a:ext cx="854075" cy="310515"/>
          </a:xfrm>
          <a:prstGeom prst="rect">
            <a:avLst/>
          </a:prstGeom>
          <a:noFill/>
          <a:ln w="38100"/>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Text Box 4"/>
          <p:cNvSpPr txBox="true"/>
          <p:nvPr/>
        </p:nvSpPr>
        <p:spPr>
          <a:xfrm>
            <a:off x="744220" y="3590290"/>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信号三要素</a:t>
            </a:r>
            <a:endParaRPr lang="zh-CN" altLang="en-US" sz="1000" b="1" u="sng">
              <a:latin typeface="Courier New" panose="02070309020205020404" charset="0"/>
              <a:cs typeface="Courier New" panose="02070309020205020404" charset="0"/>
              <a:sym typeface="+mn-ea"/>
            </a:endParaRPr>
          </a:p>
        </p:txBody>
      </p:sp>
      <p:sp>
        <p:nvSpPr>
          <p:cNvPr id="6" name="Left Bracket 5"/>
          <p:cNvSpPr/>
          <p:nvPr/>
        </p:nvSpPr>
        <p:spPr>
          <a:xfrm>
            <a:off x="1708785" y="1967230"/>
            <a:ext cx="224155" cy="3492500"/>
          </a:xfrm>
          <a:prstGeom prst="leftBracket">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7" name="Text Box 6"/>
          <p:cNvSpPr txBox="true"/>
          <p:nvPr/>
        </p:nvSpPr>
        <p:spPr>
          <a:xfrm>
            <a:off x="1984375" y="5292090"/>
            <a:ext cx="70612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处理动作</a:t>
            </a:r>
            <a:endParaRPr lang="zh-CN" altLang="en-US" sz="1000" b="1" u="sng">
              <a:latin typeface="Courier New" panose="02070309020205020404" charset="0"/>
              <a:cs typeface="Courier New" panose="02070309020205020404" charset="0"/>
              <a:sym typeface="+mn-ea"/>
            </a:endParaRPr>
          </a:p>
        </p:txBody>
      </p:sp>
      <p:sp>
        <p:nvSpPr>
          <p:cNvPr id="8" name="Text Box 7"/>
          <p:cNvSpPr txBox="true"/>
          <p:nvPr/>
        </p:nvSpPr>
        <p:spPr>
          <a:xfrm>
            <a:off x="1984375" y="3557905"/>
            <a:ext cx="157543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触发事件</a:t>
            </a:r>
            <a:r>
              <a:rPr lang="en-US" altLang="zh-CN" sz="1000" b="1" u="sng">
                <a:latin typeface="Courier New" panose="02070309020205020404" charset="0"/>
                <a:cs typeface="Courier New" panose="02070309020205020404" charset="0"/>
                <a:sym typeface="+mn-ea"/>
              </a:rPr>
              <a:t>/</a:t>
            </a:r>
            <a:r>
              <a:rPr lang="zh-CN" altLang="en-US" sz="1000" b="1" u="sng">
                <a:latin typeface="Courier New" panose="02070309020205020404" charset="0"/>
                <a:cs typeface="Courier New" panose="02070309020205020404" charset="0"/>
                <a:sym typeface="+mn-ea"/>
              </a:rPr>
              <a:t>产生方式</a:t>
            </a:r>
            <a:endParaRPr lang="zh-CN" altLang="en-US" sz="1000" b="1" u="sng">
              <a:latin typeface="Courier New" panose="02070309020205020404" charset="0"/>
              <a:cs typeface="Courier New" panose="02070309020205020404" charset="0"/>
              <a:sym typeface="+mn-ea"/>
            </a:endParaRPr>
          </a:p>
        </p:txBody>
      </p:sp>
      <p:sp>
        <p:nvSpPr>
          <p:cNvPr id="9" name="Text Box 8"/>
          <p:cNvSpPr txBox="true"/>
          <p:nvPr/>
        </p:nvSpPr>
        <p:spPr>
          <a:xfrm>
            <a:off x="1932940" y="1844675"/>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编号</a:t>
            </a:r>
            <a:r>
              <a:rPr lang="en-US" altLang="zh-CN" sz="1000" b="1" u="sng">
                <a:latin typeface="Courier New" panose="02070309020205020404" charset="0"/>
                <a:cs typeface="Courier New" panose="02070309020205020404" charset="0"/>
                <a:sym typeface="+mn-ea"/>
              </a:rPr>
              <a:t>[</a:t>
            </a:r>
            <a:r>
              <a:rPr lang="zh-CN" altLang="en-US" sz="1000" b="1" u="sng">
                <a:latin typeface="Courier New" panose="02070309020205020404" charset="0"/>
                <a:cs typeface="Courier New" panose="02070309020205020404" charset="0"/>
                <a:sym typeface="+mn-ea"/>
              </a:rPr>
              <a:t>名称</a:t>
            </a:r>
            <a:r>
              <a:rPr lang="en-US" altLang="zh-CN" sz="1000" b="1" u="sng">
                <a:latin typeface="Courier New" panose="02070309020205020404" charset="0"/>
                <a:cs typeface="Courier New" panose="02070309020205020404" charset="0"/>
                <a:sym typeface="+mn-ea"/>
              </a:rPr>
              <a:t>]</a:t>
            </a:r>
            <a:endParaRPr lang="en-US" altLang="zh-CN" sz="1000" b="1" u="sng">
              <a:latin typeface="Courier New" panose="02070309020205020404" charset="0"/>
              <a:cs typeface="Courier New" panose="02070309020205020404" charset="0"/>
              <a:sym typeface="+mn-ea"/>
            </a:endParaRPr>
          </a:p>
        </p:txBody>
      </p:sp>
      <p:sp>
        <p:nvSpPr>
          <p:cNvPr id="10" name="Text Box 9"/>
          <p:cNvSpPr txBox="true"/>
          <p:nvPr/>
        </p:nvSpPr>
        <p:spPr>
          <a:xfrm>
            <a:off x="3560445" y="1599565"/>
            <a:ext cx="213677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不存在编号为</a:t>
            </a:r>
            <a:r>
              <a:rPr lang="en-US" altLang="zh-CN" sz="1000" b="1" u="sng">
                <a:latin typeface="Courier New" panose="02070309020205020404" charset="0"/>
                <a:cs typeface="Courier New" panose="02070309020205020404" charset="0"/>
                <a:sym typeface="+mn-ea"/>
              </a:rPr>
              <a:t>0</a:t>
            </a:r>
            <a:r>
              <a:rPr lang="zh-CN" altLang="en-US" sz="1000" b="1" u="sng">
                <a:latin typeface="Courier New" panose="02070309020205020404" charset="0"/>
                <a:cs typeface="Courier New" panose="02070309020205020404" charset="0"/>
                <a:sym typeface="+mn-ea"/>
              </a:rPr>
              <a:t>的信号</a:t>
            </a:r>
            <a:endParaRPr lang="zh-CN" altLang="en-US" sz="1000" b="1" u="sng">
              <a:latin typeface="Courier New" panose="02070309020205020404" charset="0"/>
              <a:cs typeface="Courier New" panose="02070309020205020404" charset="0"/>
              <a:sym typeface="+mn-ea"/>
            </a:endParaRPr>
          </a:p>
        </p:txBody>
      </p:sp>
      <p:cxnSp>
        <p:nvCxnSpPr>
          <p:cNvPr id="11" name="Straight Arrow Connector 10"/>
          <p:cNvCxnSpPr>
            <a:stCxn id="9" idx="3"/>
            <a:endCxn id="10" idx="1"/>
          </p:cNvCxnSpPr>
          <p:nvPr/>
        </p:nvCxnSpPr>
        <p:spPr>
          <a:xfrm flipV="true">
            <a:off x="2794000" y="1722120"/>
            <a:ext cx="766445" cy="24511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true"/>
          <p:nvPr/>
        </p:nvSpPr>
        <p:spPr>
          <a:xfrm>
            <a:off x="3840480" y="2987040"/>
            <a:ext cx="203390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硬件异常产生（段错误）</a:t>
            </a:r>
            <a:endParaRPr lang="zh-CN" altLang="en-US" sz="1000" b="1" u="sng">
              <a:latin typeface="Courier New" panose="02070309020205020404" charset="0"/>
              <a:cs typeface="Courier New" panose="02070309020205020404" charset="0"/>
              <a:sym typeface="+mn-ea"/>
            </a:endParaRPr>
          </a:p>
        </p:txBody>
      </p:sp>
      <p:sp>
        <p:nvSpPr>
          <p:cNvPr id="13" name="Text Box 12"/>
          <p:cNvSpPr txBox="true"/>
          <p:nvPr/>
        </p:nvSpPr>
        <p:spPr>
          <a:xfrm>
            <a:off x="3840480" y="2628900"/>
            <a:ext cx="157670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按键组合键产生</a:t>
            </a:r>
            <a:endParaRPr lang="zh-CN" altLang="en-US" sz="1000" b="1" u="sng">
              <a:latin typeface="Courier New" panose="02070309020205020404" charset="0"/>
              <a:cs typeface="Courier New" panose="02070309020205020404" charset="0"/>
              <a:sym typeface="+mn-ea"/>
            </a:endParaRPr>
          </a:p>
        </p:txBody>
      </p:sp>
      <p:sp>
        <p:nvSpPr>
          <p:cNvPr id="14" name="Text Box 13"/>
          <p:cNvSpPr txBox="true"/>
          <p:nvPr/>
        </p:nvSpPr>
        <p:spPr>
          <a:xfrm>
            <a:off x="3853815" y="3312795"/>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终端命令</a:t>
            </a:r>
            <a:endParaRPr lang="zh-CN" altLang="en-US" sz="1000" b="1" u="sng">
              <a:latin typeface="Courier New" panose="02070309020205020404" charset="0"/>
              <a:cs typeface="Courier New" panose="02070309020205020404" charset="0"/>
              <a:sym typeface="+mn-ea"/>
            </a:endParaRPr>
          </a:p>
        </p:txBody>
      </p:sp>
      <p:sp>
        <p:nvSpPr>
          <p:cNvPr id="15" name="Text Box 14"/>
          <p:cNvSpPr txBox="true"/>
          <p:nvPr/>
        </p:nvSpPr>
        <p:spPr>
          <a:xfrm>
            <a:off x="3840480" y="3623310"/>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系统调用</a:t>
            </a:r>
            <a:endParaRPr lang="zh-CN" altLang="en-US" sz="1000" b="1" u="sng">
              <a:latin typeface="Courier New" panose="02070309020205020404" charset="0"/>
              <a:cs typeface="Courier New" panose="02070309020205020404" charset="0"/>
              <a:sym typeface="+mn-ea"/>
            </a:endParaRPr>
          </a:p>
        </p:txBody>
      </p:sp>
      <p:sp>
        <p:nvSpPr>
          <p:cNvPr id="16" name="Text Box 15"/>
          <p:cNvSpPr txBox="true"/>
          <p:nvPr/>
        </p:nvSpPr>
        <p:spPr>
          <a:xfrm>
            <a:off x="3853815" y="3994785"/>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软件异常</a:t>
            </a:r>
            <a:endParaRPr lang="zh-CN" altLang="en-US" sz="1000" b="1" u="sng">
              <a:latin typeface="Courier New" panose="02070309020205020404" charset="0"/>
              <a:cs typeface="Courier New" panose="02070309020205020404" charset="0"/>
              <a:sym typeface="+mn-ea"/>
            </a:endParaRPr>
          </a:p>
        </p:txBody>
      </p:sp>
      <p:cxnSp>
        <p:nvCxnSpPr>
          <p:cNvPr id="17" name="Straight Arrow Connector 16"/>
          <p:cNvCxnSpPr>
            <a:endCxn id="13" idx="1"/>
          </p:cNvCxnSpPr>
          <p:nvPr/>
        </p:nvCxnSpPr>
        <p:spPr>
          <a:xfrm flipV="true">
            <a:off x="3244215" y="2751455"/>
            <a:ext cx="596265" cy="94869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1"/>
          </p:cNvCxnSpPr>
          <p:nvPr/>
        </p:nvCxnSpPr>
        <p:spPr>
          <a:xfrm flipV="true">
            <a:off x="3219450" y="3109595"/>
            <a:ext cx="621030" cy="60325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1"/>
          </p:cNvCxnSpPr>
          <p:nvPr/>
        </p:nvCxnSpPr>
        <p:spPr>
          <a:xfrm flipV="true">
            <a:off x="3219450" y="3435350"/>
            <a:ext cx="634365" cy="24511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44215" y="3691255"/>
            <a:ext cx="586740" cy="4318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1"/>
          </p:cNvCxnSpPr>
          <p:nvPr/>
        </p:nvCxnSpPr>
        <p:spPr>
          <a:xfrm>
            <a:off x="3252470" y="3674110"/>
            <a:ext cx="601345" cy="44323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2" name="Text Box 21"/>
          <p:cNvSpPr txBox="true"/>
          <p:nvPr/>
        </p:nvSpPr>
        <p:spPr>
          <a:xfrm>
            <a:off x="3560445" y="5046980"/>
            <a:ext cx="296481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忽略，</a:t>
            </a:r>
            <a:r>
              <a:rPr lang="en-US" altLang="zh-CN" sz="1000" b="1" u="sng">
                <a:latin typeface="Courier New" panose="02070309020205020404" charset="0"/>
                <a:cs typeface="Courier New" panose="02070309020205020404" charset="0"/>
                <a:sym typeface="+mn-ea"/>
              </a:rPr>
              <a:t> </a:t>
            </a:r>
            <a:r>
              <a:rPr lang="en-US" altLang="en-US" sz="1000" b="1" u="sng">
                <a:latin typeface="Courier New" panose="02070309020205020404" charset="0"/>
                <a:cs typeface="Courier New" panose="02070309020205020404" charset="0"/>
                <a:sym typeface="+mn-ea"/>
              </a:rPr>
              <a:t>9</a:t>
            </a:r>
            <a:r>
              <a:rPr lang="zh-CN" altLang="en-US" sz="1000" b="1" u="sng">
                <a:latin typeface="Courier New" panose="02070309020205020404" charset="0"/>
                <a:cs typeface="Courier New" panose="02070309020205020404" charset="0"/>
                <a:sym typeface="+mn-ea"/>
              </a:rPr>
              <a:t>和</a:t>
            </a:r>
            <a:r>
              <a:rPr lang="en-US" altLang="zh-CN" sz="1000" b="1" u="sng">
                <a:latin typeface="Courier New" panose="02070309020205020404" charset="0"/>
                <a:cs typeface="Courier New" panose="02070309020205020404" charset="0"/>
                <a:sym typeface="+mn-ea"/>
              </a:rPr>
              <a:t>19</a:t>
            </a:r>
            <a:r>
              <a:rPr lang="zh-CN" altLang="en-US" sz="1000" b="1" u="sng">
                <a:latin typeface="Courier New" panose="02070309020205020404" charset="0"/>
                <a:cs typeface="Courier New" panose="02070309020205020404" charset="0"/>
                <a:sym typeface="+mn-ea"/>
              </a:rPr>
              <a:t>号信号不可以被忽略</a:t>
            </a:r>
            <a:endParaRPr lang="zh-CN" altLang="en-US" sz="1000" b="1" u="sng">
              <a:latin typeface="Courier New" panose="02070309020205020404" charset="0"/>
              <a:cs typeface="Courier New" panose="02070309020205020404" charset="0"/>
              <a:sym typeface="+mn-ea"/>
            </a:endParaRPr>
          </a:p>
        </p:txBody>
      </p:sp>
      <p:sp>
        <p:nvSpPr>
          <p:cNvPr id="23" name="Text Box 22"/>
          <p:cNvSpPr txBox="true"/>
          <p:nvPr/>
        </p:nvSpPr>
        <p:spPr>
          <a:xfrm>
            <a:off x="3560445" y="6016625"/>
            <a:ext cx="157670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执行系统默认动作</a:t>
            </a:r>
            <a:endParaRPr lang="zh-CN" altLang="en-US" sz="1000" b="1" u="sng">
              <a:latin typeface="Courier New" panose="02070309020205020404" charset="0"/>
              <a:cs typeface="Courier New" panose="02070309020205020404" charset="0"/>
              <a:sym typeface="+mn-ea"/>
            </a:endParaRPr>
          </a:p>
        </p:txBody>
      </p:sp>
      <p:sp>
        <p:nvSpPr>
          <p:cNvPr id="24" name="Text Box 23"/>
          <p:cNvSpPr txBox="true"/>
          <p:nvPr/>
        </p:nvSpPr>
        <p:spPr>
          <a:xfrm>
            <a:off x="3560445" y="5537200"/>
            <a:ext cx="157670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捕捉信号，</a:t>
            </a:r>
            <a:r>
              <a:rPr lang="en-US" altLang="zh-CN" sz="1000" b="1" u="sng">
                <a:latin typeface="Courier New" panose="02070309020205020404" charset="0"/>
                <a:cs typeface="Courier New" panose="02070309020205020404" charset="0"/>
                <a:sym typeface="+mn-ea"/>
              </a:rPr>
              <a:t> </a:t>
            </a:r>
            <a:r>
              <a:rPr lang="zh-CN" altLang="en-US" sz="1000" b="1" u="sng">
                <a:latin typeface="Courier New" panose="02070309020205020404" charset="0"/>
                <a:cs typeface="Courier New" panose="02070309020205020404" charset="0"/>
                <a:sym typeface="+mn-ea"/>
              </a:rPr>
              <a:t>用户自定义</a:t>
            </a:r>
            <a:endParaRPr lang="zh-CN" altLang="en-US" sz="1000" b="1" u="sng">
              <a:latin typeface="Courier New" panose="02070309020205020404" charset="0"/>
              <a:cs typeface="Courier New" panose="02070309020205020404" charset="0"/>
              <a:sym typeface="+mn-ea"/>
            </a:endParaRPr>
          </a:p>
        </p:txBody>
      </p:sp>
      <p:cxnSp>
        <p:nvCxnSpPr>
          <p:cNvPr id="25" name="Straight Arrow Connector 24"/>
          <p:cNvCxnSpPr>
            <a:stCxn id="7" idx="3"/>
            <a:endCxn id="23" idx="1"/>
          </p:cNvCxnSpPr>
          <p:nvPr/>
        </p:nvCxnSpPr>
        <p:spPr>
          <a:xfrm>
            <a:off x="2690495" y="5414645"/>
            <a:ext cx="869950" cy="72453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1"/>
          </p:cNvCxnSpPr>
          <p:nvPr/>
        </p:nvCxnSpPr>
        <p:spPr>
          <a:xfrm>
            <a:off x="2692400" y="5408295"/>
            <a:ext cx="868045" cy="25146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1"/>
          </p:cNvCxnSpPr>
          <p:nvPr/>
        </p:nvCxnSpPr>
        <p:spPr>
          <a:xfrm flipV="true">
            <a:off x="2692400" y="5169535"/>
            <a:ext cx="868045" cy="24701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true"/>
          <p:nvPr/>
        </p:nvSpPr>
        <p:spPr>
          <a:xfrm>
            <a:off x="6996430" y="4807585"/>
            <a:ext cx="5086350" cy="1783715"/>
          </a:xfrm>
          <a:prstGeom prst="rect">
            <a:avLst/>
          </a:prstGeom>
          <a:noFill/>
        </p:spPr>
        <p:txBody>
          <a:bodyPr wrap="square" rtlCol="0" anchor="t">
            <a:spAutoFit/>
          </a:bodyPr>
          <a:p>
            <a:r>
              <a:rPr lang="zh-CN" sz="1000" b="1" u="sng">
                <a:latin typeface="Courier New" panose="02070309020205020404" charset="0"/>
                <a:cs typeface="Courier New" panose="02070309020205020404" charset="0"/>
                <a:sym typeface="+mn-ea"/>
              </a:rPr>
              <a:t>终止</a:t>
            </a:r>
            <a:endParaRPr lang="zh-CN" sz="1000" b="1" u="sng">
              <a:latin typeface="Courier New" panose="02070309020205020404" charset="0"/>
              <a:cs typeface="Courier New" panose="02070309020205020404" charset="0"/>
              <a:sym typeface="+mn-ea"/>
            </a:endParaRPr>
          </a:p>
          <a:p>
            <a:endParaRPr lang="zh-CN" sz="1000" b="1" u="sng">
              <a:latin typeface="Courier New" panose="02070309020205020404" charset="0"/>
              <a:cs typeface="Courier New" panose="02070309020205020404" charset="0"/>
              <a:sym typeface="+mn-ea"/>
            </a:endParaRPr>
          </a:p>
          <a:p>
            <a:r>
              <a:rPr lang="zh-CN" sz="1000" b="1" u="sng">
                <a:latin typeface="Courier New" panose="02070309020205020404" charset="0"/>
                <a:cs typeface="Courier New" panose="02070309020205020404" charset="0"/>
                <a:sym typeface="+mn-ea"/>
              </a:rPr>
              <a:t>忽略</a:t>
            </a:r>
            <a:endParaRPr lang="zh-CN" sz="1000" b="1" u="sng">
              <a:latin typeface="Courier New" panose="02070309020205020404" charset="0"/>
              <a:cs typeface="Courier New" panose="02070309020205020404" charset="0"/>
              <a:sym typeface="+mn-ea"/>
            </a:endParaRPr>
          </a:p>
          <a:p>
            <a:endParaRPr lang="zh-CN" sz="1000" b="1" u="sng">
              <a:latin typeface="Courier New" panose="02070309020205020404" charset="0"/>
              <a:cs typeface="Courier New" panose="02070309020205020404" charset="0"/>
              <a:sym typeface="+mn-ea"/>
            </a:endParaRPr>
          </a:p>
          <a:p>
            <a:r>
              <a:rPr lang="zh-CN" sz="1000" b="1" u="sng">
                <a:latin typeface="Courier New" panose="02070309020205020404" charset="0"/>
                <a:cs typeface="Courier New" panose="02070309020205020404" charset="0"/>
                <a:sym typeface="+mn-ea"/>
              </a:rPr>
              <a:t>停止</a:t>
            </a:r>
            <a:endParaRPr lang="zh-CN" sz="1000" b="1" u="sng">
              <a:latin typeface="Courier New" panose="02070309020205020404" charset="0"/>
              <a:cs typeface="Courier New" panose="02070309020205020404" charset="0"/>
              <a:sym typeface="+mn-ea"/>
            </a:endParaRPr>
          </a:p>
          <a:p>
            <a:endParaRPr lang="zh-CN" sz="1000" b="1" u="sng">
              <a:latin typeface="Courier New" panose="02070309020205020404" charset="0"/>
              <a:cs typeface="Courier New" panose="02070309020205020404" charset="0"/>
              <a:sym typeface="+mn-ea"/>
            </a:endParaRPr>
          </a:p>
          <a:p>
            <a:r>
              <a:rPr lang="zh-CN" sz="1000" b="1" u="sng">
                <a:latin typeface="Courier New" panose="02070309020205020404" charset="0"/>
                <a:cs typeface="Courier New" panose="02070309020205020404" charset="0"/>
                <a:sym typeface="+mn-ea"/>
              </a:rPr>
              <a:t>继续</a:t>
            </a:r>
            <a:endParaRPr lang="zh-CN" sz="1000" b="1" u="sng">
              <a:latin typeface="Courier New" panose="02070309020205020404" charset="0"/>
              <a:cs typeface="Courier New" panose="02070309020205020404" charset="0"/>
              <a:sym typeface="+mn-ea"/>
            </a:endParaRPr>
          </a:p>
          <a:p>
            <a:endParaRPr lang="zh-CN" sz="1000" b="1" u="sng">
              <a:latin typeface="Courier New" panose="02070309020205020404" charset="0"/>
              <a:cs typeface="Courier New" panose="02070309020205020404" charset="0"/>
              <a:sym typeface="+mn-ea"/>
            </a:endParaRPr>
          </a:p>
          <a:p>
            <a:r>
              <a:rPr lang="zh-CN" sz="1000" b="1" u="sng">
                <a:latin typeface="Courier New" panose="02070309020205020404" charset="0"/>
                <a:cs typeface="Courier New" panose="02070309020205020404" charset="0"/>
                <a:sym typeface="+mn-ea"/>
              </a:rPr>
              <a:t>终止</a:t>
            </a:r>
            <a:r>
              <a:rPr lang="en-US" altLang="zh-CN" sz="1000" b="1" u="sng">
                <a:latin typeface="Courier New" panose="02070309020205020404" charset="0"/>
                <a:cs typeface="Courier New" panose="02070309020205020404" charset="0"/>
                <a:sym typeface="+mn-ea"/>
              </a:rPr>
              <a:t>+core</a:t>
            </a:r>
            <a:r>
              <a:rPr lang="zh-CN" altLang="en-US" sz="1000" b="1" u="sng">
                <a:latin typeface="Courier New" panose="02070309020205020404" charset="0"/>
                <a:cs typeface="Courier New" panose="02070309020205020404" charset="0"/>
                <a:sym typeface="+mn-ea"/>
              </a:rPr>
              <a:t>：</a:t>
            </a:r>
            <a:r>
              <a:rPr lang="en-US" altLang="zh-CN" sz="1000" b="1" u="sng">
                <a:latin typeface="Courier New" panose="02070309020205020404" charset="0"/>
                <a:cs typeface="Courier New" panose="02070309020205020404" charset="0"/>
                <a:sym typeface="+mn-ea"/>
              </a:rPr>
              <a:t> </a:t>
            </a:r>
            <a:r>
              <a:rPr lang="zh-CN" altLang="en-US" sz="1000" b="1" u="sng">
                <a:latin typeface="Courier New" panose="02070309020205020404" charset="0"/>
                <a:cs typeface="Courier New" panose="02070309020205020404" charset="0"/>
                <a:sym typeface="+mn-ea"/>
              </a:rPr>
              <a:t>核心已转储，</a:t>
            </a:r>
            <a:r>
              <a:rPr lang="en-US" altLang="zh-CN" sz="1000" b="1" u="sng">
                <a:latin typeface="Courier New" panose="02070309020205020404" charset="0"/>
                <a:cs typeface="Courier New" panose="02070309020205020404" charset="0"/>
                <a:sym typeface="+mn-ea"/>
              </a:rPr>
              <a:t> </a:t>
            </a:r>
            <a:r>
              <a:rPr lang="zh-CN" altLang="en-US" sz="1000" b="1" u="sng">
                <a:latin typeface="Courier New" panose="02070309020205020404" charset="0"/>
                <a:cs typeface="Courier New" panose="02070309020205020404" charset="0"/>
                <a:sym typeface="+mn-ea"/>
              </a:rPr>
              <a:t>会产生</a:t>
            </a:r>
            <a:r>
              <a:rPr lang="en-US" altLang="zh-CN" sz="1000" b="1" u="sng">
                <a:latin typeface="Courier New" panose="02070309020205020404" charset="0"/>
                <a:cs typeface="Courier New" panose="02070309020205020404" charset="0"/>
                <a:sym typeface="+mn-ea"/>
              </a:rPr>
              <a:t>core</a:t>
            </a:r>
            <a:r>
              <a:rPr lang="zh-CN" altLang="en-US" sz="1000" b="1" u="sng">
                <a:latin typeface="Courier New" panose="02070309020205020404" charset="0"/>
                <a:cs typeface="Courier New" panose="02070309020205020404" charset="0"/>
                <a:sym typeface="+mn-ea"/>
              </a:rPr>
              <a:t>文件，用来保存内存映射，用来调试</a:t>
            </a:r>
            <a:endParaRPr lang="en-US" altLang="zh-CN" sz="1000" b="1" u="sng">
              <a:latin typeface="Courier New" panose="02070309020205020404" charset="0"/>
              <a:cs typeface="Courier New" panose="02070309020205020404" charset="0"/>
              <a:sym typeface="+mn-ea"/>
            </a:endParaRPr>
          </a:p>
          <a:p>
            <a:endParaRPr lang="en-US" altLang="zh-CN" sz="1000" b="1" u="sng">
              <a:latin typeface="Courier New" panose="02070309020205020404" charset="0"/>
              <a:cs typeface="Courier New" panose="02070309020205020404" charset="0"/>
              <a:sym typeface="+mn-ea"/>
            </a:endParaRPr>
          </a:p>
          <a:p>
            <a:r>
              <a:rPr lang="zh-CN" altLang="en-US" sz="1000" b="1" u="sng">
                <a:latin typeface="Courier New" panose="02070309020205020404" charset="0"/>
                <a:cs typeface="Courier New" panose="02070309020205020404" charset="0"/>
                <a:sym typeface="+mn-ea"/>
              </a:rPr>
              <a:t>其他的组合</a:t>
            </a:r>
            <a:endParaRPr lang="zh-CN" altLang="en-US" sz="1000" b="1" u="sng">
              <a:latin typeface="Courier New" panose="02070309020205020404" charset="0"/>
              <a:cs typeface="Courier New" panose="02070309020205020404" charset="0"/>
              <a:sym typeface="+mn-ea"/>
            </a:endParaRPr>
          </a:p>
        </p:txBody>
      </p:sp>
      <p:cxnSp>
        <p:nvCxnSpPr>
          <p:cNvPr id="29" name="Straight Arrow Connector 28"/>
          <p:cNvCxnSpPr>
            <a:stCxn id="23" idx="3"/>
            <a:endCxn id="28" idx="1"/>
          </p:cNvCxnSpPr>
          <p:nvPr/>
        </p:nvCxnSpPr>
        <p:spPr>
          <a:xfrm flipV="true">
            <a:off x="5137150" y="5699760"/>
            <a:ext cx="1859280" cy="43942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0" name="Text Box 29"/>
          <p:cNvSpPr txBox="true"/>
          <p:nvPr/>
        </p:nvSpPr>
        <p:spPr>
          <a:xfrm>
            <a:off x="3559810" y="2089785"/>
            <a:ext cx="3197860" cy="245110"/>
          </a:xfrm>
          <a:prstGeom prst="rect">
            <a:avLst/>
          </a:prstGeom>
          <a:noFill/>
        </p:spPr>
        <p:txBody>
          <a:bodyPr wrap="square" rtlCol="0" anchor="t">
            <a:spAutoFit/>
          </a:bodyPr>
          <a:p>
            <a:r>
              <a:rPr lang="zh-CN" sz="1000" b="1" u="sng">
                <a:latin typeface="Courier New" panose="02070309020205020404" charset="0"/>
                <a:cs typeface="Courier New" panose="02070309020205020404" charset="0"/>
                <a:sym typeface="+mn-ea"/>
              </a:rPr>
              <a:t>具体的对照表，参照</a:t>
            </a:r>
            <a:r>
              <a:rPr lang="en-US" altLang="zh-CN" sz="1000" b="1" u="sng">
                <a:latin typeface="Courier New" panose="02070309020205020404" charset="0"/>
                <a:cs typeface="Courier New" panose="02070309020205020404" charset="0"/>
                <a:sym typeface="+mn-ea"/>
              </a:rPr>
              <a:t>APUE_Page_251</a:t>
            </a:r>
            <a:endParaRPr lang="en-US" altLang="zh-CN" sz="1000" b="1" u="sng">
              <a:latin typeface="Courier New" panose="02070309020205020404" charset="0"/>
              <a:cs typeface="Courier New" panose="02070309020205020404" charset="0"/>
              <a:sym typeface="+mn-ea"/>
            </a:endParaRPr>
          </a:p>
        </p:txBody>
      </p:sp>
      <p:sp>
        <p:nvSpPr>
          <p:cNvPr id="31" name="Not Equal 30"/>
          <p:cNvSpPr/>
          <p:nvPr/>
        </p:nvSpPr>
        <p:spPr>
          <a:xfrm>
            <a:off x="6076950" y="5037455"/>
            <a:ext cx="448310" cy="361950"/>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2" name="Rectangle 31"/>
          <p:cNvSpPr/>
          <p:nvPr/>
        </p:nvSpPr>
        <p:spPr>
          <a:xfrm>
            <a:off x="3559810" y="5037455"/>
            <a:ext cx="3925570" cy="37909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0451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t>
            </a:r>
            <a:r>
              <a:rPr lang="en-US" altLang="en-US" b="1">
                <a:effectLst>
                  <a:outerShdw blurRad="38100" dist="38100" dir="2700000" algn="tl">
                    <a:srgbClr val="000000">
                      <a:alpha val="43137"/>
                    </a:srgbClr>
                  </a:outerShdw>
                </a:effectLst>
              </a:rPr>
              <a:t>suspend</a:t>
            </a:r>
            <a:endParaRPr lang="en-US" altLang="en-US" b="1">
              <a:effectLst>
                <a:outerShdw blurRad="38100" dist="38100" dir="2700000" algn="tl">
                  <a:srgbClr val="000000">
                    <a:alpha val="43137"/>
                  </a:srgbClr>
                </a:outerShdw>
              </a:effectLst>
            </a:endParaRPr>
          </a:p>
        </p:txBody>
      </p:sp>
      <p:sp>
        <p:nvSpPr>
          <p:cNvPr id="7" name="Text Box 6"/>
          <p:cNvSpPr txBox="true"/>
          <p:nvPr/>
        </p:nvSpPr>
        <p:spPr>
          <a:xfrm>
            <a:off x="398145" y="1840865"/>
            <a:ext cx="11395710" cy="159956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int sigsuspend(const sigset_t *sigmask)</a:t>
            </a:r>
            <a:endParaRPr lang="en-US"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en-US" altLang="zh-CN" sz="1400" u="sng">
                <a:latin typeface="Courier New" panose="02070309020205020404" charset="0"/>
                <a:cs typeface="Courier New" panose="02070309020205020404" charset="0"/>
              </a:rPr>
              <a:t>//</a:t>
            </a:r>
            <a:r>
              <a:rPr lang="zh-CN" altLang="en-US"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-1</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并将</a:t>
            </a:r>
            <a:r>
              <a:rPr lang="en-US" altLang="zh-CN" sz="1400" u="sng">
                <a:latin typeface="Courier New" panose="02070309020205020404" charset="0"/>
                <a:cs typeface="Courier New" panose="02070309020205020404" charset="0"/>
              </a:rPr>
              <a:t>errno</a:t>
            </a:r>
            <a:r>
              <a:rPr lang="zh-CN" altLang="en-US" sz="1400" u="sng">
                <a:latin typeface="Courier New" panose="02070309020205020404" charset="0"/>
                <a:cs typeface="Courier New" panose="02070309020205020404" charset="0"/>
              </a:rPr>
              <a:t>设置位</a:t>
            </a:r>
            <a:r>
              <a:rPr lang="en-US" altLang="zh-CN" sz="1400" u="sng">
                <a:latin typeface="Courier New" panose="02070309020205020404" charset="0"/>
                <a:cs typeface="Courier New" panose="02070309020205020404" charset="0"/>
              </a:rPr>
              <a:t>EINTR</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solidFill>
                  <a:srgbClr val="FF0000"/>
                </a:solidFill>
                <a:latin typeface="Courier New" panose="02070309020205020404" charset="0"/>
                <a:cs typeface="Courier New" panose="02070309020205020404" charset="0"/>
              </a:rPr>
              <a:t>将进程的信号屏蔽字设置为</a:t>
            </a:r>
            <a:r>
              <a:rPr lang="en-US" altLang="zh-CN" sz="1400" u="sng">
                <a:solidFill>
                  <a:srgbClr val="FF0000"/>
                </a:solidFill>
                <a:latin typeface="Courier New" panose="02070309020205020404" charset="0"/>
                <a:cs typeface="Courier New" panose="02070309020205020404" charset="0"/>
              </a:rPr>
              <a:t>sigmask</a:t>
            </a:r>
            <a:r>
              <a:rPr lang="zh-CN" altLang="en-US" sz="1400" u="sng">
                <a:solidFill>
                  <a:srgbClr val="FF0000"/>
                </a:solidFill>
                <a:latin typeface="Courier New" panose="02070309020205020404" charset="0"/>
                <a:cs typeface="Courier New" panose="02070309020205020404" charset="0"/>
              </a:rPr>
              <a:t>，</a:t>
            </a:r>
            <a:r>
              <a:rPr lang="en-US" altLang="zh-CN" sz="1400" u="sng">
                <a:solidFill>
                  <a:srgbClr val="FF0000"/>
                </a:solidFill>
                <a:latin typeface="Courier New" panose="02070309020205020404" charset="0"/>
                <a:cs typeface="Courier New" panose="02070309020205020404" charset="0"/>
              </a:rPr>
              <a:t> </a:t>
            </a:r>
            <a:endParaRPr lang="en-US" altLang="zh-CN" sz="1400" u="sng">
              <a:solidFill>
                <a:srgbClr val="FF0000"/>
              </a:solidFill>
              <a:latin typeface="Courier New" panose="02070309020205020404" charset="0"/>
              <a:cs typeface="Courier New" panose="02070309020205020404" charset="0"/>
            </a:endParaRPr>
          </a:p>
          <a:p>
            <a:r>
              <a:rPr lang="en-US" altLang="zh-CN" sz="1400" u="sng">
                <a:solidFill>
                  <a:srgbClr val="FF0000"/>
                </a:solidFill>
                <a:latin typeface="Courier New" panose="02070309020205020404" charset="0"/>
                <a:cs typeface="Courier New" panose="02070309020205020404" charset="0"/>
              </a:rPr>
              <a:t>	</a:t>
            </a:r>
            <a:r>
              <a:rPr lang="zh-CN" altLang="en-US" sz="1400" u="sng">
                <a:solidFill>
                  <a:srgbClr val="FFC000"/>
                </a:solidFill>
                <a:latin typeface="Courier New" panose="02070309020205020404" charset="0"/>
                <a:cs typeface="Courier New" panose="02070309020205020404" charset="0"/>
              </a:rPr>
              <a:t>在捕捉到一个信号之前挂起</a:t>
            </a:r>
            <a:r>
              <a:rPr lang="zh-CN" altLang="en-US" sz="1400" u="sng">
                <a:latin typeface="Courier New" panose="02070309020205020404" charset="0"/>
                <a:cs typeface="Courier New" panose="02070309020205020404" charset="0"/>
              </a:rPr>
              <a:t>，</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solidFill>
                  <a:srgbClr val="00B050"/>
                </a:solidFill>
                <a:latin typeface="Courier New" panose="02070309020205020404" charset="0"/>
                <a:cs typeface="Courier New" panose="02070309020205020404" charset="0"/>
              </a:rPr>
              <a:t>如果捕捉到一个信号而且从该信号处理程序返回，则</a:t>
            </a:r>
            <a:r>
              <a:rPr lang="en-US" altLang="zh-CN" sz="1400" u="sng">
                <a:solidFill>
                  <a:srgbClr val="00B050"/>
                </a:solidFill>
                <a:latin typeface="Courier New" panose="02070309020205020404" charset="0"/>
                <a:cs typeface="Courier New" panose="02070309020205020404" charset="0"/>
              </a:rPr>
              <a:t>sigsuspend</a:t>
            </a:r>
            <a:r>
              <a:rPr lang="zh-CN" altLang="en-US" sz="1400" u="sng">
                <a:solidFill>
                  <a:srgbClr val="00B050"/>
                </a:solidFill>
                <a:latin typeface="Courier New" panose="02070309020205020404" charset="0"/>
                <a:cs typeface="Courier New" panose="02070309020205020404" charset="0"/>
              </a:rPr>
              <a:t>返回，并且该进程的信号屏蔽字设置为调用该函数之前的值。</a:t>
            </a:r>
            <a:endParaRPr lang="zh-CN" altLang="en-US" sz="1400" u="sng">
              <a:solidFill>
                <a:srgbClr val="00B050"/>
              </a:solidFill>
              <a:latin typeface="Courier New" panose="02070309020205020404" charset="0"/>
              <a:cs typeface="Courier New" panose="020703090202050204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a:t>
            </a:r>
            <a:r>
              <a:rPr lang="en-US" altLang="en-US" b="1">
                <a:effectLst>
                  <a:outerShdw blurRad="38100" dist="38100" dir="2700000" algn="tl">
                    <a:srgbClr val="000000">
                      <a:alpha val="43137"/>
                    </a:srgbClr>
                  </a:outerShdw>
                </a:effectLst>
              </a:rPr>
              <a:t>abort</a:t>
            </a:r>
            <a:endParaRPr lang="en-US" altLang="en-US" b="1">
              <a:effectLst>
                <a:outerShdw blurRad="38100" dist="38100" dir="2700000" algn="tl">
                  <a:srgbClr val="000000">
                    <a:alpha val="43137"/>
                  </a:srgbClr>
                </a:outerShdw>
              </a:effectLst>
            </a:endParaRPr>
          </a:p>
        </p:txBody>
      </p:sp>
      <p:sp>
        <p:nvSpPr>
          <p:cNvPr id="7" name="Text Box 6"/>
          <p:cNvSpPr txBox="true"/>
          <p:nvPr/>
        </p:nvSpPr>
        <p:spPr>
          <a:xfrm>
            <a:off x="177800" y="823595"/>
            <a:ext cx="8528685" cy="95313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void abort(void);</a:t>
            </a:r>
            <a:endParaRPr lang="en-US"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a:t>
            </a:r>
            <a:r>
              <a:rPr lang="zh-CN" altLang="en-US" sz="1400" u="sng">
                <a:latin typeface="Courier New" panose="02070309020205020404" charset="0"/>
                <a:cs typeface="Courier New" panose="02070309020205020404" charset="0"/>
              </a:rPr>
              <a:t>将</a:t>
            </a:r>
            <a:r>
              <a:rPr lang="en-US" altLang="zh-CN" sz="1400" u="sng">
                <a:latin typeface="Courier New" panose="02070309020205020404" charset="0"/>
                <a:cs typeface="Courier New" panose="02070309020205020404" charset="0"/>
              </a:rPr>
              <a:t>SIGABRT</a:t>
            </a:r>
            <a:r>
              <a:rPr lang="zh-CN" altLang="en-US" sz="1400" u="sng">
                <a:latin typeface="Courier New" panose="02070309020205020404" charset="0"/>
                <a:cs typeface="Courier New" panose="02070309020205020404" charset="0"/>
              </a:rPr>
              <a:t>解除阻塞，并且给调用进程发送一个</a:t>
            </a:r>
            <a:endParaRPr lang="zh-CN"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SIGABRT</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随后终止进程</a:t>
            </a:r>
            <a:endParaRPr lang="zh-CN" altLang="en-US" sz="1400" u="sng">
              <a:latin typeface="Courier New" panose="02070309020205020404" charset="0"/>
              <a:cs typeface="Courier New" panose="02070309020205020404" charset="0"/>
            </a:endParaRPr>
          </a:p>
        </p:txBody>
      </p:sp>
      <p:pic>
        <p:nvPicPr>
          <p:cNvPr id="3" name="Picture 2"/>
          <p:cNvPicPr>
            <a:picLocks noChangeAspect="true"/>
          </p:cNvPicPr>
          <p:nvPr/>
        </p:nvPicPr>
        <p:blipFill>
          <a:blip r:embed="rId1"/>
          <a:stretch>
            <a:fillRect/>
          </a:stretch>
        </p:blipFill>
        <p:spPr>
          <a:xfrm>
            <a:off x="5211445" y="823595"/>
            <a:ext cx="6610985" cy="53968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en-US" altLang="en-US" b="1">
                <a:effectLst>
                  <a:outerShdw blurRad="38100" dist="38100" dir="2700000" algn="tl">
                    <a:srgbClr val="000000">
                      <a:alpha val="43137"/>
                    </a:srgbClr>
                  </a:outerShdw>
                </a:effectLst>
              </a:rPr>
              <a:t>system</a:t>
            </a:r>
            <a:r>
              <a:rPr lang="zh-CN" altLang="en-US" b="1">
                <a:effectLst>
                  <a:outerShdw blurRad="38100" dist="38100" dir="2700000" algn="tl">
                    <a:srgbClr val="000000">
                      <a:alpha val="43137"/>
                    </a:srgbClr>
                  </a:outerShdw>
                </a:effectLst>
              </a:rPr>
              <a:t>函数设计</a:t>
            </a:r>
            <a:endParaRPr lang="zh-CN" altLang="en-US" b="1">
              <a:effectLst>
                <a:outerShdw blurRad="38100" dist="38100" dir="2700000" algn="tl">
                  <a:srgbClr val="000000">
                    <a:alpha val="43137"/>
                  </a:srgbClr>
                </a:outerShdw>
              </a:effectLst>
            </a:endParaRPr>
          </a:p>
        </p:txBody>
      </p:sp>
      <p:pic>
        <p:nvPicPr>
          <p:cNvPr id="4" name="Picture 3"/>
          <p:cNvPicPr>
            <a:picLocks noChangeAspect="true"/>
          </p:cNvPicPr>
          <p:nvPr/>
        </p:nvPicPr>
        <p:blipFill>
          <a:blip r:embed="rId1"/>
          <a:stretch>
            <a:fillRect/>
          </a:stretch>
        </p:blipFill>
        <p:spPr>
          <a:xfrm>
            <a:off x="220345" y="989965"/>
            <a:ext cx="4617085" cy="1355090"/>
          </a:xfrm>
          <a:prstGeom prst="rect">
            <a:avLst/>
          </a:prstGeom>
        </p:spPr>
      </p:pic>
      <p:pic>
        <p:nvPicPr>
          <p:cNvPr id="5" name="Picture 4"/>
          <p:cNvPicPr>
            <a:picLocks noChangeAspect="true"/>
          </p:cNvPicPr>
          <p:nvPr/>
        </p:nvPicPr>
        <p:blipFill>
          <a:blip r:embed="rId2"/>
          <a:stretch>
            <a:fillRect/>
          </a:stretch>
        </p:blipFill>
        <p:spPr>
          <a:xfrm>
            <a:off x="589915" y="2438400"/>
            <a:ext cx="4014470" cy="843915"/>
          </a:xfrm>
          <a:prstGeom prst="rect">
            <a:avLst/>
          </a:prstGeom>
        </p:spPr>
      </p:pic>
      <p:sp>
        <p:nvSpPr>
          <p:cNvPr id="7" name="Text Box 6"/>
          <p:cNvSpPr txBox="true"/>
          <p:nvPr/>
        </p:nvSpPr>
        <p:spPr>
          <a:xfrm>
            <a:off x="1005840" y="3704590"/>
            <a:ext cx="11030585" cy="1599565"/>
          </a:xfrm>
          <a:prstGeom prst="rect">
            <a:avLst/>
          </a:prstGeom>
          <a:noFill/>
        </p:spPr>
        <p:txBody>
          <a:bodyPr wrap="square" rtlCol="0">
            <a:spAutoFit/>
          </a:bodyPr>
          <a:p>
            <a:r>
              <a:rPr lang="" altLang="en-US" sz="1400" u="sng">
                <a:latin typeface="Courier New" panose="02070309020205020404" charset="0"/>
                <a:cs typeface="Courier New" panose="02070309020205020404" charset="0"/>
              </a:rPr>
              <a:t>1. </a:t>
            </a:r>
            <a:r>
              <a:rPr lang="zh-CN" altLang="" sz="1400" u="sng">
                <a:latin typeface="Courier New" panose="02070309020205020404" charset="0"/>
                <a:cs typeface="Courier New" panose="02070309020205020404" charset="0"/>
              </a:rPr>
              <a:t>为什么要阻塞</a:t>
            </a:r>
            <a:r>
              <a:rPr lang="en-US" altLang="zh-CN" sz="1400" u="sng">
                <a:latin typeface="Courier New" panose="02070309020205020404" charset="0"/>
                <a:cs typeface="Courier New" panose="02070309020205020404" charset="0"/>
              </a:rPr>
              <a:t>SIGCHLD</a:t>
            </a:r>
            <a:r>
              <a:rPr lang="zh-CN" altLang="en-US" sz="1400" u="sng">
                <a:latin typeface="Courier New" panose="02070309020205020404" charset="0"/>
                <a:cs typeface="Courier New" panose="02070309020205020404" charset="0"/>
              </a:rPr>
              <a:t>，忽略</a:t>
            </a:r>
            <a:r>
              <a:rPr lang="en-US" altLang="zh-CN" sz="1400" u="sng">
                <a:latin typeface="Courier New" panose="02070309020205020404" charset="0"/>
                <a:cs typeface="Courier New" panose="02070309020205020404" charset="0"/>
              </a:rPr>
              <a:t>SIGINT</a:t>
            </a:r>
            <a:r>
              <a:rPr lang="zh-CN" altLang="en-US" sz="1400" u="sng">
                <a:latin typeface="Courier New" panose="02070309020205020404" charset="0"/>
                <a:cs typeface="Courier New" panose="02070309020205020404" charset="0"/>
              </a:rPr>
              <a:t>和</a:t>
            </a:r>
            <a:r>
              <a:rPr lang="en-US" altLang="zh-CN" sz="1400" u="sng">
                <a:latin typeface="Courier New" panose="02070309020205020404" charset="0"/>
                <a:cs typeface="Courier New" panose="02070309020205020404" charset="0"/>
              </a:rPr>
              <a:t>SIGQUIT</a:t>
            </a:r>
            <a:r>
              <a:rPr lang="zh-CN" altLang="en-US" sz="1400" u="sng">
                <a:latin typeface="Courier New" panose="02070309020205020404" charset="0"/>
                <a:cs typeface="Courier New" panose="02070309020205020404" charset="0"/>
              </a:rPr>
              <a:t>？</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2. </a:t>
            </a:r>
            <a:r>
              <a:rPr lang="zh-CN" altLang="en-US" sz="1400" u="sng">
                <a:latin typeface="Courier New" panose="02070309020205020404" charset="0"/>
                <a:cs typeface="Courier New" panose="02070309020205020404" charset="0"/>
              </a:rPr>
              <a:t>如何去阻塞</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3. </a:t>
            </a:r>
            <a:r>
              <a:rPr lang="zh-CN" altLang="en-US" sz="1400" u="sng">
                <a:latin typeface="Courier New" panose="02070309020205020404" charset="0"/>
                <a:cs typeface="Courier New" panose="02070309020205020404" charset="0"/>
              </a:rPr>
              <a:t>当一个</a:t>
            </a:r>
            <a:r>
              <a:rPr lang="en-US" altLang="zh-CN" sz="1400" u="sng">
                <a:latin typeface="Courier New" panose="02070309020205020404" charset="0"/>
                <a:cs typeface="Courier New" panose="02070309020205020404" charset="0"/>
              </a:rPr>
              <a:t>SIGCHLD</a:t>
            </a:r>
            <a:r>
              <a:rPr lang="zh-CN" altLang="en-US" sz="1400" u="sng">
                <a:latin typeface="Courier New" panose="02070309020205020404" charset="0"/>
                <a:cs typeface="Courier New" panose="02070309020205020404" charset="0"/>
              </a:rPr>
              <a:t>未决期间，</a:t>
            </a:r>
            <a:r>
              <a:rPr lang="en-US" altLang="zh-CN" sz="1400" u="sng">
                <a:latin typeface="Courier New" panose="02070309020205020404" charset="0"/>
                <a:cs typeface="Courier New" panose="02070309020205020404" charset="0"/>
              </a:rPr>
              <a:t>wait</a:t>
            </a:r>
            <a:r>
              <a:rPr lang="zh-CN" altLang="en-US" sz="1400" u="sng">
                <a:latin typeface="Courier New" panose="02070309020205020404" charset="0"/>
                <a:cs typeface="Courier New" panose="02070309020205020404" charset="0"/>
              </a:rPr>
              <a:t>和</a:t>
            </a:r>
            <a:r>
              <a:rPr lang="en-US" altLang="zh-CN" sz="1400" u="sng">
                <a:latin typeface="Courier New" panose="02070309020205020404" charset="0"/>
                <a:cs typeface="Courier New" panose="02070309020205020404" charset="0"/>
              </a:rPr>
              <a:t>waitpid </a:t>
            </a:r>
            <a:r>
              <a:rPr lang="zh-CN" altLang="en-US" sz="1400" u="sng">
                <a:latin typeface="Courier New" panose="02070309020205020404" charset="0"/>
                <a:cs typeface="Courier New" panose="02070309020205020404" charset="0"/>
              </a:rPr>
              <a:t>返回了子进程的状态，那么在解除阻塞后，该信号还会不会抵达？</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标准规定不允许抵达，但是</a:t>
            </a:r>
            <a:r>
              <a:rPr lang="en-US" altLang="zh-CN" sz="1400" u="sng">
                <a:latin typeface="Courier New" panose="02070309020205020404" charset="0"/>
                <a:cs typeface="Courier New" panose="02070309020205020404" charset="0"/>
              </a:rPr>
              <a:t>Linux</a:t>
            </a:r>
            <a:r>
              <a:rPr lang="zh-CN" altLang="en-US" sz="1400" u="sng">
                <a:latin typeface="Courier New" panose="02070309020205020404" charset="0"/>
                <a:cs typeface="Courier New" panose="02070309020205020404" charset="0"/>
              </a:rPr>
              <a:t>没有实现。</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zh-CN" b="1">
                <a:effectLst>
                  <a:outerShdw blurRad="38100" dist="38100" dir="2700000" algn="tl">
                    <a:srgbClr val="000000">
                      <a:alpha val="43137"/>
                    </a:srgbClr>
                  </a:outerShdw>
                </a:effectLst>
              </a:rPr>
              <a:t>函数</a:t>
            </a:r>
            <a:r>
              <a:rPr lang="en-US" altLang="zh-CN" b="1">
                <a:effectLst>
                  <a:outerShdw blurRad="38100" dist="38100" dir="2700000" algn="tl">
                    <a:srgbClr val="000000">
                      <a:alpha val="43137"/>
                    </a:srgbClr>
                  </a:outerShdw>
                </a:effectLst>
              </a:rPr>
              <a:t>sleep</a:t>
            </a:r>
            <a:r>
              <a:rPr lang="zh-CN" altLang="en-US" b="1">
                <a:effectLst>
                  <a:outerShdw blurRad="38100" dist="38100" dir="2700000" algn="tl">
                    <a:srgbClr val="000000">
                      <a:alpha val="43137"/>
                    </a:srgbClr>
                  </a:outerShdw>
                </a:effectLst>
              </a:rPr>
              <a:t>相关及其设计</a:t>
            </a:r>
            <a:endParaRPr lang="zh-CN" altLang="en-US" b="1">
              <a:effectLst>
                <a:outerShdw blurRad="38100" dist="38100" dir="2700000" algn="tl">
                  <a:srgbClr val="000000">
                    <a:alpha val="43137"/>
                  </a:srgbClr>
                </a:outerShdw>
              </a:effectLst>
            </a:endParaRPr>
          </a:p>
        </p:txBody>
      </p:sp>
      <p:sp>
        <p:nvSpPr>
          <p:cNvPr id="7" name="Text Box 6"/>
          <p:cNvSpPr txBox="true"/>
          <p:nvPr/>
        </p:nvSpPr>
        <p:spPr>
          <a:xfrm>
            <a:off x="186690" y="840740"/>
            <a:ext cx="11910695" cy="3322955"/>
          </a:xfrm>
          <a:prstGeom prst="rect">
            <a:avLst/>
          </a:prstGeom>
          <a:noFill/>
        </p:spPr>
        <p:txBody>
          <a:bodyPr wrap="square" rtlCol="0">
            <a:spAutoFit/>
          </a:bodyPr>
          <a:p>
            <a:r>
              <a:rPr lang="" altLang="en-US" sz="1400" u="sng">
                <a:latin typeface="Courier New" panose="02070309020205020404" charset="0"/>
                <a:cs typeface="Courier New" panose="02070309020205020404" charset="0"/>
              </a:rPr>
              <a:t>unsigned int sleep(unsigned int seconds)</a:t>
            </a:r>
            <a:endParaRPr lang="" altLang="en-US" sz="1400" u="sng">
              <a:latin typeface="Courier New" panose="02070309020205020404" charset="0"/>
              <a:cs typeface="Courier New" panose="02070309020205020404" charset="0"/>
            </a:endParaRPr>
          </a:p>
          <a:p>
            <a:r>
              <a:rPr lang="" altLang="en-US" sz="1400" u="sng">
                <a:latin typeface="Courier New" panose="02070309020205020404" charset="0"/>
                <a:cs typeface="Courier New" panose="02070309020205020404" charset="0"/>
              </a:rPr>
              <a:t>	//</a:t>
            </a:r>
            <a:r>
              <a:rPr lang="zh-CN" altLang=""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或者未休眠完的秒</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 altLang="en-US" sz="1400" u="sng">
                <a:latin typeface="Courier New" panose="02070309020205020404" charset="0"/>
                <a:cs typeface="Courier New" panose="02070309020205020404" charset="0"/>
              </a:rPr>
              <a:t>//</a:t>
            </a:r>
            <a:r>
              <a:rPr lang="zh-CN" altLang="" sz="1400" u="sng">
                <a:latin typeface="Courier New" panose="02070309020205020404" charset="0"/>
                <a:cs typeface="Courier New" panose="02070309020205020404" charset="0"/>
              </a:rPr>
              <a:t>在达到指定的定时时间，或者捕捉到一个信号，并从信号处理程序返回</a:t>
            </a:r>
            <a:endParaRPr lang="zh-CN" altLang="" sz="1400" u="sng">
              <a:latin typeface="Courier New" panose="02070309020205020404" charset="0"/>
              <a:cs typeface="Courier New" panose="02070309020205020404" charset="0"/>
            </a:endParaRPr>
          </a:p>
          <a:p>
            <a:endParaRPr lang="zh-CN" altLang="" sz="1400" u="sng">
              <a:latin typeface="Courier New" panose="02070309020205020404" charset="0"/>
              <a:cs typeface="Courier New" panose="02070309020205020404" charset="0"/>
            </a:endParaRPr>
          </a:p>
          <a:p>
            <a:endParaRPr lang="zh-CN" altLang=""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int</a:t>
            </a:r>
            <a:r>
              <a:rPr lang="" altLang="en-US" sz="1400" u="sng">
                <a:latin typeface="Courier New" panose="02070309020205020404" charset="0"/>
                <a:cs typeface="Courier New" panose="02070309020205020404" charset="0"/>
              </a:rPr>
              <a:t> nanosleep(const struct timespec *reqtp, struct timespec *remtp)</a:t>
            </a:r>
            <a:endParaRPr lang="" altLang="en-US" sz="1400" u="sng">
              <a:latin typeface="Courier New" panose="02070309020205020404" charset="0"/>
              <a:cs typeface="Courier New" panose="02070309020205020404" charset="0"/>
            </a:endParaRPr>
          </a:p>
          <a:p>
            <a:r>
              <a:rPr lang="" altLang="en-US" sz="1400" u="sng">
                <a:latin typeface="Courier New" panose="02070309020205020404" charset="0"/>
                <a:cs typeface="Courier New" panose="02070309020205020404" charset="0"/>
              </a:rPr>
              <a:t>	//</a:t>
            </a:r>
            <a:r>
              <a:rPr lang="zh-CN" altLang="" sz="1400" u="sng">
                <a:latin typeface="Courier New" panose="02070309020205020404" charset="0"/>
                <a:cs typeface="Courier New" panose="02070309020205020404" charset="0"/>
              </a:rPr>
              <a:t>休眠到要求的时间，返回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，出错，返回</a:t>
            </a:r>
            <a:r>
              <a:rPr lang="en-US" altLang="zh-CN" sz="1400" u="sng">
                <a:latin typeface="Courier New" panose="02070309020205020404" charset="0"/>
                <a:cs typeface="Courier New" panose="02070309020205020404" charset="0"/>
              </a:rPr>
              <a:t>-1</a:t>
            </a:r>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 altLang="en-US" sz="1400" u="sng">
                <a:latin typeface="Courier New" panose="02070309020205020404" charset="0"/>
                <a:cs typeface="Courier New" panose="02070309020205020404" charset="0"/>
              </a:rPr>
              <a:t>//</a:t>
            </a:r>
            <a:r>
              <a:rPr lang="zh-CN" altLang="" sz="1400" u="sng">
                <a:latin typeface="Courier New" panose="02070309020205020404" charset="0"/>
                <a:cs typeface="Courier New" panose="02070309020205020404" charset="0"/>
              </a:rPr>
              <a:t>函数挂起调用进程，直到超时或者某个信号中断，</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如果某个信号中断，那么</a:t>
            </a:r>
            <a:r>
              <a:rPr lang="en-US" altLang="zh-CN" sz="1400" u="sng">
                <a:latin typeface="Courier New" panose="02070309020205020404" charset="0"/>
                <a:cs typeface="Courier New" panose="02070309020205020404" charset="0"/>
              </a:rPr>
              <a:t>remtp</a:t>
            </a:r>
            <a:r>
              <a:rPr lang="zh-CN" altLang="en-US" sz="1400" u="sng">
                <a:latin typeface="Courier New" panose="02070309020205020404" charset="0"/>
                <a:cs typeface="Courier New" panose="02070309020205020404" charset="0"/>
              </a:rPr>
              <a:t>将会被设置为剩余的定时时间</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int</a:t>
            </a:r>
            <a:r>
              <a:rPr lang="" altLang="en-US" sz="1400" u="sng">
                <a:latin typeface="Courier New" panose="02070309020205020404" charset="0"/>
                <a:cs typeface="Courier New" panose="02070309020205020404" charset="0"/>
              </a:rPr>
              <a:t> clock_nanosleep(clockid_t clock_id, int flags, const struct timespec *reqtp, struct timespec *remtp);</a:t>
            </a:r>
            <a:endParaRPr lang="" altLang="en-US" sz="1400" u="sng">
              <a:latin typeface="Courier New" panose="02070309020205020404" charset="0"/>
              <a:cs typeface="Courier New" panose="02070309020205020404" charset="0"/>
            </a:endParaRPr>
          </a:p>
          <a:p>
            <a:r>
              <a:rPr lang="" altLang="en-US" sz="1400" u="sng">
                <a:latin typeface="Courier New" panose="02070309020205020404" charset="0"/>
                <a:cs typeface="Courier New" panose="02070309020205020404" charset="0"/>
              </a:rPr>
              <a:t>	//</a:t>
            </a:r>
            <a:r>
              <a:rPr lang="zh-CN" altLang="" sz="1400" u="sng">
                <a:latin typeface="Courier New" panose="02070309020205020404" charset="0"/>
                <a:cs typeface="Courier New" panose="02070309020205020404" charset="0"/>
              </a:rPr>
              <a:t>休眠到要求时间，返回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，出错，返回错误码</a:t>
            </a:r>
            <a:endParaRPr lang="zh-CN"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 altLang="en-US" sz="1400" u="sng">
                <a:latin typeface="Courier New" panose="02070309020205020404" charset="0"/>
                <a:cs typeface="Courier New" panose="02070309020205020404" charset="0"/>
              </a:rPr>
              <a:t>//clock_id</a:t>
            </a:r>
            <a:r>
              <a:rPr lang="en-US" altLang=""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表明休眠的计数时钟类型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 altLang="en-US" sz="1400" u="sng">
                <a:latin typeface="Courier New" panose="02070309020205020404" charset="0"/>
                <a:cs typeface="Courier New" panose="02070309020205020404" charset="0"/>
              </a:rPr>
              <a:t>//</a:t>
            </a:r>
            <a:r>
              <a:rPr lang="en-US" altLang="" sz="1400" u="sng">
                <a:latin typeface="Courier New" panose="02070309020205020404" charset="0"/>
                <a:cs typeface="Courier New" panose="02070309020205020404" charset="0"/>
              </a:rPr>
              <a:t>flags</a:t>
            </a:r>
            <a:r>
              <a:rPr lang="zh-CN" altLang="en-US" sz="1400" u="sng">
                <a:latin typeface="Courier New" panose="02070309020205020404" charset="0"/>
                <a:cs typeface="Courier New" panose="02070309020205020404" charset="0"/>
              </a:rPr>
              <a:t>表明休眠的时间相对性，</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代表相对时间</a:t>
            </a:r>
            <a:r>
              <a:rPr lang="" altLang="zh-CN" sz="1400" u="sng">
                <a:latin typeface="Courier New" panose="02070309020205020404" charset="0"/>
                <a:cs typeface="Courier New" panose="02070309020205020404" charset="0"/>
              </a:rPr>
              <a:t>[</a:t>
            </a:r>
            <a:r>
              <a:rPr lang="zh-CN" altLang="" sz="1400" u="sng">
                <a:latin typeface="Courier New" panose="02070309020205020404" charset="0"/>
                <a:cs typeface="Courier New" panose="02070309020205020404" charset="0"/>
              </a:rPr>
              <a:t>休眠长度</a:t>
            </a:r>
            <a:r>
              <a:rPr lang="" altLang="zh-CN" sz="1400" u="sng">
                <a:latin typeface="Courier New" panose="02070309020205020404" charset="0"/>
                <a:cs typeface="Courier New" panose="02070309020205020404" charset="0"/>
              </a:rPr>
              <a:t>]</a:t>
            </a:r>
            <a:r>
              <a:rPr lang="zh-CN" altLang=""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TIMER</a:t>
            </a:r>
            <a:r>
              <a:rPr lang="" altLang="en-US" sz="1400" u="sng">
                <a:latin typeface="Courier New" panose="02070309020205020404" charset="0"/>
                <a:cs typeface="Courier New" panose="02070309020205020404" charset="0"/>
              </a:rPr>
              <a:t>_ABSTIME</a:t>
            </a:r>
            <a:r>
              <a:rPr lang="zh-CN" altLang="" sz="1400" u="sng">
                <a:latin typeface="Courier New" panose="02070309020205020404" charset="0"/>
                <a:cs typeface="Courier New" panose="02070309020205020404" charset="0"/>
              </a:rPr>
              <a:t>代表绝对时间</a:t>
            </a:r>
            <a:r>
              <a:rPr lang="" altLang="zh-CN" sz="1400" u="sng">
                <a:latin typeface="Courier New" panose="02070309020205020404" charset="0"/>
                <a:cs typeface="Courier New" panose="02070309020205020404" charset="0"/>
              </a:rPr>
              <a:t>[</a:t>
            </a:r>
            <a:r>
              <a:rPr lang="zh-CN" altLang="" sz="1400" u="sng">
                <a:latin typeface="Courier New" panose="02070309020205020404" charset="0"/>
                <a:cs typeface="Courier New" panose="02070309020205020404" charset="0"/>
              </a:rPr>
              <a:t>休眠到这个时间点</a:t>
            </a:r>
            <a:r>
              <a:rPr lang="" altLang="zh-CN" sz="1400" u="sng">
                <a:latin typeface="Courier New" panose="02070309020205020404" charset="0"/>
                <a:cs typeface="Courier New" panose="02070309020205020404" charset="0"/>
              </a:rPr>
              <a:t>]</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_sigqueue</a:t>
            </a:r>
            <a:endParaRPr lang="en-US" altLang="en-US" b="1">
              <a:effectLst>
                <a:outerShdw blurRad="38100" dist="38100" dir="2700000" algn="tl">
                  <a:srgbClr val="000000">
                    <a:alpha val="43137"/>
                  </a:srgbClr>
                </a:outerShdw>
              </a:effectLst>
            </a:endParaRPr>
          </a:p>
        </p:txBody>
      </p:sp>
      <p:sp>
        <p:nvSpPr>
          <p:cNvPr id="7" name="Text Box 6"/>
          <p:cNvSpPr txBox="true"/>
          <p:nvPr/>
        </p:nvSpPr>
        <p:spPr>
          <a:xfrm>
            <a:off x="264160" y="1237615"/>
            <a:ext cx="9882505" cy="1168400"/>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int</a:t>
            </a:r>
            <a:r>
              <a:rPr lang="" altLang="en-US" sz="1400" u="sng">
                <a:latin typeface="Courier New" panose="02070309020205020404" charset="0"/>
                <a:cs typeface="Courier New" panose="02070309020205020404" charset="0"/>
              </a:rPr>
              <a:t> sigqueue(pid_t pid, int signo, const union sigval value);</a:t>
            </a:r>
            <a:endParaRPr lang="" altLang="en-US" sz="1400" u="sng">
              <a:latin typeface="Courier New" panose="02070309020205020404" charset="0"/>
              <a:cs typeface="Courier New" panose="02070309020205020404" charset="0"/>
            </a:endParaRPr>
          </a:p>
          <a:p>
            <a:r>
              <a:rPr lang="" altLang="en-US" sz="1400" u="sng">
                <a:latin typeface="Courier New" panose="02070309020205020404" charset="0"/>
                <a:cs typeface="Courier New" panose="02070309020205020404" charset="0"/>
              </a:rPr>
              <a:t>	//</a:t>
            </a:r>
            <a:r>
              <a:rPr lang="zh-CN" altLang="" sz="1400" u="sng">
                <a:latin typeface="Courier New" panose="02070309020205020404" charset="0"/>
                <a:cs typeface="Courier New" panose="02070309020205020404" charset="0"/>
              </a:rPr>
              <a:t>成功，返回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出错，返回</a:t>
            </a:r>
            <a:r>
              <a:rPr lang="" altLang="zh-CN" sz="1400" u="sng">
                <a:latin typeface="Courier New" panose="02070309020205020404" charset="0"/>
                <a:cs typeface="Courier New" panose="02070309020205020404" charset="0"/>
              </a:rPr>
              <a:t>-1</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zh-CN" altLang="" sz="1400" u="sng">
                <a:latin typeface="Courier New" panose="02070309020205020404" charset="0"/>
                <a:cs typeface="Courier New" panose="02070309020205020404" charset="0"/>
              </a:rPr>
              <a:t>在</a:t>
            </a:r>
            <a:r>
              <a:rPr lang="en-US" altLang="zh-CN" sz="1400" u="sng">
                <a:latin typeface="Courier New" panose="02070309020205020404" charset="0"/>
                <a:cs typeface="Courier New" panose="02070309020205020404" charset="0"/>
              </a:rPr>
              <a:t>linux</a:t>
            </a:r>
            <a:r>
              <a:rPr lang="zh-CN" altLang="en-US" sz="1400" u="sng">
                <a:latin typeface="Courier New" panose="02070309020205020404" charset="0"/>
                <a:cs typeface="Courier New" panose="02070309020205020404" charset="0"/>
              </a:rPr>
              <a:t>下，排队只对</a:t>
            </a:r>
            <a:r>
              <a:rPr lang="" altLang="zh-CN" sz="1400" u="sng">
                <a:latin typeface="Courier New" panose="02070309020205020404" charset="0"/>
                <a:cs typeface="Courier New" panose="02070309020205020404" charset="0"/>
              </a:rPr>
              <a:t>SIGRTMIN</a:t>
            </a:r>
            <a:r>
              <a:rPr lang="en-US" altLang="" sz="1400" u="sng">
                <a:latin typeface="Courier New" panose="02070309020205020404" charset="0"/>
                <a:cs typeface="Courier New" panose="02070309020205020404" charset="0"/>
              </a:rPr>
              <a:t>-S</a:t>
            </a:r>
            <a:r>
              <a:rPr lang="" altLang="en-US" sz="1400" u="sng">
                <a:latin typeface="Courier New" panose="02070309020205020404" charset="0"/>
                <a:cs typeface="Courier New" panose="02070309020205020404" charset="0"/>
              </a:rPr>
              <a:t>IGRTMAX</a:t>
            </a:r>
            <a:r>
              <a:rPr lang="zh-CN" altLang="" sz="1400" u="sng">
                <a:latin typeface="Courier New" panose="02070309020205020404" charset="0"/>
                <a:cs typeface="Courier New" panose="02070309020205020404" charset="0"/>
              </a:rPr>
              <a:t>之间的信号起作用，</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针对于该范围外的信号，只起到信号传参的作用</a:t>
            </a:r>
            <a:endParaRPr lang="zh-CN" altLang="en-US" sz="1400" u="sng">
              <a:latin typeface="Courier New" panose="02070309020205020404" charset="0"/>
              <a:cs typeface="Courier New" panose="020703090202050204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a:t>
            </a:r>
            <a:r>
              <a:rPr lang="en-US" altLang="zh-CN" b="1">
                <a:effectLst>
                  <a:outerShdw blurRad="38100" dist="38100" dir="2700000" algn="tl">
                    <a:srgbClr val="000000">
                      <a:alpha val="43137"/>
                    </a:srgbClr>
                  </a:outerShdw>
                </a:effectLst>
              </a:rPr>
              <a:t>——</a:t>
            </a:r>
            <a:r>
              <a:rPr lang="zh-CN" altLang="en-US" b="1">
                <a:effectLst>
                  <a:outerShdw blurRad="38100" dist="38100" dir="2700000" algn="tl">
                    <a:srgbClr val="000000">
                      <a:alpha val="43137"/>
                    </a:srgbClr>
                  </a:outerShdw>
                </a:effectLst>
              </a:rPr>
              <a:t>作业控制信号</a:t>
            </a:r>
            <a:endParaRPr lang="zh-CN" altLang="en-US" b="1">
              <a:effectLst>
                <a:outerShdw blurRad="38100" dist="38100" dir="2700000" algn="tl">
                  <a:srgbClr val="000000">
                    <a:alpha val="43137"/>
                  </a:srgbClr>
                </a:outerShdw>
              </a:effectLst>
            </a:endParaRPr>
          </a:p>
        </p:txBody>
      </p:sp>
      <p:sp>
        <p:nvSpPr>
          <p:cNvPr id="7" name="Text Box 6"/>
          <p:cNvSpPr txBox="true"/>
          <p:nvPr/>
        </p:nvSpPr>
        <p:spPr>
          <a:xfrm>
            <a:off x="264160" y="1237615"/>
            <a:ext cx="6320790" cy="246126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SIGCHLD</a:t>
            </a:r>
            <a:r>
              <a:rPr lang="zh-CN" altLang="en-US" sz="1400" u="sng">
                <a:latin typeface="Courier New" panose="02070309020205020404" charset="0"/>
                <a:cs typeface="Courier New" panose="02070309020205020404" charset="0"/>
              </a:rPr>
              <a:t>：子进程已经停止或者终止</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SIGCONT</a:t>
            </a:r>
            <a:r>
              <a:rPr lang="zh-CN" altLang="en-US" sz="1400" u="sng">
                <a:latin typeface="Courier New" panose="02070309020205020404" charset="0"/>
                <a:cs typeface="Courier New" panose="02070309020205020404" charset="0"/>
              </a:rPr>
              <a:t>：如果进程已经终止，则让其继续运行</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SIGSTOP</a:t>
            </a:r>
            <a:r>
              <a:rPr lang="zh-CN" altLang="en-US" sz="1400" u="sng">
                <a:latin typeface="Courier New" panose="02070309020205020404" charset="0"/>
                <a:cs typeface="Courier New" panose="02070309020205020404" charset="0"/>
              </a:rPr>
              <a:t>：停止信号</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SIGTSTP</a:t>
            </a:r>
            <a:r>
              <a:rPr lang="zh-CN" altLang="en-US" sz="1400" u="sng">
                <a:latin typeface="Courier New" panose="02070309020205020404" charset="0"/>
                <a:cs typeface="Courier New" panose="02070309020205020404" charset="0"/>
              </a:rPr>
              <a:t>：交互式停止</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SIGTTIN</a:t>
            </a:r>
            <a:r>
              <a:rPr lang="zh-CN" altLang="en-US" sz="1400" u="sng">
                <a:latin typeface="Courier New" panose="02070309020205020404" charset="0"/>
                <a:cs typeface="Courier New" panose="02070309020205020404" charset="0"/>
              </a:rPr>
              <a:t>：后台进程组试图读终端</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SIGTTOU</a:t>
            </a:r>
            <a:r>
              <a:rPr lang="zh-CN" altLang="en-US" sz="1400" u="sng">
                <a:latin typeface="Courier New" panose="02070309020205020404" charset="0"/>
                <a:cs typeface="Courier New" panose="02070309020205020404" charset="0"/>
              </a:rPr>
              <a:t>：后台进程组视图写终端</a:t>
            </a:r>
            <a:endParaRPr lang="zh-CN" altLang="en-US" sz="1400" u="sng">
              <a:latin typeface="Courier New" panose="02070309020205020404" charset="0"/>
              <a:cs typeface="Courier New" panose="02070309020205020404" charset="0"/>
            </a:endParaRPr>
          </a:p>
        </p:txBody>
      </p:sp>
      <p:sp>
        <p:nvSpPr>
          <p:cNvPr id="3" name="Rectangle 2"/>
          <p:cNvSpPr/>
          <p:nvPr/>
        </p:nvSpPr>
        <p:spPr>
          <a:xfrm>
            <a:off x="224790" y="2121535"/>
            <a:ext cx="3140075" cy="175069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true"/>
          <p:nvPr/>
        </p:nvSpPr>
        <p:spPr>
          <a:xfrm>
            <a:off x="3961765" y="2891790"/>
            <a:ext cx="7839710" cy="1198880"/>
          </a:xfrm>
          <a:prstGeom prst="rect">
            <a:avLst/>
          </a:prstGeom>
          <a:noFill/>
        </p:spPr>
        <p:txBody>
          <a:bodyPr wrap="square" rtlCol="0">
            <a:spAutoFit/>
          </a:bodyPr>
          <a:p>
            <a:r>
              <a:rPr lang="en-US" altLang="zh-CN" sz="1200" b="1" u="sng">
                <a:latin typeface="Courier New" panose="02070309020205020404" charset="0"/>
                <a:cs typeface="Courier New" panose="02070309020205020404" charset="0"/>
              </a:rPr>
              <a:t>1. </a:t>
            </a:r>
            <a:r>
              <a:rPr lang="zh-CN" altLang="en-US" sz="1200" b="1" u="sng">
                <a:latin typeface="Courier New" panose="02070309020205020404" charset="0"/>
                <a:cs typeface="Courier New" panose="02070309020205020404" charset="0"/>
              </a:rPr>
              <a:t>当对一个进程产生四种停止信号的任意一种时，</a:t>
            </a:r>
            <a:r>
              <a:rPr lang="en-US" altLang="zh-CN" sz="1200" b="1" u="sng">
                <a:latin typeface="Courier New" panose="02070309020205020404" charset="0"/>
                <a:cs typeface="Courier New" panose="02070309020205020404" charset="0"/>
              </a:rPr>
              <a:t> </a:t>
            </a:r>
            <a:r>
              <a:rPr lang="zh-CN" altLang="en-US" sz="1200" b="1" u="sng">
                <a:latin typeface="Courier New" panose="02070309020205020404" charset="0"/>
                <a:cs typeface="Courier New" panose="02070309020205020404" charset="0"/>
              </a:rPr>
              <a:t>对该进程的</a:t>
            </a:r>
            <a:r>
              <a:rPr lang="en-US" altLang="zh-CN" sz="1200" b="1" u="sng">
                <a:latin typeface="Courier New" panose="02070309020205020404" charset="0"/>
                <a:cs typeface="Courier New" panose="02070309020205020404" charset="0"/>
              </a:rPr>
              <a:t>SIGCONT</a:t>
            </a:r>
            <a:r>
              <a:rPr lang="zh-CN" altLang="en-US" sz="1200" b="1" u="sng">
                <a:latin typeface="Courier New" panose="02070309020205020404" charset="0"/>
                <a:cs typeface="Courier New" panose="02070309020205020404" charset="0"/>
              </a:rPr>
              <a:t>未决信号就被丢弃，</a:t>
            </a:r>
            <a:r>
              <a:rPr lang="en-US" altLang="zh-CN" sz="1200" b="1" u="sng">
                <a:latin typeface="Courier New" panose="02070309020205020404" charset="0"/>
                <a:cs typeface="Courier New" panose="02070309020205020404" charset="0"/>
              </a:rPr>
              <a:t> </a:t>
            </a:r>
            <a:r>
              <a:rPr lang="zh-CN" altLang="en-US" sz="1200" b="1" u="sng">
                <a:latin typeface="Courier New" panose="02070309020205020404" charset="0"/>
                <a:cs typeface="Courier New" panose="02070309020205020404" charset="0"/>
              </a:rPr>
              <a:t>当对一个进程产生</a:t>
            </a:r>
            <a:r>
              <a:rPr lang="en-US" altLang="zh-CN" sz="1200" b="1" u="sng">
                <a:latin typeface="Courier New" panose="02070309020205020404" charset="0"/>
                <a:cs typeface="Courier New" panose="02070309020205020404" charset="0"/>
              </a:rPr>
              <a:t>SIGCONT</a:t>
            </a:r>
            <a:r>
              <a:rPr lang="zh-CN" altLang="en-US" sz="1200" b="1" u="sng">
                <a:latin typeface="Courier New" panose="02070309020205020404" charset="0"/>
                <a:cs typeface="Courier New" panose="02070309020205020404" charset="0"/>
              </a:rPr>
              <a:t>，</a:t>
            </a:r>
            <a:r>
              <a:rPr lang="en-US" altLang="zh-CN" sz="1200" b="1" u="sng">
                <a:latin typeface="Courier New" panose="02070309020205020404" charset="0"/>
                <a:cs typeface="Courier New" panose="02070309020205020404" charset="0"/>
              </a:rPr>
              <a:t> </a:t>
            </a:r>
            <a:r>
              <a:rPr lang="zh-CN" altLang="en-US" sz="1200" b="1" u="sng">
                <a:latin typeface="Courier New" panose="02070309020205020404" charset="0"/>
                <a:cs typeface="Courier New" panose="02070309020205020404" charset="0"/>
              </a:rPr>
              <a:t>对该进程的任一未决停止信号被丢弃</a:t>
            </a:r>
            <a:endParaRPr lang="zh-CN" altLang="en-US" sz="1200" b="1" u="sng">
              <a:latin typeface="Courier New" panose="02070309020205020404" charset="0"/>
              <a:cs typeface="Courier New" panose="02070309020205020404" charset="0"/>
            </a:endParaRPr>
          </a:p>
          <a:p>
            <a:endParaRPr lang="zh-CN" altLang="en-US" sz="1200" b="1" u="sng">
              <a:latin typeface="Courier New" panose="02070309020205020404" charset="0"/>
              <a:cs typeface="Courier New" panose="02070309020205020404" charset="0"/>
            </a:endParaRPr>
          </a:p>
          <a:p>
            <a:r>
              <a:rPr lang="en-US" altLang="zh-CN" sz="1200" b="1" u="sng">
                <a:latin typeface="Courier New" panose="02070309020205020404" charset="0"/>
                <a:cs typeface="Courier New" panose="02070309020205020404" charset="0"/>
              </a:rPr>
              <a:t>2. </a:t>
            </a:r>
            <a:r>
              <a:rPr lang="zh-CN" altLang="en-US" sz="1200" b="1" u="sng">
                <a:latin typeface="Courier New" panose="02070309020205020404" charset="0"/>
                <a:cs typeface="Courier New" panose="02070309020205020404" charset="0"/>
              </a:rPr>
              <a:t>当对一个停止的信号产生一个</a:t>
            </a:r>
            <a:r>
              <a:rPr lang="en-US" altLang="zh-CN" sz="1200" b="1" u="sng">
                <a:latin typeface="Courier New" panose="02070309020205020404" charset="0"/>
                <a:cs typeface="Courier New" panose="02070309020205020404" charset="0"/>
              </a:rPr>
              <a:t>SIGCONT</a:t>
            </a:r>
            <a:r>
              <a:rPr lang="zh-CN" altLang="en-US" sz="1200" b="1" u="sng">
                <a:latin typeface="Courier New" panose="02070309020205020404" charset="0"/>
                <a:cs typeface="Courier New" panose="02070309020205020404" charset="0"/>
              </a:rPr>
              <a:t>信号的时，</a:t>
            </a:r>
            <a:r>
              <a:rPr lang="en-US" altLang="zh-CN" sz="1200" b="1" u="sng">
                <a:latin typeface="Courier New" panose="02070309020205020404" charset="0"/>
                <a:cs typeface="Courier New" panose="02070309020205020404" charset="0"/>
              </a:rPr>
              <a:t> </a:t>
            </a:r>
            <a:r>
              <a:rPr lang="zh-CN" altLang="en-US" sz="1200" b="1" u="sng">
                <a:latin typeface="Courier New" panose="02070309020205020404" charset="0"/>
                <a:cs typeface="Courier New" panose="02070309020205020404" charset="0"/>
              </a:rPr>
              <a:t>该进程就继续，</a:t>
            </a:r>
            <a:r>
              <a:rPr lang="en-US" altLang="zh-CN" sz="1200" b="1" u="sng">
                <a:latin typeface="Courier New" panose="02070309020205020404" charset="0"/>
                <a:cs typeface="Courier New" panose="02070309020205020404" charset="0"/>
              </a:rPr>
              <a:t> </a:t>
            </a:r>
            <a:r>
              <a:rPr lang="zh-CN" altLang="en-US" sz="1200" b="1" u="sng">
                <a:latin typeface="Courier New" panose="02070309020205020404" charset="0"/>
                <a:cs typeface="Courier New" panose="02070309020205020404" charset="0"/>
              </a:rPr>
              <a:t>即使该信号是被阻塞或忽略，</a:t>
            </a:r>
            <a:r>
              <a:rPr lang="en-US" altLang="zh-CN" sz="1200" b="1" u="sng">
                <a:latin typeface="Courier New" panose="02070309020205020404" charset="0"/>
                <a:cs typeface="Courier New" panose="02070309020205020404" charset="0"/>
              </a:rPr>
              <a:t> </a:t>
            </a:r>
            <a:r>
              <a:rPr lang="zh-CN" altLang="en-US" sz="1200" b="1" u="sng">
                <a:solidFill>
                  <a:srgbClr val="FF0000"/>
                </a:solidFill>
                <a:latin typeface="Courier New" panose="02070309020205020404" charset="0"/>
                <a:cs typeface="Courier New" panose="02070309020205020404" charset="0"/>
              </a:rPr>
              <a:t>说明，</a:t>
            </a:r>
            <a:r>
              <a:rPr lang="en-US" altLang="zh-CN" sz="1200" b="1" u="sng">
                <a:solidFill>
                  <a:srgbClr val="FF0000"/>
                </a:solidFill>
                <a:latin typeface="Courier New" panose="02070309020205020404" charset="0"/>
                <a:cs typeface="Courier New" panose="02070309020205020404" charset="0"/>
              </a:rPr>
              <a:t> </a:t>
            </a:r>
            <a:r>
              <a:rPr lang="zh-CN" altLang="en-US" sz="1200" b="1" u="sng">
                <a:solidFill>
                  <a:srgbClr val="FF0000"/>
                </a:solidFill>
                <a:latin typeface="Courier New" panose="02070309020205020404" charset="0"/>
                <a:cs typeface="Courier New" panose="02070309020205020404" charset="0"/>
              </a:rPr>
              <a:t>如果进程设置了阻塞</a:t>
            </a:r>
            <a:r>
              <a:rPr lang="en-US" altLang="zh-CN" sz="1200" b="1" u="sng">
                <a:solidFill>
                  <a:srgbClr val="FF0000"/>
                </a:solidFill>
                <a:latin typeface="Courier New" panose="02070309020205020404" charset="0"/>
                <a:cs typeface="Courier New" panose="02070309020205020404" charset="0"/>
              </a:rPr>
              <a:t>SIGCONT</a:t>
            </a:r>
            <a:r>
              <a:rPr lang="zh-CN" altLang="en-US" sz="1200" b="1" u="sng">
                <a:solidFill>
                  <a:srgbClr val="FF0000"/>
                </a:solidFill>
                <a:latin typeface="Courier New" panose="02070309020205020404" charset="0"/>
                <a:cs typeface="Courier New" panose="02070309020205020404" charset="0"/>
              </a:rPr>
              <a:t>，</a:t>
            </a:r>
            <a:r>
              <a:rPr lang="en-US" altLang="zh-CN" sz="1200" b="1" u="sng">
                <a:solidFill>
                  <a:srgbClr val="FF0000"/>
                </a:solidFill>
                <a:latin typeface="Courier New" panose="02070309020205020404" charset="0"/>
                <a:cs typeface="Courier New" panose="02070309020205020404" charset="0"/>
              </a:rPr>
              <a:t> </a:t>
            </a:r>
            <a:r>
              <a:rPr lang="zh-CN" altLang="en-US" sz="1200" b="1" u="sng">
                <a:solidFill>
                  <a:srgbClr val="FF0000"/>
                </a:solidFill>
                <a:latin typeface="Courier New" panose="02070309020205020404" charset="0"/>
                <a:cs typeface="Courier New" panose="02070309020205020404" charset="0"/>
              </a:rPr>
              <a:t>这样如果收到一个</a:t>
            </a:r>
            <a:r>
              <a:rPr lang="en-US" altLang="zh-CN" sz="1200" b="1" u="sng">
                <a:solidFill>
                  <a:srgbClr val="FF0000"/>
                </a:solidFill>
                <a:latin typeface="Courier New" panose="02070309020205020404" charset="0"/>
                <a:cs typeface="Courier New" panose="02070309020205020404" charset="0"/>
              </a:rPr>
              <a:t>SIGCONT</a:t>
            </a:r>
            <a:r>
              <a:rPr lang="zh-CN" altLang="en-US" sz="1200" b="1" u="sng">
                <a:solidFill>
                  <a:srgbClr val="FF0000"/>
                </a:solidFill>
                <a:latin typeface="Courier New" panose="02070309020205020404" charset="0"/>
                <a:cs typeface="Courier New" panose="02070309020205020404" charset="0"/>
              </a:rPr>
              <a:t>，</a:t>
            </a:r>
            <a:r>
              <a:rPr lang="en-US" altLang="zh-CN" sz="1200" b="1" u="sng">
                <a:solidFill>
                  <a:srgbClr val="FF0000"/>
                </a:solidFill>
                <a:latin typeface="Courier New" panose="02070309020205020404" charset="0"/>
                <a:cs typeface="Courier New" panose="02070309020205020404" charset="0"/>
              </a:rPr>
              <a:t> </a:t>
            </a:r>
            <a:r>
              <a:rPr lang="zh-CN" altLang="en-US" sz="1200" b="1" u="sng">
                <a:solidFill>
                  <a:srgbClr val="FF0000"/>
                </a:solidFill>
                <a:latin typeface="Courier New" panose="02070309020205020404" charset="0"/>
                <a:cs typeface="Courier New" panose="02070309020205020404" charset="0"/>
              </a:rPr>
              <a:t>会表现在未决信号集中，但是信号还是会导致停止的信号继续工作。</a:t>
            </a:r>
            <a:endParaRPr lang="zh-CN" altLang="en-US" sz="1200" b="1" u="sng">
              <a:solidFill>
                <a:srgbClr val="FF0000"/>
              </a:solidFill>
              <a:latin typeface="Courier New" panose="02070309020205020404" charset="0"/>
              <a:cs typeface="Courier New" panose="020703090202050204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a:t>
            </a:r>
            <a:r>
              <a:rPr lang="zh-CN" altLang="en-US" b="1">
                <a:effectLst>
                  <a:outerShdw blurRad="38100" dist="38100" dir="2700000" algn="tl">
                    <a:srgbClr val="000000">
                      <a:alpha val="43137"/>
                    </a:srgbClr>
                  </a:outerShdw>
                </a:effectLst>
              </a:rPr>
              <a:t>信号编号与信号名映射</a:t>
            </a:r>
            <a:endParaRPr lang="zh-CN" altLang="en-US" b="1">
              <a:effectLst>
                <a:outerShdw blurRad="38100" dist="38100" dir="2700000" algn="tl">
                  <a:srgbClr val="000000">
                    <a:alpha val="43137"/>
                  </a:srgbClr>
                </a:outerShdw>
              </a:effectLst>
            </a:endParaRPr>
          </a:p>
        </p:txBody>
      </p:sp>
      <p:sp>
        <p:nvSpPr>
          <p:cNvPr id="7" name="Text Box 6"/>
          <p:cNvSpPr txBox="true"/>
          <p:nvPr/>
        </p:nvSpPr>
        <p:spPr>
          <a:xfrm>
            <a:off x="203835" y="1228725"/>
            <a:ext cx="9882505" cy="306705"/>
          </a:xfrm>
          <a:prstGeom prst="rect">
            <a:avLst/>
          </a:prstGeom>
          <a:noFill/>
        </p:spPr>
        <p:txBody>
          <a:bodyPr wrap="square" rtlCol="0">
            <a:spAutoFit/>
          </a:bodyPr>
          <a:p>
            <a:r>
              <a:rPr lang="en-US" altLang="zh-CN" sz="1400">
                <a:latin typeface="Courier New" panose="02070309020205020404" charset="0"/>
                <a:cs typeface="Courier New" panose="02070309020205020404" charset="0"/>
              </a:rPr>
              <a:t>con</a:t>
            </a:r>
            <a:r>
              <a:rPr lang="" altLang="en-US" sz="1400">
                <a:latin typeface="Courier New" panose="02070309020205020404" charset="0"/>
                <a:cs typeface="Courier New" panose="02070309020205020404" charset="0"/>
              </a:rPr>
              <a:t>st char *const *_sys_siglist;  //</a:t>
            </a:r>
            <a:r>
              <a:rPr lang="zh-CN" altLang="" sz="1400">
                <a:latin typeface="Courier New" panose="02070309020205020404" charset="0"/>
                <a:cs typeface="Courier New" panose="02070309020205020404" charset="0"/>
              </a:rPr>
              <a:t>位于</a:t>
            </a:r>
            <a:r>
              <a:rPr lang="en-US" altLang="zh-CN" sz="1400">
                <a:latin typeface="Courier New" panose="02070309020205020404" charset="0"/>
                <a:cs typeface="Courier New" panose="02070309020205020404" charset="0"/>
              </a:rPr>
              <a:t>signal</a:t>
            </a:r>
            <a:r>
              <a:rPr lang="" altLang="en-US" sz="1400">
                <a:latin typeface="Courier New" panose="02070309020205020404" charset="0"/>
                <a:cs typeface="Courier New" panose="02070309020205020404" charset="0"/>
              </a:rPr>
              <a:t>.h, </a:t>
            </a:r>
            <a:r>
              <a:rPr lang="zh-CN" altLang="" sz="1400">
                <a:latin typeface="Courier New" panose="02070309020205020404" charset="0"/>
                <a:cs typeface="Courier New" panose="02070309020205020404" charset="0"/>
              </a:rPr>
              <a:t>是一个存储对应信号名称的字符串指针数组</a:t>
            </a:r>
            <a:endParaRPr lang="zh-CN" altLang="" sz="1400">
              <a:latin typeface="Courier New" panose="02070309020205020404" charset="0"/>
              <a:cs typeface="Courier New" panose="02070309020205020404" charset="0"/>
            </a:endParaRPr>
          </a:p>
        </p:txBody>
      </p:sp>
      <p:sp>
        <p:nvSpPr>
          <p:cNvPr id="3" name="Text Box 2"/>
          <p:cNvSpPr txBox="true"/>
          <p:nvPr/>
        </p:nvSpPr>
        <p:spPr>
          <a:xfrm>
            <a:off x="203835" y="2037080"/>
            <a:ext cx="9882505" cy="2245360"/>
          </a:xfrm>
          <a:prstGeom prst="rect">
            <a:avLst/>
          </a:prstGeom>
          <a:noFill/>
        </p:spPr>
        <p:txBody>
          <a:bodyPr wrap="square" rtlCol="0">
            <a:spAutoFit/>
          </a:bodyPr>
          <a:p>
            <a:r>
              <a:rPr lang="en-US" altLang="zh-CN" sz="1400">
                <a:latin typeface="Courier New" panose="02070309020205020404" charset="0"/>
                <a:cs typeface="Courier New" panose="02070309020205020404" charset="0"/>
              </a:rPr>
              <a:t>void</a:t>
            </a:r>
            <a:r>
              <a:rPr lang="" altLang="en-US" sz="1400">
                <a:latin typeface="Courier New" panose="02070309020205020404" charset="0"/>
                <a:cs typeface="Courier New" panose="02070309020205020404" charset="0"/>
              </a:rPr>
              <a:t> psignal(int signo, const char *msg); </a:t>
            </a:r>
            <a:endParaRPr lang="" altLang="en-US" sz="1400">
              <a:latin typeface="Courier New" panose="02070309020205020404" charset="0"/>
              <a:cs typeface="Courier New" panose="02070309020205020404" charset="0"/>
            </a:endParaRPr>
          </a:p>
          <a:p>
            <a:r>
              <a:rPr lang="" altLang="en-US" sz="1400">
                <a:latin typeface="Courier New" panose="02070309020205020404" charset="0"/>
                <a:cs typeface="Courier New" panose="02070309020205020404" charset="0"/>
              </a:rPr>
              <a:t>	</a:t>
            </a:r>
            <a:r>
              <a:rPr lang="zh-CN" altLang="" sz="1400">
                <a:latin typeface="Courier New" panose="02070309020205020404" charset="0"/>
                <a:cs typeface="Courier New" panose="02070309020205020404" charset="0"/>
              </a:rPr>
              <a:t>类似于</a:t>
            </a:r>
            <a:r>
              <a:rPr lang="" altLang="zh-CN" sz="1400">
                <a:latin typeface="Courier New" panose="02070309020205020404" charset="0"/>
                <a:cs typeface="Courier New" panose="02070309020205020404" charset="0"/>
              </a:rPr>
              <a:t>perror, </a:t>
            </a:r>
            <a:r>
              <a:rPr lang="zh-CN" altLang="" sz="1400">
                <a:latin typeface="Courier New" panose="02070309020205020404" charset="0"/>
                <a:cs typeface="Courier New" panose="02070309020205020404" charset="0"/>
              </a:rPr>
              <a:t>以</a:t>
            </a:r>
            <a:r>
              <a:rPr lang="en-US" altLang="zh-CN" sz="1400">
                <a:latin typeface="Courier New" panose="02070309020205020404" charset="0"/>
                <a:cs typeface="Courier New" panose="02070309020205020404" charset="0"/>
              </a:rPr>
              <a:t> </a:t>
            </a:r>
            <a:r>
              <a:rPr lang="zh-CN" altLang="en-US" sz="1400">
                <a:latin typeface="Courier New" panose="02070309020205020404" charset="0"/>
                <a:cs typeface="Courier New" panose="02070309020205020404" charset="0"/>
              </a:rPr>
              <a:t>“</a:t>
            </a:r>
            <a:r>
              <a:rPr lang="en-US" altLang="zh-CN" sz="1400">
                <a:latin typeface="Courier New" panose="02070309020205020404" charset="0"/>
                <a:cs typeface="Courier New" panose="02070309020205020404" charset="0"/>
              </a:rPr>
              <a:t>msg</a:t>
            </a:r>
            <a:r>
              <a:rPr lang="" altLang="en-US" sz="1400">
                <a:latin typeface="Courier New" panose="02070309020205020404" charset="0"/>
                <a:cs typeface="Courier New" panose="02070309020205020404" charset="0"/>
              </a:rPr>
              <a:t>: </a:t>
            </a:r>
            <a:r>
              <a:rPr lang="zh-CN" altLang="" sz="1400">
                <a:latin typeface="Courier New" panose="02070309020205020404" charset="0"/>
                <a:cs typeface="Courier New" panose="02070309020205020404" charset="0"/>
              </a:rPr>
              <a:t>信号说明</a:t>
            </a:r>
            <a:r>
              <a:rPr lang="" altLang="zh-CN" sz="1400">
                <a:latin typeface="Courier New" panose="02070309020205020404" charset="0"/>
                <a:cs typeface="Courier New" panose="02070309020205020404" charset="0"/>
              </a:rPr>
              <a:t>\n</a:t>
            </a:r>
            <a:r>
              <a:rPr lang="zh-CN" altLang="" sz="1400">
                <a:latin typeface="Courier New" panose="02070309020205020404" charset="0"/>
                <a:cs typeface="Courier New" panose="02070309020205020404" charset="0"/>
              </a:rPr>
              <a:t>”的格式输出到标准错误流</a:t>
            </a:r>
            <a:endParaRPr lang="zh-CN" altLang="" sz="1400">
              <a:latin typeface="Courier New" panose="02070309020205020404" charset="0"/>
              <a:cs typeface="Courier New" panose="02070309020205020404" charset="0"/>
            </a:endParaRPr>
          </a:p>
          <a:p>
            <a:endParaRPr lang="zh-CN" altLang="" sz="1400">
              <a:latin typeface="Courier New" panose="02070309020205020404" charset="0"/>
              <a:cs typeface="Courier New" panose="02070309020205020404" charset="0"/>
            </a:endParaRPr>
          </a:p>
          <a:p>
            <a:endParaRPr lang="zh-CN" altLang="" sz="1400">
              <a:latin typeface="Courier New" panose="02070309020205020404" charset="0"/>
              <a:cs typeface="Courier New" panose="02070309020205020404" charset="0"/>
            </a:endParaRPr>
          </a:p>
          <a:p>
            <a:r>
              <a:rPr lang="en-US" altLang="zh-CN" sz="1400">
                <a:latin typeface="Courier New" panose="02070309020205020404" charset="0"/>
                <a:cs typeface="Courier New" panose="02070309020205020404" charset="0"/>
              </a:rPr>
              <a:t>void</a:t>
            </a:r>
            <a:r>
              <a:rPr lang="" altLang="en-US" sz="1400">
                <a:latin typeface="Courier New" panose="02070309020205020404" charset="0"/>
                <a:cs typeface="Courier New" panose="02070309020205020404" charset="0"/>
              </a:rPr>
              <a:t> psiginfo(const siginfo_t *info, const char *msg); //</a:t>
            </a:r>
            <a:r>
              <a:rPr lang="zh-CN" altLang="" sz="1400">
                <a:latin typeface="Courier New" panose="02070309020205020404" charset="0"/>
                <a:cs typeface="Courier New" panose="02070309020205020404" charset="0"/>
              </a:rPr>
              <a:t>输出到标砖错误流，</a:t>
            </a:r>
            <a:r>
              <a:rPr lang="en-US" altLang="zh-CN" sz="1400">
                <a:latin typeface="Courier New" panose="02070309020205020404" charset="0"/>
                <a:cs typeface="Courier New" panose="02070309020205020404" charset="0"/>
              </a:rPr>
              <a:t> </a:t>
            </a:r>
            <a:r>
              <a:rPr lang="zh-CN" altLang="en-US" sz="1400">
                <a:latin typeface="Courier New" panose="02070309020205020404" charset="0"/>
                <a:cs typeface="Courier New" panose="02070309020205020404" charset="0"/>
              </a:rPr>
              <a:t>详细信息</a:t>
            </a:r>
            <a:endParaRPr lang="zh-CN" altLang="en-US" sz="1400">
              <a:latin typeface="Courier New" panose="02070309020205020404" charset="0"/>
              <a:cs typeface="Courier New" panose="02070309020205020404" charset="0"/>
            </a:endParaRPr>
          </a:p>
          <a:p>
            <a:endParaRPr lang="zh-CN" altLang="en-US" sz="1400">
              <a:latin typeface="Courier New" panose="02070309020205020404" charset="0"/>
              <a:cs typeface="Courier New" panose="02070309020205020404" charset="0"/>
            </a:endParaRPr>
          </a:p>
          <a:p>
            <a:endParaRPr lang="zh-CN" altLang="en-US" sz="1400">
              <a:latin typeface="Courier New" panose="02070309020205020404" charset="0"/>
              <a:cs typeface="Courier New" panose="02070309020205020404" charset="0"/>
            </a:endParaRPr>
          </a:p>
          <a:p>
            <a:r>
              <a:rPr lang="en-US" altLang="zh-CN" sz="1400">
                <a:latin typeface="Courier New" panose="02070309020205020404" charset="0"/>
                <a:cs typeface="Courier New" panose="02070309020205020404" charset="0"/>
              </a:rPr>
              <a:t>char</a:t>
            </a:r>
            <a:r>
              <a:rPr lang="" altLang="en-US" sz="1400">
                <a:latin typeface="Courier New" panose="02070309020205020404" charset="0"/>
                <a:cs typeface="Courier New" panose="02070309020205020404" charset="0"/>
              </a:rPr>
              <a:t> *strsignal(int signo); //</a:t>
            </a:r>
            <a:r>
              <a:rPr lang="zh-CN" altLang="" sz="1400">
                <a:latin typeface="Courier New" panose="02070309020205020404" charset="0"/>
                <a:cs typeface="Courier New" panose="02070309020205020404" charset="0"/>
              </a:rPr>
              <a:t>返回指向该信号的字符串的指针</a:t>
            </a:r>
            <a:endParaRPr lang="zh-CN" altLang="" sz="1400">
              <a:latin typeface="Courier New" panose="02070309020205020404" charset="0"/>
              <a:cs typeface="Courier New" panose="02070309020205020404" charset="0"/>
            </a:endParaRPr>
          </a:p>
          <a:p>
            <a:endParaRPr lang="zh-CN" altLang="" sz="1400">
              <a:latin typeface="Courier New" panose="02070309020205020404" charset="0"/>
              <a:cs typeface="Courier New" panose="02070309020205020404" charset="0"/>
            </a:endParaRPr>
          </a:p>
          <a:p>
            <a:endParaRPr lang="zh-CN" altLang="" sz="1400">
              <a:latin typeface="Courier New" panose="02070309020205020404" charset="0"/>
              <a:cs typeface="Courier New" panose="020703090202050204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函数</a:t>
            </a:r>
            <a:r>
              <a:rPr lang="en-US" altLang="zh-CN" b="1">
                <a:effectLst>
                  <a:outerShdw blurRad="38100" dist="38100" dir="2700000" algn="tl">
                    <a:srgbClr val="000000">
                      <a:alpha val="43137"/>
                    </a:srgbClr>
                  </a:outerShdw>
                </a:effectLst>
              </a:rPr>
              <a:t>_signal</a:t>
            </a:r>
            <a:endParaRPr lang="en-US" altLang="zh-CN" b="1">
              <a:effectLst>
                <a:outerShdw blurRad="38100" dist="38100" dir="2700000" algn="tl">
                  <a:srgbClr val="000000">
                    <a:alpha val="43137"/>
                  </a:srgbClr>
                </a:outerShdw>
              </a:effectLst>
            </a:endParaRPr>
          </a:p>
        </p:txBody>
      </p:sp>
      <p:pic>
        <p:nvPicPr>
          <p:cNvPr id="31" name="Picture 30"/>
          <p:cNvPicPr>
            <a:picLocks noChangeAspect="true"/>
          </p:cNvPicPr>
          <p:nvPr/>
        </p:nvPicPr>
        <p:blipFill>
          <a:blip r:embed="rId1"/>
          <a:stretch>
            <a:fillRect/>
          </a:stretch>
        </p:blipFill>
        <p:spPr>
          <a:xfrm>
            <a:off x="210820" y="762000"/>
            <a:ext cx="4781550" cy="962025"/>
          </a:xfrm>
          <a:prstGeom prst="rect">
            <a:avLst/>
          </a:prstGeom>
        </p:spPr>
      </p:pic>
      <p:sp>
        <p:nvSpPr>
          <p:cNvPr id="32" name="Text Box 31"/>
          <p:cNvSpPr txBox="true"/>
          <p:nvPr/>
        </p:nvSpPr>
        <p:spPr>
          <a:xfrm>
            <a:off x="210820" y="1793875"/>
            <a:ext cx="9729470" cy="3322955"/>
          </a:xfrm>
          <a:prstGeom prst="rect">
            <a:avLst/>
          </a:prstGeom>
          <a:noFill/>
        </p:spPr>
        <p:txBody>
          <a:bodyPr wrap="square" rtlCol="0">
            <a:spAutoFit/>
          </a:bodyPr>
          <a:p>
            <a:r>
              <a:rPr lang="zh-CN" sz="1400" u="sng">
                <a:latin typeface="Courier New" panose="02070309020205020404" charset="0"/>
                <a:cs typeface="Courier New" panose="02070309020205020404" charset="0"/>
              </a:rPr>
              <a:t>成功，返回以前的信号处理配置，失败，返回</a:t>
            </a:r>
            <a:r>
              <a:rPr lang="en-US" altLang="zh-CN" sz="1400" u="sng">
                <a:latin typeface="Courier New" panose="02070309020205020404" charset="0"/>
                <a:cs typeface="Courier New" panose="02070309020205020404" charset="0"/>
              </a:rPr>
              <a:t>SIG_ERR</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handler: SIG_IGN, SIG_DFL, </a:t>
            </a:r>
            <a:r>
              <a:rPr lang="zh-CN" altLang="en-US" sz="1400" u="sng">
                <a:latin typeface="Courier New" panose="02070309020205020404" charset="0"/>
                <a:cs typeface="Courier New" panose="02070309020205020404" charset="0"/>
              </a:rPr>
              <a:t>函数指针</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SIG</a:t>
            </a:r>
            <a:r>
              <a:rPr lang="en-US" altLang="en-US" sz="1400" u="sng">
                <a:latin typeface="Courier New" panose="02070309020205020404" charset="0"/>
                <a:cs typeface="Courier New" panose="02070309020205020404" charset="0"/>
              </a:rPr>
              <a:t>_IGN: </a:t>
            </a:r>
            <a:r>
              <a:rPr lang="zh-CN" altLang="en-US" sz="1400" u="sng">
                <a:latin typeface="Courier New" panose="02070309020205020404" charset="0"/>
                <a:cs typeface="Courier New" panose="02070309020205020404" charset="0"/>
              </a:rPr>
              <a:t>忽略</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SIG</a:t>
            </a:r>
            <a:r>
              <a:rPr lang="en-US" altLang="en-US" sz="1400" u="sng">
                <a:latin typeface="Courier New" panose="02070309020205020404" charset="0"/>
                <a:cs typeface="Courier New" panose="02070309020205020404" charset="0"/>
              </a:rPr>
              <a:t>_DFL: </a:t>
            </a:r>
            <a:r>
              <a:rPr lang="zh-CN" altLang="en-US" sz="1400" u="sng">
                <a:latin typeface="Courier New" panose="02070309020205020404" charset="0"/>
                <a:cs typeface="Courier New" panose="02070309020205020404" charset="0"/>
              </a:rPr>
              <a:t>系统默认动作</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函数指针：</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调用该函数</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solidFill>
                <a:srgbClr val="00B050"/>
              </a:solidFill>
              <a:latin typeface="Courier New" panose="02070309020205020404" charset="0"/>
              <a:cs typeface="Courier New" panose="02070309020205020404" charset="0"/>
            </a:endParaRPr>
          </a:p>
          <a:p>
            <a:r>
              <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rPr>
              <a:t>子进程继承父进程的信号处理方式，</a:t>
            </a:r>
            <a:r>
              <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调用</a:t>
            </a:r>
            <a:r>
              <a:rPr lang="en-US" altLang="zh-CN"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exec</a:t>
            </a:r>
            <a:r>
              <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后，将原先设置为用户自定义函数捕捉方式的信号都改为默认动作</a:t>
            </a:r>
            <a:endPar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endParaRPr>
          </a:p>
          <a:p>
            <a:endPar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endParaRPr>
          </a:p>
          <a:p>
            <a:r>
              <a:rPr lang="en-US" altLang="zh-CN"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signal</a:t>
            </a:r>
            <a:r>
              <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默认重启被信号中断的系统调用，且在捕捉的过程中，自动屏蔽自身信号</a:t>
            </a:r>
            <a:endParaRPr lang="zh-CN" altLang="en-US" sz="1400" u="sng">
              <a:solidFill>
                <a:schemeClr val="accent6"/>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endParaRPr>
          </a:p>
          <a:p>
            <a:endParaRPr lang="zh-CN" altLang="en-US" sz="1400" u="sng">
              <a:solidFill>
                <a:schemeClr val="accent6"/>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b="1">
                <a:effectLst>
                  <a:outerShdw blurRad="38100" dist="38100" dir="2700000" algn="tl">
                    <a:srgbClr val="000000">
                      <a:alpha val="43137"/>
                    </a:srgbClr>
                  </a:outerShdw>
                </a:effectLst>
              </a:rPr>
              <a:t>中断的系统调用</a:t>
            </a:r>
            <a:endParaRPr lang="zh-CN" b="1">
              <a:effectLst>
                <a:outerShdw blurRad="38100" dist="38100" dir="2700000" algn="tl">
                  <a:srgbClr val="000000">
                    <a:alpha val="43137"/>
                  </a:srgbClr>
                </a:outerShdw>
              </a:effectLst>
            </a:endParaRPr>
          </a:p>
        </p:txBody>
      </p:sp>
      <p:sp>
        <p:nvSpPr>
          <p:cNvPr id="32" name="Text Box 31"/>
          <p:cNvSpPr txBox="true"/>
          <p:nvPr/>
        </p:nvSpPr>
        <p:spPr>
          <a:xfrm>
            <a:off x="193040" y="1052195"/>
            <a:ext cx="9729470" cy="521970"/>
          </a:xfrm>
          <a:prstGeom prst="rect">
            <a:avLst/>
          </a:prstGeom>
          <a:noFill/>
        </p:spPr>
        <p:txBody>
          <a:bodyPr wrap="square" rtlCol="0">
            <a:spAutoFit/>
          </a:bodyPr>
          <a:p>
            <a:endParaRPr lang="zh-CN" altLang="en-US" sz="1400" u="sng">
              <a:solidFill>
                <a:schemeClr val="accent6"/>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endParaRPr>
          </a:p>
          <a:p>
            <a:endParaRPr lang="zh-CN" altLang="en-US" sz="1400" u="sng">
              <a:solidFill>
                <a:schemeClr val="accent6"/>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endParaRPr>
          </a:p>
        </p:txBody>
      </p:sp>
      <p:sp>
        <p:nvSpPr>
          <p:cNvPr id="3" name="Rectangle 2"/>
          <p:cNvSpPr/>
          <p:nvPr/>
        </p:nvSpPr>
        <p:spPr>
          <a:xfrm>
            <a:off x="193040" y="2725420"/>
            <a:ext cx="1285240"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系统调用</a:t>
            </a:r>
            <a:endParaRPr lang="zh-CN" altLang="en-US"/>
          </a:p>
        </p:txBody>
      </p:sp>
      <p:sp>
        <p:nvSpPr>
          <p:cNvPr id="4" name="Rectangle 3"/>
          <p:cNvSpPr/>
          <p:nvPr/>
        </p:nvSpPr>
        <p:spPr>
          <a:xfrm>
            <a:off x="2100580" y="3818255"/>
            <a:ext cx="1285240"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其他调用</a:t>
            </a:r>
            <a:endParaRPr lang="zh-CN" altLang="en-US" sz="1200"/>
          </a:p>
        </p:txBody>
      </p:sp>
      <p:sp>
        <p:nvSpPr>
          <p:cNvPr id="5" name="Rectangle 4"/>
          <p:cNvSpPr/>
          <p:nvPr/>
        </p:nvSpPr>
        <p:spPr>
          <a:xfrm>
            <a:off x="2100580" y="1651635"/>
            <a:ext cx="3242945"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低速调用：可能导致进程永远阻塞的系统调用</a:t>
            </a:r>
            <a:endParaRPr lang="zh-CN" altLang="en-US" sz="1200"/>
          </a:p>
        </p:txBody>
      </p:sp>
      <p:cxnSp>
        <p:nvCxnSpPr>
          <p:cNvPr id="6" name="Straight Arrow Connector 5"/>
          <p:cNvCxnSpPr>
            <a:stCxn id="3" idx="3"/>
            <a:endCxn id="5" idx="1"/>
          </p:cNvCxnSpPr>
          <p:nvPr/>
        </p:nvCxnSpPr>
        <p:spPr>
          <a:xfrm flipV="true">
            <a:off x="1478280" y="1889125"/>
            <a:ext cx="622300" cy="107378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1"/>
          </p:cNvCxnSpPr>
          <p:nvPr/>
        </p:nvCxnSpPr>
        <p:spPr>
          <a:xfrm>
            <a:off x="1483995" y="2940685"/>
            <a:ext cx="616585" cy="1115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 Box 7"/>
          <p:cNvSpPr txBox="true"/>
          <p:nvPr/>
        </p:nvSpPr>
        <p:spPr>
          <a:xfrm>
            <a:off x="6083300" y="1574165"/>
            <a:ext cx="5305425" cy="95313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当一个低速调用被阻塞期间被一个信号中断，那么该调用将不再继续执行，返回出错，并设置</a:t>
            </a:r>
            <a:r>
              <a:rPr lang="en-US" altLang="zh-CN" sz="1400" u="sng">
                <a:latin typeface="Courier New" panose="02070309020205020404" charset="0"/>
                <a:cs typeface="Courier New" panose="02070309020205020404" charset="0"/>
              </a:rPr>
              <a:t>errno</a:t>
            </a:r>
            <a:r>
              <a:rPr lang="zh-CN" altLang="en-US" sz="1400" u="sng">
                <a:latin typeface="Courier New" panose="02070309020205020404" charset="0"/>
                <a:cs typeface="Courier New" panose="02070309020205020404" charset="0"/>
              </a:rPr>
              <a:t>为</a:t>
            </a:r>
            <a:r>
              <a:rPr lang="en-US" altLang="zh-CN" sz="1400" u="sng">
                <a:latin typeface="Courier New" panose="02070309020205020404" charset="0"/>
                <a:cs typeface="Courier New" panose="02070309020205020404" charset="0"/>
              </a:rPr>
              <a:t>EINTR</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2</a:t>
            </a:r>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我们可以手动重启该被信号中断的低速系统调用</a:t>
            </a:r>
            <a:endParaRPr lang="zh-CN" altLang="en-US" sz="1400" u="sng">
              <a:latin typeface="Courier New" panose="02070309020205020404" charset="0"/>
              <a:cs typeface="Courier New" panose="02070309020205020404" charset="0"/>
            </a:endParaRPr>
          </a:p>
        </p:txBody>
      </p:sp>
      <p:pic>
        <p:nvPicPr>
          <p:cNvPr id="9" name="Picture 8"/>
          <p:cNvPicPr>
            <a:picLocks noChangeAspect="true"/>
          </p:cNvPicPr>
          <p:nvPr/>
        </p:nvPicPr>
        <p:blipFill>
          <a:blip r:embed="rId1"/>
          <a:stretch>
            <a:fillRect/>
          </a:stretch>
        </p:blipFill>
        <p:spPr>
          <a:xfrm>
            <a:off x="6454775" y="2527300"/>
            <a:ext cx="3467735" cy="1075055"/>
          </a:xfrm>
          <a:prstGeom prst="rect">
            <a:avLst/>
          </a:prstGeom>
        </p:spPr>
      </p:pic>
      <p:sp>
        <p:nvSpPr>
          <p:cNvPr id="10" name="Text Box 9"/>
          <p:cNvSpPr txBox="true"/>
          <p:nvPr/>
        </p:nvSpPr>
        <p:spPr>
          <a:xfrm>
            <a:off x="6083300" y="3736975"/>
            <a:ext cx="5305425" cy="737235"/>
          </a:xfrm>
          <a:prstGeom prst="rect">
            <a:avLst/>
          </a:prstGeom>
          <a:noFill/>
        </p:spPr>
        <p:txBody>
          <a:bodyPr wrap="square" rtlCol="0">
            <a:spAutoFit/>
          </a:bodyPr>
          <a:p>
            <a:r>
              <a:rPr lang="en-US" sz="1400" u="sng">
                <a:latin typeface="Courier New" panose="02070309020205020404" charset="0"/>
                <a:cs typeface="Courier New" panose="02070309020205020404" charset="0"/>
              </a:rPr>
              <a:t>3. 4.2BSD</a:t>
            </a:r>
            <a:r>
              <a:rPr lang="zh-CN" altLang="en-US" sz="1400" u="sng">
                <a:latin typeface="Courier New" panose="02070309020205020404" charset="0"/>
                <a:cs typeface="Courier New" panose="02070309020205020404" charset="0"/>
              </a:rPr>
              <a:t>提供了某些被中断系统调用的自动重启动功能，</a:t>
            </a:r>
            <a:r>
              <a:rPr lang="en-US" altLang="zh-CN" sz="1400" u="sng">
                <a:latin typeface="Courier New" panose="02070309020205020404" charset="0"/>
                <a:cs typeface="Courier New" panose="02070309020205020404" charset="0"/>
              </a:rPr>
              <a:t>POSIX</a:t>
            </a:r>
            <a:r>
              <a:rPr lang="en-US" altLang="en-US" sz="1400" u="sng">
                <a:latin typeface="Courier New" panose="02070309020205020404" charset="0"/>
                <a:cs typeface="Courier New" panose="02070309020205020404" charset="0"/>
              </a:rPr>
              <a:t>.1</a:t>
            </a:r>
            <a:r>
              <a:rPr lang="zh-CN" altLang="en-US" sz="1400" u="sng">
                <a:latin typeface="Courier New" panose="02070309020205020404" charset="0"/>
                <a:cs typeface="Courier New" panose="02070309020205020404" charset="0"/>
              </a:rPr>
              <a:t>要求只有中断信号的</a:t>
            </a:r>
            <a:r>
              <a:rPr lang="en-US" altLang="zh-CN" sz="1400" u="sng">
                <a:latin typeface="Courier New" panose="02070309020205020404" charset="0"/>
                <a:cs typeface="Courier New" panose="02070309020205020404" charset="0"/>
              </a:rPr>
              <a:t>SA</a:t>
            </a:r>
            <a:r>
              <a:rPr lang="en-US" altLang="en-US" sz="1400" u="sng">
                <a:latin typeface="Courier New" panose="02070309020205020404" charset="0"/>
                <a:cs typeface="Courier New" panose="02070309020205020404" charset="0"/>
              </a:rPr>
              <a:t>_RESTART</a:t>
            </a:r>
            <a:r>
              <a:rPr lang="zh-CN" altLang="en-US" sz="1400" u="sng">
                <a:latin typeface="Courier New" panose="02070309020205020404" charset="0"/>
                <a:cs typeface="Courier New" panose="02070309020205020404" charset="0"/>
              </a:rPr>
              <a:t>标志被设置，实现才会重启系统调用</a:t>
            </a:r>
            <a:endParaRPr lang="zh-CN" altLang="en-US" sz="1400" u="sng">
              <a:latin typeface="Courier New" panose="02070309020205020404" charset="0"/>
              <a:cs typeface="Courier New" panose="02070309020205020404" charset="0"/>
            </a:endParaRPr>
          </a:p>
        </p:txBody>
      </p:sp>
      <p:sp>
        <p:nvSpPr>
          <p:cNvPr id="11" name="Rectangle 10"/>
          <p:cNvSpPr/>
          <p:nvPr/>
        </p:nvSpPr>
        <p:spPr>
          <a:xfrm>
            <a:off x="8523605" y="3993515"/>
            <a:ext cx="1069340" cy="301625"/>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true"/>
          <p:nvPr/>
        </p:nvSpPr>
        <p:spPr>
          <a:xfrm>
            <a:off x="8587105" y="5215255"/>
            <a:ext cx="2091690"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sigaction</a:t>
            </a:r>
            <a:r>
              <a:rPr lang="zh-CN" altLang="en-US" sz="1400" u="sng">
                <a:latin typeface="Courier New" panose="02070309020205020404" charset="0"/>
                <a:cs typeface="Courier New" panose="02070309020205020404" charset="0"/>
              </a:rPr>
              <a:t>中可以设置</a:t>
            </a:r>
            <a:endParaRPr lang="zh-CN" altLang="en-US" sz="1400" u="sng">
              <a:latin typeface="Courier New" panose="02070309020205020404" charset="0"/>
              <a:cs typeface="Courier New" panose="02070309020205020404" charset="0"/>
            </a:endParaRPr>
          </a:p>
        </p:txBody>
      </p:sp>
      <p:cxnSp>
        <p:nvCxnSpPr>
          <p:cNvPr id="13" name="Straight Arrow Connector 12"/>
          <p:cNvCxnSpPr>
            <a:endCxn id="11" idx="2"/>
          </p:cNvCxnSpPr>
          <p:nvPr/>
        </p:nvCxnSpPr>
        <p:spPr>
          <a:xfrm flipH="true" flipV="true">
            <a:off x="9058275" y="4295140"/>
            <a:ext cx="336550" cy="920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true"/>
          <p:nvPr/>
        </p:nvSpPr>
        <p:spPr>
          <a:xfrm>
            <a:off x="6083300" y="5878830"/>
            <a:ext cx="4816475"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linux</a:t>
            </a:r>
            <a:r>
              <a:rPr lang="zh-CN" altLang="en-US" sz="1400" u="sng">
                <a:latin typeface="Courier New" panose="02070309020205020404" charset="0"/>
                <a:cs typeface="Courier New" panose="02070309020205020404" charset="0"/>
              </a:rPr>
              <a:t>下，</a:t>
            </a:r>
            <a:r>
              <a:rPr lang="en-US" altLang="zh-CN" sz="1400" u="sng">
                <a:latin typeface="Courier New" panose="02070309020205020404" charset="0"/>
                <a:cs typeface="Courier New" panose="02070309020205020404" charset="0"/>
              </a:rPr>
              <a:t>signal</a:t>
            </a:r>
            <a:r>
              <a:rPr lang="zh-CN" altLang="en-US" sz="1400" u="sng">
                <a:latin typeface="Courier New" panose="02070309020205020404" charset="0"/>
                <a:cs typeface="Courier New" panose="02070309020205020404" charset="0"/>
              </a:rPr>
              <a:t>默认是重启被中断的系统调用的</a:t>
            </a:r>
            <a:endParaRPr lang="zh-CN" altLang="en-US" sz="1400" u="sng">
              <a:latin typeface="Courier New" panose="02070309020205020404" charset="0"/>
              <a:cs typeface="Courier New" panose="020703090202050204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可重入函数</a:t>
            </a:r>
            <a:endParaRPr lang="zh-CN" altLang="en-US" b="1">
              <a:effectLst>
                <a:outerShdw blurRad="38100" dist="38100" dir="2700000" algn="tl">
                  <a:srgbClr val="000000">
                    <a:alpha val="43137"/>
                  </a:srgbClr>
                </a:outerShdw>
              </a:effectLst>
            </a:endParaRPr>
          </a:p>
        </p:txBody>
      </p:sp>
      <p:sp>
        <p:nvSpPr>
          <p:cNvPr id="4" name="Rectangle 3"/>
          <p:cNvSpPr/>
          <p:nvPr/>
        </p:nvSpPr>
        <p:spPr>
          <a:xfrm>
            <a:off x="1044575" y="1379855"/>
            <a:ext cx="1285240" cy="136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程序流程</a:t>
            </a:r>
            <a:endParaRPr lang="zh-CN" altLang="en-US" sz="1200"/>
          </a:p>
        </p:txBody>
      </p:sp>
      <p:sp>
        <p:nvSpPr>
          <p:cNvPr id="8" name="Text Box 7"/>
          <p:cNvSpPr txBox="true"/>
          <p:nvPr/>
        </p:nvSpPr>
        <p:spPr>
          <a:xfrm>
            <a:off x="4867275" y="2055495"/>
            <a:ext cx="5305425" cy="116840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异步信号不安全函数</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当本身在程序流程中进行的一个函数因为信号的到来而被临时中断，然后因为信号处理流程中调用了一个结束状态不明的函数，从而导致的问题。本质是对一个</a:t>
            </a:r>
            <a:r>
              <a:rPr lang="zh-CN" altLang="en-US" sz="1400" u="sng">
                <a:solidFill>
                  <a:srgbClr val="00B0F0"/>
                </a:solidFill>
                <a:latin typeface="Courier New" panose="02070309020205020404" charset="0"/>
                <a:cs typeface="Courier New" panose="02070309020205020404" charset="0"/>
              </a:rPr>
              <a:t>公共资源</a:t>
            </a:r>
            <a:r>
              <a:rPr lang="zh-CN" altLang="en-US" sz="1400" u="sng">
                <a:latin typeface="Courier New" panose="02070309020205020404" charset="0"/>
                <a:cs typeface="Courier New" panose="02070309020205020404" charset="0"/>
              </a:rPr>
              <a:t>的重复不完整的访问。</a:t>
            </a:r>
            <a:endParaRPr lang="en-US" altLang="en-US" sz="1400" u="sng">
              <a:latin typeface="Courier New" panose="02070309020205020404" charset="0"/>
              <a:cs typeface="Courier New" panose="02070309020205020404" charset="0"/>
            </a:endParaRPr>
          </a:p>
        </p:txBody>
      </p:sp>
      <p:sp>
        <p:nvSpPr>
          <p:cNvPr id="15" name="Rectangle 14"/>
          <p:cNvSpPr/>
          <p:nvPr/>
        </p:nvSpPr>
        <p:spPr>
          <a:xfrm>
            <a:off x="1044575" y="3232150"/>
            <a:ext cx="1285240" cy="2700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程序流程</a:t>
            </a:r>
            <a:endParaRPr lang="zh-CN" altLang="en-US" sz="1200"/>
          </a:p>
        </p:txBody>
      </p:sp>
      <p:cxnSp>
        <p:nvCxnSpPr>
          <p:cNvPr id="16" name="Straight Arrow Connector 15"/>
          <p:cNvCxnSpPr/>
          <p:nvPr/>
        </p:nvCxnSpPr>
        <p:spPr>
          <a:xfrm flipV="true">
            <a:off x="2329815" y="2552700"/>
            <a:ext cx="940435" cy="17399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true" flipV="true">
            <a:off x="2294890" y="3234055"/>
            <a:ext cx="949325" cy="12954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44215" y="2552700"/>
            <a:ext cx="1052830" cy="834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信号处理</a:t>
            </a:r>
            <a:endParaRPr lang="zh-C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en-US" altLang="zh-CN" b="1">
                <a:effectLst>
                  <a:outerShdw blurRad="38100" dist="38100" dir="2700000" algn="tl">
                    <a:srgbClr val="000000">
                      <a:alpha val="43137"/>
                    </a:srgbClr>
                  </a:outerShdw>
                </a:effectLst>
              </a:rPr>
              <a:t>SIGCHLD</a:t>
            </a:r>
            <a:r>
              <a:rPr lang="zh-CN" altLang="en-US" b="1">
                <a:effectLst>
                  <a:outerShdw blurRad="38100" dist="38100" dir="2700000" algn="tl">
                    <a:srgbClr val="000000">
                      <a:alpha val="43137"/>
                    </a:srgbClr>
                  </a:outerShdw>
                </a:effectLst>
              </a:rPr>
              <a:t>信号</a:t>
            </a:r>
            <a:endParaRPr lang="zh-CN" altLang="en-US" b="1">
              <a:effectLst>
                <a:outerShdw blurRad="38100" dist="38100" dir="2700000" algn="tl">
                  <a:srgbClr val="000000">
                    <a:alpha val="43137"/>
                  </a:srgbClr>
                </a:outerShdw>
              </a:effectLst>
            </a:endParaRPr>
          </a:p>
        </p:txBody>
      </p:sp>
      <p:sp>
        <p:nvSpPr>
          <p:cNvPr id="8" name="Text Box 7"/>
          <p:cNvSpPr txBox="true"/>
          <p:nvPr/>
        </p:nvSpPr>
        <p:spPr>
          <a:xfrm>
            <a:off x="908050" y="1218565"/>
            <a:ext cx="7505065" cy="181483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子进程状态改变后产生此信号，</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递送给自己的父进程</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2. </a:t>
            </a:r>
            <a:r>
              <a:rPr lang="zh-CN" altLang="en-US" sz="1400" u="sng">
                <a:latin typeface="Courier New" panose="02070309020205020404" charset="0"/>
                <a:cs typeface="Courier New" panose="02070309020205020404" charset="0"/>
              </a:rPr>
              <a:t>父进程处理方式</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2.1 SIG</a:t>
            </a:r>
            <a:r>
              <a:rPr lang="en-US" altLang="en-US" sz="1400" u="sng">
                <a:latin typeface="Courier New" panose="02070309020205020404" charset="0"/>
                <a:cs typeface="Courier New" panose="02070309020205020404" charset="0"/>
              </a:rPr>
              <a:t>_IGN: </a:t>
            </a:r>
            <a:r>
              <a:rPr lang="zh-CN" altLang="en-US" sz="1400" u="sng">
                <a:latin typeface="Courier New" panose="02070309020205020404" charset="0"/>
                <a:cs typeface="Courier New" panose="02070309020205020404" charset="0"/>
              </a:rPr>
              <a:t>忽略该信号，但是子进程不会变成僵尸进程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2.2 SIG</a:t>
            </a:r>
            <a:r>
              <a:rPr lang="en-US" altLang="en-US" sz="1400" u="sng">
                <a:latin typeface="Courier New" panose="02070309020205020404" charset="0"/>
                <a:cs typeface="Courier New" panose="02070309020205020404" charset="0"/>
              </a:rPr>
              <a:t>_DFL: </a:t>
            </a:r>
            <a:r>
              <a:rPr lang="zh-CN" altLang="en-US" sz="1400" u="sng">
                <a:latin typeface="Courier New" panose="02070309020205020404" charset="0"/>
                <a:cs typeface="Courier New" panose="02070309020205020404" charset="0"/>
              </a:rPr>
              <a:t>采用默认动作，</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默认动作为忽略，子进程变为僵尸进程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2.3 </a:t>
            </a:r>
            <a:r>
              <a:rPr lang="zh-CN" altLang="en-US" sz="1400" u="sng">
                <a:latin typeface="Courier New" panose="02070309020205020404" charset="0"/>
                <a:cs typeface="Courier New" panose="02070309020205020404" charset="0"/>
              </a:rPr>
              <a:t>捕捉：</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调用对应的处理函数</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b="1">
                <a:effectLst>
                  <a:outerShdw blurRad="38100" dist="38100" dir="2700000" algn="tl">
                    <a:srgbClr val="000000">
                      <a:alpha val="43137"/>
                    </a:srgbClr>
                  </a:outerShdw>
                </a:effectLst>
              </a:rPr>
              <a:t>远古不可靠的信号</a:t>
            </a:r>
            <a:endParaRPr lang="zh-CN" b="1">
              <a:effectLst>
                <a:outerShdw blurRad="38100" dist="38100" dir="2700000" algn="tl">
                  <a:srgbClr val="000000">
                    <a:alpha val="43137"/>
                  </a:srgbClr>
                </a:outerShdw>
              </a:effectLst>
            </a:endParaRPr>
          </a:p>
        </p:txBody>
      </p:sp>
      <p:sp>
        <p:nvSpPr>
          <p:cNvPr id="8" name="Text Box 7"/>
          <p:cNvSpPr txBox="true"/>
          <p:nvPr/>
        </p:nvSpPr>
        <p:spPr>
          <a:xfrm>
            <a:off x="208915" y="1537335"/>
            <a:ext cx="7505065"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信号可能会丢失</a:t>
            </a:r>
            <a:r>
              <a:rPr lang="en-US" altLang="zh-CN" sz="1400" u="sng">
                <a:latin typeface="Courier New" panose="02070309020205020404" charset="0"/>
                <a:cs typeface="Courier New" panose="02070309020205020404" charset="0"/>
              </a:rPr>
              <a:t>[</a:t>
            </a:r>
            <a:r>
              <a:rPr lang="zh-CN" altLang="en-US" sz="1400" u="sng">
                <a:latin typeface="Courier New" panose="02070309020205020404" charset="0"/>
                <a:cs typeface="Courier New" panose="02070309020205020404" charset="0"/>
              </a:rPr>
              <a:t>一个信号发生了，但是进程可能不知道</a:t>
            </a:r>
            <a:r>
              <a:rPr lang="en-US" altLang="zh-CN" sz="1400" u="sng">
                <a:latin typeface="Courier New" panose="02070309020205020404" charset="0"/>
                <a:cs typeface="Courier New" panose="02070309020205020404" charset="0"/>
              </a:rPr>
              <a:t>]</a:t>
            </a:r>
            <a:endParaRPr lang="zh-CN" altLang="en-US" sz="1400" u="sng">
              <a:latin typeface="Courier New" panose="02070309020205020404" charset="0"/>
              <a:cs typeface="Courier New" panose="02070309020205020404" charset="0"/>
            </a:endParaRPr>
          </a:p>
        </p:txBody>
      </p:sp>
      <p:sp>
        <p:nvSpPr>
          <p:cNvPr id="4" name="Text Box 3"/>
          <p:cNvSpPr txBox="true"/>
          <p:nvPr/>
        </p:nvSpPr>
        <p:spPr>
          <a:xfrm>
            <a:off x="208915" y="3061335"/>
            <a:ext cx="7505065" cy="30670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sym typeface="+mn-ea"/>
              </a:rPr>
              <a:t>2. </a:t>
            </a:r>
            <a:r>
              <a:rPr lang="zh-CN" altLang="en-US" sz="1400" u="sng">
                <a:latin typeface="Courier New" panose="02070309020205020404" charset="0"/>
                <a:cs typeface="Courier New" panose="02070309020205020404" charset="0"/>
                <a:sym typeface="+mn-ea"/>
              </a:rPr>
              <a:t>对信号的控制能力差，能够捕捉和忽略信号，但是不能阻塞信号</a:t>
            </a:r>
            <a:endParaRPr lang="zh-CN" altLang="en-US" sz="1400" u="sng">
              <a:latin typeface="Courier New" panose="02070309020205020404" charset="0"/>
              <a:cs typeface="Courier New" panose="02070309020205020404" charset="0"/>
            </a:endParaRPr>
          </a:p>
        </p:txBody>
      </p:sp>
      <p:sp>
        <p:nvSpPr>
          <p:cNvPr id="5" name="Text Box 4"/>
          <p:cNvSpPr txBox="true"/>
          <p:nvPr/>
        </p:nvSpPr>
        <p:spPr>
          <a:xfrm>
            <a:off x="501015" y="1965960"/>
            <a:ext cx="7823200" cy="275590"/>
          </a:xfrm>
          <a:prstGeom prst="rect">
            <a:avLst/>
          </a:prstGeom>
          <a:noFill/>
        </p:spPr>
        <p:txBody>
          <a:bodyPr wrap="square" rtlCol="0">
            <a:spAutoFit/>
          </a:bodyPr>
          <a:p>
            <a:r>
              <a:rPr lang="zh-CN" altLang="en-US" sz="1200" b="1"/>
              <a:t>在早期的信号机制中，当进程进入信号处理程序的时候，随机就把信号的动作重置为默认行为</a:t>
            </a:r>
            <a:endParaRPr lang="zh-CN" altLang="en-US" sz="1200" b="1"/>
          </a:p>
        </p:txBody>
      </p:sp>
      <p:sp>
        <p:nvSpPr>
          <p:cNvPr id="6" name="Text Box 5"/>
          <p:cNvSpPr txBox="true"/>
          <p:nvPr/>
        </p:nvSpPr>
        <p:spPr>
          <a:xfrm>
            <a:off x="501015" y="3628390"/>
            <a:ext cx="8745220" cy="275590"/>
          </a:xfrm>
          <a:prstGeom prst="rect">
            <a:avLst/>
          </a:prstGeom>
          <a:noFill/>
        </p:spPr>
        <p:txBody>
          <a:bodyPr wrap="square" rtlCol="0">
            <a:spAutoFit/>
          </a:bodyPr>
          <a:p>
            <a:r>
              <a:rPr lang="zh-CN" altLang="en-US" sz="1200" b="1"/>
              <a:t>我们在有的时候，不想对信号进行处理，但是想保留其到达的痕迹，就需要一个可以临时阻塞，到时释放的信号处理手段</a:t>
            </a:r>
            <a:endParaRPr lang="zh-CN" altLang="en-US" sz="1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b="1">
                <a:effectLst>
                  <a:outerShdw blurRad="38100" dist="38100" dir="2700000" algn="tl">
                    <a:srgbClr val="000000">
                      <a:alpha val="43137"/>
                    </a:srgbClr>
                  </a:outerShdw>
                </a:effectLst>
              </a:rPr>
              <a:t>现代可靠的信号</a:t>
            </a:r>
            <a:endParaRPr lang="zh-CN" b="1">
              <a:effectLst>
                <a:outerShdw blurRad="38100" dist="38100" dir="2700000" algn="tl">
                  <a:srgbClr val="000000">
                    <a:alpha val="43137"/>
                  </a:srgbClr>
                </a:outerShdw>
              </a:effectLst>
            </a:endParaRPr>
          </a:p>
        </p:txBody>
      </p:sp>
      <p:sp>
        <p:nvSpPr>
          <p:cNvPr id="18" name="Rectangle 17"/>
          <p:cNvSpPr/>
          <p:nvPr/>
        </p:nvSpPr>
        <p:spPr>
          <a:xfrm>
            <a:off x="1001395" y="1655445"/>
            <a:ext cx="1044575" cy="38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信号产生</a:t>
            </a:r>
            <a:endParaRPr lang="zh-CN" altLang="en-US" sz="1200"/>
          </a:p>
        </p:txBody>
      </p:sp>
      <p:sp>
        <p:nvSpPr>
          <p:cNvPr id="3" name="Rectangle 2"/>
          <p:cNvSpPr/>
          <p:nvPr/>
        </p:nvSpPr>
        <p:spPr>
          <a:xfrm>
            <a:off x="4312920" y="1655445"/>
            <a:ext cx="1044575" cy="38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内核</a:t>
            </a:r>
            <a:endParaRPr lang="zh-CN" altLang="en-US" sz="1200"/>
          </a:p>
        </p:txBody>
      </p:sp>
      <p:sp>
        <p:nvSpPr>
          <p:cNvPr id="7" name="Rectangle 6"/>
          <p:cNvSpPr/>
          <p:nvPr/>
        </p:nvSpPr>
        <p:spPr>
          <a:xfrm>
            <a:off x="7617460" y="1655445"/>
            <a:ext cx="1044575" cy="38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信号处理</a:t>
            </a:r>
            <a:endParaRPr lang="zh-CN" altLang="en-US" sz="1200"/>
          </a:p>
        </p:txBody>
      </p:sp>
      <p:sp>
        <p:nvSpPr>
          <p:cNvPr id="9" name="Freeform 8"/>
          <p:cNvSpPr/>
          <p:nvPr/>
        </p:nvSpPr>
        <p:spPr>
          <a:xfrm>
            <a:off x="1613535" y="971550"/>
            <a:ext cx="3062605" cy="666750"/>
          </a:xfrm>
          <a:custGeom>
            <a:avLst/>
            <a:gdLst>
              <a:gd name="connisteX0" fmla="*/ 0 w 3062605"/>
              <a:gd name="connsiteY0" fmla="*/ 666467 h 666467"/>
              <a:gd name="connisteX1" fmla="*/ 17145 w 3062605"/>
              <a:gd name="connsiteY1" fmla="*/ 597252 h 666467"/>
              <a:gd name="connisteX2" fmla="*/ 77470 w 3062605"/>
              <a:gd name="connsiteY2" fmla="*/ 528672 h 666467"/>
              <a:gd name="connisteX3" fmla="*/ 163830 w 3062605"/>
              <a:gd name="connsiteY3" fmla="*/ 459457 h 666467"/>
              <a:gd name="connisteX4" fmla="*/ 233045 w 3062605"/>
              <a:gd name="connsiteY4" fmla="*/ 381987 h 666467"/>
              <a:gd name="connisteX5" fmla="*/ 302260 w 3062605"/>
              <a:gd name="connsiteY5" fmla="*/ 338807 h 666467"/>
              <a:gd name="connisteX6" fmla="*/ 370840 w 3062605"/>
              <a:gd name="connsiteY6" fmla="*/ 295627 h 666467"/>
              <a:gd name="connisteX7" fmla="*/ 448945 w 3062605"/>
              <a:gd name="connsiteY7" fmla="*/ 243557 h 666467"/>
              <a:gd name="connisteX8" fmla="*/ 534670 w 3062605"/>
              <a:gd name="connsiteY8" fmla="*/ 183232 h 666467"/>
              <a:gd name="connisteX9" fmla="*/ 603885 w 3062605"/>
              <a:gd name="connsiteY9" fmla="*/ 148942 h 666467"/>
              <a:gd name="connisteX10" fmla="*/ 673100 w 3062605"/>
              <a:gd name="connsiteY10" fmla="*/ 122907 h 666467"/>
              <a:gd name="connisteX11" fmla="*/ 742315 w 3062605"/>
              <a:gd name="connsiteY11" fmla="*/ 105762 h 666467"/>
              <a:gd name="connisteX12" fmla="*/ 819785 w 3062605"/>
              <a:gd name="connsiteY12" fmla="*/ 88617 h 666467"/>
              <a:gd name="connisteX13" fmla="*/ 906145 w 3062605"/>
              <a:gd name="connsiteY13" fmla="*/ 62582 h 666467"/>
              <a:gd name="connisteX14" fmla="*/ 1017905 w 3062605"/>
              <a:gd name="connsiteY14" fmla="*/ 45437 h 666467"/>
              <a:gd name="connisteX15" fmla="*/ 1096010 w 3062605"/>
              <a:gd name="connsiteY15" fmla="*/ 36547 h 666467"/>
              <a:gd name="connisteX16" fmla="*/ 1216660 w 3062605"/>
              <a:gd name="connsiteY16" fmla="*/ 28292 h 666467"/>
              <a:gd name="connisteX17" fmla="*/ 1320165 w 3062605"/>
              <a:gd name="connsiteY17" fmla="*/ 11147 h 666467"/>
              <a:gd name="connisteX18" fmla="*/ 1406525 w 3062605"/>
              <a:gd name="connsiteY18" fmla="*/ 11147 h 666467"/>
              <a:gd name="connisteX19" fmla="*/ 1501140 w 3062605"/>
              <a:gd name="connsiteY19" fmla="*/ 2257 h 666467"/>
              <a:gd name="connisteX20" fmla="*/ 1570355 w 3062605"/>
              <a:gd name="connsiteY20" fmla="*/ 2257 h 666467"/>
              <a:gd name="connisteX21" fmla="*/ 1656715 w 3062605"/>
              <a:gd name="connsiteY21" fmla="*/ 2257 h 666467"/>
              <a:gd name="connisteX22" fmla="*/ 1734185 w 3062605"/>
              <a:gd name="connsiteY22" fmla="*/ 2257 h 666467"/>
              <a:gd name="connisteX23" fmla="*/ 1802765 w 3062605"/>
              <a:gd name="connsiteY23" fmla="*/ 2257 h 666467"/>
              <a:gd name="connisteX24" fmla="*/ 1871980 w 3062605"/>
              <a:gd name="connsiteY24" fmla="*/ 2257 h 666467"/>
              <a:gd name="connisteX25" fmla="*/ 1941195 w 3062605"/>
              <a:gd name="connsiteY25" fmla="*/ 28292 h 666467"/>
              <a:gd name="connisteX26" fmla="*/ 2010410 w 3062605"/>
              <a:gd name="connsiteY26" fmla="*/ 53692 h 666467"/>
              <a:gd name="connisteX27" fmla="*/ 2087880 w 3062605"/>
              <a:gd name="connsiteY27" fmla="*/ 71472 h 666467"/>
              <a:gd name="connisteX28" fmla="*/ 2156460 w 3062605"/>
              <a:gd name="connsiteY28" fmla="*/ 105762 h 666467"/>
              <a:gd name="connisteX29" fmla="*/ 2225675 w 3062605"/>
              <a:gd name="connsiteY29" fmla="*/ 131797 h 666467"/>
              <a:gd name="connisteX30" fmla="*/ 2294890 w 3062605"/>
              <a:gd name="connsiteY30" fmla="*/ 157197 h 666467"/>
              <a:gd name="connisteX31" fmla="*/ 2372360 w 3062605"/>
              <a:gd name="connsiteY31" fmla="*/ 192122 h 666467"/>
              <a:gd name="connisteX32" fmla="*/ 2441575 w 3062605"/>
              <a:gd name="connsiteY32" fmla="*/ 218157 h 666467"/>
              <a:gd name="connisteX33" fmla="*/ 2519045 w 3062605"/>
              <a:gd name="connsiteY33" fmla="*/ 252447 h 666467"/>
              <a:gd name="connisteX34" fmla="*/ 2588260 w 3062605"/>
              <a:gd name="connsiteY34" fmla="*/ 278482 h 666467"/>
              <a:gd name="connisteX35" fmla="*/ 2656840 w 3062605"/>
              <a:gd name="connsiteY35" fmla="*/ 303882 h 666467"/>
              <a:gd name="connisteX36" fmla="*/ 2726055 w 3062605"/>
              <a:gd name="connsiteY36" fmla="*/ 338807 h 666467"/>
              <a:gd name="connisteX37" fmla="*/ 2795270 w 3062605"/>
              <a:gd name="connsiteY37" fmla="*/ 381987 h 666467"/>
              <a:gd name="connisteX38" fmla="*/ 2863850 w 3062605"/>
              <a:gd name="connsiteY38" fmla="*/ 425167 h 666467"/>
              <a:gd name="connisteX39" fmla="*/ 2933065 w 3062605"/>
              <a:gd name="connsiteY39" fmla="*/ 485492 h 666467"/>
              <a:gd name="connisteX40" fmla="*/ 3002280 w 3062605"/>
              <a:gd name="connsiteY40" fmla="*/ 536927 h 666467"/>
              <a:gd name="connisteX41" fmla="*/ 3062605 w 3062605"/>
              <a:gd name="connsiteY41" fmla="*/ 606142 h 66646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Lst>
            <a:rect l="l" t="t" r="r" b="b"/>
            <a:pathLst>
              <a:path w="3062605" h="666468">
                <a:moveTo>
                  <a:pt x="0" y="666468"/>
                </a:moveTo>
                <a:cubicBezTo>
                  <a:pt x="1905" y="653768"/>
                  <a:pt x="1905" y="624558"/>
                  <a:pt x="17145" y="597253"/>
                </a:cubicBezTo>
                <a:cubicBezTo>
                  <a:pt x="32385" y="569948"/>
                  <a:pt x="48260" y="555978"/>
                  <a:pt x="77470" y="528673"/>
                </a:cubicBezTo>
                <a:cubicBezTo>
                  <a:pt x="106680" y="501368"/>
                  <a:pt x="132715" y="488668"/>
                  <a:pt x="163830" y="459458"/>
                </a:cubicBezTo>
                <a:cubicBezTo>
                  <a:pt x="194945" y="430248"/>
                  <a:pt x="205105" y="406118"/>
                  <a:pt x="233045" y="381988"/>
                </a:cubicBezTo>
                <a:cubicBezTo>
                  <a:pt x="260985" y="357858"/>
                  <a:pt x="274955" y="355953"/>
                  <a:pt x="302260" y="338808"/>
                </a:cubicBezTo>
                <a:cubicBezTo>
                  <a:pt x="329565" y="321663"/>
                  <a:pt x="341630" y="314678"/>
                  <a:pt x="370840" y="295628"/>
                </a:cubicBezTo>
                <a:cubicBezTo>
                  <a:pt x="400050" y="276578"/>
                  <a:pt x="415925" y="265783"/>
                  <a:pt x="448945" y="243558"/>
                </a:cubicBezTo>
                <a:cubicBezTo>
                  <a:pt x="481965" y="221333"/>
                  <a:pt x="503555" y="202283"/>
                  <a:pt x="534670" y="183233"/>
                </a:cubicBezTo>
                <a:cubicBezTo>
                  <a:pt x="565785" y="164183"/>
                  <a:pt x="575945" y="161008"/>
                  <a:pt x="603885" y="148943"/>
                </a:cubicBezTo>
                <a:cubicBezTo>
                  <a:pt x="631825" y="136878"/>
                  <a:pt x="645160" y="131798"/>
                  <a:pt x="673100" y="122908"/>
                </a:cubicBezTo>
                <a:cubicBezTo>
                  <a:pt x="701040" y="114018"/>
                  <a:pt x="713105" y="112748"/>
                  <a:pt x="742315" y="105763"/>
                </a:cubicBezTo>
                <a:cubicBezTo>
                  <a:pt x="771525" y="98778"/>
                  <a:pt x="786765" y="97508"/>
                  <a:pt x="819785" y="88618"/>
                </a:cubicBezTo>
                <a:cubicBezTo>
                  <a:pt x="852805" y="79728"/>
                  <a:pt x="866775" y="71473"/>
                  <a:pt x="906145" y="62583"/>
                </a:cubicBezTo>
                <a:cubicBezTo>
                  <a:pt x="945515" y="53693"/>
                  <a:pt x="979805" y="50518"/>
                  <a:pt x="1017905" y="45438"/>
                </a:cubicBezTo>
                <a:cubicBezTo>
                  <a:pt x="1056005" y="40358"/>
                  <a:pt x="1056005" y="39723"/>
                  <a:pt x="1096010" y="36548"/>
                </a:cubicBezTo>
                <a:cubicBezTo>
                  <a:pt x="1136015" y="33373"/>
                  <a:pt x="1171575" y="33373"/>
                  <a:pt x="1216660" y="28293"/>
                </a:cubicBezTo>
                <a:cubicBezTo>
                  <a:pt x="1261745" y="23213"/>
                  <a:pt x="1282065" y="14323"/>
                  <a:pt x="1320165" y="11148"/>
                </a:cubicBezTo>
                <a:cubicBezTo>
                  <a:pt x="1358265" y="7973"/>
                  <a:pt x="1370330" y="13053"/>
                  <a:pt x="1406525" y="11148"/>
                </a:cubicBezTo>
                <a:cubicBezTo>
                  <a:pt x="1442720" y="9243"/>
                  <a:pt x="1468120" y="4163"/>
                  <a:pt x="1501140" y="2258"/>
                </a:cubicBezTo>
                <a:cubicBezTo>
                  <a:pt x="1534160" y="353"/>
                  <a:pt x="1539240" y="2258"/>
                  <a:pt x="1570355" y="2258"/>
                </a:cubicBezTo>
                <a:cubicBezTo>
                  <a:pt x="1601470" y="2258"/>
                  <a:pt x="1623695" y="2258"/>
                  <a:pt x="1656715" y="2258"/>
                </a:cubicBezTo>
                <a:cubicBezTo>
                  <a:pt x="1689735" y="2258"/>
                  <a:pt x="1704975" y="2258"/>
                  <a:pt x="1734185" y="2258"/>
                </a:cubicBezTo>
                <a:cubicBezTo>
                  <a:pt x="1763395" y="2258"/>
                  <a:pt x="1775460" y="2258"/>
                  <a:pt x="1802765" y="2258"/>
                </a:cubicBezTo>
                <a:cubicBezTo>
                  <a:pt x="1830070" y="2258"/>
                  <a:pt x="1844040" y="-2822"/>
                  <a:pt x="1871980" y="2258"/>
                </a:cubicBezTo>
                <a:cubicBezTo>
                  <a:pt x="1899920" y="7338"/>
                  <a:pt x="1913255" y="18133"/>
                  <a:pt x="1941195" y="28293"/>
                </a:cubicBezTo>
                <a:cubicBezTo>
                  <a:pt x="1969135" y="38453"/>
                  <a:pt x="1981200" y="44803"/>
                  <a:pt x="2010410" y="53693"/>
                </a:cubicBezTo>
                <a:cubicBezTo>
                  <a:pt x="2039620" y="62583"/>
                  <a:pt x="2058670" y="61313"/>
                  <a:pt x="2087880" y="71473"/>
                </a:cubicBezTo>
                <a:cubicBezTo>
                  <a:pt x="2117090" y="81633"/>
                  <a:pt x="2129155" y="93698"/>
                  <a:pt x="2156460" y="105763"/>
                </a:cubicBezTo>
                <a:cubicBezTo>
                  <a:pt x="2183765" y="117828"/>
                  <a:pt x="2197735" y="121638"/>
                  <a:pt x="2225675" y="131798"/>
                </a:cubicBezTo>
                <a:cubicBezTo>
                  <a:pt x="2253615" y="141958"/>
                  <a:pt x="2265680" y="145133"/>
                  <a:pt x="2294890" y="157198"/>
                </a:cubicBezTo>
                <a:cubicBezTo>
                  <a:pt x="2324100" y="169263"/>
                  <a:pt x="2343150" y="180058"/>
                  <a:pt x="2372360" y="192123"/>
                </a:cubicBezTo>
                <a:cubicBezTo>
                  <a:pt x="2401570" y="204188"/>
                  <a:pt x="2412365" y="206093"/>
                  <a:pt x="2441575" y="218158"/>
                </a:cubicBezTo>
                <a:cubicBezTo>
                  <a:pt x="2470785" y="230223"/>
                  <a:pt x="2489835" y="240383"/>
                  <a:pt x="2519045" y="252448"/>
                </a:cubicBezTo>
                <a:cubicBezTo>
                  <a:pt x="2548255" y="264513"/>
                  <a:pt x="2560955" y="268323"/>
                  <a:pt x="2588260" y="278483"/>
                </a:cubicBezTo>
                <a:cubicBezTo>
                  <a:pt x="2615565" y="288643"/>
                  <a:pt x="2629535" y="291818"/>
                  <a:pt x="2656840" y="303883"/>
                </a:cubicBezTo>
                <a:cubicBezTo>
                  <a:pt x="2684145" y="315948"/>
                  <a:pt x="2698115" y="322933"/>
                  <a:pt x="2726055" y="338808"/>
                </a:cubicBezTo>
                <a:cubicBezTo>
                  <a:pt x="2753995" y="354683"/>
                  <a:pt x="2767965" y="364843"/>
                  <a:pt x="2795270" y="381988"/>
                </a:cubicBezTo>
                <a:cubicBezTo>
                  <a:pt x="2822575" y="399133"/>
                  <a:pt x="2836545" y="404213"/>
                  <a:pt x="2863850" y="425168"/>
                </a:cubicBezTo>
                <a:cubicBezTo>
                  <a:pt x="2891155" y="446123"/>
                  <a:pt x="2905125" y="463268"/>
                  <a:pt x="2933065" y="485493"/>
                </a:cubicBezTo>
                <a:cubicBezTo>
                  <a:pt x="2961005" y="507718"/>
                  <a:pt x="2976245" y="512798"/>
                  <a:pt x="3002280" y="536928"/>
                </a:cubicBezTo>
                <a:cubicBezTo>
                  <a:pt x="3028315" y="561058"/>
                  <a:pt x="3051810" y="593443"/>
                  <a:pt x="3062605" y="6061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Freeform 9"/>
          <p:cNvSpPr/>
          <p:nvPr/>
        </p:nvSpPr>
        <p:spPr>
          <a:xfrm>
            <a:off x="4443095" y="1310640"/>
            <a:ext cx="274320" cy="268605"/>
          </a:xfrm>
          <a:custGeom>
            <a:avLst/>
            <a:gdLst>
              <a:gd name="connisteX0" fmla="*/ 224155 w 274347"/>
              <a:gd name="connsiteY0" fmla="*/ 0 h 268509"/>
              <a:gd name="connisteX1" fmla="*/ 259080 w 274347"/>
              <a:gd name="connsiteY1" fmla="*/ 250190 h 268509"/>
              <a:gd name="connisteX2" fmla="*/ 0 w 274347"/>
              <a:gd name="connsiteY2" fmla="*/ 233045 h 268509"/>
            </a:gdLst>
            <a:ahLst/>
            <a:cxnLst>
              <a:cxn ang="0">
                <a:pos x="connisteX0" y="connsiteY0"/>
              </a:cxn>
              <a:cxn ang="0">
                <a:pos x="connisteX1" y="connsiteY1"/>
              </a:cxn>
              <a:cxn ang="0">
                <a:pos x="connisteX2" y="connsiteY2"/>
              </a:cxn>
            </a:cxnLst>
            <a:rect l="l" t="t" r="r" b="b"/>
            <a:pathLst>
              <a:path w="274348" h="268509">
                <a:moveTo>
                  <a:pt x="224155" y="0"/>
                </a:moveTo>
                <a:cubicBezTo>
                  <a:pt x="236220" y="50165"/>
                  <a:pt x="304165" y="203835"/>
                  <a:pt x="259080" y="250190"/>
                </a:cubicBezTo>
                <a:cubicBezTo>
                  <a:pt x="213995" y="296545"/>
                  <a:pt x="52705" y="241300"/>
                  <a:pt x="0" y="2330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true"/>
          <p:nvPr/>
        </p:nvSpPr>
        <p:spPr>
          <a:xfrm>
            <a:off x="2799715" y="619760"/>
            <a:ext cx="690245" cy="275590"/>
          </a:xfrm>
          <a:prstGeom prst="rect">
            <a:avLst/>
          </a:prstGeom>
          <a:noFill/>
        </p:spPr>
        <p:txBody>
          <a:bodyPr wrap="square" rtlCol="0">
            <a:spAutoFit/>
          </a:bodyPr>
          <a:p>
            <a:r>
              <a:rPr lang="zh-CN" altLang="en-US" sz="1200" b="1"/>
              <a:t>未阻塞</a:t>
            </a:r>
            <a:endParaRPr lang="zh-CN" altLang="en-US" sz="1200" b="1"/>
          </a:p>
        </p:txBody>
      </p:sp>
      <p:sp>
        <p:nvSpPr>
          <p:cNvPr id="15" name="Text Box 14"/>
          <p:cNvSpPr txBox="true"/>
          <p:nvPr/>
        </p:nvSpPr>
        <p:spPr>
          <a:xfrm>
            <a:off x="2045970" y="2721610"/>
            <a:ext cx="690245" cy="275590"/>
          </a:xfrm>
          <a:prstGeom prst="rect">
            <a:avLst/>
          </a:prstGeom>
          <a:noFill/>
        </p:spPr>
        <p:txBody>
          <a:bodyPr wrap="square" rtlCol="0">
            <a:spAutoFit/>
          </a:bodyPr>
          <a:p>
            <a:r>
              <a:rPr lang="zh-CN" altLang="en-US" sz="1200" b="1"/>
              <a:t>阻塞</a:t>
            </a:r>
            <a:endParaRPr lang="zh-CN" altLang="en-US" sz="1200" b="1"/>
          </a:p>
        </p:txBody>
      </p:sp>
      <p:sp>
        <p:nvSpPr>
          <p:cNvPr id="16" name="Freeform 15"/>
          <p:cNvSpPr/>
          <p:nvPr/>
        </p:nvSpPr>
        <p:spPr>
          <a:xfrm>
            <a:off x="1492885" y="2095500"/>
            <a:ext cx="577850" cy="681355"/>
          </a:xfrm>
          <a:custGeom>
            <a:avLst/>
            <a:gdLst>
              <a:gd name="connisteX0" fmla="*/ 0 w 577850"/>
              <a:gd name="connsiteY0" fmla="*/ 0 h 681355"/>
              <a:gd name="connisteX1" fmla="*/ 43180 w 577850"/>
              <a:gd name="connsiteY1" fmla="*/ 86360 h 681355"/>
              <a:gd name="connisteX2" fmla="*/ 94615 w 577850"/>
              <a:gd name="connsiteY2" fmla="*/ 180975 h 681355"/>
              <a:gd name="connisteX3" fmla="*/ 146685 w 577850"/>
              <a:gd name="connsiteY3" fmla="*/ 259080 h 681355"/>
              <a:gd name="connisteX4" fmla="*/ 189865 w 577850"/>
              <a:gd name="connsiteY4" fmla="*/ 336550 h 681355"/>
              <a:gd name="connisteX5" fmla="*/ 233045 w 577850"/>
              <a:gd name="connsiteY5" fmla="*/ 405130 h 681355"/>
              <a:gd name="connisteX6" fmla="*/ 302260 w 577850"/>
              <a:gd name="connsiteY6" fmla="*/ 483235 h 681355"/>
              <a:gd name="connisteX7" fmla="*/ 370840 w 577850"/>
              <a:gd name="connsiteY7" fmla="*/ 534670 h 681355"/>
              <a:gd name="connisteX8" fmla="*/ 440055 w 577850"/>
              <a:gd name="connsiteY8" fmla="*/ 586740 h 681355"/>
              <a:gd name="connisteX9" fmla="*/ 509270 w 577850"/>
              <a:gd name="connsiteY9" fmla="*/ 638175 h 681355"/>
              <a:gd name="connisteX10" fmla="*/ 577850 w 577850"/>
              <a:gd name="connsiteY10" fmla="*/ 681355 h 681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rect l="l" t="t" r="r" b="b"/>
            <a:pathLst>
              <a:path w="577850" h="681355">
                <a:moveTo>
                  <a:pt x="0" y="0"/>
                </a:moveTo>
                <a:cubicBezTo>
                  <a:pt x="7620" y="15240"/>
                  <a:pt x="24130" y="50165"/>
                  <a:pt x="43180" y="86360"/>
                </a:cubicBezTo>
                <a:cubicBezTo>
                  <a:pt x="62230" y="122555"/>
                  <a:pt x="73660" y="146685"/>
                  <a:pt x="94615" y="180975"/>
                </a:cubicBezTo>
                <a:cubicBezTo>
                  <a:pt x="115570" y="215265"/>
                  <a:pt x="127635" y="227965"/>
                  <a:pt x="146685" y="259080"/>
                </a:cubicBezTo>
                <a:cubicBezTo>
                  <a:pt x="165735" y="290195"/>
                  <a:pt x="172720" y="307340"/>
                  <a:pt x="189865" y="336550"/>
                </a:cubicBezTo>
                <a:cubicBezTo>
                  <a:pt x="207010" y="365760"/>
                  <a:pt x="210820" y="375920"/>
                  <a:pt x="233045" y="405130"/>
                </a:cubicBezTo>
                <a:cubicBezTo>
                  <a:pt x="255270" y="434340"/>
                  <a:pt x="274955" y="457200"/>
                  <a:pt x="302260" y="483235"/>
                </a:cubicBezTo>
                <a:cubicBezTo>
                  <a:pt x="329565" y="509270"/>
                  <a:pt x="343535" y="513715"/>
                  <a:pt x="370840" y="534670"/>
                </a:cubicBezTo>
                <a:cubicBezTo>
                  <a:pt x="398145" y="555625"/>
                  <a:pt x="412115" y="565785"/>
                  <a:pt x="440055" y="586740"/>
                </a:cubicBezTo>
                <a:cubicBezTo>
                  <a:pt x="467995" y="607695"/>
                  <a:pt x="481965" y="619125"/>
                  <a:pt x="509270" y="638175"/>
                </a:cubicBezTo>
                <a:cubicBezTo>
                  <a:pt x="536575" y="657225"/>
                  <a:pt x="565785" y="673735"/>
                  <a:pt x="577850" y="6813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Freeform 16"/>
          <p:cNvSpPr/>
          <p:nvPr/>
        </p:nvSpPr>
        <p:spPr>
          <a:xfrm>
            <a:off x="1743075" y="2569845"/>
            <a:ext cx="352425" cy="280670"/>
          </a:xfrm>
          <a:custGeom>
            <a:avLst/>
            <a:gdLst>
              <a:gd name="connisteX0" fmla="*/ 0 w 352303"/>
              <a:gd name="connsiteY0" fmla="*/ 198755 h 280372"/>
              <a:gd name="connisteX1" fmla="*/ 69215 w 352303"/>
              <a:gd name="connsiteY1" fmla="*/ 224155 h 280372"/>
              <a:gd name="connisteX2" fmla="*/ 137795 w 352303"/>
              <a:gd name="connsiteY2" fmla="*/ 241935 h 280372"/>
              <a:gd name="connisteX3" fmla="*/ 207010 w 352303"/>
              <a:gd name="connsiteY3" fmla="*/ 259080 h 280372"/>
              <a:gd name="connisteX4" fmla="*/ 276225 w 352303"/>
              <a:gd name="connsiteY4" fmla="*/ 267335 h 280372"/>
              <a:gd name="connisteX5" fmla="*/ 344805 w 352303"/>
              <a:gd name="connsiteY5" fmla="*/ 276225 h 280372"/>
              <a:gd name="connisteX6" fmla="*/ 344805 w 352303"/>
              <a:gd name="connsiteY6" fmla="*/ 207010 h 280372"/>
              <a:gd name="connisteX7" fmla="*/ 319405 w 352303"/>
              <a:gd name="connsiteY7" fmla="*/ 138430 h 280372"/>
              <a:gd name="connisteX8" fmla="*/ 293370 w 352303"/>
              <a:gd name="connsiteY8" fmla="*/ 69215 h 280372"/>
              <a:gd name="connisteX9" fmla="*/ 276225 w 352303"/>
              <a:gd name="connsiteY9" fmla="*/ 0 h 28037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rect l="l" t="t" r="r" b="b"/>
            <a:pathLst>
              <a:path w="352303" h="280373">
                <a:moveTo>
                  <a:pt x="0" y="198755"/>
                </a:moveTo>
                <a:cubicBezTo>
                  <a:pt x="12700" y="203200"/>
                  <a:pt x="41910" y="215265"/>
                  <a:pt x="69215" y="224155"/>
                </a:cubicBezTo>
                <a:cubicBezTo>
                  <a:pt x="96520" y="233045"/>
                  <a:pt x="110490" y="234950"/>
                  <a:pt x="137795" y="241935"/>
                </a:cubicBezTo>
                <a:cubicBezTo>
                  <a:pt x="165100" y="248920"/>
                  <a:pt x="179070" y="254000"/>
                  <a:pt x="207010" y="259080"/>
                </a:cubicBezTo>
                <a:cubicBezTo>
                  <a:pt x="234950" y="264160"/>
                  <a:pt x="248920" y="264160"/>
                  <a:pt x="276225" y="267335"/>
                </a:cubicBezTo>
                <a:cubicBezTo>
                  <a:pt x="303530" y="270510"/>
                  <a:pt x="330835" y="288290"/>
                  <a:pt x="344805" y="276225"/>
                </a:cubicBezTo>
                <a:cubicBezTo>
                  <a:pt x="358775" y="264160"/>
                  <a:pt x="349885" y="234315"/>
                  <a:pt x="344805" y="207010"/>
                </a:cubicBezTo>
                <a:cubicBezTo>
                  <a:pt x="339725" y="179705"/>
                  <a:pt x="329565" y="165735"/>
                  <a:pt x="319405" y="138430"/>
                </a:cubicBezTo>
                <a:cubicBezTo>
                  <a:pt x="309245" y="111125"/>
                  <a:pt x="302260" y="97155"/>
                  <a:pt x="293370" y="69215"/>
                </a:cubicBezTo>
                <a:cubicBezTo>
                  <a:pt x="284480" y="41275"/>
                  <a:pt x="279400" y="12700"/>
                  <a:pt x="27622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reeform 18"/>
          <p:cNvSpPr/>
          <p:nvPr/>
        </p:nvSpPr>
        <p:spPr>
          <a:xfrm>
            <a:off x="2441575" y="2949575"/>
            <a:ext cx="1268095" cy="422910"/>
          </a:xfrm>
          <a:custGeom>
            <a:avLst/>
            <a:gdLst>
              <a:gd name="connisteX0" fmla="*/ 0 w 1268095"/>
              <a:gd name="connsiteY0" fmla="*/ 0 h 422910"/>
              <a:gd name="connisteX1" fmla="*/ 103505 w 1268095"/>
              <a:gd name="connsiteY1" fmla="*/ 51435 h 422910"/>
              <a:gd name="connisteX2" fmla="*/ 172720 w 1268095"/>
              <a:gd name="connsiteY2" fmla="*/ 86360 h 422910"/>
              <a:gd name="connisteX3" fmla="*/ 293370 w 1268095"/>
              <a:gd name="connsiteY3" fmla="*/ 146685 h 422910"/>
              <a:gd name="connisteX4" fmla="*/ 405765 w 1268095"/>
              <a:gd name="connsiteY4" fmla="*/ 215900 h 422910"/>
              <a:gd name="connisteX5" fmla="*/ 500380 w 1268095"/>
              <a:gd name="connsiteY5" fmla="*/ 250190 h 422910"/>
              <a:gd name="connisteX6" fmla="*/ 569595 w 1268095"/>
              <a:gd name="connsiteY6" fmla="*/ 267335 h 422910"/>
              <a:gd name="connisteX7" fmla="*/ 647065 w 1268095"/>
              <a:gd name="connsiteY7" fmla="*/ 293370 h 422910"/>
              <a:gd name="connisteX8" fmla="*/ 725170 w 1268095"/>
              <a:gd name="connsiteY8" fmla="*/ 319405 h 422910"/>
              <a:gd name="connisteX9" fmla="*/ 793750 w 1268095"/>
              <a:gd name="connsiteY9" fmla="*/ 336550 h 422910"/>
              <a:gd name="connisteX10" fmla="*/ 871220 w 1268095"/>
              <a:gd name="connsiteY10" fmla="*/ 361950 h 422910"/>
              <a:gd name="connisteX11" fmla="*/ 949325 w 1268095"/>
              <a:gd name="connsiteY11" fmla="*/ 370840 h 422910"/>
              <a:gd name="connisteX12" fmla="*/ 1043940 w 1268095"/>
              <a:gd name="connsiteY12" fmla="*/ 396875 h 422910"/>
              <a:gd name="connisteX13" fmla="*/ 1121410 w 1268095"/>
              <a:gd name="connsiteY13" fmla="*/ 396875 h 422910"/>
              <a:gd name="connisteX14" fmla="*/ 1199515 w 1268095"/>
              <a:gd name="connsiteY14" fmla="*/ 414020 h 422910"/>
              <a:gd name="connisteX15" fmla="*/ 1268095 w 1268095"/>
              <a:gd name="connsiteY15" fmla="*/ 422910 h 42291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Lst>
            <a:rect l="l" t="t" r="r" b="b"/>
            <a:pathLst>
              <a:path w="1268095" h="422910">
                <a:moveTo>
                  <a:pt x="0" y="0"/>
                </a:moveTo>
                <a:cubicBezTo>
                  <a:pt x="19050" y="9525"/>
                  <a:pt x="69215" y="34290"/>
                  <a:pt x="103505" y="51435"/>
                </a:cubicBezTo>
                <a:cubicBezTo>
                  <a:pt x="137795" y="68580"/>
                  <a:pt x="134620" y="67310"/>
                  <a:pt x="172720" y="86360"/>
                </a:cubicBezTo>
                <a:cubicBezTo>
                  <a:pt x="210820" y="105410"/>
                  <a:pt x="247015" y="120650"/>
                  <a:pt x="293370" y="146685"/>
                </a:cubicBezTo>
                <a:cubicBezTo>
                  <a:pt x="339725" y="172720"/>
                  <a:pt x="364490" y="194945"/>
                  <a:pt x="405765" y="215900"/>
                </a:cubicBezTo>
                <a:cubicBezTo>
                  <a:pt x="447040" y="236855"/>
                  <a:pt x="467360" y="240030"/>
                  <a:pt x="500380" y="250190"/>
                </a:cubicBezTo>
                <a:cubicBezTo>
                  <a:pt x="533400" y="260350"/>
                  <a:pt x="540385" y="258445"/>
                  <a:pt x="569595" y="267335"/>
                </a:cubicBezTo>
                <a:cubicBezTo>
                  <a:pt x="598805" y="276225"/>
                  <a:pt x="615950" y="283210"/>
                  <a:pt x="647065" y="293370"/>
                </a:cubicBezTo>
                <a:cubicBezTo>
                  <a:pt x="678180" y="303530"/>
                  <a:pt x="695960" y="310515"/>
                  <a:pt x="725170" y="319405"/>
                </a:cubicBezTo>
                <a:cubicBezTo>
                  <a:pt x="754380" y="328295"/>
                  <a:pt x="764540" y="328295"/>
                  <a:pt x="793750" y="336550"/>
                </a:cubicBezTo>
                <a:cubicBezTo>
                  <a:pt x="822960" y="344805"/>
                  <a:pt x="840105" y="354965"/>
                  <a:pt x="871220" y="361950"/>
                </a:cubicBezTo>
                <a:cubicBezTo>
                  <a:pt x="902335" y="368935"/>
                  <a:pt x="915035" y="363855"/>
                  <a:pt x="949325" y="370840"/>
                </a:cubicBezTo>
                <a:cubicBezTo>
                  <a:pt x="983615" y="377825"/>
                  <a:pt x="1009650" y="391795"/>
                  <a:pt x="1043940" y="396875"/>
                </a:cubicBezTo>
                <a:cubicBezTo>
                  <a:pt x="1078230" y="401955"/>
                  <a:pt x="1090295" y="393700"/>
                  <a:pt x="1121410" y="396875"/>
                </a:cubicBezTo>
                <a:cubicBezTo>
                  <a:pt x="1152525" y="400050"/>
                  <a:pt x="1170305" y="408940"/>
                  <a:pt x="1199515" y="414020"/>
                </a:cubicBezTo>
                <a:cubicBezTo>
                  <a:pt x="1228725" y="419100"/>
                  <a:pt x="1256030" y="421640"/>
                  <a:pt x="1268095" y="4229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Freeform 21"/>
          <p:cNvSpPr/>
          <p:nvPr/>
        </p:nvSpPr>
        <p:spPr>
          <a:xfrm>
            <a:off x="3562985" y="3216910"/>
            <a:ext cx="156210" cy="215900"/>
          </a:xfrm>
          <a:custGeom>
            <a:avLst/>
            <a:gdLst>
              <a:gd name="connisteX0" fmla="*/ 52070 w 155976"/>
              <a:gd name="connsiteY0" fmla="*/ 0 h 215900"/>
              <a:gd name="connisteX1" fmla="*/ 95250 w 155976"/>
              <a:gd name="connsiteY1" fmla="*/ 69215 h 215900"/>
              <a:gd name="connisteX2" fmla="*/ 155575 w 155976"/>
              <a:gd name="connsiteY2" fmla="*/ 146685 h 215900"/>
              <a:gd name="connisteX3" fmla="*/ 69215 w 155976"/>
              <a:gd name="connsiteY3" fmla="*/ 198120 h 215900"/>
              <a:gd name="connisteX4" fmla="*/ 0 w 155976"/>
              <a:gd name="connsiteY4" fmla="*/ 215900 h 21590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155976" h="215900">
                <a:moveTo>
                  <a:pt x="52070" y="0"/>
                </a:moveTo>
                <a:cubicBezTo>
                  <a:pt x="59690" y="12065"/>
                  <a:pt x="74295" y="40005"/>
                  <a:pt x="95250" y="69215"/>
                </a:cubicBezTo>
                <a:cubicBezTo>
                  <a:pt x="116205" y="98425"/>
                  <a:pt x="160655" y="120650"/>
                  <a:pt x="155575" y="146685"/>
                </a:cubicBezTo>
                <a:cubicBezTo>
                  <a:pt x="150495" y="172720"/>
                  <a:pt x="100330" y="184150"/>
                  <a:pt x="69215" y="198120"/>
                </a:cubicBezTo>
                <a:cubicBezTo>
                  <a:pt x="38100" y="212090"/>
                  <a:pt x="12065" y="213360"/>
                  <a:pt x="0" y="215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Text Box 23"/>
          <p:cNvSpPr txBox="true"/>
          <p:nvPr/>
        </p:nvSpPr>
        <p:spPr>
          <a:xfrm>
            <a:off x="3719195" y="3291205"/>
            <a:ext cx="1957070" cy="460375"/>
          </a:xfrm>
          <a:prstGeom prst="rect">
            <a:avLst/>
          </a:prstGeom>
          <a:noFill/>
        </p:spPr>
        <p:txBody>
          <a:bodyPr wrap="square" rtlCol="0">
            <a:spAutoFit/>
          </a:bodyPr>
          <a:p>
            <a:r>
              <a:rPr lang="en-US" altLang="zh-CN" sz="1200" b="1"/>
              <a:t>SIG_DFL or</a:t>
            </a:r>
            <a:r>
              <a:rPr lang="en-US" altLang="en-US" sz="1200" b="1"/>
              <a:t> </a:t>
            </a:r>
            <a:r>
              <a:rPr lang="zh-CN" altLang="en-US" sz="1200" b="1"/>
              <a:t>捕捉函数</a:t>
            </a:r>
            <a:r>
              <a:rPr lang="en-US" altLang="zh-CN" sz="1200" b="1"/>
              <a:t> or</a:t>
            </a:r>
            <a:r>
              <a:rPr lang="en-US" altLang="en-US" sz="1200" b="1"/>
              <a:t> SIG_IGN</a:t>
            </a:r>
            <a:endParaRPr lang="en-US" altLang="en-US" sz="1200" b="1"/>
          </a:p>
        </p:txBody>
      </p:sp>
      <p:sp>
        <p:nvSpPr>
          <p:cNvPr id="25" name="Text Box 24"/>
          <p:cNvSpPr txBox="true"/>
          <p:nvPr/>
        </p:nvSpPr>
        <p:spPr>
          <a:xfrm>
            <a:off x="2045970" y="4323715"/>
            <a:ext cx="1026795" cy="275590"/>
          </a:xfrm>
          <a:prstGeom prst="rect">
            <a:avLst/>
          </a:prstGeom>
          <a:noFill/>
        </p:spPr>
        <p:txBody>
          <a:bodyPr wrap="square" rtlCol="0">
            <a:spAutoFit/>
          </a:bodyPr>
          <a:p>
            <a:r>
              <a:rPr lang="en-US" altLang="zh-CN" sz="1200" b="1"/>
              <a:t>SIG</a:t>
            </a:r>
            <a:r>
              <a:rPr lang="en-US" altLang="en-US" sz="1200" b="1"/>
              <a:t>_</a:t>
            </a:r>
            <a:r>
              <a:rPr lang="en-US" altLang="zh-CN" sz="1200" b="1"/>
              <a:t>IGN</a:t>
            </a:r>
            <a:endParaRPr lang="en-US" altLang="zh-CN" sz="1200" b="1"/>
          </a:p>
        </p:txBody>
      </p:sp>
      <p:sp>
        <p:nvSpPr>
          <p:cNvPr id="26" name="Freeform 25"/>
          <p:cNvSpPr/>
          <p:nvPr/>
        </p:nvSpPr>
        <p:spPr>
          <a:xfrm>
            <a:off x="2164715" y="4640580"/>
            <a:ext cx="89535" cy="758825"/>
          </a:xfrm>
          <a:custGeom>
            <a:avLst/>
            <a:gdLst>
              <a:gd name="connisteX0" fmla="*/ 87771 w 89614"/>
              <a:gd name="connsiteY0" fmla="*/ 0 h 758825"/>
              <a:gd name="connisteX1" fmla="*/ 87771 w 89614"/>
              <a:gd name="connsiteY1" fmla="*/ 68580 h 758825"/>
              <a:gd name="connisteX2" fmla="*/ 69991 w 89614"/>
              <a:gd name="connsiteY2" fmla="*/ 154940 h 758825"/>
              <a:gd name="connisteX3" fmla="*/ 44591 w 89614"/>
              <a:gd name="connsiteY3" fmla="*/ 241300 h 758825"/>
              <a:gd name="connisteX4" fmla="*/ 35701 w 89614"/>
              <a:gd name="connsiteY4" fmla="*/ 327660 h 758825"/>
              <a:gd name="connisteX5" fmla="*/ 26811 w 89614"/>
              <a:gd name="connsiteY5" fmla="*/ 396240 h 758825"/>
              <a:gd name="connisteX6" fmla="*/ 18556 w 89614"/>
              <a:gd name="connsiteY6" fmla="*/ 482600 h 758825"/>
              <a:gd name="connisteX7" fmla="*/ 1411 w 89614"/>
              <a:gd name="connsiteY7" fmla="*/ 551815 h 758825"/>
              <a:gd name="connisteX8" fmla="*/ 1411 w 89614"/>
              <a:gd name="connsiteY8" fmla="*/ 621030 h 758825"/>
              <a:gd name="connisteX9" fmla="*/ 1411 w 89614"/>
              <a:gd name="connsiteY9" fmla="*/ 689610 h 758825"/>
              <a:gd name="connisteX10" fmla="*/ 1411 w 89614"/>
              <a:gd name="connsiteY10" fmla="*/ 758825 h 7588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rect l="l" t="t" r="r" b="b"/>
            <a:pathLst>
              <a:path w="89615" h="758825">
                <a:moveTo>
                  <a:pt x="87771" y="0"/>
                </a:moveTo>
                <a:cubicBezTo>
                  <a:pt x="88406" y="12065"/>
                  <a:pt x="91581" y="37465"/>
                  <a:pt x="87771" y="68580"/>
                </a:cubicBezTo>
                <a:cubicBezTo>
                  <a:pt x="83961" y="99695"/>
                  <a:pt x="78881" y="120650"/>
                  <a:pt x="69991" y="154940"/>
                </a:cubicBezTo>
                <a:cubicBezTo>
                  <a:pt x="61101" y="189230"/>
                  <a:pt x="51576" y="207010"/>
                  <a:pt x="44591" y="241300"/>
                </a:cubicBezTo>
                <a:cubicBezTo>
                  <a:pt x="37606" y="275590"/>
                  <a:pt x="39511" y="296545"/>
                  <a:pt x="35701" y="327660"/>
                </a:cubicBezTo>
                <a:cubicBezTo>
                  <a:pt x="31891" y="358775"/>
                  <a:pt x="29986" y="365125"/>
                  <a:pt x="26811" y="396240"/>
                </a:cubicBezTo>
                <a:cubicBezTo>
                  <a:pt x="23636" y="427355"/>
                  <a:pt x="23636" y="451485"/>
                  <a:pt x="18556" y="482600"/>
                </a:cubicBezTo>
                <a:cubicBezTo>
                  <a:pt x="13476" y="513715"/>
                  <a:pt x="4586" y="523875"/>
                  <a:pt x="1411" y="551815"/>
                </a:cubicBezTo>
                <a:cubicBezTo>
                  <a:pt x="-1764" y="579755"/>
                  <a:pt x="1411" y="593725"/>
                  <a:pt x="1411" y="621030"/>
                </a:cubicBezTo>
                <a:cubicBezTo>
                  <a:pt x="1411" y="648335"/>
                  <a:pt x="1411" y="662305"/>
                  <a:pt x="1411" y="689610"/>
                </a:cubicBezTo>
                <a:cubicBezTo>
                  <a:pt x="1411" y="716915"/>
                  <a:pt x="1411" y="746125"/>
                  <a:pt x="1411" y="758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Freeform 26"/>
          <p:cNvSpPr/>
          <p:nvPr/>
        </p:nvSpPr>
        <p:spPr>
          <a:xfrm>
            <a:off x="2036445" y="5235575"/>
            <a:ext cx="319405" cy="157480"/>
          </a:xfrm>
          <a:custGeom>
            <a:avLst/>
            <a:gdLst>
              <a:gd name="connisteX0" fmla="*/ 0 w 319405"/>
              <a:gd name="connsiteY0" fmla="*/ 17145 h 157643"/>
              <a:gd name="connisteX1" fmla="*/ 69215 w 319405"/>
              <a:gd name="connsiteY1" fmla="*/ 77470 h 157643"/>
              <a:gd name="connisteX2" fmla="*/ 120650 w 319405"/>
              <a:gd name="connsiteY2" fmla="*/ 146685 h 157643"/>
              <a:gd name="connisteX3" fmla="*/ 189865 w 319405"/>
              <a:gd name="connsiteY3" fmla="*/ 146685 h 157643"/>
              <a:gd name="connisteX4" fmla="*/ 258445 w 319405"/>
              <a:gd name="connsiteY4" fmla="*/ 69215 h 157643"/>
              <a:gd name="connisteX5" fmla="*/ 319405 w 319405"/>
              <a:gd name="connsiteY5" fmla="*/ 0 h 15764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319405" h="157644">
                <a:moveTo>
                  <a:pt x="0" y="17145"/>
                </a:moveTo>
                <a:cubicBezTo>
                  <a:pt x="12700" y="27940"/>
                  <a:pt x="45085" y="51435"/>
                  <a:pt x="69215" y="77470"/>
                </a:cubicBezTo>
                <a:cubicBezTo>
                  <a:pt x="93345" y="103505"/>
                  <a:pt x="96520" y="132715"/>
                  <a:pt x="120650" y="146685"/>
                </a:cubicBezTo>
                <a:cubicBezTo>
                  <a:pt x="144780" y="160655"/>
                  <a:pt x="162560" y="161925"/>
                  <a:pt x="189865" y="146685"/>
                </a:cubicBezTo>
                <a:cubicBezTo>
                  <a:pt x="217170" y="131445"/>
                  <a:pt x="232410" y="98425"/>
                  <a:pt x="258445" y="69215"/>
                </a:cubicBezTo>
                <a:cubicBezTo>
                  <a:pt x="284480" y="40005"/>
                  <a:pt x="308610" y="12065"/>
                  <a:pt x="31940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Freeform 29"/>
          <p:cNvSpPr/>
          <p:nvPr/>
        </p:nvSpPr>
        <p:spPr>
          <a:xfrm>
            <a:off x="4434205" y="3604895"/>
            <a:ext cx="43815" cy="767715"/>
          </a:xfrm>
          <a:custGeom>
            <a:avLst/>
            <a:gdLst>
              <a:gd name="connisteX0" fmla="*/ 0 w 44026"/>
              <a:gd name="connsiteY0" fmla="*/ 0 h 767715"/>
              <a:gd name="connisteX1" fmla="*/ 17780 w 44026"/>
              <a:gd name="connsiteY1" fmla="*/ 69215 h 767715"/>
              <a:gd name="connisteX2" fmla="*/ 26035 w 44026"/>
              <a:gd name="connsiteY2" fmla="*/ 155575 h 767715"/>
              <a:gd name="connisteX3" fmla="*/ 34925 w 44026"/>
              <a:gd name="connsiteY3" fmla="*/ 224790 h 767715"/>
              <a:gd name="connisteX4" fmla="*/ 34925 w 44026"/>
              <a:gd name="connsiteY4" fmla="*/ 310515 h 767715"/>
              <a:gd name="connisteX5" fmla="*/ 34925 w 44026"/>
              <a:gd name="connsiteY5" fmla="*/ 388620 h 767715"/>
              <a:gd name="connisteX6" fmla="*/ 34925 w 44026"/>
              <a:gd name="connsiteY6" fmla="*/ 474980 h 767715"/>
              <a:gd name="connisteX7" fmla="*/ 34925 w 44026"/>
              <a:gd name="connsiteY7" fmla="*/ 552450 h 767715"/>
              <a:gd name="connisteX8" fmla="*/ 34925 w 44026"/>
              <a:gd name="connsiteY8" fmla="*/ 621030 h 767715"/>
              <a:gd name="connisteX9" fmla="*/ 43180 w 44026"/>
              <a:gd name="connsiteY9" fmla="*/ 699135 h 767715"/>
              <a:gd name="connisteX10" fmla="*/ 43180 w 44026"/>
              <a:gd name="connsiteY10" fmla="*/ 767715 h 76771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rect l="l" t="t" r="r" b="b"/>
            <a:pathLst>
              <a:path w="44027" h="767715">
                <a:moveTo>
                  <a:pt x="0" y="0"/>
                </a:moveTo>
                <a:cubicBezTo>
                  <a:pt x="3175" y="12065"/>
                  <a:pt x="12700" y="38100"/>
                  <a:pt x="17780" y="69215"/>
                </a:cubicBezTo>
                <a:cubicBezTo>
                  <a:pt x="22860" y="100330"/>
                  <a:pt x="22860" y="124460"/>
                  <a:pt x="26035" y="155575"/>
                </a:cubicBezTo>
                <a:cubicBezTo>
                  <a:pt x="29210" y="186690"/>
                  <a:pt x="33020" y="193675"/>
                  <a:pt x="34925" y="224790"/>
                </a:cubicBezTo>
                <a:cubicBezTo>
                  <a:pt x="36830" y="255905"/>
                  <a:pt x="34925" y="277495"/>
                  <a:pt x="34925" y="310515"/>
                </a:cubicBezTo>
                <a:cubicBezTo>
                  <a:pt x="34925" y="343535"/>
                  <a:pt x="34925" y="355600"/>
                  <a:pt x="34925" y="388620"/>
                </a:cubicBezTo>
                <a:cubicBezTo>
                  <a:pt x="34925" y="421640"/>
                  <a:pt x="34925" y="441960"/>
                  <a:pt x="34925" y="474980"/>
                </a:cubicBezTo>
                <a:cubicBezTo>
                  <a:pt x="34925" y="508000"/>
                  <a:pt x="34925" y="523240"/>
                  <a:pt x="34925" y="552450"/>
                </a:cubicBezTo>
                <a:cubicBezTo>
                  <a:pt x="34925" y="581660"/>
                  <a:pt x="33020" y="591820"/>
                  <a:pt x="34925" y="621030"/>
                </a:cubicBezTo>
                <a:cubicBezTo>
                  <a:pt x="36830" y="650240"/>
                  <a:pt x="41275" y="669925"/>
                  <a:pt x="43180" y="699135"/>
                </a:cubicBezTo>
                <a:cubicBezTo>
                  <a:pt x="45085" y="728345"/>
                  <a:pt x="43180" y="755650"/>
                  <a:pt x="43180" y="7677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Freeform 30"/>
          <p:cNvSpPr/>
          <p:nvPr/>
        </p:nvSpPr>
        <p:spPr>
          <a:xfrm>
            <a:off x="4288155" y="4157345"/>
            <a:ext cx="180975" cy="224155"/>
          </a:xfrm>
          <a:custGeom>
            <a:avLst/>
            <a:gdLst>
              <a:gd name="connisteX0" fmla="*/ 0 w 180975"/>
              <a:gd name="connsiteY0" fmla="*/ 0 h 224155"/>
              <a:gd name="connisteX1" fmla="*/ 77470 w 180975"/>
              <a:gd name="connsiteY1" fmla="*/ 77470 h 224155"/>
              <a:gd name="connisteX2" fmla="*/ 137795 w 180975"/>
              <a:gd name="connsiteY2" fmla="*/ 154940 h 224155"/>
              <a:gd name="connisteX3" fmla="*/ 180975 w 180975"/>
              <a:gd name="connsiteY3" fmla="*/ 224155 h 224155"/>
            </a:gdLst>
            <a:ahLst/>
            <a:cxnLst>
              <a:cxn ang="0">
                <a:pos x="connisteX0" y="connsiteY0"/>
              </a:cxn>
              <a:cxn ang="0">
                <a:pos x="connisteX1" y="connsiteY1"/>
              </a:cxn>
              <a:cxn ang="0">
                <a:pos x="connisteX2" y="connsiteY2"/>
              </a:cxn>
              <a:cxn ang="0">
                <a:pos x="connisteX3" y="connsiteY3"/>
              </a:cxn>
            </a:cxnLst>
            <a:rect l="l" t="t" r="r" b="b"/>
            <a:pathLst>
              <a:path w="180975" h="224155">
                <a:moveTo>
                  <a:pt x="0" y="0"/>
                </a:moveTo>
                <a:cubicBezTo>
                  <a:pt x="13970" y="13970"/>
                  <a:pt x="50165" y="46355"/>
                  <a:pt x="77470" y="77470"/>
                </a:cubicBezTo>
                <a:cubicBezTo>
                  <a:pt x="104775" y="108585"/>
                  <a:pt x="116840" y="125730"/>
                  <a:pt x="137795" y="154940"/>
                </a:cubicBezTo>
                <a:cubicBezTo>
                  <a:pt x="158750" y="184150"/>
                  <a:pt x="173355" y="212090"/>
                  <a:pt x="180975" y="2241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Freeform 31"/>
          <p:cNvSpPr/>
          <p:nvPr/>
        </p:nvSpPr>
        <p:spPr>
          <a:xfrm>
            <a:off x="4477385" y="4140200"/>
            <a:ext cx="146685" cy="224155"/>
          </a:xfrm>
          <a:custGeom>
            <a:avLst/>
            <a:gdLst>
              <a:gd name="connisteX0" fmla="*/ 146685 w 146685"/>
              <a:gd name="connsiteY0" fmla="*/ 0 h 224155"/>
              <a:gd name="connisteX1" fmla="*/ 86360 w 146685"/>
              <a:gd name="connsiteY1" fmla="*/ 85725 h 224155"/>
              <a:gd name="connisteX2" fmla="*/ 43180 w 146685"/>
              <a:gd name="connsiteY2" fmla="*/ 154940 h 224155"/>
              <a:gd name="connisteX3" fmla="*/ 0 w 146685"/>
              <a:gd name="connsiteY3" fmla="*/ 224155 h 224155"/>
            </a:gdLst>
            <a:ahLst/>
            <a:cxnLst>
              <a:cxn ang="0">
                <a:pos x="connisteX0" y="connsiteY0"/>
              </a:cxn>
              <a:cxn ang="0">
                <a:pos x="connisteX1" y="connsiteY1"/>
              </a:cxn>
              <a:cxn ang="0">
                <a:pos x="connisteX2" y="connsiteY2"/>
              </a:cxn>
              <a:cxn ang="0">
                <a:pos x="connisteX3" y="connsiteY3"/>
              </a:cxn>
            </a:cxnLst>
            <a:rect l="l" t="t" r="r" b="b"/>
            <a:pathLst>
              <a:path w="146685" h="224155">
                <a:moveTo>
                  <a:pt x="146685" y="0"/>
                </a:moveTo>
                <a:cubicBezTo>
                  <a:pt x="135255" y="15875"/>
                  <a:pt x="107315" y="54610"/>
                  <a:pt x="86360" y="85725"/>
                </a:cubicBezTo>
                <a:cubicBezTo>
                  <a:pt x="65405" y="116840"/>
                  <a:pt x="60325" y="127000"/>
                  <a:pt x="43180" y="154940"/>
                </a:cubicBezTo>
                <a:cubicBezTo>
                  <a:pt x="26035" y="182880"/>
                  <a:pt x="7620" y="211455"/>
                  <a:pt x="0" y="2241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Freeform 32"/>
          <p:cNvSpPr/>
          <p:nvPr/>
        </p:nvSpPr>
        <p:spPr>
          <a:xfrm>
            <a:off x="5391785" y="1833245"/>
            <a:ext cx="2148205" cy="56515"/>
          </a:xfrm>
          <a:custGeom>
            <a:avLst/>
            <a:gdLst>
              <a:gd name="connisteX0" fmla="*/ 0 w 2148205"/>
              <a:gd name="connsiteY0" fmla="*/ 29139 h 56585"/>
              <a:gd name="connisteX1" fmla="*/ 78105 w 2148205"/>
              <a:gd name="connsiteY1" fmla="*/ 38029 h 56585"/>
              <a:gd name="connisteX2" fmla="*/ 146685 w 2148205"/>
              <a:gd name="connsiteY2" fmla="*/ 38029 h 56585"/>
              <a:gd name="connisteX3" fmla="*/ 224790 w 2148205"/>
              <a:gd name="connsiteY3" fmla="*/ 38029 h 56585"/>
              <a:gd name="connisteX4" fmla="*/ 310515 w 2148205"/>
              <a:gd name="connsiteY4" fmla="*/ 38029 h 56585"/>
              <a:gd name="connisteX5" fmla="*/ 422910 w 2148205"/>
              <a:gd name="connsiteY5" fmla="*/ 38029 h 56585"/>
              <a:gd name="connisteX6" fmla="*/ 560705 w 2148205"/>
              <a:gd name="connsiteY6" fmla="*/ 38029 h 56585"/>
              <a:gd name="connisteX7" fmla="*/ 664210 w 2148205"/>
              <a:gd name="connsiteY7" fmla="*/ 38029 h 56585"/>
              <a:gd name="connisteX8" fmla="*/ 776605 w 2148205"/>
              <a:gd name="connsiteY8" fmla="*/ 3104 h 56585"/>
              <a:gd name="connisteX9" fmla="*/ 845820 w 2148205"/>
              <a:gd name="connsiteY9" fmla="*/ 3104 h 56585"/>
              <a:gd name="connisteX10" fmla="*/ 923290 w 2148205"/>
              <a:gd name="connsiteY10" fmla="*/ 3104 h 56585"/>
              <a:gd name="connisteX11" fmla="*/ 1000760 w 2148205"/>
              <a:gd name="connsiteY11" fmla="*/ 3104 h 56585"/>
              <a:gd name="connisteX12" fmla="*/ 1069975 w 2148205"/>
              <a:gd name="connsiteY12" fmla="*/ 3104 h 56585"/>
              <a:gd name="connisteX13" fmla="*/ 1139190 w 2148205"/>
              <a:gd name="connsiteY13" fmla="*/ 20884 h 56585"/>
              <a:gd name="connisteX14" fmla="*/ 1216660 w 2148205"/>
              <a:gd name="connsiteY14" fmla="*/ 20884 h 56585"/>
              <a:gd name="connisteX15" fmla="*/ 1285875 w 2148205"/>
              <a:gd name="connsiteY15" fmla="*/ 20884 h 56585"/>
              <a:gd name="connisteX16" fmla="*/ 1363345 w 2148205"/>
              <a:gd name="connsiteY16" fmla="*/ 20884 h 56585"/>
              <a:gd name="connisteX17" fmla="*/ 1457960 w 2148205"/>
              <a:gd name="connsiteY17" fmla="*/ 20884 h 56585"/>
              <a:gd name="connisteX18" fmla="*/ 1527175 w 2148205"/>
              <a:gd name="connsiteY18" fmla="*/ 20884 h 56585"/>
              <a:gd name="connisteX19" fmla="*/ 1596390 w 2148205"/>
              <a:gd name="connsiteY19" fmla="*/ 20884 h 56585"/>
              <a:gd name="connisteX20" fmla="*/ 1664970 w 2148205"/>
              <a:gd name="connsiteY20" fmla="*/ 20884 h 56585"/>
              <a:gd name="connisteX21" fmla="*/ 1734185 w 2148205"/>
              <a:gd name="connsiteY21" fmla="*/ 20884 h 56585"/>
              <a:gd name="connisteX22" fmla="*/ 1803400 w 2148205"/>
              <a:gd name="connsiteY22" fmla="*/ 38029 h 56585"/>
              <a:gd name="connisteX23" fmla="*/ 1871980 w 2148205"/>
              <a:gd name="connsiteY23" fmla="*/ 46284 h 56585"/>
              <a:gd name="connisteX24" fmla="*/ 1941195 w 2148205"/>
              <a:gd name="connsiteY24" fmla="*/ 55174 h 56585"/>
              <a:gd name="connisteX25" fmla="*/ 2010410 w 2148205"/>
              <a:gd name="connsiteY25" fmla="*/ 55174 h 56585"/>
              <a:gd name="connisteX26" fmla="*/ 2078990 w 2148205"/>
              <a:gd name="connsiteY26" fmla="*/ 55174 h 56585"/>
              <a:gd name="connisteX27" fmla="*/ 2148205 w 2148205"/>
              <a:gd name="connsiteY27" fmla="*/ 38029 h 5658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Lst>
            <a:rect l="l" t="t" r="r" b="b"/>
            <a:pathLst>
              <a:path w="2148205" h="56586">
                <a:moveTo>
                  <a:pt x="0" y="29139"/>
                </a:moveTo>
                <a:cubicBezTo>
                  <a:pt x="13970" y="31044"/>
                  <a:pt x="48895" y="36124"/>
                  <a:pt x="78105" y="38029"/>
                </a:cubicBezTo>
                <a:cubicBezTo>
                  <a:pt x="107315" y="39934"/>
                  <a:pt x="117475" y="38029"/>
                  <a:pt x="146685" y="38029"/>
                </a:cubicBezTo>
                <a:cubicBezTo>
                  <a:pt x="175895" y="38029"/>
                  <a:pt x="191770" y="38029"/>
                  <a:pt x="224790" y="38029"/>
                </a:cubicBezTo>
                <a:cubicBezTo>
                  <a:pt x="257810" y="38029"/>
                  <a:pt x="271145" y="38029"/>
                  <a:pt x="310515" y="38029"/>
                </a:cubicBezTo>
                <a:cubicBezTo>
                  <a:pt x="349885" y="38029"/>
                  <a:pt x="372745" y="38029"/>
                  <a:pt x="422910" y="38029"/>
                </a:cubicBezTo>
                <a:cubicBezTo>
                  <a:pt x="473075" y="38029"/>
                  <a:pt x="512445" y="38029"/>
                  <a:pt x="560705" y="38029"/>
                </a:cubicBezTo>
                <a:cubicBezTo>
                  <a:pt x="608965" y="38029"/>
                  <a:pt x="621030" y="45014"/>
                  <a:pt x="664210" y="38029"/>
                </a:cubicBezTo>
                <a:cubicBezTo>
                  <a:pt x="707390" y="31044"/>
                  <a:pt x="740410" y="10089"/>
                  <a:pt x="776605" y="3104"/>
                </a:cubicBezTo>
                <a:cubicBezTo>
                  <a:pt x="812800" y="-3881"/>
                  <a:pt x="816610" y="3104"/>
                  <a:pt x="845820" y="3104"/>
                </a:cubicBezTo>
                <a:cubicBezTo>
                  <a:pt x="875030" y="3104"/>
                  <a:pt x="892175" y="3104"/>
                  <a:pt x="923290" y="3104"/>
                </a:cubicBezTo>
                <a:cubicBezTo>
                  <a:pt x="954405" y="3104"/>
                  <a:pt x="971550" y="3104"/>
                  <a:pt x="1000760" y="3104"/>
                </a:cubicBezTo>
                <a:cubicBezTo>
                  <a:pt x="1029970" y="3104"/>
                  <a:pt x="1042035" y="-706"/>
                  <a:pt x="1069975" y="3104"/>
                </a:cubicBezTo>
                <a:cubicBezTo>
                  <a:pt x="1097915" y="6914"/>
                  <a:pt x="1109980" y="17074"/>
                  <a:pt x="1139190" y="20884"/>
                </a:cubicBezTo>
                <a:cubicBezTo>
                  <a:pt x="1168400" y="24694"/>
                  <a:pt x="1187450" y="20884"/>
                  <a:pt x="1216660" y="20884"/>
                </a:cubicBezTo>
                <a:cubicBezTo>
                  <a:pt x="1245870" y="20884"/>
                  <a:pt x="1256665" y="20884"/>
                  <a:pt x="1285875" y="20884"/>
                </a:cubicBezTo>
                <a:cubicBezTo>
                  <a:pt x="1315085" y="20884"/>
                  <a:pt x="1329055" y="20884"/>
                  <a:pt x="1363345" y="20884"/>
                </a:cubicBezTo>
                <a:cubicBezTo>
                  <a:pt x="1397635" y="20884"/>
                  <a:pt x="1424940" y="20884"/>
                  <a:pt x="1457960" y="20884"/>
                </a:cubicBezTo>
                <a:cubicBezTo>
                  <a:pt x="1490980" y="20884"/>
                  <a:pt x="1499235" y="20884"/>
                  <a:pt x="1527175" y="20884"/>
                </a:cubicBezTo>
                <a:cubicBezTo>
                  <a:pt x="1555115" y="20884"/>
                  <a:pt x="1569085" y="20884"/>
                  <a:pt x="1596390" y="20884"/>
                </a:cubicBezTo>
                <a:cubicBezTo>
                  <a:pt x="1623695" y="20884"/>
                  <a:pt x="1637665" y="20884"/>
                  <a:pt x="1664970" y="20884"/>
                </a:cubicBezTo>
                <a:cubicBezTo>
                  <a:pt x="1692275" y="20884"/>
                  <a:pt x="1706245" y="17709"/>
                  <a:pt x="1734185" y="20884"/>
                </a:cubicBezTo>
                <a:cubicBezTo>
                  <a:pt x="1762125" y="24059"/>
                  <a:pt x="1776095" y="32949"/>
                  <a:pt x="1803400" y="38029"/>
                </a:cubicBezTo>
                <a:cubicBezTo>
                  <a:pt x="1830705" y="43109"/>
                  <a:pt x="1844675" y="43109"/>
                  <a:pt x="1871980" y="46284"/>
                </a:cubicBezTo>
                <a:cubicBezTo>
                  <a:pt x="1899285" y="49459"/>
                  <a:pt x="1913255" y="53269"/>
                  <a:pt x="1941195" y="55174"/>
                </a:cubicBezTo>
                <a:cubicBezTo>
                  <a:pt x="1969135" y="57079"/>
                  <a:pt x="1983105" y="55174"/>
                  <a:pt x="2010410" y="55174"/>
                </a:cubicBezTo>
                <a:cubicBezTo>
                  <a:pt x="2037715" y="55174"/>
                  <a:pt x="2051685" y="58349"/>
                  <a:pt x="2078990" y="55174"/>
                </a:cubicBezTo>
                <a:cubicBezTo>
                  <a:pt x="2106295" y="51999"/>
                  <a:pt x="2135505" y="41204"/>
                  <a:pt x="2148205" y="38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Freeform 33"/>
          <p:cNvSpPr/>
          <p:nvPr/>
        </p:nvSpPr>
        <p:spPr>
          <a:xfrm>
            <a:off x="7281545" y="1698625"/>
            <a:ext cx="275590" cy="163830"/>
          </a:xfrm>
          <a:custGeom>
            <a:avLst/>
            <a:gdLst>
              <a:gd name="connisteX0" fmla="*/ 0 w 275590"/>
              <a:gd name="connsiteY0" fmla="*/ 0 h 163830"/>
              <a:gd name="connisteX1" fmla="*/ 68580 w 275590"/>
              <a:gd name="connsiteY1" fmla="*/ 34290 h 163830"/>
              <a:gd name="connisteX2" fmla="*/ 137795 w 275590"/>
              <a:gd name="connsiteY2" fmla="*/ 60325 h 163830"/>
              <a:gd name="connisteX3" fmla="*/ 207010 w 275590"/>
              <a:gd name="connsiteY3" fmla="*/ 103505 h 163830"/>
              <a:gd name="connisteX4" fmla="*/ 275590 w 275590"/>
              <a:gd name="connsiteY4" fmla="*/ 163830 h 16383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75590" h="163830">
                <a:moveTo>
                  <a:pt x="0" y="0"/>
                </a:moveTo>
                <a:cubicBezTo>
                  <a:pt x="12065" y="6350"/>
                  <a:pt x="41275" y="22225"/>
                  <a:pt x="68580" y="34290"/>
                </a:cubicBezTo>
                <a:cubicBezTo>
                  <a:pt x="95885" y="46355"/>
                  <a:pt x="109855" y="46355"/>
                  <a:pt x="137795" y="60325"/>
                </a:cubicBezTo>
                <a:cubicBezTo>
                  <a:pt x="165735" y="74295"/>
                  <a:pt x="179705" y="82550"/>
                  <a:pt x="207010" y="103505"/>
                </a:cubicBezTo>
                <a:cubicBezTo>
                  <a:pt x="234315" y="124460"/>
                  <a:pt x="263525" y="152400"/>
                  <a:pt x="275590" y="16383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Freeform 34"/>
          <p:cNvSpPr/>
          <p:nvPr/>
        </p:nvSpPr>
        <p:spPr>
          <a:xfrm>
            <a:off x="7402195" y="1914525"/>
            <a:ext cx="172085" cy="189865"/>
          </a:xfrm>
          <a:custGeom>
            <a:avLst/>
            <a:gdLst>
              <a:gd name="connisteX0" fmla="*/ 0 w 172085"/>
              <a:gd name="connsiteY0" fmla="*/ 189865 h 189865"/>
              <a:gd name="connisteX1" fmla="*/ 68580 w 172085"/>
              <a:gd name="connsiteY1" fmla="*/ 137795 h 189865"/>
              <a:gd name="connisteX2" fmla="*/ 120650 w 172085"/>
              <a:gd name="connsiteY2" fmla="*/ 68580 h 189865"/>
              <a:gd name="connisteX3" fmla="*/ 172085 w 172085"/>
              <a:gd name="connsiteY3" fmla="*/ 0 h 189865"/>
            </a:gdLst>
            <a:ahLst/>
            <a:cxnLst>
              <a:cxn ang="0">
                <a:pos x="connisteX0" y="connsiteY0"/>
              </a:cxn>
              <a:cxn ang="0">
                <a:pos x="connisteX1" y="connsiteY1"/>
              </a:cxn>
              <a:cxn ang="0">
                <a:pos x="connisteX2" y="connsiteY2"/>
              </a:cxn>
              <a:cxn ang="0">
                <a:pos x="connisteX3" y="connsiteY3"/>
              </a:cxn>
            </a:cxnLst>
            <a:rect l="l" t="t" r="r" b="b"/>
            <a:pathLst>
              <a:path w="172085" h="189865">
                <a:moveTo>
                  <a:pt x="0" y="189865"/>
                </a:moveTo>
                <a:cubicBezTo>
                  <a:pt x="12700" y="180975"/>
                  <a:pt x="44450" y="161925"/>
                  <a:pt x="68580" y="137795"/>
                </a:cubicBezTo>
                <a:cubicBezTo>
                  <a:pt x="92710" y="113665"/>
                  <a:pt x="99695" y="95885"/>
                  <a:pt x="120650" y="68580"/>
                </a:cubicBezTo>
                <a:cubicBezTo>
                  <a:pt x="141605" y="41275"/>
                  <a:pt x="162560" y="12065"/>
                  <a:pt x="1720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Text Box 35"/>
          <p:cNvSpPr txBox="true"/>
          <p:nvPr/>
        </p:nvSpPr>
        <p:spPr>
          <a:xfrm>
            <a:off x="3962400" y="4493895"/>
            <a:ext cx="1470660" cy="275590"/>
          </a:xfrm>
          <a:prstGeom prst="rect">
            <a:avLst/>
          </a:prstGeom>
          <a:noFill/>
        </p:spPr>
        <p:txBody>
          <a:bodyPr wrap="square" rtlCol="0">
            <a:spAutoFit/>
          </a:bodyPr>
          <a:p>
            <a:r>
              <a:rPr lang="zh-CN" altLang="en-US" sz="1200" b="1"/>
              <a:t>未决信号集</a:t>
            </a:r>
            <a:endParaRPr lang="zh-CN" altLang="en-US" sz="1200" b="1"/>
          </a:p>
        </p:txBody>
      </p:sp>
      <p:sp>
        <p:nvSpPr>
          <p:cNvPr id="37" name="Freeform 36"/>
          <p:cNvSpPr/>
          <p:nvPr/>
        </p:nvSpPr>
        <p:spPr>
          <a:xfrm>
            <a:off x="2864485" y="4597400"/>
            <a:ext cx="1683385" cy="526415"/>
          </a:xfrm>
          <a:custGeom>
            <a:avLst/>
            <a:gdLst>
              <a:gd name="connisteX0" fmla="*/ 1682115 w 1683678"/>
              <a:gd name="connsiteY0" fmla="*/ 241300 h 526103"/>
              <a:gd name="connisteX1" fmla="*/ 1682115 w 1683678"/>
              <a:gd name="connsiteY1" fmla="*/ 318770 h 526103"/>
              <a:gd name="connisteX2" fmla="*/ 1664970 w 1683678"/>
              <a:gd name="connsiteY2" fmla="*/ 387985 h 526103"/>
              <a:gd name="connisteX3" fmla="*/ 1587500 w 1683678"/>
              <a:gd name="connsiteY3" fmla="*/ 431165 h 526103"/>
              <a:gd name="connisteX4" fmla="*/ 1518285 w 1683678"/>
              <a:gd name="connsiteY4" fmla="*/ 457200 h 526103"/>
              <a:gd name="connisteX5" fmla="*/ 1440815 w 1683678"/>
              <a:gd name="connsiteY5" fmla="*/ 482600 h 526103"/>
              <a:gd name="connisteX6" fmla="*/ 1362710 w 1683678"/>
              <a:gd name="connsiteY6" fmla="*/ 500380 h 526103"/>
              <a:gd name="connisteX7" fmla="*/ 1294130 w 1683678"/>
              <a:gd name="connsiteY7" fmla="*/ 508635 h 526103"/>
              <a:gd name="connisteX8" fmla="*/ 1216660 w 1683678"/>
              <a:gd name="connsiteY8" fmla="*/ 517525 h 526103"/>
              <a:gd name="connisteX9" fmla="*/ 1147445 w 1683678"/>
              <a:gd name="connsiteY9" fmla="*/ 525780 h 526103"/>
              <a:gd name="connisteX10" fmla="*/ 1078230 w 1683678"/>
              <a:gd name="connsiteY10" fmla="*/ 508635 h 526103"/>
              <a:gd name="connisteX11" fmla="*/ 991870 w 1683678"/>
              <a:gd name="connsiteY11" fmla="*/ 500380 h 526103"/>
              <a:gd name="connisteX12" fmla="*/ 923290 w 1683678"/>
              <a:gd name="connsiteY12" fmla="*/ 474345 h 526103"/>
              <a:gd name="connisteX13" fmla="*/ 854075 w 1683678"/>
              <a:gd name="connsiteY13" fmla="*/ 448310 h 526103"/>
              <a:gd name="connisteX14" fmla="*/ 776605 w 1683678"/>
              <a:gd name="connsiteY14" fmla="*/ 422275 h 526103"/>
              <a:gd name="connisteX15" fmla="*/ 707390 w 1683678"/>
              <a:gd name="connsiteY15" fmla="*/ 396875 h 526103"/>
              <a:gd name="connisteX16" fmla="*/ 638175 w 1683678"/>
              <a:gd name="connsiteY16" fmla="*/ 370840 h 526103"/>
              <a:gd name="connisteX17" fmla="*/ 569595 w 1683678"/>
              <a:gd name="connsiteY17" fmla="*/ 335915 h 526103"/>
              <a:gd name="connisteX18" fmla="*/ 483235 w 1683678"/>
              <a:gd name="connsiteY18" fmla="*/ 293370 h 526103"/>
              <a:gd name="connisteX19" fmla="*/ 379730 w 1683678"/>
              <a:gd name="connsiteY19" fmla="*/ 224155 h 526103"/>
              <a:gd name="connisteX20" fmla="*/ 293370 w 1683678"/>
              <a:gd name="connsiteY20" fmla="*/ 189230 h 526103"/>
              <a:gd name="connisteX21" fmla="*/ 207010 w 1683678"/>
              <a:gd name="connsiteY21" fmla="*/ 154940 h 526103"/>
              <a:gd name="connisteX22" fmla="*/ 137795 w 1683678"/>
              <a:gd name="connsiteY22" fmla="*/ 103505 h 526103"/>
              <a:gd name="connisteX23" fmla="*/ 69215 w 1683678"/>
              <a:gd name="connsiteY23" fmla="*/ 60325 h 526103"/>
              <a:gd name="connisteX24" fmla="*/ 0 w 1683678"/>
              <a:gd name="connsiteY24" fmla="*/ 0 h 52610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1683678" h="526104">
                <a:moveTo>
                  <a:pt x="1682115" y="241300"/>
                </a:moveTo>
                <a:cubicBezTo>
                  <a:pt x="1682750" y="255270"/>
                  <a:pt x="1685290" y="289560"/>
                  <a:pt x="1682115" y="318770"/>
                </a:cubicBezTo>
                <a:cubicBezTo>
                  <a:pt x="1678940" y="347980"/>
                  <a:pt x="1684020" y="365760"/>
                  <a:pt x="1664970" y="387985"/>
                </a:cubicBezTo>
                <a:cubicBezTo>
                  <a:pt x="1645920" y="410210"/>
                  <a:pt x="1616710" y="417195"/>
                  <a:pt x="1587500" y="431165"/>
                </a:cubicBezTo>
                <a:cubicBezTo>
                  <a:pt x="1558290" y="445135"/>
                  <a:pt x="1547495" y="447040"/>
                  <a:pt x="1518285" y="457200"/>
                </a:cubicBezTo>
                <a:cubicBezTo>
                  <a:pt x="1489075" y="467360"/>
                  <a:pt x="1471930" y="473710"/>
                  <a:pt x="1440815" y="482600"/>
                </a:cubicBezTo>
                <a:cubicBezTo>
                  <a:pt x="1409700" y="491490"/>
                  <a:pt x="1391920" y="495300"/>
                  <a:pt x="1362710" y="500380"/>
                </a:cubicBezTo>
                <a:cubicBezTo>
                  <a:pt x="1333500" y="505460"/>
                  <a:pt x="1323340" y="505460"/>
                  <a:pt x="1294130" y="508635"/>
                </a:cubicBezTo>
                <a:cubicBezTo>
                  <a:pt x="1264920" y="511810"/>
                  <a:pt x="1245870" y="514350"/>
                  <a:pt x="1216660" y="517525"/>
                </a:cubicBezTo>
                <a:cubicBezTo>
                  <a:pt x="1187450" y="520700"/>
                  <a:pt x="1175385" y="527685"/>
                  <a:pt x="1147445" y="525780"/>
                </a:cubicBezTo>
                <a:cubicBezTo>
                  <a:pt x="1119505" y="523875"/>
                  <a:pt x="1109345" y="513715"/>
                  <a:pt x="1078230" y="508635"/>
                </a:cubicBezTo>
                <a:cubicBezTo>
                  <a:pt x="1047115" y="503555"/>
                  <a:pt x="1022985" y="507365"/>
                  <a:pt x="991870" y="500380"/>
                </a:cubicBezTo>
                <a:cubicBezTo>
                  <a:pt x="960755" y="493395"/>
                  <a:pt x="950595" y="484505"/>
                  <a:pt x="923290" y="474345"/>
                </a:cubicBezTo>
                <a:cubicBezTo>
                  <a:pt x="895985" y="464185"/>
                  <a:pt x="883285" y="458470"/>
                  <a:pt x="854075" y="448310"/>
                </a:cubicBezTo>
                <a:cubicBezTo>
                  <a:pt x="824865" y="438150"/>
                  <a:pt x="805815" y="432435"/>
                  <a:pt x="776605" y="422275"/>
                </a:cubicBezTo>
                <a:cubicBezTo>
                  <a:pt x="747395" y="412115"/>
                  <a:pt x="735330" y="407035"/>
                  <a:pt x="707390" y="396875"/>
                </a:cubicBezTo>
                <a:cubicBezTo>
                  <a:pt x="679450" y="386715"/>
                  <a:pt x="665480" y="382905"/>
                  <a:pt x="638175" y="370840"/>
                </a:cubicBezTo>
                <a:cubicBezTo>
                  <a:pt x="610870" y="358775"/>
                  <a:pt x="600710" y="351155"/>
                  <a:pt x="569595" y="335915"/>
                </a:cubicBezTo>
                <a:cubicBezTo>
                  <a:pt x="538480" y="320675"/>
                  <a:pt x="521335" y="315595"/>
                  <a:pt x="483235" y="293370"/>
                </a:cubicBezTo>
                <a:cubicBezTo>
                  <a:pt x="445135" y="271145"/>
                  <a:pt x="417830" y="245110"/>
                  <a:pt x="379730" y="224155"/>
                </a:cubicBezTo>
                <a:cubicBezTo>
                  <a:pt x="341630" y="203200"/>
                  <a:pt x="327660" y="203200"/>
                  <a:pt x="293370" y="189230"/>
                </a:cubicBezTo>
                <a:cubicBezTo>
                  <a:pt x="259080" y="175260"/>
                  <a:pt x="238125" y="172085"/>
                  <a:pt x="207010" y="154940"/>
                </a:cubicBezTo>
                <a:cubicBezTo>
                  <a:pt x="175895" y="137795"/>
                  <a:pt x="165100" y="122555"/>
                  <a:pt x="137795" y="103505"/>
                </a:cubicBezTo>
                <a:cubicBezTo>
                  <a:pt x="110490" y="84455"/>
                  <a:pt x="96520" y="81280"/>
                  <a:pt x="69215" y="60325"/>
                </a:cubicBezTo>
                <a:cubicBezTo>
                  <a:pt x="41910" y="39370"/>
                  <a:pt x="12700" y="11430"/>
                  <a:pt x="0" y="0"/>
                </a:cubicBezTo>
              </a:path>
            </a:pathLst>
          </a:cu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8" name="Freeform 37"/>
          <p:cNvSpPr/>
          <p:nvPr/>
        </p:nvSpPr>
        <p:spPr>
          <a:xfrm>
            <a:off x="2781935" y="4570730"/>
            <a:ext cx="255270" cy="198755"/>
          </a:xfrm>
          <a:custGeom>
            <a:avLst/>
            <a:gdLst>
              <a:gd name="connisteX0" fmla="*/ 39077 w 254977"/>
              <a:gd name="connsiteY0" fmla="*/ 198966 h 198966"/>
              <a:gd name="connisteX1" fmla="*/ 21932 w 254977"/>
              <a:gd name="connsiteY1" fmla="*/ 121496 h 198966"/>
              <a:gd name="connisteX2" fmla="*/ 4787 w 254977"/>
              <a:gd name="connsiteY2" fmla="*/ 52281 h 198966"/>
              <a:gd name="connisteX3" fmla="*/ 99402 w 254977"/>
              <a:gd name="connsiteY3" fmla="*/ 9101 h 198966"/>
              <a:gd name="connisteX4" fmla="*/ 185762 w 254977"/>
              <a:gd name="connsiteY4" fmla="*/ 846 h 198966"/>
              <a:gd name="connisteX5" fmla="*/ 254977 w 254977"/>
              <a:gd name="connsiteY5" fmla="*/ 846 h 19896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254978" h="198967">
                <a:moveTo>
                  <a:pt x="39078" y="198967"/>
                </a:moveTo>
                <a:cubicBezTo>
                  <a:pt x="35903" y="184997"/>
                  <a:pt x="28918" y="150707"/>
                  <a:pt x="21933" y="121497"/>
                </a:cubicBezTo>
                <a:cubicBezTo>
                  <a:pt x="14948" y="92287"/>
                  <a:pt x="-10452" y="74507"/>
                  <a:pt x="4788" y="52282"/>
                </a:cubicBezTo>
                <a:cubicBezTo>
                  <a:pt x="20028" y="30057"/>
                  <a:pt x="63208" y="19262"/>
                  <a:pt x="99403" y="9102"/>
                </a:cubicBezTo>
                <a:cubicBezTo>
                  <a:pt x="135598" y="-1058"/>
                  <a:pt x="154648" y="2752"/>
                  <a:pt x="185763" y="847"/>
                </a:cubicBezTo>
                <a:cubicBezTo>
                  <a:pt x="216878" y="-1058"/>
                  <a:pt x="242913" y="847"/>
                  <a:pt x="254978" y="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Freeform 38"/>
          <p:cNvSpPr/>
          <p:nvPr/>
        </p:nvSpPr>
        <p:spPr>
          <a:xfrm>
            <a:off x="3295650" y="1077595"/>
            <a:ext cx="3314065" cy="3876675"/>
          </a:xfrm>
          <a:custGeom>
            <a:avLst/>
            <a:gdLst>
              <a:gd name="connisteX0" fmla="*/ 1527175 w 3314206"/>
              <a:gd name="connsiteY0" fmla="*/ 3726815 h 3876604"/>
              <a:gd name="connisteX1" fmla="*/ 1595755 w 3314206"/>
              <a:gd name="connsiteY1" fmla="*/ 3787140 h 3876604"/>
              <a:gd name="connisteX2" fmla="*/ 1699895 w 3314206"/>
              <a:gd name="connsiteY2" fmla="*/ 3838575 h 3876604"/>
              <a:gd name="connisteX3" fmla="*/ 1768475 w 3314206"/>
              <a:gd name="connsiteY3" fmla="*/ 3847465 h 3876604"/>
              <a:gd name="connisteX4" fmla="*/ 1845945 w 3314206"/>
              <a:gd name="connsiteY4" fmla="*/ 3855720 h 3876604"/>
              <a:gd name="connisteX5" fmla="*/ 1958340 w 3314206"/>
              <a:gd name="connsiteY5" fmla="*/ 3873500 h 3876604"/>
              <a:gd name="connisteX6" fmla="*/ 2070735 w 3314206"/>
              <a:gd name="connsiteY6" fmla="*/ 3873500 h 3876604"/>
              <a:gd name="connisteX7" fmla="*/ 2199640 w 3314206"/>
              <a:gd name="connsiteY7" fmla="*/ 3873500 h 3876604"/>
              <a:gd name="connisteX8" fmla="*/ 2346325 w 3314206"/>
              <a:gd name="connsiteY8" fmla="*/ 3873500 h 3876604"/>
              <a:gd name="connisteX9" fmla="*/ 2501900 w 3314206"/>
              <a:gd name="connsiteY9" fmla="*/ 3838575 h 3876604"/>
              <a:gd name="connisteX10" fmla="*/ 2605405 w 3314206"/>
              <a:gd name="connsiteY10" fmla="*/ 3813175 h 3876604"/>
              <a:gd name="connisteX11" fmla="*/ 2691765 w 3314206"/>
              <a:gd name="connsiteY11" fmla="*/ 3795395 h 3876604"/>
              <a:gd name="connisteX12" fmla="*/ 2769235 w 3314206"/>
              <a:gd name="connsiteY12" fmla="*/ 3769995 h 3876604"/>
              <a:gd name="connisteX13" fmla="*/ 2872740 w 3314206"/>
              <a:gd name="connsiteY13" fmla="*/ 3735070 h 3876604"/>
              <a:gd name="connisteX14" fmla="*/ 2959100 w 3314206"/>
              <a:gd name="connsiteY14" fmla="*/ 3683635 h 3876604"/>
              <a:gd name="connisteX15" fmla="*/ 3028315 w 3314206"/>
              <a:gd name="connsiteY15" fmla="*/ 3614420 h 3876604"/>
              <a:gd name="connisteX16" fmla="*/ 3105785 w 3314206"/>
              <a:gd name="connsiteY16" fmla="*/ 3536950 h 3876604"/>
              <a:gd name="connisteX17" fmla="*/ 3166110 w 3314206"/>
              <a:gd name="connsiteY17" fmla="*/ 3459480 h 3876604"/>
              <a:gd name="connisteX18" fmla="*/ 3217545 w 3314206"/>
              <a:gd name="connsiteY18" fmla="*/ 3390265 h 3876604"/>
              <a:gd name="connisteX19" fmla="*/ 3278505 w 3314206"/>
              <a:gd name="connsiteY19" fmla="*/ 3312795 h 3876604"/>
              <a:gd name="connisteX20" fmla="*/ 3303905 w 3314206"/>
              <a:gd name="connsiteY20" fmla="*/ 3217545 h 3876604"/>
              <a:gd name="connisteX21" fmla="*/ 3312795 w 3314206"/>
              <a:gd name="connsiteY21" fmla="*/ 3148330 h 3876604"/>
              <a:gd name="connisteX22" fmla="*/ 3312795 w 3314206"/>
              <a:gd name="connsiteY22" fmla="*/ 3079750 h 3876604"/>
              <a:gd name="connisteX23" fmla="*/ 3312795 w 3314206"/>
              <a:gd name="connsiteY23" fmla="*/ 3010535 h 3876604"/>
              <a:gd name="connisteX24" fmla="*/ 3295650 w 3314206"/>
              <a:gd name="connsiteY24" fmla="*/ 2941320 h 3876604"/>
              <a:gd name="connisteX25" fmla="*/ 3278505 w 3314206"/>
              <a:gd name="connsiteY25" fmla="*/ 2863850 h 3876604"/>
              <a:gd name="connisteX26" fmla="*/ 3252470 w 3314206"/>
              <a:gd name="connsiteY26" fmla="*/ 2777490 h 3876604"/>
              <a:gd name="connisteX27" fmla="*/ 3209290 w 3314206"/>
              <a:gd name="connsiteY27" fmla="*/ 2700020 h 3876604"/>
              <a:gd name="connisteX28" fmla="*/ 3175000 w 3314206"/>
              <a:gd name="connsiteY28" fmla="*/ 2613660 h 3876604"/>
              <a:gd name="connisteX29" fmla="*/ 3140075 w 3314206"/>
              <a:gd name="connsiteY29" fmla="*/ 2536190 h 3876604"/>
              <a:gd name="connisteX30" fmla="*/ 3088640 w 3314206"/>
              <a:gd name="connsiteY30" fmla="*/ 2441575 h 3876604"/>
              <a:gd name="connisteX31" fmla="*/ 2993390 w 3314206"/>
              <a:gd name="connsiteY31" fmla="*/ 2337435 h 3876604"/>
              <a:gd name="connisteX32" fmla="*/ 2907030 w 3314206"/>
              <a:gd name="connsiteY32" fmla="*/ 2268855 h 3876604"/>
              <a:gd name="connisteX33" fmla="*/ 2821305 w 3314206"/>
              <a:gd name="connsiteY33" fmla="*/ 2199640 h 3876604"/>
              <a:gd name="connisteX34" fmla="*/ 2743200 w 3314206"/>
              <a:gd name="connsiteY34" fmla="*/ 2148205 h 3876604"/>
              <a:gd name="connisteX35" fmla="*/ 2665730 w 3314206"/>
              <a:gd name="connsiteY35" fmla="*/ 2113280 h 3876604"/>
              <a:gd name="connisteX36" fmla="*/ 2596515 w 3314206"/>
              <a:gd name="connsiteY36" fmla="*/ 2087880 h 3876604"/>
              <a:gd name="connisteX37" fmla="*/ 2527935 w 3314206"/>
              <a:gd name="connsiteY37" fmla="*/ 2061845 h 3876604"/>
              <a:gd name="connisteX38" fmla="*/ 2458720 w 3314206"/>
              <a:gd name="connsiteY38" fmla="*/ 2044700 h 3876604"/>
              <a:gd name="connisteX39" fmla="*/ 2389505 w 3314206"/>
              <a:gd name="connsiteY39" fmla="*/ 2026920 h 3876604"/>
              <a:gd name="connisteX40" fmla="*/ 2320925 w 3314206"/>
              <a:gd name="connsiteY40" fmla="*/ 2001520 h 3876604"/>
              <a:gd name="connisteX41" fmla="*/ 2234565 w 3314206"/>
              <a:gd name="connsiteY41" fmla="*/ 1975485 h 3876604"/>
              <a:gd name="connisteX42" fmla="*/ 2165350 w 3314206"/>
              <a:gd name="connsiteY42" fmla="*/ 1966595 h 3876604"/>
              <a:gd name="connisteX43" fmla="*/ 2087880 w 3314206"/>
              <a:gd name="connsiteY43" fmla="*/ 1949450 h 3876604"/>
              <a:gd name="connisteX44" fmla="*/ 2018665 w 3314206"/>
              <a:gd name="connsiteY44" fmla="*/ 1923415 h 3876604"/>
              <a:gd name="connisteX45" fmla="*/ 1949450 w 3314206"/>
              <a:gd name="connsiteY45" fmla="*/ 1898015 h 3876604"/>
              <a:gd name="connisteX46" fmla="*/ 1880870 w 3314206"/>
              <a:gd name="connsiteY46" fmla="*/ 1871980 h 3876604"/>
              <a:gd name="connisteX47" fmla="*/ 1803400 w 3314206"/>
              <a:gd name="connsiteY47" fmla="*/ 1845945 h 3876604"/>
              <a:gd name="connisteX48" fmla="*/ 1725295 w 3314206"/>
              <a:gd name="connsiteY48" fmla="*/ 1819910 h 3876604"/>
              <a:gd name="connisteX49" fmla="*/ 1647825 w 3314206"/>
              <a:gd name="connsiteY49" fmla="*/ 1794510 h 3876604"/>
              <a:gd name="connisteX50" fmla="*/ 1570355 w 3314206"/>
              <a:gd name="connsiteY50" fmla="*/ 1768475 h 3876604"/>
              <a:gd name="connisteX51" fmla="*/ 1501140 w 3314206"/>
              <a:gd name="connsiteY51" fmla="*/ 1742440 h 3876604"/>
              <a:gd name="connisteX52" fmla="*/ 1414780 w 3314206"/>
              <a:gd name="connsiteY52" fmla="*/ 1708150 h 3876604"/>
              <a:gd name="connisteX53" fmla="*/ 1346200 w 3314206"/>
              <a:gd name="connsiteY53" fmla="*/ 1691005 h 3876604"/>
              <a:gd name="connisteX54" fmla="*/ 1276985 w 3314206"/>
              <a:gd name="connsiteY54" fmla="*/ 1656080 h 3876604"/>
              <a:gd name="connisteX55" fmla="*/ 1190625 w 3314206"/>
              <a:gd name="connsiteY55" fmla="*/ 1630680 h 3876604"/>
              <a:gd name="connisteX56" fmla="*/ 1113155 w 3314206"/>
              <a:gd name="connsiteY56" fmla="*/ 1612900 h 3876604"/>
              <a:gd name="connisteX57" fmla="*/ 1035050 w 3314206"/>
              <a:gd name="connsiteY57" fmla="*/ 1569720 h 3876604"/>
              <a:gd name="connisteX58" fmla="*/ 966470 w 3314206"/>
              <a:gd name="connsiteY58" fmla="*/ 1518285 h 3876604"/>
              <a:gd name="connisteX59" fmla="*/ 897255 w 3314206"/>
              <a:gd name="connsiteY59" fmla="*/ 1475105 h 3876604"/>
              <a:gd name="connisteX60" fmla="*/ 828040 w 3314206"/>
              <a:gd name="connsiteY60" fmla="*/ 1449070 h 3876604"/>
              <a:gd name="connisteX61" fmla="*/ 759460 w 3314206"/>
              <a:gd name="connsiteY61" fmla="*/ 1397635 h 3876604"/>
              <a:gd name="connisteX62" fmla="*/ 690245 w 3314206"/>
              <a:gd name="connsiteY62" fmla="*/ 1345565 h 3876604"/>
              <a:gd name="connisteX63" fmla="*/ 638810 w 3314206"/>
              <a:gd name="connsiteY63" fmla="*/ 1276985 h 3876604"/>
              <a:gd name="connisteX64" fmla="*/ 586740 w 3314206"/>
              <a:gd name="connsiteY64" fmla="*/ 1207770 h 3876604"/>
              <a:gd name="connisteX65" fmla="*/ 526415 w 3314206"/>
              <a:gd name="connsiteY65" fmla="*/ 1130300 h 3876604"/>
              <a:gd name="connisteX66" fmla="*/ 483235 w 3314206"/>
              <a:gd name="connsiteY66" fmla="*/ 1061085 h 3876604"/>
              <a:gd name="connisteX67" fmla="*/ 448945 w 3314206"/>
              <a:gd name="connsiteY67" fmla="*/ 991870 h 3876604"/>
              <a:gd name="connisteX68" fmla="*/ 396875 w 3314206"/>
              <a:gd name="connsiteY68" fmla="*/ 923290 h 3876604"/>
              <a:gd name="connisteX69" fmla="*/ 353695 w 3314206"/>
              <a:gd name="connsiteY69" fmla="*/ 854075 h 3876604"/>
              <a:gd name="connisteX70" fmla="*/ 319405 w 3314206"/>
              <a:gd name="connsiteY70" fmla="*/ 776605 h 3876604"/>
              <a:gd name="connisteX71" fmla="*/ 285115 w 3314206"/>
              <a:gd name="connsiteY71" fmla="*/ 707390 h 3876604"/>
              <a:gd name="connisteX72" fmla="*/ 250190 w 3314206"/>
              <a:gd name="connsiteY72" fmla="*/ 638175 h 3876604"/>
              <a:gd name="connisteX73" fmla="*/ 224155 w 3314206"/>
              <a:gd name="connsiteY73" fmla="*/ 560705 h 3876604"/>
              <a:gd name="connisteX74" fmla="*/ 189865 w 3314206"/>
              <a:gd name="connsiteY74" fmla="*/ 491490 h 3876604"/>
              <a:gd name="connisteX75" fmla="*/ 163830 w 3314206"/>
              <a:gd name="connsiteY75" fmla="*/ 414020 h 3876604"/>
              <a:gd name="connisteX76" fmla="*/ 138430 w 3314206"/>
              <a:gd name="connsiteY76" fmla="*/ 344805 h 3876604"/>
              <a:gd name="connisteX77" fmla="*/ 103505 w 3314206"/>
              <a:gd name="connsiteY77" fmla="*/ 276225 h 3876604"/>
              <a:gd name="connisteX78" fmla="*/ 69215 w 3314206"/>
              <a:gd name="connsiteY78" fmla="*/ 207010 h 3876604"/>
              <a:gd name="connisteX79" fmla="*/ 52070 w 3314206"/>
              <a:gd name="connsiteY79" fmla="*/ 137795 h 3876604"/>
              <a:gd name="connisteX80" fmla="*/ 26035 w 3314206"/>
              <a:gd name="connsiteY80" fmla="*/ 69215 h 3876604"/>
              <a:gd name="connisteX81" fmla="*/ 0 w 3314206"/>
              <a:gd name="connsiteY81" fmla="*/ 0 h 38766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Lst>
            <a:rect l="l" t="t" r="r" b="b"/>
            <a:pathLst>
              <a:path w="3314206" h="3876604">
                <a:moveTo>
                  <a:pt x="1527175" y="3726815"/>
                </a:moveTo>
                <a:cubicBezTo>
                  <a:pt x="1538605" y="3737610"/>
                  <a:pt x="1561465" y="3764915"/>
                  <a:pt x="1595755" y="3787140"/>
                </a:cubicBezTo>
                <a:cubicBezTo>
                  <a:pt x="1630045" y="3809365"/>
                  <a:pt x="1665605" y="3826510"/>
                  <a:pt x="1699895" y="3838575"/>
                </a:cubicBezTo>
                <a:cubicBezTo>
                  <a:pt x="1734185" y="3850640"/>
                  <a:pt x="1739265" y="3844290"/>
                  <a:pt x="1768475" y="3847465"/>
                </a:cubicBezTo>
                <a:cubicBezTo>
                  <a:pt x="1797685" y="3850640"/>
                  <a:pt x="1807845" y="3850640"/>
                  <a:pt x="1845945" y="3855720"/>
                </a:cubicBezTo>
                <a:cubicBezTo>
                  <a:pt x="1884045" y="3860800"/>
                  <a:pt x="1913255" y="3869690"/>
                  <a:pt x="1958340" y="3873500"/>
                </a:cubicBezTo>
                <a:cubicBezTo>
                  <a:pt x="2003425" y="3877310"/>
                  <a:pt x="2022475" y="3873500"/>
                  <a:pt x="2070735" y="3873500"/>
                </a:cubicBezTo>
                <a:cubicBezTo>
                  <a:pt x="2118995" y="3873500"/>
                  <a:pt x="2144395" y="3873500"/>
                  <a:pt x="2199640" y="3873500"/>
                </a:cubicBezTo>
                <a:cubicBezTo>
                  <a:pt x="2254885" y="3873500"/>
                  <a:pt x="2286000" y="3880485"/>
                  <a:pt x="2346325" y="3873500"/>
                </a:cubicBezTo>
                <a:cubicBezTo>
                  <a:pt x="2406650" y="3866515"/>
                  <a:pt x="2449830" y="3850640"/>
                  <a:pt x="2501900" y="3838575"/>
                </a:cubicBezTo>
                <a:cubicBezTo>
                  <a:pt x="2553970" y="3826510"/>
                  <a:pt x="2567305" y="3822065"/>
                  <a:pt x="2605405" y="3813175"/>
                </a:cubicBezTo>
                <a:cubicBezTo>
                  <a:pt x="2643505" y="3804285"/>
                  <a:pt x="2658745" y="3804285"/>
                  <a:pt x="2691765" y="3795395"/>
                </a:cubicBezTo>
                <a:cubicBezTo>
                  <a:pt x="2724785" y="3786505"/>
                  <a:pt x="2733040" y="3782060"/>
                  <a:pt x="2769235" y="3769995"/>
                </a:cubicBezTo>
                <a:cubicBezTo>
                  <a:pt x="2805430" y="3757930"/>
                  <a:pt x="2834640" y="3752215"/>
                  <a:pt x="2872740" y="3735070"/>
                </a:cubicBezTo>
                <a:cubicBezTo>
                  <a:pt x="2910840" y="3717925"/>
                  <a:pt x="2927985" y="3707765"/>
                  <a:pt x="2959100" y="3683635"/>
                </a:cubicBezTo>
                <a:cubicBezTo>
                  <a:pt x="2990215" y="3659505"/>
                  <a:pt x="2999105" y="3643630"/>
                  <a:pt x="3028315" y="3614420"/>
                </a:cubicBezTo>
                <a:cubicBezTo>
                  <a:pt x="3057525" y="3585210"/>
                  <a:pt x="3078480" y="3568065"/>
                  <a:pt x="3105785" y="3536950"/>
                </a:cubicBezTo>
                <a:cubicBezTo>
                  <a:pt x="3133090" y="3505835"/>
                  <a:pt x="3143885" y="3488690"/>
                  <a:pt x="3166110" y="3459480"/>
                </a:cubicBezTo>
                <a:cubicBezTo>
                  <a:pt x="3188335" y="3430270"/>
                  <a:pt x="3195320" y="3419475"/>
                  <a:pt x="3217545" y="3390265"/>
                </a:cubicBezTo>
                <a:cubicBezTo>
                  <a:pt x="3239770" y="3361055"/>
                  <a:pt x="3261360" y="3347085"/>
                  <a:pt x="3278505" y="3312795"/>
                </a:cubicBezTo>
                <a:cubicBezTo>
                  <a:pt x="3295650" y="3278505"/>
                  <a:pt x="3296920" y="3250565"/>
                  <a:pt x="3303905" y="3217545"/>
                </a:cubicBezTo>
                <a:cubicBezTo>
                  <a:pt x="3310890" y="3184525"/>
                  <a:pt x="3310890" y="3175635"/>
                  <a:pt x="3312795" y="3148330"/>
                </a:cubicBezTo>
                <a:cubicBezTo>
                  <a:pt x="3314700" y="3121025"/>
                  <a:pt x="3312795" y="3107055"/>
                  <a:pt x="3312795" y="3079750"/>
                </a:cubicBezTo>
                <a:cubicBezTo>
                  <a:pt x="3312795" y="3052445"/>
                  <a:pt x="3315970" y="3038475"/>
                  <a:pt x="3312795" y="3010535"/>
                </a:cubicBezTo>
                <a:cubicBezTo>
                  <a:pt x="3309620" y="2982595"/>
                  <a:pt x="3302635" y="2970530"/>
                  <a:pt x="3295650" y="2941320"/>
                </a:cubicBezTo>
                <a:cubicBezTo>
                  <a:pt x="3288665" y="2912110"/>
                  <a:pt x="3287395" y="2896870"/>
                  <a:pt x="3278505" y="2863850"/>
                </a:cubicBezTo>
                <a:cubicBezTo>
                  <a:pt x="3269615" y="2830830"/>
                  <a:pt x="3266440" y="2810510"/>
                  <a:pt x="3252470" y="2777490"/>
                </a:cubicBezTo>
                <a:cubicBezTo>
                  <a:pt x="3238500" y="2744470"/>
                  <a:pt x="3224530" y="2733040"/>
                  <a:pt x="3209290" y="2700020"/>
                </a:cubicBezTo>
                <a:cubicBezTo>
                  <a:pt x="3194050" y="2667000"/>
                  <a:pt x="3188970" y="2646680"/>
                  <a:pt x="3175000" y="2613660"/>
                </a:cubicBezTo>
                <a:cubicBezTo>
                  <a:pt x="3161030" y="2580640"/>
                  <a:pt x="3157220" y="2570480"/>
                  <a:pt x="3140075" y="2536190"/>
                </a:cubicBezTo>
                <a:cubicBezTo>
                  <a:pt x="3122930" y="2501900"/>
                  <a:pt x="3117850" y="2481580"/>
                  <a:pt x="3088640" y="2441575"/>
                </a:cubicBezTo>
                <a:cubicBezTo>
                  <a:pt x="3059430" y="2401570"/>
                  <a:pt x="3029585" y="2371725"/>
                  <a:pt x="2993390" y="2337435"/>
                </a:cubicBezTo>
                <a:cubicBezTo>
                  <a:pt x="2957195" y="2303145"/>
                  <a:pt x="2941320" y="2296160"/>
                  <a:pt x="2907030" y="2268855"/>
                </a:cubicBezTo>
                <a:cubicBezTo>
                  <a:pt x="2872740" y="2241550"/>
                  <a:pt x="2854325" y="2223770"/>
                  <a:pt x="2821305" y="2199640"/>
                </a:cubicBezTo>
                <a:cubicBezTo>
                  <a:pt x="2788285" y="2175510"/>
                  <a:pt x="2774315" y="2165350"/>
                  <a:pt x="2743200" y="2148205"/>
                </a:cubicBezTo>
                <a:cubicBezTo>
                  <a:pt x="2712085" y="2131060"/>
                  <a:pt x="2694940" y="2125345"/>
                  <a:pt x="2665730" y="2113280"/>
                </a:cubicBezTo>
                <a:cubicBezTo>
                  <a:pt x="2636520" y="2101215"/>
                  <a:pt x="2623820" y="2098040"/>
                  <a:pt x="2596515" y="2087880"/>
                </a:cubicBezTo>
                <a:cubicBezTo>
                  <a:pt x="2569210" y="2077720"/>
                  <a:pt x="2555240" y="2070735"/>
                  <a:pt x="2527935" y="2061845"/>
                </a:cubicBezTo>
                <a:cubicBezTo>
                  <a:pt x="2500630" y="2052955"/>
                  <a:pt x="2486660" y="2051685"/>
                  <a:pt x="2458720" y="2044700"/>
                </a:cubicBezTo>
                <a:cubicBezTo>
                  <a:pt x="2430780" y="2037715"/>
                  <a:pt x="2416810" y="2035810"/>
                  <a:pt x="2389505" y="2026920"/>
                </a:cubicBezTo>
                <a:cubicBezTo>
                  <a:pt x="2362200" y="2018030"/>
                  <a:pt x="2352040" y="2011680"/>
                  <a:pt x="2320925" y="2001520"/>
                </a:cubicBezTo>
                <a:cubicBezTo>
                  <a:pt x="2289810" y="1991360"/>
                  <a:pt x="2265680" y="1982470"/>
                  <a:pt x="2234565" y="1975485"/>
                </a:cubicBezTo>
                <a:cubicBezTo>
                  <a:pt x="2203450" y="1968500"/>
                  <a:pt x="2194560" y="1971675"/>
                  <a:pt x="2165350" y="1966595"/>
                </a:cubicBezTo>
                <a:cubicBezTo>
                  <a:pt x="2136140" y="1961515"/>
                  <a:pt x="2117090" y="1958340"/>
                  <a:pt x="2087880" y="1949450"/>
                </a:cubicBezTo>
                <a:cubicBezTo>
                  <a:pt x="2058670" y="1940560"/>
                  <a:pt x="2046605" y="1933575"/>
                  <a:pt x="2018665" y="1923415"/>
                </a:cubicBezTo>
                <a:cubicBezTo>
                  <a:pt x="1990725" y="1913255"/>
                  <a:pt x="1976755" y="1908175"/>
                  <a:pt x="1949450" y="1898015"/>
                </a:cubicBezTo>
                <a:cubicBezTo>
                  <a:pt x="1922145" y="1887855"/>
                  <a:pt x="1910080" y="1882140"/>
                  <a:pt x="1880870" y="1871980"/>
                </a:cubicBezTo>
                <a:cubicBezTo>
                  <a:pt x="1851660" y="1861820"/>
                  <a:pt x="1834515" y="1856105"/>
                  <a:pt x="1803400" y="1845945"/>
                </a:cubicBezTo>
                <a:cubicBezTo>
                  <a:pt x="1772285" y="1835785"/>
                  <a:pt x="1756410" y="1830070"/>
                  <a:pt x="1725295" y="1819910"/>
                </a:cubicBezTo>
                <a:cubicBezTo>
                  <a:pt x="1694180" y="1809750"/>
                  <a:pt x="1678940" y="1804670"/>
                  <a:pt x="1647825" y="1794510"/>
                </a:cubicBezTo>
                <a:cubicBezTo>
                  <a:pt x="1616710" y="1784350"/>
                  <a:pt x="1599565" y="1778635"/>
                  <a:pt x="1570355" y="1768475"/>
                </a:cubicBezTo>
                <a:cubicBezTo>
                  <a:pt x="1541145" y="1758315"/>
                  <a:pt x="1532255" y="1754505"/>
                  <a:pt x="1501140" y="1742440"/>
                </a:cubicBezTo>
                <a:cubicBezTo>
                  <a:pt x="1470025" y="1730375"/>
                  <a:pt x="1445895" y="1718310"/>
                  <a:pt x="1414780" y="1708150"/>
                </a:cubicBezTo>
                <a:cubicBezTo>
                  <a:pt x="1383665" y="1697990"/>
                  <a:pt x="1373505" y="1701165"/>
                  <a:pt x="1346200" y="1691005"/>
                </a:cubicBezTo>
                <a:cubicBezTo>
                  <a:pt x="1318895" y="1680845"/>
                  <a:pt x="1308100" y="1668145"/>
                  <a:pt x="1276985" y="1656080"/>
                </a:cubicBezTo>
                <a:cubicBezTo>
                  <a:pt x="1245870" y="1644015"/>
                  <a:pt x="1223645" y="1639570"/>
                  <a:pt x="1190625" y="1630680"/>
                </a:cubicBezTo>
                <a:cubicBezTo>
                  <a:pt x="1157605" y="1621790"/>
                  <a:pt x="1144270" y="1624965"/>
                  <a:pt x="1113155" y="1612900"/>
                </a:cubicBezTo>
                <a:cubicBezTo>
                  <a:pt x="1082040" y="1600835"/>
                  <a:pt x="1064260" y="1588770"/>
                  <a:pt x="1035050" y="1569720"/>
                </a:cubicBezTo>
                <a:cubicBezTo>
                  <a:pt x="1005840" y="1550670"/>
                  <a:pt x="993775" y="1537335"/>
                  <a:pt x="966470" y="1518285"/>
                </a:cubicBezTo>
                <a:cubicBezTo>
                  <a:pt x="939165" y="1499235"/>
                  <a:pt x="925195" y="1489075"/>
                  <a:pt x="897255" y="1475105"/>
                </a:cubicBezTo>
                <a:cubicBezTo>
                  <a:pt x="869315" y="1461135"/>
                  <a:pt x="855345" y="1464310"/>
                  <a:pt x="828040" y="1449070"/>
                </a:cubicBezTo>
                <a:cubicBezTo>
                  <a:pt x="800735" y="1433830"/>
                  <a:pt x="786765" y="1418590"/>
                  <a:pt x="759460" y="1397635"/>
                </a:cubicBezTo>
                <a:cubicBezTo>
                  <a:pt x="732155" y="1376680"/>
                  <a:pt x="714375" y="1369695"/>
                  <a:pt x="690245" y="1345565"/>
                </a:cubicBezTo>
                <a:cubicBezTo>
                  <a:pt x="666115" y="1321435"/>
                  <a:pt x="659765" y="1304290"/>
                  <a:pt x="638810" y="1276985"/>
                </a:cubicBezTo>
                <a:cubicBezTo>
                  <a:pt x="617855" y="1249680"/>
                  <a:pt x="608965" y="1236980"/>
                  <a:pt x="586740" y="1207770"/>
                </a:cubicBezTo>
                <a:cubicBezTo>
                  <a:pt x="564515" y="1178560"/>
                  <a:pt x="547370" y="1159510"/>
                  <a:pt x="526415" y="1130300"/>
                </a:cubicBezTo>
                <a:cubicBezTo>
                  <a:pt x="505460" y="1101090"/>
                  <a:pt x="498475" y="1089025"/>
                  <a:pt x="483235" y="1061085"/>
                </a:cubicBezTo>
                <a:cubicBezTo>
                  <a:pt x="467995" y="1033145"/>
                  <a:pt x="466090" y="1019175"/>
                  <a:pt x="448945" y="991870"/>
                </a:cubicBezTo>
                <a:cubicBezTo>
                  <a:pt x="431800" y="964565"/>
                  <a:pt x="415925" y="950595"/>
                  <a:pt x="396875" y="923290"/>
                </a:cubicBezTo>
                <a:cubicBezTo>
                  <a:pt x="377825" y="895985"/>
                  <a:pt x="368935" y="883285"/>
                  <a:pt x="353695" y="854075"/>
                </a:cubicBezTo>
                <a:cubicBezTo>
                  <a:pt x="338455" y="824865"/>
                  <a:pt x="333375" y="805815"/>
                  <a:pt x="319405" y="776605"/>
                </a:cubicBezTo>
                <a:cubicBezTo>
                  <a:pt x="305435" y="747395"/>
                  <a:pt x="299085" y="735330"/>
                  <a:pt x="285115" y="707390"/>
                </a:cubicBezTo>
                <a:cubicBezTo>
                  <a:pt x="271145" y="679450"/>
                  <a:pt x="262255" y="667385"/>
                  <a:pt x="250190" y="638175"/>
                </a:cubicBezTo>
                <a:cubicBezTo>
                  <a:pt x="238125" y="608965"/>
                  <a:pt x="236220" y="589915"/>
                  <a:pt x="224155" y="560705"/>
                </a:cubicBezTo>
                <a:cubicBezTo>
                  <a:pt x="212090" y="531495"/>
                  <a:pt x="201930" y="520700"/>
                  <a:pt x="189865" y="491490"/>
                </a:cubicBezTo>
                <a:cubicBezTo>
                  <a:pt x="177800" y="462280"/>
                  <a:pt x="173990" y="443230"/>
                  <a:pt x="163830" y="414020"/>
                </a:cubicBezTo>
                <a:cubicBezTo>
                  <a:pt x="153670" y="384810"/>
                  <a:pt x="150495" y="372110"/>
                  <a:pt x="138430" y="344805"/>
                </a:cubicBezTo>
                <a:cubicBezTo>
                  <a:pt x="126365" y="317500"/>
                  <a:pt x="117475" y="303530"/>
                  <a:pt x="103505" y="276225"/>
                </a:cubicBezTo>
                <a:cubicBezTo>
                  <a:pt x="89535" y="248920"/>
                  <a:pt x="79375" y="234950"/>
                  <a:pt x="69215" y="207010"/>
                </a:cubicBezTo>
                <a:cubicBezTo>
                  <a:pt x="59055" y="179070"/>
                  <a:pt x="60960" y="165100"/>
                  <a:pt x="52070" y="137795"/>
                </a:cubicBezTo>
                <a:cubicBezTo>
                  <a:pt x="43180" y="110490"/>
                  <a:pt x="36195" y="96520"/>
                  <a:pt x="26035" y="69215"/>
                </a:cubicBezTo>
                <a:cubicBezTo>
                  <a:pt x="15875" y="41910"/>
                  <a:pt x="4445" y="1270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0" name="Freeform 39"/>
          <p:cNvSpPr/>
          <p:nvPr/>
        </p:nvSpPr>
        <p:spPr>
          <a:xfrm>
            <a:off x="3175000" y="1181100"/>
            <a:ext cx="86360" cy="276225"/>
          </a:xfrm>
          <a:custGeom>
            <a:avLst/>
            <a:gdLst>
              <a:gd name="connisteX0" fmla="*/ 0 w 86360"/>
              <a:gd name="connsiteY0" fmla="*/ 276225 h 276225"/>
              <a:gd name="connisteX1" fmla="*/ 26035 w 86360"/>
              <a:gd name="connsiteY1" fmla="*/ 207010 h 276225"/>
              <a:gd name="connisteX2" fmla="*/ 43180 w 86360"/>
              <a:gd name="connsiteY2" fmla="*/ 137795 h 276225"/>
              <a:gd name="connisteX3" fmla="*/ 69215 w 86360"/>
              <a:gd name="connsiteY3" fmla="*/ 69215 h 276225"/>
              <a:gd name="connisteX4" fmla="*/ 86360 w 86360"/>
              <a:gd name="connsiteY4" fmla="*/ 0 h 2762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86360" h="276225">
                <a:moveTo>
                  <a:pt x="0" y="276225"/>
                </a:moveTo>
                <a:cubicBezTo>
                  <a:pt x="5080" y="263525"/>
                  <a:pt x="17145" y="234950"/>
                  <a:pt x="26035" y="207010"/>
                </a:cubicBezTo>
                <a:cubicBezTo>
                  <a:pt x="34925" y="179070"/>
                  <a:pt x="34290" y="165100"/>
                  <a:pt x="43180" y="137795"/>
                </a:cubicBezTo>
                <a:cubicBezTo>
                  <a:pt x="52070" y="110490"/>
                  <a:pt x="60325" y="96520"/>
                  <a:pt x="69215" y="69215"/>
                </a:cubicBezTo>
                <a:cubicBezTo>
                  <a:pt x="78105" y="41910"/>
                  <a:pt x="83185" y="12700"/>
                  <a:pt x="863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 name="Freeform 40"/>
          <p:cNvSpPr/>
          <p:nvPr/>
        </p:nvSpPr>
        <p:spPr>
          <a:xfrm>
            <a:off x="3295650" y="1106805"/>
            <a:ext cx="440055" cy="220980"/>
          </a:xfrm>
          <a:custGeom>
            <a:avLst/>
            <a:gdLst>
              <a:gd name="connisteX0" fmla="*/ 440055 w 440055"/>
              <a:gd name="connsiteY0" fmla="*/ 220980 h 220980"/>
              <a:gd name="connisteX1" fmla="*/ 362585 w 440055"/>
              <a:gd name="connsiteY1" fmla="*/ 186690 h 220980"/>
              <a:gd name="connisteX2" fmla="*/ 293370 w 440055"/>
              <a:gd name="connsiteY2" fmla="*/ 151765 h 220980"/>
              <a:gd name="connisteX3" fmla="*/ 224155 w 440055"/>
              <a:gd name="connsiteY3" fmla="*/ 91440 h 220980"/>
              <a:gd name="connisteX4" fmla="*/ 155575 w 440055"/>
              <a:gd name="connsiteY4" fmla="*/ 48260 h 220980"/>
              <a:gd name="connisteX5" fmla="*/ 86360 w 440055"/>
              <a:gd name="connsiteY5" fmla="*/ 13970 h 220980"/>
              <a:gd name="connisteX6" fmla="*/ 17145 w 440055"/>
              <a:gd name="connsiteY6" fmla="*/ 5080 h 220980"/>
              <a:gd name="connisteX7" fmla="*/ 0 w 440055"/>
              <a:gd name="connsiteY7" fmla="*/ 74295 h 2209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440055" h="220981">
                <a:moveTo>
                  <a:pt x="440055" y="220981"/>
                </a:moveTo>
                <a:cubicBezTo>
                  <a:pt x="426085" y="214631"/>
                  <a:pt x="391795" y="200661"/>
                  <a:pt x="362585" y="186691"/>
                </a:cubicBezTo>
                <a:cubicBezTo>
                  <a:pt x="333375" y="172721"/>
                  <a:pt x="321310" y="170816"/>
                  <a:pt x="293370" y="151766"/>
                </a:cubicBezTo>
                <a:cubicBezTo>
                  <a:pt x="265430" y="132716"/>
                  <a:pt x="251460" y="112396"/>
                  <a:pt x="224155" y="91441"/>
                </a:cubicBezTo>
                <a:cubicBezTo>
                  <a:pt x="196850" y="70486"/>
                  <a:pt x="182880" y="63501"/>
                  <a:pt x="155575" y="48261"/>
                </a:cubicBezTo>
                <a:cubicBezTo>
                  <a:pt x="128270" y="33021"/>
                  <a:pt x="114300" y="22861"/>
                  <a:pt x="86360" y="13971"/>
                </a:cubicBezTo>
                <a:cubicBezTo>
                  <a:pt x="58420" y="5081"/>
                  <a:pt x="34290" y="-6984"/>
                  <a:pt x="17145" y="5081"/>
                </a:cubicBezTo>
                <a:cubicBezTo>
                  <a:pt x="0" y="17146"/>
                  <a:pt x="1905" y="60326"/>
                  <a:pt x="0" y="742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true"/>
          <p:nvPr/>
        </p:nvSpPr>
        <p:spPr>
          <a:xfrm>
            <a:off x="4434205" y="5201920"/>
            <a:ext cx="1850390" cy="275590"/>
          </a:xfrm>
          <a:prstGeom prst="rect">
            <a:avLst/>
          </a:prstGeom>
          <a:noFill/>
        </p:spPr>
        <p:txBody>
          <a:bodyPr wrap="square" rtlCol="0">
            <a:spAutoFit/>
          </a:bodyPr>
          <a:p>
            <a:r>
              <a:rPr lang="zh-CN" altLang="en-US" sz="1200" b="1"/>
              <a:t>多次到达，只记录一次</a:t>
            </a:r>
            <a:endParaRPr lang="zh-CN" altLang="en-US" sz="1200" b="1"/>
          </a:p>
        </p:txBody>
      </p:sp>
      <p:sp>
        <p:nvSpPr>
          <p:cNvPr id="43" name="Oval 42"/>
          <p:cNvSpPr/>
          <p:nvPr/>
        </p:nvSpPr>
        <p:spPr>
          <a:xfrm>
            <a:off x="3709670" y="4323715"/>
            <a:ext cx="2575560" cy="1429385"/>
          </a:xfrm>
          <a:prstGeom prst="ellipse">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4" name="Text Box 43"/>
          <p:cNvSpPr txBox="true"/>
          <p:nvPr/>
        </p:nvSpPr>
        <p:spPr>
          <a:xfrm>
            <a:off x="4443095" y="5753100"/>
            <a:ext cx="1850390" cy="645160"/>
          </a:xfrm>
          <a:prstGeom prst="rect">
            <a:avLst/>
          </a:prstGeom>
          <a:noFill/>
        </p:spPr>
        <p:txBody>
          <a:bodyPr wrap="square" rtlCol="0">
            <a:spAutoFit/>
          </a:bodyPr>
          <a:p>
            <a:r>
              <a:rPr lang="zh-CN" altLang="en-US" sz="1200" b="1"/>
              <a:t>多个不同的信号递送，优先递送与本进程当前状态有关的信号</a:t>
            </a:r>
            <a:endParaRPr lang="zh-CN" altLang="en-US" sz="1200" b="1"/>
          </a:p>
        </p:txBody>
      </p:sp>
      <p:sp>
        <p:nvSpPr>
          <p:cNvPr id="45" name="Text Box 44"/>
          <p:cNvSpPr txBox="true"/>
          <p:nvPr/>
        </p:nvSpPr>
        <p:spPr>
          <a:xfrm>
            <a:off x="186055" y="4599305"/>
            <a:ext cx="1850390" cy="2122805"/>
          </a:xfrm>
          <a:prstGeom prst="rect">
            <a:avLst/>
          </a:prstGeom>
          <a:noFill/>
        </p:spPr>
        <p:txBody>
          <a:bodyPr wrap="square" rtlCol="0">
            <a:spAutoFit/>
          </a:bodyPr>
          <a:p>
            <a:r>
              <a:rPr lang="zh-CN" altLang="en-US" sz="1200" b="1"/>
              <a:t>如果一个信号处于未决信号集合中，此时将其的处理方式改为</a:t>
            </a:r>
            <a:r>
              <a:rPr lang="en-US" altLang="zh-CN" sz="1200" b="1"/>
              <a:t>SIG_IGN, </a:t>
            </a:r>
            <a:r>
              <a:rPr lang="zh-CN" altLang="en-US" sz="1200" b="1"/>
              <a:t>那么其将会从未决信号集合中去除，但是如果该信号再次到来，依旧会处于未决信号集合中，也就是</a:t>
            </a:r>
            <a:r>
              <a:rPr lang="en-US" altLang="zh-CN" sz="1200" b="1"/>
              <a:t>SIG</a:t>
            </a:r>
            <a:r>
              <a:rPr lang="en-US" altLang="en-US" sz="1200" b="1"/>
              <a:t>_IGN</a:t>
            </a:r>
            <a:r>
              <a:rPr lang="zh-CN" altLang="en-US" sz="1200" b="1"/>
              <a:t>只会清空当前未决信号集合中对应信号位，不对后面的负责</a:t>
            </a:r>
            <a:endParaRPr lang="zh-CN" altLang="en-US" sz="1200" b="1"/>
          </a:p>
        </p:txBody>
      </p:sp>
      <p:sp>
        <p:nvSpPr>
          <p:cNvPr id="46" name="Rectangle 45"/>
          <p:cNvSpPr/>
          <p:nvPr/>
        </p:nvSpPr>
        <p:spPr>
          <a:xfrm>
            <a:off x="2736215" y="4493895"/>
            <a:ext cx="1871980" cy="67246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7" name="Straight Arrow Connector 46"/>
          <p:cNvCxnSpPr>
            <a:stCxn id="46" idx="3"/>
          </p:cNvCxnSpPr>
          <p:nvPr/>
        </p:nvCxnSpPr>
        <p:spPr>
          <a:xfrm flipV="true">
            <a:off x="4608195" y="3683000"/>
            <a:ext cx="3648075" cy="114744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 Box 47"/>
          <p:cNvSpPr txBox="true"/>
          <p:nvPr/>
        </p:nvSpPr>
        <p:spPr>
          <a:xfrm>
            <a:off x="8404225" y="3190875"/>
            <a:ext cx="2789555" cy="1014730"/>
          </a:xfrm>
          <a:prstGeom prst="rect">
            <a:avLst/>
          </a:prstGeom>
          <a:noFill/>
        </p:spPr>
        <p:txBody>
          <a:bodyPr wrap="square" rtlCol="0">
            <a:spAutoFit/>
          </a:bodyPr>
          <a:p>
            <a:r>
              <a:rPr lang="zh-CN" altLang="en-US" sz="1200" b="1"/>
              <a:t>如果一个信号被设置为阻塞，那么不管何种处理方式，信号都会被阻塞，但是，如果在阻塞后，调用一次</a:t>
            </a:r>
            <a:endParaRPr lang="zh-CN" altLang="en-US" sz="1200" b="1"/>
          </a:p>
          <a:p>
            <a:r>
              <a:rPr lang="en-US" altLang="zh-CN" sz="1200" b="1"/>
              <a:t>signal(SIGXXX, SIG_IGN), </a:t>
            </a:r>
            <a:r>
              <a:rPr lang="zh-CN" altLang="en-US" sz="1200" b="1"/>
              <a:t>那么信号将会被从未决信号集合中去除</a:t>
            </a:r>
            <a:endParaRPr lang="zh-CN" altLang="en-US" sz="1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92290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_kill / raise</a:t>
            </a:r>
            <a:endParaRPr lang="en-US" altLang="zh-CN" b="1">
              <a:effectLst>
                <a:outerShdw blurRad="38100" dist="38100" dir="2700000" algn="tl">
                  <a:srgbClr val="000000">
                    <a:alpha val="43137"/>
                  </a:srgbClr>
                </a:outerShdw>
              </a:effectLst>
            </a:endParaRPr>
          </a:p>
        </p:txBody>
      </p:sp>
      <p:sp>
        <p:nvSpPr>
          <p:cNvPr id="8" name="Text Box 7"/>
          <p:cNvSpPr txBox="true"/>
          <p:nvPr/>
        </p:nvSpPr>
        <p:spPr>
          <a:xfrm>
            <a:off x="208915" y="1537335"/>
            <a:ext cx="9079230" cy="224536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int </a:t>
            </a:r>
            <a:r>
              <a:rPr lang="en-US" altLang="en-US" sz="1400" u="sng">
                <a:latin typeface="Courier New" panose="02070309020205020404" charset="0"/>
                <a:cs typeface="Courier New" panose="02070309020205020404" charset="0"/>
              </a:rPr>
              <a:t>kill(pid_t pid, int signo)</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2. int raise(int signo)</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成功，返回</a:t>
            </a:r>
            <a:r>
              <a:rPr lang="en-US" altLang="zh-CN" sz="1400" u="sng">
                <a:latin typeface="Courier New" panose="02070309020205020404" charset="0"/>
                <a:cs typeface="Courier New" panose="02070309020205020404" charset="0"/>
              </a:rPr>
              <a:t>0, </a:t>
            </a:r>
            <a:r>
              <a:rPr lang="zh-CN" altLang="en-US" sz="1400" u="sng">
                <a:latin typeface="Courier New" panose="02070309020205020404" charset="0"/>
                <a:cs typeface="Courier New" panose="02070309020205020404" charset="0"/>
              </a:rPr>
              <a:t>失败，</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-1</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pid &gt; 0 : </a:t>
            </a:r>
            <a:r>
              <a:rPr lang="zh-CN" altLang="en-US" sz="1400" u="sng">
                <a:latin typeface="Courier New" panose="02070309020205020404" charset="0"/>
                <a:cs typeface="Courier New" panose="02070309020205020404" charset="0"/>
              </a:rPr>
              <a:t>将该信号发送给有权限发送的对应</a:t>
            </a:r>
            <a:r>
              <a:rPr lang="en-US" altLang="zh-CN" sz="1400" u="sng">
                <a:latin typeface="Courier New" panose="02070309020205020404" charset="0"/>
                <a:cs typeface="Courier New" panose="02070309020205020404" charset="0"/>
              </a:rPr>
              <a:t>pid</a:t>
            </a:r>
            <a:r>
              <a:rPr lang="zh-CN" altLang="en-US" sz="1400" u="sng">
                <a:latin typeface="Courier New" panose="02070309020205020404" charset="0"/>
                <a:cs typeface="Courier New" panose="02070309020205020404" charset="0"/>
              </a:rPr>
              <a:t>的进程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pid == 0: </a:t>
            </a:r>
            <a:r>
              <a:rPr lang="zh-CN" altLang="en-US" sz="1400" u="sng">
                <a:latin typeface="Courier New" panose="02070309020205020404" charset="0"/>
                <a:cs typeface="Courier New" panose="02070309020205020404" charset="0"/>
              </a:rPr>
              <a:t>将该信号发送给有权限发送的和调用进程属于同一进程组的所有进程。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pid</a:t>
            </a:r>
            <a:r>
              <a:rPr lang="en-US" altLang="en-US" sz="1400" u="sng">
                <a:latin typeface="Courier New" panose="02070309020205020404" charset="0"/>
                <a:cs typeface="Courier New" panose="02070309020205020404" charset="0"/>
              </a:rPr>
              <a:t> &lt; 0 : </a:t>
            </a:r>
            <a:r>
              <a:rPr lang="zh-CN" altLang="en-US" sz="1400" u="sng">
                <a:latin typeface="Courier New" panose="02070309020205020404" charset="0"/>
                <a:cs typeface="Courier New" panose="02070309020205020404" charset="0"/>
              </a:rPr>
              <a:t>将该信号发送给有权限发送的进程组</a:t>
            </a:r>
            <a:r>
              <a:rPr lang="en-US" altLang="zh-CN" sz="1400" u="sng">
                <a:latin typeface="Courier New" panose="02070309020205020404" charset="0"/>
                <a:cs typeface="Courier New" panose="02070309020205020404" charset="0"/>
              </a:rPr>
              <a:t>ID</a:t>
            </a:r>
            <a:r>
              <a:rPr lang="zh-CN" altLang="en-US" sz="1400" u="sng">
                <a:latin typeface="Courier New" panose="02070309020205020404" charset="0"/>
                <a:cs typeface="Courier New" panose="02070309020205020404" charset="0"/>
              </a:rPr>
              <a:t>等于</a:t>
            </a:r>
            <a:r>
              <a:rPr lang="en-US" altLang="zh-CN" sz="1400" u="sng">
                <a:latin typeface="Courier New" panose="02070309020205020404" charset="0"/>
                <a:cs typeface="Courier New" panose="02070309020205020404" charset="0"/>
              </a:rPr>
              <a:t>pid</a:t>
            </a:r>
            <a:r>
              <a:rPr lang="zh-CN" altLang="en-US" sz="1400" u="sng">
                <a:latin typeface="Courier New" panose="02070309020205020404" charset="0"/>
                <a:cs typeface="Courier New" panose="02070309020205020404" charset="0"/>
              </a:rPr>
              <a:t>绝对值的进程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pid</a:t>
            </a:r>
            <a:r>
              <a:rPr lang="en-US" altLang="en-US" sz="1400" u="sng">
                <a:latin typeface="Courier New" panose="02070309020205020404" charset="0"/>
                <a:cs typeface="Courier New" panose="02070309020205020404" charset="0"/>
              </a:rPr>
              <a:t> == -1: </a:t>
            </a:r>
            <a:r>
              <a:rPr lang="zh-CN" altLang="en-US" sz="1400" u="sng">
                <a:latin typeface="Courier New" panose="02070309020205020404" charset="0"/>
                <a:cs typeface="Courier New" panose="02070309020205020404" charset="0"/>
              </a:rPr>
              <a:t>将该信号发送给所有有权限发送的进程</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信号发送的权限问题：基本规则是发送者的实际用户</a:t>
            </a:r>
            <a:r>
              <a:rPr lang="en-US" altLang="zh-CN" sz="1400" u="sng">
                <a:latin typeface="Courier New" panose="02070309020205020404" charset="0"/>
                <a:cs typeface="Courier New" panose="02070309020205020404" charset="0"/>
              </a:rPr>
              <a:t>ID</a:t>
            </a:r>
            <a:r>
              <a:rPr lang="zh-CN" altLang="en-US" sz="1400" u="sng">
                <a:latin typeface="Courier New" panose="02070309020205020404" charset="0"/>
                <a:cs typeface="Courier New" panose="02070309020205020404" charset="0"/>
              </a:rPr>
              <a:t>或者有效用户</a:t>
            </a:r>
            <a:r>
              <a:rPr lang="en-US" altLang="zh-CN" sz="1400" u="sng">
                <a:latin typeface="Courier New" panose="02070309020205020404" charset="0"/>
                <a:cs typeface="Courier New" panose="02070309020205020404" charset="0"/>
              </a:rPr>
              <a:t>ID</a:t>
            </a:r>
            <a:r>
              <a:rPr lang="zh-CN" altLang="en-US" sz="1400" u="sng">
                <a:latin typeface="Courier New" panose="02070309020205020404" charset="0"/>
                <a:cs typeface="Courier New" panose="02070309020205020404" charset="0"/>
              </a:rPr>
              <a:t>等于接受者的实际用户</a:t>
            </a:r>
            <a:r>
              <a:rPr lang="en-US" altLang="zh-CN" sz="1400" u="sng">
                <a:latin typeface="Courier New" panose="02070309020205020404" charset="0"/>
                <a:cs typeface="Courier New" panose="02070309020205020404" charset="0"/>
              </a:rPr>
              <a:t>ID</a:t>
            </a:r>
            <a:r>
              <a:rPr lang="zh-CN" altLang="en-US" sz="1400" u="sng">
                <a:latin typeface="Courier New" panose="02070309020205020404" charset="0"/>
                <a:cs typeface="Courier New" panose="02070309020205020404" charset="0"/>
              </a:rPr>
              <a:t>或有效用户</a:t>
            </a:r>
            <a:r>
              <a:rPr lang="en-US" altLang="zh-CN" sz="1400" u="sng">
                <a:latin typeface="Courier New" panose="02070309020205020404" charset="0"/>
                <a:cs typeface="Courier New" panose="02070309020205020404" charset="0"/>
              </a:rPr>
              <a:t>ID</a:t>
            </a:r>
            <a:endParaRPr lang="en-US" altLang="zh-CN" sz="1400" u="sng">
              <a:latin typeface="Courier New" panose="02070309020205020404" charset="0"/>
              <a:cs typeface="Courier New" panose="02070309020205020404" charset="0"/>
            </a:endParaRPr>
          </a:p>
        </p:txBody>
      </p:sp>
      <p:sp>
        <p:nvSpPr>
          <p:cNvPr id="3" name="Text Box 2"/>
          <p:cNvSpPr txBox="true"/>
          <p:nvPr/>
        </p:nvSpPr>
        <p:spPr>
          <a:xfrm>
            <a:off x="208915" y="4522470"/>
            <a:ext cx="8745220" cy="1014730"/>
          </a:xfrm>
          <a:prstGeom prst="rect">
            <a:avLst/>
          </a:prstGeom>
          <a:noFill/>
        </p:spPr>
        <p:txBody>
          <a:bodyPr wrap="square" rtlCol="0">
            <a:spAutoFit/>
          </a:bodyPr>
          <a:p>
            <a:r>
              <a:rPr lang="zh-CN" altLang="en-US" sz="1200" b="1"/>
              <a:t>当</a:t>
            </a:r>
            <a:r>
              <a:rPr lang="en-US" altLang="zh-CN" sz="1200" b="1"/>
              <a:t>kill</a:t>
            </a:r>
            <a:r>
              <a:rPr lang="zh-CN" altLang="en-US" sz="1200" b="1"/>
              <a:t>的参数</a:t>
            </a:r>
            <a:r>
              <a:rPr lang="en-US" altLang="zh-CN" sz="1200" b="1"/>
              <a:t>signo</a:t>
            </a:r>
            <a:r>
              <a:rPr lang="zh-CN" altLang="en-US" sz="1200" b="1"/>
              <a:t>为</a:t>
            </a:r>
            <a:r>
              <a:rPr lang="en-US" altLang="zh-CN" sz="1200" b="1"/>
              <a:t>0 </a:t>
            </a:r>
            <a:r>
              <a:rPr lang="zh-CN" altLang="en-US" sz="1200" b="1"/>
              <a:t>的时候，</a:t>
            </a:r>
            <a:r>
              <a:rPr lang="en-US" altLang="zh-CN" sz="1200" b="1"/>
              <a:t>kill</a:t>
            </a:r>
            <a:r>
              <a:rPr lang="zh-CN" altLang="en-US" sz="1200" b="1"/>
              <a:t>仍正常执行，但是不发送信号，</a:t>
            </a:r>
            <a:r>
              <a:rPr lang="en-US" altLang="zh-CN" sz="1200" b="1"/>
              <a:t> </a:t>
            </a:r>
            <a:r>
              <a:rPr lang="zh-CN" altLang="en-US" sz="1200" b="1"/>
              <a:t>仍然执行错误检查，</a:t>
            </a:r>
            <a:r>
              <a:rPr lang="en-US" altLang="zh-CN" sz="1200" b="1"/>
              <a:t> </a:t>
            </a:r>
            <a:r>
              <a:rPr lang="zh-CN" altLang="en-US" sz="1200" b="1"/>
              <a:t>可以用来验证一个特定的进程是否存在：</a:t>
            </a:r>
            <a:endParaRPr lang="zh-CN" altLang="en-US" sz="1200" b="1"/>
          </a:p>
          <a:p>
            <a:r>
              <a:rPr lang="en-US" altLang="zh-CN" sz="1200" b="1"/>
              <a:t>	</a:t>
            </a:r>
            <a:r>
              <a:rPr lang="zh-CN" altLang="en-US" sz="1200" b="1"/>
              <a:t>如果进程存在，返回</a:t>
            </a:r>
            <a:r>
              <a:rPr lang="en-US" altLang="zh-CN" sz="1200" b="1"/>
              <a:t>0.</a:t>
            </a:r>
            <a:endParaRPr lang="en-US" altLang="zh-CN" sz="1200" b="1"/>
          </a:p>
          <a:p>
            <a:r>
              <a:rPr lang="en-US" altLang="zh-CN" sz="1200" b="1"/>
              <a:t>	</a:t>
            </a:r>
            <a:r>
              <a:rPr lang="zh-CN" altLang="en-US" sz="1200" b="1"/>
              <a:t>如果进程不存在，返回</a:t>
            </a:r>
            <a:r>
              <a:rPr lang="en-US" altLang="zh-CN" sz="1200" b="1"/>
              <a:t>-1</a:t>
            </a:r>
            <a:r>
              <a:rPr lang="zh-CN" altLang="en-US" sz="1200" b="1"/>
              <a:t>，并设置</a:t>
            </a:r>
            <a:r>
              <a:rPr lang="en-US" altLang="zh-CN" sz="1200" b="1"/>
              <a:t>errno</a:t>
            </a:r>
            <a:r>
              <a:rPr lang="zh-CN" altLang="en-US" sz="1200" b="1"/>
              <a:t>为</a:t>
            </a:r>
            <a:r>
              <a:rPr lang="en-US" altLang="zh-CN" sz="1200" b="1"/>
              <a:t>ESRCH</a:t>
            </a:r>
            <a:endParaRPr lang="en-US" altLang="zh-CN" sz="1200" b="1"/>
          </a:p>
          <a:p>
            <a:endParaRPr lang="en-US" altLang="zh-CN" sz="1200" b="1"/>
          </a:p>
          <a:p>
            <a:r>
              <a:rPr lang="zh-CN" altLang="en-US" sz="1200" b="1"/>
              <a:t>如果</a:t>
            </a:r>
            <a:r>
              <a:rPr lang="en-US" altLang="zh-CN" sz="1200" b="1"/>
              <a:t>kill</a:t>
            </a:r>
            <a:r>
              <a:rPr lang="zh-CN" altLang="en-US" sz="1200" b="1"/>
              <a:t>为调用进程发送信号，而且信号没有被阻塞，那么在</a:t>
            </a:r>
            <a:r>
              <a:rPr lang="en-US" altLang="zh-CN" sz="1200" b="1"/>
              <a:t>kill</a:t>
            </a:r>
            <a:r>
              <a:rPr lang="zh-CN" altLang="en-US" sz="1200" b="1"/>
              <a:t>返回之前，</a:t>
            </a:r>
            <a:r>
              <a:rPr lang="en-US" altLang="zh-CN" sz="1200" b="1"/>
              <a:t> </a:t>
            </a:r>
            <a:r>
              <a:rPr lang="zh-CN" altLang="en-US" sz="1200" b="1"/>
              <a:t>信号将被内核接受</a:t>
            </a:r>
            <a:endParaRPr lang="zh-CN" altLang="en-US" sz="12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5210</Words>
  <Application>WPS Presentation</Application>
  <PresentationFormat>宽屏</PresentationFormat>
  <Paragraphs>354</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SimSun</vt:lpstr>
      <vt:lpstr>Wingdings</vt:lpstr>
      <vt:lpstr>Courier New</vt:lpstr>
      <vt:lpstr>微软雅黑</vt:lpstr>
      <vt:lpstr>Arial Unicode MS</vt:lpstr>
      <vt:lpstr>Arial Black</vt:lpstr>
      <vt:lpstr>SimSun</vt:lpstr>
      <vt:lpstr>Droid Sans Fallback</vt:lpstr>
      <vt:lpstr>SimSun</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zhaosong</dc:creator>
  <cp:lastModifiedBy>走夜路的读书人</cp:lastModifiedBy>
  <cp:revision>283</cp:revision>
  <dcterms:created xsi:type="dcterms:W3CDTF">2020-09-13T02:37:24Z</dcterms:created>
  <dcterms:modified xsi:type="dcterms:W3CDTF">2020-09-13T02:37:24Z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