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296545" y="1579880"/>
            <a:ext cx="106876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u="sng">
                <a:latin typeface="Courier New" panose="02070309020205020404" charset="0"/>
                <a:cs typeface="Courier New" panose="02070309020205020404" charset="0"/>
              </a:rPr>
              <a:t>此处多次提到控制终端这个东西，究竟是什么东西，</a:t>
            </a:r>
            <a:r>
              <a:rPr lang="en-US" altLang="zh-CN" sz="2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400" u="sng">
                <a:latin typeface="Courier New" panose="02070309020205020404" charset="0"/>
                <a:cs typeface="Courier New" panose="02070309020205020404" charset="0"/>
              </a:rPr>
              <a:t>运行机制是什么，还是不清楚，在</a:t>
            </a:r>
            <a:r>
              <a:rPr lang="en-US" altLang="zh-CN" sz="2400" u="sng">
                <a:latin typeface="Courier New" panose="02070309020205020404" charset="0"/>
                <a:cs typeface="Courier New" panose="02070309020205020404" charset="0"/>
              </a:rPr>
              <a:t>19</a:t>
            </a:r>
            <a:r>
              <a:rPr lang="zh-CN" altLang="en-US" sz="2400" u="sng">
                <a:latin typeface="Courier New" panose="02070309020205020404" charset="0"/>
                <a:cs typeface="Courier New" panose="02070309020205020404" charset="0"/>
              </a:rPr>
              <a:t>章会有完整的介绍</a:t>
            </a:r>
            <a:endParaRPr lang="zh-CN" altLang="en-US" sz="2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2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u="sng">
                <a:latin typeface="Courier New" panose="02070309020205020404" charset="0"/>
                <a:cs typeface="Courier New" panose="02070309020205020404" charset="0"/>
              </a:rPr>
              <a:t>控制终端并不是</a:t>
            </a:r>
            <a:r>
              <a:rPr lang="en-US" altLang="zh-CN" sz="2400" u="sng">
                <a:latin typeface="Courier New" panose="02070309020205020404" charset="0"/>
                <a:cs typeface="Courier New" panose="02070309020205020404" charset="0"/>
              </a:rPr>
              <a:t>shell </a:t>
            </a:r>
            <a:endParaRPr lang="en-US" altLang="zh-CN" sz="2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2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2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执行程序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shell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50365" y="1259840"/>
            <a:ext cx="8279765" cy="4045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执行程序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863600"/>
            <a:ext cx="6886575" cy="4543425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7796530" y="863600"/>
            <a:ext cx="37420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400" b="1" u="sng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tpgid:</a:t>
            </a:r>
            <a:r>
              <a:rPr lang="zh-CN" altLang="" sz="1400" b="1" u="sng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前台进程组</a:t>
            </a:r>
            <a:r>
              <a:rPr lang="" altLang="zh-CN" sz="1400" b="1" u="sng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b="1" u="sng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b="1" u="sng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b="1" u="sng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b="1" u="sng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b="1" u="sng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孤儿进程组</a:t>
            </a:r>
            <a:endParaRPr lang="zh-CN" altLang="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56845" y="922020"/>
            <a:ext cx="1068768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什么是孤儿进程组？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该组中每个成员的父进程要么是该组的一个成员，要么不是该组所属会话的成员。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对于一个孤儿进程组，要求终端向孤儿进程组中处于停止状态的每一个进程发送挂断信号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SIGHUP,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接着向其发送继续信号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SIG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CONT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对于处于后台的孤儿进程组来说，当其视图读取终端输入的时候，将会被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SIGTTIN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永远的停止，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不会报告。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父进程终止后，如果该进程组变为孤儿进程组，将会自动转为后台进程组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151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终端登录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085" y="2233295"/>
            <a:ext cx="784860" cy="6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init</a:t>
            </a:r>
            <a:r>
              <a:rPr lang="zh-CN" altLang="en-US" sz="1400"/>
              <a:t>进程</a:t>
            </a:r>
            <a:endParaRPr lang="zh-CN" altLang="en-US" sz="1400"/>
          </a:p>
        </p:txBody>
      </p:sp>
      <p:sp>
        <p:nvSpPr>
          <p:cNvPr id="5" name="Rectangle 4"/>
          <p:cNvSpPr/>
          <p:nvPr/>
        </p:nvSpPr>
        <p:spPr>
          <a:xfrm>
            <a:off x="1166495" y="1011555"/>
            <a:ext cx="142113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每一个允许登录的终端设备</a:t>
            </a:r>
            <a:endParaRPr lang="zh-CN" altLang="en-US" sz="1400"/>
          </a:p>
        </p:txBody>
      </p:sp>
      <p:sp>
        <p:nvSpPr>
          <p:cNvPr id="7" name="Vertical Scroll 6"/>
          <p:cNvSpPr/>
          <p:nvPr/>
        </p:nvSpPr>
        <p:spPr>
          <a:xfrm>
            <a:off x="1536700" y="3474720"/>
            <a:ext cx="681355" cy="70739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/etc/ttys</a:t>
            </a:r>
            <a:r>
              <a:rPr lang="zh-CN" altLang="en-US" sz="1200"/>
              <a:t>文件</a:t>
            </a:r>
            <a:endParaRPr lang="zh-CN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959100" y="2251075"/>
            <a:ext cx="85407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init</a:t>
            </a:r>
            <a:endParaRPr lang="en-US" altLang="en-US"/>
          </a:p>
        </p:txBody>
      </p:sp>
      <p:sp>
        <p:nvSpPr>
          <p:cNvPr id="9" name="Plus 8"/>
          <p:cNvSpPr/>
          <p:nvPr/>
        </p:nvSpPr>
        <p:spPr>
          <a:xfrm>
            <a:off x="1536700" y="2233295"/>
            <a:ext cx="690245" cy="6731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709420" y="1750695"/>
            <a:ext cx="344805" cy="414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1156970" y="2367280"/>
            <a:ext cx="344805" cy="414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1709420" y="2983865"/>
            <a:ext cx="344805" cy="414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2416175" y="2199005"/>
            <a:ext cx="344805" cy="741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20920" y="2249805"/>
            <a:ext cx="85407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getty</a:t>
            </a:r>
            <a:endParaRPr lang="en-US" alt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2226945" y="2164715"/>
            <a:ext cx="836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fork</a:t>
            </a:r>
            <a:endParaRPr lang="en-US" altLang="en-US" sz="1400" b="1"/>
          </a:p>
        </p:txBody>
      </p:sp>
      <p:sp>
        <p:nvSpPr>
          <p:cNvPr id="17" name="Down Arrow 16"/>
          <p:cNvSpPr/>
          <p:nvPr/>
        </p:nvSpPr>
        <p:spPr>
          <a:xfrm rot="16200000">
            <a:off x="4192270" y="2118360"/>
            <a:ext cx="344805" cy="911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3909060" y="2164715"/>
            <a:ext cx="836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exec</a:t>
            </a:r>
            <a:endParaRPr lang="en-US" altLang="en-US" sz="1400" b="1"/>
          </a:p>
        </p:txBody>
      </p:sp>
      <p:sp>
        <p:nvSpPr>
          <p:cNvPr id="19" name="Rectangle 18"/>
          <p:cNvSpPr/>
          <p:nvPr/>
        </p:nvSpPr>
        <p:spPr>
          <a:xfrm>
            <a:off x="5674995" y="1344930"/>
            <a:ext cx="1828800" cy="263144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5674995" y="1344930"/>
            <a:ext cx="18294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1.</a:t>
            </a:r>
            <a:r>
              <a:rPr lang="zh-CN" altLang="en-US" sz="1400" b="1"/>
              <a:t>将终端设备以读写方式打开</a:t>
            </a:r>
            <a:endParaRPr lang="zh-CN" altLang="en-US" sz="1400" b="1"/>
          </a:p>
          <a:p>
            <a:endParaRPr lang="zh-CN" altLang="en-US" sz="1400" b="1"/>
          </a:p>
          <a:p>
            <a:r>
              <a:rPr lang="en-US" altLang="zh-CN" sz="1400" b="1"/>
              <a:t>2.</a:t>
            </a:r>
            <a:r>
              <a:rPr lang="zh-CN" altLang="en-US" sz="1400" b="1"/>
              <a:t>将文件描述符</a:t>
            </a:r>
            <a:r>
              <a:rPr lang="en-US" altLang="zh-CN" sz="1400" b="1"/>
              <a:t>0,1,2</a:t>
            </a:r>
            <a:r>
              <a:rPr lang="zh-CN" altLang="en-US" sz="1400" b="1"/>
              <a:t>设置到该设备</a:t>
            </a:r>
            <a:endParaRPr lang="zh-CN" altLang="en-US" sz="1400" b="1"/>
          </a:p>
          <a:p>
            <a:endParaRPr lang="zh-CN" altLang="en-US" sz="1400" b="1"/>
          </a:p>
          <a:p>
            <a:r>
              <a:rPr lang="en-US" altLang="zh-CN" sz="1400" b="1"/>
              <a:t>3.</a:t>
            </a:r>
            <a:r>
              <a:rPr lang="zh-CN" altLang="en-US" sz="1400" b="1"/>
              <a:t>获取用户名</a:t>
            </a:r>
            <a:endParaRPr lang="zh-CN" altLang="en-US" sz="1400" b="1"/>
          </a:p>
          <a:p>
            <a:endParaRPr lang="zh-CN" altLang="en-US" sz="1400" b="1"/>
          </a:p>
          <a:p>
            <a:r>
              <a:rPr lang="en-US" altLang="zh-CN" sz="1400" b="1"/>
              <a:t>4.execl</a:t>
            </a:r>
            <a:r>
              <a:rPr lang="zh-CN" altLang="en-US" sz="1400" b="1"/>
              <a:t>调用</a:t>
            </a:r>
            <a:r>
              <a:rPr lang="en-US" altLang="zh-CN" sz="1400" b="1"/>
              <a:t>login</a:t>
            </a:r>
            <a:r>
              <a:rPr lang="zh-CN" altLang="en-US" sz="1400" b="1"/>
              <a:t>程序</a:t>
            </a:r>
            <a:endParaRPr lang="zh-CN" altLang="en-US" sz="1400" b="1"/>
          </a:p>
        </p:txBody>
      </p:sp>
      <p:sp>
        <p:nvSpPr>
          <p:cNvPr id="21" name="Down Arrow 20"/>
          <p:cNvSpPr/>
          <p:nvPr/>
        </p:nvSpPr>
        <p:spPr>
          <a:xfrm rot="16200000">
            <a:off x="7787640" y="2118360"/>
            <a:ext cx="344805" cy="911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7504430" y="2233295"/>
            <a:ext cx="836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exec</a:t>
            </a:r>
            <a:endParaRPr lang="en-US" altLang="en-US" sz="1400" b="1"/>
          </a:p>
        </p:txBody>
      </p:sp>
      <p:sp>
        <p:nvSpPr>
          <p:cNvPr id="23" name="Rectangle 22"/>
          <p:cNvSpPr/>
          <p:nvPr/>
        </p:nvSpPr>
        <p:spPr>
          <a:xfrm>
            <a:off x="8416290" y="2249805"/>
            <a:ext cx="85407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login</a:t>
            </a:r>
            <a:endParaRPr lang="en-US" altLang="en-US"/>
          </a:p>
        </p:txBody>
      </p:sp>
      <p:sp>
        <p:nvSpPr>
          <p:cNvPr id="26" name="Freeform 25"/>
          <p:cNvSpPr/>
          <p:nvPr/>
        </p:nvSpPr>
        <p:spPr>
          <a:xfrm>
            <a:off x="4742180" y="2677795"/>
            <a:ext cx="4499610" cy="3399790"/>
          </a:xfrm>
          <a:custGeom>
            <a:avLst/>
            <a:gdLst>
              <a:gd name="connisteX0" fmla="*/ 4204074 w 4499546"/>
              <a:gd name="connsiteY0" fmla="*/ 271754 h 3399689"/>
              <a:gd name="connisteX1" fmla="*/ 4109459 w 4499546"/>
              <a:gd name="connsiteY1" fmla="*/ 3023209 h 3399689"/>
              <a:gd name="connisteX2" fmla="*/ 279139 w 4499546"/>
              <a:gd name="connsiteY2" fmla="*/ 2954629 h 3399689"/>
              <a:gd name="connisteX3" fmla="*/ 503294 w 4499546"/>
              <a:gd name="connsiteY3" fmla="*/ 245719 h 3399689"/>
              <a:gd name="connisteX4" fmla="*/ 512184 w 4499546"/>
              <a:gd name="connsiteY4" fmla="*/ 254609 h 3399689"/>
              <a:gd name="connisteX5" fmla="*/ 624579 w 4499546"/>
              <a:gd name="connsiteY5" fmla="*/ 426694 h 339968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4499546" h="3399690">
                <a:moveTo>
                  <a:pt x="4204075" y="271754"/>
                </a:moveTo>
                <a:cubicBezTo>
                  <a:pt x="4261860" y="823569"/>
                  <a:pt x="4894320" y="2486634"/>
                  <a:pt x="4109460" y="3023209"/>
                </a:cubicBezTo>
                <a:cubicBezTo>
                  <a:pt x="3324600" y="3559784"/>
                  <a:pt x="1000500" y="3510254"/>
                  <a:pt x="279140" y="2954629"/>
                </a:cubicBezTo>
                <a:cubicBezTo>
                  <a:pt x="-442220" y="2399004"/>
                  <a:pt x="456940" y="785469"/>
                  <a:pt x="503295" y="245719"/>
                </a:cubicBezTo>
                <a:cubicBezTo>
                  <a:pt x="549650" y="-294031"/>
                  <a:pt x="488055" y="218414"/>
                  <a:pt x="512185" y="2546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Connector 26"/>
          <p:cNvCxnSpPr>
            <a:endCxn id="26" idx="3"/>
          </p:cNvCxnSpPr>
          <p:nvPr/>
        </p:nvCxnSpPr>
        <p:spPr>
          <a:xfrm flipV="true">
            <a:off x="5013325" y="2923540"/>
            <a:ext cx="232410" cy="16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  <a:endCxn id="26" idx="3"/>
          </p:cNvCxnSpPr>
          <p:nvPr/>
        </p:nvCxnSpPr>
        <p:spPr>
          <a:xfrm flipH="true" flipV="true">
            <a:off x="5245735" y="2923540"/>
            <a:ext cx="121285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true"/>
          <p:nvPr/>
        </p:nvSpPr>
        <p:spPr>
          <a:xfrm>
            <a:off x="6556375" y="5770880"/>
            <a:ext cx="1129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登录失败</a:t>
            </a:r>
            <a:endParaRPr lang="zh-CN" altLang="en-US" sz="1400" b="1"/>
          </a:p>
        </p:txBody>
      </p:sp>
      <p:sp>
        <p:nvSpPr>
          <p:cNvPr id="30" name="Down Arrow 29"/>
          <p:cNvSpPr/>
          <p:nvPr/>
        </p:nvSpPr>
        <p:spPr>
          <a:xfrm rot="16200000">
            <a:off x="9553575" y="2118360"/>
            <a:ext cx="344805" cy="911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182225" y="2255520"/>
            <a:ext cx="85407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shell</a:t>
            </a:r>
            <a:endParaRPr lang="en-US" altLang="en-US"/>
          </a:p>
        </p:txBody>
      </p:sp>
      <p:sp>
        <p:nvSpPr>
          <p:cNvPr id="32" name="Text Box 31"/>
          <p:cNvSpPr txBox="true"/>
          <p:nvPr/>
        </p:nvSpPr>
        <p:spPr>
          <a:xfrm>
            <a:off x="9308465" y="1443990"/>
            <a:ext cx="8362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权限配置和所属权的更改</a:t>
            </a:r>
            <a:endParaRPr lang="zh-CN" altLang="en-US"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进程组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基本概念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56845" y="922020"/>
            <a:ext cx="106876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进程组：一个或者多个进程的集合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pid_t getpgrp(void);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返回调用进程的进程组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pid_t getpgid(pid_t pid);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返回指定进程的进程组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=0.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相当于调用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getpgrp()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进程组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进程组长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56845" y="922020"/>
            <a:ext cx="1068768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进程组长：创建该进程组的进程，进程组长的进程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等于该进程组的进程组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 setpgid(pid_t pid, pid_t pgid);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	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进程的进程组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设置为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pgid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2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pid==pgid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，则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指定的进程变为组长进程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3.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pid==0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则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默认为调用者的进程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4.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pgid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，则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pgid=pid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5.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一个进程只能为它自己或者它的子进程设置进程组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，子进程调用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后，就不能更改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30110" y="473075"/>
            <a:ext cx="4640580" cy="5196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4593590"/>
            <a:ext cx="42767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进程组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进程组的生命周期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3373120" y="2844800"/>
            <a:ext cx="54457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进程被创建直到其内部最后一个进程终止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会话</a:t>
            </a:r>
            <a:endParaRPr 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56845" y="922020"/>
            <a:ext cx="10687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会话是一个或者多个进程组的集合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_t setsid(void)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	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1.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该函数只能让非进程组组长调用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2.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该进程变为新会话的会话首进程（创建该会话的进程），此时，该进程是新会话中的唯一进程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3.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该进程变为一个新进程组的组长进程，进程组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是该调用进程的进程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4.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该进程丢弃控制终端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_t getsid(pid_t pid) 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	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成功，返回会话首进程的进程组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pid = 0.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则返回调用者的会话首进程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，出于安全性考虑，如果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和调用者不属于同一个会话，则出错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3577590"/>
            <a:ext cx="5302250" cy="2894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280" y="4558030"/>
            <a:ext cx="505777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会话和进程组的高级概念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56845" y="922020"/>
            <a:ext cx="106876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一个会话可以拥有一个控制终端，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通常是终端设备或者伪终端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2.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建立与控制终端连接的会话首进程称为控制进程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3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一个会话中的进程组可被分为一个前台进程组和多个后台进程组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4.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如果是一个拥有控制终端的会话，则其有一个前台进程组，其余的都是后台进程组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5.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键入终端的中断键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、退出键触发的信号发送给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前台进程组的所有进程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6.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如果终端断开连接，挂断信号将会被发送给前台进程组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pid_t tcgetpgrp(int fd);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返回前台进程组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-1, 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fd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为控制终端的文件描述符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int tcsetpgrp(int fd, pid_t pgrpid);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pgrpid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指定的进程组设置位前台进程组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_t tcgetsid(int fd);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成功，返回该控制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终端对应的控制进程的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，即会话首进程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作业控制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56845" y="922020"/>
            <a:ext cx="1068768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作业就是进程组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作业控制就是进程组控制，详细点就是：允许在一个终端上启动多个作业，它控制哪一个作业可以访问该终端以及那些作业在后台运行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&amp;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命令，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将一个进程放在后台执行：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./1 &amp;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nohup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即使关闭了该终端，还可以运行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: nohup ./1 &amp;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jobs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查看后台运行的进程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fg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 %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编号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将后台的进程调至前台执行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ctrl + z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将正在前台执行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的命令放在后台，并且处于暂停状态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bg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将一个在后台暂停的命令，变成在后台继续执行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8415" y="342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作业控制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终端输入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56845" y="922020"/>
            <a:ext cx="10687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我们可以有一个前台作业，若干个后台作业，当我们在终端进行输入输出的时候，谁对这一行为具有控制权？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只前台作业接收输入，如果后台作业试图读终端，终端驱动程序将会向后台发送一个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SIGTTIN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信号，该信号会停止该后台作业，此时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也会回到前台，向用户发出通知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“请把这个程序拿到前台来吧”，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然后用户使用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fg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将该进程转为前台进程组，并将继续信号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SIGCONT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发送给该进程组，从而得以继续执行。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2.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后台作业输出到控制终端，是否禁止是可选的，当我们不禁止的时候，后台进程依旧可以输出到终端来。我们可以采用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stty tostop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命令来禁止后台进程输出的终端，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此时，终端驱动程序向该进程发送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SIGTTOU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信号，该进程被阻塞，同时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发出提醒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”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请把这个进程拿到前台来吧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”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4203065"/>
            <a:ext cx="4572000" cy="205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2083</Words>
  <Application>WPS Presentation</Application>
  <PresentationFormat>宽屏</PresentationFormat>
  <Paragraphs>187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Courier New</vt:lpstr>
      <vt:lpstr>SimSun</vt:lpstr>
      <vt:lpstr>Droid Sans Fallback</vt:lpstr>
      <vt:lpstr>微软雅黑</vt:lpstr>
      <vt:lpstr>Arial Unicode MS</vt:lpstr>
      <vt:lpstr>Arial Black</vt:lpstr>
      <vt:lpstr>Calibri</vt:lpstr>
      <vt:lpstr>Trebuchet MS</vt:lpstr>
      <vt:lpstr>Times New Roman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zhaosong</dc:creator>
  <cp:lastModifiedBy>走夜路的读书人</cp:lastModifiedBy>
  <cp:revision>101</cp:revision>
  <dcterms:created xsi:type="dcterms:W3CDTF">2020-09-07T13:16:03Z</dcterms:created>
  <dcterms:modified xsi:type="dcterms:W3CDTF">2020-09-07T13:16:03Z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