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所有者更改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2590" y="1213485"/>
            <a:ext cx="1138618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en-US" altLang="en-US" sz="1400" u="sng"/>
              <a:t>int chown(const char *pathname, uid_t owner, gid_t group)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2. int fchown(int fd, uid_t owner, gid_t group)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3. int fchownat(int fd, const char *pathname, uid_t owner, gid_t group, int flag)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4. int lchown(const char *pathname, uid_t owner, gid_t group)</a:t>
            </a:r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，出错，返回</a:t>
            </a:r>
            <a:r>
              <a:rPr lang="en-US" altLang="zh-CN" sz="1400" u="sng"/>
              <a:t>-1</a:t>
            </a:r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_POSIX_CHOWN_RESTRICTED: </a:t>
            </a:r>
            <a:r>
              <a:rPr lang="zh-CN" altLang="en-US" sz="1400" u="sng"/>
              <a:t>如果针对于文件被设置：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1. </a:t>
            </a:r>
            <a:r>
              <a:rPr lang="zh-CN" altLang="en-US" sz="1400" u="sng"/>
              <a:t>超级用户可以随意更改文件的用户</a:t>
            </a:r>
            <a:r>
              <a:rPr lang="en-US" altLang="zh-CN" sz="1400" u="sng"/>
              <a:t>ID</a:t>
            </a:r>
            <a:endParaRPr lang="en-US" altLang="zh-CN" sz="1400" u="sng"/>
          </a:p>
          <a:p>
            <a:r>
              <a:rPr lang="en-US" altLang="zh-CN" sz="1400" u="sng"/>
              <a:t>2. </a:t>
            </a:r>
            <a:r>
              <a:rPr lang="zh-CN" altLang="en-US" sz="1400" u="sng"/>
              <a:t>如果某个进程拥有此文件（进程的有效用户</a:t>
            </a:r>
            <a:r>
              <a:rPr lang="en-US" altLang="zh-CN" sz="1400" u="sng"/>
              <a:t>ID</a:t>
            </a:r>
            <a:r>
              <a:rPr lang="zh-CN" altLang="en-US" sz="1400" u="sng"/>
              <a:t>等于文件的用户</a:t>
            </a:r>
            <a:r>
              <a:rPr lang="en-US" altLang="zh-CN" sz="1400" u="sng"/>
              <a:t>ID</a:t>
            </a:r>
            <a:r>
              <a:rPr lang="zh-CN" altLang="en-US" sz="1400" u="sng"/>
              <a:t>），</a:t>
            </a:r>
            <a:r>
              <a:rPr lang="en-US" altLang="zh-CN" sz="1400" u="sng"/>
              <a:t> </a:t>
            </a:r>
            <a:r>
              <a:rPr lang="zh-CN" altLang="en-US" sz="1400" u="sng"/>
              <a:t>参数</a:t>
            </a:r>
            <a:r>
              <a:rPr lang="en-US" altLang="zh-CN" sz="1400" u="sng"/>
              <a:t>owner</a:t>
            </a:r>
            <a:r>
              <a:rPr lang="zh-CN" altLang="en-US" sz="1400" u="sng"/>
              <a:t>为</a:t>
            </a:r>
            <a:r>
              <a:rPr lang="en-US" altLang="zh-CN" sz="1400" u="sng"/>
              <a:t>-1</a:t>
            </a:r>
            <a:r>
              <a:rPr lang="zh-CN" altLang="en-US" sz="1400" u="sng"/>
              <a:t>或者文件的用户</a:t>
            </a:r>
            <a:r>
              <a:rPr lang="en-US" altLang="zh-CN" sz="1400" u="sng"/>
              <a:t>ID</a:t>
            </a:r>
            <a:r>
              <a:rPr lang="zh-CN" altLang="en-US" sz="1400" u="sng"/>
              <a:t>（不能改成其他用户），参数</a:t>
            </a:r>
            <a:r>
              <a:rPr lang="en-US" altLang="zh-CN" sz="1400" u="sng"/>
              <a:t>group</a:t>
            </a:r>
            <a:r>
              <a:rPr lang="zh-CN" altLang="en-US" sz="1400" u="sng"/>
              <a:t>为进程的有效组</a:t>
            </a:r>
            <a:r>
              <a:rPr lang="en-US" altLang="zh-CN" sz="1400" u="sng"/>
              <a:t>ID</a:t>
            </a:r>
            <a:r>
              <a:rPr lang="zh-CN" altLang="en-US" sz="1400" u="sng"/>
              <a:t>或者附属组</a:t>
            </a:r>
            <a:r>
              <a:rPr lang="en-US" altLang="zh-CN" sz="1400" u="sng"/>
              <a:t>ID</a:t>
            </a:r>
            <a:r>
              <a:rPr lang="zh-CN" altLang="en-US" sz="1400" u="sng"/>
              <a:t>之一，则可以修改。即普通进程不能改其他用户文件的用户</a:t>
            </a:r>
            <a:r>
              <a:rPr lang="en-US" altLang="zh-CN" sz="1400" u="sng"/>
              <a:t>ID</a:t>
            </a:r>
            <a:r>
              <a:rPr lang="zh-CN" altLang="en-US" sz="1400" u="sng"/>
              <a:t>，但是可以更改自己拥有的文件的组</a:t>
            </a:r>
            <a:r>
              <a:rPr lang="en-US" altLang="zh-CN" sz="1400" u="sng"/>
              <a:t>ID</a:t>
            </a:r>
            <a:r>
              <a:rPr lang="zh-CN" altLang="en-US" sz="1400" u="sng"/>
              <a:t>，但是只能改到自己所属的组。</a:t>
            </a:r>
            <a:r>
              <a:rPr lang="en-US" altLang="en-US" sz="1400" u="sng"/>
              <a:t>  </a:t>
            </a:r>
            <a:endParaRPr lang="en-US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文件长度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2590" y="1213485"/>
            <a:ext cx="11386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位于</a:t>
            </a:r>
            <a:r>
              <a:rPr lang="en-US" altLang="zh-CN" sz="1400" u="sng"/>
              <a:t>struct stat </a:t>
            </a:r>
            <a:r>
              <a:rPr lang="zh-CN" altLang="en-US" sz="1400" u="sng"/>
              <a:t>结构体中的</a:t>
            </a:r>
            <a:r>
              <a:rPr lang="en-US" altLang="zh-CN" sz="1400" u="sng"/>
              <a:t>st_size, </a:t>
            </a:r>
            <a:r>
              <a:rPr lang="zh-CN" altLang="en-US" sz="1400" u="sng"/>
              <a:t>存放在</a:t>
            </a:r>
            <a:r>
              <a:rPr lang="en-US" altLang="zh-CN" sz="1400" u="sng"/>
              <a:t>i</a:t>
            </a:r>
            <a:r>
              <a:rPr lang="zh-CN" altLang="en-US" sz="1400" u="sng"/>
              <a:t>节点信息中。</a:t>
            </a:r>
            <a:endParaRPr lang="zh-CN" altLang="en-US" sz="1400" u="sng"/>
          </a:p>
          <a:p>
            <a:endParaRPr lang="en-US" altLang="en-US" sz="1400" u="sng">
              <a:sym typeface="+mn-ea"/>
            </a:endParaRPr>
          </a:p>
          <a:p>
            <a:r>
              <a:rPr lang="en-US" altLang="en-US" sz="1400" u="sng">
                <a:sym typeface="+mn-ea"/>
              </a:rPr>
              <a:t>st_blksize: </a:t>
            </a:r>
            <a:r>
              <a:rPr lang="zh-CN" altLang="en-US" sz="1400" u="sng">
                <a:sym typeface="+mn-ea"/>
              </a:rPr>
              <a:t>对文件</a:t>
            </a:r>
            <a:r>
              <a:rPr lang="en-US" altLang="zh-CN" sz="1400" u="sng">
                <a:sym typeface="+mn-ea"/>
              </a:rPr>
              <a:t>IO</a:t>
            </a:r>
            <a:r>
              <a:rPr lang="zh-CN" altLang="en-US" sz="1400" u="sng">
                <a:sym typeface="+mn-ea"/>
              </a:rPr>
              <a:t>合适的块大小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st_blocks: </a:t>
            </a:r>
            <a:r>
              <a:rPr lang="zh-CN" altLang="en-US" sz="1400" u="sng">
                <a:sym typeface="+mn-ea"/>
              </a:rPr>
              <a:t>对文件所分配的实际的块数</a:t>
            </a:r>
            <a:endParaRPr lang="zh-CN" altLang="en-US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03225" y="3126105"/>
            <a:ext cx="11386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sym typeface="+mn-ea"/>
              </a:rPr>
              <a:t>1. </a:t>
            </a:r>
            <a:r>
              <a:rPr lang="zh-CN" altLang="en-US" sz="1400" u="sng">
                <a:sym typeface="+mn-ea"/>
              </a:rPr>
              <a:t>对于普通文件，文件的长度为实际存储内容的字节数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2. </a:t>
            </a:r>
            <a:r>
              <a:rPr lang="zh-CN" altLang="en-US" sz="1400" u="sng">
                <a:sym typeface="+mn-ea"/>
              </a:rPr>
              <a:t>对于符号链接，文件的长度为指向的文件路径的实际字节数</a:t>
            </a:r>
            <a:endParaRPr lang="zh-CN" altLang="en-US" sz="1400" u="sng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66420" y="4586605"/>
            <a:ext cx="11386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u="sng">
                <a:solidFill>
                  <a:srgbClr val="FF0000"/>
                </a:solidFill>
              </a:rPr>
              <a:t>当我们将</a:t>
            </a:r>
            <a:r>
              <a:rPr lang="en-US" altLang="zh-CN" sz="1400" u="sng">
                <a:solidFill>
                  <a:srgbClr val="FF0000"/>
                </a:solidFill>
              </a:rPr>
              <a:t>st_blksize </a:t>
            </a:r>
            <a:r>
              <a:rPr lang="zh-CN" altLang="en-US" sz="1400" u="sng">
                <a:solidFill>
                  <a:srgbClr val="FF0000"/>
                </a:solidFill>
              </a:rPr>
              <a:t>设置为一次读的操作字节数的时候，花费时间最少</a:t>
            </a:r>
            <a:endParaRPr lang="zh-CN" altLang="en-US" sz="1400" u="sng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文件空洞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2590" y="1213485"/>
            <a:ext cx="11386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u="sng"/>
              <a:t>形成原因？</a:t>
            </a:r>
            <a:endParaRPr lang="zh-CN" sz="1400" u="sng"/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所设置的文件偏移量超过文件尾部，并写入某些数据造成</a:t>
            </a:r>
            <a:endParaRPr lang="en-US" altLang="zh-CN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899275" y="3626485"/>
            <a:ext cx="45535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ls : </a:t>
            </a:r>
            <a:r>
              <a:rPr lang="zh-CN" altLang="en-US" sz="1400" u="sng">
                <a:sym typeface="+mn-ea"/>
              </a:rPr>
              <a:t>列出文件占用的字节数</a:t>
            </a:r>
            <a:r>
              <a:rPr lang="en-US" altLang="zh-CN" sz="1400" u="sng">
                <a:sym typeface="+mn-ea"/>
              </a:rPr>
              <a:t>,</a:t>
            </a:r>
            <a:r>
              <a:rPr lang="zh-CN" altLang="en-US" sz="1400" u="sng">
                <a:sym typeface="+mn-ea"/>
              </a:rPr>
              <a:t>包含空洞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du</a:t>
            </a:r>
            <a:r>
              <a:rPr lang="zh-CN" altLang="en-US" sz="1400" u="sng">
                <a:sym typeface="+mn-ea"/>
              </a:rPr>
              <a:t>：列出文件占用的文件块的个数，不包含空洞</a:t>
            </a:r>
            <a:endParaRPr lang="zh-CN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正常的</a:t>
            </a:r>
            <a:r>
              <a:rPr lang="en-US" altLang="zh-CN" sz="1400" u="sng">
                <a:sym typeface="+mn-ea"/>
              </a:rPr>
              <a:t>IO</a:t>
            </a:r>
            <a:r>
              <a:rPr lang="zh-CN" altLang="en-US" sz="1400" u="sng">
                <a:sym typeface="+mn-ea"/>
              </a:rPr>
              <a:t>操作读取整个文件的长度，包含空洞，空洞的字节值为</a:t>
            </a:r>
            <a:r>
              <a:rPr lang="en-US" altLang="zh-CN" sz="1400" u="sng">
                <a:sym typeface="+mn-ea"/>
              </a:rPr>
              <a:t>0.</a:t>
            </a:r>
            <a:endParaRPr lang="en-US" altLang="zh-CN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对空洞文件进行复制，那么新的文件里面的空洞将会被赋予物理存储空间，且储值为</a:t>
            </a:r>
            <a:r>
              <a:rPr lang="en-US" altLang="zh-CN" sz="1400" u="sng">
                <a:sym typeface="+mn-ea"/>
              </a:rPr>
              <a:t>0.</a:t>
            </a:r>
            <a:endParaRPr lang="en-US" altLang="zh-CN" sz="1400" u="sng">
              <a:sym typeface="+mn-ea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660015"/>
            <a:ext cx="5562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文件截断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2590" y="1213485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int</a:t>
            </a:r>
            <a:r>
              <a:rPr lang="en-US" altLang="en-US" sz="1400" u="sng">
                <a:sym typeface="+mn-ea"/>
              </a:rPr>
              <a:t> truncate(const char *pathname, off_t length)</a:t>
            </a:r>
            <a:endParaRPr lang="en-US" altLang="en-US" sz="1400" u="sng">
              <a:sym typeface="+mn-ea"/>
            </a:endParaRPr>
          </a:p>
          <a:p>
            <a:endParaRPr lang="en-US" altLang="en-US" sz="1400" u="sng">
              <a:sym typeface="+mn-ea"/>
            </a:endParaRPr>
          </a:p>
          <a:p>
            <a:r>
              <a:rPr lang="en-US" altLang="en-US" sz="1400" u="sng">
                <a:sym typeface="+mn-ea"/>
              </a:rPr>
              <a:t>int ftruncate(int fd, off_t length)</a:t>
            </a:r>
            <a:endParaRPr lang="en-US" altLang="en-US" sz="1400" u="sng">
              <a:sym typeface="+mn-ea"/>
            </a:endParaRPr>
          </a:p>
          <a:p>
            <a:endParaRPr lang="en-US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成功，返回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，失败，返回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03225" y="3126105"/>
            <a:ext cx="113861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ym typeface="+mn-ea"/>
              </a:rPr>
              <a:t>如果</a:t>
            </a:r>
            <a:r>
              <a:rPr lang="en-US" altLang="zh-CN" sz="1400" u="sng">
                <a:sym typeface="+mn-ea"/>
              </a:rPr>
              <a:t>length</a:t>
            </a:r>
            <a:r>
              <a:rPr lang="zh-CN" altLang="en-US" sz="1400" u="sng">
                <a:sym typeface="+mn-ea"/>
              </a:rPr>
              <a:t>比原来的文件长度小，那么多余的数据会被截断，不能再访问。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如果</a:t>
            </a:r>
            <a:r>
              <a:rPr lang="en-US" altLang="zh-CN" sz="1400" u="sng">
                <a:sym typeface="+mn-ea"/>
              </a:rPr>
              <a:t>length</a:t>
            </a:r>
            <a:r>
              <a:rPr lang="zh-CN" altLang="en-US" sz="1400" u="sng">
                <a:sym typeface="+mn-ea"/>
              </a:rPr>
              <a:t>大于文件长度，那么就会拓展文件位为空洞文件</a:t>
            </a:r>
            <a:endParaRPr lang="en-US" altLang="zh-CN" sz="1400" u="sng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文件系统结构</a:t>
            </a:r>
            <a:endParaRPr lang="zh-CN" b="1"/>
          </a:p>
        </p:txBody>
      </p:sp>
      <p:graphicFrame>
        <p:nvGraphicFramePr>
          <p:cNvPr id="3" name="Table 2"/>
          <p:cNvGraphicFramePr/>
          <p:nvPr/>
        </p:nvGraphicFramePr>
        <p:xfrm>
          <a:off x="2043430" y="972185"/>
          <a:ext cx="7909560" cy="5467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36520"/>
                <a:gridCol w="2636520"/>
                <a:gridCol w="2636520"/>
              </a:tblGrid>
              <a:tr h="546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1474470" y="1061085"/>
            <a:ext cx="102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磁盘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4039870" y="696595"/>
            <a:ext cx="4112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每一个分区可以包含一个文件系统</a:t>
            </a:r>
            <a:endParaRPr lang="zh-CN" altLang="en-US" sz="1200"/>
          </a:p>
        </p:txBody>
      </p:sp>
      <p:graphicFrame>
        <p:nvGraphicFramePr>
          <p:cNvPr id="8" name="Table 7"/>
          <p:cNvGraphicFramePr/>
          <p:nvPr/>
        </p:nvGraphicFramePr>
        <p:xfrm>
          <a:off x="1878330" y="2379345"/>
          <a:ext cx="8074660" cy="914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88010"/>
                <a:gridCol w="494665"/>
                <a:gridCol w="1762760"/>
                <a:gridCol w="1703705"/>
                <a:gridCol w="1596390"/>
                <a:gridCol w="19291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自举块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超级块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柱面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柱面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柱面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true"/>
          <p:nvPr/>
        </p:nvSpPr>
        <p:spPr>
          <a:xfrm>
            <a:off x="447040" y="2513965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文件系统</a:t>
            </a:r>
            <a:endParaRPr lang="zh-CN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true">
            <a:off x="1884680" y="1518285"/>
            <a:ext cx="2794000" cy="8699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95210" y="1518920"/>
            <a:ext cx="2519680" cy="8496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/>
          <p:nvPr/>
        </p:nvGraphicFramePr>
        <p:xfrm>
          <a:off x="1019810" y="3727450"/>
          <a:ext cx="8796655" cy="640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970915"/>
                <a:gridCol w="1116965"/>
                <a:gridCol w="1012190"/>
                <a:gridCol w="1289685"/>
                <a:gridCol w="1875155"/>
                <a:gridCol w="25317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超级块副本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块位图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节点数组节点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数据块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true">
            <a:off x="1019810" y="3277235"/>
            <a:ext cx="3717290" cy="4502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46520" y="3293745"/>
            <a:ext cx="3370580" cy="43243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/>
          <p:nvPr/>
        </p:nvGraphicFramePr>
        <p:xfrm>
          <a:off x="3632835" y="5241290"/>
          <a:ext cx="5821680" cy="5568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55420"/>
                <a:gridCol w="1455420"/>
                <a:gridCol w="1455420"/>
                <a:gridCol w="1455420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true">
            <a:off x="3672205" y="4371340"/>
            <a:ext cx="1788160" cy="8597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2660" y="4371340"/>
            <a:ext cx="2123440" cy="8597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文件系统结构</a:t>
            </a:r>
            <a:endParaRPr lang="zh-CN" b="1"/>
          </a:p>
        </p:txBody>
      </p:sp>
      <p:graphicFrame>
        <p:nvGraphicFramePr>
          <p:cNvPr id="2" name="Table 1"/>
          <p:cNvGraphicFramePr/>
          <p:nvPr/>
        </p:nvGraphicFramePr>
        <p:xfrm>
          <a:off x="1140460" y="1184910"/>
          <a:ext cx="10143490" cy="381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53490"/>
                <a:gridCol w="436880"/>
                <a:gridCol w="1048385"/>
                <a:gridCol w="642620"/>
                <a:gridCol w="1128395"/>
                <a:gridCol w="561975"/>
                <a:gridCol w="1078230"/>
                <a:gridCol w="612140"/>
                <a:gridCol w="1098550"/>
                <a:gridCol w="592455"/>
                <a:gridCol w="1118235"/>
                <a:gridCol w="572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r>
                        <a:rPr lang="zh-CN" altLang="en-US"/>
                        <a:t>节点数组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目录块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目录块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30810" y="5261610"/>
          <a:ext cx="3213100" cy="5568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803275"/>
                <a:gridCol w="803275"/>
                <a:gridCol w="803275"/>
                <a:gridCol w="803275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...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true">
            <a:off x="161290" y="1581785"/>
            <a:ext cx="1002030" cy="366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03475" y="1565910"/>
            <a:ext cx="904875" cy="37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1270000" y="1538605"/>
            <a:ext cx="2073910" cy="376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1436370" y="1521460"/>
            <a:ext cx="3733800" cy="373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1517015" y="1561465"/>
            <a:ext cx="6789420" cy="3743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 rot="18060000">
            <a:off x="1593850" y="3083560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数据块</a:t>
            </a:r>
            <a:r>
              <a:rPr lang="en-US" altLang="zh-CN" sz="1400" b="1"/>
              <a:t>1</a:t>
            </a:r>
            <a:endParaRPr lang="en-US" altLang="zh-CN" sz="1400" b="1"/>
          </a:p>
        </p:txBody>
      </p:sp>
      <p:sp>
        <p:nvSpPr>
          <p:cNvPr id="24" name="Text Box 23"/>
          <p:cNvSpPr txBox="true"/>
          <p:nvPr/>
        </p:nvSpPr>
        <p:spPr>
          <a:xfrm rot="18900000">
            <a:off x="2799715" y="288734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数据块</a:t>
            </a:r>
            <a:r>
              <a:rPr lang="en-US" altLang="zh-CN" sz="1400" b="1"/>
              <a:t>2</a:t>
            </a:r>
            <a:endParaRPr lang="en-US" altLang="zh-CN" sz="1400" b="1"/>
          </a:p>
        </p:txBody>
      </p:sp>
      <p:sp>
        <p:nvSpPr>
          <p:cNvPr id="25" name="Text Box 24"/>
          <p:cNvSpPr txBox="true"/>
          <p:nvPr/>
        </p:nvSpPr>
        <p:spPr>
          <a:xfrm rot="19920000">
            <a:off x="4015740" y="3234690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数据块</a:t>
            </a:r>
            <a:r>
              <a:rPr lang="en-US" altLang="zh-CN" sz="1400" b="1"/>
              <a:t>3</a:t>
            </a:r>
            <a:endParaRPr lang="en-US" altLang="zh-CN" sz="1400" b="1"/>
          </a:p>
        </p:txBody>
      </p:sp>
      <p:graphicFrame>
        <p:nvGraphicFramePr>
          <p:cNvPr id="26" name="Table 25"/>
          <p:cNvGraphicFramePr/>
          <p:nvPr/>
        </p:nvGraphicFramePr>
        <p:xfrm>
          <a:off x="5170170" y="3718560"/>
          <a:ext cx="3011170" cy="19030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5585"/>
                <a:gridCol w="1505585"/>
              </a:tblGrid>
              <a:tr h="634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34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endParaRPr lang="zh-CN" altLang="en-US"/>
                    </a:p>
                  </a:txBody>
                  <a:tcPr/>
                </a:tc>
              </a:tr>
              <a:tr h="634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8892540" y="4321175"/>
          <a:ext cx="3011170" cy="19030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5585"/>
                <a:gridCol w="1505585"/>
              </a:tblGrid>
              <a:tr h="634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34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endParaRPr lang="zh-CN" altLang="en-US"/>
                    </a:p>
                  </a:txBody>
                  <a:tcPr/>
                </a:tc>
              </a:tr>
              <a:tr h="634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>
            <a:stCxn id="2" idx="2"/>
          </p:cNvCxnSpPr>
          <p:nvPr/>
        </p:nvCxnSpPr>
        <p:spPr>
          <a:xfrm flipH="true">
            <a:off x="5179695" y="1565910"/>
            <a:ext cx="1032510" cy="216090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4715" y="1565910"/>
            <a:ext cx="920115" cy="217106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true">
            <a:off x="8893175" y="1561465"/>
            <a:ext cx="723900" cy="280289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730230" y="1581785"/>
            <a:ext cx="1137920" cy="281305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355090" y="4652010"/>
            <a:ext cx="3804920" cy="1950085"/>
          </a:xfrm>
          <a:custGeom>
            <a:avLst/>
            <a:gdLst>
              <a:gd name="connisteX0" fmla="*/ 3805131 w 3805131"/>
              <a:gd name="connsiteY0" fmla="*/ 5655 h 1949814"/>
              <a:gd name="connisteX1" fmla="*/ 3723851 w 3805131"/>
              <a:gd name="connsiteY1" fmla="*/ 5655 h 1949814"/>
              <a:gd name="connisteX2" fmla="*/ 3653366 w 3805131"/>
              <a:gd name="connsiteY2" fmla="*/ 66615 h 1949814"/>
              <a:gd name="connisteX3" fmla="*/ 3582246 w 3805131"/>
              <a:gd name="connsiteY3" fmla="*/ 137100 h 1949814"/>
              <a:gd name="connisteX4" fmla="*/ 3541606 w 3805131"/>
              <a:gd name="connsiteY4" fmla="*/ 208220 h 1949814"/>
              <a:gd name="connisteX5" fmla="*/ 3511761 w 3805131"/>
              <a:gd name="connsiteY5" fmla="*/ 278705 h 1949814"/>
              <a:gd name="connisteX6" fmla="*/ 3501601 w 3805131"/>
              <a:gd name="connsiteY6" fmla="*/ 370145 h 1949814"/>
              <a:gd name="connisteX7" fmla="*/ 3481281 w 3805131"/>
              <a:gd name="connsiteY7" fmla="*/ 440630 h 1949814"/>
              <a:gd name="connisteX8" fmla="*/ 3460961 w 3805131"/>
              <a:gd name="connsiteY8" fmla="*/ 511750 h 1949814"/>
              <a:gd name="connisteX9" fmla="*/ 3440641 w 3805131"/>
              <a:gd name="connsiteY9" fmla="*/ 582235 h 1949814"/>
              <a:gd name="connisteX10" fmla="*/ 3440641 w 3805131"/>
              <a:gd name="connsiteY10" fmla="*/ 653355 h 1949814"/>
              <a:gd name="connisteX11" fmla="*/ 3440641 w 3805131"/>
              <a:gd name="connsiteY11" fmla="*/ 723840 h 1949814"/>
              <a:gd name="connisteX12" fmla="*/ 3420321 w 3805131"/>
              <a:gd name="connsiteY12" fmla="*/ 794960 h 1949814"/>
              <a:gd name="connisteX13" fmla="*/ 3410161 w 3805131"/>
              <a:gd name="connsiteY13" fmla="*/ 865445 h 1949814"/>
              <a:gd name="connisteX14" fmla="*/ 3400001 w 3805131"/>
              <a:gd name="connsiteY14" fmla="*/ 936565 h 1949814"/>
              <a:gd name="connisteX15" fmla="*/ 3379681 w 3805131"/>
              <a:gd name="connsiteY15" fmla="*/ 1007050 h 1949814"/>
              <a:gd name="connisteX16" fmla="*/ 3359996 w 3805131"/>
              <a:gd name="connsiteY16" fmla="*/ 1078170 h 1949814"/>
              <a:gd name="connisteX17" fmla="*/ 3309196 w 3805131"/>
              <a:gd name="connsiteY17" fmla="*/ 1158815 h 1949814"/>
              <a:gd name="connisteX18" fmla="*/ 3258396 w 3805131"/>
              <a:gd name="connsiteY18" fmla="*/ 1229935 h 1949814"/>
              <a:gd name="connisteX19" fmla="*/ 3207596 w 3805131"/>
              <a:gd name="connsiteY19" fmla="*/ 1310580 h 1949814"/>
              <a:gd name="connisteX20" fmla="*/ 3157431 w 3805131"/>
              <a:gd name="connsiteY20" fmla="*/ 1381700 h 1949814"/>
              <a:gd name="connisteX21" fmla="*/ 3086311 w 3805131"/>
              <a:gd name="connsiteY21" fmla="*/ 1452185 h 1949814"/>
              <a:gd name="connisteX22" fmla="*/ 3036146 w 3805131"/>
              <a:gd name="connsiteY22" fmla="*/ 1523305 h 1949814"/>
              <a:gd name="connisteX23" fmla="*/ 2995506 w 3805131"/>
              <a:gd name="connsiteY23" fmla="*/ 1594425 h 1949814"/>
              <a:gd name="connisteX24" fmla="*/ 2924386 w 3805131"/>
              <a:gd name="connsiteY24" fmla="*/ 1654750 h 1949814"/>
              <a:gd name="connisteX25" fmla="*/ 2853901 w 3805131"/>
              <a:gd name="connsiteY25" fmla="*/ 1685230 h 1949814"/>
              <a:gd name="connisteX26" fmla="*/ 2772621 w 3805131"/>
              <a:gd name="connsiteY26" fmla="*/ 1715710 h 1949814"/>
              <a:gd name="connisteX27" fmla="*/ 2691976 w 3805131"/>
              <a:gd name="connsiteY27" fmla="*/ 1746190 h 1949814"/>
              <a:gd name="connisteX28" fmla="*/ 2620856 w 3805131"/>
              <a:gd name="connsiteY28" fmla="*/ 1776035 h 1949814"/>
              <a:gd name="connisteX29" fmla="*/ 2540211 w 3805131"/>
              <a:gd name="connsiteY29" fmla="*/ 1796355 h 1949814"/>
              <a:gd name="connisteX30" fmla="*/ 2469091 w 3805131"/>
              <a:gd name="connsiteY30" fmla="*/ 1806515 h 1949814"/>
              <a:gd name="connisteX31" fmla="*/ 2398606 w 3805131"/>
              <a:gd name="connsiteY31" fmla="*/ 1816675 h 1949814"/>
              <a:gd name="connisteX32" fmla="*/ 2327486 w 3805131"/>
              <a:gd name="connsiteY32" fmla="*/ 1826835 h 1949814"/>
              <a:gd name="connisteX33" fmla="*/ 2246841 w 3805131"/>
              <a:gd name="connsiteY33" fmla="*/ 1826835 h 1949814"/>
              <a:gd name="connisteX34" fmla="*/ 2175721 w 3805131"/>
              <a:gd name="connsiteY34" fmla="*/ 1836995 h 1949814"/>
              <a:gd name="connisteX35" fmla="*/ 2105236 w 3805131"/>
              <a:gd name="connsiteY35" fmla="*/ 1847155 h 1949814"/>
              <a:gd name="connisteX36" fmla="*/ 2034116 w 3805131"/>
              <a:gd name="connsiteY36" fmla="*/ 1857315 h 1949814"/>
              <a:gd name="connisteX37" fmla="*/ 1963631 w 3805131"/>
              <a:gd name="connsiteY37" fmla="*/ 1857315 h 1949814"/>
              <a:gd name="connisteX38" fmla="*/ 1892511 w 3805131"/>
              <a:gd name="connsiteY38" fmla="*/ 1857315 h 1949814"/>
              <a:gd name="connisteX39" fmla="*/ 1781386 w 3805131"/>
              <a:gd name="connsiteY39" fmla="*/ 1867475 h 1949814"/>
              <a:gd name="connisteX40" fmla="*/ 1710266 w 3805131"/>
              <a:gd name="connsiteY40" fmla="*/ 1867475 h 1949814"/>
              <a:gd name="connisteX41" fmla="*/ 1619461 w 3805131"/>
              <a:gd name="connsiteY41" fmla="*/ 1867475 h 1949814"/>
              <a:gd name="connisteX42" fmla="*/ 1538181 w 3805131"/>
              <a:gd name="connsiteY42" fmla="*/ 1877635 h 1949814"/>
              <a:gd name="connisteX43" fmla="*/ 1467696 w 3805131"/>
              <a:gd name="connsiteY43" fmla="*/ 1897955 h 1949814"/>
              <a:gd name="connisteX44" fmla="*/ 1396576 w 3805131"/>
              <a:gd name="connsiteY44" fmla="*/ 1908115 h 1949814"/>
              <a:gd name="connisteX45" fmla="*/ 1315931 w 3805131"/>
              <a:gd name="connsiteY45" fmla="*/ 1917640 h 1949814"/>
              <a:gd name="connisteX46" fmla="*/ 1234651 w 3805131"/>
              <a:gd name="connsiteY46" fmla="*/ 1927800 h 1949814"/>
              <a:gd name="connisteX47" fmla="*/ 1164166 w 3805131"/>
              <a:gd name="connsiteY47" fmla="*/ 1927800 h 1949814"/>
              <a:gd name="connisteX48" fmla="*/ 1082886 w 3805131"/>
              <a:gd name="connsiteY48" fmla="*/ 1927800 h 1949814"/>
              <a:gd name="connisteX49" fmla="*/ 1002241 w 3805131"/>
              <a:gd name="connsiteY49" fmla="*/ 1937960 h 1949814"/>
              <a:gd name="connisteX50" fmla="*/ 931121 w 3805131"/>
              <a:gd name="connsiteY50" fmla="*/ 1948120 h 1949814"/>
              <a:gd name="connisteX51" fmla="*/ 850476 w 3805131"/>
              <a:gd name="connsiteY51" fmla="*/ 1948120 h 1949814"/>
              <a:gd name="connisteX52" fmla="*/ 759671 w 3805131"/>
              <a:gd name="connsiteY52" fmla="*/ 1948120 h 1949814"/>
              <a:gd name="connisteX53" fmla="*/ 688551 w 3805131"/>
              <a:gd name="connsiteY53" fmla="*/ 1948120 h 1949814"/>
              <a:gd name="connisteX54" fmla="*/ 617431 w 3805131"/>
              <a:gd name="connsiteY54" fmla="*/ 1948120 h 1949814"/>
              <a:gd name="connisteX55" fmla="*/ 546946 w 3805131"/>
              <a:gd name="connsiteY55" fmla="*/ 1948120 h 1949814"/>
              <a:gd name="connisteX56" fmla="*/ 465666 w 3805131"/>
              <a:gd name="connsiteY56" fmla="*/ 1948120 h 1949814"/>
              <a:gd name="connisteX57" fmla="*/ 385021 w 3805131"/>
              <a:gd name="connsiteY57" fmla="*/ 1948120 h 1949814"/>
              <a:gd name="connisteX58" fmla="*/ 304376 w 3805131"/>
              <a:gd name="connsiteY58" fmla="*/ 1927800 h 1949814"/>
              <a:gd name="connisteX59" fmla="*/ 233256 w 3805131"/>
              <a:gd name="connsiteY59" fmla="*/ 1908115 h 1949814"/>
              <a:gd name="connisteX60" fmla="*/ 162136 w 3805131"/>
              <a:gd name="connsiteY60" fmla="*/ 1847155 h 1949814"/>
              <a:gd name="connisteX61" fmla="*/ 111971 w 3805131"/>
              <a:gd name="connsiteY61" fmla="*/ 1776035 h 1949814"/>
              <a:gd name="connisteX62" fmla="*/ 71331 w 3805131"/>
              <a:gd name="connsiteY62" fmla="*/ 1705550 h 1949814"/>
              <a:gd name="connisteX63" fmla="*/ 51011 w 3805131"/>
              <a:gd name="connsiteY63" fmla="*/ 1634430 h 1949814"/>
              <a:gd name="connisteX64" fmla="*/ 30691 w 3805131"/>
              <a:gd name="connsiteY64" fmla="*/ 1563945 h 1949814"/>
              <a:gd name="connisteX65" fmla="*/ 30691 w 3805131"/>
              <a:gd name="connsiteY65" fmla="*/ 1492825 h 1949814"/>
              <a:gd name="connisteX66" fmla="*/ 20531 w 3805131"/>
              <a:gd name="connsiteY66" fmla="*/ 1422340 h 1949814"/>
              <a:gd name="connisteX67" fmla="*/ 10371 w 3805131"/>
              <a:gd name="connsiteY67" fmla="*/ 1351220 h 1949814"/>
              <a:gd name="connisteX68" fmla="*/ 846 w 3805131"/>
              <a:gd name="connsiteY68" fmla="*/ 1280735 h 1949814"/>
              <a:gd name="connisteX69" fmla="*/ 846 w 3805131"/>
              <a:gd name="connsiteY69" fmla="*/ 1209615 h 1949814"/>
              <a:gd name="connisteX70" fmla="*/ 846 w 3805131"/>
              <a:gd name="connsiteY70" fmla="*/ 1139130 h 19498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</a:cxnLst>
            <a:rect l="l" t="t" r="r" b="b"/>
            <a:pathLst>
              <a:path w="3805132" h="1949814">
                <a:moveTo>
                  <a:pt x="3805132" y="5656"/>
                </a:moveTo>
                <a:cubicBezTo>
                  <a:pt x="3790527" y="4386"/>
                  <a:pt x="3754332" y="-6409"/>
                  <a:pt x="3723852" y="5656"/>
                </a:cubicBezTo>
                <a:cubicBezTo>
                  <a:pt x="3693372" y="17721"/>
                  <a:pt x="3681942" y="40581"/>
                  <a:pt x="3653367" y="66616"/>
                </a:cubicBezTo>
                <a:cubicBezTo>
                  <a:pt x="3624792" y="92651"/>
                  <a:pt x="3604472" y="108526"/>
                  <a:pt x="3582247" y="137101"/>
                </a:cubicBezTo>
                <a:cubicBezTo>
                  <a:pt x="3560022" y="165676"/>
                  <a:pt x="3555577" y="179646"/>
                  <a:pt x="3541607" y="208221"/>
                </a:cubicBezTo>
                <a:cubicBezTo>
                  <a:pt x="3527637" y="236796"/>
                  <a:pt x="3520017" y="246321"/>
                  <a:pt x="3511762" y="278706"/>
                </a:cubicBezTo>
                <a:cubicBezTo>
                  <a:pt x="3503507" y="311091"/>
                  <a:pt x="3507952" y="337761"/>
                  <a:pt x="3501602" y="370146"/>
                </a:cubicBezTo>
                <a:cubicBezTo>
                  <a:pt x="3495252" y="402531"/>
                  <a:pt x="3489537" y="412056"/>
                  <a:pt x="3481282" y="440631"/>
                </a:cubicBezTo>
                <a:cubicBezTo>
                  <a:pt x="3473027" y="469206"/>
                  <a:pt x="3469217" y="483176"/>
                  <a:pt x="3460962" y="511751"/>
                </a:cubicBezTo>
                <a:cubicBezTo>
                  <a:pt x="3452707" y="540326"/>
                  <a:pt x="3444452" y="553661"/>
                  <a:pt x="3440642" y="582236"/>
                </a:cubicBezTo>
                <a:cubicBezTo>
                  <a:pt x="3436832" y="610811"/>
                  <a:pt x="3440642" y="624781"/>
                  <a:pt x="3440642" y="653356"/>
                </a:cubicBezTo>
                <a:cubicBezTo>
                  <a:pt x="3440642" y="681931"/>
                  <a:pt x="3444452" y="695266"/>
                  <a:pt x="3440642" y="723841"/>
                </a:cubicBezTo>
                <a:cubicBezTo>
                  <a:pt x="3436832" y="752416"/>
                  <a:pt x="3426672" y="766386"/>
                  <a:pt x="3420322" y="794961"/>
                </a:cubicBezTo>
                <a:cubicBezTo>
                  <a:pt x="3413972" y="823536"/>
                  <a:pt x="3413972" y="836871"/>
                  <a:pt x="3410162" y="865446"/>
                </a:cubicBezTo>
                <a:cubicBezTo>
                  <a:pt x="3406352" y="894021"/>
                  <a:pt x="3406352" y="907991"/>
                  <a:pt x="3400002" y="936566"/>
                </a:cubicBezTo>
                <a:cubicBezTo>
                  <a:pt x="3393652" y="965141"/>
                  <a:pt x="3387937" y="978476"/>
                  <a:pt x="3379682" y="1007051"/>
                </a:cubicBezTo>
                <a:cubicBezTo>
                  <a:pt x="3371427" y="1035626"/>
                  <a:pt x="3373967" y="1047691"/>
                  <a:pt x="3359997" y="1078171"/>
                </a:cubicBezTo>
                <a:cubicBezTo>
                  <a:pt x="3346027" y="1108651"/>
                  <a:pt x="3329517" y="1128336"/>
                  <a:pt x="3309197" y="1158816"/>
                </a:cubicBezTo>
                <a:cubicBezTo>
                  <a:pt x="3288877" y="1189296"/>
                  <a:pt x="3278717" y="1199456"/>
                  <a:pt x="3258397" y="1229936"/>
                </a:cubicBezTo>
                <a:cubicBezTo>
                  <a:pt x="3238077" y="1260416"/>
                  <a:pt x="3227917" y="1280101"/>
                  <a:pt x="3207597" y="1310581"/>
                </a:cubicBezTo>
                <a:cubicBezTo>
                  <a:pt x="3187277" y="1341061"/>
                  <a:pt x="3181562" y="1353126"/>
                  <a:pt x="3157432" y="1381701"/>
                </a:cubicBezTo>
                <a:cubicBezTo>
                  <a:pt x="3133302" y="1410276"/>
                  <a:pt x="3110442" y="1423611"/>
                  <a:pt x="3086312" y="1452186"/>
                </a:cubicBezTo>
                <a:cubicBezTo>
                  <a:pt x="3062182" y="1480761"/>
                  <a:pt x="3054562" y="1494731"/>
                  <a:pt x="3036147" y="1523306"/>
                </a:cubicBezTo>
                <a:cubicBezTo>
                  <a:pt x="3017732" y="1551881"/>
                  <a:pt x="3017732" y="1568391"/>
                  <a:pt x="2995507" y="1594426"/>
                </a:cubicBezTo>
                <a:cubicBezTo>
                  <a:pt x="2973282" y="1620461"/>
                  <a:pt x="2952962" y="1636336"/>
                  <a:pt x="2924387" y="1654751"/>
                </a:cubicBezTo>
                <a:cubicBezTo>
                  <a:pt x="2895812" y="1673166"/>
                  <a:pt x="2884382" y="1673166"/>
                  <a:pt x="2853902" y="1685231"/>
                </a:cubicBezTo>
                <a:cubicBezTo>
                  <a:pt x="2823422" y="1697296"/>
                  <a:pt x="2805007" y="1703646"/>
                  <a:pt x="2772622" y="1715711"/>
                </a:cubicBezTo>
                <a:cubicBezTo>
                  <a:pt x="2740237" y="1727776"/>
                  <a:pt x="2722457" y="1734126"/>
                  <a:pt x="2691977" y="1746191"/>
                </a:cubicBezTo>
                <a:cubicBezTo>
                  <a:pt x="2661497" y="1758256"/>
                  <a:pt x="2651337" y="1765876"/>
                  <a:pt x="2620857" y="1776036"/>
                </a:cubicBezTo>
                <a:cubicBezTo>
                  <a:pt x="2590377" y="1786196"/>
                  <a:pt x="2570692" y="1790006"/>
                  <a:pt x="2540212" y="1796356"/>
                </a:cubicBezTo>
                <a:cubicBezTo>
                  <a:pt x="2509732" y="1802706"/>
                  <a:pt x="2497667" y="1802706"/>
                  <a:pt x="2469092" y="1806516"/>
                </a:cubicBezTo>
                <a:cubicBezTo>
                  <a:pt x="2440517" y="1810326"/>
                  <a:pt x="2427182" y="1812866"/>
                  <a:pt x="2398607" y="1816676"/>
                </a:cubicBezTo>
                <a:cubicBezTo>
                  <a:pt x="2370032" y="1820486"/>
                  <a:pt x="2357967" y="1824931"/>
                  <a:pt x="2327487" y="1826836"/>
                </a:cubicBezTo>
                <a:cubicBezTo>
                  <a:pt x="2297007" y="1828741"/>
                  <a:pt x="2277322" y="1824931"/>
                  <a:pt x="2246842" y="1826836"/>
                </a:cubicBezTo>
                <a:cubicBezTo>
                  <a:pt x="2216362" y="1828741"/>
                  <a:pt x="2204297" y="1833186"/>
                  <a:pt x="2175722" y="1836996"/>
                </a:cubicBezTo>
                <a:cubicBezTo>
                  <a:pt x="2147147" y="1840806"/>
                  <a:pt x="2133812" y="1843346"/>
                  <a:pt x="2105237" y="1847156"/>
                </a:cubicBezTo>
                <a:cubicBezTo>
                  <a:pt x="2076662" y="1850966"/>
                  <a:pt x="2062692" y="1855411"/>
                  <a:pt x="2034117" y="1857316"/>
                </a:cubicBezTo>
                <a:cubicBezTo>
                  <a:pt x="2005542" y="1859221"/>
                  <a:pt x="1992207" y="1857316"/>
                  <a:pt x="1963632" y="1857316"/>
                </a:cubicBezTo>
                <a:cubicBezTo>
                  <a:pt x="1935057" y="1857316"/>
                  <a:pt x="1928707" y="1855411"/>
                  <a:pt x="1892512" y="1857316"/>
                </a:cubicBezTo>
                <a:cubicBezTo>
                  <a:pt x="1856317" y="1859221"/>
                  <a:pt x="1817582" y="1865571"/>
                  <a:pt x="1781387" y="1867476"/>
                </a:cubicBezTo>
                <a:cubicBezTo>
                  <a:pt x="1745192" y="1869381"/>
                  <a:pt x="1742652" y="1867476"/>
                  <a:pt x="1710267" y="1867476"/>
                </a:cubicBezTo>
                <a:cubicBezTo>
                  <a:pt x="1677882" y="1867476"/>
                  <a:pt x="1653752" y="1865571"/>
                  <a:pt x="1619462" y="1867476"/>
                </a:cubicBezTo>
                <a:cubicBezTo>
                  <a:pt x="1585172" y="1869381"/>
                  <a:pt x="1568662" y="1871286"/>
                  <a:pt x="1538182" y="1877636"/>
                </a:cubicBezTo>
                <a:cubicBezTo>
                  <a:pt x="1507702" y="1883986"/>
                  <a:pt x="1496272" y="1891606"/>
                  <a:pt x="1467697" y="1897956"/>
                </a:cubicBezTo>
                <a:cubicBezTo>
                  <a:pt x="1439122" y="1904306"/>
                  <a:pt x="1427057" y="1904306"/>
                  <a:pt x="1396577" y="1908116"/>
                </a:cubicBezTo>
                <a:cubicBezTo>
                  <a:pt x="1366097" y="1911926"/>
                  <a:pt x="1348317" y="1913831"/>
                  <a:pt x="1315932" y="1917641"/>
                </a:cubicBezTo>
                <a:cubicBezTo>
                  <a:pt x="1283547" y="1921451"/>
                  <a:pt x="1265132" y="1925896"/>
                  <a:pt x="1234652" y="1927801"/>
                </a:cubicBezTo>
                <a:cubicBezTo>
                  <a:pt x="1204172" y="1929706"/>
                  <a:pt x="1194647" y="1927801"/>
                  <a:pt x="1164167" y="1927801"/>
                </a:cubicBezTo>
                <a:cubicBezTo>
                  <a:pt x="1133687" y="1927801"/>
                  <a:pt x="1115272" y="1925896"/>
                  <a:pt x="1082887" y="1927801"/>
                </a:cubicBezTo>
                <a:cubicBezTo>
                  <a:pt x="1050502" y="1929706"/>
                  <a:pt x="1032722" y="1934151"/>
                  <a:pt x="1002242" y="1937961"/>
                </a:cubicBezTo>
                <a:cubicBezTo>
                  <a:pt x="971762" y="1941771"/>
                  <a:pt x="961602" y="1946216"/>
                  <a:pt x="931122" y="1948121"/>
                </a:cubicBezTo>
                <a:cubicBezTo>
                  <a:pt x="900642" y="1950026"/>
                  <a:pt x="884767" y="1948121"/>
                  <a:pt x="850477" y="1948121"/>
                </a:cubicBezTo>
                <a:cubicBezTo>
                  <a:pt x="816187" y="1948121"/>
                  <a:pt x="792057" y="1948121"/>
                  <a:pt x="759672" y="1948121"/>
                </a:cubicBezTo>
                <a:cubicBezTo>
                  <a:pt x="727287" y="1948121"/>
                  <a:pt x="717127" y="1948121"/>
                  <a:pt x="688552" y="1948121"/>
                </a:cubicBezTo>
                <a:cubicBezTo>
                  <a:pt x="659977" y="1948121"/>
                  <a:pt x="646007" y="1948121"/>
                  <a:pt x="617432" y="1948121"/>
                </a:cubicBezTo>
                <a:cubicBezTo>
                  <a:pt x="588857" y="1948121"/>
                  <a:pt x="577427" y="1948121"/>
                  <a:pt x="546947" y="1948121"/>
                </a:cubicBezTo>
                <a:cubicBezTo>
                  <a:pt x="516467" y="1948121"/>
                  <a:pt x="498052" y="1948121"/>
                  <a:pt x="465667" y="1948121"/>
                </a:cubicBezTo>
                <a:cubicBezTo>
                  <a:pt x="433282" y="1948121"/>
                  <a:pt x="417407" y="1951931"/>
                  <a:pt x="385022" y="1948121"/>
                </a:cubicBezTo>
                <a:cubicBezTo>
                  <a:pt x="352637" y="1944311"/>
                  <a:pt x="334857" y="1936056"/>
                  <a:pt x="304377" y="1927801"/>
                </a:cubicBezTo>
                <a:cubicBezTo>
                  <a:pt x="273897" y="1919546"/>
                  <a:pt x="261832" y="1923991"/>
                  <a:pt x="233257" y="1908116"/>
                </a:cubicBezTo>
                <a:cubicBezTo>
                  <a:pt x="204682" y="1892241"/>
                  <a:pt x="186267" y="1873826"/>
                  <a:pt x="162137" y="1847156"/>
                </a:cubicBezTo>
                <a:cubicBezTo>
                  <a:pt x="138007" y="1820486"/>
                  <a:pt x="130387" y="1804611"/>
                  <a:pt x="111972" y="1776036"/>
                </a:cubicBezTo>
                <a:cubicBezTo>
                  <a:pt x="93557" y="1747461"/>
                  <a:pt x="83397" y="1734126"/>
                  <a:pt x="71332" y="1705551"/>
                </a:cubicBezTo>
                <a:cubicBezTo>
                  <a:pt x="59267" y="1676976"/>
                  <a:pt x="59267" y="1663006"/>
                  <a:pt x="51012" y="1634431"/>
                </a:cubicBezTo>
                <a:cubicBezTo>
                  <a:pt x="42757" y="1605856"/>
                  <a:pt x="34502" y="1592521"/>
                  <a:pt x="30692" y="1563946"/>
                </a:cubicBezTo>
                <a:cubicBezTo>
                  <a:pt x="26882" y="1535371"/>
                  <a:pt x="32597" y="1521401"/>
                  <a:pt x="30692" y="1492826"/>
                </a:cubicBezTo>
                <a:cubicBezTo>
                  <a:pt x="28787" y="1464251"/>
                  <a:pt x="24342" y="1450916"/>
                  <a:pt x="20532" y="1422341"/>
                </a:cubicBezTo>
                <a:cubicBezTo>
                  <a:pt x="16722" y="1393766"/>
                  <a:pt x="14182" y="1379796"/>
                  <a:pt x="10372" y="1351221"/>
                </a:cubicBezTo>
                <a:cubicBezTo>
                  <a:pt x="6562" y="1322646"/>
                  <a:pt x="2752" y="1309311"/>
                  <a:pt x="847" y="1280736"/>
                </a:cubicBezTo>
                <a:cubicBezTo>
                  <a:pt x="-1058" y="1252161"/>
                  <a:pt x="847" y="1238191"/>
                  <a:pt x="847" y="1209616"/>
                </a:cubicBezTo>
                <a:cubicBezTo>
                  <a:pt x="847" y="1181041"/>
                  <a:pt x="847" y="1151831"/>
                  <a:pt x="847" y="11391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588135" y="5305425"/>
            <a:ext cx="7294880" cy="1418590"/>
          </a:xfrm>
          <a:custGeom>
            <a:avLst/>
            <a:gdLst>
              <a:gd name="connisteX0" fmla="*/ 7295017 w 7295017"/>
              <a:gd name="connsiteY0" fmla="*/ 0 h 1418590"/>
              <a:gd name="connisteX1" fmla="*/ 7194052 w 7295017"/>
              <a:gd name="connsiteY1" fmla="*/ 100965 h 1418590"/>
              <a:gd name="connisteX2" fmla="*/ 7122932 w 7295017"/>
              <a:gd name="connsiteY2" fmla="*/ 151765 h 1418590"/>
              <a:gd name="connisteX3" fmla="*/ 7021967 w 7295017"/>
              <a:gd name="connsiteY3" fmla="*/ 212090 h 1418590"/>
              <a:gd name="connisteX4" fmla="*/ 6931162 w 7295017"/>
              <a:gd name="connsiteY4" fmla="*/ 262890 h 1418590"/>
              <a:gd name="connisteX5" fmla="*/ 6839722 w 7295017"/>
              <a:gd name="connsiteY5" fmla="*/ 323850 h 1418590"/>
              <a:gd name="connisteX6" fmla="*/ 6759077 w 7295017"/>
              <a:gd name="connsiteY6" fmla="*/ 353695 h 1418590"/>
              <a:gd name="connisteX7" fmla="*/ 6667637 w 7295017"/>
              <a:gd name="connsiteY7" fmla="*/ 414655 h 1418590"/>
              <a:gd name="connisteX8" fmla="*/ 6597152 w 7295017"/>
              <a:gd name="connsiteY8" fmla="*/ 465455 h 1418590"/>
              <a:gd name="connisteX9" fmla="*/ 6576832 w 7295017"/>
              <a:gd name="connsiteY9" fmla="*/ 535940 h 1418590"/>
              <a:gd name="connisteX10" fmla="*/ 6515872 w 7295017"/>
              <a:gd name="connsiteY10" fmla="*/ 617220 h 1418590"/>
              <a:gd name="connisteX11" fmla="*/ 6475867 w 7295017"/>
              <a:gd name="connsiteY11" fmla="*/ 687705 h 1418590"/>
              <a:gd name="connisteX12" fmla="*/ 6404747 w 7295017"/>
              <a:gd name="connsiteY12" fmla="*/ 738505 h 1418590"/>
              <a:gd name="connisteX13" fmla="*/ 6333627 w 7295017"/>
              <a:gd name="connsiteY13" fmla="*/ 768985 h 1418590"/>
              <a:gd name="connisteX14" fmla="*/ 6263142 w 7295017"/>
              <a:gd name="connsiteY14" fmla="*/ 829310 h 1418590"/>
              <a:gd name="connisteX15" fmla="*/ 6181862 w 7295017"/>
              <a:gd name="connsiteY15" fmla="*/ 900430 h 1418590"/>
              <a:gd name="connisteX16" fmla="*/ 6111377 w 7295017"/>
              <a:gd name="connsiteY16" fmla="*/ 930910 h 1418590"/>
              <a:gd name="connisteX17" fmla="*/ 6040257 w 7295017"/>
              <a:gd name="connsiteY17" fmla="*/ 950595 h 1418590"/>
              <a:gd name="connisteX18" fmla="*/ 5959612 w 7295017"/>
              <a:gd name="connsiteY18" fmla="*/ 991235 h 1418590"/>
              <a:gd name="connisteX19" fmla="*/ 5888492 w 7295017"/>
              <a:gd name="connsiteY19" fmla="*/ 1031875 h 1418590"/>
              <a:gd name="connisteX20" fmla="*/ 5807847 w 7295017"/>
              <a:gd name="connsiteY20" fmla="*/ 1072515 h 1418590"/>
              <a:gd name="connisteX21" fmla="*/ 5736727 w 7295017"/>
              <a:gd name="connsiteY21" fmla="*/ 1102360 h 1418590"/>
              <a:gd name="connisteX22" fmla="*/ 5656082 w 7295017"/>
              <a:gd name="connsiteY22" fmla="*/ 1122680 h 1418590"/>
              <a:gd name="connisteX23" fmla="*/ 5574802 w 7295017"/>
              <a:gd name="connsiteY23" fmla="*/ 1132840 h 1418590"/>
              <a:gd name="connisteX24" fmla="*/ 5473837 w 7295017"/>
              <a:gd name="connsiteY24" fmla="*/ 1143000 h 1418590"/>
              <a:gd name="connisteX25" fmla="*/ 5372872 w 7295017"/>
              <a:gd name="connsiteY25" fmla="*/ 1173480 h 1418590"/>
              <a:gd name="connisteX26" fmla="*/ 5291592 w 7295017"/>
              <a:gd name="connsiteY26" fmla="*/ 1183640 h 1418590"/>
              <a:gd name="connisteX27" fmla="*/ 5200787 w 7295017"/>
              <a:gd name="connsiteY27" fmla="*/ 1203960 h 1418590"/>
              <a:gd name="connisteX28" fmla="*/ 5119507 w 7295017"/>
              <a:gd name="connsiteY28" fmla="*/ 1214120 h 1418590"/>
              <a:gd name="connisteX29" fmla="*/ 5049022 w 7295017"/>
              <a:gd name="connsiteY29" fmla="*/ 1224280 h 1418590"/>
              <a:gd name="connisteX30" fmla="*/ 4967742 w 7295017"/>
              <a:gd name="connsiteY30" fmla="*/ 1244600 h 1418590"/>
              <a:gd name="connisteX31" fmla="*/ 4887097 w 7295017"/>
              <a:gd name="connsiteY31" fmla="*/ 1254760 h 1418590"/>
              <a:gd name="connisteX32" fmla="*/ 4815977 w 7295017"/>
              <a:gd name="connsiteY32" fmla="*/ 1264285 h 1418590"/>
              <a:gd name="connisteX33" fmla="*/ 4745492 w 7295017"/>
              <a:gd name="connsiteY33" fmla="*/ 1284605 h 1418590"/>
              <a:gd name="connisteX34" fmla="*/ 4674372 w 7295017"/>
              <a:gd name="connsiteY34" fmla="*/ 1294765 h 1418590"/>
              <a:gd name="connisteX35" fmla="*/ 4603887 w 7295017"/>
              <a:gd name="connsiteY35" fmla="*/ 1315085 h 1418590"/>
              <a:gd name="connisteX36" fmla="*/ 4532767 w 7295017"/>
              <a:gd name="connsiteY36" fmla="*/ 1325245 h 1418590"/>
              <a:gd name="connisteX37" fmla="*/ 4441962 w 7295017"/>
              <a:gd name="connsiteY37" fmla="*/ 1325245 h 1418590"/>
              <a:gd name="connisteX38" fmla="*/ 4370842 w 7295017"/>
              <a:gd name="connsiteY38" fmla="*/ 1335405 h 1418590"/>
              <a:gd name="connisteX39" fmla="*/ 4290197 w 7295017"/>
              <a:gd name="connsiteY39" fmla="*/ 1355725 h 1418590"/>
              <a:gd name="connisteX40" fmla="*/ 4219077 w 7295017"/>
              <a:gd name="connsiteY40" fmla="*/ 1365885 h 1418590"/>
              <a:gd name="connisteX41" fmla="*/ 4138432 w 7295017"/>
              <a:gd name="connsiteY41" fmla="*/ 1376045 h 1418590"/>
              <a:gd name="connisteX42" fmla="*/ 4057152 w 7295017"/>
              <a:gd name="connsiteY42" fmla="*/ 1386205 h 1418590"/>
              <a:gd name="connisteX43" fmla="*/ 3986667 w 7295017"/>
              <a:gd name="connsiteY43" fmla="*/ 1396365 h 1418590"/>
              <a:gd name="connisteX44" fmla="*/ 3915547 w 7295017"/>
              <a:gd name="connsiteY44" fmla="*/ 1396365 h 1418590"/>
              <a:gd name="connisteX45" fmla="*/ 3845062 w 7295017"/>
              <a:gd name="connsiteY45" fmla="*/ 1396365 h 1418590"/>
              <a:gd name="connisteX46" fmla="*/ 3773942 w 7295017"/>
              <a:gd name="connsiteY46" fmla="*/ 1396365 h 1418590"/>
              <a:gd name="connisteX47" fmla="*/ 3683137 w 7295017"/>
              <a:gd name="connsiteY47" fmla="*/ 1416050 h 1418590"/>
              <a:gd name="connisteX48" fmla="*/ 3601857 w 7295017"/>
              <a:gd name="connsiteY48" fmla="*/ 1416050 h 1418590"/>
              <a:gd name="connisteX49" fmla="*/ 3531372 w 7295017"/>
              <a:gd name="connsiteY49" fmla="*/ 1416050 h 1418590"/>
              <a:gd name="connisteX50" fmla="*/ 3450092 w 7295017"/>
              <a:gd name="connsiteY50" fmla="*/ 1416050 h 1418590"/>
              <a:gd name="connisteX51" fmla="*/ 3379607 w 7295017"/>
              <a:gd name="connsiteY51" fmla="*/ 1416050 h 1418590"/>
              <a:gd name="connisteX52" fmla="*/ 3298327 w 7295017"/>
              <a:gd name="connsiteY52" fmla="*/ 1416050 h 1418590"/>
              <a:gd name="connisteX53" fmla="*/ 3217682 w 7295017"/>
              <a:gd name="connsiteY53" fmla="*/ 1416050 h 1418590"/>
              <a:gd name="connisteX54" fmla="*/ 3146562 w 7295017"/>
              <a:gd name="connsiteY54" fmla="*/ 1386205 h 1418590"/>
              <a:gd name="connisteX55" fmla="*/ 3076077 w 7295017"/>
              <a:gd name="connsiteY55" fmla="*/ 1386205 h 1418590"/>
              <a:gd name="connisteX56" fmla="*/ 3004957 w 7295017"/>
              <a:gd name="connsiteY56" fmla="*/ 1386205 h 1418590"/>
              <a:gd name="connisteX57" fmla="*/ 2934472 w 7295017"/>
              <a:gd name="connsiteY57" fmla="*/ 1386205 h 1418590"/>
              <a:gd name="connisteX58" fmla="*/ 2853192 w 7295017"/>
              <a:gd name="connsiteY58" fmla="*/ 1386205 h 1418590"/>
              <a:gd name="connisteX59" fmla="*/ 2762387 w 7295017"/>
              <a:gd name="connsiteY59" fmla="*/ 1386205 h 1418590"/>
              <a:gd name="connisteX60" fmla="*/ 2691267 w 7295017"/>
              <a:gd name="connsiteY60" fmla="*/ 1386205 h 1418590"/>
              <a:gd name="connisteX61" fmla="*/ 2620782 w 7295017"/>
              <a:gd name="connsiteY61" fmla="*/ 1386205 h 1418590"/>
              <a:gd name="connisteX62" fmla="*/ 2529342 w 7295017"/>
              <a:gd name="connsiteY62" fmla="*/ 1386205 h 1418590"/>
              <a:gd name="connisteX63" fmla="*/ 2438537 w 7295017"/>
              <a:gd name="connsiteY63" fmla="*/ 1386205 h 1418590"/>
              <a:gd name="connisteX64" fmla="*/ 2367417 w 7295017"/>
              <a:gd name="connsiteY64" fmla="*/ 1386205 h 1418590"/>
              <a:gd name="connisteX65" fmla="*/ 2286772 w 7295017"/>
              <a:gd name="connsiteY65" fmla="*/ 1386205 h 1418590"/>
              <a:gd name="connisteX66" fmla="*/ 2215652 w 7295017"/>
              <a:gd name="connsiteY66" fmla="*/ 1386205 h 1418590"/>
              <a:gd name="connisteX67" fmla="*/ 2145167 w 7295017"/>
              <a:gd name="connsiteY67" fmla="*/ 1386205 h 1418590"/>
              <a:gd name="connisteX68" fmla="*/ 2054362 w 7295017"/>
              <a:gd name="connsiteY68" fmla="*/ 1386205 h 1418590"/>
              <a:gd name="connisteX69" fmla="*/ 1973082 w 7295017"/>
              <a:gd name="connsiteY69" fmla="*/ 1386205 h 1418590"/>
              <a:gd name="connisteX70" fmla="*/ 1902597 w 7295017"/>
              <a:gd name="connsiteY70" fmla="*/ 1386205 h 1418590"/>
              <a:gd name="connisteX71" fmla="*/ 1831477 w 7295017"/>
              <a:gd name="connsiteY71" fmla="*/ 1386205 h 1418590"/>
              <a:gd name="connisteX72" fmla="*/ 1760357 w 7295017"/>
              <a:gd name="connsiteY72" fmla="*/ 1386205 h 1418590"/>
              <a:gd name="connisteX73" fmla="*/ 1689872 w 7295017"/>
              <a:gd name="connsiteY73" fmla="*/ 1386205 h 1418590"/>
              <a:gd name="connisteX74" fmla="*/ 1608592 w 7295017"/>
              <a:gd name="connsiteY74" fmla="*/ 1386205 h 1418590"/>
              <a:gd name="connisteX75" fmla="*/ 1517787 w 7295017"/>
              <a:gd name="connsiteY75" fmla="*/ 1376045 h 1418590"/>
              <a:gd name="connisteX76" fmla="*/ 1447302 w 7295017"/>
              <a:gd name="connsiteY76" fmla="*/ 1376045 h 1418590"/>
              <a:gd name="connisteX77" fmla="*/ 1376182 w 7295017"/>
              <a:gd name="connsiteY77" fmla="*/ 1355725 h 1418590"/>
              <a:gd name="connisteX78" fmla="*/ 1305062 w 7295017"/>
              <a:gd name="connsiteY78" fmla="*/ 1345565 h 1418590"/>
              <a:gd name="connisteX79" fmla="*/ 1214257 w 7295017"/>
              <a:gd name="connsiteY79" fmla="*/ 1325245 h 1418590"/>
              <a:gd name="connisteX80" fmla="*/ 1133612 w 7295017"/>
              <a:gd name="connsiteY80" fmla="*/ 1315085 h 1418590"/>
              <a:gd name="connisteX81" fmla="*/ 1032012 w 7295017"/>
              <a:gd name="connsiteY81" fmla="*/ 1304925 h 1418590"/>
              <a:gd name="connisteX82" fmla="*/ 941207 w 7295017"/>
              <a:gd name="connsiteY82" fmla="*/ 1264285 h 1418590"/>
              <a:gd name="connisteX83" fmla="*/ 870087 w 7295017"/>
              <a:gd name="connsiteY83" fmla="*/ 1244600 h 1418590"/>
              <a:gd name="connisteX84" fmla="*/ 799602 w 7295017"/>
              <a:gd name="connsiteY84" fmla="*/ 1224280 h 1418590"/>
              <a:gd name="connisteX85" fmla="*/ 708162 w 7295017"/>
              <a:gd name="connsiteY85" fmla="*/ 1173480 h 1418590"/>
              <a:gd name="connisteX86" fmla="*/ 637677 w 7295017"/>
              <a:gd name="connsiteY86" fmla="*/ 1132840 h 1418590"/>
              <a:gd name="connisteX87" fmla="*/ 576717 w 7295017"/>
              <a:gd name="connsiteY87" fmla="*/ 1062355 h 1418590"/>
              <a:gd name="connisteX88" fmla="*/ 496072 w 7295017"/>
              <a:gd name="connsiteY88" fmla="*/ 991235 h 1418590"/>
              <a:gd name="connisteX89" fmla="*/ 424952 w 7295017"/>
              <a:gd name="connsiteY89" fmla="*/ 920750 h 1418590"/>
              <a:gd name="connisteX90" fmla="*/ 344307 w 7295017"/>
              <a:gd name="connsiteY90" fmla="*/ 880110 h 1418590"/>
              <a:gd name="connisteX91" fmla="*/ 273187 w 7295017"/>
              <a:gd name="connsiteY91" fmla="*/ 839470 h 1418590"/>
              <a:gd name="connisteX92" fmla="*/ 212862 w 7295017"/>
              <a:gd name="connsiteY92" fmla="*/ 768985 h 1418590"/>
              <a:gd name="connisteX93" fmla="*/ 141742 w 7295017"/>
              <a:gd name="connsiteY93" fmla="*/ 708025 h 1418590"/>
              <a:gd name="connisteX94" fmla="*/ 90942 w 7295017"/>
              <a:gd name="connsiteY94" fmla="*/ 637540 h 1418590"/>
              <a:gd name="connisteX95" fmla="*/ 50937 w 7295017"/>
              <a:gd name="connsiteY95" fmla="*/ 566420 h 1418590"/>
              <a:gd name="connisteX96" fmla="*/ 20457 w 7295017"/>
              <a:gd name="connsiteY96" fmla="*/ 637540 h 1418590"/>
              <a:gd name="connisteX97" fmla="*/ 20457 w 7295017"/>
              <a:gd name="connsiteY97" fmla="*/ 708025 h 1418590"/>
              <a:gd name="connisteX98" fmla="*/ 137 w 7295017"/>
              <a:gd name="connsiteY98" fmla="*/ 637540 h 1418590"/>
              <a:gd name="connisteX99" fmla="*/ 30617 w 7295017"/>
              <a:gd name="connsiteY99" fmla="*/ 566420 h 1418590"/>
              <a:gd name="connisteX100" fmla="*/ 137 w 7295017"/>
              <a:gd name="connsiteY100" fmla="*/ 495300 h 14185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</a:cxnLst>
            <a:rect l="l" t="t" r="r" b="b"/>
            <a:pathLst>
              <a:path w="7295018" h="1418590">
                <a:moveTo>
                  <a:pt x="7295018" y="0"/>
                </a:moveTo>
                <a:cubicBezTo>
                  <a:pt x="7275968" y="19050"/>
                  <a:pt x="7228343" y="70485"/>
                  <a:pt x="7194053" y="100965"/>
                </a:cubicBezTo>
                <a:cubicBezTo>
                  <a:pt x="7159763" y="131445"/>
                  <a:pt x="7157223" y="129540"/>
                  <a:pt x="7122933" y="151765"/>
                </a:cubicBezTo>
                <a:cubicBezTo>
                  <a:pt x="7088643" y="173990"/>
                  <a:pt x="7060068" y="189865"/>
                  <a:pt x="7021968" y="212090"/>
                </a:cubicBezTo>
                <a:cubicBezTo>
                  <a:pt x="6983868" y="234315"/>
                  <a:pt x="6967358" y="240665"/>
                  <a:pt x="6931163" y="262890"/>
                </a:cubicBezTo>
                <a:cubicBezTo>
                  <a:pt x="6894968" y="285115"/>
                  <a:pt x="6874013" y="305435"/>
                  <a:pt x="6839723" y="323850"/>
                </a:cubicBezTo>
                <a:cubicBezTo>
                  <a:pt x="6805433" y="342265"/>
                  <a:pt x="6793368" y="335280"/>
                  <a:pt x="6759078" y="353695"/>
                </a:cubicBezTo>
                <a:cubicBezTo>
                  <a:pt x="6724788" y="372110"/>
                  <a:pt x="6700023" y="392430"/>
                  <a:pt x="6667638" y="414655"/>
                </a:cubicBezTo>
                <a:cubicBezTo>
                  <a:pt x="6635253" y="436880"/>
                  <a:pt x="6615568" y="441325"/>
                  <a:pt x="6597153" y="465455"/>
                </a:cubicBezTo>
                <a:cubicBezTo>
                  <a:pt x="6578738" y="489585"/>
                  <a:pt x="6593343" y="505460"/>
                  <a:pt x="6576833" y="535940"/>
                </a:cubicBezTo>
                <a:cubicBezTo>
                  <a:pt x="6560323" y="566420"/>
                  <a:pt x="6536193" y="586740"/>
                  <a:pt x="6515873" y="617220"/>
                </a:cubicBezTo>
                <a:cubicBezTo>
                  <a:pt x="6495553" y="647700"/>
                  <a:pt x="6498093" y="663575"/>
                  <a:pt x="6475868" y="687705"/>
                </a:cubicBezTo>
                <a:cubicBezTo>
                  <a:pt x="6453643" y="711835"/>
                  <a:pt x="6433323" y="721995"/>
                  <a:pt x="6404748" y="738505"/>
                </a:cubicBezTo>
                <a:cubicBezTo>
                  <a:pt x="6376173" y="755015"/>
                  <a:pt x="6362203" y="750570"/>
                  <a:pt x="6333628" y="768985"/>
                </a:cubicBezTo>
                <a:cubicBezTo>
                  <a:pt x="6305053" y="787400"/>
                  <a:pt x="6293623" y="803275"/>
                  <a:pt x="6263143" y="829310"/>
                </a:cubicBezTo>
                <a:cubicBezTo>
                  <a:pt x="6232663" y="855345"/>
                  <a:pt x="6212343" y="880110"/>
                  <a:pt x="6181863" y="900430"/>
                </a:cubicBezTo>
                <a:cubicBezTo>
                  <a:pt x="6151383" y="920750"/>
                  <a:pt x="6139953" y="920750"/>
                  <a:pt x="6111378" y="930910"/>
                </a:cubicBezTo>
                <a:cubicBezTo>
                  <a:pt x="6082803" y="941070"/>
                  <a:pt x="6070738" y="938530"/>
                  <a:pt x="6040258" y="950595"/>
                </a:cubicBezTo>
                <a:cubicBezTo>
                  <a:pt x="6009778" y="962660"/>
                  <a:pt x="5990093" y="974725"/>
                  <a:pt x="5959613" y="991235"/>
                </a:cubicBezTo>
                <a:cubicBezTo>
                  <a:pt x="5929133" y="1007745"/>
                  <a:pt x="5918973" y="1015365"/>
                  <a:pt x="5888493" y="1031875"/>
                </a:cubicBezTo>
                <a:cubicBezTo>
                  <a:pt x="5858013" y="1048385"/>
                  <a:pt x="5838328" y="1058545"/>
                  <a:pt x="5807848" y="1072515"/>
                </a:cubicBezTo>
                <a:cubicBezTo>
                  <a:pt x="5777368" y="1086485"/>
                  <a:pt x="5767208" y="1092200"/>
                  <a:pt x="5736728" y="1102360"/>
                </a:cubicBezTo>
                <a:cubicBezTo>
                  <a:pt x="5706248" y="1112520"/>
                  <a:pt x="5688468" y="1116330"/>
                  <a:pt x="5656083" y="1122680"/>
                </a:cubicBezTo>
                <a:cubicBezTo>
                  <a:pt x="5623698" y="1129030"/>
                  <a:pt x="5610998" y="1129030"/>
                  <a:pt x="5574803" y="1132840"/>
                </a:cubicBezTo>
                <a:cubicBezTo>
                  <a:pt x="5538608" y="1136650"/>
                  <a:pt x="5514478" y="1134745"/>
                  <a:pt x="5473838" y="1143000"/>
                </a:cubicBezTo>
                <a:cubicBezTo>
                  <a:pt x="5433198" y="1151255"/>
                  <a:pt x="5409068" y="1165225"/>
                  <a:pt x="5372873" y="1173480"/>
                </a:cubicBezTo>
                <a:cubicBezTo>
                  <a:pt x="5336678" y="1181735"/>
                  <a:pt x="5325883" y="1177290"/>
                  <a:pt x="5291593" y="1183640"/>
                </a:cubicBezTo>
                <a:cubicBezTo>
                  <a:pt x="5257303" y="1189990"/>
                  <a:pt x="5235078" y="1197610"/>
                  <a:pt x="5200788" y="1203960"/>
                </a:cubicBezTo>
                <a:cubicBezTo>
                  <a:pt x="5166498" y="1210310"/>
                  <a:pt x="5149988" y="1210310"/>
                  <a:pt x="5119508" y="1214120"/>
                </a:cubicBezTo>
                <a:cubicBezTo>
                  <a:pt x="5089028" y="1217930"/>
                  <a:pt x="5079503" y="1217930"/>
                  <a:pt x="5049023" y="1224280"/>
                </a:cubicBezTo>
                <a:cubicBezTo>
                  <a:pt x="5018543" y="1230630"/>
                  <a:pt x="5000128" y="1238250"/>
                  <a:pt x="4967743" y="1244600"/>
                </a:cubicBezTo>
                <a:cubicBezTo>
                  <a:pt x="4935358" y="1250950"/>
                  <a:pt x="4917578" y="1250950"/>
                  <a:pt x="4887098" y="1254760"/>
                </a:cubicBezTo>
                <a:cubicBezTo>
                  <a:pt x="4856618" y="1258570"/>
                  <a:pt x="4844553" y="1258570"/>
                  <a:pt x="4815978" y="1264285"/>
                </a:cubicBezTo>
                <a:cubicBezTo>
                  <a:pt x="4787403" y="1270000"/>
                  <a:pt x="4774068" y="1278255"/>
                  <a:pt x="4745493" y="1284605"/>
                </a:cubicBezTo>
                <a:cubicBezTo>
                  <a:pt x="4716918" y="1290955"/>
                  <a:pt x="4702948" y="1288415"/>
                  <a:pt x="4674373" y="1294765"/>
                </a:cubicBezTo>
                <a:cubicBezTo>
                  <a:pt x="4645798" y="1301115"/>
                  <a:pt x="4632463" y="1308735"/>
                  <a:pt x="4603888" y="1315085"/>
                </a:cubicBezTo>
                <a:cubicBezTo>
                  <a:pt x="4575313" y="1321435"/>
                  <a:pt x="4565153" y="1323340"/>
                  <a:pt x="4532768" y="1325245"/>
                </a:cubicBezTo>
                <a:cubicBezTo>
                  <a:pt x="4500383" y="1327150"/>
                  <a:pt x="4474348" y="1323340"/>
                  <a:pt x="4441963" y="1325245"/>
                </a:cubicBezTo>
                <a:cubicBezTo>
                  <a:pt x="4409578" y="1327150"/>
                  <a:pt x="4401323" y="1329055"/>
                  <a:pt x="4370843" y="1335405"/>
                </a:cubicBezTo>
                <a:cubicBezTo>
                  <a:pt x="4340363" y="1341755"/>
                  <a:pt x="4320678" y="1349375"/>
                  <a:pt x="4290198" y="1355725"/>
                </a:cubicBezTo>
                <a:cubicBezTo>
                  <a:pt x="4259718" y="1362075"/>
                  <a:pt x="4249558" y="1362075"/>
                  <a:pt x="4219078" y="1365885"/>
                </a:cubicBezTo>
                <a:cubicBezTo>
                  <a:pt x="4188598" y="1369695"/>
                  <a:pt x="4170818" y="1372235"/>
                  <a:pt x="4138433" y="1376045"/>
                </a:cubicBezTo>
                <a:cubicBezTo>
                  <a:pt x="4106048" y="1379855"/>
                  <a:pt x="4087633" y="1382395"/>
                  <a:pt x="4057153" y="1386205"/>
                </a:cubicBezTo>
                <a:cubicBezTo>
                  <a:pt x="4026673" y="1390015"/>
                  <a:pt x="4015243" y="1394460"/>
                  <a:pt x="3986668" y="1396365"/>
                </a:cubicBezTo>
                <a:cubicBezTo>
                  <a:pt x="3958093" y="1398270"/>
                  <a:pt x="3944123" y="1396365"/>
                  <a:pt x="3915548" y="1396365"/>
                </a:cubicBezTo>
                <a:cubicBezTo>
                  <a:pt x="3886973" y="1396365"/>
                  <a:pt x="3873638" y="1396365"/>
                  <a:pt x="3845063" y="1396365"/>
                </a:cubicBezTo>
                <a:cubicBezTo>
                  <a:pt x="3816488" y="1396365"/>
                  <a:pt x="3806328" y="1392555"/>
                  <a:pt x="3773943" y="1396365"/>
                </a:cubicBezTo>
                <a:cubicBezTo>
                  <a:pt x="3741558" y="1400175"/>
                  <a:pt x="3717428" y="1412240"/>
                  <a:pt x="3683138" y="1416050"/>
                </a:cubicBezTo>
                <a:cubicBezTo>
                  <a:pt x="3648848" y="1419860"/>
                  <a:pt x="3632338" y="1416050"/>
                  <a:pt x="3601858" y="1416050"/>
                </a:cubicBezTo>
                <a:cubicBezTo>
                  <a:pt x="3571378" y="1416050"/>
                  <a:pt x="3561853" y="1416050"/>
                  <a:pt x="3531373" y="1416050"/>
                </a:cubicBezTo>
                <a:cubicBezTo>
                  <a:pt x="3500893" y="1416050"/>
                  <a:pt x="3480573" y="1416050"/>
                  <a:pt x="3450093" y="1416050"/>
                </a:cubicBezTo>
                <a:cubicBezTo>
                  <a:pt x="3419613" y="1416050"/>
                  <a:pt x="3410088" y="1416050"/>
                  <a:pt x="3379608" y="1416050"/>
                </a:cubicBezTo>
                <a:cubicBezTo>
                  <a:pt x="3349128" y="1416050"/>
                  <a:pt x="3330713" y="1416050"/>
                  <a:pt x="3298328" y="1416050"/>
                </a:cubicBezTo>
                <a:cubicBezTo>
                  <a:pt x="3265943" y="1416050"/>
                  <a:pt x="3248163" y="1421765"/>
                  <a:pt x="3217683" y="1416050"/>
                </a:cubicBezTo>
                <a:cubicBezTo>
                  <a:pt x="3187203" y="1410335"/>
                  <a:pt x="3175138" y="1391920"/>
                  <a:pt x="3146563" y="1386205"/>
                </a:cubicBezTo>
                <a:cubicBezTo>
                  <a:pt x="3117988" y="1380490"/>
                  <a:pt x="3104653" y="1386205"/>
                  <a:pt x="3076078" y="1386205"/>
                </a:cubicBezTo>
                <a:cubicBezTo>
                  <a:pt x="3047503" y="1386205"/>
                  <a:pt x="3033533" y="1386205"/>
                  <a:pt x="3004958" y="1386205"/>
                </a:cubicBezTo>
                <a:cubicBezTo>
                  <a:pt x="2976383" y="1386205"/>
                  <a:pt x="2964953" y="1386205"/>
                  <a:pt x="2934473" y="1386205"/>
                </a:cubicBezTo>
                <a:cubicBezTo>
                  <a:pt x="2903993" y="1386205"/>
                  <a:pt x="2887483" y="1386205"/>
                  <a:pt x="2853193" y="1386205"/>
                </a:cubicBezTo>
                <a:cubicBezTo>
                  <a:pt x="2818903" y="1386205"/>
                  <a:pt x="2794773" y="1386205"/>
                  <a:pt x="2762388" y="1386205"/>
                </a:cubicBezTo>
                <a:cubicBezTo>
                  <a:pt x="2730003" y="1386205"/>
                  <a:pt x="2719843" y="1386205"/>
                  <a:pt x="2691268" y="1386205"/>
                </a:cubicBezTo>
                <a:cubicBezTo>
                  <a:pt x="2662693" y="1386205"/>
                  <a:pt x="2653168" y="1386205"/>
                  <a:pt x="2620783" y="1386205"/>
                </a:cubicBezTo>
                <a:cubicBezTo>
                  <a:pt x="2588398" y="1386205"/>
                  <a:pt x="2565538" y="1386205"/>
                  <a:pt x="2529343" y="1386205"/>
                </a:cubicBezTo>
                <a:cubicBezTo>
                  <a:pt x="2493148" y="1386205"/>
                  <a:pt x="2470923" y="1386205"/>
                  <a:pt x="2438538" y="1386205"/>
                </a:cubicBezTo>
                <a:cubicBezTo>
                  <a:pt x="2406153" y="1386205"/>
                  <a:pt x="2397898" y="1386205"/>
                  <a:pt x="2367418" y="1386205"/>
                </a:cubicBezTo>
                <a:cubicBezTo>
                  <a:pt x="2336938" y="1386205"/>
                  <a:pt x="2317253" y="1386205"/>
                  <a:pt x="2286773" y="1386205"/>
                </a:cubicBezTo>
                <a:cubicBezTo>
                  <a:pt x="2256293" y="1386205"/>
                  <a:pt x="2244228" y="1386205"/>
                  <a:pt x="2215653" y="1386205"/>
                </a:cubicBezTo>
                <a:cubicBezTo>
                  <a:pt x="2187078" y="1386205"/>
                  <a:pt x="2177553" y="1386205"/>
                  <a:pt x="2145168" y="1386205"/>
                </a:cubicBezTo>
                <a:cubicBezTo>
                  <a:pt x="2112783" y="1386205"/>
                  <a:pt x="2088653" y="1386205"/>
                  <a:pt x="2054363" y="1386205"/>
                </a:cubicBezTo>
                <a:cubicBezTo>
                  <a:pt x="2020073" y="1386205"/>
                  <a:pt x="2003563" y="1386205"/>
                  <a:pt x="1973083" y="1386205"/>
                </a:cubicBezTo>
                <a:cubicBezTo>
                  <a:pt x="1942603" y="1386205"/>
                  <a:pt x="1931173" y="1386205"/>
                  <a:pt x="1902598" y="1386205"/>
                </a:cubicBezTo>
                <a:cubicBezTo>
                  <a:pt x="1874023" y="1386205"/>
                  <a:pt x="1860053" y="1386205"/>
                  <a:pt x="1831478" y="1386205"/>
                </a:cubicBezTo>
                <a:cubicBezTo>
                  <a:pt x="1802903" y="1386205"/>
                  <a:pt x="1788933" y="1386205"/>
                  <a:pt x="1760358" y="1386205"/>
                </a:cubicBezTo>
                <a:cubicBezTo>
                  <a:pt x="1731783" y="1386205"/>
                  <a:pt x="1720353" y="1386205"/>
                  <a:pt x="1689873" y="1386205"/>
                </a:cubicBezTo>
                <a:cubicBezTo>
                  <a:pt x="1659393" y="1386205"/>
                  <a:pt x="1642883" y="1388110"/>
                  <a:pt x="1608593" y="1386205"/>
                </a:cubicBezTo>
                <a:cubicBezTo>
                  <a:pt x="1574303" y="1384300"/>
                  <a:pt x="1550173" y="1377950"/>
                  <a:pt x="1517788" y="1376045"/>
                </a:cubicBezTo>
                <a:cubicBezTo>
                  <a:pt x="1485403" y="1374140"/>
                  <a:pt x="1475878" y="1379855"/>
                  <a:pt x="1447303" y="1376045"/>
                </a:cubicBezTo>
                <a:cubicBezTo>
                  <a:pt x="1418728" y="1372235"/>
                  <a:pt x="1404758" y="1362075"/>
                  <a:pt x="1376183" y="1355725"/>
                </a:cubicBezTo>
                <a:cubicBezTo>
                  <a:pt x="1347608" y="1349375"/>
                  <a:pt x="1337448" y="1351915"/>
                  <a:pt x="1305063" y="1345565"/>
                </a:cubicBezTo>
                <a:cubicBezTo>
                  <a:pt x="1272678" y="1339215"/>
                  <a:pt x="1248548" y="1331595"/>
                  <a:pt x="1214258" y="1325245"/>
                </a:cubicBezTo>
                <a:cubicBezTo>
                  <a:pt x="1179968" y="1318895"/>
                  <a:pt x="1169808" y="1318895"/>
                  <a:pt x="1133613" y="1315085"/>
                </a:cubicBezTo>
                <a:cubicBezTo>
                  <a:pt x="1097418" y="1311275"/>
                  <a:pt x="1070748" y="1315085"/>
                  <a:pt x="1032013" y="1304925"/>
                </a:cubicBezTo>
                <a:cubicBezTo>
                  <a:pt x="993278" y="1294765"/>
                  <a:pt x="973593" y="1276350"/>
                  <a:pt x="941208" y="1264285"/>
                </a:cubicBezTo>
                <a:cubicBezTo>
                  <a:pt x="908823" y="1252220"/>
                  <a:pt x="898663" y="1252855"/>
                  <a:pt x="870088" y="1244600"/>
                </a:cubicBezTo>
                <a:cubicBezTo>
                  <a:pt x="841513" y="1236345"/>
                  <a:pt x="831988" y="1238250"/>
                  <a:pt x="799603" y="1224280"/>
                </a:cubicBezTo>
                <a:cubicBezTo>
                  <a:pt x="767218" y="1210310"/>
                  <a:pt x="740548" y="1191895"/>
                  <a:pt x="708163" y="1173480"/>
                </a:cubicBezTo>
                <a:cubicBezTo>
                  <a:pt x="675778" y="1155065"/>
                  <a:pt x="663713" y="1155065"/>
                  <a:pt x="637678" y="1132840"/>
                </a:cubicBezTo>
                <a:cubicBezTo>
                  <a:pt x="611643" y="1110615"/>
                  <a:pt x="605293" y="1090930"/>
                  <a:pt x="576718" y="1062355"/>
                </a:cubicBezTo>
                <a:cubicBezTo>
                  <a:pt x="548143" y="1033780"/>
                  <a:pt x="526553" y="1019810"/>
                  <a:pt x="496073" y="991235"/>
                </a:cubicBezTo>
                <a:cubicBezTo>
                  <a:pt x="465593" y="962660"/>
                  <a:pt x="455433" y="942975"/>
                  <a:pt x="424953" y="920750"/>
                </a:cubicBezTo>
                <a:cubicBezTo>
                  <a:pt x="394473" y="898525"/>
                  <a:pt x="374788" y="896620"/>
                  <a:pt x="344308" y="880110"/>
                </a:cubicBezTo>
                <a:cubicBezTo>
                  <a:pt x="313828" y="863600"/>
                  <a:pt x="299223" y="861695"/>
                  <a:pt x="273188" y="839470"/>
                </a:cubicBezTo>
                <a:cubicBezTo>
                  <a:pt x="247153" y="817245"/>
                  <a:pt x="238898" y="795020"/>
                  <a:pt x="212863" y="768985"/>
                </a:cubicBezTo>
                <a:cubicBezTo>
                  <a:pt x="186828" y="742950"/>
                  <a:pt x="165873" y="734060"/>
                  <a:pt x="141743" y="708025"/>
                </a:cubicBezTo>
                <a:cubicBezTo>
                  <a:pt x="117613" y="681990"/>
                  <a:pt x="109358" y="666115"/>
                  <a:pt x="90943" y="637540"/>
                </a:cubicBezTo>
                <a:cubicBezTo>
                  <a:pt x="72528" y="608965"/>
                  <a:pt x="64908" y="566420"/>
                  <a:pt x="50938" y="566420"/>
                </a:cubicBezTo>
                <a:cubicBezTo>
                  <a:pt x="36968" y="566420"/>
                  <a:pt x="26808" y="608965"/>
                  <a:pt x="20458" y="637540"/>
                </a:cubicBezTo>
                <a:cubicBezTo>
                  <a:pt x="14108" y="666115"/>
                  <a:pt x="24268" y="708025"/>
                  <a:pt x="20458" y="708025"/>
                </a:cubicBezTo>
                <a:cubicBezTo>
                  <a:pt x="16648" y="708025"/>
                  <a:pt x="-1767" y="666115"/>
                  <a:pt x="138" y="637540"/>
                </a:cubicBezTo>
                <a:cubicBezTo>
                  <a:pt x="2043" y="608965"/>
                  <a:pt x="30618" y="594995"/>
                  <a:pt x="30618" y="566420"/>
                </a:cubicBezTo>
                <a:cubicBezTo>
                  <a:pt x="30618" y="537845"/>
                  <a:pt x="7123" y="508000"/>
                  <a:pt x="138" y="495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文件系统结构</a:t>
            </a:r>
            <a:endParaRPr lang="zh-CN" b="1"/>
          </a:p>
        </p:txBody>
      </p:sp>
      <p:sp>
        <p:nvSpPr>
          <p:cNvPr id="3" name="Text Box 2"/>
          <p:cNvSpPr txBox="true"/>
          <p:nvPr/>
        </p:nvSpPr>
        <p:spPr>
          <a:xfrm>
            <a:off x="906780" y="1852295"/>
            <a:ext cx="11155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en-US" altLang="en-US"/>
              <a:t>i</a:t>
            </a:r>
            <a:r>
              <a:rPr lang="zh-CN" altLang="en-US"/>
              <a:t>节点有一个属性是链接计数，在</a:t>
            </a:r>
            <a:r>
              <a:rPr lang="en-US" altLang="zh-CN"/>
              <a:t>stat</a:t>
            </a:r>
            <a:r>
              <a:rPr lang="zh-CN" altLang="en-US"/>
              <a:t>中是</a:t>
            </a:r>
            <a:r>
              <a:rPr lang="en-US" altLang="zh-CN"/>
              <a:t>st</a:t>
            </a:r>
            <a:r>
              <a:rPr lang="en-US" altLang="en-US"/>
              <a:t>_nlink. </a:t>
            </a:r>
            <a:r>
              <a:rPr lang="zh-CN" altLang="en-US"/>
              <a:t>连接计数就是指向该文件的目录项的个数。只有连接计数为</a:t>
            </a:r>
            <a:r>
              <a:rPr lang="en-US" altLang="zh-CN"/>
              <a:t>0</a:t>
            </a:r>
            <a:r>
              <a:rPr lang="zh-CN" altLang="en-US"/>
              <a:t>，才可以删除该文件，可以增加链接计数的链接称为硬链接。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en-US" altLang="en-US"/>
              <a:t>. </a:t>
            </a:r>
            <a:r>
              <a:rPr lang="zh-CN" altLang="en-US"/>
              <a:t>符号链接又称为软链接，存储的是实际指向的文件路径，不会增加所指向文件的链接计数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目录项不可以指向另一个文件系统中的</a:t>
            </a:r>
            <a:r>
              <a:rPr lang="en-US" altLang="zh-CN"/>
              <a:t>i</a:t>
            </a:r>
            <a:r>
              <a:rPr lang="zh-CN" altLang="en-US"/>
              <a:t>节点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b="1"/>
              <a:t>文件系统结构</a:t>
            </a:r>
            <a:endParaRPr lang="zh-CN" b="1"/>
          </a:p>
        </p:txBody>
      </p:sp>
      <p:graphicFrame>
        <p:nvGraphicFramePr>
          <p:cNvPr id="2" name="Table 1"/>
          <p:cNvGraphicFramePr/>
          <p:nvPr/>
        </p:nvGraphicFramePr>
        <p:xfrm>
          <a:off x="3589655" y="1346835"/>
          <a:ext cx="8534400" cy="381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节点数组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目录块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目录块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70485" y="2532380"/>
          <a:ext cx="4872990" cy="8058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812165"/>
                <a:gridCol w="812165"/>
                <a:gridCol w="812165"/>
                <a:gridCol w="812165"/>
                <a:gridCol w="812165"/>
                <a:gridCol w="812165"/>
              </a:tblGrid>
              <a:tr h="805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1267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2549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true">
            <a:off x="1995805" y="1741805"/>
            <a:ext cx="7795895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true">
            <a:off x="8620125" y="1713230"/>
            <a:ext cx="697865" cy="280289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04195" y="1737360"/>
            <a:ext cx="445135" cy="27889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/>
          <p:nvPr/>
        </p:nvGraphicFramePr>
        <p:xfrm>
          <a:off x="8606790" y="4505325"/>
          <a:ext cx="2585720" cy="1381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92860"/>
                <a:gridCol w="1292860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父目录</a:t>
                      </a:r>
                      <a:r>
                        <a:rPr lang="en-US" altLang="zh-CN"/>
                        <a:t>i</a:t>
                      </a:r>
                      <a:r>
                        <a:rPr lang="zh-CN" altLang="en-US"/>
                        <a:t>节点编号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..</a:t>
                      </a:r>
                      <a:endParaRPr lang="en-US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testdir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true" flipV="true">
            <a:off x="1945005" y="3331845"/>
            <a:ext cx="6627495" cy="138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true" flipV="true">
            <a:off x="3554095" y="3321685"/>
            <a:ext cx="5038725" cy="2418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true">
            <a:off x="3614420" y="1732915"/>
            <a:ext cx="3252470" cy="819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/>
          <p:nvPr/>
        </p:nvGraphicFramePr>
        <p:xfrm>
          <a:off x="4196715" y="5354320"/>
          <a:ext cx="3072130" cy="11468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36065"/>
                <a:gridCol w="1536065"/>
              </a:tblGrid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true">
            <a:off x="4201795" y="1702435"/>
            <a:ext cx="2243455" cy="366331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true">
            <a:off x="7237095" y="1531620"/>
            <a:ext cx="644525" cy="383413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true" flipV="true">
            <a:off x="3584575" y="3392805"/>
            <a:ext cx="626745" cy="224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true" flipV="true">
            <a:off x="1945005" y="3321685"/>
            <a:ext cx="2256790" cy="290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创建硬链接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2590" y="1213485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int</a:t>
            </a:r>
            <a:r>
              <a:rPr lang="" altLang="en-US" sz="1400" u="sng">
                <a:sym typeface="+mn-ea"/>
              </a:rPr>
              <a:t> link(const char *existingpath, const char *newpath)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int linkat(int efd, const char *existingpath, int nfd, const char *newpath, int flag)</a:t>
            </a:r>
            <a:endParaRPr lang="" altLang="en-US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03225" y="2668905"/>
            <a:ext cx="11386185" cy="17557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link</a:t>
            </a:r>
            <a:r>
              <a:rPr lang="zh-CN" altLang="en-US" sz="1400" u="sng">
                <a:sym typeface="+mn-ea"/>
              </a:rPr>
              <a:t>不穿透符号链接，如果第一个参数指向一个符号链接文件，那么创建一个该符号链接的硬链接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linkat </a:t>
            </a:r>
            <a:r>
              <a:rPr lang="zh-CN" altLang="en-US" sz="1400" u="sng">
                <a:sym typeface="+mn-ea"/>
              </a:rPr>
              <a:t>可以通过设置</a:t>
            </a:r>
            <a:r>
              <a:rPr lang="en-US" altLang="zh-CN" sz="1400" u="sng">
                <a:sym typeface="+mn-ea"/>
              </a:rPr>
              <a:t>flag</a:t>
            </a:r>
            <a:r>
              <a:rPr lang="zh-CN" altLang="en-US" sz="1400" u="sng">
                <a:sym typeface="+mn-ea"/>
              </a:rPr>
              <a:t>参数位</a:t>
            </a:r>
            <a:r>
              <a:rPr lang="" altLang="zh-CN" sz="1400" u="sng">
                <a:sym typeface="+mn-ea"/>
              </a:rPr>
              <a:t>AT_SYMLINK_FOLLOW</a:t>
            </a:r>
            <a:r>
              <a:rPr lang="zh-CN" altLang="" sz="1400" u="sng">
                <a:sym typeface="+mn-ea"/>
              </a:rPr>
              <a:t>来穿透符号链接，如果标志被清除，则也不穿透符号链接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硬链接不允许跨文件系统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不允许创建一个指向目录的硬链接，有也仅限超级用户，因为会造成循环</a:t>
            </a:r>
            <a:endParaRPr lang="zh-CN" altLang="" sz="1400" u="sng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403225" y="4495800"/>
            <a:ext cx="113861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int</a:t>
            </a:r>
            <a:r>
              <a:rPr lang="en-US" altLang="en-US" sz="1400" u="sng">
                <a:sym typeface="+mn-ea"/>
              </a:rPr>
              <a:t> unlink</a:t>
            </a:r>
            <a:r>
              <a:rPr lang="" altLang="en-US" sz="1400" u="sng">
                <a:sym typeface="+mn-ea"/>
              </a:rPr>
              <a:t>(const char *pathname)</a:t>
            </a:r>
            <a:endParaRPr lang="" altLang="en-US" sz="1400" u="sng">
              <a:sym typeface="+mn-ea"/>
            </a:endParaRPr>
          </a:p>
          <a:p>
            <a:endParaRPr lang="en-US" altLang="en-US" sz="1400" u="sng">
              <a:sym typeface="+mn-ea"/>
            </a:endParaRPr>
          </a:p>
          <a:p>
            <a:r>
              <a:rPr lang="en-US" altLang="en-US" sz="1400" u="sng">
                <a:sym typeface="+mn-ea"/>
              </a:rPr>
              <a:t>int </a:t>
            </a:r>
            <a:r>
              <a:rPr lang="" altLang="en-US" sz="1400" u="sng">
                <a:sym typeface="+mn-ea"/>
              </a:rPr>
              <a:t>unlinkat(int fd, const char *pathname, int flag)\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删除目录项，并将连接到的文件的链接数减</a:t>
            </a:r>
            <a:r>
              <a:rPr lang="en-US" altLang="zh-CN" sz="1400" u="sng">
                <a:sym typeface="+mn-ea"/>
              </a:rPr>
              <a:t>1</a:t>
            </a:r>
            <a:r>
              <a:rPr lang="zh-CN" altLang="en-US" sz="1400" u="sng">
                <a:sym typeface="+mn-ea"/>
              </a:rPr>
              <a:t>，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当</a:t>
            </a:r>
            <a:r>
              <a:rPr lang="en-US" altLang="zh-CN" sz="1400" u="sng">
                <a:sym typeface="+mn-ea"/>
              </a:rPr>
              <a:t>flag</a:t>
            </a:r>
            <a:r>
              <a:rPr lang="zh-CN" altLang="en-US" sz="1400" u="sng">
                <a:sym typeface="+mn-ea"/>
              </a:rPr>
              <a:t>参数设置为</a:t>
            </a:r>
            <a:r>
              <a:rPr lang="" altLang="zh-CN" sz="1400" u="sng">
                <a:sym typeface="+mn-ea"/>
              </a:rPr>
              <a:t>AT_REMOVEDIR</a:t>
            </a:r>
            <a:r>
              <a:rPr lang="zh-CN" altLang="" sz="1400" u="sng">
                <a:sym typeface="+mn-ea"/>
              </a:rPr>
              <a:t>时，</a:t>
            </a:r>
            <a:r>
              <a:rPr lang="en-US" altLang="zh-CN" sz="1400" u="sng">
                <a:sym typeface="+mn-ea"/>
              </a:rPr>
              <a:t>unlinkat</a:t>
            </a:r>
            <a:r>
              <a:rPr lang="zh-CN" altLang="en-US" sz="1400" u="sng">
                <a:sym typeface="+mn-ea"/>
              </a:rPr>
              <a:t>将类似于</a:t>
            </a:r>
            <a:r>
              <a:rPr lang="en-US" altLang="zh-CN" sz="1400" u="sng">
                <a:sym typeface="+mn-ea"/>
              </a:rPr>
              <a:t>rmdir</a:t>
            </a:r>
            <a:r>
              <a:rPr lang="zh-CN" altLang="en-US" sz="1400" u="sng">
                <a:sym typeface="+mn-ea"/>
              </a:rPr>
              <a:t>一样删除目录。</a:t>
            </a:r>
            <a:endParaRPr lang="zh-CN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不穿透符号链接</a:t>
            </a:r>
            <a:endParaRPr lang="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成功返回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31470" y="6242050"/>
            <a:ext cx="11387455" cy="33988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400" u="sng">
                <a:sym typeface="+mn-ea"/>
              </a:rPr>
              <a:t>什么时候一个文件会被删除？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打开该文件的进程数目为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，且文件的链接数目为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；两者必须同时满足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_remove</a:t>
            </a:r>
            <a:endParaRPr lang="en-US" altLang="zh-CN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sym typeface="+mn-ea"/>
              </a:rPr>
              <a:t>int</a:t>
            </a:r>
            <a:r>
              <a:rPr lang="" altLang="en-US" sz="1400" u="sng">
                <a:sym typeface="+mn-ea"/>
              </a:rPr>
              <a:t> remove(const char *pathname)</a:t>
            </a:r>
            <a:endParaRPr lang="en-US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成功返回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解除对一个文件或者目录的链接，对于文件，</a:t>
            </a:r>
            <a:r>
              <a:rPr lang="en-US" altLang="zh-CN" sz="1400" u="sng">
                <a:sym typeface="+mn-ea"/>
              </a:rPr>
              <a:t>remove</a:t>
            </a:r>
            <a:r>
              <a:rPr lang="zh-CN" altLang="en-US" sz="1400" u="sng">
                <a:sym typeface="+mn-ea"/>
              </a:rPr>
              <a:t>的功能与</a:t>
            </a:r>
            <a:r>
              <a:rPr lang="" altLang="zh-CN" sz="1400" u="sng">
                <a:sym typeface="+mn-ea"/>
              </a:rPr>
              <a:t>unlink</a:t>
            </a:r>
            <a:r>
              <a:rPr lang="zh-CN" altLang="" sz="1400" u="sng">
                <a:sym typeface="+mn-ea"/>
              </a:rPr>
              <a:t>相同，对于目录，和</a:t>
            </a:r>
            <a:r>
              <a:rPr lang="en-US" altLang="zh-CN" sz="1400" u="sng">
                <a:sym typeface="+mn-ea"/>
              </a:rPr>
              <a:t>rmdir</a:t>
            </a:r>
            <a:r>
              <a:rPr lang="zh-CN" altLang="en-US" sz="1400" u="sng">
                <a:sym typeface="+mn-ea"/>
              </a:rPr>
              <a:t>相同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文件属性获取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int</a:t>
            </a:r>
            <a:r>
              <a:rPr lang="en-US" altLang="en-US" sz="1400" u="sng"/>
              <a:t> stat(const char *pathname, struct stat *buf)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fstat(int fd, struct stat *buf)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lstat(const char * pathname, struct stat *buf)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fstatat(int fd, const char *pathname, struct stat *buf, int flag)</a:t>
            </a:r>
            <a:endParaRPr lang="en-US" altLang="en-US" sz="1400" u="sng"/>
          </a:p>
          <a:p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成功返回</a:t>
            </a:r>
            <a:r>
              <a:rPr lang="en-US" altLang="zh-CN" sz="1400" u="sng"/>
              <a:t>0</a:t>
            </a:r>
            <a:r>
              <a:rPr lang="zh-CN" altLang="en-US" sz="1400" u="sng"/>
              <a:t>，出错返回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775335" y="3792220"/>
            <a:ext cx="11386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stat</a:t>
            </a:r>
            <a:r>
              <a:rPr lang="zh-CN" altLang="en-US" sz="1400" u="sng"/>
              <a:t>和</a:t>
            </a:r>
            <a:r>
              <a:rPr lang="en-US" altLang="zh-CN" sz="1400" u="sng"/>
              <a:t>fstat</a:t>
            </a:r>
            <a:r>
              <a:rPr lang="zh-CN" altLang="en-US" sz="1400" u="sng"/>
              <a:t>和</a:t>
            </a:r>
            <a:r>
              <a:rPr lang="en-US" altLang="zh-CN" sz="1400" u="sng"/>
              <a:t>flag</a:t>
            </a:r>
            <a:r>
              <a:rPr lang="zh-CN" altLang="en-US" sz="1400" u="sng"/>
              <a:t>没有设置为</a:t>
            </a:r>
            <a:r>
              <a:rPr lang="en-US" altLang="zh-CN" sz="1400" u="sng"/>
              <a:t>AT_STMLINK_NOFOLLOW</a:t>
            </a:r>
            <a:r>
              <a:rPr lang="zh-CN" altLang="en-US" sz="1400" u="sng"/>
              <a:t>的</a:t>
            </a:r>
            <a:r>
              <a:rPr lang="en-US" altLang="zh-CN" sz="1400" u="sng">
                <a:sym typeface="+mn-ea"/>
              </a:rPr>
              <a:t>fstat</a:t>
            </a:r>
            <a:r>
              <a:rPr lang="zh-CN" altLang="en-US" sz="1400" u="sng">
                <a:sym typeface="+mn-ea"/>
              </a:rPr>
              <a:t>都穿透符号链接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2.l</a:t>
            </a:r>
            <a:r>
              <a:rPr lang="en-US" altLang="en-US" sz="1400" u="sng">
                <a:sym typeface="+mn-ea"/>
              </a:rPr>
              <a:t>stat</a:t>
            </a:r>
            <a:r>
              <a:rPr lang="zh-CN" altLang="en-US" sz="1400" u="sng">
                <a:sym typeface="+mn-ea"/>
              </a:rPr>
              <a:t>不穿透符号链接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3.</a:t>
            </a:r>
            <a:r>
              <a:rPr lang="zh-CN" altLang="en-US" sz="1400" u="sng">
                <a:sym typeface="+mn-ea"/>
              </a:rPr>
              <a:t>对于</a:t>
            </a:r>
            <a:r>
              <a:rPr lang="en-US" altLang="zh-CN" sz="1400" u="sng">
                <a:sym typeface="+mn-ea"/>
              </a:rPr>
              <a:t>fstatat</a:t>
            </a:r>
            <a:r>
              <a:rPr lang="zh-CN" altLang="en-US" sz="1400" u="sng">
                <a:sym typeface="+mn-ea"/>
              </a:rPr>
              <a:t>，如果</a:t>
            </a:r>
            <a:r>
              <a:rPr lang="en-US" altLang="zh-CN" sz="1400" u="sng">
                <a:sym typeface="+mn-ea"/>
              </a:rPr>
              <a:t>pathname</a:t>
            </a:r>
            <a:r>
              <a:rPr lang="zh-CN" altLang="en-US" sz="1400" u="sng">
                <a:sym typeface="+mn-ea"/>
              </a:rPr>
              <a:t>是相对目录，那么就会计算相对于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的实际目录，如果</a:t>
            </a:r>
            <a:r>
              <a:rPr lang="en-US" altLang="zh-CN" sz="1400" u="sng">
                <a:sym typeface="+mn-ea"/>
              </a:rPr>
              <a:t>pathname</a:t>
            </a:r>
            <a:r>
              <a:rPr lang="zh-CN" altLang="en-US" sz="1400" u="sng">
                <a:sym typeface="+mn-ea"/>
              </a:rPr>
              <a:t>是绝对目录，那么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将会被忽略。特别的，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设置为</a:t>
            </a:r>
            <a:r>
              <a:rPr lang="en-US" altLang="zh-CN" sz="1400" u="sng">
                <a:sym typeface="+mn-ea"/>
              </a:rPr>
              <a:t>A</a:t>
            </a:r>
            <a:r>
              <a:rPr lang="en-US" altLang="en-US" sz="1400" u="sng">
                <a:sym typeface="+mn-ea"/>
              </a:rPr>
              <a:t>T_FDCWD, </a:t>
            </a:r>
            <a:r>
              <a:rPr lang="zh-CN" altLang="en-US" sz="1400" u="sng">
                <a:sym typeface="+mn-ea"/>
              </a:rPr>
              <a:t>代表参考位置是该进程的工作目录。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更改名称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int </a:t>
            </a:r>
            <a:r>
              <a:rPr lang="" altLang="en-US" sz="1400" u="sng">
                <a:sym typeface="+mn-ea"/>
              </a:rPr>
              <a:t>rename(const char *oldname, const char *newname)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int renameat(int oldfd, const char *oldname, int newfd, const char *newname)</a:t>
            </a:r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403225" y="2988310"/>
            <a:ext cx="11386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old</a:t>
            </a:r>
            <a:r>
              <a:rPr lang="" altLang="en-US" sz="1400" u="sng">
                <a:sym typeface="+mn-ea"/>
              </a:rPr>
              <a:t>name </a:t>
            </a:r>
            <a:r>
              <a:rPr lang="zh-CN" altLang="" sz="1400" u="sng">
                <a:sym typeface="+mn-ea"/>
              </a:rPr>
              <a:t>是一个文件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、目录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、符号链接，</a:t>
            </a:r>
            <a:r>
              <a:rPr lang="en-US" altLang="zh-CN" sz="1400" u="sng">
                <a:sym typeface="+mn-ea"/>
              </a:rPr>
              <a:t> new</a:t>
            </a:r>
            <a:r>
              <a:rPr lang="" altLang="en-US" sz="1400" u="sng">
                <a:sym typeface="+mn-ea"/>
              </a:rPr>
              <a:t>name</a:t>
            </a:r>
            <a:r>
              <a:rPr lang="zh-CN" altLang="" sz="1400" u="sng">
                <a:sym typeface="+mn-ea"/>
              </a:rPr>
              <a:t>已经存在或者不存在的处理方案？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更改名称</a:t>
            </a:r>
            <a:endParaRPr lang="zh-CN" altLang="en-US" b="1"/>
          </a:p>
        </p:txBody>
      </p:sp>
      <p:pic>
        <p:nvPicPr>
          <p:cNvPr id="9" name="Picture 8" descr="renam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889635"/>
            <a:ext cx="10984865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符号链接相关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1. </a:t>
            </a:r>
            <a:r>
              <a:rPr lang="zh-CN" altLang="en-US" sz="1400" u="sng">
                <a:sym typeface="+mn-ea"/>
              </a:rPr>
              <a:t>符号链接和硬链接相比？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硬链接只允许指向同一文件系统，符号链接可以随意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硬链接不可以指向一个目录，符号链接可以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硬链接增加文件的链接技术，符号链接不增加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2. </a:t>
            </a:r>
            <a:r>
              <a:rPr lang="zh-CN" altLang="en-US" sz="1400" u="sng">
                <a:sym typeface="+mn-ea"/>
              </a:rPr>
              <a:t>函数对符号链接的处理方案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穿透符号链接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不穿透符号链接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参数为符号链接时，出错返回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3.</a:t>
            </a:r>
            <a:r>
              <a:rPr lang="zh-CN" altLang="en-US" sz="1400" u="sng">
                <a:sym typeface="+mn-ea"/>
              </a:rPr>
              <a:t>创建和读取符号链接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" altLang="en-US" sz="1400" u="sng">
                <a:sym typeface="+mn-ea"/>
              </a:rPr>
              <a:t>int symlink(const char *actualpath, const char *sympath)</a:t>
            </a:r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	int symlinkat(const char *actualpath, int fd, const char *sympath)</a:t>
            </a:r>
            <a:endParaRPr lang="" altLang="en-US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成功，返回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，失败，返回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打开符号链接，并读取符号链接的内容（指向的文件的名字）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ssize_t readlink(const char *pathname, char *buf, size_t bufsize)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ssize_t readlinkat(int fd, const char *pathname, char *buf, size_t bufsize);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成功，返回读取的字节数，失败，返回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文件的时间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ym typeface="+mn-ea"/>
              </a:rPr>
              <a:t>st_atime : </a:t>
            </a:r>
            <a:r>
              <a:rPr lang="zh-CN" altLang="" sz="1400" u="sng">
                <a:sym typeface="+mn-ea"/>
              </a:rPr>
              <a:t>文件数据的最后访问时间</a:t>
            </a:r>
            <a:r>
              <a:rPr lang="en-US" altLang="zh-CN" sz="1400" u="sng">
                <a:sym typeface="+mn-ea"/>
              </a:rPr>
              <a:t>    ls -u</a:t>
            </a:r>
            <a:endParaRPr lang="en-US" altLang="zh-CN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st</a:t>
            </a:r>
            <a:r>
              <a:rPr lang="" altLang="en-US" sz="1400" u="sng">
                <a:sym typeface="+mn-ea"/>
              </a:rPr>
              <a:t>_mtime</a:t>
            </a:r>
            <a:r>
              <a:rPr lang="zh-CN" altLang="" sz="1400" u="sng">
                <a:sym typeface="+mn-ea"/>
              </a:rPr>
              <a:t>：文件数据的最后修改时间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默认</a:t>
            </a:r>
            <a:endParaRPr lang="zh-CN" altLang="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st_ctime</a:t>
            </a:r>
            <a:r>
              <a:rPr lang="zh-CN" altLang="" sz="1400" u="sng">
                <a:sym typeface="+mn-ea"/>
              </a:rPr>
              <a:t>：</a:t>
            </a:r>
            <a:r>
              <a:rPr lang="en-US" altLang="zh-CN" sz="1400" u="sng">
                <a:sym typeface="+mn-ea"/>
              </a:rPr>
              <a:t>i</a:t>
            </a:r>
            <a:r>
              <a:rPr lang="zh-CN" altLang="en-US" sz="1400" u="sng">
                <a:sym typeface="+mn-ea"/>
              </a:rPr>
              <a:t>节点状态的最后修改时间</a:t>
            </a:r>
            <a:r>
              <a:rPr lang="en-US" altLang="zh-CN" sz="1400" u="sng">
                <a:sym typeface="+mn-ea"/>
              </a:rPr>
              <a:t>  </a:t>
            </a:r>
            <a:r>
              <a:rPr lang="" altLang="en-US" sz="1400" u="sng">
                <a:sym typeface="+mn-ea"/>
              </a:rPr>
              <a:t>ls -c</a:t>
            </a:r>
            <a:endParaRPr lang="" altLang="en-US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30810" y="2880360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文件的时间修改</a:t>
            </a:r>
            <a:endParaRPr lang="" altLang="zh-CN" b="1"/>
          </a:p>
        </p:txBody>
      </p:sp>
      <p:sp>
        <p:nvSpPr>
          <p:cNvPr id="3" name="Text Box 2"/>
          <p:cNvSpPr txBox="true"/>
          <p:nvPr/>
        </p:nvSpPr>
        <p:spPr>
          <a:xfrm>
            <a:off x="403225" y="3852545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sym typeface="+mn-ea"/>
              </a:rPr>
              <a:t>1. </a:t>
            </a:r>
            <a:r>
              <a:rPr lang="zh-CN" altLang="en-US" sz="1400" u="sng">
                <a:sym typeface="+mn-ea"/>
              </a:rPr>
              <a:t>修改文件内容的访问和修改时间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" altLang="en-US" sz="1400" u="sng">
                <a:sym typeface="+mn-ea"/>
              </a:rPr>
              <a:t>int futimens(int fd, const struct timespec times[2]);</a:t>
            </a:r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	int utimensat(int fd, const char *path, const struct timespec times[2], int flag);</a:t>
            </a:r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	int utimes(const char *pathname, const struct timeval times[2])</a:t>
            </a:r>
            <a:endParaRPr lang="en-US" altLang="zh-CN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387975" y="846455"/>
            <a:ext cx="5006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struct timespec {</a:t>
            </a:r>
            <a:endParaRPr lang="en-US"/>
          </a:p>
          <a:p>
            <a:r>
              <a:rPr lang="en-US"/>
              <a:t>               time_t tv_sec;        /* seconds */</a:t>
            </a:r>
            <a:endParaRPr lang="en-US"/>
          </a:p>
          <a:p>
            <a:r>
              <a:rPr lang="en-US"/>
              <a:t>               long   tv_nsec;       /*nanoseconds */</a:t>
            </a:r>
            <a:endParaRPr lang="en-US"/>
          </a:p>
          <a:p>
            <a:r>
              <a:rPr lang="en-US"/>
              <a:t>           };</a:t>
            </a:r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5387975" y="2653665"/>
            <a:ext cx="63404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struct timeval {</a:t>
            </a:r>
            <a:endParaRPr lang="en-US"/>
          </a:p>
          <a:p>
            <a:r>
              <a:rPr lang="en-US"/>
              <a:t>               long tv_sec;        /* seconds */</a:t>
            </a:r>
            <a:endParaRPr lang="en-US"/>
          </a:p>
          <a:p>
            <a:r>
              <a:rPr lang="en-US"/>
              <a:t>               long tv_usec;       /* microseconds */</a:t>
            </a:r>
            <a:endParaRPr lang="en-US"/>
          </a:p>
          <a:p>
            <a:r>
              <a:rPr lang="en-US"/>
              <a:t>           };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目录的创建与删除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sym typeface="+mn-ea"/>
              </a:rPr>
              <a:t>int</a:t>
            </a:r>
            <a:r>
              <a:rPr lang="" altLang="en-US" sz="1400" u="sng">
                <a:sym typeface="+mn-ea"/>
              </a:rPr>
              <a:t> mkdir(const char *pathname, mode_t mode)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" altLang="en-US" sz="1400" u="sng">
                <a:sym typeface="+mn-ea"/>
              </a:rPr>
              <a:t>int mkdirat(int fd, const char *pathname, mode_t mode)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成功，返回</a:t>
            </a:r>
            <a:r>
              <a:rPr lang="en-US" altLang="zh-CN" sz="1400" u="sng">
                <a:sym typeface="+mn-ea"/>
              </a:rPr>
              <a:t>0</a:t>
            </a:r>
            <a:r>
              <a:rPr lang="zh-CN" altLang="en-US" sz="1400" u="sng">
                <a:sym typeface="+mn-ea"/>
              </a:rPr>
              <a:t>，失败，返回</a:t>
            </a:r>
            <a:r>
              <a:rPr lang="en-US" altLang="zh-CN" sz="1400" u="sng">
                <a:sym typeface="+mn-ea"/>
              </a:rPr>
              <a:t>-1</a:t>
            </a:r>
            <a:endParaRPr lang="en-US" altLang="zh-CN" sz="1400" u="sng"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402590" y="2728595"/>
            <a:ext cx="11386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ym typeface="+mn-ea"/>
              </a:rPr>
              <a:t>创建一个空的目录，其中</a:t>
            </a:r>
            <a:r>
              <a:rPr lang="" altLang="zh-CN" sz="1400" u="sng">
                <a:sym typeface="+mn-ea"/>
              </a:rPr>
              <a:t>. </a:t>
            </a:r>
            <a:r>
              <a:rPr lang="zh-CN" altLang="" sz="1400" u="sng">
                <a:sym typeface="+mn-ea"/>
              </a:rPr>
              <a:t>和</a:t>
            </a:r>
            <a:r>
              <a:rPr lang="" altLang="zh-CN" sz="1400" u="sng">
                <a:sym typeface="+mn-ea"/>
              </a:rPr>
              <a:t> ..</a:t>
            </a:r>
            <a:r>
              <a:rPr lang="zh-CN" altLang="" sz="1400" u="sng">
                <a:sym typeface="+mn-ea"/>
              </a:rPr>
              <a:t>自动创建，需要注意的是</a:t>
            </a:r>
            <a:r>
              <a:rPr lang="" altLang="zh-CN" sz="1400" u="sng">
                <a:sym typeface="+mn-ea"/>
              </a:rPr>
              <a:t>mode</a:t>
            </a:r>
            <a:r>
              <a:rPr lang="zh-CN" altLang="" sz="1400" u="sng">
                <a:sym typeface="+mn-ea"/>
              </a:rPr>
              <a:t>的可指向权限是应该被设置的</a:t>
            </a:r>
            <a:endParaRPr lang="zh-CN" altLang="" sz="1400" u="sng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02590" y="3909695"/>
            <a:ext cx="11386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ym typeface="+mn-ea"/>
              </a:rPr>
              <a:t>int rmdir(const char *pathname)</a:t>
            </a:r>
            <a:endParaRPr lang="en-US" altLang="en-US" sz="1400" u="sng">
              <a:sym typeface="+mn-ea"/>
            </a:endParaRPr>
          </a:p>
          <a:p>
            <a:endParaRPr lang="en-US" altLang="en-US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1. </a:t>
            </a:r>
            <a:r>
              <a:rPr lang="zh-CN" altLang="en-US" sz="1400" u="sng">
                <a:sym typeface="+mn-ea"/>
              </a:rPr>
              <a:t>删除一个空目录</a:t>
            </a:r>
            <a:endParaRPr lang="zh-CN" altLang="en-US" sz="1400" u="sng">
              <a:sym typeface="+mn-ea"/>
            </a:endParaRPr>
          </a:p>
          <a:p>
            <a:endParaRPr lang="en-US" altLang="en-US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2. </a:t>
            </a:r>
            <a:r>
              <a:rPr lang="zh-CN" altLang="" sz="1400" u="sng">
                <a:sym typeface="+mn-ea"/>
              </a:rPr>
              <a:t>如果调用该函数时，没有其他进程占用此目录，那么直接释放，如果还有其他进程占用，则次函数会先删除文件中的</a:t>
            </a:r>
            <a:r>
              <a:rPr lang="" altLang="zh-CN" sz="1400" u="sng">
                <a:sym typeface="+mn-ea"/>
              </a:rPr>
              <a:t>.</a:t>
            </a:r>
            <a:r>
              <a:rPr lang="zh-CN" altLang="" sz="1400" u="sng">
                <a:sym typeface="+mn-ea"/>
              </a:rPr>
              <a:t>和</a:t>
            </a:r>
            <a:r>
              <a:rPr lang="" altLang="zh-CN" sz="1400" u="sng">
                <a:sym typeface="+mn-ea"/>
              </a:rPr>
              <a:t>.., </a:t>
            </a:r>
            <a:r>
              <a:rPr lang="zh-CN" altLang="" sz="1400" u="sng">
                <a:sym typeface="+mn-ea"/>
              </a:rPr>
              <a:t>并把目录的链接计数设置为０，并且，不可以在该文件中再创建新的文件，直到占有该目录的所有进程结束，才会真正的释放该目录。</a:t>
            </a:r>
            <a:endParaRPr lang="zh-CN" altLang="" sz="1400" u="sng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目录的读取</a:t>
            </a:r>
            <a:endParaRPr lang="zh-CN" altLang="en-US" b="1"/>
          </a:p>
        </p:txBody>
      </p:sp>
      <p:sp>
        <p:nvSpPr>
          <p:cNvPr id="9" name="Text Box 8"/>
          <p:cNvSpPr txBox="true"/>
          <p:nvPr/>
        </p:nvSpPr>
        <p:spPr>
          <a:xfrm>
            <a:off x="316865" y="947420"/>
            <a:ext cx="1138618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ym typeface="+mn-ea"/>
              </a:rPr>
              <a:t>1. </a:t>
            </a:r>
            <a:r>
              <a:rPr lang="zh-CN" altLang="" sz="1400" u="sng">
                <a:sym typeface="+mn-ea"/>
              </a:rPr>
              <a:t>用户只能读一个目录，但是只有内核可以写目录。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" altLang="zh-CN" sz="1400" u="sng">
                <a:solidFill>
                  <a:srgbClr val="FF0000"/>
                </a:solidFill>
                <a:sym typeface="+mn-ea"/>
              </a:rPr>
              <a:t>DIR *opendir(const char *pathname)</a:t>
            </a:r>
            <a:endParaRPr lang="" altLang="zh-CN" sz="1400" u="sng">
              <a:solidFill>
                <a:srgbClr val="FF0000"/>
              </a:solidFill>
              <a:sym typeface="+mn-ea"/>
            </a:endParaRPr>
          </a:p>
          <a:p>
            <a:endParaRPr lang="" altLang="zh-CN" sz="1400" u="sng">
              <a:solidFill>
                <a:srgbClr val="FF0000"/>
              </a:solidFill>
              <a:sym typeface="+mn-ea"/>
            </a:endParaRPr>
          </a:p>
          <a:p>
            <a:r>
              <a:rPr lang="" altLang="zh-CN" sz="1400" u="sng">
                <a:solidFill>
                  <a:srgbClr val="FF0000"/>
                </a:solidFill>
                <a:sym typeface="+mn-ea"/>
              </a:rPr>
              <a:t>DIR *fdopendir(int fd)</a:t>
            </a:r>
            <a:endParaRPr lang="" altLang="zh-CN" sz="1400" u="sng">
              <a:solidFill>
                <a:srgbClr val="FF0000"/>
              </a:solidFill>
              <a:sym typeface="+mn-ea"/>
            </a:endParaRPr>
          </a:p>
          <a:p>
            <a:r>
              <a:rPr lang="" altLang="zh-CN" sz="1400" u="sng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" sz="1400" u="sng">
                <a:solidFill>
                  <a:srgbClr val="FF0000"/>
                </a:solidFill>
                <a:sym typeface="+mn-ea"/>
              </a:rPr>
              <a:t>成功，返回指针，失败，返回</a:t>
            </a:r>
            <a:r>
              <a:rPr lang="" altLang="zh-CN" sz="1400" u="sng">
                <a:solidFill>
                  <a:srgbClr val="FF0000"/>
                </a:solidFill>
                <a:sym typeface="+mn-ea"/>
              </a:rPr>
              <a:t>NULL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olidFill>
                  <a:schemeClr val="accent2"/>
                </a:solidFill>
                <a:sym typeface="+mn-ea"/>
              </a:rPr>
              <a:t>struct dirent *readdir(DIR *dp)</a:t>
            </a:r>
            <a:endParaRPr lang="" altLang="zh-CN" sz="1400" u="sng">
              <a:solidFill>
                <a:schemeClr val="accent2"/>
              </a:solidFill>
              <a:sym typeface="+mn-ea"/>
            </a:endParaRPr>
          </a:p>
          <a:p>
            <a:r>
              <a:rPr lang="" altLang="zh-CN" sz="1400" u="sng">
                <a:solidFill>
                  <a:schemeClr val="accent2"/>
                </a:solidFill>
                <a:sym typeface="+mn-ea"/>
              </a:rPr>
              <a:t>	</a:t>
            </a:r>
            <a:r>
              <a:rPr lang="zh-CN" altLang="" sz="1400" u="sng">
                <a:solidFill>
                  <a:schemeClr val="accent2"/>
                </a:solidFill>
                <a:sym typeface="+mn-ea"/>
              </a:rPr>
              <a:t>成功，返回指针，失败或者到达目录尾部，返回</a:t>
            </a:r>
            <a:r>
              <a:rPr lang="" altLang="zh-CN" sz="1400" u="sng">
                <a:solidFill>
                  <a:schemeClr val="accent2"/>
                </a:solidFill>
                <a:sym typeface="+mn-ea"/>
              </a:rPr>
              <a:t>NULL</a:t>
            </a:r>
            <a:endParaRPr lang="" altLang="zh-CN" sz="1400" u="sng">
              <a:solidFill>
                <a:schemeClr val="accent2"/>
              </a:solidFill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olidFill>
                  <a:srgbClr val="00B050"/>
                </a:solidFill>
                <a:sym typeface="+mn-ea"/>
              </a:rPr>
              <a:t>void rewinddir(DIR *dp)</a:t>
            </a:r>
            <a:endParaRPr lang="" altLang="zh-CN" sz="1400" u="sng">
              <a:solidFill>
                <a:srgbClr val="00B050"/>
              </a:solidFill>
              <a:sym typeface="+mn-ea"/>
            </a:endParaRPr>
          </a:p>
          <a:p>
            <a:endParaRPr lang="" altLang="zh-CN" sz="1400" u="sng">
              <a:solidFill>
                <a:srgbClr val="00B050"/>
              </a:solidFill>
              <a:sym typeface="+mn-ea"/>
            </a:endParaRPr>
          </a:p>
          <a:p>
            <a:r>
              <a:rPr lang="" altLang="zh-CN" sz="1400" u="sng">
                <a:solidFill>
                  <a:srgbClr val="00B050"/>
                </a:solidFill>
                <a:sym typeface="+mn-ea"/>
              </a:rPr>
              <a:t>int closedir(DIR *dp)</a:t>
            </a:r>
            <a:endParaRPr lang="" altLang="zh-CN" sz="1400" u="sng">
              <a:solidFill>
                <a:srgbClr val="00B050"/>
              </a:solidFill>
              <a:sym typeface="+mn-ea"/>
            </a:endParaRPr>
          </a:p>
          <a:p>
            <a:r>
              <a:rPr lang="" altLang="zh-CN" sz="1400" u="sng">
                <a:solidFill>
                  <a:srgbClr val="00B050"/>
                </a:solidFill>
                <a:sym typeface="+mn-ea"/>
              </a:rPr>
              <a:t>	</a:t>
            </a:r>
            <a:r>
              <a:rPr lang="zh-CN" altLang="" sz="1400" u="sng">
                <a:solidFill>
                  <a:srgbClr val="00B050"/>
                </a:solidFill>
                <a:sym typeface="+mn-ea"/>
              </a:rPr>
              <a:t>成功，返回０，失败，返回</a:t>
            </a:r>
            <a:r>
              <a:rPr lang="" altLang="zh-CN" sz="1400" u="sng">
                <a:solidFill>
                  <a:srgbClr val="00B050"/>
                </a:solidFill>
                <a:sym typeface="+mn-ea"/>
              </a:rPr>
              <a:t>-1</a:t>
            </a:r>
            <a:endParaRPr lang="" altLang="zh-CN" sz="1400" u="sng">
              <a:solidFill>
                <a:srgbClr val="00B050"/>
              </a:solidFill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olidFill>
                  <a:srgbClr val="00B0F0"/>
                </a:solidFill>
                <a:sym typeface="+mn-ea"/>
              </a:rPr>
              <a:t>long telldir(DIR *dp)</a:t>
            </a:r>
            <a:endParaRPr lang="" altLang="zh-CN" sz="1400" u="sng">
              <a:solidFill>
                <a:srgbClr val="00B0F0"/>
              </a:solidFill>
              <a:sym typeface="+mn-ea"/>
            </a:endParaRPr>
          </a:p>
          <a:p>
            <a:r>
              <a:rPr lang="" altLang="zh-CN" sz="1400" u="sng">
                <a:solidFill>
                  <a:srgbClr val="00B0F0"/>
                </a:solidFill>
                <a:sym typeface="+mn-ea"/>
              </a:rPr>
              <a:t>	</a:t>
            </a:r>
            <a:r>
              <a:rPr lang="zh-CN" altLang="" sz="1400" u="sng">
                <a:solidFill>
                  <a:srgbClr val="00B0F0"/>
                </a:solidFill>
                <a:sym typeface="+mn-ea"/>
              </a:rPr>
              <a:t>返回与ｄｐ关联的目录中的当前位置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void seekdir(DIR *dp, long loc)</a:t>
            </a:r>
            <a:endParaRPr lang="" altLang="zh-CN" sz="1400" u="sng">
              <a:sym typeface="+mn-ea"/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310" y="1861820"/>
            <a:ext cx="560070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文件操作</a:t>
            </a:r>
            <a:r>
              <a:rPr lang="en-US" altLang="zh-CN" b="1"/>
              <a:t>_</a:t>
            </a:r>
            <a:r>
              <a:rPr lang="zh-CN" altLang="en-US" b="1"/>
              <a:t>工作目录相关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403225" y="1239520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ym typeface="+mn-ea"/>
              </a:rPr>
              <a:t>int chdir(const char *pathname)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int fchdir(int fd)</a:t>
            </a:r>
            <a:endParaRPr lang="" altLang="zh-CN" sz="1400" u="sng">
              <a:sym typeface="+mn-ea"/>
            </a:endParaRPr>
          </a:p>
          <a:p>
            <a:endParaRPr lang="" altLang="zh-CN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更改当前的工作目录</a:t>
            </a:r>
            <a:endParaRPr lang="zh-CN" altLang="" sz="1400" u="sng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03225" y="2604770"/>
            <a:ext cx="11386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sym typeface="+mn-ea"/>
              </a:rPr>
              <a:t>成功，返回０，失败，返回</a:t>
            </a:r>
            <a:r>
              <a:rPr lang="" altLang="zh-CN" sz="1400" u="sng">
                <a:sym typeface="+mn-ea"/>
              </a:rPr>
              <a:t>-1</a:t>
            </a:r>
            <a:endParaRPr lang="" altLang="zh-CN" sz="1400" u="sng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03225" y="3385820"/>
            <a:ext cx="11386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sym typeface="+mn-ea"/>
              </a:rPr>
              <a:t>char *getcwd(char *buf, size_t size);</a:t>
            </a:r>
            <a:endParaRPr lang="" altLang="en-US" sz="1400" u="sng">
              <a:sym typeface="+mn-ea"/>
            </a:endParaRPr>
          </a:p>
          <a:p>
            <a:endParaRPr lang="" altLang="en-US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获取当前的工作目录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zh-CN" altLang="" sz="1400" u="sng">
                <a:sym typeface="+mn-ea"/>
              </a:rPr>
              <a:t>成功返回</a:t>
            </a:r>
            <a:r>
              <a:rPr lang="" altLang="zh-CN" sz="1400" u="sng">
                <a:sym typeface="+mn-ea"/>
              </a:rPr>
              <a:t>buff, </a:t>
            </a:r>
            <a:r>
              <a:rPr lang="zh-CN" altLang="" sz="1400" u="sng">
                <a:sym typeface="+mn-ea"/>
              </a:rPr>
              <a:t>失败返回</a:t>
            </a:r>
            <a:r>
              <a:rPr lang="" altLang="zh-CN" sz="1400" u="sng">
                <a:sym typeface="+mn-ea"/>
              </a:rPr>
              <a:t>NULL</a:t>
            </a:r>
            <a:endParaRPr lang="" altLang="zh-CN" sz="1400" u="sng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设备字段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402590" y="1395095"/>
            <a:ext cx="113861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sym typeface="+mn-ea"/>
              </a:rPr>
              <a:t>st_dev: </a:t>
            </a:r>
            <a:r>
              <a:rPr lang="zh-CN" altLang="" sz="1400" u="sng">
                <a:sym typeface="+mn-ea"/>
              </a:rPr>
              <a:t>文件系统的设备号</a:t>
            </a:r>
            <a:endParaRPr lang="zh-CN" altLang="" sz="1400" u="sng">
              <a:sym typeface="+mn-ea"/>
            </a:endParaRPr>
          </a:p>
          <a:p>
            <a:endParaRPr lang="zh-CN" altLang="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st_rdev:</a:t>
            </a:r>
            <a:r>
              <a:rPr lang="zh-CN" altLang="" sz="1400" u="sng">
                <a:sym typeface="+mn-ea"/>
              </a:rPr>
              <a:t>特殊设备号，只有字符文件和块文件才具有</a:t>
            </a:r>
            <a:endParaRPr lang="zh-CN" altLang="" sz="1400" u="sng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3425" y="3281045"/>
            <a:ext cx="118046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设备号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419350" y="2833370"/>
            <a:ext cx="18478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主设备号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419350" y="4014470"/>
            <a:ext cx="18478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次设备号</a:t>
            </a:r>
            <a:endParaRPr lang="zh-CN" altLang="en-US"/>
          </a:p>
        </p:txBody>
      </p:sp>
      <p:sp>
        <p:nvSpPr>
          <p:cNvPr id="8" name="Left Brace 7"/>
          <p:cNvSpPr/>
          <p:nvPr/>
        </p:nvSpPr>
        <p:spPr>
          <a:xfrm>
            <a:off x="1952625" y="3195320"/>
            <a:ext cx="295275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4448175" y="2928620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标识设备驱动程序</a:t>
            </a:r>
            <a:endParaRPr lang="zh-CN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4556125" y="4053840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标识特定的子设备</a:t>
            </a:r>
            <a:endParaRPr lang="zh-CN" altLang="en-US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045" y="747395"/>
            <a:ext cx="563880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文件属性结构</a:t>
            </a:r>
            <a:endParaRPr lang="zh-CN" altLang="en-US" b="1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940" y="950595"/>
            <a:ext cx="4775835" cy="533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文件类型</a:t>
            </a:r>
            <a:endParaRPr lang="zh-CN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</a:t>
            </a:r>
            <a:r>
              <a:rPr lang="en-US" altLang="en-US" sz="1400" u="sng"/>
              <a:t>. </a:t>
            </a:r>
            <a:r>
              <a:rPr lang="zh-CN" altLang="en-US" sz="1400" u="sng"/>
              <a:t>文件都有哪些类型？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>
                <a:solidFill>
                  <a:srgbClr val="00B050"/>
                </a:solidFill>
              </a:rPr>
              <a:t>普通文件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、目录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、块设备文件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、字符设备文件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、符号链接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、</a:t>
            </a:r>
            <a:r>
              <a:rPr lang="en-US" altLang="zh-CN" sz="1400" u="sng">
                <a:solidFill>
                  <a:srgbClr val="00B050"/>
                </a:solidFill>
              </a:rPr>
              <a:t>FIFO  </a:t>
            </a:r>
            <a:r>
              <a:rPr lang="zh-CN" altLang="en-US" sz="1400" u="sng">
                <a:solidFill>
                  <a:srgbClr val="00B050"/>
                </a:solidFill>
              </a:rPr>
              <a:t>、套接字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/>
              <a:t>、</a:t>
            </a:r>
            <a:r>
              <a:rPr lang="zh-CN" altLang="en-US" sz="1400" u="sng">
                <a:solidFill>
                  <a:srgbClr val="FF0000"/>
                </a:solidFill>
              </a:rPr>
              <a:t>消息队列</a:t>
            </a:r>
            <a:r>
              <a:rPr lang="en-US" altLang="zh-CN" sz="1400" u="sng">
                <a:solidFill>
                  <a:srgbClr val="FF0000"/>
                </a:solidFill>
              </a:rPr>
              <a:t> </a:t>
            </a:r>
            <a:r>
              <a:rPr lang="zh-CN" altLang="en-US" sz="1400" u="sng">
                <a:solidFill>
                  <a:srgbClr val="FF0000"/>
                </a:solidFill>
              </a:rPr>
              <a:t>、信号量</a:t>
            </a:r>
            <a:r>
              <a:rPr lang="en-US" altLang="zh-CN" sz="1400" u="sng">
                <a:solidFill>
                  <a:srgbClr val="FF0000"/>
                </a:solidFill>
              </a:rPr>
              <a:t> </a:t>
            </a:r>
            <a:r>
              <a:rPr lang="zh-CN" altLang="en-US" sz="1400" u="sng">
                <a:solidFill>
                  <a:srgbClr val="FF0000"/>
                </a:solidFill>
              </a:rPr>
              <a:t>、共享存储对象</a:t>
            </a:r>
            <a:endParaRPr lang="en-US" altLang="zh-CN" sz="1400" u="sng">
              <a:solidFill>
                <a:srgbClr val="FF0000"/>
              </a:solidFill>
            </a:endParaRPr>
          </a:p>
          <a:p>
            <a:endParaRPr lang="en-US" altLang="zh-CN" sz="1400" u="sng"/>
          </a:p>
          <a:p>
            <a:r>
              <a:rPr lang="en-US" altLang="zh-CN" sz="1400" u="sng"/>
              <a:t>2. </a:t>
            </a:r>
            <a:r>
              <a:rPr lang="zh-CN" altLang="en-US" sz="1400" u="sng"/>
              <a:t>类型信息存储在哪里？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文件类型信息存储在</a:t>
            </a:r>
            <a:r>
              <a:rPr lang="en-US" altLang="zh-CN" sz="1400" u="sng"/>
              <a:t>  </a:t>
            </a:r>
            <a:r>
              <a:rPr lang="en-US" altLang="en-US" sz="1400" u="sng"/>
              <a:t>struct stat </a:t>
            </a:r>
            <a:r>
              <a:rPr lang="zh-CN" altLang="en-US" sz="1400" u="sng"/>
              <a:t>下的</a:t>
            </a:r>
            <a:r>
              <a:rPr lang="en-US" altLang="zh-CN" sz="1400" u="sng"/>
              <a:t>st_mode</a:t>
            </a:r>
            <a:r>
              <a:rPr lang="zh-CN" altLang="en-US" sz="1400" u="sng"/>
              <a:t>成员中的某一些位的编码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en-US" sz="1400" u="sng"/>
              <a:t>3. </a:t>
            </a:r>
            <a:r>
              <a:rPr lang="zh-CN" altLang="en-US" sz="1400" u="sng"/>
              <a:t>如何提取类型信息？</a:t>
            </a:r>
            <a:endParaRPr lang="zh-CN" altLang="en-US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利用系统提供的宏函数进行类型的提取</a:t>
            </a:r>
            <a:r>
              <a:rPr lang="en-US" altLang="zh-CN" sz="1400" u="sng"/>
              <a:t>, </a:t>
            </a:r>
            <a:r>
              <a:rPr lang="zh-CN" altLang="en-US" sz="1400" u="sng"/>
              <a:t>返回谓词</a:t>
            </a:r>
            <a:endParaRPr lang="zh-CN" altLang="en-US" sz="1400" u="sng"/>
          </a:p>
          <a:p>
            <a:r>
              <a:rPr lang="en-US" altLang="zh-CN" sz="1400" u="sng"/>
              <a:t>	S</a:t>
            </a:r>
            <a:r>
              <a:rPr lang="en-US" altLang="en-US" sz="1400" u="sng"/>
              <a:t>_ISREG( st_mode)</a:t>
            </a:r>
            <a:endParaRPr lang="en-US" altLang="en-US" sz="1400" u="sng"/>
          </a:p>
          <a:p>
            <a:r>
              <a:rPr lang="en-US" altLang="en-US" sz="1400" u="sng"/>
              <a:t>	S_ISDIR(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r>
              <a:rPr lang="en-US" altLang="en-US" sz="1400" u="sng"/>
              <a:t>	S_ISCHR(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r>
              <a:rPr lang="en-US" altLang="en-US" sz="1400" u="sng"/>
              <a:t>	S_ISBLK(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r>
              <a:rPr lang="en-US" altLang="en-US" sz="1400" u="sng"/>
              <a:t>	S_ISFIFO(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r>
              <a:rPr lang="en-US" altLang="en-US" sz="1400" u="sng"/>
              <a:t>	S_ISLNK(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r>
              <a:rPr lang="en-US" altLang="en-US" sz="1400" u="sng"/>
              <a:t>	S_ISSOCK(</a:t>
            </a:r>
            <a:r>
              <a:rPr lang="en-US" altLang="en-US" sz="1400" u="sng">
                <a:sym typeface="+mn-ea"/>
              </a:rPr>
              <a:t>st_mode</a:t>
            </a:r>
            <a:r>
              <a:rPr lang="en-US" altLang="en-US" sz="1400" u="sng"/>
              <a:t>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	S_TYPEISMQ(struct stat *)</a:t>
            </a:r>
            <a:endParaRPr lang="en-US" altLang="en-US" sz="1400" u="sng"/>
          </a:p>
          <a:p>
            <a:r>
              <a:rPr lang="en-US" altLang="en-US" sz="1400" u="sng">
                <a:sym typeface="+mn-ea"/>
              </a:rPr>
              <a:t>	S_TYPEISSEM(struct stat *)</a:t>
            </a:r>
            <a:endParaRPr lang="en-US" altLang="en-US" sz="1400" u="sng"/>
          </a:p>
          <a:p>
            <a:r>
              <a:rPr lang="en-US" altLang="en-US" sz="1400" u="sng">
                <a:sym typeface="+mn-ea"/>
              </a:rPr>
              <a:t>	S_TYPEISSHM(struct stat *)</a:t>
            </a:r>
            <a:endParaRPr lang="en-US" altLang="en-US" sz="1400" u="sng"/>
          </a:p>
          <a:p>
            <a:endParaRPr lang="en-US" altLang="en-US" sz="14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设置用户</a:t>
            </a:r>
            <a:r>
              <a:rPr lang="en-US" altLang="zh-CN" b="1"/>
              <a:t>ID</a:t>
            </a:r>
            <a:r>
              <a:rPr lang="zh-CN" altLang="en-US" b="1"/>
              <a:t>和组</a:t>
            </a:r>
            <a:r>
              <a:rPr lang="en-US" altLang="zh-CN" b="1"/>
              <a:t>ID</a:t>
            </a:r>
            <a:endParaRPr lang="en-US" altLang="zh-CN" b="1"/>
          </a:p>
        </p:txBody>
      </p:sp>
      <p:sp>
        <p:nvSpPr>
          <p:cNvPr id="2" name="Text Box 1"/>
          <p:cNvSpPr txBox="true"/>
          <p:nvPr/>
        </p:nvSpPr>
        <p:spPr>
          <a:xfrm>
            <a:off x="691515" y="1223645"/>
            <a:ext cx="1193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从进程方面来看，</a:t>
            </a:r>
            <a:r>
              <a:rPr lang="en-US" altLang="zh-CN" sz="1400" u="sng"/>
              <a:t>ID</a:t>
            </a:r>
            <a:r>
              <a:rPr lang="zh-CN" altLang="en-US" sz="1400" u="sng"/>
              <a:t>的分类</a:t>
            </a:r>
            <a:endParaRPr lang="zh-CN" altLang="en-US" sz="1400" u="sng"/>
          </a:p>
          <a:p>
            <a:r>
              <a:rPr lang="en-US" altLang="zh-CN" sz="1400" u="sng"/>
              <a:t>	1.</a:t>
            </a:r>
            <a:r>
              <a:rPr lang="zh-CN" altLang="en-US" sz="1400" u="sng"/>
              <a:t>实际用户</a:t>
            </a:r>
            <a:r>
              <a:rPr lang="en-US" altLang="zh-CN" sz="1400" u="sng"/>
              <a:t>ID</a:t>
            </a:r>
            <a:r>
              <a:rPr lang="zh-CN" altLang="en-US" sz="1400" u="sng"/>
              <a:t>和组</a:t>
            </a:r>
            <a:r>
              <a:rPr lang="en-US" altLang="zh-CN" sz="1400" u="sng"/>
              <a:t>ID</a:t>
            </a:r>
            <a:r>
              <a:rPr lang="zh-CN" altLang="en-US" sz="1400" u="sng"/>
              <a:t>，</a:t>
            </a:r>
            <a:r>
              <a:rPr lang="zh-CN" altLang="en-US" sz="1400" u="sng">
                <a:solidFill>
                  <a:srgbClr val="00B050"/>
                </a:solidFill>
              </a:rPr>
              <a:t>表明我们的实际身份</a:t>
            </a:r>
            <a:endParaRPr lang="en-US" altLang="zh-CN" sz="1400" u="sng">
              <a:solidFill>
                <a:srgbClr val="00B050"/>
              </a:solidFill>
            </a:endParaRPr>
          </a:p>
          <a:p>
            <a:r>
              <a:rPr lang="en-US" altLang="zh-CN" sz="1400" u="sng"/>
              <a:t>	2.</a:t>
            </a:r>
            <a:r>
              <a:rPr lang="zh-CN" altLang="en-US" sz="1400" u="sng"/>
              <a:t>有效用户</a:t>
            </a:r>
            <a:r>
              <a:rPr lang="en-US" altLang="zh-CN" sz="1400" u="sng"/>
              <a:t>ID</a:t>
            </a:r>
            <a:r>
              <a:rPr lang="zh-CN" altLang="en-US" sz="1400" u="sng"/>
              <a:t>和组</a:t>
            </a:r>
            <a:r>
              <a:rPr lang="en-US" altLang="zh-CN" sz="1400" u="sng"/>
              <a:t>ID</a:t>
            </a:r>
            <a:r>
              <a:rPr lang="zh-CN" altLang="en-US" sz="1400" u="sng"/>
              <a:t>，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通常，等于实际的用户和组</a:t>
            </a:r>
            <a:r>
              <a:rPr lang="en-US" altLang="zh-CN" sz="1400" u="sng">
                <a:solidFill>
                  <a:srgbClr val="00B050"/>
                </a:solidFill>
              </a:rPr>
              <a:t>ID</a:t>
            </a:r>
            <a:r>
              <a:rPr lang="zh-CN" altLang="en-US" sz="1400" u="sng">
                <a:solidFill>
                  <a:srgbClr val="00B050"/>
                </a:solidFill>
              </a:rPr>
              <a:t>，用来进行文件访问的权限检查</a:t>
            </a:r>
            <a:endParaRPr lang="en-US" altLang="zh-CN" sz="1400" u="sng">
              <a:solidFill>
                <a:srgbClr val="00B050"/>
              </a:solidFill>
            </a:endParaRPr>
          </a:p>
          <a:p>
            <a:r>
              <a:rPr lang="en-US" altLang="zh-CN" sz="1400" u="sng"/>
              <a:t>	3.</a:t>
            </a:r>
            <a:r>
              <a:rPr lang="zh-CN" altLang="en-US" sz="1400" u="sng"/>
              <a:t>保存的设置用户</a:t>
            </a:r>
            <a:r>
              <a:rPr lang="en-US" altLang="zh-CN" sz="1400" u="sng"/>
              <a:t>ID</a:t>
            </a:r>
            <a:r>
              <a:rPr lang="zh-CN" altLang="en-US" sz="1400" u="sng"/>
              <a:t>和组</a:t>
            </a:r>
            <a:r>
              <a:rPr lang="en-US" altLang="zh-CN" sz="1400" u="sng"/>
              <a:t>ID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在执行程序的时候，包含有效</a:t>
            </a:r>
            <a:r>
              <a:rPr lang="en-US" altLang="zh-CN" sz="1400" u="sng">
                <a:solidFill>
                  <a:srgbClr val="00B050"/>
                </a:solidFill>
              </a:rPr>
              <a:t>ID</a:t>
            </a:r>
            <a:r>
              <a:rPr lang="zh-CN" altLang="en-US" sz="1400" u="sng">
                <a:solidFill>
                  <a:srgbClr val="00B050"/>
                </a:solidFill>
              </a:rPr>
              <a:t>的副本</a:t>
            </a:r>
            <a:endParaRPr lang="zh-CN" altLang="en-US" sz="1400" u="sng">
              <a:solidFill>
                <a:srgbClr val="00B0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44450" y="3275965"/>
            <a:ext cx="12446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文件中</a:t>
            </a:r>
            <a:r>
              <a:rPr lang="en-US" altLang="zh-CN" sz="1400" u="sng"/>
              <a:t>st_m</a:t>
            </a:r>
            <a:r>
              <a:rPr lang="en-US" altLang="en-US" sz="1400" u="sng"/>
              <a:t>ode</a:t>
            </a:r>
            <a:r>
              <a:rPr lang="zh-CN" altLang="en-US" sz="1400" u="sng"/>
              <a:t>中的设置组</a:t>
            </a:r>
            <a:r>
              <a:rPr lang="en-US" altLang="zh-CN" sz="1400" u="sng"/>
              <a:t>ID</a:t>
            </a:r>
            <a:r>
              <a:rPr lang="zh-CN" altLang="en-US" sz="1400" u="sng"/>
              <a:t>位和设置用户</a:t>
            </a:r>
            <a:r>
              <a:rPr lang="en-US" altLang="zh-CN" sz="1400" u="sng"/>
              <a:t>ID</a:t>
            </a:r>
            <a:r>
              <a:rPr lang="zh-CN" altLang="en-US" sz="1400" u="sng"/>
              <a:t>位：当</a:t>
            </a:r>
            <a:r>
              <a:rPr lang="zh-CN" altLang="en-US" sz="1400" u="sng">
                <a:solidFill>
                  <a:srgbClr val="FF0000"/>
                </a:solidFill>
              </a:rPr>
              <a:t>执行</a:t>
            </a:r>
            <a:r>
              <a:rPr lang="zh-CN" altLang="en-US" sz="1400" u="sng"/>
              <a:t>该文件的时候，</a:t>
            </a:r>
            <a:r>
              <a:rPr lang="zh-CN" altLang="en-US" sz="1400" u="sng">
                <a:solidFill>
                  <a:srgbClr val="FF0000"/>
                </a:solidFill>
              </a:rPr>
              <a:t>将进程的有效用户</a:t>
            </a:r>
            <a:r>
              <a:rPr lang="en-US" altLang="zh-CN" sz="1400" u="sng">
                <a:solidFill>
                  <a:srgbClr val="FF0000"/>
                </a:solidFill>
              </a:rPr>
              <a:t>ID</a:t>
            </a:r>
            <a:r>
              <a:rPr lang="zh-CN" altLang="en-US" sz="1400" u="sng">
                <a:solidFill>
                  <a:srgbClr val="FF0000"/>
                </a:solidFill>
              </a:rPr>
              <a:t>设置为文件的所有者的用户</a:t>
            </a:r>
            <a:r>
              <a:rPr lang="en-US" altLang="zh-CN" sz="1400" u="sng">
                <a:solidFill>
                  <a:srgbClr val="FF0000"/>
                </a:solidFill>
              </a:rPr>
              <a:t>ID</a:t>
            </a:r>
            <a:r>
              <a:rPr lang="en-US" altLang="en-US" sz="1400" u="sng">
                <a:solidFill>
                  <a:srgbClr val="FF0000"/>
                </a:solidFill>
              </a:rPr>
              <a:t>(st_uid)</a:t>
            </a:r>
            <a:r>
              <a:rPr lang="zh-CN" altLang="en-US" sz="1400" u="sng"/>
              <a:t>，设置组</a:t>
            </a:r>
            <a:r>
              <a:rPr lang="en-US" altLang="zh-CN" sz="1400" u="sng"/>
              <a:t>ID</a:t>
            </a:r>
            <a:r>
              <a:rPr lang="zh-CN" altLang="en-US" sz="1400" u="sng"/>
              <a:t>相同的作用</a:t>
            </a:r>
            <a:endParaRPr lang="zh-CN" altLang="en-US" sz="1400" u="sng"/>
          </a:p>
        </p:txBody>
      </p:sp>
      <p:sp>
        <p:nvSpPr>
          <p:cNvPr id="8" name="Text Box 7"/>
          <p:cNvSpPr txBox="true"/>
          <p:nvPr/>
        </p:nvSpPr>
        <p:spPr>
          <a:xfrm>
            <a:off x="2099310" y="5271770"/>
            <a:ext cx="8337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solidFill>
                  <a:srgbClr val="00B050"/>
                </a:solidFill>
              </a:rPr>
              <a:t>所有者</a:t>
            </a:r>
            <a:r>
              <a:rPr lang="en-US" altLang="zh-CN" sz="1400" u="sng">
                <a:solidFill>
                  <a:srgbClr val="00B050"/>
                </a:solidFill>
              </a:rPr>
              <a:t>ID</a:t>
            </a:r>
            <a:r>
              <a:rPr lang="zh-CN" altLang="en-US" sz="1400" u="sng">
                <a:solidFill>
                  <a:srgbClr val="00B050"/>
                </a:solidFill>
              </a:rPr>
              <a:t>是文件的性质，</a:t>
            </a:r>
            <a:r>
              <a:rPr lang="en-US" altLang="zh-CN" sz="1400" u="sng">
                <a:solidFill>
                  <a:srgbClr val="00B050"/>
                </a:solidFill>
              </a:rPr>
              <a:t> </a:t>
            </a:r>
            <a:r>
              <a:rPr lang="zh-CN" altLang="en-US" sz="1400" u="sng">
                <a:solidFill>
                  <a:srgbClr val="00B050"/>
                </a:solidFill>
              </a:rPr>
              <a:t>有效</a:t>
            </a:r>
            <a:r>
              <a:rPr lang="en-US" altLang="zh-CN" sz="1400" u="sng">
                <a:solidFill>
                  <a:srgbClr val="00B050"/>
                </a:solidFill>
              </a:rPr>
              <a:t>ID</a:t>
            </a:r>
            <a:r>
              <a:rPr lang="zh-CN" altLang="en-US" sz="1400" u="sng">
                <a:solidFill>
                  <a:srgbClr val="00B050"/>
                </a:solidFill>
              </a:rPr>
              <a:t>是进程的性质</a:t>
            </a:r>
            <a:endParaRPr lang="zh-CN" altLang="en-US" sz="1400" u="sng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文件访问权限</a:t>
            </a:r>
            <a:endParaRPr lang="zh-CN" altLang="en-US" b="1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866140"/>
            <a:ext cx="1476375" cy="2295525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3322955" y="866140"/>
            <a:ext cx="8337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zh-CN" altLang="en-US" sz="1400" u="sng"/>
              <a:t>如果用路径打开某一个文件的时候，必须要对路径上的所有目录具有执行权限。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2. </a:t>
            </a:r>
            <a:r>
              <a:rPr lang="zh-CN" altLang="en-US" sz="1400" u="sng"/>
              <a:t>目录的读权限和执行权限是不同的，读权限意味着我们可以度目录，获得在该目录中所有文件名的列表。执行权限允许我们搜索该目录，通过该目录，得到其下的一个文件的信息。目录的写权限意味着可以在目录下删除新建文件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3. </a:t>
            </a:r>
            <a:r>
              <a:rPr lang="zh-CN" altLang="en-US" sz="1400" u="sng"/>
              <a:t>对于文件的读写权限意味着我们是否可以对该文件进行读写操作。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4. exec</a:t>
            </a:r>
            <a:r>
              <a:rPr lang="zh-CN" altLang="en-US" sz="1400" u="sng"/>
              <a:t>执行某个文件，则该文件必须具有可执行权限，且是普通文件。</a:t>
            </a:r>
            <a:endParaRPr lang="zh-CN" altLang="en-US" sz="1400" u="sng"/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90" y="3651885"/>
            <a:ext cx="4154805" cy="2719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创建的新文件和目录属于谁？</a:t>
            </a:r>
            <a:endParaRPr lang="zh-CN" altLang="en-US" b="1"/>
          </a:p>
        </p:txBody>
      </p:sp>
      <p:sp>
        <p:nvSpPr>
          <p:cNvPr id="7" name="Text Box 6"/>
          <p:cNvSpPr txBox="true"/>
          <p:nvPr/>
        </p:nvSpPr>
        <p:spPr>
          <a:xfrm>
            <a:off x="1595120" y="2903855"/>
            <a:ext cx="833755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有时候，我们迫切的想知道使用进程的实际</a:t>
            </a:r>
            <a:r>
              <a:rPr lang="en-US" altLang="zh-CN" sz="1400" u="sng"/>
              <a:t>ID</a:t>
            </a:r>
            <a:r>
              <a:rPr lang="zh-CN" altLang="en-US" sz="1400" u="sng"/>
              <a:t>对某个文件进行操作满不满足权限要求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int</a:t>
            </a:r>
            <a:r>
              <a:rPr lang="en-US" altLang="en-US" sz="1400" u="sng"/>
              <a:t> access(const char *pathname, int mode)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faccessat(int fd, const char *pathname, int mode, int flag)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2" name="Text Box 1"/>
          <p:cNvSpPr txBox="true"/>
          <p:nvPr/>
        </p:nvSpPr>
        <p:spPr>
          <a:xfrm>
            <a:off x="130810" y="2258695"/>
            <a:ext cx="577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访问权限测试</a:t>
            </a:r>
            <a:endParaRPr lang="zh-CN" altLang="en-US" b="1"/>
          </a:p>
          <a:p>
            <a:pPr algn="just"/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2233295" y="1002030"/>
            <a:ext cx="833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zh-CN" altLang="en-US" sz="1400" u="sng"/>
              <a:t>新文件的用户</a:t>
            </a:r>
            <a:r>
              <a:rPr lang="en-US" altLang="zh-CN" sz="1400" u="sng"/>
              <a:t>ID</a:t>
            </a:r>
            <a:r>
              <a:rPr lang="zh-CN" altLang="en-US" sz="1400" u="sng"/>
              <a:t>设置为进程的有效用户</a:t>
            </a:r>
            <a:r>
              <a:rPr lang="en-US" altLang="zh-CN" sz="1400" u="sng"/>
              <a:t>ID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2. </a:t>
            </a:r>
            <a:r>
              <a:rPr lang="zh-CN" altLang="en-US" sz="1400" u="sng"/>
              <a:t>新文件的组</a:t>
            </a:r>
            <a:r>
              <a:rPr lang="en-US" altLang="zh-CN" sz="1400" u="sng"/>
              <a:t>ID</a:t>
            </a:r>
            <a:r>
              <a:rPr lang="zh-CN" altLang="en-US" sz="1400" u="sng"/>
              <a:t>可以是进程的有效组</a:t>
            </a:r>
            <a:r>
              <a:rPr lang="en-US" altLang="zh-CN" sz="1400" u="sng"/>
              <a:t>ID</a:t>
            </a:r>
            <a:r>
              <a:rPr lang="zh-CN" altLang="en-US" sz="1400" u="sng"/>
              <a:t>，也可以是所在目录的组</a:t>
            </a:r>
            <a:r>
              <a:rPr lang="en-US" altLang="zh-CN" sz="1400" u="sng"/>
              <a:t>ID</a:t>
            </a:r>
            <a:endParaRPr lang="en-US" altLang="zh-CN" sz="1400" u="sng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4678045"/>
            <a:ext cx="32289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文件权限屏蔽字</a:t>
            </a:r>
            <a:endParaRPr lang="zh-CN" altLang="en-US" b="1"/>
          </a:p>
        </p:txBody>
      </p:sp>
      <p:sp>
        <p:nvSpPr>
          <p:cNvPr id="7" name="Text Box 6"/>
          <p:cNvSpPr txBox="true"/>
          <p:nvPr/>
        </p:nvSpPr>
        <p:spPr>
          <a:xfrm>
            <a:off x="1595120" y="2903855"/>
            <a:ext cx="833755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chmod(const char *pathname, mode_t mode);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fchmod(int fd, mode_t mode);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fchmodat(int fd, const char *pathname, mode_t mode, int flag);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成功，返回</a:t>
            </a:r>
            <a:r>
              <a:rPr lang="en-US" altLang="zh-CN" sz="1400" u="sng"/>
              <a:t>0</a:t>
            </a:r>
            <a:r>
              <a:rPr lang="zh-CN" altLang="en-US" sz="1400" u="sng"/>
              <a:t>，失败，返回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2" name="Text Box 1"/>
          <p:cNvSpPr txBox="true"/>
          <p:nvPr/>
        </p:nvSpPr>
        <p:spPr>
          <a:xfrm>
            <a:off x="130810" y="225869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更改文件的访问权限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2233295" y="1002030"/>
            <a:ext cx="8337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mode</a:t>
            </a:r>
            <a:r>
              <a:rPr lang="en-US" altLang="en-US" sz="1400" u="sng"/>
              <a:t>_t umask(mode_t cmask)</a:t>
            </a:r>
            <a:endParaRPr lang="en-US" altLang="en-US" sz="1400" u="sng"/>
          </a:p>
          <a:p>
            <a:r>
              <a:rPr lang="zh-CN" altLang="en-US" sz="1400" u="sng"/>
              <a:t>设置新的权限屏蔽字，并且返回之前的屏蔽字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真正的权限</a:t>
            </a:r>
            <a:r>
              <a:rPr lang="en-US" altLang="zh-CN" sz="1400" u="sng"/>
              <a:t> = </a:t>
            </a:r>
            <a:r>
              <a:rPr lang="zh-CN" altLang="en-US" sz="1400" u="sng"/>
              <a:t>创建文件时设置的</a:t>
            </a:r>
            <a:r>
              <a:rPr lang="en-US" altLang="zh-CN" sz="1400" u="sng"/>
              <a:t>mode &amp; </a:t>
            </a:r>
            <a:r>
              <a:rPr lang="zh-CN" altLang="en-US" sz="1400" u="sng"/>
              <a:t>～</a:t>
            </a:r>
            <a:r>
              <a:rPr lang="en-US" altLang="zh-CN" sz="1400" u="sng"/>
              <a:t>umask</a:t>
            </a:r>
            <a:endParaRPr lang="en-US" altLang="zh-CN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738505" y="4866640"/>
            <a:ext cx="8337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zh-CN" altLang="en-US" sz="1400" u="sng"/>
              <a:t>只有进程的有效用户</a:t>
            </a:r>
            <a:r>
              <a:rPr lang="en-US" altLang="zh-CN" sz="1400" u="sng"/>
              <a:t>ID</a:t>
            </a:r>
            <a:r>
              <a:rPr lang="zh-CN" altLang="en-US" sz="1400" u="sng"/>
              <a:t>等于文件的拥有者</a:t>
            </a:r>
            <a:r>
              <a:rPr lang="en-US" altLang="zh-CN" sz="1400" u="sng"/>
              <a:t>ID</a:t>
            </a:r>
            <a:r>
              <a:rPr lang="zh-CN" altLang="en-US" sz="1400" u="sng"/>
              <a:t>或者进程为超级用户，才可以修改文件的权限</a:t>
            </a:r>
            <a:endParaRPr lang="zh-CN" altLang="en-US" sz="1400" u="sng"/>
          </a:p>
        </p:txBody>
      </p:sp>
      <p:sp>
        <p:nvSpPr>
          <p:cNvPr id="8" name="Text Box 7"/>
          <p:cNvSpPr txBox="true"/>
          <p:nvPr/>
        </p:nvSpPr>
        <p:spPr>
          <a:xfrm>
            <a:off x="738505" y="5301615"/>
            <a:ext cx="113861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2. flag</a:t>
            </a:r>
            <a:r>
              <a:rPr lang="zh-CN" altLang="en-US" sz="1400" u="sng"/>
              <a:t>设置为</a:t>
            </a:r>
            <a:r>
              <a:rPr lang="en-US" altLang="zh-CN" sz="1400" u="sng"/>
              <a:t>AT_STMLINK_NOFOLLOW</a:t>
            </a:r>
            <a:r>
              <a:rPr lang="en-US" altLang="zh-CN" sz="1400" u="sng">
                <a:sym typeface="+mn-ea"/>
              </a:rPr>
              <a:t>t</a:t>
            </a:r>
            <a:r>
              <a:rPr lang="zh-CN" altLang="en-US" sz="1400" u="sng">
                <a:sym typeface="+mn-ea"/>
              </a:rPr>
              <a:t>将不穿透符号链接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3. </a:t>
            </a:r>
            <a:r>
              <a:rPr lang="zh-CN" altLang="en-US" sz="1400" u="sng">
                <a:sym typeface="+mn-ea"/>
              </a:rPr>
              <a:t>对于</a:t>
            </a:r>
            <a:r>
              <a:rPr lang="en-US" altLang="zh-CN" sz="1400" u="sng">
                <a:sym typeface="+mn-ea"/>
              </a:rPr>
              <a:t>fchmodat</a:t>
            </a:r>
            <a:r>
              <a:rPr lang="zh-CN" altLang="en-US" sz="1400" u="sng">
                <a:sym typeface="+mn-ea"/>
              </a:rPr>
              <a:t>，如果</a:t>
            </a:r>
            <a:r>
              <a:rPr lang="en-US" altLang="zh-CN" sz="1400" u="sng">
                <a:sym typeface="+mn-ea"/>
              </a:rPr>
              <a:t>pathname</a:t>
            </a:r>
            <a:r>
              <a:rPr lang="zh-CN" altLang="en-US" sz="1400" u="sng">
                <a:sym typeface="+mn-ea"/>
              </a:rPr>
              <a:t>是相对目录，那么就会计算相对于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的实际目录，如果</a:t>
            </a:r>
            <a:r>
              <a:rPr lang="en-US" altLang="zh-CN" sz="1400" u="sng">
                <a:sym typeface="+mn-ea"/>
              </a:rPr>
              <a:t>pathname</a:t>
            </a:r>
            <a:r>
              <a:rPr lang="zh-CN" altLang="en-US" sz="1400" u="sng">
                <a:sym typeface="+mn-ea"/>
              </a:rPr>
              <a:t>是绝对目录，那么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将会被忽略。特别的，</a:t>
            </a:r>
            <a:r>
              <a:rPr lang="en-US" altLang="zh-CN" sz="1400" u="sng">
                <a:sym typeface="+mn-ea"/>
              </a:rPr>
              <a:t>fd</a:t>
            </a:r>
            <a:r>
              <a:rPr lang="zh-CN" altLang="en-US" sz="1400" u="sng">
                <a:sym typeface="+mn-ea"/>
              </a:rPr>
              <a:t>设置为</a:t>
            </a:r>
            <a:r>
              <a:rPr lang="en-US" altLang="zh-CN" sz="1400" u="sng">
                <a:sym typeface="+mn-ea"/>
              </a:rPr>
              <a:t>A</a:t>
            </a:r>
            <a:r>
              <a:rPr lang="en-US" altLang="en-US" sz="1400" u="sng">
                <a:sym typeface="+mn-ea"/>
              </a:rPr>
              <a:t>T_FDCWD, </a:t>
            </a:r>
            <a:r>
              <a:rPr lang="zh-CN" altLang="en-US" sz="1400" u="sng">
                <a:sym typeface="+mn-ea"/>
              </a:rPr>
              <a:t>代表参考位置是该进程的工作目录。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4.</a:t>
            </a:r>
            <a:r>
              <a:rPr lang="zh-CN" altLang="en-US" sz="1400" u="sng">
                <a:sym typeface="+mn-ea"/>
              </a:rPr>
              <a:t>只有超级用户才可以设置保存正文位。其他用户就算设置了也会被自动清除。如果创建的文件所属组</a:t>
            </a:r>
            <a:r>
              <a:rPr lang="en-US" altLang="zh-CN" sz="1400" u="sng">
                <a:sym typeface="+mn-ea"/>
              </a:rPr>
              <a:t>ID</a:t>
            </a:r>
            <a:r>
              <a:rPr lang="zh-CN" altLang="en-US" sz="1400" u="sng">
                <a:sym typeface="+mn-ea"/>
              </a:rPr>
              <a:t>和创建其的进程的组</a:t>
            </a:r>
            <a:r>
              <a:rPr lang="en-US" altLang="zh-CN" sz="1400" u="sng">
                <a:sym typeface="+mn-ea"/>
              </a:rPr>
              <a:t>ID</a:t>
            </a:r>
            <a:r>
              <a:rPr lang="zh-CN" altLang="en-US" sz="1400" u="sng">
                <a:sym typeface="+mn-ea"/>
              </a:rPr>
              <a:t>或者附属组</a:t>
            </a:r>
            <a:r>
              <a:rPr lang="en-US" altLang="zh-CN" sz="1400" u="sng">
                <a:sym typeface="+mn-ea"/>
              </a:rPr>
              <a:t>ID</a:t>
            </a:r>
            <a:r>
              <a:rPr lang="zh-CN" altLang="en-US" sz="1400" u="sng">
                <a:sym typeface="+mn-ea"/>
              </a:rPr>
              <a:t>不一样，而且该进程不是超级用户，那么文件的设置组</a:t>
            </a:r>
            <a:r>
              <a:rPr lang="en-US" altLang="zh-CN" sz="1400" u="sng">
                <a:sym typeface="+mn-ea"/>
              </a:rPr>
              <a:t>ID</a:t>
            </a:r>
            <a:r>
              <a:rPr lang="zh-CN" altLang="en-US" sz="1400" u="sng">
                <a:sym typeface="+mn-ea"/>
              </a:rPr>
              <a:t>将会清除。</a:t>
            </a:r>
            <a:endParaRPr lang="zh-CN" altLang="en-US" sz="1400" u="sng">
              <a:sym typeface="+mn-ea"/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55405" y="1610360"/>
            <a:ext cx="2476500" cy="34480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true">
            <a:off x="4667250" y="2630170"/>
            <a:ext cx="3778250" cy="3797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30810" y="19113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/>
              <a:t>文件属性</a:t>
            </a:r>
            <a:r>
              <a:rPr lang="en-US" altLang="zh-CN" b="1"/>
              <a:t>_</a:t>
            </a:r>
            <a:r>
              <a:rPr lang="zh-CN" altLang="en-US" b="1"/>
              <a:t>粘着位</a:t>
            </a:r>
            <a:endParaRPr lang="zh-CN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706755" y="1178560"/>
            <a:ext cx="113861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zh-CN" altLang="en-US" sz="1400" u="sng"/>
              <a:t>最早的粘着位是针对于某些可执行程序设置的，如果被设置了该位，那么在程序执行完成后，会有一个副本被存在交换区中。使得下一次执行该程序能够快速的装入内存。</a:t>
            </a:r>
            <a:endParaRPr lang="zh-CN" altLang="en-US" sz="1400" u="sng"/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2.</a:t>
            </a:r>
            <a:r>
              <a:rPr lang="zh-CN" altLang="en-US" sz="1400" u="sng">
                <a:sym typeface="+mn-ea"/>
              </a:rPr>
              <a:t>现阶段对目录设置粘着位，只有对该目录具有写权限且满足下面条件之一：</a:t>
            </a:r>
            <a:endParaRPr lang="zh-CN" altLang="en-US" sz="1400" u="sng">
              <a:sym typeface="+mn-ea"/>
            </a:endParaRPr>
          </a:p>
          <a:p>
            <a:endParaRPr lang="zh-CN" altLang="en-US" sz="1400" u="sng">
              <a:sym typeface="+mn-ea"/>
            </a:endParaRPr>
          </a:p>
          <a:p>
            <a:r>
              <a:rPr lang="en-US" altLang="zh-CN" sz="14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 sz="1400" u="sng">
                <a:solidFill>
                  <a:srgbClr val="00B050"/>
                </a:solidFill>
                <a:sym typeface="+mn-ea"/>
              </a:rPr>
              <a:t>拥有此文件</a:t>
            </a:r>
            <a:endParaRPr lang="zh-CN" altLang="en-US" sz="1400" u="sng">
              <a:solidFill>
                <a:srgbClr val="00B050"/>
              </a:solidFill>
              <a:sym typeface="+mn-ea"/>
            </a:endParaRPr>
          </a:p>
          <a:p>
            <a:r>
              <a:rPr lang="en-US" altLang="zh-CN" sz="1400">
                <a:solidFill>
                  <a:srgbClr val="00B050"/>
                </a:solidFill>
                <a:sym typeface="+mn-ea"/>
              </a:rPr>
              <a:t>	</a:t>
            </a:r>
            <a:r>
              <a:rPr lang="zh-CN" altLang="en-US" sz="1400" u="sng">
                <a:solidFill>
                  <a:srgbClr val="00B050"/>
                </a:solidFill>
                <a:sym typeface="+mn-ea"/>
              </a:rPr>
              <a:t>拥有此目录</a:t>
            </a:r>
            <a:endParaRPr lang="zh-CN" altLang="en-US" sz="1400" u="sng">
              <a:solidFill>
                <a:srgbClr val="00B050"/>
              </a:solidFill>
              <a:sym typeface="+mn-ea"/>
            </a:endParaRPr>
          </a:p>
          <a:p>
            <a:r>
              <a:rPr lang="en-US" altLang="zh-CN" sz="1400">
                <a:solidFill>
                  <a:srgbClr val="00B050"/>
                </a:solidFill>
                <a:sym typeface="+mn-ea"/>
              </a:rPr>
              <a:t>	</a:t>
            </a:r>
            <a:r>
              <a:rPr lang="zh-CN" altLang="en-US" sz="1400" u="sng">
                <a:solidFill>
                  <a:srgbClr val="00B050"/>
                </a:solidFill>
                <a:sym typeface="+mn-ea"/>
              </a:rPr>
              <a:t>是超级用户</a:t>
            </a:r>
            <a:endParaRPr lang="zh-CN" altLang="en-US" sz="1400" u="sng">
              <a:solidFill>
                <a:srgbClr val="00B050"/>
              </a:solidFill>
              <a:sym typeface="+mn-ea"/>
            </a:endParaRPr>
          </a:p>
          <a:p>
            <a:endParaRPr lang="zh-CN" altLang="en-US" sz="1400" u="sng">
              <a:solidFill>
                <a:srgbClr val="00B050"/>
              </a:solidFill>
              <a:sym typeface="+mn-ea"/>
            </a:endParaRPr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才可以删除或者重命名目录下的文件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6302</Words>
  <Application>WPS Presentation</Application>
  <PresentationFormat>宽屏</PresentationFormat>
  <Paragraphs>465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SimSun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153</cp:revision>
  <dcterms:created xsi:type="dcterms:W3CDTF">2020-08-28T15:37:55Z</dcterms:created>
  <dcterms:modified xsi:type="dcterms:W3CDTF">2020-08-28T15:37:55Z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