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530" y="74993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write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735455" y="1260475"/>
            <a:ext cx="10445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ssize_t write(int fd, void *buf, size_t nbytes) </a:t>
            </a:r>
            <a:endParaRPr lang="en-US" altLang="en-US" sz="1400" u="sng"/>
          </a:p>
        </p:txBody>
      </p:sp>
      <p:sp>
        <p:nvSpPr>
          <p:cNvPr id="4" name="Text Box 3"/>
          <p:cNvSpPr txBox="true"/>
          <p:nvPr/>
        </p:nvSpPr>
        <p:spPr>
          <a:xfrm>
            <a:off x="1735455" y="1821180"/>
            <a:ext cx="6151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写数据</a:t>
            </a:r>
            <a:r>
              <a:rPr lang="en-US" altLang="zh-CN" sz="1400" u="sng"/>
              <a:t>,</a:t>
            </a:r>
            <a:r>
              <a:rPr lang="zh-CN" altLang="en-US" sz="1400" u="sng"/>
              <a:t>返回写入的字节数</a:t>
            </a:r>
            <a:r>
              <a:rPr lang="en-US" altLang="zh-CN" sz="1400" u="sng"/>
              <a:t>Rn</a:t>
            </a:r>
            <a:r>
              <a:rPr lang="zh-CN" altLang="en-US" sz="1400" u="sng"/>
              <a:t>，</a:t>
            </a:r>
            <a:r>
              <a:rPr lang="en-US" altLang="zh-CN" sz="1400" u="sng"/>
              <a:t>  </a:t>
            </a:r>
            <a:r>
              <a:rPr lang="zh-CN" altLang="en-US" sz="1400" u="sng"/>
              <a:t>出错，返回</a:t>
            </a:r>
            <a:r>
              <a:rPr lang="en-US" altLang="zh-CN" sz="1400" u="sng"/>
              <a:t>-1</a:t>
            </a:r>
            <a:r>
              <a:rPr lang="zh-CN" altLang="en-US" sz="1400" u="sng"/>
              <a:t>，并设置</a:t>
            </a:r>
            <a:r>
              <a:rPr lang="en-US" altLang="zh-CN" sz="1400" u="sng"/>
              <a:t>errno</a:t>
            </a:r>
            <a:endParaRPr lang="en-US" altLang="zh-CN" sz="1400" u="sng"/>
          </a:p>
        </p:txBody>
      </p:sp>
      <p:sp>
        <p:nvSpPr>
          <p:cNvPr id="7" name="Text Box 6"/>
          <p:cNvSpPr txBox="true"/>
          <p:nvPr/>
        </p:nvSpPr>
        <p:spPr>
          <a:xfrm>
            <a:off x="1735455" y="2882900"/>
            <a:ext cx="71100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 u="sng">
                <a:sym typeface="+mn-ea"/>
              </a:rPr>
              <a:t>R</a:t>
            </a:r>
            <a:r>
              <a:rPr lang="en-US" altLang="zh-CN" sz="1400" u="sng">
                <a:sym typeface="+mn-ea"/>
              </a:rPr>
              <a:t>n</a:t>
            </a:r>
            <a:r>
              <a:rPr lang="en-US" altLang="en-US" sz="1400" u="sng">
                <a:sym typeface="+mn-ea"/>
              </a:rPr>
              <a:t>&lt;nbytes:</a:t>
            </a:r>
            <a:endParaRPr lang="en-US" altLang="en-US" sz="1400" u="sng">
              <a:sym typeface="+mn-ea"/>
            </a:endParaRPr>
          </a:p>
          <a:p>
            <a:r>
              <a:rPr lang="en-US" altLang="en-US" sz="1400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一般理解为出错</a:t>
            </a:r>
            <a:endParaRPr lang="zh-CN" altLang="en-US" sz="1400" u="sng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312670" y="2787650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IO</a:t>
            </a:r>
            <a:r>
              <a:rPr lang="zh-CN" altLang="en-US" b="1"/>
              <a:t>的效率：</a:t>
            </a:r>
            <a:endParaRPr lang="en-US" altLang="zh-CN" sz="1400" b="1" u="sng"/>
          </a:p>
        </p:txBody>
      </p:sp>
      <p:sp>
        <p:nvSpPr>
          <p:cNvPr id="3" name="Text Box 2"/>
          <p:cNvSpPr txBox="true"/>
          <p:nvPr/>
        </p:nvSpPr>
        <p:spPr>
          <a:xfrm>
            <a:off x="4392295" y="2787650"/>
            <a:ext cx="224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预读技术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2260" y="43243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文件共享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6" name="Rectangle 5"/>
          <p:cNvSpPr/>
          <p:nvPr/>
        </p:nvSpPr>
        <p:spPr>
          <a:xfrm>
            <a:off x="1604010" y="1266825"/>
            <a:ext cx="2165350" cy="36747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1673860" y="1422400"/>
            <a:ext cx="699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PCB</a:t>
            </a:r>
            <a:endParaRPr lang="en-US" altLang="en-US"/>
          </a:p>
          <a:p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1966595" y="2507615"/>
            <a:ext cx="1336675" cy="226822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898015" y="2146935"/>
            <a:ext cx="15779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文件描述符表</a:t>
            </a:r>
            <a:endParaRPr lang="zh-CN" altLang="en-US" sz="1400"/>
          </a:p>
        </p:txBody>
      </p:sp>
      <p:cxnSp>
        <p:nvCxnSpPr>
          <p:cNvPr id="11" name="Straight Connector 10"/>
          <p:cNvCxnSpPr>
            <a:stCxn id="9" idx="0"/>
            <a:endCxn id="9" idx="2"/>
          </p:cNvCxnSpPr>
          <p:nvPr/>
        </p:nvCxnSpPr>
        <p:spPr>
          <a:xfrm>
            <a:off x="2635250" y="2507615"/>
            <a:ext cx="0" cy="22682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true"/>
          <p:nvPr/>
        </p:nvSpPr>
        <p:spPr>
          <a:xfrm>
            <a:off x="2122805" y="2880360"/>
            <a:ext cx="29337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文件描述符标志</a:t>
            </a:r>
            <a:endParaRPr lang="en-US" altLang="en-US" sz="900"/>
          </a:p>
        </p:txBody>
      </p:sp>
      <p:sp>
        <p:nvSpPr>
          <p:cNvPr id="13" name="Text Box 12"/>
          <p:cNvSpPr txBox="true"/>
          <p:nvPr/>
        </p:nvSpPr>
        <p:spPr>
          <a:xfrm>
            <a:off x="2844800" y="3007360"/>
            <a:ext cx="293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文件指针</a:t>
            </a:r>
            <a:endParaRPr lang="zh-CN" altLang="en-US" sz="900"/>
          </a:p>
        </p:txBody>
      </p:sp>
      <p:graphicFrame>
        <p:nvGraphicFramePr>
          <p:cNvPr id="15" name="Table 14"/>
          <p:cNvGraphicFramePr/>
          <p:nvPr/>
        </p:nvGraphicFramePr>
        <p:xfrm>
          <a:off x="5227320" y="2067560"/>
          <a:ext cx="1882775" cy="137731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82775"/>
              </a:tblGrid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文件状态标志</a:t>
                      </a: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当前文件偏移量</a:t>
                      </a:r>
                      <a:endParaRPr lang="zh-CN" altLang="en-US"/>
                    </a:p>
                  </a:txBody>
                  <a:tcPr/>
                </a:tc>
              </a:tr>
              <a:tr h="4591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</a:t>
                      </a:r>
                      <a:r>
                        <a:rPr lang="zh-CN" altLang="en-US"/>
                        <a:t>节点指针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 Box 15"/>
          <p:cNvSpPr txBox="true"/>
          <p:nvPr/>
        </p:nvSpPr>
        <p:spPr>
          <a:xfrm>
            <a:off x="5577840" y="164084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文件表项</a:t>
            </a:r>
            <a:endParaRPr lang="zh-CN" altLang="en-US"/>
          </a:p>
        </p:txBody>
      </p:sp>
      <p:cxnSp>
        <p:nvCxnSpPr>
          <p:cNvPr id="17" name="Curved Connector 16"/>
          <p:cNvCxnSpPr>
            <a:stCxn id="13" idx="3"/>
          </p:cNvCxnSpPr>
          <p:nvPr/>
        </p:nvCxnSpPr>
        <p:spPr>
          <a:xfrm flipV="true">
            <a:off x="3138170" y="2143760"/>
            <a:ext cx="2058035" cy="1186180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1591310" y="5445760"/>
            <a:ext cx="305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close</a:t>
            </a:r>
            <a:r>
              <a:rPr lang="en-US" altLang="en-US"/>
              <a:t>_on_exec</a:t>
            </a:r>
            <a:endParaRPr lang="en-US" altLang="en-US"/>
          </a:p>
        </p:txBody>
      </p:sp>
      <p:cxnSp>
        <p:nvCxnSpPr>
          <p:cNvPr id="19" name="Straight Arrow Connector 18"/>
          <p:cNvCxnSpPr>
            <a:stCxn id="12" idx="2"/>
          </p:cNvCxnSpPr>
          <p:nvPr/>
        </p:nvCxnSpPr>
        <p:spPr>
          <a:xfrm>
            <a:off x="2269490" y="3940810"/>
            <a:ext cx="93980" cy="152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>
            <a:off x="4893310" y="521970"/>
            <a:ext cx="340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</a:t>
            </a:r>
            <a:r>
              <a:rPr lang="en-US" altLang="zh-CN"/>
              <a:t> </a:t>
            </a:r>
            <a:r>
              <a:rPr lang="zh-CN" altLang="en-US"/>
              <a:t>、写</a:t>
            </a:r>
            <a:r>
              <a:rPr lang="en-US" altLang="zh-CN"/>
              <a:t> </a:t>
            </a:r>
            <a:r>
              <a:rPr lang="zh-CN" altLang="en-US"/>
              <a:t>、添加</a:t>
            </a:r>
            <a:r>
              <a:rPr lang="en-US" altLang="zh-CN"/>
              <a:t> </a:t>
            </a:r>
            <a:r>
              <a:rPr lang="zh-CN" altLang="en-US"/>
              <a:t>、同步</a:t>
            </a:r>
            <a:r>
              <a:rPr lang="en-US" altLang="zh-CN"/>
              <a:t> </a:t>
            </a:r>
            <a:r>
              <a:rPr lang="zh-CN" altLang="en-US"/>
              <a:t>、阻塞等</a:t>
            </a:r>
            <a:endParaRPr lang="zh-CN" altLang="en-US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H="true" flipV="true">
            <a:off x="6598285" y="890270"/>
            <a:ext cx="132080" cy="134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/>
          <p:nvPr/>
        </p:nvGraphicFramePr>
        <p:xfrm>
          <a:off x="9305290" y="1522730"/>
          <a:ext cx="1898015" cy="135763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98015"/>
              </a:tblGrid>
              <a:tr h="678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</a:t>
                      </a:r>
                      <a:r>
                        <a:rPr lang="zh-CN" altLang="en-US"/>
                        <a:t>节点信息</a:t>
                      </a:r>
                      <a:endParaRPr lang="zh-CN" altLang="en-US"/>
                    </a:p>
                  </a:txBody>
                  <a:tcPr/>
                </a:tc>
              </a:tr>
              <a:tr h="678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节点指针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22"/>
          <p:cNvSpPr txBox="true"/>
          <p:nvPr/>
        </p:nvSpPr>
        <p:spPr>
          <a:xfrm>
            <a:off x="9651365" y="1054100"/>
            <a:ext cx="202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</a:t>
            </a:r>
            <a:r>
              <a:rPr lang="zh-CN" altLang="en-US"/>
              <a:t>节点表项</a:t>
            </a:r>
            <a:endParaRPr lang="zh-CN" altLang="en-US"/>
          </a:p>
        </p:txBody>
      </p:sp>
      <p:graphicFrame>
        <p:nvGraphicFramePr>
          <p:cNvPr id="24" name="Table 23"/>
          <p:cNvGraphicFramePr/>
          <p:nvPr/>
        </p:nvGraphicFramePr>
        <p:xfrm>
          <a:off x="9364345" y="3583940"/>
          <a:ext cx="1898015" cy="135763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98015"/>
              </a:tblGrid>
              <a:tr h="678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</a:t>
                      </a:r>
                      <a:r>
                        <a:rPr lang="zh-CN" altLang="en-US"/>
                        <a:t>节点信息</a:t>
                      </a:r>
                      <a:endParaRPr lang="zh-CN" altLang="en-US"/>
                    </a:p>
                  </a:txBody>
                  <a:tcPr/>
                </a:tc>
              </a:tr>
              <a:tr h="678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en-US" altLang="en-US"/>
                        <a:t>_vnode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Curved Connector 24"/>
          <p:cNvCxnSpPr/>
          <p:nvPr/>
        </p:nvCxnSpPr>
        <p:spPr>
          <a:xfrm flipV="true">
            <a:off x="7013575" y="1596390"/>
            <a:ext cx="2334895" cy="1690370"/>
          </a:xfrm>
          <a:prstGeom prst="curved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24" idx="0"/>
          </p:cNvCxnSpPr>
          <p:nvPr/>
        </p:nvCxnSpPr>
        <p:spPr>
          <a:xfrm>
            <a:off x="9201785" y="2651760"/>
            <a:ext cx="1111885" cy="9321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>
            <a:off x="10158730" y="2895600"/>
            <a:ext cx="2784475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true" flipV="true">
            <a:off x="11175365" y="1791970"/>
            <a:ext cx="673735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6659880" y="4364355"/>
            <a:ext cx="16217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文件所有者，权限信息，文件长度，各种修改时间之类的，文件的存储位置</a:t>
            </a:r>
            <a:endParaRPr lang="zh-CN" altLang="en-US"/>
          </a:p>
        </p:txBody>
      </p:sp>
      <p:cxnSp>
        <p:nvCxnSpPr>
          <p:cNvPr id="31" name="Straight Arrow Connector 30"/>
          <p:cNvCxnSpPr/>
          <p:nvPr/>
        </p:nvCxnSpPr>
        <p:spPr>
          <a:xfrm flipH="true">
            <a:off x="8152765" y="3846830"/>
            <a:ext cx="1146810" cy="84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872490" y="85534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原子操作：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3451225" y="855345"/>
            <a:ext cx="62020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不使用</a:t>
            </a:r>
            <a:r>
              <a:rPr lang="en-US" altLang="zh-CN"/>
              <a:t>O_APPEND</a:t>
            </a:r>
            <a:r>
              <a:rPr lang="zh-CN" altLang="en-US"/>
              <a:t>实现追加写操作？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2157730" y="2458085"/>
            <a:ext cx="284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单进程</a:t>
            </a:r>
            <a:r>
              <a:rPr lang="zh-CN" altLang="en-US"/>
              <a:t>，正常工作</a:t>
            </a:r>
            <a:endParaRPr lang="zh-CN" altLang="en-US"/>
          </a:p>
          <a:p>
            <a:pPr algn="just"/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多进程，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时序问题？</a:t>
            </a:r>
            <a:endParaRPr lang="zh-CN" altLang="en-US"/>
          </a:p>
          <a:p>
            <a:pPr algn="just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3312795" y="3993515"/>
            <a:ext cx="424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如何解决？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51605" y="3139440"/>
            <a:ext cx="0" cy="65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30575" y="3924300"/>
            <a:ext cx="1259205" cy="51752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true"/>
          <p:nvPr/>
        </p:nvSpPr>
        <p:spPr>
          <a:xfrm>
            <a:off x="5668010" y="3617595"/>
            <a:ext cx="6038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ssize</a:t>
            </a:r>
            <a:r>
              <a:rPr lang="" altLang="en-US" sz="1400" b="1"/>
              <a:t>_t pread(int fd, void *buf, size_t nbytes, off_t offset);</a:t>
            </a:r>
            <a:endParaRPr lang="" altLang="en-US" sz="1400" b="1"/>
          </a:p>
        </p:txBody>
      </p:sp>
      <p:sp>
        <p:nvSpPr>
          <p:cNvPr id="9" name="Text Box 8"/>
          <p:cNvSpPr txBox="true"/>
          <p:nvPr/>
        </p:nvSpPr>
        <p:spPr>
          <a:xfrm>
            <a:off x="5668010" y="4135120"/>
            <a:ext cx="6038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ssize</a:t>
            </a:r>
            <a:r>
              <a:rPr lang="en-US" altLang="en-US" sz="1400" b="1"/>
              <a:t>_t p</a:t>
            </a:r>
            <a:r>
              <a:rPr lang="" altLang="en-US" sz="1400" b="1"/>
              <a:t>write</a:t>
            </a:r>
            <a:r>
              <a:rPr lang="en-US" altLang="en-US" sz="1400" b="1"/>
              <a:t>(int fd,</a:t>
            </a:r>
            <a:r>
              <a:rPr lang="" altLang="en-US" sz="1400" b="1"/>
              <a:t> const</a:t>
            </a:r>
            <a:r>
              <a:rPr lang="en-US" altLang="en-US" sz="1400" b="1"/>
              <a:t> void *buf, size_t nbytes, off_t offset);</a:t>
            </a:r>
            <a:endParaRPr lang="en-US" altLang="en-US" sz="1400" b="1"/>
          </a:p>
        </p:txBody>
      </p:sp>
      <p:sp>
        <p:nvSpPr>
          <p:cNvPr id="10" name="Rectangle 9"/>
          <p:cNvSpPr/>
          <p:nvPr/>
        </p:nvSpPr>
        <p:spPr>
          <a:xfrm>
            <a:off x="5668010" y="3566160"/>
            <a:ext cx="5581015" cy="948055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6461760" y="4631690"/>
            <a:ext cx="4787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不会修改读写偏移量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b="1"/>
              <a:t>dup</a:t>
            </a:r>
            <a:r>
              <a:rPr lang="zh-CN" altLang="" b="1"/>
              <a:t>和</a:t>
            </a:r>
            <a:r>
              <a:rPr lang="en-US" altLang="zh-CN" b="1"/>
              <a:t>dup2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3" name="Text Box 2"/>
          <p:cNvSpPr txBox="true"/>
          <p:nvPr/>
        </p:nvSpPr>
        <p:spPr>
          <a:xfrm>
            <a:off x="2218690" y="889635"/>
            <a:ext cx="72110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int du</a:t>
            </a:r>
            <a:r>
              <a:rPr lang="" altLang="en-US" sz="1400" u="sng"/>
              <a:t>p(int fd)</a:t>
            </a:r>
            <a:endParaRPr lang="" altLang="en-US" sz="1400" u="sng"/>
          </a:p>
          <a:p>
            <a:endParaRPr lang="" altLang="en-US" sz="1400" u="sng"/>
          </a:p>
          <a:p>
            <a:r>
              <a:rPr lang="" altLang="en-US" sz="1400" u="sng"/>
              <a:t>int dup2(int fd, int fd2)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复制文件描述符，</a:t>
            </a:r>
            <a:r>
              <a:rPr lang="en-US" altLang="zh-CN" sz="1400" u="sng"/>
              <a:t> </a:t>
            </a:r>
            <a:r>
              <a:rPr lang="zh-CN" altLang="en-US" sz="1400" u="sng"/>
              <a:t>成功返回新的文件</a:t>
            </a:r>
            <a:r>
              <a:rPr lang="en-US" altLang="zh-CN" sz="1400" u="sng"/>
              <a:t> </a:t>
            </a:r>
            <a:r>
              <a:rPr lang="zh-CN" altLang="en-US" sz="1400" u="sng"/>
              <a:t>描述符，失败返回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408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sync</a:t>
            </a:r>
            <a:r>
              <a:rPr lang="zh-CN" altLang="en-US" b="1"/>
              <a:t>、</a:t>
            </a:r>
            <a:r>
              <a:rPr lang="en-US" altLang="zh-CN" b="1"/>
              <a:t>fdata</a:t>
            </a:r>
            <a:r>
              <a:rPr lang="" altLang="en-US" b="1"/>
              <a:t>sync</a:t>
            </a:r>
            <a:r>
              <a:rPr lang="zh-CN" altLang="" b="1"/>
              <a:t>、</a:t>
            </a:r>
            <a:r>
              <a:rPr lang="en-US" altLang="zh-CN" b="1"/>
              <a:t>fsync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3" name="Text Box 2"/>
          <p:cNvSpPr txBox="true"/>
          <p:nvPr/>
        </p:nvSpPr>
        <p:spPr>
          <a:xfrm>
            <a:off x="2218690" y="889635"/>
            <a:ext cx="721106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 u="sng"/>
              <a:t>void sync(void)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en-US" sz="1400" u="sng"/>
              <a:t>将所有修改过的缓冲区排入写队列，然后返回，并不等待实际的写磁盘操作结束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en-US" altLang="en-US" sz="1400" u="sng"/>
              <a:t>int fsync</a:t>
            </a:r>
            <a:r>
              <a:rPr lang="" altLang="en-US" sz="1400" u="sng"/>
              <a:t>(int fd)</a:t>
            </a:r>
            <a:endParaRPr lang="en-US" altLang="en-US" sz="1400" u="sng"/>
          </a:p>
          <a:p>
            <a:endParaRPr lang="en-US" altLang="en-US" sz="1400" u="sng"/>
          </a:p>
          <a:p>
            <a:r>
              <a:rPr lang="zh-CN" altLang="" sz="1400" u="sng"/>
              <a:t>等待写磁盘操作结束才返回，并且同步更新文件的属性</a:t>
            </a:r>
            <a:endParaRPr lang="zh-CN" altLang="" sz="1400" u="sng"/>
          </a:p>
          <a:p>
            <a:endParaRPr lang="zh-CN" altLang="" sz="1400" u="sng"/>
          </a:p>
          <a:p>
            <a:r>
              <a:rPr lang="en-US" altLang="zh-CN" sz="1400" u="sng"/>
              <a:t>int </a:t>
            </a:r>
            <a:r>
              <a:rPr lang="" altLang="en-US" sz="1400" u="sng"/>
              <a:t>fdatasync(int fd)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只影响文件的数据部分，并不对文件的属性更新</a:t>
            </a:r>
            <a:endParaRPr lang="zh-CN" altLang="" sz="1400" u="sng"/>
          </a:p>
        </p:txBody>
      </p:sp>
      <p:sp>
        <p:nvSpPr>
          <p:cNvPr id="8" name="Rectangle 7"/>
          <p:cNvSpPr/>
          <p:nvPr/>
        </p:nvSpPr>
        <p:spPr>
          <a:xfrm>
            <a:off x="2218690" y="1733550"/>
            <a:ext cx="4563110" cy="173355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true"/>
          <p:nvPr/>
        </p:nvSpPr>
        <p:spPr>
          <a:xfrm>
            <a:off x="6996430" y="2440305"/>
            <a:ext cx="268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成功返回</a:t>
            </a:r>
            <a:r>
              <a:rPr lang="en-US" altLang="zh-CN"/>
              <a:t>0</a:t>
            </a:r>
            <a:r>
              <a:rPr lang="zh-CN" altLang="en-US"/>
              <a:t>，出错返回</a:t>
            </a:r>
            <a:r>
              <a:rPr lang="en-US" altLang="zh-CN"/>
              <a:t>-1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fcntl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3" name="Text Box 2"/>
          <p:cNvSpPr txBox="true"/>
          <p:nvPr/>
        </p:nvSpPr>
        <p:spPr>
          <a:xfrm>
            <a:off x="2218690" y="889635"/>
            <a:ext cx="72110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int</a:t>
            </a:r>
            <a:r>
              <a:rPr lang="" altLang="en-US" sz="1400" u="sng"/>
              <a:t> fcntl(int fd, int cmd, .../*int arg*/);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成功，依赖于</a:t>
            </a:r>
            <a:r>
              <a:rPr lang="en-US" altLang="zh-CN" sz="1400" u="sng"/>
              <a:t>cmd</a:t>
            </a:r>
            <a:r>
              <a:rPr lang="zh-CN" altLang="en-US" sz="1400" u="sng"/>
              <a:t>返回，</a:t>
            </a:r>
            <a:r>
              <a:rPr lang="en-US" altLang="zh-CN" sz="1400" u="sng"/>
              <a:t> </a:t>
            </a:r>
            <a:r>
              <a:rPr lang="zh-CN" altLang="en-US" sz="1400" u="sng"/>
              <a:t>失败，返回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  <p:sp>
        <p:nvSpPr>
          <p:cNvPr id="2" name="Text Box 1"/>
          <p:cNvSpPr txBox="true"/>
          <p:nvPr/>
        </p:nvSpPr>
        <p:spPr>
          <a:xfrm>
            <a:off x="2218690" y="2707005"/>
            <a:ext cx="72110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u="sng"/>
              <a:t>1. </a:t>
            </a:r>
            <a:r>
              <a:rPr lang="zh-CN" altLang="en-US" sz="1400" u="sng"/>
              <a:t>复制文件描述符：</a:t>
            </a:r>
            <a:r>
              <a:rPr lang="en-US" altLang="zh-CN" sz="1400" u="sng"/>
              <a:t> F</a:t>
            </a:r>
            <a:r>
              <a:rPr lang="" altLang="en-US" sz="1400" u="sng"/>
              <a:t>_DUPFD, F_DUPFD_CLOEXEC</a:t>
            </a:r>
            <a:endParaRPr lang="" altLang="en-US" sz="1400" u="sng"/>
          </a:p>
          <a:p>
            <a:endParaRPr lang="" altLang="en-US" sz="1400" u="sng"/>
          </a:p>
          <a:p>
            <a:r>
              <a:rPr lang="" altLang="en-US" sz="1400" u="sng"/>
              <a:t>2. </a:t>
            </a:r>
            <a:r>
              <a:rPr lang="zh-CN" altLang="" sz="1400" u="sng"/>
              <a:t>文件描述符标志相关：</a:t>
            </a:r>
            <a:r>
              <a:rPr lang="" altLang="zh-CN" sz="1400" u="sng"/>
              <a:t>F_GETFD  F_SETFD</a:t>
            </a:r>
            <a:endParaRPr lang="" altLang="zh-CN" sz="1400" u="sng"/>
          </a:p>
          <a:p>
            <a:endParaRPr lang="" altLang="zh-CN" sz="1400" u="sng"/>
          </a:p>
          <a:p>
            <a:r>
              <a:rPr lang="" altLang="zh-CN" sz="1400" u="sng"/>
              <a:t>3. </a:t>
            </a:r>
            <a:r>
              <a:rPr lang="zh-CN" altLang="" sz="1400" u="sng"/>
              <a:t>文件状态标志相关：</a:t>
            </a:r>
            <a:r>
              <a:rPr lang="en-US" altLang="zh-CN" sz="1400" u="sng"/>
              <a:t>F</a:t>
            </a:r>
            <a:r>
              <a:rPr lang="" altLang="en-US" sz="1400" u="sng"/>
              <a:t>_GETFL  F_SETFL</a:t>
            </a:r>
            <a:endParaRPr lang="" altLang="en-US" sz="1400" u="sng"/>
          </a:p>
          <a:p>
            <a:endParaRPr lang="" altLang="en-US" sz="1400" u="sng"/>
          </a:p>
          <a:p>
            <a:r>
              <a:rPr lang="" altLang="en-US" sz="1400" u="sng"/>
              <a:t>4. </a:t>
            </a:r>
            <a:r>
              <a:rPr lang="zh-CN" altLang="" sz="1400" u="sng"/>
              <a:t>获取设置异步</a:t>
            </a:r>
            <a:r>
              <a:rPr lang="en-US" altLang="zh-CN" sz="1400" u="sng"/>
              <a:t>IO</a:t>
            </a:r>
            <a:r>
              <a:rPr lang="zh-CN" altLang="en-US" sz="1400" u="sng"/>
              <a:t>所有权：</a:t>
            </a:r>
            <a:r>
              <a:rPr lang="" altLang="zh-CN" sz="1400" u="sng"/>
              <a:t>F_GETOWN  F_SETOWN</a:t>
            </a:r>
            <a:endParaRPr lang="" altLang="zh-CN" sz="1400" u="sng"/>
          </a:p>
          <a:p>
            <a:endParaRPr lang="" altLang="zh-CN" sz="1400" u="sng"/>
          </a:p>
          <a:p>
            <a:r>
              <a:rPr lang="" altLang="zh-CN" sz="1400" u="sng"/>
              <a:t>5. </a:t>
            </a:r>
            <a:r>
              <a:rPr lang="zh-CN" altLang="" sz="1400" u="sng"/>
              <a:t>记录锁</a:t>
            </a:r>
            <a:r>
              <a:rPr lang="" altLang="zh-CN" sz="1400" u="sng"/>
              <a:t>(</a:t>
            </a:r>
            <a:r>
              <a:rPr lang="zh-CN" altLang="" sz="1400" u="sng"/>
              <a:t>文件锁</a:t>
            </a:r>
            <a:r>
              <a:rPr lang="" altLang="zh-CN" sz="1400" u="sng"/>
              <a:t>)</a:t>
            </a:r>
            <a:r>
              <a:rPr lang="zh-CN" altLang="" sz="1400" u="sng"/>
              <a:t>相关：</a:t>
            </a:r>
            <a:r>
              <a:rPr lang="en-US" altLang="zh-CN" sz="1400" u="sng"/>
              <a:t> </a:t>
            </a:r>
            <a:r>
              <a:rPr lang="" altLang="en-US" sz="1400" u="sng"/>
              <a:t>F_GETLK  F_SETLK  F_SETLKW</a:t>
            </a:r>
            <a:endParaRPr lang="" altLang="en-US" sz="1400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45440" y="26860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b="1"/>
              <a:t>/dev/fd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3348990" y="1889760"/>
            <a:ext cx="72110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1400" u="sng"/>
              <a:t>该目录下的文件为编号</a:t>
            </a:r>
            <a:r>
              <a:rPr lang="en-US" altLang="zh-CN" sz="1400" u="sng"/>
              <a:t>0</a:t>
            </a:r>
            <a:r>
              <a:rPr lang="zh-CN" altLang="en-US" sz="1400" u="sng"/>
              <a:t>，</a:t>
            </a:r>
            <a:r>
              <a:rPr lang="en-US" altLang="zh-CN" sz="1400" u="sng"/>
              <a:t>1</a:t>
            </a:r>
            <a:r>
              <a:rPr lang="zh-CN" altLang="en-US" sz="1400" u="sng"/>
              <a:t>，</a:t>
            </a:r>
            <a:r>
              <a:rPr lang="en-US" altLang="zh-CN" sz="1400" u="sng"/>
              <a:t>2</a:t>
            </a:r>
            <a:r>
              <a:rPr lang="zh-CN" altLang="en-US" sz="1400" u="sng"/>
              <a:t>等格式命名的文件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zh-CN" altLang="en-US" sz="1400" u="sng"/>
              <a:t>打开下面的文件等于复制文件描述符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" altLang="zh-CN" sz="1400" u="sng"/>
              <a:t>open(“/dev/fd/0”, mode)    </a:t>
            </a:r>
            <a:r>
              <a:rPr lang="en-US" altLang="" sz="1400" u="sng"/>
              <a:t>== dup</a:t>
            </a:r>
            <a:r>
              <a:rPr lang="" altLang="en-US" sz="1400" u="sng"/>
              <a:t>(0)</a:t>
            </a:r>
            <a:endParaRPr lang="" altLang="en-US" sz="1400" u="sng"/>
          </a:p>
          <a:p>
            <a:endParaRPr lang="" altLang="en-US" sz="1400" u="sng"/>
          </a:p>
          <a:p>
            <a:r>
              <a:rPr lang="zh-CN" altLang="" sz="1400" u="sng"/>
              <a:t>一般会忽略</a:t>
            </a:r>
            <a:r>
              <a:rPr lang="en-US" altLang="zh-CN" sz="1400" u="sng"/>
              <a:t>mode</a:t>
            </a:r>
            <a:endParaRPr lang="en-US" altLang="zh-CN" sz="14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63855" y="1957705"/>
            <a:ext cx="11463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文件描述符</a:t>
            </a:r>
            <a:r>
              <a:rPr lang="zh-CN" altLang="en-US"/>
              <a:t>：</a:t>
            </a:r>
            <a:r>
              <a:rPr lang="zh-CN" altLang="en-US" sz="1400" u="sng"/>
              <a:t>内核给予我们的一个与文件进行数据交换的纽带，用户对文件的读写操作均是基于文件描述符进行操作，</a:t>
            </a:r>
            <a:r>
              <a:rPr lang="en-US" altLang="zh-CN" sz="1400" u="sng"/>
              <a:t> </a:t>
            </a:r>
            <a:r>
              <a:rPr lang="zh-CN" altLang="en-US" sz="1400" u="sng"/>
              <a:t>本质上用户使用的文件描述符是文件描述符表的下标，</a:t>
            </a:r>
            <a:r>
              <a:rPr lang="en-US" altLang="zh-CN" sz="1400" u="sng"/>
              <a:t> </a:t>
            </a:r>
            <a:r>
              <a:rPr lang="en-US" altLang="en-US" sz="1400" u="sng"/>
              <a:t>[0, OPEN_MAX)</a:t>
            </a:r>
            <a:endParaRPr lang="zh-CN" altLang="en-US" sz="1400" u="sng"/>
          </a:p>
        </p:txBody>
      </p:sp>
      <p:sp>
        <p:nvSpPr>
          <p:cNvPr id="5" name="Text Box 4"/>
          <p:cNvSpPr txBox="true"/>
          <p:nvPr/>
        </p:nvSpPr>
        <p:spPr>
          <a:xfrm>
            <a:off x="363855" y="2886710"/>
            <a:ext cx="1146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OPEN</a:t>
            </a:r>
            <a:r>
              <a:rPr lang="en-US" altLang="en-US" b="1"/>
              <a:t>_MAX</a:t>
            </a:r>
            <a:r>
              <a:rPr lang="zh-CN" altLang="en-US" b="1"/>
              <a:t>限制</a:t>
            </a:r>
            <a:r>
              <a:rPr lang="zh-CN" altLang="en-US"/>
              <a:t>：</a:t>
            </a:r>
            <a:endParaRPr lang="en-US" altLang="zh-CN" sz="1400" u="sng"/>
          </a:p>
        </p:txBody>
      </p:sp>
      <p:sp>
        <p:nvSpPr>
          <p:cNvPr id="7" name="Text Box 6"/>
          <p:cNvSpPr txBox="true"/>
          <p:nvPr/>
        </p:nvSpPr>
        <p:spPr>
          <a:xfrm>
            <a:off x="2572385" y="2886710"/>
            <a:ext cx="8341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一个进程可以打开的最大文件个数，编译时与文件无关的限制，</a:t>
            </a:r>
            <a:r>
              <a:rPr lang="en-US" altLang="zh-CN" sz="1400" u="sng"/>
              <a:t> sysconf</a:t>
            </a:r>
            <a:r>
              <a:rPr lang="en-US" altLang="en-US" sz="1400" u="sng"/>
              <a:t>(_SC_OPEN_MAX)</a:t>
            </a:r>
            <a:endParaRPr lang="en-US" altLang="en-US" sz="1400" u="sng"/>
          </a:p>
        </p:txBody>
      </p:sp>
      <p:sp>
        <p:nvSpPr>
          <p:cNvPr id="8" name="Text Box 7"/>
          <p:cNvSpPr txBox="true"/>
          <p:nvPr/>
        </p:nvSpPr>
        <p:spPr>
          <a:xfrm>
            <a:off x="430530" y="3850005"/>
            <a:ext cx="1146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默认的文件描述符：</a:t>
            </a:r>
            <a:endParaRPr lang="en-US" altLang="zh-CN" sz="1400" b="1" u="sng"/>
          </a:p>
        </p:txBody>
      </p:sp>
      <p:sp>
        <p:nvSpPr>
          <p:cNvPr id="9" name="Text Box 8"/>
          <p:cNvSpPr txBox="true"/>
          <p:nvPr/>
        </p:nvSpPr>
        <p:spPr>
          <a:xfrm>
            <a:off x="2690495" y="3850005"/>
            <a:ext cx="8341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0-</a:t>
            </a:r>
            <a:r>
              <a:rPr lang="zh-CN" altLang="en-US" sz="1400" u="sng"/>
              <a:t>标准输入，</a:t>
            </a:r>
            <a:r>
              <a:rPr lang="en-US" altLang="zh-CN" sz="1400" u="sng"/>
              <a:t> 1-</a:t>
            </a:r>
            <a:r>
              <a:rPr lang="zh-CN" altLang="en-US" sz="1400" u="sng"/>
              <a:t>标准输出，</a:t>
            </a:r>
            <a:r>
              <a:rPr lang="en-US" altLang="zh-CN" sz="1400" u="sng"/>
              <a:t> 2-</a:t>
            </a:r>
            <a:r>
              <a:rPr lang="zh-CN" altLang="en-US" sz="1400" u="sng"/>
              <a:t>标准错误</a:t>
            </a:r>
            <a:endParaRPr lang="zh-CN" altLang="en-US" sz="14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2970530" y="2485390"/>
          <a:ext cx="4201160" cy="236791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0580"/>
                <a:gridCol w="2100580"/>
              </a:tblGrid>
              <a:tr h="789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文件描述符状态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指针</a:t>
                      </a:r>
                      <a:endParaRPr lang="zh-CN" altLang="en-US"/>
                    </a:p>
                  </a:txBody>
                  <a:tcPr/>
                </a:tc>
              </a:tr>
              <a:tr h="789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文件描述符状态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指针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789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文件描述符状态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指针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687830" y="2485390"/>
          <a:ext cx="868680" cy="236791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868680"/>
              </a:tblGrid>
              <a:tr h="789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789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789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true"/>
          <p:nvPr/>
        </p:nvSpPr>
        <p:spPr>
          <a:xfrm>
            <a:off x="1687830" y="1365885"/>
            <a:ext cx="903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返回的是这个下标</a:t>
            </a:r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8790305" y="1572260"/>
            <a:ext cx="1635760" cy="371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更复杂的结构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530" y="74993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open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645285" y="734060"/>
            <a:ext cx="6703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int open(const char *path, int oflag, ... /*mode_t mode*/);</a:t>
            </a:r>
            <a:endParaRPr lang="en-US" altLang="en-US" sz="1400" u="sng"/>
          </a:p>
        </p:txBody>
      </p:sp>
      <p:sp>
        <p:nvSpPr>
          <p:cNvPr id="3" name="Text Box 2"/>
          <p:cNvSpPr txBox="true"/>
          <p:nvPr/>
        </p:nvSpPr>
        <p:spPr>
          <a:xfrm>
            <a:off x="1645285" y="1452880"/>
            <a:ext cx="6703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int openat(int fd, const char *path, int oflag, ... /*mode_t mode*/);</a:t>
            </a:r>
            <a:endParaRPr lang="en-US" altLang="en-US" sz="1400" u="sng"/>
          </a:p>
        </p:txBody>
      </p:sp>
      <p:sp>
        <p:nvSpPr>
          <p:cNvPr id="4" name="Text Box 3"/>
          <p:cNvSpPr txBox="true"/>
          <p:nvPr/>
        </p:nvSpPr>
        <p:spPr>
          <a:xfrm>
            <a:off x="1645285" y="2159000"/>
            <a:ext cx="6151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打开或者创建一个文件</a:t>
            </a:r>
            <a:r>
              <a:rPr lang="en-US" altLang="zh-CN" sz="1400" u="sng"/>
              <a:t>, </a:t>
            </a:r>
            <a:r>
              <a:rPr lang="zh-CN" altLang="en-US" sz="1400" u="sng"/>
              <a:t>出错，返回</a:t>
            </a:r>
            <a:r>
              <a:rPr lang="en-US" altLang="zh-CN" sz="1400" u="sng"/>
              <a:t>-1</a:t>
            </a:r>
            <a:r>
              <a:rPr lang="zh-CN" altLang="en-US" sz="1400" u="sng"/>
              <a:t>，并设置</a:t>
            </a:r>
            <a:r>
              <a:rPr lang="en-US" altLang="zh-CN" sz="1400" u="sng"/>
              <a:t>errno</a:t>
            </a:r>
            <a:endParaRPr lang="en-US" altLang="zh-CN" sz="1400" u="sng"/>
          </a:p>
        </p:txBody>
      </p:sp>
      <p:sp>
        <p:nvSpPr>
          <p:cNvPr id="6" name="Text Box 5"/>
          <p:cNvSpPr txBox="true"/>
          <p:nvPr/>
        </p:nvSpPr>
        <p:spPr>
          <a:xfrm>
            <a:off x="431165" y="3272790"/>
            <a:ext cx="634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oflag</a:t>
            </a:r>
            <a:r>
              <a:rPr lang="zh-CN" altLang="en-US" b="1"/>
              <a:t>：</a:t>
            </a:r>
            <a:endParaRPr lang="zh-CN" altLang="en-US" b="1"/>
          </a:p>
        </p:txBody>
      </p:sp>
      <p:sp>
        <p:nvSpPr>
          <p:cNvPr id="8" name="Text Box 7"/>
          <p:cNvSpPr txBox="true"/>
          <p:nvPr/>
        </p:nvSpPr>
        <p:spPr>
          <a:xfrm>
            <a:off x="1735455" y="3272790"/>
            <a:ext cx="7385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u="sng"/>
              <a:t>1. </a:t>
            </a:r>
            <a:r>
              <a:rPr lang="zh-CN" altLang="en-US" sz="1400" u="sng"/>
              <a:t>必须提供其中之一的：</a:t>
            </a:r>
            <a:r>
              <a:rPr lang="en-US" altLang="zh-CN" sz="1400" u="sng"/>
              <a:t>O_RDONLY, O_WRONLY, O_RDWR, O_EXEC</a:t>
            </a:r>
            <a:r>
              <a:rPr lang="zh-CN" altLang="en-US" sz="1400" u="sng"/>
              <a:t>，</a:t>
            </a:r>
            <a:r>
              <a:rPr lang="en-US" altLang="zh-CN" sz="1400" u="sng"/>
              <a:t> O</a:t>
            </a:r>
            <a:r>
              <a:rPr lang="en-US" altLang="en-US" sz="1400" u="sng"/>
              <a:t>_SEARCH</a:t>
            </a:r>
            <a:endParaRPr lang="en-US" altLang="en-US" sz="1400" u="sng"/>
          </a:p>
        </p:txBody>
      </p:sp>
      <p:sp>
        <p:nvSpPr>
          <p:cNvPr id="9" name="Text Box 8"/>
          <p:cNvSpPr txBox="true"/>
          <p:nvPr/>
        </p:nvSpPr>
        <p:spPr>
          <a:xfrm>
            <a:off x="1812290" y="4353560"/>
            <a:ext cx="73850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2</a:t>
            </a:r>
            <a:r>
              <a:rPr lang="en-US" sz="1400" u="sng"/>
              <a:t>. </a:t>
            </a:r>
            <a:r>
              <a:rPr lang="zh-CN" altLang="en-US" sz="1400" u="sng"/>
              <a:t>可以选择的特性：</a:t>
            </a:r>
            <a:endParaRPr lang="zh-CN" altLang="en-US" sz="1400" u="sng"/>
          </a:p>
          <a:p>
            <a:r>
              <a:rPr lang="en-US" altLang="zh-CN" sz="1400"/>
              <a:t>	</a:t>
            </a:r>
            <a:r>
              <a:rPr lang="zh-CN" altLang="en-US" sz="1400" u="sng"/>
              <a:t>描述写特性的：</a:t>
            </a:r>
            <a:r>
              <a:rPr lang="en-US" altLang="zh-CN" sz="1400" u="sng"/>
              <a:t> O_APPEND, O_TRUNC,</a:t>
            </a:r>
            <a:endParaRPr lang="en-US" altLang="zh-CN" sz="1400" u="sng"/>
          </a:p>
          <a:p>
            <a:r>
              <a:rPr lang="en-US" altLang="en-US" sz="1400"/>
              <a:t>	</a:t>
            </a:r>
            <a:r>
              <a:rPr lang="zh-CN" altLang="en-US" sz="1400" u="sng"/>
              <a:t>和创建文件有关的：</a:t>
            </a:r>
            <a:r>
              <a:rPr lang="en-US" altLang="zh-CN" sz="1400" u="sng"/>
              <a:t>O_CREAT, O_EXCL,</a:t>
            </a:r>
            <a:endParaRPr lang="en-US" altLang="zh-CN" sz="1400" u="sng"/>
          </a:p>
          <a:p>
            <a:r>
              <a:rPr lang="en-US" altLang="zh-CN" sz="1400"/>
              <a:t>	</a:t>
            </a:r>
            <a:r>
              <a:rPr lang="zh-CN" altLang="en-US" sz="1400" u="sng"/>
              <a:t>限定文件类型的：</a:t>
            </a:r>
            <a:r>
              <a:rPr lang="en-US" altLang="zh-CN" sz="1400" u="sng"/>
              <a:t>O</a:t>
            </a:r>
            <a:r>
              <a:rPr lang="en-US" altLang="en-US" sz="1400" u="sng"/>
              <a:t>_DIRECTORY,O_NOFOLLOW,</a:t>
            </a:r>
            <a:endParaRPr lang="en-US" altLang="en-US" sz="1400" u="sng"/>
          </a:p>
          <a:p>
            <a:r>
              <a:rPr lang="en-US" altLang="en-US" sz="1400"/>
              <a:t>	</a:t>
            </a:r>
            <a:r>
              <a:rPr lang="zh-CN" altLang="en-US" sz="1400" u="sng"/>
              <a:t>和终端有关的：</a:t>
            </a:r>
            <a:r>
              <a:rPr lang="en-US" altLang="zh-CN" sz="1400" u="sng"/>
              <a:t>O</a:t>
            </a:r>
            <a:r>
              <a:rPr lang="en-US" altLang="en-US" sz="1400" u="sng"/>
              <a:t>_NOCTTY, O_TTY_INIT,</a:t>
            </a:r>
            <a:endParaRPr lang="en-US" altLang="en-US" sz="1400" u="sng"/>
          </a:p>
          <a:p>
            <a:r>
              <a:rPr lang="en-US" altLang="en-US" sz="1400"/>
              <a:t>	</a:t>
            </a:r>
            <a:r>
              <a:rPr lang="zh-CN" altLang="en-US" sz="1400" u="sng"/>
              <a:t>文件阻塞模式的：</a:t>
            </a:r>
            <a:r>
              <a:rPr lang="en-US" altLang="zh-CN" sz="1400" u="sng"/>
              <a:t>O</a:t>
            </a:r>
            <a:r>
              <a:rPr lang="en-US" altLang="en-US" sz="1400" u="sng"/>
              <a:t>_NONBLOCK,</a:t>
            </a:r>
            <a:endParaRPr lang="en-US" altLang="en-US" sz="1400" u="sng"/>
          </a:p>
          <a:p>
            <a:r>
              <a:rPr lang="en-US" altLang="en-US" sz="1400"/>
              <a:t>	</a:t>
            </a:r>
            <a:r>
              <a:rPr lang="zh-CN" altLang="en-US" sz="1400" u="sng"/>
              <a:t>和读写操作特性相关的：</a:t>
            </a:r>
            <a:r>
              <a:rPr lang="en-US" altLang="zh-CN" sz="1400" u="sng"/>
              <a:t>O_SYNC,O_DSYNC, O_RSYNC</a:t>
            </a:r>
            <a:endParaRPr lang="en-US" altLang="zh-CN" sz="1400" u="sng"/>
          </a:p>
          <a:p>
            <a:r>
              <a:rPr lang="en-US" altLang="zh-CN" sz="1400"/>
              <a:t>	</a:t>
            </a:r>
            <a:r>
              <a:rPr lang="zh-CN" altLang="en-US" sz="1400" u="sng"/>
              <a:t>和</a:t>
            </a:r>
            <a:r>
              <a:rPr lang="en-US" altLang="zh-CN" sz="1400" u="sng"/>
              <a:t>exec</a:t>
            </a:r>
            <a:r>
              <a:rPr lang="zh-CN" altLang="en-US" sz="1400" u="sng"/>
              <a:t>后文件描述符状态有关的：</a:t>
            </a:r>
            <a:r>
              <a:rPr lang="en-US" altLang="zh-CN" sz="1400" u="sng"/>
              <a:t>O_CLOEXEC </a:t>
            </a:r>
            <a:endParaRPr lang="en-US" altLang="zh-CN" sz="14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430530" y="2013585"/>
            <a:ext cx="273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文件名和路径名的长度：</a:t>
            </a:r>
            <a:endParaRPr lang="en-US" altLang="zh-CN" sz="1400" b="1" u="sng"/>
          </a:p>
        </p:txBody>
      </p:sp>
      <p:sp>
        <p:nvSpPr>
          <p:cNvPr id="7" name="Text Box 6"/>
          <p:cNvSpPr txBox="true"/>
          <p:nvPr/>
        </p:nvSpPr>
        <p:spPr>
          <a:xfrm>
            <a:off x="3163570" y="2075180"/>
            <a:ext cx="89630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在你新建文件的时候，文件的名称长度和路径名长度是有限制的，属于运行时与文件有关的限制。</a:t>
            </a:r>
            <a:endParaRPr lang="zh-CN" altLang="en-US" sz="1400" u="sng"/>
          </a:p>
          <a:p>
            <a:r>
              <a:rPr lang="en-US" altLang="zh-CN" sz="1400" u="sng"/>
              <a:t>fsysconf</a:t>
            </a:r>
            <a:r>
              <a:rPr lang="zh-CN" altLang="en-US" sz="1400" u="sng"/>
              <a:t>。</a:t>
            </a:r>
            <a:endParaRPr lang="zh-CN" altLang="en-US" sz="1400" u="sng"/>
          </a:p>
          <a:p>
            <a:endParaRPr lang="zh-CN" altLang="en-US" sz="1400" u="sng"/>
          </a:p>
          <a:p>
            <a:r>
              <a:rPr lang="en-US" altLang="zh-CN" sz="1400"/>
              <a:t>_PC_PATH_MAX</a:t>
            </a:r>
            <a:endParaRPr lang="en-US" altLang="zh-CN" sz="1400"/>
          </a:p>
          <a:p>
            <a:r>
              <a:rPr lang="en-US" altLang="zh-CN" sz="1400"/>
              <a:t>_PC_NAME_MAX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 u="sng"/>
              <a:t>如果在</a:t>
            </a:r>
            <a:r>
              <a:rPr lang="en-US" altLang="zh-CN" sz="1400" u="sng"/>
              <a:t>open</a:t>
            </a:r>
            <a:r>
              <a:rPr lang="zh-CN" altLang="en-US" sz="1400" u="sng"/>
              <a:t>的时候，文件名超出上面两者之一的限制，那么会出错，返回</a:t>
            </a:r>
            <a:r>
              <a:rPr lang="en-US" altLang="zh-CN" sz="1400" u="sng"/>
              <a:t>-1</a:t>
            </a:r>
            <a:r>
              <a:rPr lang="zh-CN" altLang="en-US" sz="1400" u="sng"/>
              <a:t>，并设置</a:t>
            </a:r>
            <a:r>
              <a:rPr lang="en-US" altLang="zh-CN" sz="1400" u="sng"/>
              <a:t>errno</a:t>
            </a:r>
            <a:r>
              <a:rPr lang="zh-CN" altLang="en-US" sz="1400" u="sng"/>
              <a:t>为</a:t>
            </a:r>
            <a:r>
              <a:rPr lang="en-US" altLang="zh-CN" sz="1400" u="sng"/>
              <a:t>ENAMETOOLONG</a:t>
            </a:r>
            <a:r>
              <a:rPr lang="zh-CN" altLang="en-US" sz="1400" u="sng"/>
              <a:t>，</a:t>
            </a:r>
            <a:r>
              <a:rPr lang="en-US" altLang="zh-CN" sz="1400" u="sng"/>
              <a:t> </a:t>
            </a:r>
            <a:endParaRPr lang="en-US" altLang="zh-CN" sz="14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530" y="74993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creat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735455" y="1260475"/>
            <a:ext cx="10445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int creat(const char *path, mode_t mode); </a:t>
            </a:r>
            <a:endParaRPr lang="en-US" altLang="en-US" sz="1400" u="sng"/>
          </a:p>
        </p:txBody>
      </p:sp>
      <p:sp>
        <p:nvSpPr>
          <p:cNvPr id="4" name="Text Box 3"/>
          <p:cNvSpPr txBox="true"/>
          <p:nvPr/>
        </p:nvSpPr>
        <p:spPr>
          <a:xfrm>
            <a:off x="1735455" y="1821180"/>
            <a:ext cx="6151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创建一个文件</a:t>
            </a:r>
            <a:r>
              <a:rPr lang="en-US" altLang="zh-CN" sz="1400" u="sng"/>
              <a:t>, </a:t>
            </a:r>
            <a:r>
              <a:rPr lang="zh-CN" altLang="en-US" sz="1400" u="sng"/>
              <a:t>出错，返回</a:t>
            </a:r>
            <a:r>
              <a:rPr lang="en-US" altLang="zh-CN" sz="1400" u="sng"/>
              <a:t>-1</a:t>
            </a:r>
            <a:r>
              <a:rPr lang="zh-CN" altLang="en-US" sz="1400" u="sng"/>
              <a:t>，并设置</a:t>
            </a:r>
            <a:r>
              <a:rPr lang="en-US" altLang="zh-CN" sz="1400" u="sng"/>
              <a:t>errno</a:t>
            </a:r>
            <a:endParaRPr lang="en-US" altLang="zh-CN" sz="1400" u="sng"/>
          </a:p>
        </p:txBody>
      </p:sp>
      <p:sp>
        <p:nvSpPr>
          <p:cNvPr id="7" name="Text Box 6"/>
          <p:cNvSpPr txBox="true"/>
          <p:nvPr/>
        </p:nvSpPr>
        <p:spPr>
          <a:xfrm>
            <a:off x="1735455" y="4038600"/>
            <a:ext cx="51320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u="sng">
                <a:sym typeface="+mn-ea"/>
              </a:rPr>
              <a:t> </a:t>
            </a:r>
            <a:r>
              <a:rPr lang="zh-CN" altLang="en-US" sz="1400" u="sng">
                <a:sym typeface="+mn-ea"/>
              </a:rPr>
              <a:t>相当于</a:t>
            </a:r>
            <a:r>
              <a:rPr lang="en-US" altLang="zh-CN" sz="1400" u="sng">
                <a:sym typeface="+mn-ea"/>
              </a:rPr>
              <a:t> </a:t>
            </a:r>
            <a:r>
              <a:rPr lang="en-US" altLang="en-US" sz="1400" u="sng">
                <a:sym typeface="+mn-ea"/>
              </a:rPr>
              <a:t>open(path, O_WRONLY|O_TRUNC|O_CREAT, mode);</a:t>
            </a:r>
            <a:endParaRPr lang="en-US" altLang="en-US" sz="1400" u="sng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530" y="74993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</a:t>
            </a:r>
            <a:r>
              <a:rPr lang="en-US" altLang="en-US" b="1"/>
              <a:t>lose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735455" y="1260475"/>
            <a:ext cx="10445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int close(int fd); </a:t>
            </a:r>
            <a:endParaRPr lang="en-US" altLang="en-US" sz="1400" u="sng"/>
          </a:p>
        </p:txBody>
      </p:sp>
      <p:sp>
        <p:nvSpPr>
          <p:cNvPr id="4" name="Text Box 3"/>
          <p:cNvSpPr txBox="true"/>
          <p:nvPr/>
        </p:nvSpPr>
        <p:spPr>
          <a:xfrm>
            <a:off x="1735455" y="1821180"/>
            <a:ext cx="6151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关闭一个文件</a:t>
            </a:r>
            <a:r>
              <a:rPr lang="en-US" altLang="zh-CN" sz="1400" u="sng"/>
              <a:t>,</a:t>
            </a:r>
            <a:r>
              <a:rPr lang="zh-CN" altLang="en-US" sz="1400" u="sng"/>
              <a:t>并释放记录锁</a:t>
            </a:r>
            <a:r>
              <a:rPr lang="en-US" altLang="zh-CN" sz="1400" u="sng"/>
              <a:t> </a:t>
            </a:r>
            <a:r>
              <a:rPr lang="zh-CN" altLang="en-US" sz="1400" u="sng"/>
              <a:t>出错，返回</a:t>
            </a:r>
            <a:r>
              <a:rPr lang="en-US" altLang="zh-CN" sz="1400" u="sng"/>
              <a:t>-1</a:t>
            </a:r>
            <a:r>
              <a:rPr lang="zh-CN" altLang="en-US" sz="1400" u="sng"/>
              <a:t>，并设置</a:t>
            </a:r>
            <a:r>
              <a:rPr lang="en-US" altLang="zh-CN" sz="1400" u="sng"/>
              <a:t>errno</a:t>
            </a:r>
            <a:endParaRPr lang="en-US" altLang="zh-CN" sz="1400" u="sng"/>
          </a:p>
          <a:p>
            <a:r>
              <a:rPr lang="zh-CN" altLang="en-US" sz="1400" u="sng"/>
              <a:t>当一个进程终止时，内核会自动关闭它打开的所有文件。</a:t>
            </a:r>
            <a:endParaRPr lang="zh-CN" altLang="en-US" sz="1400" u="sng"/>
          </a:p>
        </p:txBody>
      </p:sp>
      <p:sp>
        <p:nvSpPr>
          <p:cNvPr id="7" name="Text Box 6"/>
          <p:cNvSpPr txBox="true"/>
          <p:nvPr/>
        </p:nvSpPr>
        <p:spPr>
          <a:xfrm>
            <a:off x="1735455" y="4038600"/>
            <a:ext cx="51320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1400" u="sng">
                <a:sym typeface="+mn-ea"/>
              </a:rPr>
              <a:t> </a:t>
            </a:r>
            <a:r>
              <a:rPr lang="zh-CN" altLang="en-US" sz="1400" u="sng">
                <a:sym typeface="+mn-ea"/>
              </a:rPr>
              <a:t>相当于</a:t>
            </a:r>
            <a:r>
              <a:rPr lang="en-US" altLang="zh-CN" sz="1400" u="sng">
                <a:sym typeface="+mn-ea"/>
              </a:rPr>
              <a:t> </a:t>
            </a:r>
            <a:r>
              <a:rPr lang="en-US" altLang="en-US" sz="1400" u="sng">
                <a:sym typeface="+mn-ea"/>
              </a:rPr>
              <a:t>open(path, O_WRONLY|O_TRUNC|O_CREAT, mode);</a:t>
            </a:r>
            <a:endParaRPr lang="en-US" altLang="en-US" sz="1400" u="sng">
              <a:sym typeface="+mn-ea"/>
            </a:endParaRPr>
          </a:p>
          <a:p>
            <a:r>
              <a:rPr lang="zh-CN" altLang="en-US" sz="1400" u="sng">
                <a:sym typeface="+mn-ea"/>
              </a:rPr>
              <a:t>如果文件已经存在，就只读打开并截断。</a:t>
            </a:r>
            <a:endParaRPr lang="zh-CN" altLang="en-US" sz="1400" u="sng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530" y="74993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lseek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735455" y="1260475"/>
            <a:ext cx="10445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off_t lseek(int fd, off_t offset, int whence); //</a:t>
            </a:r>
            <a:r>
              <a:rPr lang="zh-CN" altLang="en-US" sz="1400" u="sng"/>
              <a:t>成功，返回文件偏移量，出错，返回</a:t>
            </a:r>
            <a:r>
              <a:rPr lang="en-US" altLang="zh-CN" sz="1400" u="sng"/>
              <a:t>-1</a:t>
            </a:r>
            <a:endParaRPr lang="en-US" altLang="zh-CN" sz="1400" u="sng"/>
          </a:p>
        </p:txBody>
      </p:sp>
      <p:sp>
        <p:nvSpPr>
          <p:cNvPr id="4" name="Text Box 3"/>
          <p:cNvSpPr txBox="true"/>
          <p:nvPr/>
        </p:nvSpPr>
        <p:spPr>
          <a:xfrm>
            <a:off x="2676525" y="1899285"/>
            <a:ext cx="6151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whence: SEEK_SET </a:t>
            </a:r>
            <a:r>
              <a:rPr lang="en-US" altLang="en-US" sz="1400"/>
              <a:t> </a:t>
            </a:r>
            <a:r>
              <a:rPr lang="zh-CN" altLang="en-US" sz="1400"/>
              <a:t>、</a:t>
            </a:r>
            <a:r>
              <a:rPr lang="en-US" altLang="zh-CN" sz="1400"/>
              <a:t>SEEK</a:t>
            </a:r>
            <a:r>
              <a:rPr lang="en-US" altLang="en-US" sz="1400"/>
              <a:t>_CUR </a:t>
            </a:r>
            <a:r>
              <a:rPr lang="zh-CN" altLang="en-US" sz="1400"/>
              <a:t>、</a:t>
            </a:r>
            <a:r>
              <a:rPr lang="en-US" altLang="zh-CN" sz="1400"/>
              <a:t>SEEK_END</a:t>
            </a:r>
            <a:endParaRPr lang="en-US" altLang="zh-CN" sz="1400"/>
          </a:p>
        </p:txBody>
      </p:sp>
      <p:sp>
        <p:nvSpPr>
          <p:cNvPr id="7" name="Text Box 6"/>
          <p:cNvSpPr txBox="true"/>
          <p:nvPr/>
        </p:nvSpPr>
        <p:spPr>
          <a:xfrm>
            <a:off x="2201545" y="3477895"/>
            <a:ext cx="194183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400" u="sng">
                <a:sym typeface="+mn-ea"/>
              </a:rPr>
              <a:t>1. </a:t>
            </a:r>
            <a:r>
              <a:rPr lang="zh-CN" altLang="en-US" sz="1400" u="sng">
                <a:sym typeface="+mn-ea"/>
              </a:rPr>
              <a:t>文件扩展</a:t>
            </a:r>
            <a:r>
              <a:rPr lang="en-US" altLang="en-US" sz="1400" u="sng">
                <a:sym typeface="+mn-ea"/>
              </a:rPr>
              <a:t>;</a:t>
            </a:r>
            <a:endParaRPr lang="en-US" altLang="en-US" sz="1400" u="sng">
              <a:sym typeface="+mn-ea"/>
            </a:endParaRPr>
          </a:p>
          <a:p>
            <a:r>
              <a:rPr lang="en-US" altLang="en-US" sz="1400" u="sng">
                <a:sym typeface="+mn-ea"/>
              </a:rPr>
              <a:t>2.</a:t>
            </a:r>
            <a:r>
              <a:rPr lang="zh-CN" altLang="en-US" sz="1400" u="sng">
                <a:sym typeface="+mn-ea"/>
              </a:rPr>
              <a:t>文件长度测量；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3.</a:t>
            </a:r>
            <a:r>
              <a:rPr lang="zh-CN" altLang="en-US" sz="1400" u="sng">
                <a:sym typeface="+mn-ea"/>
              </a:rPr>
              <a:t>随机化读写；</a:t>
            </a:r>
            <a:endParaRPr lang="zh-CN" altLang="en-US" sz="1400" u="sng">
              <a:sym typeface="+mn-ea"/>
            </a:endParaRPr>
          </a:p>
          <a:p>
            <a:r>
              <a:rPr lang="en-US" altLang="zh-CN" sz="1400" u="sng">
                <a:sym typeface="+mn-ea"/>
              </a:rPr>
              <a:t>4.</a:t>
            </a:r>
            <a:r>
              <a:rPr lang="zh-CN" altLang="en-US" sz="1400" u="sng">
                <a:sym typeface="+mn-ea"/>
              </a:rPr>
              <a:t>不引起任何</a:t>
            </a:r>
            <a:r>
              <a:rPr lang="en-US" altLang="zh-CN" sz="1400" u="sng">
                <a:sym typeface="+mn-ea"/>
              </a:rPr>
              <a:t>IO</a:t>
            </a:r>
            <a:r>
              <a:rPr lang="zh-CN" altLang="en-US" sz="1400" u="sng">
                <a:sym typeface="+mn-ea"/>
              </a:rPr>
              <a:t>操作；</a:t>
            </a:r>
            <a:endParaRPr lang="zh-CN" altLang="en-US" sz="1400" u="sng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530" y="749935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read</a:t>
            </a:r>
            <a:r>
              <a:rPr lang="zh-CN" altLang="en-US" b="1"/>
              <a:t>：</a:t>
            </a:r>
            <a:endParaRPr lang="en-US" altLang="zh-CN" sz="1400" b="1" u="sng"/>
          </a:p>
        </p:txBody>
      </p:sp>
      <p:sp>
        <p:nvSpPr>
          <p:cNvPr id="2" name="Text Box 1"/>
          <p:cNvSpPr txBox="true"/>
          <p:nvPr/>
        </p:nvSpPr>
        <p:spPr>
          <a:xfrm>
            <a:off x="1735455" y="1260475"/>
            <a:ext cx="104457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u="sng"/>
              <a:t>ssize_t read(int fd, void *buf, size_t nbytes) </a:t>
            </a:r>
            <a:endParaRPr lang="en-US" altLang="en-US" sz="1400" u="sng"/>
          </a:p>
        </p:txBody>
      </p:sp>
      <p:sp>
        <p:nvSpPr>
          <p:cNvPr id="4" name="Text Box 3"/>
          <p:cNvSpPr txBox="true"/>
          <p:nvPr/>
        </p:nvSpPr>
        <p:spPr>
          <a:xfrm>
            <a:off x="1735455" y="1821180"/>
            <a:ext cx="6151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u="sng"/>
              <a:t>读取数据</a:t>
            </a:r>
            <a:r>
              <a:rPr lang="en-US" altLang="zh-CN" sz="1400" u="sng"/>
              <a:t>,</a:t>
            </a:r>
            <a:r>
              <a:rPr lang="zh-CN" altLang="en-US" sz="1400" u="sng"/>
              <a:t>返回读取到的字节数</a:t>
            </a:r>
            <a:r>
              <a:rPr lang="en-US" altLang="zh-CN" sz="1400" u="sng"/>
              <a:t>Rn</a:t>
            </a:r>
            <a:r>
              <a:rPr lang="zh-CN" altLang="en-US" sz="1400" u="sng"/>
              <a:t>，</a:t>
            </a:r>
            <a:r>
              <a:rPr lang="en-US" altLang="zh-CN" sz="1400" u="sng"/>
              <a:t>  </a:t>
            </a:r>
            <a:r>
              <a:rPr lang="zh-CN" altLang="en-US" sz="1400" u="sng"/>
              <a:t>出错，返回</a:t>
            </a:r>
            <a:r>
              <a:rPr lang="en-US" altLang="zh-CN" sz="1400" u="sng"/>
              <a:t>-1</a:t>
            </a:r>
            <a:r>
              <a:rPr lang="zh-CN" altLang="en-US" sz="1400" u="sng"/>
              <a:t>，并设置</a:t>
            </a:r>
            <a:r>
              <a:rPr lang="en-US" altLang="zh-CN" sz="1400" u="sng"/>
              <a:t>errno</a:t>
            </a:r>
            <a:endParaRPr lang="en-US" altLang="zh-CN" sz="1400" u="sng"/>
          </a:p>
        </p:txBody>
      </p:sp>
      <p:sp>
        <p:nvSpPr>
          <p:cNvPr id="7" name="Text Box 6"/>
          <p:cNvSpPr txBox="true"/>
          <p:nvPr/>
        </p:nvSpPr>
        <p:spPr>
          <a:xfrm>
            <a:off x="1735455" y="2882900"/>
            <a:ext cx="7110095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 u="sng">
                <a:sym typeface="+mn-ea"/>
              </a:rPr>
              <a:t>Rn = 0</a:t>
            </a:r>
            <a:r>
              <a:rPr lang="zh-CN" altLang="en-US" sz="1400" u="sng">
                <a:sym typeface="+mn-ea"/>
              </a:rPr>
              <a:t>：</a:t>
            </a:r>
            <a:endParaRPr lang="zh-CN" altLang="en-US" sz="1400" u="sng">
              <a:sym typeface="+mn-ea"/>
            </a:endParaRPr>
          </a:p>
          <a:p>
            <a:r>
              <a:rPr lang="en-US" altLang="zh-CN" sz="1400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本次读取直接面对文件末尾</a:t>
            </a:r>
            <a:endParaRPr lang="zh-CN" altLang="en-US" sz="1400" u="sng">
              <a:sym typeface="+mn-ea"/>
            </a:endParaRPr>
          </a:p>
          <a:p>
            <a:r>
              <a:rPr lang="en-US" altLang="en-US" sz="1400" u="sng">
                <a:sym typeface="+mn-ea"/>
              </a:rPr>
              <a:t>R</a:t>
            </a:r>
            <a:r>
              <a:rPr lang="en-US" altLang="zh-CN" sz="1400" u="sng">
                <a:sym typeface="+mn-ea"/>
              </a:rPr>
              <a:t>n</a:t>
            </a:r>
            <a:r>
              <a:rPr lang="en-US" altLang="en-US" sz="1400" u="sng">
                <a:sym typeface="+mn-ea"/>
              </a:rPr>
              <a:t>&lt;nbytes:</a:t>
            </a:r>
            <a:endParaRPr lang="en-US" altLang="en-US" sz="1400" u="sng">
              <a:sym typeface="+mn-ea"/>
            </a:endParaRPr>
          </a:p>
          <a:p>
            <a:r>
              <a:rPr lang="en-US" altLang="en-US" sz="1400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读普通文件，</a:t>
            </a:r>
            <a:r>
              <a:rPr lang="en-US" altLang="zh-CN" sz="1400" u="sng">
                <a:sym typeface="+mn-ea"/>
              </a:rPr>
              <a:t> </a:t>
            </a:r>
            <a:r>
              <a:rPr lang="zh-CN" altLang="en-US" sz="1400" u="sng">
                <a:sym typeface="+mn-ea"/>
              </a:rPr>
              <a:t>再读取到指定字节数之前就到达文件末尾</a:t>
            </a:r>
            <a:endParaRPr lang="zh-CN" altLang="en-US" sz="1400" u="sng">
              <a:sym typeface="+mn-ea"/>
            </a:endParaRPr>
          </a:p>
          <a:p>
            <a:r>
              <a:rPr lang="en-US" altLang="zh-CN" sz="1400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读管道，管道内部字节数小于指定字节数</a:t>
            </a:r>
            <a:endParaRPr lang="zh-CN" altLang="en-US" sz="1400" u="sng">
              <a:sym typeface="+mn-ea"/>
            </a:endParaRPr>
          </a:p>
          <a:p>
            <a:r>
              <a:rPr lang="en-US" altLang="zh-CN" sz="1400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被信号中断</a:t>
            </a:r>
            <a:endParaRPr lang="zh-CN" altLang="en-US" sz="1400" u="sng">
              <a:sym typeface="+mn-ea"/>
            </a:endParaRPr>
          </a:p>
          <a:p>
            <a:r>
              <a:rPr lang="en-US" altLang="zh-CN" sz="1400">
                <a:sym typeface="+mn-ea"/>
              </a:rPr>
              <a:t>	</a:t>
            </a:r>
            <a:r>
              <a:rPr lang="zh-CN" altLang="en-US" sz="1400" u="sng">
                <a:sym typeface="+mn-ea"/>
              </a:rPr>
              <a:t>从终端</a:t>
            </a:r>
            <a:r>
              <a:rPr lang="en-US" altLang="zh-CN" sz="1400" u="sng">
                <a:sym typeface="+mn-ea"/>
              </a:rPr>
              <a:t> </a:t>
            </a:r>
            <a:r>
              <a:rPr lang="zh-CN" altLang="en-US" sz="1400" u="sng">
                <a:sym typeface="+mn-ea"/>
              </a:rPr>
              <a:t>、网络设备</a:t>
            </a:r>
            <a:r>
              <a:rPr lang="en-US" altLang="zh-CN" sz="1400" u="sng">
                <a:sym typeface="+mn-ea"/>
              </a:rPr>
              <a:t>  </a:t>
            </a:r>
            <a:r>
              <a:rPr lang="zh-CN" altLang="en-US" sz="1400" u="sng">
                <a:sym typeface="+mn-ea"/>
              </a:rPr>
              <a:t>、面向记录的设备等具有读取限制读</a:t>
            </a:r>
            <a:endParaRPr lang="zh-CN" altLang="en-US" sz="1400" u="sng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2431</Words>
  <Application>WPS Presentation</Application>
  <PresentationFormat>宽屏</PresentationFormat>
  <Paragraphs>227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微软雅黑</vt:lpstr>
      <vt:lpstr>Arial Unicode MS</vt:lpstr>
      <vt:lpstr>Arial Black</vt:lpstr>
      <vt:lpstr>SimSun</vt:lpstr>
      <vt:lpstr>Droid Sans Fallback</vt:lpstr>
      <vt:lpstr>Times New Roman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zhaosong</dc:creator>
  <cp:lastModifiedBy>走夜路的读书人</cp:lastModifiedBy>
  <cp:revision>171</cp:revision>
  <dcterms:created xsi:type="dcterms:W3CDTF">2020-08-23T01:58:35Z</dcterms:created>
  <dcterms:modified xsi:type="dcterms:W3CDTF">2020-08-23T01:58:35Z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