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55575" y="85725"/>
            <a:ext cx="649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读写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每次一行</a:t>
            </a:r>
            <a:endParaRPr lang="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825500" y="1036955"/>
            <a:ext cx="7229475" cy="1599565"/>
          </a:xfrm>
          <a:prstGeom prst="rect">
            <a:avLst/>
          </a:prstGeom>
          <a:noFill/>
          <a:ln w="50800" cmpd="sng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" altLang="en-US" sz="1400" u="sng">
                <a:solidFill>
                  <a:schemeClr val="tx1"/>
                </a:solidFill>
              </a:rPr>
              <a:t>char * fgets(char *buf, int n, FILE *fp)</a:t>
            </a:r>
            <a:endParaRPr lang="" altLang="en-US" sz="1400" u="sng">
              <a:solidFill>
                <a:schemeClr val="tx1"/>
              </a:solidFill>
            </a:endParaRPr>
          </a:p>
          <a:p>
            <a:endParaRPr lang="" altLang="en-US" sz="1400" u="sng">
              <a:solidFill>
                <a:schemeClr val="tx1"/>
              </a:solidFill>
            </a:endParaRPr>
          </a:p>
          <a:p>
            <a:r>
              <a:rPr lang="" altLang="en-US" sz="1400" u="sng">
                <a:solidFill>
                  <a:schemeClr val="tx1"/>
                </a:solidFill>
              </a:rPr>
              <a:t>	</a:t>
            </a:r>
            <a:r>
              <a:rPr lang="zh-CN" altLang="" sz="1400" u="sng">
                <a:solidFill>
                  <a:schemeClr val="tx1"/>
                </a:solidFill>
              </a:rPr>
              <a:t>一直读取到遇到换行符或者读取到的总数为</a:t>
            </a:r>
            <a:r>
              <a:rPr lang="" altLang="zh-CN" sz="1400" u="sng">
                <a:solidFill>
                  <a:schemeClr val="tx1"/>
                </a:solidFill>
              </a:rPr>
              <a:t>n-1</a:t>
            </a:r>
            <a:r>
              <a:rPr lang="zh-CN" altLang="" sz="1400" u="sng">
                <a:solidFill>
                  <a:schemeClr val="tx1"/>
                </a:solidFill>
              </a:rPr>
              <a:t>个字符为止，以</a:t>
            </a:r>
            <a:r>
              <a:rPr lang="" altLang="zh-CN" sz="1400" u="sng">
                <a:solidFill>
                  <a:schemeClr val="tx1"/>
                </a:solidFill>
              </a:rPr>
              <a:t>null</a:t>
            </a:r>
            <a:r>
              <a:rPr lang="zh-CN" altLang="" sz="1400" u="sng">
                <a:solidFill>
                  <a:schemeClr val="tx1"/>
                </a:solidFill>
              </a:rPr>
              <a:t>字符结尾</a:t>
            </a:r>
            <a:endParaRPr lang="" altLang="en-US" sz="1400" u="sng">
              <a:solidFill>
                <a:schemeClr val="tx1"/>
              </a:solidFill>
            </a:endParaRPr>
          </a:p>
          <a:p>
            <a:endParaRPr lang="" altLang="en-US" sz="1400" u="sng">
              <a:solidFill>
                <a:schemeClr val="tx1"/>
              </a:solidFill>
            </a:endParaRPr>
          </a:p>
          <a:p>
            <a:r>
              <a:rPr lang="" altLang="en-US" sz="1400" u="sng">
                <a:solidFill>
                  <a:schemeClr val="tx1"/>
                </a:solidFill>
              </a:rPr>
              <a:t>char *get(char *buf)</a:t>
            </a:r>
            <a:endParaRPr lang="" altLang="en-US" sz="1400" u="sng">
              <a:solidFill>
                <a:schemeClr val="tx1"/>
              </a:solidFill>
            </a:endParaRPr>
          </a:p>
          <a:p>
            <a:endParaRPr lang="" altLang="en-US" sz="1400" u="sng">
              <a:solidFill>
                <a:schemeClr val="tx1"/>
              </a:solidFill>
            </a:endParaRPr>
          </a:p>
          <a:p>
            <a:r>
              <a:rPr lang="zh-CN" altLang="" sz="1400" u="sng">
                <a:solidFill>
                  <a:schemeClr val="tx1"/>
                </a:solidFill>
              </a:rPr>
              <a:t>成功，返回</a:t>
            </a:r>
            <a:r>
              <a:rPr lang="" altLang="zh-CN" sz="1400" u="sng">
                <a:solidFill>
                  <a:schemeClr val="tx1"/>
                </a:solidFill>
              </a:rPr>
              <a:t>buf, </a:t>
            </a:r>
            <a:r>
              <a:rPr lang="zh-CN" altLang="" sz="1400" u="sng">
                <a:solidFill>
                  <a:schemeClr val="tx1"/>
                </a:solidFill>
              </a:rPr>
              <a:t>失败或者到达文件尾部，返回</a:t>
            </a:r>
            <a:r>
              <a:rPr lang="" altLang="zh-CN" sz="1400" u="sng">
                <a:solidFill>
                  <a:schemeClr val="tx1"/>
                </a:solidFill>
              </a:rPr>
              <a:t>NULL</a:t>
            </a:r>
            <a:endParaRPr lang="" altLang="zh-CN" sz="1400" u="sng">
              <a:solidFill>
                <a:schemeClr val="tx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825500" y="3536315"/>
            <a:ext cx="7229475" cy="1599565"/>
          </a:xfrm>
          <a:prstGeom prst="rect">
            <a:avLst/>
          </a:prstGeom>
          <a:noFill/>
          <a:ln w="50800" cmpd="sng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" altLang="en-US" sz="1400" u="sng">
                <a:solidFill>
                  <a:schemeClr val="tx1"/>
                </a:solidFill>
              </a:rPr>
              <a:t>int fputs(const char *str, FILE *fp)</a:t>
            </a:r>
            <a:endParaRPr lang="en-US" altLang="en-US" sz="1400" u="sng">
              <a:solidFill>
                <a:schemeClr val="tx1"/>
              </a:solidFill>
            </a:endParaRPr>
          </a:p>
          <a:p>
            <a:endParaRPr lang="en-US" altLang="en-US" sz="1400" u="sng">
              <a:solidFill>
                <a:schemeClr val="tx1"/>
              </a:solidFill>
            </a:endParaRPr>
          </a:p>
          <a:p>
            <a:r>
              <a:rPr lang="" altLang="en-US" sz="1400" u="sng">
                <a:solidFill>
                  <a:schemeClr val="tx1"/>
                </a:solidFill>
              </a:rPr>
              <a:t>int puts(const char *str)</a:t>
            </a:r>
            <a:endParaRPr lang="en-US" altLang="en-US" sz="1400" u="sng">
              <a:solidFill>
                <a:schemeClr val="tx1"/>
              </a:solidFill>
            </a:endParaRPr>
          </a:p>
          <a:p>
            <a:endParaRPr lang="en-US" altLang="en-US" sz="1400" u="sng">
              <a:solidFill>
                <a:schemeClr val="tx1"/>
              </a:solidFill>
            </a:endParaRPr>
          </a:p>
          <a:p>
            <a:r>
              <a:rPr lang="zh-CN" altLang="en-US" sz="1400" u="sng">
                <a:solidFill>
                  <a:schemeClr val="tx1"/>
                </a:solidFill>
              </a:rPr>
              <a:t>成功，返回非负值</a:t>
            </a:r>
            <a:r>
              <a:rPr lang="en-US" altLang="zh-CN" sz="1400" u="sng">
                <a:solidFill>
                  <a:schemeClr val="tx1"/>
                </a:solidFill>
              </a:rPr>
              <a:t>, </a:t>
            </a:r>
            <a:r>
              <a:rPr lang="zh-CN" sz="1400" u="sng">
                <a:solidFill>
                  <a:schemeClr val="tx1"/>
                </a:solidFill>
              </a:rPr>
              <a:t>出错，返回</a:t>
            </a:r>
            <a:r>
              <a:rPr lang="" altLang="zh-CN" sz="1400" u="sng">
                <a:solidFill>
                  <a:schemeClr val="tx1"/>
                </a:solidFill>
              </a:rPr>
              <a:t>EOF</a:t>
            </a:r>
            <a:endParaRPr lang="" altLang="zh-CN" sz="1400" u="sng">
              <a:solidFill>
                <a:schemeClr val="tx1"/>
              </a:solidFill>
            </a:endParaRPr>
          </a:p>
          <a:p>
            <a:endParaRPr lang="" altLang="zh-CN" sz="1400" u="sng">
              <a:solidFill>
                <a:schemeClr val="tx1"/>
              </a:solidFill>
            </a:endParaRPr>
          </a:p>
          <a:p>
            <a:r>
              <a:rPr lang="zh-CN" altLang="" sz="1400" u="sng">
                <a:solidFill>
                  <a:schemeClr val="tx1"/>
                </a:solidFill>
              </a:rPr>
              <a:t>两者都是将一个字符串输出，直到遇到空字符，不同的是，</a:t>
            </a:r>
            <a:r>
              <a:rPr lang="" altLang="zh-CN" sz="1400" u="sng">
                <a:solidFill>
                  <a:schemeClr val="tx1"/>
                </a:solidFill>
              </a:rPr>
              <a:t>puts</a:t>
            </a:r>
            <a:r>
              <a:rPr lang="zh-CN" altLang="" sz="1400" u="sng">
                <a:solidFill>
                  <a:schemeClr val="tx1"/>
                </a:solidFill>
              </a:rPr>
              <a:t>会在最后添加一个回车</a:t>
            </a:r>
            <a:endParaRPr lang="zh-CN" altLang="" sz="1400" u="sng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55575" y="85725"/>
            <a:ext cx="649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读写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每次指定字节数</a:t>
            </a:r>
            <a:r>
              <a:rPr lang="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</a:t>
            </a:r>
            <a:r>
              <a:rPr lang="zh-CN" altLang="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对象</a:t>
            </a:r>
            <a:r>
              <a:rPr lang="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</a:t>
            </a:r>
            <a:endParaRPr lang="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1334135" y="1891030"/>
            <a:ext cx="7229475" cy="1168400"/>
          </a:xfrm>
          <a:prstGeom prst="rect">
            <a:avLst/>
          </a:prstGeom>
          <a:noFill/>
          <a:ln w="50800" cmpd="sng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" altLang="zh-CN" sz="1400" u="sng">
                <a:solidFill>
                  <a:schemeClr val="tx1"/>
                </a:solidFill>
              </a:rPr>
              <a:t>size_t fread(void *ptr, size_t size, size_t nobj, FILE * fp);</a:t>
            </a:r>
            <a:endParaRPr lang="" altLang="zh-CN" sz="1400" u="sng">
              <a:solidFill>
                <a:schemeClr val="tx1"/>
              </a:solidFill>
            </a:endParaRPr>
          </a:p>
          <a:p>
            <a:endParaRPr lang="" altLang="zh-CN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size_t fwrite(const void *ptr, size_t size, size_t nobj, FILE *fp);</a:t>
            </a:r>
            <a:endParaRPr lang="" altLang="zh-CN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 </a:t>
            </a:r>
            <a:endParaRPr lang="" altLang="zh-CN" sz="1400" u="sng">
              <a:solidFill>
                <a:schemeClr val="tx1"/>
              </a:solidFill>
            </a:endParaRPr>
          </a:p>
          <a:p>
            <a:r>
              <a:rPr lang="zh-CN" altLang="" sz="1400" u="sng">
                <a:solidFill>
                  <a:schemeClr val="tx1"/>
                </a:solidFill>
              </a:rPr>
              <a:t>两个函数返回读或写的对象数目</a:t>
            </a:r>
            <a:endParaRPr lang="zh-CN" altLang="" sz="1400" u="sng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55575" y="85725"/>
            <a:ext cx="649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流定位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1273810" y="933450"/>
            <a:ext cx="7229475" cy="4831080"/>
          </a:xfrm>
          <a:prstGeom prst="rect">
            <a:avLst/>
          </a:prstGeom>
          <a:noFill/>
          <a:ln w="50800" cmpd="sng">
            <a:noFill/>
          </a:ln>
        </p:spPr>
        <p:txBody>
          <a:bodyPr wrap="square" rtlCol="0">
            <a:spAutoFit/>
          </a:bodyPr>
          <a:p>
            <a:r>
              <a:rPr lang="" altLang="zh-CN" sz="1400" u="sng">
                <a:solidFill>
                  <a:schemeClr val="tx1"/>
                </a:solidFill>
              </a:rPr>
              <a:t>long ftell(FILE *fp);</a:t>
            </a:r>
            <a:endParaRPr lang="" altLang="zh-CN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	</a:t>
            </a:r>
            <a:r>
              <a:rPr lang="zh-CN" altLang="" sz="1400" u="sng">
                <a:solidFill>
                  <a:schemeClr val="tx1"/>
                </a:solidFill>
              </a:rPr>
              <a:t>成功，返回当前文件位置指示，出错，返回</a:t>
            </a:r>
            <a:r>
              <a:rPr lang="" altLang="zh-CN" sz="1400" u="sng">
                <a:solidFill>
                  <a:schemeClr val="tx1"/>
                </a:solidFill>
              </a:rPr>
              <a:t>-1L</a:t>
            </a:r>
            <a:endParaRPr lang="" altLang="zh-CN" sz="1400" u="sng">
              <a:solidFill>
                <a:schemeClr val="tx1"/>
              </a:solidFill>
            </a:endParaRPr>
          </a:p>
          <a:p>
            <a:endParaRPr lang="" altLang="zh-CN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off_t ftello(FILE *fp)</a:t>
            </a:r>
            <a:endParaRPr lang="" altLang="zh-CN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	</a:t>
            </a:r>
            <a:r>
              <a:rPr lang="zh-CN" altLang="" sz="1400" u="sng">
                <a:solidFill>
                  <a:schemeClr val="tx1"/>
                </a:solidFill>
              </a:rPr>
              <a:t>成功，返回当前的位置，失败，返回</a:t>
            </a:r>
            <a:r>
              <a:rPr lang="" altLang="zh-CN" sz="1400" u="sng">
                <a:solidFill>
                  <a:schemeClr val="tx1"/>
                </a:solidFill>
              </a:rPr>
              <a:t>(off_t -1)</a:t>
            </a:r>
            <a:endParaRPr lang="" altLang="zh-CN" sz="1400" u="sng">
              <a:solidFill>
                <a:schemeClr val="tx1"/>
              </a:solidFill>
            </a:endParaRPr>
          </a:p>
          <a:p>
            <a:endParaRPr lang="" altLang="zh-CN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int fseek(FILE *fp, long offset, int whence)</a:t>
            </a:r>
            <a:endParaRPr lang="" altLang="zh-CN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	</a:t>
            </a:r>
            <a:r>
              <a:rPr lang="zh-CN" altLang="" sz="1400" u="sng">
                <a:solidFill>
                  <a:schemeClr val="tx1"/>
                </a:solidFill>
              </a:rPr>
              <a:t>成功，返回０，出错，返回</a:t>
            </a:r>
            <a:r>
              <a:rPr lang="" altLang="zh-CN" sz="1400" u="sng">
                <a:solidFill>
                  <a:schemeClr val="tx1"/>
                </a:solidFill>
              </a:rPr>
              <a:t>-1</a:t>
            </a:r>
            <a:endParaRPr lang="" altLang="zh-CN" sz="1400" u="sng">
              <a:solidFill>
                <a:schemeClr val="tx1"/>
              </a:solidFill>
            </a:endParaRPr>
          </a:p>
          <a:p>
            <a:endParaRPr lang="" altLang="zh-CN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int fseeko(FILE *fp, off_t offset, int whence)</a:t>
            </a:r>
            <a:endParaRPr lang="" altLang="zh-CN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	</a:t>
            </a:r>
            <a:r>
              <a:rPr lang="zh-CN" altLang="" sz="1400" u="sng">
                <a:solidFill>
                  <a:schemeClr val="tx1"/>
                </a:solidFill>
              </a:rPr>
              <a:t>成功，返回０，出错，返回</a:t>
            </a:r>
            <a:r>
              <a:rPr lang="" altLang="zh-CN" sz="1400" u="sng">
                <a:solidFill>
                  <a:schemeClr val="tx1"/>
                </a:solidFill>
              </a:rPr>
              <a:t>-1 </a:t>
            </a:r>
            <a:endParaRPr lang="" altLang="zh-CN" sz="1400" u="sng">
              <a:solidFill>
                <a:schemeClr val="tx1"/>
              </a:solidFill>
            </a:endParaRPr>
          </a:p>
          <a:p>
            <a:endParaRPr lang="" altLang="zh-CN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void rewind(FILE *fp)</a:t>
            </a:r>
            <a:endParaRPr lang="" altLang="zh-CN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	</a:t>
            </a:r>
            <a:r>
              <a:rPr lang="zh-CN" altLang="" sz="1400" u="sng">
                <a:solidFill>
                  <a:schemeClr val="tx1"/>
                </a:solidFill>
              </a:rPr>
              <a:t>将一个流设置到文件的起始位置</a:t>
            </a:r>
            <a:endParaRPr lang="zh-CN" altLang="" sz="1400" u="sng">
              <a:solidFill>
                <a:schemeClr val="tx1"/>
              </a:solidFill>
            </a:endParaRPr>
          </a:p>
          <a:p>
            <a:endParaRPr lang="zh-CN" altLang="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int fgetpos(FILE *fp, fpos_t *pos);</a:t>
            </a:r>
            <a:endParaRPr lang="" altLang="zh-CN" sz="1400" u="sng">
              <a:solidFill>
                <a:schemeClr val="tx1"/>
              </a:solidFill>
            </a:endParaRPr>
          </a:p>
          <a:p>
            <a:endParaRPr lang="" altLang="zh-CN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int fsetpos(FILE *fp, fpos_t *pos);</a:t>
            </a:r>
            <a:endParaRPr lang="" altLang="zh-CN" sz="1400" u="sng">
              <a:solidFill>
                <a:schemeClr val="tx1"/>
              </a:solidFill>
            </a:endParaRPr>
          </a:p>
          <a:p>
            <a:r>
              <a:rPr lang="en-US" altLang="" sz="1400" u="sng">
                <a:solidFill>
                  <a:schemeClr val="tx1"/>
                </a:solidFill>
              </a:rPr>
              <a:t>	</a:t>
            </a:r>
            <a:r>
              <a:rPr lang="zh-CN" altLang="en-US" sz="1400" u="sng">
                <a:solidFill>
                  <a:schemeClr val="tx1"/>
                </a:solidFill>
              </a:rPr>
              <a:t>成功，返回０，　出错，返回非零</a:t>
            </a:r>
            <a:endParaRPr lang="" altLang="zh-CN" sz="1400" u="sng">
              <a:solidFill>
                <a:schemeClr val="tx1"/>
              </a:solidFill>
            </a:endParaRPr>
          </a:p>
          <a:p>
            <a:endParaRPr lang="" altLang="zh-CN" sz="1400" u="sng">
              <a:solidFill>
                <a:schemeClr val="tx1"/>
              </a:solidFill>
            </a:endParaRPr>
          </a:p>
          <a:p>
            <a:r>
              <a:rPr lang="zh-CN" altLang="" sz="1400" u="sng">
                <a:solidFill>
                  <a:schemeClr val="tx1"/>
                </a:solidFill>
              </a:rPr>
              <a:t>将文件位置指示器存入</a:t>
            </a:r>
            <a:r>
              <a:rPr lang="" altLang="zh-CN" sz="1400" u="sng">
                <a:solidFill>
                  <a:schemeClr val="tx1"/>
                </a:solidFill>
              </a:rPr>
              <a:t>pos</a:t>
            </a:r>
            <a:r>
              <a:rPr lang="zh-CN" altLang="" sz="1400" u="sng">
                <a:solidFill>
                  <a:schemeClr val="tx1"/>
                </a:solidFill>
              </a:rPr>
              <a:t>对象中，在以后调用</a:t>
            </a:r>
            <a:r>
              <a:rPr lang="" altLang="zh-CN" sz="1400" u="sng">
                <a:solidFill>
                  <a:schemeClr val="tx1"/>
                </a:solidFill>
              </a:rPr>
              <a:t>fsetpos</a:t>
            </a:r>
            <a:r>
              <a:rPr lang="zh-CN" altLang="" sz="1400" u="sng">
                <a:solidFill>
                  <a:schemeClr val="tx1"/>
                </a:solidFill>
              </a:rPr>
              <a:t>时，可以使用此值重新定位到该位置</a:t>
            </a:r>
            <a:endParaRPr lang="zh-CN" altLang="" sz="1400" u="sng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73480" y="853440"/>
            <a:ext cx="4977765" cy="1294130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73480" y="2274570"/>
            <a:ext cx="4977765" cy="1767840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73480" y="4172585"/>
            <a:ext cx="7238365" cy="1592580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7850505" y="1155065"/>
            <a:ext cx="2346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会冲洗输出数据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55575" y="85725"/>
            <a:ext cx="243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格式化</a:t>
            </a:r>
            <a:r>
              <a:rPr lang="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IO_</a:t>
            </a:r>
            <a:r>
              <a:rPr lang="zh-CN" altLang="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输出</a:t>
            </a:r>
            <a:endParaRPr lang="zh-CN" altLang="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746125" y="947420"/>
            <a:ext cx="1111948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 u="sng">
                <a:solidFill>
                  <a:schemeClr val="tx1"/>
                </a:solidFill>
              </a:rPr>
              <a:t>int printf(const char *format, ...)</a:t>
            </a:r>
            <a:endParaRPr lang="" altLang="en-US" sz="1400" u="sng">
              <a:solidFill>
                <a:schemeClr val="tx1"/>
              </a:solidFill>
            </a:endParaRPr>
          </a:p>
          <a:p>
            <a:r>
              <a:rPr lang="" altLang="en-US" sz="1400" u="sng">
                <a:solidFill>
                  <a:schemeClr val="tx1"/>
                </a:solidFill>
              </a:rPr>
              <a:t>int fprintf(FILE *fp, const char *format, ...)</a:t>
            </a:r>
            <a:endParaRPr lang="" altLang="en-US" sz="1400" u="sng">
              <a:solidFill>
                <a:schemeClr val="tx1"/>
              </a:solidFill>
            </a:endParaRPr>
          </a:p>
          <a:p>
            <a:r>
              <a:rPr lang="" altLang="en-US" sz="1400" u="sng">
                <a:solidFill>
                  <a:schemeClr val="tx1"/>
                </a:solidFill>
              </a:rPr>
              <a:t>int dprintf(int fd, const char *format, ...)</a:t>
            </a:r>
            <a:endParaRPr lang="" altLang="en-US" sz="1400" u="sng">
              <a:solidFill>
                <a:schemeClr val="tx1"/>
              </a:solidFill>
            </a:endParaRPr>
          </a:p>
          <a:p>
            <a:endParaRPr lang="" altLang="en-US" sz="1400" u="sng">
              <a:solidFill>
                <a:schemeClr val="tx1"/>
              </a:solidFill>
            </a:endParaRPr>
          </a:p>
          <a:p>
            <a:r>
              <a:rPr lang="" altLang="en-US" sz="1400" u="sng">
                <a:solidFill>
                  <a:schemeClr val="tx1"/>
                </a:solidFill>
              </a:rPr>
              <a:t>	</a:t>
            </a:r>
            <a:r>
              <a:rPr lang="zh-CN" altLang="" sz="1400" u="sng">
                <a:solidFill>
                  <a:schemeClr val="tx1"/>
                </a:solidFill>
              </a:rPr>
              <a:t>如果成功，返回输出字节数，若输出错误，返回负值</a:t>
            </a:r>
            <a:endParaRPr lang="zh-CN" altLang="" sz="1400" u="sng">
              <a:solidFill>
                <a:schemeClr val="tx1"/>
              </a:solidFill>
            </a:endParaRPr>
          </a:p>
          <a:p>
            <a:endParaRPr lang="zh-CN" altLang="" sz="1400" u="sng">
              <a:solidFill>
                <a:schemeClr val="tx1"/>
              </a:solidFill>
            </a:endParaRPr>
          </a:p>
          <a:p>
            <a:endParaRPr lang="zh-CN" altLang="" sz="1400" u="sng">
              <a:solidFill>
                <a:schemeClr val="tx1"/>
              </a:solidFill>
            </a:endParaRPr>
          </a:p>
          <a:p>
            <a:r>
              <a:rPr lang="" altLang="en-US" sz="1400" u="sng">
                <a:solidFill>
                  <a:schemeClr val="tx1"/>
                </a:solidFill>
              </a:rPr>
              <a:t>int sprintf(char *buf, const char *format, ...)</a:t>
            </a:r>
            <a:endParaRPr lang="" altLang="en-US" sz="1400" u="sng">
              <a:solidFill>
                <a:schemeClr val="tx1"/>
              </a:solidFill>
            </a:endParaRPr>
          </a:p>
          <a:p>
            <a:r>
              <a:rPr lang="" altLang="en-US" sz="1400" u="sng">
                <a:solidFill>
                  <a:schemeClr val="tx1"/>
                </a:solidFill>
              </a:rPr>
              <a:t>	</a:t>
            </a:r>
            <a:r>
              <a:rPr lang="zh-CN" altLang="" sz="1400" u="sng">
                <a:solidFill>
                  <a:schemeClr val="tx1"/>
                </a:solidFill>
              </a:rPr>
              <a:t>成功，返回写到数组中的字符数，失败，返回负值，　尾端添加一个</a:t>
            </a:r>
            <a:r>
              <a:rPr lang="" altLang="zh-CN" sz="1400" u="sng">
                <a:solidFill>
                  <a:schemeClr val="tx1"/>
                </a:solidFill>
              </a:rPr>
              <a:t>null</a:t>
            </a:r>
            <a:endParaRPr lang="zh-CN" altLang="" sz="1400" u="sng">
              <a:solidFill>
                <a:schemeClr val="tx1"/>
              </a:solidFill>
            </a:endParaRPr>
          </a:p>
          <a:p>
            <a:endParaRPr lang="zh-CN" altLang="" sz="1400" u="sng">
              <a:solidFill>
                <a:schemeClr val="tx1"/>
              </a:solidFill>
            </a:endParaRPr>
          </a:p>
          <a:p>
            <a:endParaRPr lang="zh-CN" altLang="" sz="1400" u="sng">
              <a:solidFill>
                <a:schemeClr val="tx1"/>
              </a:solidFill>
            </a:endParaRPr>
          </a:p>
          <a:p>
            <a:r>
              <a:rPr lang="" altLang="en-US" sz="1400" u="sng">
                <a:solidFill>
                  <a:schemeClr val="tx1"/>
                </a:solidFill>
              </a:rPr>
              <a:t>int snprintf(char *buf, size_t n, const char *format, ...);</a:t>
            </a:r>
            <a:endParaRPr lang="" altLang="en-US" sz="1400" u="sng">
              <a:solidFill>
                <a:schemeClr val="tx1"/>
              </a:solidFill>
            </a:endParaRPr>
          </a:p>
          <a:p>
            <a:r>
              <a:rPr lang="" altLang="en-US" sz="1400" u="sng">
                <a:solidFill>
                  <a:schemeClr val="tx1"/>
                </a:solidFill>
              </a:rPr>
              <a:t>	</a:t>
            </a:r>
            <a:r>
              <a:rPr lang="zh-CN" altLang="" sz="1400" u="sng">
                <a:solidFill>
                  <a:schemeClr val="tx1"/>
                </a:solidFill>
              </a:rPr>
              <a:t>若缓冲区足够大，返回存入数组的字符数，出错，返回负值</a:t>
            </a:r>
            <a:endParaRPr lang="en-US" altLang="zh-CN" sz="1400" u="sng">
              <a:solidFill>
                <a:schemeClr val="tx1"/>
              </a:solidFill>
            </a:endParaRPr>
          </a:p>
          <a:p>
            <a:endParaRPr lang="en-US" altLang="zh-CN" sz="1400" u="sng">
              <a:solidFill>
                <a:schemeClr val="tx1"/>
              </a:solidFill>
            </a:endParaRPr>
          </a:p>
          <a:p>
            <a:endParaRPr lang="en-US" altLang="zh-CN" sz="1400" u="sng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55575" y="85725"/>
            <a:ext cx="243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格式化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IO_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输入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746125" y="947420"/>
            <a:ext cx="1111948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 u="sng">
                <a:solidFill>
                  <a:schemeClr val="tx1"/>
                </a:solidFill>
              </a:rPr>
              <a:t>int scanf(const char *format, ...)</a:t>
            </a:r>
            <a:endParaRPr lang="" altLang="en-US" sz="1400" u="sng">
              <a:solidFill>
                <a:schemeClr val="tx1"/>
              </a:solidFill>
            </a:endParaRPr>
          </a:p>
          <a:p>
            <a:endParaRPr lang="" altLang="en-US" sz="1400" u="sng">
              <a:solidFill>
                <a:schemeClr val="tx1"/>
              </a:solidFill>
            </a:endParaRPr>
          </a:p>
          <a:p>
            <a:r>
              <a:rPr lang="" altLang="en-US" sz="1400" u="sng">
                <a:solidFill>
                  <a:schemeClr val="tx1"/>
                </a:solidFill>
              </a:rPr>
              <a:t>int fscanf(FILE *fp, const char *format, ...)</a:t>
            </a:r>
            <a:endParaRPr lang="" altLang="en-US" sz="1400" u="sng">
              <a:solidFill>
                <a:schemeClr val="tx1"/>
              </a:solidFill>
            </a:endParaRPr>
          </a:p>
          <a:p>
            <a:endParaRPr lang="" altLang="en-US" sz="1400" u="sng">
              <a:solidFill>
                <a:schemeClr val="tx1"/>
              </a:solidFill>
            </a:endParaRPr>
          </a:p>
          <a:p>
            <a:r>
              <a:rPr lang="" altLang="en-US" sz="1400" u="sng">
                <a:solidFill>
                  <a:schemeClr val="tx1"/>
                </a:solidFill>
              </a:rPr>
              <a:t>int sscanf(const char *buf, const char *format, ...)</a:t>
            </a:r>
            <a:endParaRPr lang="en-US" altLang="zh-CN" sz="1400" u="sng">
              <a:solidFill>
                <a:schemeClr val="tx1"/>
              </a:solidFill>
            </a:endParaRPr>
          </a:p>
          <a:p>
            <a:endParaRPr lang="en-US" altLang="zh-CN" sz="1400" u="sng">
              <a:solidFill>
                <a:schemeClr val="tx1"/>
              </a:solidFill>
            </a:endParaRPr>
          </a:p>
          <a:p>
            <a:endParaRPr lang="en-US" altLang="zh-CN" sz="1400" u="sng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55575" y="85725"/>
            <a:ext cx="243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提取文件描述符</a:t>
            </a:r>
            <a:endParaRPr lang="zh-CN" altLang="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746125" y="947420"/>
            <a:ext cx="111194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 u="sng">
                <a:solidFill>
                  <a:schemeClr val="tx1"/>
                </a:solidFill>
              </a:rPr>
              <a:t>int fileno(FILE *fp)</a:t>
            </a:r>
            <a:endParaRPr lang="" altLang="en-US" sz="1400" u="sng">
              <a:solidFill>
                <a:schemeClr val="tx1"/>
              </a:solidFill>
            </a:endParaRPr>
          </a:p>
          <a:p>
            <a:endParaRPr lang="" altLang="en-US" sz="1400" u="sng">
              <a:solidFill>
                <a:schemeClr val="tx1"/>
              </a:solidFill>
            </a:endParaRPr>
          </a:p>
          <a:p>
            <a:r>
              <a:rPr lang="" altLang="en-US" sz="1400" u="sng">
                <a:solidFill>
                  <a:schemeClr val="tx1"/>
                </a:solidFill>
              </a:rPr>
              <a:t>	</a:t>
            </a:r>
            <a:r>
              <a:rPr lang="zh-CN" altLang="" sz="1400" u="sng">
                <a:solidFill>
                  <a:schemeClr val="tx1"/>
                </a:solidFill>
              </a:rPr>
              <a:t>返回与该流相关联的文件描述符</a:t>
            </a:r>
            <a:endParaRPr lang="en-US" altLang="zh-CN" sz="1400" u="sng">
              <a:solidFill>
                <a:schemeClr val="tx1"/>
              </a:solidFill>
            </a:endParaRPr>
          </a:p>
          <a:p>
            <a:endParaRPr lang="en-US" altLang="zh-CN" sz="1400" u="sng">
              <a:solidFill>
                <a:schemeClr val="tx1"/>
              </a:solidFill>
            </a:endParaRPr>
          </a:p>
          <a:p>
            <a:endParaRPr lang="en-US" altLang="zh-CN" sz="1400" u="sng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55575" y="85725"/>
            <a:ext cx="243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临时文件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358140" y="921385"/>
            <a:ext cx="111194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 u="sng">
                <a:solidFill>
                  <a:schemeClr val="tx1"/>
                </a:solidFill>
              </a:rPr>
              <a:t>char *tmpnam(char *ptr)</a:t>
            </a:r>
            <a:endParaRPr lang="" altLang="en-US" sz="1400" u="sng">
              <a:solidFill>
                <a:schemeClr val="tx1"/>
              </a:solidFill>
            </a:endParaRPr>
          </a:p>
          <a:p>
            <a:r>
              <a:rPr lang="" altLang="en-US" sz="1400" u="sng">
                <a:solidFill>
                  <a:schemeClr val="tx1"/>
                </a:solidFill>
              </a:rPr>
              <a:t>	</a:t>
            </a:r>
            <a:r>
              <a:rPr lang="zh-CN" altLang="" sz="1400" u="sng">
                <a:solidFill>
                  <a:schemeClr val="tx1"/>
                </a:solidFill>
              </a:rPr>
              <a:t>返回指向唯一路径名的指针</a:t>
            </a:r>
            <a:endParaRPr lang="zh-CN" altLang="" sz="1400" u="sng">
              <a:solidFill>
                <a:schemeClr val="tx1"/>
              </a:solidFill>
            </a:endParaRPr>
          </a:p>
          <a:p>
            <a:r>
              <a:rPr lang="en-US" altLang="zh-CN" sz="1400" u="sng">
                <a:solidFill>
                  <a:schemeClr val="tx1"/>
                </a:solidFill>
              </a:rPr>
              <a:t>	</a:t>
            </a:r>
            <a:r>
              <a:rPr lang="zh-CN" altLang="en-US" sz="1400" u="sng">
                <a:solidFill>
                  <a:schemeClr val="tx1"/>
                </a:solidFill>
              </a:rPr>
              <a:t>如果</a:t>
            </a:r>
            <a:r>
              <a:rPr lang="" altLang="zh-CN" sz="1400" u="sng">
                <a:solidFill>
                  <a:schemeClr val="tx1"/>
                </a:solidFill>
              </a:rPr>
              <a:t>ptr</a:t>
            </a:r>
            <a:r>
              <a:rPr lang="zh-CN" altLang="" sz="1400" u="sng">
                <a:solidFill>
                  <a:schemeClr val="tx1"/>
                </a:solidFill>
              </a:rPr>
              <a:t>为</a:t>
            </a:r>
            <a:r>
              <a:rPr lang="" altLang="zh-CN" sz="1400" u="sng">
                <a:solidFill>
                  <a:schemeClr val="tx1"/>
                </a:solidFill>
              </a:rPr>
              <a:t>NULL, </a:t>
            </a:r>
            <a:r>
              <a:rPr lang="zh-CN" altLang="" sz="1400" u="sng">
                <a:solidFill>
                  <a:schemeClr val="tx1"/>
                </a:solidFill>
              </a:rPr>
              <a:t>那么路径名会存储在一个静态存储区，并返回静态存储区的地址，下一次调用会擦除这个区域</a:t>
            </a:r>
            <a:endParaRPr lang="zh-CN" altLang="" sz="1400" u="sng">
              <a:solidFill>
                <a:schemeClr val="tx1"/>
              </a:solidFill>
            </a:endParaRPr>
          </a:p>
          <a:p>
            <a:endParaRPr lang="zh-CN" altLang="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FILE *tmpfile(void)</a:t>
            </a:r>
            <a:endParaRPr lang="" altLang="zh-CN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	</a:t>
            </a:r>
            <a:r>
              <a:rPr lang="zh-CN" altLang="" sz="1400" u="sng">
                <a:solidFill>
                  <a:schemeClr val="tx1"/>
                </a:solidFill>
              </a:rPr>
              <a:t>成功，返回文件指针，失败，返回</a:t>
            </a:r>
            <a:r>
              <a:rPr lang="" altLang="zh-CN" sz="1400" u="sng">
                <a:solidFill>
                  <a:schemeClr val="tx1"/>
                </a:solidFill>
              </a:rPr>
              <a:t>NULL</a:t>
            </a:r>
            <a:endParaRPr lang="" altLang="zh-CN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	</a:t>
            </a:r>
            <a:r>
              <a:rPr lang="zh-CN" altLang="" sz="1400" u="sng">
                <a:solidFill>
                  <a:schemeClr val="tx1"/>
                </a:solidFill>
              </a:rPr>
              <a:t>创建一个临时的二进制文件，在关闭该文件或者进程结束时，会自动删除</a:t>
            </a:r>
            <a:endParaRPr lang="zh-CN" altLang="" sz="1400" u="sng">
              <a:solidFill>
                <a:schemeClr val="tx1"/>
              </a:solidFill>
            </a:endParaRPr>
          </a:p>
          <a:p>
            <a:endParaRPr lang="zh-CN" altLang="" sz="1400" u="sng">
              <a:solidFill>
                <a:schemeClr val="tx1"/>
              </a:solidFill>
            </a:endParaRPr>
          </a:p>
          <a:p>
            <a:endParaRPr lang="zh-CN" altLang="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char *mkdtemp(char *template)</a:t>
            </a:r>
            <a:endParaRPr lang="" altLang="zh-CN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	</a:t>
            </a:r>
            <a:r>
              <a:rPr lang="zh-CN" altLang="" sz="1400" u="sng">
                <a:solidFill>
                  <a:schemeClr val="tx1"/>
                </a:solidFill>
              </a:rPr>
              <a:t>成功，返回指向目录名的指针，失败，返回</a:t>
            </a:r>
            <a:r>
              <a:rPr lang="" altLang="zh-CN" sz="1400" u="sng">
                <a:solidFill>
                  <a:schemeClr val="tx1"/>
                </a:solidFill>
              </a:rPr>
              <a:t>NULL</a:t>
            </a:r>
            <a:endParaRPr lang="" altLang="zh-CN" sz="1400" u="sng">
              <a:solidFill>
                <a:schemeClr val="tx1"/>
              </a:solidFill>
            </a:endParaRPr>
          </a:p>
          <a:p>
            <a:r>
              <a:rPr lang="en-US" altLang="zh-CN" sz="1400" u="sng">
                <a:solidFill>
                  <a:schemeClr val="tx1"/>
                </a:solidFill>
              </a:rPr>
              <a:t>	</a:t>
            </a:r>
            <a:r>
              <a:rPr lang="zh-CN" altLang="en-US" sz="1400" u="sng">
                <a:solidFill>
                  <a:schemeClr val="tx1"/>
                </a:solidFill>
              </a:rPr>
              <a:t>创建一个具有唯一名称的目录</a:t>
            </a:r>
            <a:endParaRPr lang="zh-CN" altLang="en-US" sz="1400" u="sng">
              <a:solidFill>
                <a:schemeClr val="tx1"/>
              </a:solidFill>
            </a:endParaRPr>
          </a:p>
          <a:p>
            <a:endParaRPr lang="zh-CN" altLang="en-US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int mkstemp(char *template)</a:t>
            </a:r>
            <a:endParaRPr lang="" altLang="zh-CN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	</a:t>
            </a:r>
            <a:r>
              <a:rPr lang="zh-CN" altLang="" sz="1400" u="sng">
                <a:solidFill>
                  <a:schemeClr val="tx1"/>
                </a:solidFill>
              </a:rPr>
              <a:t>成功，返回文件描述符，失败，返回</a:t>
            </a:r>
            <a:r>
              <a:rPr lang="" altLang="zh-CN" sz="1400" u="sng">
                <a:solidFill>
                  <a:schemeClr val="tx1"/>
                </a:solidFill>
              </a:rPr>
              <a:t>-1</a:t>
            </a:r>
            <a:endParaRPr lang="" altLang="zh-CN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	</a:t>
            </a:r>
            <a:r>
              <a:rPr lang="zh-CN" altLang="" sz="1400" u="sng">
                <a:solidFill>
                  <a:schemeClr val="tx1"/>
                </a:solidFill>
              </a:rPr>
              <a:t>创建一个文件，该文件不会自动删除，要手动解除链接</a:t>
            </a:r>
            <a:endParaRPr lang="en-US" altLang="zh-CN" sz="1400" u="sng">
              <a:solidFill>
                <a:schemeClr val="tx1"/>
              </a:solidFill>
            </a:endParaRPr>
          </a:p>
          <a:p>
            <a:endParaRPr lang="en-US" altLang="zh-CN" sz="1400" u="sng">
              <a:solidFill>
                <a:schemeClr val="tx1"/>
              </a:solidFill>
            </a:endParaRPr>
          </a:p>
          <a:p>
            <a:endParaRPr lang="en-US" altLang="zh-CN" sz="1400" u="sng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55575" y="85725"/>
            <a:ext cx="243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内存流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358140" y="921385"/>
            <a:ext cx="1111948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 u="sng">
                <a:solidFill>
                  <a:schemeClr val="tx1"/>
                </a:solidFill>
              </a:rPr>
              <a:t>FILE * fmemopen(void *buf, size_t size, const char * type);</a:t>
            </a:r>
            <a:endParaRPr lang="" altLang="en-US" sz="1400" u="sng">
              <a:solidFill>
                <a:schemeClr val="tx1"/>
              </a:solidFill>
            </a:endParaRPr>
          </a:p>
          <a:p>
            <a:r>
              <a:rPr lang="" altLang="en-US" sz="1400" u="sng">
                <a:solidFill>
                  <a:schemeClr val="tx1"/>
                </a:solidFill>
              </a:rPr>
              <a:t>	</a:t>
            </a:r>
            <a:r>
              <a:rPr lang="zh-CN" altLang="" sz="1400" u="sng">
                <a:solidFill>
                  <a:schemeClr val="tx1"/>
                </a:solidFill>
              </a:rPr>
              <a:t>成功，返回流指针，错误，返回</a:t>
            </a:r>
            <a:r>
              <a:rPr lang="" altLang="zh-CN" sz="1400" u="sng">
                <a:solidFill>
                  <a:schemeClr val="tx1"/>
                </a:solidFill>
              </a:rPr>
              <a:t>NULL</a:t>
            </a:r>
            <a:endParaRPr lang="" altLang="zh-CN" sz="1400" u="sng">
              <a:solidFill>
                <a:schemeClr val="tx1"/>
              </a:solidFill>
            </a:endParaRPr>
          </a:p>
          <a:p>
            <a:endParaRPr lang="" altLang="zh-CN" sz="1400" u="sng">
              <a:solidFill>
                <a:schemeClr val="tx1"/>
              </a:solidFill>
            </a:endParaRPr>
          </a:p>
          <a:p>
            <a:endParaRPr lang="" altLang="zh-CN" sz="1400" u="sng">
              <a:solidFill>
                <a:schemeClr val="tx1"/>
              </a:solidFill>
            </a:endParaRPr>
          </a:p>
          <a:p>
            <a:r>
              <a:rPr lang="zh-CN" altLang="en-US" sz="1400" u="sng">
                <a:solidFill>
                  <a:schemeClr val="tx1"/>
                </a:solidFill>
              </a:rPr>
              <a:t>写入内存流以及推进流的内容大小时，</a:t>
            </a:r>
            <a:r>
              <a:rPr lang="" altLang="zh-CN" sz="1400" u="sng">
                <a:solidFill>
                  <a:schemeClr val="tx1"/>
                </a:solidFill>
              </a:rPr>
              <a:t>null</a:t>
            </a:r>
            <a:r>
              <a:rPr lang="zh-CN" altLang="" sz="1400" u="sng">
                <a:solidFill>
                  <a:schemeClr val="tx1"/>
                </a:solidFill>
              </a:rPr>
              <a:t>字节会自动追加写，</a:t>
            </a:r>
            <a:r>
              <a:rPr lang="" altLang="zh-CN" sz="1400" u="sng">
                <a:solidFill>
                  <a:schemeClr val="tx1"/>
                </a:solidFill>
              </a:rPr>
              <a:t>fclose</a:t>
            </a:r>
            <a:r>
              <a:rPr lang="zh-CN" altLang="" sz="1400" u="sng">
                <a:solidFill>
                  <a:schemeClr val="tx1"/>
                </a:solidFill>
              </a:rPr>
              <a:t>不会</a:t>
            </a:r>
            <a:endParaRPr lang="en-US" altLang="zh-CN" sz="1400" u="sng">
              <a:solidFill>
                <a:schemeClr val="tx1"/>
              </a:solidFill>
            </a:endParaRPr>
          </a:p>
          <a:p>
            <a:endParaRPr lang="en-US" altLang="zh-CN" sz="1400" u="sng">
              <a:solidFill>
                <a:schemeClr val="tx1"/>
              </a:solidFill>
            </a:endParaRPr>
          </a:p>
          <a:p>
            <a:endParaRPr lang="en-US" altLang="zh-CN" sz="1400" u="sng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774180" y="224155"/>
            <a:ext cx="4703445" cy="6546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05" y="4276725"/>
            <a:ext cx="5324475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55575" y="85725"/>
            <a:ext cx="243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内存流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384175" y="1214120"/>
            <a:ext cx="1111948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 u="sng">
                <a:solidFill>
                  <a:schemeClr val="tx1"/>
                </a:solidFill>
              </a:rPr>
              <a:t>FILE *open_memstream(char **bufp, size_t *size)</a:t>
            </a:r>
            <a:endParaRPr lang="" altLang="en-US" sz="1400" u="sng">
              <a:solidFill>
                <a:schemeClr val="tx1"/>
              </a:solidFill>
            </a:endParaRPr>
          </a:p>
          <a:p>
            <a:endParaRPr lang="" altLang="en-US" sz="1400" u="sng">
              <a:solidFill>
                <a:schemeClr val="tx1"/>
              </a:solidFill>
            </a:endParaRPr>
          </a:p>
          <a:p>
            <a:r>
              <a:rPr lang="" altLang="en-US" sz="1400" u="sng">
                <a:solidFill>
                  <a:schemeClr val="tx1"/>
                </a:solidFill>
              </a:rPr>
              <a:t>FILE *open_wmemstream(wchar_t **bufp, size_t size);</a:t>
            </a:r>
            <a:endParaRPr lang="" altLang="en-US" sz="1400" u="sng">
              <a:solidFill>
                <a:schemeClr val="tx1"/>
              </a:solidFill>
            </a:endParaRPr>
          </a:p>
          <a:p>
            <a:endParaRPr lang="" altLang="en-US" sz="1400" u="sng">
              <a:solidFill>
                <a:schemeClr val="tx1"/>
              </a:solidFill>
            </a:endParaRPr>
          </a:p>
          <a:p>
            <a:r>
              <a:rPr lang="zh-CN" altLang="" sz="1400" u="sng">
                <a:solidFill>
                  <a:schemeClr val="tx1"/>
                </a:solidFill>
              </a:rPr>
              <a:t>成功，返回流指针，失败，返回</a:t>
            </a:r>
            <a:r>
              <a:rPr lang="" altLang="zh-CN" sz="1400" u="sng">
                <a:solidFill>
                  <a:schemeClr val="tx1"/>
                </a:solidFill>
              </a:rPr>
              <a:t>NULL</a:t>
            </a:r>
            <a:endParaRPr lang="en-US" altLang="zh-CN" sz="1400" u="sng">
              <a:solidFill>
                <a:schemeClr val="tx1"/>
              </a:solidFill>
            </a:endParaRPr>
          </a:p>
          <a:p>
            <a:endParaRPr lang="en-US" altLang="zh-CN" sz="1400" u="sng">
              <a:solidFill>
                <a:schemeClr val="tx1"/>
              </a:solidFill>
            </a:endParaRPr>
          </a:p>
          <a:p>
            <a:endParaRPr lang="en-US" altLang="zh-CN" sz="1400" u="sng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535940" y="3204210"/>
            <a:ext cx="111194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sz="1400" u="sng">
                <a:solidFill>
                  <a:schemeClr val="tx1"/>
                </a:solidFill>
              </a:rPr>
              <a:t>1. </a:t>
            </a:r>
            <a:r>
              <a:rPr lang="zh-CN" altLang="" sz="1400" u="sng">
                <a:solidFill>
                  <a:schemeClr val="tx1"/>
                </a:solidFill>
              </a:rPr>
              <a:t>创建的流只能写打开</a:t>
            </a:r>
            <a:endParaRPr lang="zh-CN" altLang="" sz="1400" u="sng">
              <a:solidFill>
                <a:schemeClr val="tx1"/>
              </a:solidFill>
            </a:endParaRPr>
          </a:p>
          <a:p>
            <a:r>
              <a:rPr lang="" altLang="en-US" sz="1400" u="sng">
                <a:solidFill>
                  <a:schemeClr val="tx1"/>
                </a:solidFill>
              </a:rPr>
              <a:t>2. </a:t>
            </a:r>
            <a:r>
              <a:rPr lang="zh-CN" altLang="" sz="1400" u="sng">
                <a:solidFill>
                  <a:schemeClr val="tx1"/>
                </a:solidFill>
              </a:rPr>
              <a:t>不能指定自己的缓冲区，但可以分别通过</a:t>
            </a:r>
            <a:r>
              <a:rPr lang="" altLang="zh-CN" sz="1400" u="sng">
                <a:solidFill>
                  <a:schemeClr val="tx1"/>
                </a:solidFill>
              </a:rPr>
              <a:t>bufp </a:t>
            </a:r>
            <a:r>
              <a:rPr lang="zh-CN" altLang="" sz="1400" u="sng">
                <a:solidFill>
                  <a:schemeClr val="tx1"/>
                </a:solidFill>
              </a:rPr>
              <a:t>和</a:t>
            </a:r>
            <a:r>
              <a:rPr lang="" altLang="zh-CN" sz="1400" u="sng">
                <a:solidFill>
                  <a:schemeClr val="tx1"/>
                </a:solidFill>
              </a:rPr>
              <a:t>sizep</a:t>
            </a:r>
            <a:r>
              <a:rPr lang="zh-CN" altLang="" sz="1400" u="sng">
                <a:solidFill>
                  <a:schemeClr val="tx1"/>
                </a:solidFill>
              </a:rPr>
              <a:t>参数访问缓冲区地址和大小</a:t>
            </a:r>
            <a:endParaRPr lang="zh-CN" altLang="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3. </a:t>
            </a:r>
            <a:r>
              <a:rPr lang="zh-CN" altLang="" sz="1400" u="sng">
                <a:solidFill>
                  <a:schemeClr val="tx1"/>
                </a:solidFill>
              </a:rPr>
              <a:t>关闭流后需要自行释放缓冲区</a:t>
            </a:r>
            <a:endParaRPr lang="zh-CN" altLang="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4. </a:t>
            </a:r>
            <a:r>
              <a:rPr lang="zh-CN" altLang="" sz="1400" u="sng">
                <a:solidFill>
                  <a:schemeClr val="tx1"/>
                </a:solidFill>
              </a:rPr>
              <a:t>对流添加字节会增加缓冲区大小</a:t>
            </a:r>
            <a:endParaRPr lang="en-US" altLang="zh-CN" sz="1400" u="sng">
              <a:solidFill>
                <a:schemeClr val="tx1"/>
              </a:solidFill>
            </a:endParaRPr>
          </a:p>
          <a:p>
            <a:endParaRPr lang="en-US" altLang="zh-CN" sz="1400" u="sng">
              <a:solidFill>
                <a:schemeClr val="tx1"/>
              </a:solidFill>
            </a:endParaRPr>
          </a:p>
          <a:p>
            <a:endParaRPr lang="en-US" altLang="zh-CN" sz="1400" u="sng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536575" y="4996180"/>
            <a:ext cx="111194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solidFill>
                  <a:schemeClr val="tx1"/>
                </a:solidFill>
              </a:rPr>
              <a:t>因为缓冲区由于扩充，会进行重新的分配，</a:t>
            </a:r>
            <a:r>
              <a:rPr lang="" altLang="zh-CN" sz="1400" u="sng">
                <a:solidFill>
                  <a:schemeClr val="tx1"/>
                </a:solidFill>
              </a:rPr>
              <a:t>bufp</a:t>
            </a:r>
            <a:r>
              <a:rPr lang="zh-CN" altLang="" sz="1400" u="sng">
                <a:solidFill>
                  <a:schemeClr val="tx1"/>
                </a:solidFill>
              </a:rPr>
              <a:t>指向的位置存储的地址会发生变化。</a:t>
            </a:r>
            <a:endParaRPr lang="en-US" altLang="zh-CN" sz="1400" u="sng">
              <a:solidFill>
                <a:schemeClr val="tx1"/>
              </a:solidFill>
            </a:endParaRPr>
          </a:p>
          <a:p>
            <a:endParaRPr lang="en-US" altLang="zh-CN" sz="1400" u="sng">
              <a:solidFill>
                <a:schemeClr val="tx1"/>
              </a:solidFill>
            </a:endParaRPr>
          </a:p>
          <a:p>
            <a:endParaRPr lang="en-US" altLang="zh-CN" sz="1400" u="sng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55575" y="85725"/>
            <a:ext cx="1630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标准</a:t>
            </a:r>
            <a:r>
              <a:rPr lang="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</a:t>
            </a:r>
            <a:endParaRPr lang="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906780" y="1310640"/>
            <a:ext cx="11119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/>
              <a:t>１．标准</a:t>
            </a:r>
            <a:r>
              <a:rPr lang="" altLang="zh-CN" sz="1400" u="sng"/>
              <a:t>IO</a:t>
            </a:r>
            <a:r>
              <a:rPr lang="zh-CN" altLang="" sz="1400" u="sng"/>
              <a:t>的人性化</a:t>
            </a:r>
            <a:r>
              <a:rPr lang="" altLang="zh-CN" sz="1400" u="sng"/>
              <a:t>?</a:t>
            </a:r>
            <a:endParaRPr lang="" altLang="zh-CN" sz="1400" u="sng"/>
          </a:p>
          <a:p>
            <a:r>
              <a:rPr lang="" altLang="zh-CN" sz="1400" u="sng"/>
              <a:t>	</a:t>
            </a:r>
            <a:r>
              <a:rPr lang="zh-CN" altLang="" sz="1400" u="sng"/>
              <a:t>相比于系统</a:t>
            </a:r>
            <a:r>
              <a:rPr lang="" altLang="zh-CN" sz="1400" u="sng"/>
              <a:t>IO</a:t>
            </a:r>
            <a:r>
              <a:rPr lang="zh-CN" altLang="" sz="1400" u="sng"/>
              <a:t>来说，标准</a:t>
            </a:r>
            <a:r>
              <a:rPr lang="" altLang="zh-CN" sz="1400" u="sng"/>
              <a:t>io</a:t>
            </a:r>
            <a:r>
              <a:rPr lang="zh-CN" altLang="" sz="1400" u="sng"/>
              <a:t>处理了优化块长度的读取和缓冲区的分配等方面，使得用户的</a:t>
            </a:r>
            <a:r>
              <a:rPr lang="" altLang="zh-CN" sz="1400" u="sng"/>
              <a:t>IO</a:t>
            </a:r>
            <a:r>
              <a:rPr lang="zh-CN" altLang="" sz="1400" u="sng"/>
              <a:t>速度得到优化</a:t>
            </a:r>
            <a:endParaRPr lang="zh-CN" altLang="" sz="1400" u="sng"/>
          </a:p>
        </p:txBody>
      </p:sp>
      <p:sp>
        <p:nvSpPr>
          <p:cNvPr id="5" name="Text Box 4"/>
          <p:cNvSpPr txBox="true"/>
          <p:nvPr/>
        </p:nvSpPr>
        <p:spPr>
          <a:xfrm>
            <a:off x="906780" y="2412365"/>
            <a:ext cx="11119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/>
              <a:t>２．标准</a:t>
            </a:r>
            <a:r>
              <a:rPr lang="en-US" altLang="zh-CN" sz="1400" u="sng"/>
              <a:t>IO</a:t>
            </a:r>
            <a:r>
              <a:rPr lang="zh-CN" altLang="en-US" sz="1400" u="sng"/>
              <a:t>和系统</a:t>
            </a:r>
            <a:r>
              <a:rPr lang="" altLang="zh-CN" sz="1400" u="sng"/>
              <a:t>IO</a:t>
            </a:r>
            <a:r>
              <a:rPr lang="zh-CN" altLang="" sz="1400" u="sng"/>
              <a:t>的区别</a:t>
            </a:r>
            <a:endParaRPr lang="en-US" altLang="zh-CN" sz="1400" u="sng"/>
          </a:p>
          <a:p>
            <a:r>
              <a:rPr lang="en-US" altLang="zh-CN" sz="1400" u="sng"/>
              <a:t>	</a:t>
            </a:r>
            <a:r>
              <a:rPr lang="zh-CN" altLang="en-US" sz="1400" u="sng"/>
              <a:t>系统</a:t>
            </a:r>
            <a:r>
              <a:rPr lang="" altLang="zh-CN" sz="1400" u="sng"/>
              <a:t>IO</a:t>
            </a:r>
            <a:r>
              <a:rPr lang="zh-CN" altLang="" sz="1400" u="sng"/>
              <a:t>是围绕文件描述符来进行读写，标准</a:t>
            </a:r>
            <a:r>
              <a:rPr lang="" altLang="zh-CN" sz="1400" u="sng"/>
              <a:t>IO</a:t>
            </a:r>
            <a:r>
              <a:rPr lang="zh-CN" altLang="" sz="1400" u="sng"/>
              <a:t>底层基于系统</a:t>
            </a:r>
            <a:r>
              <a:rPr lang="" altLang="zh-CN" sz="1400" u="sng"/>
              <a:t>IO</a:t>
            </a:r>
            <a:r>
              <a:rPr lang="zh-CN" altLang="" sz="1400" u="sng"/>
              <a:t>，是围绕着文件流来进行操作的，文件流是一个结构体。</a:t>
            </a:r>
            <a:endParaRPr lang="zh-CN" altLang="" sz="1400" u="sng"/>
          </a:p>
        </p:txBody>
      </p:sp>
      <p:sp>
        <p:nvSpPr>
          <p:cNvPr id="6" name="Text Box 5"/>
          <p:cNvSpPr txBox="true"/>
          <p:nvPr/>
        </p:nvSpPr>
        <p:spPr>
          <a:xfrm>
            <a:off x="906780" y="3626485"/>
            <a:ext cx="111194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/>
              <a:t>２．</a:t>
            </a:r>
            <a:r>
              <a:rPr lang="zh-CN" sz="1400" u="sng"/>
              <a:t>流的定向问题？</a:t>
            </a:r>
            <a:endParaRPr lang="en-US" altLang="zh-CN" sz="1400" u="sng"/>
          </a:p>
          <a:p>
            <a:r>
              <a:rPr lang="en-US" altLang="zh-CN" sz="1400" u="sng"/>
              <a:t>	</a:t>
            </a:r>
            <a:r>
              <a:rPr lang="zh-CN" altLang="en-US" sz="1400" u="sng"/>
              <a:t>由于字符集的不同，不同字符集每个字符占的字节数不同，所以要使得流对字节流的解读正确，就要设置流的定向，也就是设置流对字节是如何解读的。</a:t>
            </a:r>
            <a:endParaRPr lang="zh-CN" altLang="en-US" sz="1400" u="sng"/>
          </a:p>
          <a:p>
            <a:r>
              <a:rPr lang="en-US" altLang="zh-CN" sz="1400" u="sng"/>
              <a:t>	</a:t>
            </a:r>
            <a:r>
              <a:rPr lang="zh-CN" altLang="en-US" sz="1400" u="sng"/>
              <a:t>１．　新创建的流没有被定向，如果在这个流上使用一个多字节的</a:t>
            </a:r>
            <a:r>
              <a:rPr lang="" altLang="zh-CN" sz="1400" u="sng"/>
              <a:t>IO,</a:t>
            </a:r>
            <a:r>
              <a:rPr lang="zh-CN" altLang="" sz="1400" u="sng"/>
              <a:t>就会被定向到多字节流，反之，单字节流。</a:t>
            </a:r>
            <a:endParaRPr lang="zh-CN" altLang="" sz="1400" u="sng"/>
          </a:p>
          <a:p>
            <a:r>
              <a:rPr lang="en-US" altLang="zh-CN" sz="1400" u="sng"/>
              <a:t>	</a:t>
            </a:r>
            <a:r>
              <a:rPr lang="zh-CN" altLang="en-US" sz="1400" u="sng"/>
              <a:t>２．　</a:t>
            </a:r>
            <a:r>
              <a:rPr lang="" altLang="zh-CN" sz="1400" u="sng"/>
              <a:t>int fwide(FILE *fp, int mode)  //</a:t>
            </a:r>
            <a:r>
              <a:rPr lang="zh-CN" altLang="" sz="1400" u="sng"/>
              <a:t>设置未定向流的定向，如果流是宽的，返回正，流是单字节，返回赋值，为定向，返回０</a:t>
            </a:r>
            <a:endParaRPr lang="zh-CN" altLang="" sz="1400" u="sng"/>
          </a:p>
          <a:p>
            <a:r>
              <a:rPr lang="en-US" altLang="zh-CN" sz="1400" u="sng"/>
              <a:t>		</a:t>
            </a:r>
            <a:r>
              <a:rPr lang="" altLang="en-US" sz="1400" u="sng"/>
              <a:t>mode &lt; 0:</a:t>
            </a:r>
            <a:r>
              <a:rPr lang="zh-CN" altLang="" sz="1400" u="sng"/>
              <a:t>指定流为单字节</a:t>
            </a:r>
            <a:endParaRPr lang="zh-CN" altLang="" sz="1400" u="sng"/>
          </a:p>
          <a:p>
            <a:r>
              <a:rPr lang="zh-CN" altLang="" sz="1400" u="sng"/>
              <a:t>　　　　　　　　　　</a:t>
            </a:r>
            <a:r>
              <a:rPr lang="" altLang="zh-CN" sz="1400" u="sng"/>
              <a:t> mode &gt; 0:</a:t>
            </a:r>
            <a:r>
              <a:rPr lang="zh-CN" altLang="" sz="1400" u="sng"/>
              <a:t>指定流为宽字节</a:t>
            </a:r>
            <a:endParaRPr lang="zh-CN" altLang="" sz="1400" u="sng"/>
          </a:p>
          <a:p>
            <a:r>
              <a:rPr lang="zh-CN" altLang="" sz="1400" u="sng"/>
              <a:t>　　　　　　　　　　</a:t>
            </a:r>
            <a:r>
              <a:rPr lang="" altLang="zh-CN" sz="1400" u="sng"/>
              <a:t> mode = 0:</a:t>
            </a:r>
            <a:r>
              <a:rPr lang="zh-CN" altLang="" sz="1400" u="sng"/>
              <a:t>不设置流定向，返回流当前的定向类型</a:t>
            </a:r>
            <a:endParaRPr lang="zh-CN" altLang="" sz="1400" u="sng"/>
          </a:p>
          <a:p>
            <a:r>
              <a:rPr lang="en-US" altLang="zh-CN" sz="1400" u="sng"/>
              <a:t>		</a:t>
            </a:r>
            <a:r>
              <a:rPr lang="zh-CN" altLang="en-US" sz="1400" u="sng">
                <a:solidFill>
                  <a:srgbClr val="FF0000"/>
                </a:solidFill>
              </a:rPr>
              <a:t>如果流是已经被定义的，那么不会起作用，该函数只对未定义的流产生作用</a:t>
            </a:r>
            <a:endParaRPr lang="zh-CN" altLang="en-US" sz="1400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55575" y="85725"/>
            <a:ext cx="3408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标准输入　、输出　、错误</a:t>
            </a:r>
            <a:endParaRPr 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525905" y="2374265"/>
          <a:ext cx="9399270" cy="15062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133090"/>
                <a:gridCol w="3133090"/>
                <a:gridCol w="3133090"/>
              </a:tblGrid>
              <a:tr h="72898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u="sng">
                          <a:sym typeface="+mn-ea"/>
                        </a:rPr>
                        <a:t>STDIN_FILENO</a:t>
                      </a:r>
                      <a:endParaRPr lang="en-US"/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u="sng">
                          <a:sym typeface="+mn-ea"/>
                        </a:rPr>
                        <a:t>STDOUT_FILENO</a:t>
                      </a:r>
                      <a:endParaRPr lang="en-US"/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u="sng">
                          <a:sym typeface="+mn-ea"/>
                        </a:rPr>
                        <a:t>STDERR_FILENO</a:t>
                      </a:r>
                      <a:endParaRPr lang="en-US"/>
                    </a:p>
                  </a:txBody>
                  <a:tcPr vert="horz"/>
                </a:tc>
              </a:tr>
              <a:tr h="77724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u="sng">
                          <a:sym typeface="+mn-ea"/>
                        </a:rPr>
                        <a:t>stdin </a:t>
                      </a:r>
                      <a:endParaRPr lang="en-US"/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u="sng">
                          <a:sym typeface="+mn-ea"/>
                        </a:rPr>
                        <a:t>stdout</a:t>
                      </a:r>
                      <a:endParaRPr lang="en-US"/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u="sng">
                          <a:sym typeface="+mn-ea"/>
                        </a:rPr>
                        <a:t>stderr</a:t>
                      </a:r>
                      <a:endParaRPr lang="en-US" altLang="zh-CN" sz="1800" u="sng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/>
                    </a:p>
                  </a:txBody>
                  <a:tcPr vert="horz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55575" y="85725"/>
            <a:ext cx="1630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缓冲</a:t>
            </a:r>
            <a:endParaRPr lang="zh-CN" altLang="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746125" y="947420"/>
            <a:ext cx="11119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solidFill>
                  <a:schemeClr val="tx1"/>
                </a:solidFill>
              </a:rPr>
              <a:t>１．为什么要使用缓冲？</a:t>
            </a:r>
            <a:endParaRPr lang="zh-CN" altLang="en-US" sz="1400" u="sng">
              <a:solidFill>
                <a:schemeClr val="tx1"/>
              </a:solidFill>
            </a:endParaRPr>
          </a:p>
          <a:p>
            <a:r>
              <a:rPr lang="en-US" altLang="" sz="1400" u="sng">
                <a:solidFill>
                  <a:schemeClr val="tx1"/>
                </a:solidFill>
              </a:rPr>
              <a:t>	</a:t>
            </a:r>
            <a:r>
              <a:rPr lang="zh-CN" altLang="en-US" sz="1400" u="sng">
                <a:solidFill>
                  <a:schemeClr val="tx1"/>
                </a:solidFill>
              </a:rPr>
              <a:t>尽可能的减少对</a:t>
            </a:r>
            <a:r>
              <a:rPr lang="" altLang="zh-CN" sz="1400" u="sng">
                <a:solidFill>
                  <a:schemeClr val="tx1"/>
                </a:solidFill>
              </a:rPr>
              <a:t>read</a:t>
            </a:r>
            <a:r>
              <a:rPr lang="zh-CN" altLang="" sz="1400" u="sng">
                <a:solidFill>
                  <a:schemeClr val="tx1"/>
                </a:solidFill>
              </a:rPr>
              <a:t>和</a:t>
            </a:r>
            <a:r>
              <a:rPr lang="" altLang="zh-CN" sz="1400" u="sng">
                <a:solidFill>
                  <a:schemeClr val="tx1"/>
                </a:solidFill>
              </a:rPr>
              <a:t>write</a:t>
            </a:r>
            <a:r>
              <a:rPr lang="zh-CN" altLang="" sz="1400" u="sng">
                <a:solidFill>
                  <a:schemeClr val="tx1"/>
                </a:solidFill>
              </a:rPr>
              <a:t>的调用次数</a:t>
            </a:r>
            <a:endParaRPr lang="zh-CN" altLang="" sz="1400" u="sng">
              <a:solidFill>
                <a:schemeClr val="tx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46125" y="2368550"/>
            <a:ext cx="111194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solidFill>
                  <a:schemeClr val="tx1"/>
                </a:solidFill>
              </a:rPr>
              <a:t>２．缓冲的分类？</a:t>
            </a:r>
            <a:endParaRPr lang="zh-CN" altLang="en-US" sz="1400" u="sng">
              <a:solidFill>
                <a:schemeClr val="tx1"/>
              </a:solidFill>
            </a:endParaRPr>
          </a:p>
          <a:p>
            <a:r>
              <a:rPr lang="en-US" altLang="en-US" sz="1400" u="sng">
                <a:solidFill>
                  <a:schemeClr val="tx1"/>
                </a:solidFill>
              </a:rPr>
              <a:t>	</a:t>
            </a:r>
            <a:r>
              <a:rPr lang="" altLang="en-US" sz="1400" u="sng">
                <a:solidFill>
                  <a:schemeClr val="tx1"/>
                </a:solidFill>
              </a:rPr>
              <a:t>2.1 </a:t>
            </a:r>
            <a:r>
              <a:rPr lang="zh-CN" altLang="" sz="1400" u="sng">
                <a:solidFill>
                  <a:schemeClr val="tx1"/>
                </a:solidFill>
              </a:rPr>
              <a:t>全缓冲</a:t>
            </a:r>
            <a:endParaRPr lang="zh-CN" altLang="" sz="1400" u="sng">
              <a:solidFill>
                <a:schemeClr val="tx1"/>
              </a:solidFill>
            </a:endParaRPr>
          </a:p>
          <a:p>
            <a:r>
              <a:rPr lang="en-US" altLang="zh-CN" sz="1400" u="sng">
                <a:solidFill>
                  <a:schemeClr val="tx1"/>
                </a:solidFill>
              </a:rPr>
              <a:t>		</a:t>
            </a:r>
            <a:r>
              <a:rPr lang="zh-CN" altLang="en-US" sz="1400" u="sng">
                <a:solidFill>
                  <a:schemeClr val="tx1"/>
                </a:solidFill>
              </a:rPr>
              <a:t>只有在填满缓冲</a:t>
            </a:r>
            <a:r>
              <a:rPr lang="" altLang="zh-CN" sz="1400" u="sng">
                <a:solidFill>
                  <a:schemeClr val="tx1"/>
                </a:solidFill>
              </a:rPr>
              <a:t>io</a:t>
            </a:r>
            <a:r>
              <a:rPr lang="zh-CN" altLang="" sz="1400" u="sng">
                <a:solidFill>
                  <a:schemeClr val="tx1"/>
                </a:solidFill>
              </a:rPr>
              <a:t>的时候才会进行实际的</a:t>
            </a:r>
            <a:r>
              <a:rPr lang="" altLang="zh-CN" sz="1400" u="sng">
                <a:solidFill>
                  <a:schemeClr val="tx1"/>
                </a:solidFill>
              </a:rPr>
              <a:t>io</a:t>
            </a:r>
            <a:r>
              <a:rPr lang="zh-CN" altLang="" sz="1400" u="sng">
                <a:solidFill>
                  <a:schemeClr val="tx1"/>
                </a:solidFill>
              </a:rPr>
              <a:t>操作，对于磁盘上的文件，一般采用这种模式。</a:t>
            </a:r>
            <a:endParaRPr lang="zh-CN" altLang="" sz="1400" u="sng">
              <a:solidFill>
                <a:schemeClr val="tx1"/>
              </a:solidFill>
            </a:endParaRPr>
          </a:p>
          <a:p>
            <a:r>
              <a:rPr lang="en-US" altLang="zh-CN" sz="1400" u="sng">
                <a:solidFill>
                  <a:schemeClr val="tx1"/>
                </a:solidFill>
              </a:rPr>
              <a:t>	</a:t>
            </a:r>
            <a:r>
              <a:rPr lang="" altLang="en-US" sz="1400" u="sng">
                <a:solidFill>
                  <a:schemeClr val="tx1"/>
                </a:solidFill>
              </a:rPr>
              <a:t>2.1 </a:t>
            </a:r>
            <a:r>
              <a:rPr lang="zh-CN" altLang="" sz="1400" u="sng">
                <a:solidFill>
                  <a:schemeClr val="tx1"/>
                </a:solidFill>
              </a:rPr>
              <a:t>行缓冲</a:t>
            </a:r>
            <a:endParaRPr lang="zh-CN" altLang="" sz="1400" u="sng">
              <a:solidFill>
                <a:schemeClr val="tx1"/>
              </a:solidFill>
            </a:endParaRPr>
          </a:p>
          <a:p>
            <a:r>
              <a:rPr lang="en-US" altLang="zh-CN" sz="1400" u="sng">
                <a:solidFill>
                  <a:schemeClr val="tx1"/>
                </a:solidFill>
              </a:rPr>
              <a:t>		</a:t>
            </a:r>
            <a:r>
              <a:rPr lang="zh-CN" altLang="en-US" sz="1400" u="sng">
                <a:solidFill>
                  <a:schemeClr val="tx1"/>
                </a:solidFill>
              </a:rPr>
              <a:t>当在输入输出时候填满一行或者遇到换行符的时候或者遇到输入，就会进行实际的</a:t>
            </a:r>
            <a:r>
              <a:rPr lang="" altLang="zh-CN" sz="1400" u="sng">
                <a:solidFill>
                  <a:schemeClr val="tx1"/>
                </a:solidFill>
              </a:rPr>
              <a:t>io</a:t>
            </a:r>
            <a:r>
              <a:rPr lang="zh-CN" altLang="" sz="1400" u="sng">
                <a:solidFill>
                  <a:schemeClr val="tx1"/>
                </a:solidFill>
              </a:rPr>
              <a:t>操作</a:t>
            </a:r>
            <a:endParaRPr lang="zh-CN" altLang="" sz="1400" u="sng">
              <a:solidFill>
                <a:schemeClr val="tx1"/>
              </a:solidFill>
            </a:endParaRPr>
          </a:p>
          <a:p>
            <a:r>
              <a:rPr lang="en-US" altLang="zh-CN" sz="1400" u="sng">
                <a:solidFill>
                  <a:schemeClr val="tx1"/>
                </a:solidFill>
              </a:rPr>
              <a:t>	</a:t>
            </a:r>
            <a:r>
              <a:rPr lang="" altLang="en-US" sz="1400" u="sng">
                <a:solidFill>
                  <a:schemeClr val="tx1"/>
                </a:solidFill>
              </a:rPr>
              <a:t>2.3 </a:t>
            </a:r>
            <a:r>
              <a:rPr lang="zh-CN" altLang="" sz="1400" u="sng">
                <a:solidFill>
                  <a:schemeClr val="tx1"/>
                </a:solidFill>
              </a:rPr>
              <a:t>无缓冲　</a:t>
            </a:r>
            <a:endParaRPr lang="zh-CN" altLang="" sz="1400" u="sng">
              <a:solidFill>
                <a:schemeClr val="tx1"/>
              </a:solidFill>
            </a:endParaRPr>
          </a:p>
          <a:p>
            <a:r>
              <a:rPr lang="en-US" altLang="zh-CN" sz="1400" u="sng">
                <a:solidFill>
                  <a:schemeClr val="tx1"/>
                </a:solidFill>
              </a:rPr>
              <a:t>		</a:t>
            </a:r>
            <a:r>
              <a:rPr lang="zh-CN" altLang="en-US" sz="1400" u="sng">
                <a:solidFill>
                  <a:schemeClr val="tx1"/>
                </a:solidFill>
              </a:rPr>
              <a:t>不进行缓冲，直接进行</a:t>
            </a:r>
            <a:r>
              <a:rPr lang="" altLang="zh-CN" sz="1400" u="sng">
                <a:solidFill>
                  <a:schemeClr val="tx1"/>
                </a:solidFill>
              </a:rPr>
              <a:t>io</a:t>
            </a:r>
            <a:endParaRPr lang="" altLang="zh-CN" sz="1400" u="sng">
              <a:solidFill>
                <a:schemeClr val="tx1"/>
              </a:solidFill>
            </a:endParaRPr>
          </a:p>
          <a:p>
            <a:endParaRPr lang="" altLang="zh-CN" sz="1400" u="sng">
              <a:solidFill>
                <a:schemeClr val="tx1"/>
              </a:solidFill>
            </a:endParaRPr>
          </a:p>
          <a:p>
            <a:r>
              <a:rPr lang="zh-CN" altLang="" sz="1400" u="sng">
                <a:solidFill>
                  <a:schemeClr val="tx1"/>
                </a:solidFill>
              </a:rPr>
              <a:t>３．冲洗</a:t>
            </a:r>
            <a:endParaRPr lang="zh-CN" altLang="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	</a:t>
            </a:r>
            <a:r>
              <a:rPr lang="zh-CN" altLang="" sz="1400" u="sng">
                <a:solidFill>
                  <a:schemeClr val="tx1"/>
                </a:solidFill>
              </a:rPr>
              <a:t>缓冲区可以手动进行冲洗输出，</a:t>
            </a:r>
            <a:r>
              <a:rPr lang="" altLang="zh-CN" sz="1400" u="sng">
                <a:solidFill>
                  <a:schemeClr val="tx1"/>
                </a:solidFill>
              </a:rPr>
              <a:t>flush</a:t>
            </a:r>
            <a:r>
              <a:rPr lang="zh-CN" altLang="" sz="1400" u="sng">
                <a:solidFill>
                  <a:schemeClr val="tx1"/>
                </a:solidFill>
              </a:rPr>
              <a:t>会将缓冲区中的数据输出或者写到磁盘上</a:t>
            </a:r>
            <a:r>
              <a:rPr lang="" altLang="zh-CN" sz="1400" u="sng">
                <a:solidFill>
                  <a:schemeClr val="tx1"/>
                </a:solidFill>
              </a:rPr>
              <a:t>, flush</a:t>
            </a:r>
            <a:r>
              <a:rPr lang="zh-CN" altLang="" sz="1400" u="sng">
                <a:solidFill>
                  <a:schemeClr val="tx1"/>
                </a:solidFill>
              </a:rPr>
              <a:t>在终端驱动程序上有另外的含义</a:t>
            </a:r>
            <a:endParaRPr lang="zh-CN" altLang="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int fflush(FILE *fp)  //</a:t>
            </a:r>
            <a:r>
              <a:rPr lang="zh-CN" altLang="" sz="1400" u="sng">
                <a:solidFill>
                  <a:schemeClr val="tx1"/>
                </a:solidFill>
              </a:rPr>
              <a:t>成功，返回</a:t>
            </a:r>
            <a:r>
              <a:rPr lang="" altLang="zh-CN" sz="1400" u="sng">
                <a:solidFill>
                  <a:schemeClr val="tx1"/>
                </a:solidFill>
              </a:rPr>
              <a:t>0,</a:t>
            </a:r>
            <a:r>
              <a:rPr lang="zh-CN" altLang="" sz="1400" u="sng">
                <a:solidFill>
                  <a:schemeClr val="tx1"/>
                </a:solidFill>
              </a:rPr>
              <a:t>失败，返回</a:t>
            </a:r>
            <a:r>
              <a:rPr lang="" altLang="zh-CN" sz="1400" u="sng">
                <a:solidFill>
                  <a:schemeClr val="tx1"/>
                </a:solidFill>
              </a:rPr>
              <a:t>NULL, </a:t>
            </a:r>
            <a:r>
              <a:rPr lang="zh-CN" altLang="" sz="1400" u="sng">
                <a:solidFill>
                  <a:schemeClr val="tx1"/>
                </a:solidFill>
              </a:rPr>
              <a:t>如果</a:t>
            </a:r>
            <a:r>
              <a:rPr lang="" altLang="zh-CN" sz="1400" u="sng">
                <a:solidFill>
                  <a:schemeClr val="tx1"/>
                </a:solidFill>
              </a:rPr>
              <a:t>fp=NULL, </a:t>
            </a:r>
            <a:r>
              <a:rPr lang="zh-CN" altLang="" sz="1400" u="sng">
                <a:solidFill>
                  <a:schemeClr val="tx1"/>
                </a:solidFill>
              </a:rPr>
              <a:t>则清洗所有的输出流</a:t>
            </a:r>
            <a:endParaRPr lang="" altLang="zh-CN" sz="1400" u="sng">
              <a:solidFill>
                <a:schemeClr val="tx1"/>
              </a:solidFill>
            </a:endParaRPr>
          </a:p>
          <a:p>
            <a:endParaRPr lang="" altLang="zh-CN" sz="1400" u="sng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746125" y="5264785"/>
            <a:ext cx="111194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solidFill>
                  <a:schemeClr val="tx1"/>
                </a:solidFill>
              </a:rPr>
              <a:t>４．缓冲区的设置要求</a:t>
            </a:r>
            <a:endParaRPr lang="zh-CN" altLang="en-US" sz="1400" u="sng">
              <a:solidFill>
                <a:schemeClr val="tx1"/>
              </a:solidFill>
            </a:endParaRPr>
          </a:p>
          <a:p>
            <a:r>
              <a:rPr lang="en-US" altLang="zh-CN" sz="1400" u="sng">
                <a:solidFill>
                  <a:schemeClr val="tx1"/>
                </a:solidFill>
              </a:rPr>
              <a:t>	</a:t>
            </a:r>
            <a:r>
              <a:rPr lang="zh-CN" altLang="en-US" sz="1400" u="sng">
                <a:solidFill>
                  <a:schemeClr val="tx1"/>
                </a:solidFill>
              </a:rPr>
              <a:t>当且仅当标准输入和标准输出不指向交互式设备时，才是全缓冲的</a:t>
            </a:r>
            <a:endParaRPr lang="zh-CN" altLang="en-US" sz="1400" u="sng">
              <a:solidFill>
                <a:schemeClr val="tx1"/>
              </a:solidFill>
            </a:endParaRPr>
          </a:p>
          <a:p>
            <a:r>
              <a:rPr lang="en-US" altLang="zh-CN" sz="1400" u="sng">
                <a:solidFill>
                  <a:schemeClr val="tx1"/>
                </a:solidFill>
              </a:rPr>
              <a:t>	</a:t>
            </a:r>
            <a:r>
              <a:rPr lang="zh-CN" altLang="en-US" sz="1400" u="sng">
                <a:solidFill>
                  <a:schemeClr val="tx1"/>
                </a:solidFill>
              </a:rPr>
              <a:t>标准错误绝不会是全缓冲的</a:t>
            </a:r>
            <a:endParaRPr lang="zh-CN" altLang="en-US" sz="1400" u="sng">
              <a:solidFill>
                <a:schemeClr val="tx1"/>
              </a:solidFill>
            </a:endParaRPr>
          </a:p>
          <a:p>
            <a:r>
              <a:rPr lang="en-US" altLang="zh-CN" sz="1400" u="sng">
                <a:solidFill>
                  <a:schemeClr val="tx1"/>
                </a:solidFill>
              </a:rPr>
              <a:t>	</a:t>
            </a:r>
            <a:r>
              <a:rPr lang="zh-CN" altLang="en-US" sz="1400" u="sng">
                <a:solidFill>
                  <a:schemeClr val="tx1"/>
                </a:solidFill>
              </a:rPr>
              <a:t>其余的，系统默认打开是全缓冲的</a:t>
            </a:r>
            <a:endParaRPr lang="zh-CN" altLang="en-US" sz="1400" u="sng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55575" y="85725"/>
            <a:ext cx="243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缓冲</a:t>
            </a:r>
            <a:r>
              <a:rPr lang="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zh-CN" altLang="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缓冲类型更改</a:t>
            </a:r>
            <a:endParaRPr lang="zh-CN" altLang="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746125" y="947420"/>
            <a:ext cx="11119485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sz="1400" u="sng">
                <a:solidFill>
                  <a:schemeClr val="tx1"/>
                </a:solidFill>
              </a:rPr>
              <a:t>void setbuf(FILE *fp, char *buf)</a:t>
            </a:r>
            <a:endParaRPr lang="" altLang="zh-CN" sz="1400" u="sng">
              <a:solidFill>
                <a:schemeClr val="tx1"/>
              </a:solidFill>
            </a:endParaRPr>
          </a:p>
          <a:p>
            <a:endParaRPr lang="" altLang="zh-CN" sz="1400" u="sng">
              <a:solidFill>
                <a:schemeClr val="tx1"/>
              </a:solidFill>
            </a:endParaRPr>
          </a:p>
          <a:p>
            <a:r>
              <a:rPr lang="zh-CN" altLang="" sz="1400" u="sng">
                <a:solidFill>
                  <a:schemeClr val="tx1"/>
                </a:solidFill>
              </a:rPr>
              <a:t>打开或者关闭缓冲，将流设置以</a:t>
            </a:r>
            <a:r>
              <a:rPr lang="" altLang="zh-CN" sz="1400" u="sng">
                <a:solidFill>
                  <a:schemeClr val="tx1"/>
                </a:solidFill>
              </a:rPr>
              <a:t>buf</a:t>
            </a:r>
            <a:r>
              <a:rPr lang="zh-CN" altLang="" sz="1400" u="sng">
                <a:solidFill>
                  <a:schemeClr val="tx1"/>
                </a:solidFill>
              </a:rPr>
              <a:t>为缓冲区的全缓冲模式，如果流是指向交互式设备，系统也许会将其修改为行缓冲</a:t>
            </a:r>
            <a:endParaRPr lang="zh-CN" altLang="" sz="1400" u="sng">
              <a:solidFill>
                <a:schemeClr val="tx1"/>
              </a:solidFill>
            </a:endParaRPr>
          </a:p>
          <a:p>
            <a:r>
              <a:rPr lang="zh-CN" altLang="" sz="1400" u="sng">
                <a:solidFill>
                  <a:schemeClr val="tx1"/>
                </a:solidFill>
              </a:rPr>
              <a:t>将</a:t>
            </a:r>
            <a:r>
              <a:rPr lang="" altLang="zh-CN" sz="1400" u="sng">
                <a:solidFill>
                  <a:schemeClr val="tx1"/>
                </a:solidFill>
              </a:rPr>
              <a:t>buf</a:t>
            </a:r>
            <a:r>
              <a:rPr lang="zh-CN" altLang="" sz="1400" u="sng">
                <a:solidFill>
                  <a:schemeClr val="tx1"/>
                </a:solidFill>
              </a:rPr>
              <a:t>设置为</a:t>
            </a:r>
            <a:r>
              <a:rPr lang="" altLang="zh-CN" sz="1400" u="sng">
                <a:solidFill>
                  <a:schemeClr val="tx1"/>
                </a:solidFill>
              </a:rPr>
              <a:t>NULL</a:t>
            </a:r>
            <a:r>
              <a:rPr lang="zh-CN" altLang="" sz="1400" u="sng">
                <a:solidFill>
                  <a:schemeClr val="tx1"/>
                </a:solidFill>
              </a:rPr>
              <a:t>，将变为无缓冲。</a:t>
            </a:r>
            <a:endParaRPr lang="" altLang="zh-CN" sz="1400" u="sng">
              <a:solidFill>
                <a:schemeClr val="tx1"/>
              </a:solidFill>
            </a:endParaRPr>
          </a:p>
          <a:p>
            <a:endParaRPr lang="" altLang="zh-CN" sz="1400" u="sng">
              <a:solidFill>
                <a:schemeClr val="tx1"/>
              </a:solidFill>
            </a:endParaRPr>
          </a:p>
          <a:p>
            <a:endParaRPr lang="" altLang="zh-CN" sz="1400" u="sng">
              <a:solidFill>
                <a:schemeClr val="tx1"/>
              </a:solidFill>
            </a:endParaRPr>
          </a:p>
          <a:p>
            <a:endParaRPr lang="zh-CN" altLang="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int setvbuf(FILE *fp, char *buf, int mode, size_t size)  //</a:t>
            </a:r>
            <a:r>
              <a:rPr lang="zh-CN" altLang="" sz="1400" u="sng">
                <a:solidFill>
                  <a:schemeClr val="tx1"/>
                </a:solidFill>
              </a:rPr>
              <a:t>成功，返回０，出错，返回非零</a:t>
            </a:r>
            <a:endParaRPr lang="zh-CN" altLang="" sz="1400" u="sng">
              <a:solidFill>
                <a:schemeClr val="tx1"/>
              </a:solidFill>
            </a:endParaRPr>
          </a:p>
          <a:p>
            <a:endParaRPr lang="zh-CN" altLang="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mode: _IOFBF</a:t>
            </a:r>
            <a:endParaRPr lang="" altLang="zh-CN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           _IOLBF</a:t>
            </a:r>
            <a:endParaRPr lang="" altLang="zh-CN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           _IONBF</a:t>
            </a:r>
            <a:endParaRPr lang="" altLang="zh-CN" sz="1400" u="sng">
              <a:solidFill>
                <a:schemeClr val="tx1"/>
              </a:solidFill>
            </a:endParaRPr>
          </a:p>
          <a:p>
            <a:endParaRPr lang="" altLang="zh-CN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	1. </a:t>
            </a:r>
            <a:r>
              <a:rPr lang="zh-CN" altLang="" sz="1400" u="sng">
                <a:solidFill>
                  <a:schemeClr val="tx1"/>
                </a:solidFill>
              </a:rPr>
              <a:t>如果设置为无缓冲，那么</a:t>
            </a:r>
            <a:r>
              <a:rPr lang="" altLang="zh-CN" sz="1400" u="sng">
                <a:solidFill>
                  <a:schemeClr val="tx1"/>
                </a:solidFill>
              </a:rPr>
              <a:t>buf</a:t>
            </a:r>
            <a:r>
              <a:rPr lang="zh-CN" altLang="" sz="1400" u="sng">
                <a:solidFill>
                  <a:schemeClr val="tx1"/>
                </a:solidFill>
              </a:rPr>
              <a:t>和</a:t>
            </a:r>
            <a:r>
              <a:rPr lang="" altLang="zh-CN" sz="1400" u="sng">
                <a:solidFill>
                  <a:schemeClr val="tx1"/>
                </a:solidFill>
              </a:rPr>
              <a:t>size</a:t>
            </a:r>
            <a:r>
              <a:rPr lang="zh-CN" altLang="" sz="1400" u="sng">
                <a:solidFill>
                  <a:schemeClr val="tx1"/>
                </a:solidFill>
              </a:rPr>
              <a:t>会被忽略</a:t>
            </a:r>
            <a:endParaRPr lang="zh-CN" altLang="" sz="1400" u="sng">
              <a:solidFill>
                <a:schemeClr val="tx1"/>
              </a:solidFill>
            </a:endParaRPr>
          </a:p>
          <a:p>
            <a:r>
              <a:rPr lang="zh-CN" altLang="" sz="1400" u="sng">
                <a:solidFill>
                  <a:schemeClr val="tx1"/>
                </a:solidFill>
              </a:rPr>
              <a:t>　　　　　</a:t>
            </a:r>
            <a:r>
              <a:rPr lang="" altLang="zh-CN" sz="1400" u="sng">
                <a:solidFill>
                  <a:schemeClr val="tx1"/>
                </a:solidFill>
              </a:rPr>
              <a:t>2.  </a:t>
            </a:r>
            <a:r>
              <a:rPr lang="zh-CN" altLang="" sz="1400" u="sng">
                <a:solidFill>
                  <a:schemeClr val="tx1"/>
                </a:solidFill>
              </a:rPr>
              <a:t>如果设置为有缓冲，但是</a:t>
            </a:r>
            <a:r>
              <a:rPr lang="" altLang="zh-CN" sz="1400" u="sng">
                <a:solidFill>
                  <a:schemeClr val="tx1"/>
                </a:solidFill>
              </a:rPr>
              <a:t>buff</a:t>
            </a:r>
            <a:r>
              <a:rPr lang="zh-CN" altLang="" sz="1400" u="sng">
                <a:solidFill>
                  <a:schemeClr val="tx1"/>
                </a:solidFill>
              </a:rPr>
              <a:t>却为</a:t>
            </a:r>
            <a:r>
              <a:rPr lang="" altLang="zh-CN" sz="1400" u="sng">
                <a:solidFill>
                  <a:schemeClr val="tx1"/>
                </a:solidFill>
              </a:rPr>
              <a:t>NULL,</a:t>
            </a:r>
            <a:r>
              <a:rPr lang="zh-CN" altLang="" sz="1400" u="sng">
                <a:solidFill>
                  <a:schemeClr val="tx1"/>
                </a:solidFill>
              </a:rPr>
              <a:t>那么系统会自动提供缓冲区</a:t>
            </a:r>
            <a:endParaRPr lang="" altLang="zh-CN" sz="1400" u="sng">
              <a:solidFill>
                <a:schemeClr val="tx1"/>
              </a:solidFill>
            </a:endParaRPr>
          </a:p>
          <a:p>
            <a:endParaRPr lang="" altLang="zh-CN" sz="1400" u="sng">
              <a:solidFill>
                <a:schemeClr val="tx1"/>
              </a:solidFill>
            </a:endParaRPr>
          </a:p>
          <a:p>
            <a:endParaRPr lang="" altLang="zh-CN" sz="1400" u="sng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55575" y="85725"/>
            <a:ext cx="243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打开流</a:t>
            </a:r>
            <a:endParaRPr 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746125" y="947420"/>
            <a:ext cx="111194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sz="1400" u="sng">
                <a:solidFill>
                  <a:schemeClr val="tx1"/>
                </a:solidFill>
              </a:rPr>
              <a:t>FILE *fopen(const char *pathname, const char *type);</a:t>
            </a:r>
            <a:endParaRPr lang="" altLang="zh-CN" sz="1400" u="sng">
              <a:solidFill>
                <a:schemeClr val="tx1"/>
              </a:solidFill>
            </a:endParaRPr>
          </a:p>
          <a:p>
            <a:r>
              <a:rPr lang="en-US" altLang="" sz="1400" u="sng">
                <a:solidFill>
                  <a:schemeClr val="tx1"/>
                </a:solidFill>
              </a:rPr>
              <a:t>	</a:t>
            </a:r>
            <a:r>
              <a:rPr lang="zh-CN" altLang="en-US" sz="1400" u="sng">
                <a:solidFill>
                  <a:schemeClr val="tx1"/>
                </a:solidFill>
              </a:rPr>
              <a:t>打开路径名指定的一个文件</a:t>
            </a:r>
            <a:endParaRPr lang="" altLang="zh-CN" sz="1400" u="sng">
              <a:solidFill>
                <a:schemeClr val="tx1"/>
              </a:solidFill>
            </a:endParaRPr>
          </a:p>
          <a:p>
            <a:endParaRPr lang="" altLang="zh-CN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FILE *freopen(const char *pathname, const char *type, FILE *fp)</a:t>
            </a:r>
            <a:endParaRPr lang="" altLang="zh-CN" sz="1400" u="sng">
              <a:solidFill>
                <a:schemeClr val="tx1"/>
              </a:solidFill>
            </a:endParaRPr>
          </a:p>
          <a:p>
            <a:r>
              <a:rPr lang="en-US" altLang="" sz="1400" u="sng">
                <a:solidFill>
                  <a:schemeClr val="tx1"/>
                </a:solidFill>
              </a:rPr>
              <a:t>	</a:t>
            </a:r>
            <a:r>
              <a:rPr lang="zh-CN" altLang="en-US" sz="1400" u="sng">
                <a:solidFill>
                  <a:schemeClr val="tx1"/>
                </a:solidFill>
              </a:rPr>
              <a:t>在一个指定的流上面打开一个文件，如果本身流已经打开，就先关闭，如果流已经被定位，就会清除其定位</a:t>
            </a:r>
            <a:endParaRPr lang="" altLang="zh-CN" sz="1400" u="sng">
              <a:solidFill>
                <a:schemeClr val="tx1"/>
              </a:solidFill>
            </a:endParaRPr>
          </a:p>
          <a:p>
            <a:endParaRPr lang="" altLang="zh-CN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FILE *fdopen(int fd, const char *type)</a:t>
            </a:r>
            <a:endParaRPr lang="" altLang="zh-CN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	</a:t>
            </a:r>
            <a:r>
              <a:rPr lang="zh-CN" altLang="" sz="1400" u="sng">
                <a:solidFill>
                  <a:schemeClr val="tx1"/>
                </a:solidFill>
              </a:rPr>
              <a:t>将一个文件描述符与标准的</a:t>
            </a:r>
            <a:r>
              <a:rPr lang="" altLang="zh-CN" sz="1400" u="sng">
                <a:solidFill>
                  <a:schemeClr val="tx1"/>
                </a:solidFill>
              </a:rPr>
              <a:t>io</a:t>
            </a:r>
            <a:r>
              <a:rPr lang="zh-CN" altLang="" sz="1400" u="sng">
                <a:solidFill>
                  <a:schemeClr val="tx1"/>
                </a:solidFill>
              </a:rPr>
              <a:t>流绑定【不能截断为写而打开的任何文件】</a:t>
            </a:r>
            <a:endParaRPr lang="" altLang="zh-CN" sz="1400" u="sng">
              <a:solidFill>
                <a:schemeClr val="tx1"/>
              </a:solidFill>
            </a:endParaRPr>
          </a:p>
          <a:p>
            <a:endParaRPr lang="" altLang="zh-CN" sz="1400" u="sng">
              <a:solidFill>
                <a:schemeClr val="tx1"/>
              </a:solidFill>
            </a:endParaRPr>
          </a:p>
          <a:p>
            <a:r>
              <a:rPr lang="zh-CN" altLang="" sz="1400" u="sng">
                <a:solidFill>
                  <a:schemeClr val="tx1"/>
                </a:solidFill>
              </a:rPr>
              <a:t>成功，返回文件指针，失败，返回</a:t>
            </a:r>
            <a:r>
              <a:rPr lang="" altLang="zh-CN" sz="1400" u="sng">
                <a:solidFill>
                  <a:schemeClr val="tx1"/>
                </a:solidFill>
              </a:rPr>
              <a:t>NULL</a:t>
            </a:r>
            <a:r>
              <a:rPr lang="zh-CN" altLang="" sz="1400" u="sng">
                <a:solidFill>
                  <a:schemeClr val="tx1"/>
                </a:solidFill>
              </a:rPr>
              <a:t>　</a:t>
            </a:r>
            <a:endParaRPr lang="zh-CN" altLang="" sz="1400" u="sng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191260" y="3592830"/>
          <a:ext cx="9585960" cy="276415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081530"/>
                <a:gridCol w="75044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CN"/>
                        <a:t>type</a:t>
                      </a:r>
                      <a:endParaRPr lang="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info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r/rb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Ｏ</a:t>
                      </a:r>
                      <a:r>
                        <a:rPr lang="" altLang="zh-CN"/>
                        <a:t>_RDONLY</a:t>
                      </a:r>
                      <a:endParaRPr lang="" altLang="zh-CN"/>
                    </a:p>
                  </a:txBody>
                  <a:tcPr/>
                </a:tc>
              </a:tr>
              <a:tr h="47815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w/wb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O_WRONLY|O_CREAT|O_TRUNC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a/ab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O_WRONLY|O_CREAT|O_APPEND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CN"/>
                        <a:t>r+/rb+</a:t>
                      </a:r>
                      <a:endParaRPr lang="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O_RDWR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w+/wb+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O_RDWR|O_CREAT|O_TRUNC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a+/ab+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O_RDWR|O_CREAT|O_APPEND</a:t>
                      </a:r>
                      <a:endParaRPr lang="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55575" y="85725"/>
            <a:ext cx="649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打开流</a:t>
            </a:r>
            <a:r>
              <a:rPr lang="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zh-CN" altLang="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以读写模式打开一个流的注意事项</a:t>
            </a:r>
            <a:endParaRPr lang="zh-CN" altLang="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827405" y="1473835"/>
            <a:ext cx="11119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sz="1400" u="sng">
                <a:solidFill>
                  <a:schemeClr val="tx1"/>
                </a:solidFill>
              </a:rPr>
              <a:t>1. </a:t>
            </a:r>
            <a:r>
              <a:rPr lang="zh-CN" altLang="" sz="1400" u="sng">
                <a:solidFill>
                  <a:schemeClr val="tx1"/>
                </a:solidFill>
              </a:rPr>
              <a:t>如果中间没有</a:t>
            </a:r>
            <a:r>
              <a:rPr lang="" altLang="zh-CN" sz="1400" u="sng">
                <a:solidFill>
                  <a:schemeClr val="tx1"/>
                </a:solidFill>
              </a:rPr>
              <a:t>fflush</a:t>
            </a:r>
            <a:r>
              <a:rPr lang="zh-CN" altLang="" sz="1400" u="sng">
                <a:solidFill>
                  <a:schemeClr val="tx1"/>
                </a:solidFill>
              </a:rPr>
              <a:t>　、</a:t>
            </a:r>
            <a:r>
              <a:rPr lang="" altLang="zh-CN" sz="1400" u="sng">
                <a:solidFill>
                  <a:schemeClr val="tx1"/>
                </a:solidFill>
              </a:rPr>
              <a:t>fseek</a:t>
            </a:r>
            <a:r>
              <a:rPr lang="zh-CN" altLang="" sz="1400" u="sng">
                <a:solidFill>
                  <a:schemeClr val="tx1"/>
                </a:solidFill>
              </a:rPr>
              <a:t>　、</a:t>
            </a:r>
            <a:r>
              <a:rPr lang="" altLang="zh-CN" sz="1400" u="sng">
                <a:solidFill>
                  <a:schemeClr val="tx1"/>
                </a:solidFill>
              </a:rPr>
              <a:t>fsetpos </a:t>
            </a:r>
            <a:r>
              <a:rPr lang="zh-CN" altLang="" sz="1400" u="sng">
                <a:solidFill>
                  <a:schemeClr val="tx1"/>
                </a:solidFill>
              </a:rPr>
              <a:t>　、</a:t>
            </a:r>
            <a:r>
              <a:rPr lang="" altLang="zh-CN" sz="1400" u="sng">
                <a:solidFill>
                  <a:schemeClr val="tx1"/>
                </a:solidFill>
              </a:rPr>
              <a:t>rewind, </a:t>
            </a:r>
            <a:r>
              <a:rPr lang="zh-CN" altLang="" sz="1400" u="sng">
                <a:solidFill>
                  <a:schemeClr val="tx1"/>
                </a:solidFill>
              </a:rPr>
              <a:t>则在输出的后面不能直接跟输入</a:t>
            </a:r>
            <a:r>
              <a:rPr lang="zh-CN" altLang="en-US" sz="1400" u="sng">
                <a:solidFill>
                  <a:schemeClr val="tx1"/>
                </a:solidFill>
              </a:rPr>
              <a:t>　</a:t>
            </a:r>
            <a:endParaRPr lang="zh-CN" altLang="en-US" sz="1400" u="sng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827405" y="2279015"/>
            <a:ext cx="11119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solidFill>
                  <a:schemeClr val="tx1"/>
                </a:solidFill>
              </a:rPr>
              <a:t>２</a:t>
            </a:r>
            <a:r>
              <a:rPr lang="en-US" altLang="zh-CN" sz="1400" u="sng">
                <a:solidFill>
                  <a:schemeClr val="tx1"/>
                </a:solidFill>
              </a:rPr>
              <a:t>. </a:t>
            </a:r>
            <a:r>
              <a:rPr lang="zh-CN" altLang="en-US" sz="1400" u="sng">
                <a:solidFill>
                  <a:schemeClr val="tx1"/>
                </a:solidFill>
              </a:rPr>
              <a:t>如果中间没有</a:t>
            </a:r>
            <a:r>
              <a:rPr lang="en-US" altLang="zh-CN" sz="1400" u="sng">
                <a:solidFill>
                  <a:schemeClr val="tx1"/>
                </a:solidFill>
              </a:rPr>
              <a:t>fseek</a:t>
            </a:r>
            <a:r>
              <a:rPr lang="zh-CN" altLang="en-US" sz="1400" u="sng">
                <a:solidFill>
                  <a:schemeClr val="tx1"/>
                </a:solidFill>
              </a:rPr>
              <a:t>　、</a:t>
            </a:r>
            <a:r>
              <a:rPr lang="en-US" altLang="zh-CN" sz="1400" u="sng">
                <a:solidFill>
                  <a:schemeClr val="tx1"/>
                </a:solidFill>
              </a:rPr>
              <a:t>fsetpos </a:t>
            </a:r>
            <a:r>
              <a:rPr lang="zh-CN" altLang="en-US" sz="1400" u="sng">
                <a:solidFill>
                  <a:schemeClr val="tx1"/>
                </a:solidFill>
              </a:rPr>
              <a:t>　、</a:t>
            </a:r>
            <a:r>
              <a:rPr lang="en-US" altLang="zh-CN" sz="1400" u="sng">
                <a:solidFill>
                  <a:schemeClr val="tx1"/>
                </a:solidFill>
              </a:rPr>
              <a:t>rewind, </a:t>
            </a:r>
            <a:r>
              <a:rPr lang="zh-CN" altLang="en-US" sz="1400" u="sng">
                <a:solidFill>
                  <a:schemeClr val="tx1"/>
                </a:solidFill>
              </a:rPr>
              <a:t>或者一个输入操作没有到达文件尾，则在输入操作之后不能直接跟随输出</a:t>
            </a:r>
            <a:endParaRPr lang="zh-CN" altLang="en-US" sz="1400" u="sng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55575" y="3096260"/>
            <a:ext cx="649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关闭流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827405" y="4008755"/>
            <a:ext cx="111194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>
                <a:solidFill>
                  <a:schemeClr val="tx1"/>
                </a:solidFill>
              </a:rPr>
              <a:t>1. </a:t>
            </a:r>
            <a:r>
              <a:rPr lang="" altLang="en-US" sz="1400" u="sng">
                <a:solidFill>
                  <a:schemeClr val="tx1"/>
                </a:solidFill>
              </a:rPr>
              <a:t>int fclose(FILE *fp)</a:t>
            </a:r>
            <a:endParaRPr lang="" altLang="en-US" sz="1400" u="sng">
              <a:solidFill>
                <a:schemeClr val="tx1"/>
              </a:solidFill>
            </a:endParaRPr>
          </a:p>
          <a:p>
            <a:r>
              <a:rPr lang="zh-CN" altLang="" sz="1400" u="sng">
                <a:solidFill>
                  <a:schemeClr val="tx1"/>
                </a:solidFill>
              </a:rPr>
              <a:t>成功返回</a:t>
            </a:r>
            <a:r>
              <a:rPr lang="" altLang="zh-CN" sz="1400" u="sng">
                <a:solidFill>
                  <a:schemeClr val="tx1"/>
                </a:solidFill>
              </a:rPr>
              <a:t>0,</a:t>
            </a:r>
            <a:r>
              <a:rPr lang="zh-CN" altLang="" sz="1400" u="sng">
                <a:solidFill>
                  <a:schemeClr val="tx1"/>
                </a:solidFill>
              </a:rPr>
              <a:t>失败返回</a:t>
            </a:r>
            <a:r>
              <a:rPr lang="" altLang="zh-CN" sz="1400" u="sng">
                <a:solidFill>
                  <a:schemeClr val="tx1"/>
                </a:solidFill>
              </a:rPr>
              <a:t>EOF</a:t>
            </a:r>
            <a:r>
              <a:rPr lang="" altLang="en-US" sz="1400" u="sng">
                <a:solidFill>
                  <a:schemeClr val="tx1"/>
                </a:solidFill>
              </a:rPr>
              <a:t>	</a:t>
            </a:r>
            <a:endParaRPr lang="" altLang="en-US" sz="1400" u="sng">
              <a:solidFill>
                <a:schemeClr val="tx1"/>
              </a:solidFill>
            </a:endParaRPr>
          </a:p>
          <a:p>
            <a:endParaRPr lang="" altLang="en-US" sz="1400" u="sng">
              <a:solidFill>
                <a:schemeClr val="tx1"/>
              </a:solidFill>
            </a:endParaRPr>
          </a:p>
          <a:p>
            <a:r>
              <a:rPr lang="zh-CN" altLang="" sz="1400" u="sng">
                <a:solidFill>
                  <a:schemeClr val="tx1"/>
                </a:solidFill>
              </a:rPr>
              <a:t>关闭的时候，冲洗输出数据，丢弃缓冲区中的输入数据</a:t>
            </a:r>
            <a:endParaRPr lang="zh-CN" altLang="" sz="1400" u="sng">
              <a:solidFill>
                <a:schemeClr val="tx1"/>
              </a:solidFill>
            </a:endParaRPr>
          </a:p>
          <a:p>
            <a:endParaRPr lang="zh-CN" altLang="" sz="1400" u="sng">
              <a:solidFill>
                <a:schemeClr val="tx1"/>
              </a:solidFill>
            </a:endParaRPr>
          </a:p>
          <a:p>
            <a:r>
              <a:rPr lang="zh-CN" altLang="" sz="1400" u="sng">
                <a:solidFill>
                  <a:schemeClr val="tx1"/>
                </a:solidFill>
              </a:rPr>
              <a:t>当一个进程正常终止的时候，所有未写的缓冲数据都会被冲洗，所有打开的标准</a:t>
            </a:r>
            <a:r>
              <a:rPr lang="" altLang="zh-CN" sz="1400" u="sng">
                <a:solidFill>
                  <a:schemeClr val="tx1"/>
                </a:solidFill>
              </a:rPr>
              <a:t>io</a:t>
            </a:r>
            <a:r>
              <a:rPr lang="zh-CN" altLang="" sz="1400" u="sng">
                <a:solidFill>
                  <a:schemeClr val="tx1"/>
                </a:solidFill>
              </a:rPr>
              <a:t>都被关闭</a:t>
            </a:r>
            <a:endParaRPr lang="zh-CN" altLang="" sz="1400" u="sng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55575" y="85725"/>
            <a:ext cx="649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读写</a:t>
            </a:r>
            <a:r>
              <a:rPr lang="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zh-CN" altLang="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每次一个字符</a:t>
            </a:r>
            <a:endParaRPr lang="zh-CN" altLang="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675640" y="1139825"/>
            <a:ext cx="5149850" cy="1599565"/>
          </a:xfrm>
          <a:prstGeom prst="rect">
            <a:avLst/>
          </a:prstGeom>
          <a:noFill/>
          <a:ln w="50800" cmpd="sng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" altLang="zh-CN" sz="1400" u="sng">
                <a:solidFill>
                  <a:schemeClr val="tx1"/>
                </a:solidFill>
              </a:rPr>
              <a:t>int getc(FILE *fp)   //</a:t>
            </a:r>
            <a:r>
              <a:rPr lang="zh-CN" altLang="" sz="1400" u="sng">
                <a:solidFill>
                  <a:schemeClr val="tx1"/>
                </a:solidFill>
              </a:rPr>
              <a:t>宏实现</a:t>
            </a:r>
            <a:endParaRPr lang="" altLang="zh-CN" sz="1400" u="sng">
              <a:solidFill>
                <a:schemeClr val="tx1"/>
              </a:solidFill>
            </a:endParaRPr>
          </a:p>
          <a:p>
            <a:endParaRPr lang="" altLang="zh-CN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int fgetc(FILE *fp)</a:t>
            </a:r>
            <a:r>
              <a:rPr lang="zh-CN" altLang="" sz="1400" u="sng">
                <a:solidFill>
                  <a:schemeClr val="tx1"/>
                </a:solidFill>
              </a:rPr>
              <a:t>　</a:t>
            </a:r>
            <a:r>
              <a:rPr lang="" altLang="zh-CN" sz="1400" u="sng">
                <a:solidFill>
                  <a:schemeClr val="tx1"/>
                </a:solidFill>
              </a:rPr>
              <a:t>//</a:t>
            </a:r>
            <a:r>
              <a:rPr lang="zh-CN" altLang="" sz="1400" u="sng">
                <a:solidFill>
                  <a:schemeClr val="tx1"/>
                </a:solidFill>
              </a:rPr>
              <a:t>函数实现</a:t>
            </a:r>
            <a:endParaRPr lang="" altLang="zh-CN" sz="1400" u="sng">
              <a:solidFill>
                <a:schemeClr val="tx1"/>
              </a:solidFill>
            </a:endParaRPr>
          </a:p>
          <a:p>
            <a:endParaRPr lang="" altLang="zh-CN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int getchar(void)</a:t>
            </a:r>
            <a:r>
              <a:rPr lang="zh-CN" altLang="" sz="1400" u="sng">
                <a:solidFill>
                  <a:schemeClr val="tx1"/>
                </a:solidFill>
              </a:rPr>
              <a:t>　　</a:t>
            </a:r>
            <a:r>
              <a:rPr lang="" altLang="zh-CN" sz="1400" u="sng">
                <a:solidFill>
                  <a:schemeClr val="tx1"/>
                </a:solidFill>
              </a:rPr>
              <a:t>//getc(stdin)</a:t>
            </a:r>
            <a:endParaRPr lang="" altLang="zh-CN" sz="1400" u="sng">
              <a:solidFill>
                <a:schemeClr val="tx1"/>
              </a:solidFill>
            </a:endParaRPr>
          </a:p>
          <a:p>
            <a:endParaRPr lang="" altLang="zh-CN" sz="1400" u="sng">
              <a:solidFill>
                <a:schemeClr val="tx1"/>
              </a:solidFill>
            </a:endParaRPr>
          </a:p>
          <a:p>
            <a:r>
              <a:rPr lang="zh-CN" altLang="" sz="1400" u="sng">
                <a:solidFill>
                  <a:schemeClr val="tx1"/>
                </a:solidFill>
              </a:rPr>
              <a:t>成功，返回下一个字符，失败或者到达文件末尾，返回</a:t>
            </a:r>
            <a:r>
              <a:rPr lang="" altLang="zh-CN" sz="1400" u="sng">
                <a:solidFill>
                  <a:schemeClr val="tx1"/>
                </a:solidFill>
              </a:rPr>
              <a:t>EOF</a:t>
            </a:r>
            <a:endParaRPr lang="" altLang="zh-CN" sz="1400" u="sng">
              <a:solidFill>
                <a:schemeClr val="tx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675640" y="3594100"/>
            <a:ext cx="3136265" cy="2245360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1400" u="sng">
                <a:solidFill>
                  <a:schemeClr val="tx1"/>
                </a:solidFill>
              </a:rPr>
              <a:t>为了区分出错还是到达文件末尾</a:t>
            </a:r>
            <a:endParaRPr lang="zh-CN" altLang="en-US" sz="1400" u="sng">
              <a:solidFill>
                <a:schemeClr val="tx1"/>
              </a:solidFill>
            </a:endParaRPr>
          </a:p>
          <a:p>
            <a:endParaRPr lang="zh-CN" altLang="en-US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int ferror(FILE *fp)</a:t>
            </a:r>
            <a:endParaRPr lang="" altLang="zh-CN" sz="1400" u="sng">
              <a:solidFill>
                <a:schemeClr val="tx1"/>
              </a:solidFill>
            </a:endParaRPr>
          </a:p>
          <a:p>
            <a:endParaRPr lang="" altLang="zh-CN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int feof(FILE *fp)</a:t>
            </a:r>
            <a:endParaRPr lang="" altLang="zh-CN" sz="1400" u="sng">
              <a:solidFill>
                <a:schemeClr val="tx1"/>
              </a:solidFill>
            </a:endParaRPr>
          </a:p>
          <a:p>
            <a:endParaRPr lang="" altLang="zh-CN" sz="1400" u="sng">
              <a:solidFill>
                <a:schemeClr val="tx1"/>
              </a:solidFill>
            </a:endParaRPr>
          </a:p>
          <a:p>
            <a:r>
              <a:rPr lang="zh-CN" altLang="" sz="1400" u="sng">
                <a:solidFill>
                  <a:schemeClr val="tx1"/>
                </a:solidFill>
              </a:rPr>
              <a:t>条件为真，返回非零，否则，返回</a:t>
            </a:r>
            <a:r>
              <a:rPr lang="" altLang="zh-CN" sz="1400" u="sng">
                <a:solidFill>
                  <a:schemeClr val="tx1"/>
                </a:solidFill>
              </a:rPr>
              <a:t>0</a:t>
            </a:r>
            <a:endParaRPr lang="" altLang="zh-CN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void clearerr(FILE *fp)</a:t>
            </a:r>
            <a:endParaRPr lang="en-US" altLang="zh-CN" sz="1400" u="sng">
              <a:solidFill>
                <a:schemeClr val="tx1"/>
              </a:solidFill>
            </a:endParaRPr>
          </a:p>
          <a:p>
            <a:endParaRPr lang="en-US" altLang="zh-CN" sz="1400" u="sng">
              <a:solidFill>
                <a:schemeClr val="tx1"/>
              </a:solidFill>
            </a:endParaRPr>
          </a:p>
          <a:p>
            <a:r>
              <a:rPr lang="zh-CN" altLang="" sz="1400" u="sng">
                <a:solidFill>
                  <a:schemeClr val="tx1"/>
                </a:solidFill>
              </a:rPr>
              <a:t>清除</a:t>
            </a:r>
            <a:r>
              <a:rPr lang="" altLang="zh-CN" sz="1400" u="sng">
                <a:solidFill>
                  <a:schemeClr val="tx1"/>
                </a:solidFill>
              </a:rPr>
              <a:t>FILE</a:t>
            </a:r>
            <a:r>
              <a:rPr lang="zh-CN" altLang="" sz="1400" u="sng">
                <a:solidFill>
                  <a:schemeClr val="tx1"/>
                </a:solidFill>
              </a:rPr>
              <a:t>中的错误标志</a:t>
            </a:r>
            <a:endParaRPr lang="zh-CN" altLang="" sz="1400" u="sng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5001260" y="4239895"/>
            <a:ext cx="6090285" cy="159956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1400" u="sng">
                <a:solidFill>
                  <a:schemeClr val="tx1"/>
                </a:solidFill>
              </a:rPr>
              <a:t>压回一个字符到输入流中</a:t>
            </a:r>
            <a:endParaRPr lang="zh-CN" altLang="en-US" sz="1400" u="sng">
              <a:solidFill>
                <a:schemeClr val="tx1"/>
              </a:solidFill>
            </a:endParaRPr>
          </a:p>
          <a:p>
            <a:endParaRPr lang="zh-CN" altLang="en-US" sz="1400" u="sng">
              <a:solidFill>
                <a:schemeClr val="tx1"/>
              </a:solidFill>
            </a:endParaRPr>
          </a:p>
          <a:p>
            <a:r>
              <a:rPr lang="en-US" altLang="zh-CN" sz="1400" u="sng">
                <a:solidFill>
                  <a:schemeClr val="tx1"/>
                </a:solidFill>
              </a:rPr>
              <a:t>	</a:t>
            </a:r>
            <a:r>
              <a:rPr lang="" altLang="en-US" sz="1400" u="sng">
                <a:solidFill>
                  <a:schemeClr val="tx1"/>
                </a:solidFill>
              </a:rPr>
              <a:t>int ungetc(int c, FILE *fp)</a:t>
            </a:r>
            <a:endParaRPr lang="" altLang="en-US" sz="1400" u="sng">
              <a:solidFill>
                <a:schemeClr val="tx1"/>
              </a:solidFill>
            </a:endParaRPr>
          </a:p>
          <a:p>
            <a:r>
              <a:rPr lang="" altLang="en-US" sz="1400" u="sng">
                <a:solidFill>
                  <a:schemeClr val="tx1"/>
                </a:solidFill>
              </a:rPr>
              <a:t>	</a:t>
            </a:r>
            <a:r>
              <a:rPr lang="zh-CN" altLang="" sz="1400" u="sng">
                <a:solidFill>
                  <a:schemeClr val="tx1"/>
                </a:solidFill>
              </a:rPr>
              <a:t>成功，返回</a:t>
            </a:r>
            <a:r>
              <a:rPr lang="" altLang="zh-CN" sz="1400" u="sng">
                <a:solidFill>
                  <a:schemeClr val="tx1"/>
                </a:solidFill>
              </a:rPr>
              <a:t> c, </a:t>
            </a:r>
            <a:r>
              <a:rPr lang="zh-CN" altLang="" sz="1400" u="sng">
                <a:solidFill>
                  <a:schemeClr val="tx1"/>
                </a:solidFill>
              </a:rPr>
              <a:t>失败，　返回</a:t>
            </a:r>
            <a:r>
              <a:rPr lang="" altLang="zh-CN" sz="1400" u="sng">
                <a:solidFill>
                  <a:schemeClr val="tx1"/>
                </a:solidFill>
              </a:rPr>
              <a:t>EOF</a:t>
            </a:r>
            <a:endParaRPr lang="" altLang="zh-CN" sz="1400" u="sng">
              <a:solidFill>
                <a:schemeClr val="tx1"/>
              </a:solidFill>
            </a:endParaRPr>
          </a:p>
          <a:p>
            <a:endParaRPr lang="" altLang="zh-CN" sz="1400" u="sng">
              <a:solidFill>
                <a:schemeClr val="tx1"/>
              </a:solidFill>
            </a:endParaRPr>
          </a:p>
          <a:p>
            <a:r>
              <a:rPr lang="zh-CN" altLang="" sz="1400" u="sng">
                <a:solidFill>
                  <a:schemeClr val="tx1"/>
                </a:solidFill>
              </a:rPr>
              <a:t>不可以回送</a:t>
            </a:r>
            <a:r>
              <a:rPr lang="" altLang="zh-CN" sz="1400" u="sng">
                <a:solidFill>
                  <a:schemeClr val="tx1"/>
                </a:solidFill>
              </a:rPr>
              <a:t>EOF, </a:t>
            </a:r>
            <a:r>
              <a:rPr lang="zh-CN" altLang="" sz="1400" u="sng">
                <a:solidFill>
                  <a:schemeClr val="tx1"/>
                </a:solidFill>
              </a:rPr>
              <a:t>但是在文件到达结尾后，可以回送一个字符，这样可以清楚文件的文件结束标志</a:t>
            </a:r>
            <a:endParaRPr lang="" altLang="zh-CN" sz="1400" u="sng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55575" y="85725"/>
            <a:ext cx="649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读写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每次一个字符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616835" y="2416810"/>
            <a:ext cx="5149850" cy="1599565"/>
          </a:xfrm>
          <a:prstGeom prst="rect">
            <a:avLst/>
          </a:prstGeom>
          <a:noFill/>
          <a:ln w="50800" cmpd="sng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" altLang="zh-CN" sz="1400" u="sng">
                <a:solidFill>
                  <a:schemeClr val="tx1"/>
                </a:solidFill>
              </a:rPr>
              <a:t>int putc(int c, FILE *fp)</a:t>
            </a:r>
            <a:r>
              <a:rPr lang="zh-CN" altLang="" sz="1400" u="sng">
                <a:solidFill>
                  <a:schemeClr val="tx1"/>
                </a:solidFill>
              </a:rPr>
              <a:t>　　</a:t>
            </a:r>
            <a:r>
              <a:rPr lang="" altLang="zh-CN" sz="1400" u="sng">
                <a:solidFill>
                  <a:schemeClr val="tx1"/>
                </a:solidFill>
              </a:rPr>
              <a:t>//</a:t>
            </a:r>
            <a:r>
              <a:rPr lang="zh-CN" altLang="" sz="1400" u="sng">
                <a:solidFill>
                  <a:schemeClr val="tx1"/>
                </a:solidFill>
              </a:rPr>
              <a:t>宏</a:t>
            </a:r>
            <a:endParaRPr lang="" altLang="zh-CN" sz="1400" u="sng">
              <a:solidFill>
                <a:schemeClr val="tx1"/>
              </a:solidFill>
            </a:endParaRPr>
          </a:p>
          <a:p>
            <a:endParaRPr lang="" altLang="zh-CN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int fputc(int c, FILE *fp)  //</a:t>
            </a:r>
            <a:r>
              <a:rPr lang="zh-CN" altLang="" sz="1400" u="sng">
                <a:solidFill>
                  <a:schemeClr val="tx1"/>
                </a:solidFill>
              </a:rPr>
              <a:t>函数</a:t>
            </a:r>
            <a:endParaRPr lang="" altLang="zh-CN" sz="1400" u="sng">
              <a:solidFill>
                <a:schemeClr val="tx1"/>
              </a:solidFill>
            </a:endParaRPr>
          </a:p>
          <a:p>
            <a:endParaRPr lang="" altLang="zh-CN" sz="1400" u="sng">
              <a:solidFill>
                <a:schemeClr val="tx1"/>
              </a:solidFill>
            </a:endParaRPr>
          </a:p>
          <a:p>
            <a:r>
              <a:rPr lang="" altLang="zh-CN" sz="1400" u="sng">
                <a:solidFill>
                  <a:schemeClr val="tx1"/>
                </a:solidFill>
              </a:rPr>
              <a:t>int putchar(int c)   //putc(c, stdout)</a:t>
            </a:r>
            <a:endParaRPr lang="" altLang="zh-CN" sz="1400" u="sng">
              <a:solidFill>
                <a:schemeClr val="tx1"/>
              </a:solidFill>
            </a:endParaRPr>
          </a:p>
          <a:p>
            <a:endParaRPr lang="" altLang="zh-CN" sz="1400" u="sng">
              <a:solidFill>
                <a:schemeClr val="tx1"/>
              </a:solidFill>
            </a:endParaRPr>
          </a:p>
          <a:p>
            <a:r>
              <a:rPr lang="zh-CN" altLang="" sz="1400" u="sng">
                <a:solidFill>
                  <a:schemeClr val="tx1"/>
                </a:solidFill>
              </a:rPr>
              <a:t>成功，返回</a:t>
            </a:r>
            <a:r>
              <a:rPr lang="" altLang="zh-CN" sz="1400" u="sng">
                <a:solidFill>
                  <a:schemeClr val="tx1"/>
                </a:solidFill>
              </a:rPr>
              <a:t>c, </a:t>
            </a:r>
            <a:r>
              <a:rPr lang="zh-CN" altLang="" sz="1400" u="sng">
                <a:solidFill>
                  <a:schemeClr val="tx1"/>
                </a:solidFill>
              </a:rPr>
              <a:t>失败，返回</a:t>
            </a:r>
            <a:r>
              <a:rPr lang="" altLang="zh-CN" sz="1400" u="sng">
                <a:solidFill>
                  <a:schemeClr val="tx1"/>
                </a:solidFill>
              </a:rPr>
              <a:t>EOF</a:t>
            </a:r>
            <a:endParaRPr lang="" altLang="zh-CN" sz="1400" u="sng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4282</Words>
  <Application>WPS Presentation</Application>
  <PresentationFormat>宽屏</PresentationFormat>
  <Paragraphs>309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Times New Roman</vt:lpstr>
      <vt:lpstr>SimSun</vt:lpstr>
      <vt:lpstr>Abyssinica SIL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zhaosong</dc:creator>
  <cp:lastModifiedBy>走夜路的读书人</cp:lastModifiedBy>
  <cp:revision>100</cp:revision>
  <dcterms:created xsi:type="dcterms:W3CDTF">2020-08-29T13:29:39Z</dcterms:created>
  <dcterms:modified xsi:type="dcterms:W3CDTF">2020-08-29T13:29:39Z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