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9880" y="347345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口令文件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98145" y="1034415"/>
            <a:ext cx="117532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口令文件存储位置</a:t>
            </a:r>
            <a:r>
              <a:rPr lang="en-US" altLang="zh-CN" sz="1400" u="sng"/>
              <a:t>: /etc/passwd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struct passwd *getpwuid(uid_t uid)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struct passwd *getpwnam(const char *name)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zh-CN" altLang="en-US" sz="1400" u="sng"/>
              <a:t>成功，返回指针，失败，返回</a:t>
            </a:r>
            <a:r>
              <a:rPr lang="en-US" altLang="zh-CN" sz="1400" u="sng"/>
              <a:t>NULL, </a:t>
            </a:r>
            <a:r>
              <a:rPr lang="zh-CN" altLang="en-US" sz="1400" u="sng"/>
              <a:t>返回的结果是该类函数维护的一个静态变量，两次调用函数就会对其指向地址的内容产生重写</a:t>
            </a:r>
            <a:endParaRPr lang="zh-CN" altLang="en-US" sz="1400" u="sng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45" y="3093720"/>
            <a:ext cx="3914775" cy="308610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046345" y="3718560"/>
            <a:ext cx="765556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struct passwd *getpwent(void)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zh-CN" altLang="en-US" sz="1400" u="sng"/>
              <a:t>返回值，若成功，返回下一个用户项，出错或者到达文件末尾，返回</a:t>
            </a:r>
            <a:r>
              <a:rPr lang="en-US" altLang="zh-CN" sz="1400" u="sng"/>
              <a:t>NULL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void setpwent(void)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zh-CN" altLang="en-US" sz="1400" u="sng"/>
              <a:t>将指向用户项的文件指针指向文件首部</a:t>
            </a:r>
            <a:endParaRPr lang="zh-CN" altLang="en-US" sz="1400" u="sng"/>
          </a:p>
          <a:p>
            <a:endParaRPr lang="en-US" altLang="zh-CN" sz="1400" u="sng"/>
          </a:p>
          <a:p>
            <a:r>
              <a:rPr lang="en-US" altLang="zh-CN" sz="1400" u="sng"/>
              <a:t>void endpwent(void)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zh-CN" altLang="en-US" sz="1400" u="sng"/>
              <a:t>关闭这个文件</a:t>
            </a:r>
            <a:endParaRPr lang="zh-CN" altLang="en-US" sz="1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9880" y="347345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阴影口令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98145" y="1034415"/>
            <a:ext cx="1175321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口令文件存储位置</a:t>
            </a:r>
            <a:r>
              <a:rPr lang="en-US" altLang="zh-CN" sz="1400" u="sng"/>
              <a:t>: /etc/</a:t>
            </a:r>
            <a:r>
              <a:rPr lang="en-US" altLang="en-US" sz="1400" u="sng"/>
              <a:t>shadow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en-US" sz="1400" u="sng"/>
              <a:t>为了防止非管理员用户得到用户口令的加密后的口令，然后用试探来得到明文，就将用户的加密口令存放在阴影文件中，阴影文件只允许</a:t>
            </a:r>
            <a:r>
              <a:rPr lang="en-US" altLang="zh-CN" sz="1400" u="sng"/>
              <a:t>root</a:t>
            </a:r>
            <a:r>
              <a:rPr lang="zh-CN" altLang="en-US" sz="1400" u="sng"/>
              <a:t>用户进行读写。</a:t>
            </a:r>
            <a:endParaRPr lang="zh-CN" altLang="en-US" sz="1400" u="sng"/>
          </a:p>
          <a:p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 u="sng"/>
              <a:t>struct spwd *getspname(const char *name)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struct spwd*getspent(void)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void setspent(void)</a:t>
            </a:r>
            <a:endParaRPr lang="en-US" altLang="zh-CN" sz="1400" u="sng"/>
          </a:p>
          <a:p>
            <a:endParaRPr lang="en-US" altLang="zh-CN" sz="1400" u="sng"/>
          </a:p>
          <a:p>
            <a:r>
              <a:rPr lang="en-US" altLang="zh-CN" sz="1400" u="sng"/>
              <a:t>void endspent(void)</a:t>
            </a:r>
            <a:endParaRPr lang="en-US" altLang="zh-CN" sz="1400" u="sng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2296795"/>
            <a:ext cx="40862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18135" y="347345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其他数据文件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812165" y="1680845"/>
            <a:ext cx="29025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组文件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口令文件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阴影文件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主机文件　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网络文件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协议文件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服务文件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" altLang="zh-CN" sz="1400" u="sng"/>
              <a:t>...</a:t>
            </a:r>
            <a:endParaRPr lang="" altLang="zh-CN" sz="1400" u="sng"/>
          </a:p>
        </p:txBody>
      </p:sp>
      <p:sp>
        <p:nvSpPr>
          <p:cNvPr id="6" name="Text Box 5"/>
          <p:cNvSpPr txBox="true"/>
          <p:nvPr/>
        </p:nvSpPr>
        <p:spPr>
          <a:xfrm>
            <a:off x="5243830" y="2678430"/>
            <a:ext cx="6206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系统提供了一些操作函数接口，用来结构化获取对应文件中的信息</a:t>
            </a:r>
            <a:endParaRPr lang="zh-CN" altLang="en-US" sz="14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18135" y="34734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时间和日期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864235" y="1085850"/>
            <a:ext cx="80010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/>
              <a:t>日历时间</a:t>
            </a:r>
            <a:r>
              <a:rPr lang="" altLang="zh-CN" sz="1400" u="sng"/>
              <a:t>: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zh-CN" altLang="" sz="1400" u="sng"/>
              <a:t>从协调时间</a:t>
            </a:r>
            <a:r>
              <a:rPr lang="" altLang="zh-CN" sz="1400" u="sng"/>
              <a:t>1970/01/01/00:00:00</a:t>
            </a:r>
            <a:r>
              <a:rPr lang="zh-CN" altLang="" sz="1400" u="sng"/>
              <a:t>开始到现在的秒数目</a:t>
            </a:r>
            <a:endParaRPr lang="zh-CN" altLang="" sz="1400" u="sng"/>
          </a:p>
          <a:p>
            <a:endParaRPr lang="en-US" altLang="zh-CN" sz="1400" u="sng"/>
          </a:p>
          <a:p>
            <a:r>
              <a:rPr lang="" altLang="en-US" sz="1400" u="sng"/>
              <a:t>	</a:t>
            </a:r>
            <a:r>
              <a:rPr lang="zh-CN" altLang="en-US" sz="1400" u="sng"/>
              <a:t>精度为秒，　使用</a:t>
            </a:r>
            <a:r>
              <a:rPr lang="" altLang="zh-CN" sz="1400" u="sng"/>
              <a:t>time_t </a:t>
            </a:r>
            <a:r>
              <a:rPr lang="zh-CN" altLang="" sz="1400" u="sng"/>
              <a:t>结构来表示</a:t>
            </a:r>
            <a:endParaRPr lang="zh-CN" altLang="" sz="1400" u="sng"/>
          </a:p>
          <a:p>
            <a:endParaRPr lang="zh-CN" altLang="" sz="1400" u="sng"/>
          </a:p>
          <a:p>
            <a:r>
              <a:rPr lang="en-US" altLang="zh-CN" sz="1400" u="sng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也被称为实时系统时间</a:t>
            </a:r>
            <a:endParaRPr lang="zh-CN" altLang="" sz="1400" u="sng"/>
          </a:p>
          <a:p>
            <a:endParaRPr lang="en-US" altLang="zh-CN" sz="1400" u="sng"/>
          </a:p>
          <a:p>
            <a:r>
              <a:rPr lang="zh-CN" altLang="en-US" sz="1400" u="sng"/>
              <a:t>操作：</a:t>
            </a:r>
            <a:endParaRPr lang="en-US" altLang="zh-CN" sz="1400" u="sng"/>
          </a:p>
          <a:p>
            <a:r>
              <a:rPr lang="" altLang="en-US" sz="1400" u="sng"/>
              <a:t>	1. </a:t>
            </a:r>
            <a:r>
              <a:rPr lang="zh-CN" altLang="" sz="1400" u="sng"/>
              <a:t>获取日历时间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time_t time(time_t *time)  //</a:t>
            </a:r>
            <a:r>
              <a:rPr lang="zh-CN" altLang="" sz="1400" u="sng"/>
              <a:t>失败，返回</a:t>
            </a:r>
            <a:r>
              <a:rPr lang="" altLang="zh-CN" sz="1400" u="sng"/>
              <a:t>-1</a:t>
            </a:r>
            <a:endParaRPr lang="" altLang="zh-CN" sz="1400" u="sng"/>
          </a:p>
          <a:p>
            <a:endParaRPr lang="" altLang="zh-CN" sz="1400" u="sng"/>
          </a:p>
          <a:p>
            <a:r>
              <a:rPr lang="en-US" altLang="" sz="1400" u="sng"/>
              <a:t>	</a:t>
            </a:r>
            <a:r>
              <a:rPr lang="" altLang="en-US" sz="1400" u="sng"/>
              <a:t>2.</a:t>
            </a:r>
            <a:r>
              <a:rPr lang="zh-CN" altLang="" sz="1400" u="sng"/>
              <a:t>获取指定时钟时间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int clock_gettime(clockid_t clock_id,  struct timespec *tsp)</a:t>
            </a:r>
            <a:endParaRPr lang="" altLang="en-US" sz="1400" u="sng"/>
          </a:p>
          <a:p>
            <a:r>
              <a:rPr lang="" altLang="en-US" sz="1400" u="sng"/>
              <a:t>	//</a:t>
            </a:r>
            <a:r>
              <a:rPr lang="zh-CN" altLang="" sz="1400" u="sng"/>
              <a:t>成功，返回</a:t>
            </a:r>
            <a:r>
              <a:rPr lang="" altLang="zh-CN" sz="1400" u="sng"/>
              <a:t>0,</a:t>
            </a:r>
            <a:r>
              <a:rPr lang="zh-CN" altLang="" sz="1400" u="sng"/>
              <a:t>失败</a:t>
            </a:r>
            <a:r>
              <a:rPr lang="" altLang="zh-CN" sz="1400" u="sng"/>
              <a:t>,</a:t>
            </a:r>
            <a:r>
              <a:rPr lang="zh-CN" altLang="" sz="1400" u="sng"/>
              <a:t>返回</a:t>
            </a:r>
            <a:r>
              <a:rPr lang="" altLang="zh-CN" sz="1400" u="sng"/>
              <a:t>-1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	3.</a:t>
            </a:r>
            <a:r>
              <a:rPr lang="zh-CN" altLang="" sz="1400" u="sng"/>
              <a:t>获取指定时钟系统可以提供的精度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int clock_getres(clockid_t clock_id, struct timespec *tsp)</a:t>
            </a:r>
            <a:endParaRPr lang="" altLang="en-US" sz="1400" u="sng"/>
          </a:p>
          <a:p>
            <a:r>
              <a:rPr lang="" altLang="en-US" sz="1400" u="sng"/>
              <a:t>	//</a:t>
            </a:r>
            <a:r>
              <a:rPr lang="zh-CN" altLang="" sz="1400" u="sng"/>
              <a:t>成功，返回０，出错，返回</a:t>
            </a:r>
            <a:r>
              <a:rPr lang="" altLang="zh-CN" sz="1400" u="sng"/>
              <a:t>-1</a:t>
            </a:r>
            <a:endParaRPr lang="" altLang="zh-CN" sz="1400" u="sng"/>
          </a:p>
          <a:p>
            <a:endParaRPr lang="" altLang="zh-CN" sz="1400" u="sng"/>
          </a:p>
          <a:p>
            <a:r>
              <a:rPr lang="en-US" altLang="" sz="1400" u="sng"/>
              <a:t>	</a:t>
            </a:r>
            <a:r>
              <a:rPr lang="" altLang="en-US" sz="1400" u="sng"/>
              <a:t>4.</a:t>
            </a:r>
            <a:r>
              <a:rPr lang="zh-CN" altLang="" sz="1400" u="sng"/>
              <a:t>设置特定时钟的时间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int clock_settime(clockid_t clock_id, const struct timespec *tsp)</a:t>
            </a:r>
            <a:endParaRPr lang="" altLang="en-US" sz="1400" u="sng"/>
          </a:p>
          <a:p>
            <a:r>
              <a:rPr lang="" altLang="en-US" sz="1400" u="sng"/>
              <a:t>	//</a:t>
            </a:r>
            <a:r>
              <a:rPr lang="zh-CN" altLang="" sz="1400" u="sng"/>
              <a:t>成功，返回</a:t>
            </a:r>
            <a:r>
              <a:rPr lang="" altLang="zh-CN" sz="1400" u="sng"/>
              <a:t>0,</a:t>
            </a:r>
            <a:r>
              <a:rPr lang="zh-CN" altLang="" sz="1400" u="sng"/>
              <a:t>失败，返回</a:t>
            </a:r>
            <a:r>
              <a:rPr lang="" altLang="zh-CN" sz="1400" u="sng"/>
              <a:t>-1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	5.</a:t>
            </a:r>
            <a:r>
              <a:rPr lang="zh-CN" altLang="" sz="1400" u="sng"/>
              <a:t>获取微秒精度的当前时间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" altLang="en-US" sz="1400" u="sng"/>
              <a:t>int gettimeofday(struct timeval *tp, void *tzp); //</a:t>
            </a:r>
            <a:r>
              <a:rPr lang="zh-CN" altLang="" sz="1400" u="sng"/>
              <a:t>总是返回０</a:t>
            </a:r>
            <a:endParaRPr lang="zh-CN" altLang="" sz="1400" u="sng"/>
          </a:p>
          <a:p>
            <a:r>
              <a:rPr lang="en-US" altLang="zh-CN" sz="1400" u="sng"/>
              <a:t>	</a:t>
            </a:r>
            <a:r>
              <a:rPr lang="zh-CN" altLang="en-US" sz="1400" u="sng"/>
              <a:t>第二个参数只能设置为</a:t>
            </a:r>
            <a:r>
              <a:rPr lang="" altLang="zh-CN" sz="1400" u="sng"/>
              <a:t>NULL</a:t>
            </a:r>
            <a:endParaRPr lang="" altLang="zh-CN" sz="1400" u="sng"/>
          </a:p>
          <a:p>
            <a:endParaRPr lang="zh-CN" altLang="" sz="1400" u="sng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94575" y="1002030"/>
            <a:ext cx="401002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088515"/>
            <a:ext cx="3410585" cy="1086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21685" y="3613785"/>
            <a:ext cx="1466850" cy="3276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2"/>
            <a:endCxn id="5" idx="1"/>
          </p:cNvCxnSpPr>
          <p:nvPr/>
        </p:nvCxnSpPr>
        <p:spPr>
          <a:xfrm rot="5400000" flipH="true" flipV="true">
            <a:off x="5259070" y="1428115"/>
            <a:ext cx="1309370" cy="3717290"/>
          </a:xfrm>
          <a:prstGeom prst="bentConnector4">
            <a:avLst>
              <a:gd name="adj1" fmla="val -18186"/>
              <a:gd name="adj2" fmla="val 5987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64100" y="3613785"/>
            <a:ext cx="1698625" cy="3276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Elbow Connector 9"/>
          <p:cNvCxnSpPr>
            <a:endCxn id="3" idx="1"/>
          </p:cNvCxnSpPr>
          <p:nvPr/>
        </p:nvCxnSpPr>
        <p:spPr>
          <a:xfrm rot="16200000">
            <a:off x="5475605" y="1694815"/>
            <a:ext cx="2211705" cy="16256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5550535"/>
            <a:ext cx="4095750" cy="8286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58820" y="6156325"/>
            <a:ext cx="1466850" cy="3276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0"/>
            <a:endCxn id="11" idx="1"/>
          </p:cNvCxnSpPr>
          <p:nvPr/>
        </p:nvCxnSpPr>
        <p:spPr>
          <a:xfrm rot="16200000">
            <a:off x="5679440" y="4277360"/>
            <a:ext cx="191135" cy="356679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18135" y="347345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时间函数关系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3015" y="5873750"/>
            <a:ext cx="758825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835525" y="3888105"/>
            <a:ext cx="123317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/>
              <a:t>time_t</a:t>
            </a:r>
            <a:endParaRPr lang="" altLang="zh-CN"/>
          </a:p>
        </p:txBody>
      </p:sp>
      <p:sp>
        <p:nvSpPr>
          <p:cNvPr id="7" name="Rectangle 6"/>
          <p:cNvSpPr/>
          <p:nvPr/>
        </p:nvSpPr>
        <p:spPr>
          <a:xfrm>
            <a:off x="8328025" y="3888105"/>
            <a:ext cx="123317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timespec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1511300" y="3888105"/>
            <a:ext cx="123317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timeval</a:t>
            </a:r>
            <a:endParaRPr lang="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true" flipV="true">
            <a:off x="5452110" y="4371340"/>
            <a:ext cx="635" cy="1502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</p:cNvCxnSpPr>
          <p:nvPr/>
        </p:nvCxnSpPr>
        <p:spPr>
          <a:xfrm flipV="true">
            <a:off x="5452745" y="4371340"/>
            <a:ext cx="3491865" cy="1502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</p:cNvCxnSpPr>
          <p:nvPr/>
        </p:nvCxnSpPr>
        <p:spPr>
          <a:xfrm flipH="true" flipV="true">
            <a:off x="2074545" y="4371340"/>
            <a:ext cx="3378200" cy="1502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true">
            <a:off x="2744470" y="4124960"/>
            <a:ext cx="2090420" cy="508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true" flipV="true">
            <a:off x="6096000" y="4124960"/>
            <a:ext cx="2232025" cy="5080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34890" y="2332990"/>
            <a:ext cx="123317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struct tm</a:t>
            </a:r>
            <a:endParaRPr lang="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5547360" y="4761230"/>
            <a:ext cx="457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time</a:t>
            </a:r>
            <a:endParaRPr lang="" altLang="en-US" sz="1000" b="1"/>
          </a:p>
        </p:txBody>
      </p:sp>
      <p:sp>
        <p:nvSpPr>
          <p:cNvPr id="18" name="Text Box 17"/>
          <p:cNvSpPr txBox="true"/>
          <p:nvPr/>
        </p:nvSpPr>
        <p:spPr>
          <a:xfrm>
            <a:off x="8253730" y="4761230"/>
            <a:ext cx="1482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clock_gettime</a:t>
            </a:r>
            <a:endParaRPr lang="" altLang="en-US" sz="1000" b="1"/>
          </a:p>
        </p:txBody>
      </p:sp>
      <p:sp>
        <p:nvSpPr>
          <p:cNvPr id="19" name="Text Box 18"/>
          <p:cNvSpPr txBox="true"/>
          <p:nvPr/>
        </p:nvSpPr>
        <p:spPr>
          <a:xfrm>
            <a:off x="2074545" y="4761230"/>
            <a:ext cx="1379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gettimeofday</a:t>
            </a:r>
            <a:endParaRPr lang="" altLang="en-US" sz="1000" b="1"/>
          </a:p>
        </p:txBody>
      </p:sp>
      <p:cxnSp>
        <p:nvCxnSpPr>
          <p:cNvPr id="20" name="Straight Arrow Connector 19"/>
          <p:cNvCxnSpPr/>
          <p:nvPr/>
        </p:nvCxnSpPr>
        <p:spPr>
          <a:xfrm flipV="true">
            <a:off x="5038090" y="2768600"/>
            <a:ext cx="0" cy="11036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 rot="16200000">
            <a:off x="4371975" y="3007995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000" b="1"/>
              <a:t>gmttime</a:t>
            </a:r>
            <a:endParaRPr lang="" altLang="zh-CN" sz="1000" b="1"/>
          </a:p>
        </p:txBody>
      </p:sp>
      <p:cxnSp>
        <p:nvCxnSpPr>
          <p:cNvPr id="23" name="Straight Arrow Connector 22"/>
          <p:cNvCxnSpPr/>
          <p:nvPr/>
        </p:nvCxnSpPr>
        <p:spPr>
          <a:xfrm flipV="true">
            <a:off x="5452745" y="2768600"/>
            <a:ext cx="0" cy="1103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 rot="16200000">
            <a:off x="4786630" y="3007995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localtime</a:t>
            </a:r>
            <a:endParaRPr lang="" altLang="en-US" sz="1000" b="1"/>
          </a:p>
        </p:txBody>
      </p:sp>
      <p:cxnSp>
        <p:nvCxnSpPr>
          <p:cNvPr id="27" name="Straight Arrow Connector 26"/>
          <p:cNvCxnSpPr/>
          <p:nvPr/>
        </p:nvCxnSpPr>
        <p:spPr>
          <a:xfrm flipV="true">
            <a:off x="6004560" y="2768600"/>
            <a:ext cx="0" cy="1103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 rot="16200000">
            <a:off x="5338445" y="3007995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mktime</a:t>
            </a:r>
            <a:endParaRPr lang="" altLang="en-US" sz="1000" b="1"/>
          </a:p>
        </p:txBody>
      </p:sp>
      <p:cxnSp>
        <p:nvCxnSpPr>
          <p:cNvPr id="29" name="Straight Arrow Connector 28"/>
          <p:cNvCxnSpPr/>
          <p:nvPr/>
        </p:nvCxnSpPr>
        <p:spPr>
          <a:xfrm flipV="true">
            <a:off x="10796270" y="715645"/>
            <a:ext cx="707390" cy="107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10547985" y="408940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000" b="1"/>
              <a:t>受环境变量</a:t>
            </a:r>
            <a:r>
              <a:rPr lang="" altLang="zh-CN" sz="1000" b="1"/>
              <a:t>TZ</a:t>
            </a:r>
            <a:r>
              <a:rPr lang="zh-CN" altLang="" sz="1000" b="1"/>
              <a:t>影响</a:t>
            </a:r>
            <a:endParaRPr lang="zh-CN" altLang="" sz="1000" b="1"/>
          </a:p>
        </p:txBody>
      </p:sp>
      <p:sp>
        <p:nvSpPr>
          <p:cNvPr id="31" name="Text Box 30"/>
          <p:cNvSpPr txBox="true"/>
          <p:nvPr/>
        </p:nvSpPr>
        <p:spPr>
          <a:xfrm>
            <a:off x="3300730" y="911860"/>
            <a:ext cx="1379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000" b="1"/>
              <a:t>字符串</a:t>
            </a:r>
            <a:endParaRPr lang="zh-CN" altLang="" sz="1000" b="1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9680" y="1156970"/>
            <a:ext cx="1208405" cy="1183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 rot="2820000">
            <a:off x="3933190" y="1398270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 b="1"/>
              <a:t>strptime</a:t>
            </a:r>
            <a:endParaRPr lang="" altLang="en-US" sz="1000" b="1"/>
          </a:p>
        </p:txBody>
      </p:sp>
      <p:sp>
        <p:nvSpPr>
          <p:cNvPr id="34" name="Text Box 33"/>
          <p:cNvSpPr txBox="true"/>
          <p:nvPr/>
        </p:nvSpPr>
        <p:spPr>
          <a:xfrm>
            <a:off x="6522720" y="911860"/>
            <a:ext cx="1379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000" b="1"/>
              <a:t>格式化字符串</a:t>
            </a:r>
            <a:endParaRPr lang="zh-CN" altLang="" sz="1000" b="1"/>
          </a:p>
        </p:txBody>
      </p:sp>
      <p:cxnSp>
        <p:nvCxnSpPr>
          <p:cNvPr id="35" name="Straight Arrow Connector 34"/>
          <p:cNvCxnSpPr>
            <a:stCxn id="14" idx="0"/>
            <a:endCxn id="34" idx="1"/>
          </p:cNvCxnSpPr>
          <p:nvPr/>
        </p:nvCxnSpPr>
        <p:spPr>
          <a:xfrm flipV="true">
            <a:off x="5451475" y="1034415"/>
            <a:ext cx="1071245" cy="12985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true"/>
          <p:nvPr/>
        </p:nvSpPr>
        <p:spPr>
          <a:xfrm rot="18480000">
            <a:off x="5232400" y="1421130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 b="1"/>
              <a:t>str</a:t>
            </a:r>
            <a:r>
              <a:rPr lang="" altLang="en-US" sz="1000" b="1"/>
              <a:t>ftime</a:t>
            </a:r>
            <a:endParaRPr lang="" altLang="en-US" sz="1000" b="1"/>
          </a:p>
        </p:txBody>
      </p:sp>
      <p:sp>
        <p:nvSpPr>
          <p:cNvPr id="37" name="Text Box 36"/>
          <p:cNvSpPr txBox="true"/>
          <p:nvPr/>
        </p:nvSpPr>
        <p:spPr>
          <a:xfrm rot="18480000">
            <a:off x="6094730" y="1714500"/>
            <a:ext cx="1086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 b="1"/>
              <a:t>strftime</a:t>
            </a:r>
            <a:r>
              <a:rPr lang="" altLang="en-US" sz="1000" b="1"/>
              <a:t>_1</a:t>
            </a:r>
            <a:endParaRPr lang="" altLang="en-US" sz="1000" b="1"/>
          </a:p>
        </p:txBody>
      </p:sp>
      <p:cxnSp>
        <p:nvCxnSpPr>
          <p:cNvPr id="38" name="Straight Arrow Connector 37"/>
          <p:cNvCxnSpPr/>
          <p:nvPr/>
        </p:nvCxnSpPr>
        <p:spPr>
          <a:xfrm flipV="true">
            <a:off x="6068060" y="1106170"/>
            <a:ext cx="852170" cy="12268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18135" y="347345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时间函数转换　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" name="Picture 3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715645"/>
            <a:ext cx="5305425" cy="21717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398145" y="1034415"/>
            <a:ext cx="105791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/>
              <a:t>1.</a:t>
            </a:r>
            <a:endParaRPr lang="" altLang="en-US" sz="1400" u="sng"/>
          </a:p>
          <a:p>
            <a:r>
              <a:rPr lang="" altLang="en-US" sz="1400" u="sng"/>
              <a:t>  struct tm *gmtime(const time_t *p)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en-US" sz="1400" u="sng"/>
              <a:t>  struct tm *localtime(const time_t *p)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zh-CN" sz="1400" u="sng"/>
              <a:t>  </a:t>
            </a:r>
            <a:r>
              <a:rPr lang="zh-CN" altLang="" sz="1400" u="sng"/>
              <a:t>成功，返回指针，失败，返回</a:t>
            </a:r>
            <a:r>
              <a:rPr lang="" altLang="zh-CN" sz="1400" u="sng"/>
              <a:t>NULL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  localtime</a:t>
            </a:r>
            <a:r>
              <a:rPr lang="zh-CN" altLang="" sz="1400" u="sng"/>
              <a:t>转化成本地之间，考虑到时区　、夏令等因素</a:t>
            </a:r>
            <a:endParaRPr lang="zh-CN" altLang="" sz="1400" u="sng"/>
          </a:p>
          <a:p>
            <a:r>
              <a:rPr lang="" altLang="zh-CN" sz="1400" u="sng"/>
              <a:t>  gmtime</a:t>
            </a:r>
            <a:r>
              <a:rPr lang="zh-CN" altLang="" sz="1400" u="sng"/>
              <a:t>转换成标准时间</a:t>
            </a:r>
            <a:endParaRPr lang="zh-CN" altLang="" sz="1400" u="sng"/>
          </a:p>
          <a:p>
            <a:endParaRPr lang="zh-CN" altLang="" sz="1400" u="sng"/>
          </a:p>
          <a:p>
            <a:endParaRPr lang="zh-CN" altLang="" sz="1400" u="sng"/>
          </a:p>
          <a:p>
            <a:endParaRPr lang="zh-CN" altLang="" sz="1400" u="sng"/>
          </a:p>
          <a:p>
            <a:r>
              <a:rPr lang="" altLang="zh-CN" sz="1400" u="sng"/>
              <a:t>2. time_t mktime(struct tm *p)</a:t>
            </a:r>
            <a:endParaRPr lang="" altLang="zh-CN" sz="1400" u="sng"/>
          </a:p>
          <a:p>
            <a:r>
              <a:rPr lang="en-US" altLang="" sz="1400" u="sng"/>
              <a:t>	</a:t>
            </a:r>
            <a:r>
              <a:rPr lang="zh-CN" altLang="en-US" sz="1400" u="sng"/>
              <a:t>成功，返回日历时间，失败，返回</a:t>
            </a:r>
            <a:r>
              <a:rPr lang="" altLang="zh-CN" sz="1400" u="sng"/>
              <a:t>-1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3. size_t strftime(char *buf, size_t maxsize, const char *format, const struct tm *p)</a:t>
            </a:r>
            <a:endParaRPr lang="" altLang="zh-CN" sz="1400" u="sng"/>
          </a:p>
          <a:p>
            <a:r>
              <a:rPr lang="" altLang="en-US" sz="1400" u="sng">
                <a:sym typeface="+mn-ea"/>
              </a:rPr>
              <a:t>   </a:t>
            </a:r>
            <a:r>
              <a:rPr lang="en-US" altLang="zh-CN" sz="1400" u="sng">
                <a:sym typeface="+mn-ea"/>
              </a:rPr>
              <a:t>size_t strftime</a:t>
            </a:r>
            <a:r>
              <a:rPr lang="" altLang="en-US" sz="1400" u="sng">
                <a:sym typeface="+mn-ea"/>
              </a:rPr>
              <a:t>_1</a:t>
            </a:r>
            <a:r>
              <a:rPr lang="en-US" altLang="zh-CN" sz="1400" u="sng">
                <a:sym typeface="+mn-ea"/>
              </a:rPr>
              <a:t>(char *buf, size_t maxsize, const char *format, const struct tm *p</a:t>
            </a:r>
            <a:r>
              <a:rPr lang="" altLang="en-US" sz="1400" u="sng">
                <a:sym typeface="+mn-ea"/>
              </a:rPr>
              <a:t>, locale_t locale</a:t>
            </a:r>
            <a:r>
              <a:rPr lang="en-US" altLang="zh-CN" sz="1400" u="sng">
                <a:sym typeface="+mn-ea"/>
              </a:rPr>
              <a:t>)</a:t>
            </a:r>
            <a:endParaRPr lang="en-US" altLang="zh-CN" sz="1400" u="sng">
              <a:sym typeface="+mn-ea"/>
            </a:endParaRPr>
          </a:p>
          <a:p>
            <a:endParaRPr lang="en-US" altLang="zh-CN" sz="1400" u="sng">
              <a:sym typeface="+mn-ea"/>
            </a:endParaRPr>
          </a:p>
          <a:p>
            <a:r>
              <a:rPr lang="" altLang="zh-CN" sz="1400" u="sng">
                <a:sym typeface="+mn-ea"/>
              </a:rPr>
              <a:t>  </a:t>
            </a:r>
            <a:r>
              <a:rPr lang="zh-CN" altLang="en-US" sz="1400" u="sng">
                <a:sym typeface="+mn-ea"/>
              </a:rPr>
              <a:t>成功，返回存入数组的字节数，失败，返回</a:t>
            </a:r>
            <a:r>
              <a:rPr lang="" altLang="zh-CN" sz="1400" u="sng">
                <a:sym typeface="+mn-ea"/>
              </a:rPr>
              <a:t>0</a:t>
            </a:r>
            <a:endParaRPr lang="en-US" altLang="zh-CN" sz="1400" u="sng"/>
          </a:p>
          <a:p>
            <a:endParaRPr lang="" altLang="zh-CN" sz="1400" u="sng"/>
          </a:p>
          <a:p>
            <a:r>
              <a:rPr lang="" altLang="zh-CN" sz="1400" u="sng"/>
              <a:t>4.char *strptime(const char *buf, const char *format, struct tm *tmptr)</a:t>
            </a:r>
            <a:endParaRPr lang="" altLang="zh-CN" sz="1400" u="sng"/>
          </a:p>
          <a:p>
            <a:r>
              <a:rPr lang="" altLang="zh-CN" sz="1400" u="sng"/>
              <a:t>	</a:t>
            </a:r>
            <a:r>
              <a:rPr lang="zh-CN" altLang="" sz="1400" u="sng"/>
              <a:t>成功，返回指向上次解析的字符的下一个字符的指针，否则，返回</a:t>
            </a:r>
            <a:r>
              <a:rPr lang="" altLang="zh-CN" sz="1400" u="sng"/>
              <a:t>NULL</a:t>
            </a:r>
            <a:endParaRPr lang="" altLang="zh-CN" sz="14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Presentation</Application>
  <PresentationFormat>宽屏</PresentationFormat>
  <Paragraphs>148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微软雅黑</vt:lpstr>
      <vt:lpstr>Arial Unicode MS</vt:lpstr>
      <vt:lpstr>Calibri Light</vt:lpstr>
      <vt:lpstr>SimSun</vt:lpstr>
      <vt:lpstr>Droid Sans Fallback</vt:lpstr>
      <vt:lpstr>Calibri</vt:lpstr>
      <vt:lpstr>Trebuchet MS</vt:lpstr>
      <vt:lpstr>SimSun</vt:lpstr>
      <vt:lpstr>Times New Roman</vt:lpstr>
      <vt:lpstr>Abyssinica SIL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走夜路的读书人</cp:lastModifiedBy>
  <cp:revision>69</cp:revision>
  <dcterms:created xsi:type="dcterms:W3CDTF">2020-08-31T02:08:29Z</dcterms:created>
  <dcterms:modified xsi:type="dcterms:W3CDTF">2020-08-31T02:08:29Z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