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7" r:id="rId10"/>
    <p:sldId id="271" r:id="rId11"/>
    <p:sldId id="263" r:id="rId12"/>
    <p:sldId id="264" r:id="rId13"/>
    <p:sldId id="265" r:id="rId14"/>
    <p:sldId id="272" r:id="rId15"/>
    <p:sldId id="27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3230245" cy="368300"/>
          </a:xfrm>
          <a:prstGeom prst="rect">
            <a:avLst/>
          </a:prstGeom>
          <a:noFill/>
        </p:spPr>
        <p:txBody>
          <a:bodyPr wrap="square" rtlCol="0">
            <a:spAutoFit/>
          </a:bodyPr>
          <a:p>
            <a:r>
              <a:rPr lang="zh-CN" b="1">
                <a:latin typeface="Courier New" panose="02070309020205020404" charset="0"/>
                <a:cs typeface="Courier New" panose="02070309020205020404" charset="0"/>
              </a:rPr>
              <a:t>Ｃ程序的</a:t>
            </a:r>
            <a:r>
              <a:rPr lang="en-US" altLang="zh-CN" b="1">
                <a:latin typeface="Courier New" panose="02070309020205020404" charset="0"/>
                <a:cs typeface="Courier New" panose="02070309020205020404" charset="0"/>
              </a:rPr>
              <a:t>0-4G</a:t>
            </a:r>
            <a:r>
              <a:rPr lang="zh-CN" altLang="en-US" b="1">
                <a:latin typeface="Courier New" panose="02070309020205020404" charset="0"/>
                <a:cs typeface="Courier New" panose="02070309020205020404" charset="0"/>
              </a:rPr>
              <a:t>地址空间分布</a:t>
            </a:r>
            <a:endParaRPr lang="zh-CN" altLang="en-US" b="1">
              <a:latin typeface="Courier New" panose="02070309020205020404" charset="0"/>
              <a:cs typeface="Courier New" panose="02070309020205020404" charset="0"/>
            </a:endParaRPr>
          </a:p>
        </p:txBody>
      </p:sp>
      <p:sp>
        <p:nvSpPr>
          <p:cNvPr id="4" name="Rectangle 3"/>
          <p:cNvSpPr/>
          <p:nvPr/>
        </p:nvSpPr>
        <p:spPr>
          <a:xfrm>
            <a:off x="1941195" y="658495"/>
            <a:ext cx="2233930" cy="5541645"/>
          </a:xfrm>
          <a:prstGeom prst="rect">
            <a:avLst/>
          </a:prstGeom>
          <a:noFill/>
          <a:ln w="3810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 name="Straight Connector 4"/>
          <p:cNvCxnSpPr/>
          <p:nvPr/>
        </p:nvCxnSpPr>
        <p:spPr>
          <a:xfrm>
            <a:off x="1941195" y="567372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6" name="Text Box 5"/>
          <p:cNvSpPr txBox="true"/>
          <p:nvPr/>
        </p:nvSpPr>
        <p:spPr>
          <a:xfrm>
            <a:off x="2544445" y="5768340"/>
            <a:ext cx="1320165" cy="368300"/>
          </a:xfrm>
          <a:prstGeom prst="rect">
            <a:avLst/>
          </a:prstGeom>
          <a:noFill/>
        </p:spPr>
        <p:txBody>
          <a:bodyPr wrap="square" rtlCol="0">
            <a:spAutoFit/>
          </a:bodyPr>
          <a:p>
            <a:r>
              <a:rPr lang="zh-CN" altLang="en-US"/>
              <a:t>保护段</a:t>
            </a:r>
            <a:endParaRPr lang="zh-CN" altLang="en-US"/>
          </a:p>
        </p:txBody>
      </p:sp>
      <p:cxnSp>
        <p:nvCxnSpPr>
          <p:cNvPr id="7" name="Straight Connector 6"/>
          <p:cNvCxnSpPr/>
          <p:nvPr/>
        </p:nvCxnSpPr>
        <p:spPr>
          <a:xfrm>
            <a:off x="1962785" y="512762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8" name="Text Box 7"/>
          <p:cNvSpPr txBox="true"/>
          <p:nvPr/>
        </p:nvSpPr>
        <p:spPr>
          <a:xfrm>
            <a:off x="2613660" y="5305425"/>
            <a:ext cx="1320165" cy="368300"/>
          </a:xfrm>
          <a:prstGeom prst="rect">
            <a:avLst/>
          </a:prstGeom>
          <a:noFill/>
        </p:spPr>
        <p:txBody>
          <a:bodyPr wrap="square" rtlCol="0">
            <a:spAutoFit/>
          </a:bodyPr>
          <a:p>
            <a:r>
              <a:rPr lang="zh-CN" altLang="en-US"/>
              <a:t>正文段</a:t>
            </a:r>
            <a:endParaRPr lang="zh-CN" altLang="en-US"/>
          </a:p>
        </p:txBody>
      </p:sp>
      <p:cxnSp>
        <p:nvCxnSpPr>
          <p:cNvPr id="9" name="Straight Connector 8"/>
          <p:cNvCxnSpPr/>
          <p:nvPr/>
        </p:nvCxnSpPr>
        <p:spPr>
          <a:xfrm>
            <a:off x="1941195" y="454723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217420" y="4686935"/>
            <a:ext cx="1716405" cy="368300"/>
          </a:xfrm>
          <a:prstGeom prst="rect">
            <a:avLst/>
          </a:prstGeom>
          <a:noFill/>
        </p:spPr>
        <p:txBody>
          <a:bodyPr wrap="square" rtlCol="0">
            <a:spAutoFit/>
          </a:bodyPr>
          <a:p>
            <a:r>
              <a:rPr lang="zh-CN" altLang="en-US"/>
              <a:t>初始化的数据</a:t>
            </a:r>
            <a:endParaRPr lang="zh-CN" altLang="en-US"/>
          </a:p>
        </p:txBody>
      </p:sp>
      <p:cxnSp>
        <p:nvCxnSpPr>
          <p:cNvPr id="11" name="Straight Connector 10"/>
          <p:cNvCxnSpPr/>
          <p:nvPr/>
        </p:nvCxnSpPr>
        <p:spPr>
          <a:xfrm>
            <a:off x="1941195" y="4044950"/>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12" name="Text Box 11"/>
          <p:cNvSpPr txBox="true"/>
          <p:nvPr/>
        </p:nvSpPr>
        <p:spPr>
          <a:xfrm>
            <a:off x="2084705" y="4111625"/>
            <a:ext cx="2068830" cy="368300"/>
          </a:xfrm>
          <a:prstGeom prst="rect">
            <a:avLst/>
          </a:prstGeom>
          <a:noFill/>
        </p:spPr>
        <p:txBody>
          <a:bodyPr wrap="square" rtlCol="0">
            <a:spAutoFit/>
          </a:bodyPr>
          <a:p>
            <a:r>
              <a:rPr lang="zh-CN" altLang="en-US"/>
              <a:t>未初始化的数据</a:t>
            </a:r>
            <a:endParaRPr lang="zh-CN" altLang="en-US"/>
          </a:p>
        </p:txBody>
      </p:sp>
      <p:sp>
        <p:nvSpPr>
          <p:cNvPr id="13" name="Right Brace 12"/>
          <p:cNvSpPr/>
          <p:nvPr/>
        </p:nvSpPr>
        <p:spPr>
          <a:xfrm>
            <a:off x="4227195" y="4547870"/>
            <a:ext cx="492125" cy="112585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5" name="Text Box 14"/>
          <p:cNvSpPr txBox="true"/>
          <p:nvPr/>
        </p:nvSpPr>
        <p:spPr>
          <a:xfrm>
            <a:off x="4983480" y="4926965"/>
            <a:ext cx="3174365" cy="368300"/>
          </a:xfrm>
          <a:prstGeom prst="rect">
            <a:avLst/>
          </a:prstGeom>
          <a:noFill/>
        </p:spPr>
        <p:txBody>
          <a:bodyPr wrap="square" rtlCol="0">
            <a:spAutoFit/>
          </a:bodyPr>
          <a:p>
            <a:r>
              <a:rPr lang="en-US" altLang="zh-CN"/>
              <a:t>exec</a:t>
            </a:r>
            <a:r>
              <a:rPr lang="zh-CN" altLang="en-US"/>
              <a:t>从程序文件中读入</a:t>
            </a:r>
            <a:endParaRPr lang="zh-CN" altLang="en-US"/>
          </a:p>
        </p:txBody>
      </p:sp>
      <p:sp>
        <p:nvSpPr>
          <p:cNvPr id="16" name="Right Brace 15"/>
          <p:cNvSpPr/>
          <p:nvPr/>
        </p:nvSpPr>
        <p:spPr>
          <a:xfrm>
            <a:off x="4175125" y="4044950"/>
            <a:ext cx="492125" cy="50228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7" name="Text Box 16"/>
          <p:cNvSpPr txBox="true"/>
          <p:nvPr/>
        </p:nvSpPr>
        <p:spPr>
          <a:xfrm>
            <a:off x="4983480" y="4179570"/>
            <a:ext cx="3174365" cy="368300"/>
          </a:xfrm>
          <a:prstGeom prst="rect">
            <a:avLst/>
          </a:prstGeom>
          <a:noFill/>
        </p:spPr>
        <p:txBody>
          <a:bodyPr wrap="square" rtlCol="0">
            <a:spAutoFit/>
          </a:bodyPr>
          <a:p>
            <a:r>
              <a:rPr lang="en-US" altLang="zh-CN"/>
              <a:t>exec</a:t>
            </a:r>
            <a:r>
              <a:rPr lang="zh-CN" altLang="en-US"/>
              <a:t>初始化为０</a:t>
            </a:r>
            <a:endParaRPr lang="zh-CN" altLang="en-US"/>
          </a:p>
        </p:txBody>
      </p:sp>
      <p:cxnSp>
        <p:nvCxnSpPr>
          <p:cNvPr id="18" name="Straight Connector 17"/>
          <p:cNvCxnSpPr/>
          <p:nvPr/>
        </p:nvCxnSpPr>
        <p:spPr>
          <a:xfrm>
            <a:off x="1984375" y="347916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19" name="Text Box 18"/>
          <p:cNvSpPr txBox="true"/>
          <p:nvPr/>
        </p:nvSpPr>
        <p:spPr>
          <a:xfrm>
            <a:off x="2813685" y="3643630"/>
            <a:ext cx="2068830" cy="368300"/>
          </a:xfrm>
          <a:prstGeom prst="rect">
            <a:avLst/>
          </a:prstGeom>
          <a:noFill/>
        </p:spPr>
        <p:txBody>
          <a:bodyPr wrap="square" rtlCol="0">
            <a:spAutoFit/>
          </a:bodyPr>
          <a:p>
            <a:r>
              <a:rPr lang="zh-CN" altLang="en-US"/>
              <a:t>堆</a:t>
            </a:r>
            <a:endParaRPr lang="zh-CN" altLang="en-US"/>
          </a:p>
        </p:txBody>
      </p:sp>
      <p:cxnSp>
        <p:nvCxnSpPr>
          <p:cNvPr id="20" name="Straight Connector 19"/>
          <p:cNvCxnSpPr/>
          <p:nvPr/>
        </p:nvCxnSpPr>
        <p:spPr>
          <a:xfrm>
            <a:off x="1962785" y="247840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21" name="Text Box 20"/>
          <p:cNvSpPr txBox="true"/>
          <p:nvPr/>
        </p:nvSpPr>
        <p:spPr>
          <a:xfrm>
            <a:off x="2813685" y="2478405"/>
            <a:ext cx="2068830" cy="368300"/>
          </a:xfrm>
          <a:prstGeom prst="rect">
            <a:avLst/>
          </a:prstGeom>
          <a:noFill/>
        </p:spPr>
        <p:txBody>
          <a:bodyPr wrap="square" rtlCol="0">
            <a:spAutoFit/>
          </a:bodyPr>
          <a:p>
            <a:r>
              <a:rPr lang="zh-CN" altLang="en-US"/>
              <a:t>栈</a:t>
            </a:r>
            <a:endParaRPr lang="zh-CN" altLang="en-US"/>
          </a:p>
        </p:txBody>
      </p:sp>
      <p:cxnSp>
        <p:nvCxnSpPr>
          <p:cNvPr id="22" name="Straight Connector 21"/>
          <p:cNvCxnSpPr/>
          <p:nvPr/>
        </p:nvCxnSpPr>
        <p:spPr>
          <a:xfrm>
            <a:off x="1941195" y="3061335"/>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2650490" y="3110865"/>
            <a:ext cx="2068830" cy="368300"/>
          </a:xfrm>
          <a:prstGeom prst="rect">
            <a:avLst/>
          </a:prstGeom>
          <a:noFill/>
        </p:spPr>
        <p:txBody>
          <a:bodyPr wrap="square" rtlCol="0">
            <a:spAutoFit/>
          </a:bodyPr>
          <a:p>
            <a:r>
              <a:rPr lang="zh-CN" altLang="en-US"/>
              <a:t>共享库</a:t>
            </a:r>
            <a:endParaRPr lang="zh-CN" altLang="en-US"/>
          </a:p>
        </p:txBody>
      </p:sp>
      <p:cxnSp>
        <p:nvCxnSpPr>
          <p:cNvPr id="24" name="Straight Connector 23"/>
          <p:cNvCxnSpPr/>
          <p:nvPr/>
        </p:nvCxnSpPr>
        <p:spPr>
          <a:xfrm>
            <a:off x="1941195" y="2141220"/>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25" name="Text Box 24"/>
          <p:cNvSpPr txBox="true"/>
          <p:nvPr/>
        </p:nvSpPr>
        <p:spPr>
          <a:xfrm>
            <a:off x="2544445" y="2141220"/>
            <a:ext cx="2068830" cy="368300"/>
          </a:xfrm>
          <a:prstGeom prst="rect">
            <a:avLst/>
          </a:prstGeom>
          <a:noFill/>
        </p:spPr>
        <p:txBody>
          <a:bodyPr wrap="square" rtlCol="0">
            <a:spAutoFit/>
          </a:bodyPr>
          <a:p>
            <a:r>
              <a:rPr lang="zh-CN" altLang="en-US"/>
              <a:t>命令行参数</a:t>
            </a:r>
            <a:endParaRPr lang="zh-CN" altLang="en-US"/>
          </a:p>
        </p:txBody>
      </p:sp>
      <p:sp>
        <p:nvSpPr>
          <p:cNvPr id="26" name="Text Box 25"/>
          <p:cNvSpPr txBox="true"/>
          <p:nvPr/>
        </p:nvSpPr>
        <p:spPr>
          <a:xfrm>
            <a:off x="2439670" y="1644650"/>
            <a:ext cx="2068830" cy="368300"/>
          </a:xfrm>
          <a:prstGeom prst="rect">
            <a:avLst/>
          </a:prstGeom>
          <a:noFill/>
        </p:spPr>
        <p:txBody>
          <a:bodyPr wrap="square" rtlCol="0">
            <a:spAutoFit/>
          </a:bodyPr>
          <a:p>
            <a:r>
              <a:rPr lang="zh-CN" altLang="en-US"/>
              <a:t>环境变量</a:t>
            </a:r>
            <a:endParaRPr lang="zh-CN" altLang="en-US"/>
          </a:p>
        </p:txBody>
      </p:sp>
      <p:cxnSp>
        <p:nvCxnSpPr>
          <p:cNvPr id="27" name="Straight Connector 26"/>
          <p:cNvCxnSpPr/>
          <p:nvPr/>
        </p:nvCxnSpPr>
        <p:spPr>
          <a:xfrm>
            <a:off x="1984375" y="1644650"/>
            <a:ext cx="2190750" cy="0"/>
          </a:xfrm>
          <a:prstGeom prst="line">
            <a:avLst/>
          </a:prstGeom>
          <a:ln w="38100">
            <a:solidFill>
              <a:srgbClr val="202020"/>
            </a:solidFill>
          </a:ln>
        </p:spPr>
        <p:style>
          <a:lnRef idx="1">
            <a:schemeClr val="accent1"/>
          </a:lnRef>
          <a:fillRef idx="0">
            <a:schemeClr val="accent1"/>
          </a:fillRef>
          <a:effectRef idx="0">
            <a:schemeClr val="accent1"/>
          </a:effectRef>
          <a:fontRef idx="minor">
            <a:schemeClr val="tx1"/>
          </a:fontRef>
        </p:style>
      </p:cxnSp>
      <p:sp>
        <p:nvSpPr>
          <p:cNvPr id="28" name="Text Box 27"/>
          <p:cNvSpPr txBox="true"/>
          <p:nvPr/>
        </p:nvSpPr>
        <p:spPr>
          <a:xfrm>
            <a:off x="2439670" y="1046480"/>
            <a:ext cx="2068830" cy="368300"/>
          </a:xfrm>
          <a:prstGeom prst="rect">
            <a:avLst/>
          </a:prstGeom>
          <a:noFill/>
        </p:spPr>
        <p:txBody>
          <a:bodyPr wrap="square" rtlCol="0">
            <a:spAutoFit/>
          </a:bodyPr>
          <a:p>
            <a:r>
              <a:rPr lang="zh-CN" altLang="en-US"/>
              <a:t>内核空间</a:t>
            </a:r>
            <a:endParaRPr lang="zh-CN" altLang="en-US"/>
          </a:p>
        </p:txBody>
      </p:sp>
      <p:sp>
        <p:nvSpPr>
          <p:cNvPr id="29" name="Text Box 28"/>
          <p:cNvSpPr txBox="true"/>
          <p:nvPr/>
        </p:nvSpPr>
        <p:spPr>
          <a:xfrm>
            <a:off x="4508500" y="937895"/>
            <a:ext cx="7278370" cy="737235"/>
          </a:xfrm>
          <a:prstGeom prst="rect">
            <a:avLst/>
          </a:prstGeom>
          <a:noFill/>
        </p:spPr>
        <p:txBody>
          <a:bodyPr wrap="square" rtlCol="0">
            <a:spAutoFit/>
          </a:bodyPr>
          <a:p>
            <a:r>
              <a:rPr lang="zh-CN" sz="1400" u="sng">
                <a:latin typeface="Courier New" panose="02070309020205020404" charset="0"/>
                <a:cs typeface="Courier New" panose="02070309020205020404" charset="0"/>
              </a:rPr>
              <a:t>１．可以使用</a:t>
            </a:r>
            <a:r>
              <a:rPr lang="en-US" altLang="zh-CN" sz="1400" u="sng">
                <a:latin typeface="Courier New" panose="02070309020205020404" charset="0"/>
                <a:cs typeface="Courier New" panose="02070309020205020404" charset="0"/>
              </a:rPr>
              <a:t>size</a:t>
            </a:r>
            <a:r>
              <a:rPr lang="zh-CN" altLang="en-US" sz="1400" u="sng">
                <a:latin typeface="Courier New" panose="02070309020205020404" charset="0"/>
                <a:cs typeface="Courier New" panose="02070309020205020404" charset="0"/>
              </a:rPr>
              <a:t>命令查看某一个程序的</a:t>
            </a:r>
            <a:r>
              <a:rPr lang="en-US" altLang="zh-CN" sz="1400" u="sng">
                <a:latin typeface="Courier New" panose="02070309020205020404" charset="0"/>
                <a:cs typeface="Courier New" panose="02070309020205020404" charset="0"/>
              </a:rPr>
              <a:t>.text \.data\.bss</a:t>
            </a:r>
            <a:r>
              <a:rPr lang="zh-CN" altLang="en-US" sz="1400" u="sng">
                <a:latin typeface="Courier New" panose="02070309020205020404" charset="0"/>
                <a:cs typeface="Courier New" panose="02070309020205020404" charset="0"/>
              </a:rPr>
              <a:t>段的一个大小情况</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共享库</a:t>
            </a:r>
            <a:endParaRPr lang="zh-CN" b="1">
              <a:latin typeface="Courier New" panose="02070309020205020404" charset="0"/>
              <a:cs typeface="Courier New" panose="02070309020205020404" charset="0"/>
            </a:endParaRPr>
          </a:p>
        </p:txBody>
      </p:sp>
      <p:sp>
        <p:nvSpPr>
          <p:cNvPr id="14" name="Text Box 13"/>
          <p:cNvSpPr txBox="true"/>
          <p:nvPr/>
        </p:nvSpPr>
        <p:spPr>
          <a:xfrm>
            <a:off x="628650" y="1022985"/>
            <a:ext cx="11503025" cy="737235"/>
          </a:xfrm>
          <a:prstGeom prst="rect">
            <a:avLst/>
          </a:prstGeom>
          <a:noFill/>
        </p:spPr>
        <p:txBody>
          <a:bodyPr wrap="square" rtlCol="0">
            <a:spAutoFit/>
          </a:bodyPr>
          <a:p>
            <a:r>
              <a:rPr lang="zh-CN" sz="1400" u="sng">
                <a:latin typeface="Courier New" panose="02070309020205020404" charset="0"/>
                <a:cs typeface="Courier New" panose="02070309020205020404" charset="0"/>
              </a:rPr>
              <a:t>１．　共享库使得可执行文件中不再需要包含公用的函数库，而只需要在所有进程都可以引用的存储区中保存这种库例程的一个副本</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pic>
        <p:nvPicPr>
          <p:cNvPr id="4" name="Picture 3"/>
          <p:cNvPicPr>
            <a:picLocks noChangeAspect="true"/>
          </p:cNvPicPr>
          <p:nvPr/>
        </p:nvPicPr>
        <p:blipFill>
          <a:blip r:embed="rId1"/>
          <a:stretch>
            <a:fillRect/>
          </a:stretch>
        </p:blipFill>
        <p:spPr>
          <a:xfrm>
            <a:off x="2790825" y="2472055"/>
            <a:ext cx="5695950" cy="1914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静态存储空间分配</a:t>
            </a:r>
            <a:endParaRPr lang="zh-CN" b="1">
              <a:latin typeface="Courier New" panose="02070309020205020404" charset="0"/>
              <a:cs typeface="Courier New" panose="02070309020205020404" charset="0"/>
            </a:endParaRPr>
          </a:p>
        </p:txBody>
      </p:sp>
      <p:sp>
        <p:nvSpPr>
          <p:cNvPr id="14" name="Text Box 13"/>
          <p:cNvSpPr txBox="true"/>
          <p:nvPr/>
        </p:nvSpPr>
        <p:spPr>
          <a:xfrm>
            <a:off x="654685" y="1376680"/>
            <a:ext cx="11503025" cy="24612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void *malloc(size_t size)  //</a:t>
            </a:r>
            <a:r>
              <a:rPr lang="zh-CN" altLang="en-US" sz="1400" u="sng">
                <a:latin typeface="Courier New" panose="02070309020205020404" charset="0"/>
                <a:cs typeface="Courier New" panose="02070309020205020404" charset="0"/>
              </a:rPr>
              <a:t>分配指定字节数的存储区，此存储区中的初始值不确定</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void *calloc(size_t nobj, size_t size)//</a:t>
            </a:r>
            <a:r>
              <a:rPr lang="zh-CN" altLang="en-US" sz="1400" u="sng">
                <a:latin typeface="Courier New" panose="02070309020205020404" charset="0"/>
                <a:cs typeface="Courier New" panose="02070309020205020404" charset="0"/>
              </a:rPr>
              <a:t>分配指定字节数的存储区，且被初始化为０</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void *realloc(void *ptr, size_t size)</a:t>
            </a:r>
            <a:r>
              <a:rPr lang="zh-CN" altLang="en-US" sz="1400" u="sng">
                <a:latin typeface="Courier New" panose="02070309020205020404" charset="0"/>
                <a:cs typeface="Courier New" panose="02070309020205020404" charset="0"/>
              </a:rPr>
              <a:t>　</a:t>
            </a:r>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改变原来的存储区的大小，如果是减少，那么会被截断，如果是增大，则会复制原始数据　　　　</a:t>
            </a:r>
            <a:r>
              <a:rPr lang="en-US" altLang="zh-CN" sz="1400">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到新的空间，新增的部分初始值不确定。当</a:t>
            </a:r>
            <a:r>
              <a:rPr lang="en-US" altLang="zh-CN" sz="1400" u="sng">
                <a:latin typeface="Courier New" panose="02070309020205020404" charset="0"/>
                <a:cs typeface="Courier New" panose="02070309020205020404" charset="0"/>
              </a:rPr>
              <a:t>ptr==NULL</a:t>
            </a:r>
            <a:r>
              <a:rPr lang="zh-CN" altLang="en-US" sz="1400" u="sng">
                <a:latin typeface="Courier New" panose="02070309020205020404" charset="0"/>
                <a:cs typeface="Courier New" panose="02070309020205020404" charset="0"/>
              </a:rPr>
              <a:t>时，和</a:t>
            </a:r>
            <a:r>
              <a:rPr lang="en-US" altLang="zh-CN" sz="1400" u="sng">
                <a:latin typeface="Courier New" panose="02070309020205020404" charset="0"/>
                <a:cs typeface="Courier New" panose="02070309020205020404" charset="0"/>
              </a:rPr>
              <a:t>malloc</a:t>
            </a:r>
            <a:r>
              <a:rPr lang="zh-CN" altLang="en-US" sz="1400" u="sng">
                <a:latin typeface="Courier New" panose="02070309020205020404" charset="0"/>
                <a:cs typeface="Courier New" panose="02070309020205020404" charset="0"/>
              </a:rPr>
              <a:t>功能相同</a:t>
            </a:r>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成功，返回非空指针，失败，返回</a:t>
            </a:r>
            <a:r>
              <a:rPr lang="en-US" altLang="zh-CN" sz="1400" u="sng">
                <a:latin typeface="Courier New" panose="02070309020205020404" charset="0"/>
                <a:cs typeface="Courier New" panose="02070309020205020404" charset="0"/>
              </a:rPr>
              <a:t>NULL</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void free(void *ptr)</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4626610" cy="368300"/>
          </a:xfrm>
          <a:prstGeom prst="rect">
            <a:avLst/>
          </a:prstGeom>
          <a:noFill/>
        </p:spPr>
        <p:txBody>
          <a:bodyPr wrap="square" rtlCol="0">
            <a:spAutoFit/>
          </a:bodyPr>
          <a:p>
            <a:r>
              <a:rPr lang="zh-CN" b="1">
                <a:latin typeface="Courier New" panose="02070309020205020404" charset="0"/>
                <a:cs typeface="Courier New" panose="02070309020205020404" charset="0"/>
              </a:rPr>
              <a:t>函数</a:t>
            </a:r>
            <a:r>
              <a:rPr lang="" altLang="zh-CN" b="1">
                <a:latin typeface="Courier New" panose="02070309020205020404" charset="0"/>
                <a:cs typeface="Courier New" panose="02070309020205020404" charset="0"/>
              </a:rPr>
              <a:t>setjmp</a:t>
            </a:r>
            <a:r>
              <a:rPr lang="zh-CN" altLang="" b="1">
                <a:latin typeface="Courier New" panose="02070309020205020404" charset="0"/>
                <a:cs typeface="Courier New" panose="02070309020205020404" charset="0"/>
              </a:rPr>
              <a:t>和</a:t>
            </a:r>
            <a:r>
              <a:rPr lang="" altLang="zh-CN" b="1">
                <a:latin typeface="Courier New" panose="02070309020205020404" charset="0"/>
                <a:cs typeface="Courier New" panose="02070309020205020404" charset="0"/>
              </a:rPr>
              <a:t>longjmp</a:t>
            </a:r>
            <a:endParaRPr lang="" altLang="zh-CN" b="1">
              <a:latin typeface="Courier New" panose="02070309020205020404" charset="0"/>
              <a:cs typeface="Courier New" panose="02070309020205020404" charset="0"/>
            </a:endParaRPr>
          </a:p>
        </p:txBody>
      </p:sp>
      <p:sp>
        <p:nvSpPr>
          <p:cNvPr id="14" name="Text Box 13"/>
          <p:cNvSpPr txBox="true"/>
          <p:nvPr/>
        </p:nvSpPr>
        <p:spPr>
          <a:xfrm>
            <a:off x="611505" y="617220"/>
            <a:ext cx="11503025" cy="3969385"/>
          </a:xfrm>
          <a:prstGeom prst="rect">
            <a:avLst/>
          </a:prstGeom>
          <a:noFill/>
        </p:spPr>
        <p:txBody>
          <a:bodyPr wrap="square" rtlCol="0">
            <a:spAutoFit/>
          </a:bodyPr>
          <a:p>
            <a:r>
              <a:rPr lang="" altLang="zh-CN" sz="1400" u="sng">
                <a:latin typeface="Courier New" panose="02070309020205020404" charset="0"/>
                <a:cs typeface="Courier New" panose="02070309020205020404" charset="0"/>
              </a:rPr>
              <a:t>goto</a:t>
            </a:r>
            <a:r>
              <a:rPr lang="zh-CN" altLang="" sz="1400" u="sng">
                <a:latin typeface="Courier New" panose="02070309020205020404" charset="0"/>
                <a:cs typeface="Courier New" panose="02070309020205020404" charset="0"/>
              </a:rPr>
              <a:t>只会实现一个函数体内的跳转，</a:t>
            </a:r>
            <a:r>
              <a:rPr lang="" altLang="zh-CN" sz="1400" u="sng">
                <a:latin typeface="Courier New" panose="02070309020205020404" charset="0"/>
                <a:cs typeface="Courier New" panose="02070309020205020404" charset="0"/>
              </a:rPr>
              <a:t>setjmp</a:t>
            </a:r>
            <a:r>
              <a:rPr lang="zh-CN" altLang="" sz="1400" u="sng">
                <a:latin typeface="Courier New" panose="02070309020205020404" charset="0"/>
                <a:cs typeface="Courier New" panose="02070309020205020404" charset="0"/>
              </a:rPr>
              <a:t>和</a:t>
            </a:r>
            <a:r>
              <a:rPr lang="" altLang="zh-CN" sz="1400" u="sng">
                <a:latin typeface="Courier New" panose="02070309020205020404" charset="0"/>
                <a:cs typeface="Courier New" panose="02070309020205020404" charset="0"/>
              </a:rPr>
              <a:t>longjmp</a:t>
            </a:r>
            <a:r>
              <a:rPr lang="zh-CN" altLang="" sz="1400" u="sng">
                <a:latin typeface="Courier New" panose="02070309020205020404" charset="0"/>
                <a:cs typeface="Courier New" panose="02070309020205020404" charset="0"/>
              </a:rPr>
              <a:t>可以实现跨函数的跳转</a:t>
            </a:r>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#include&lt;setjmp.h&gt;</a:t>
            </a:r>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int setjmp(jmp_buf env)  //</a:t>
            </a:r>
            <a:r>
              <a:rPr lang="zh-CN" altLang="" sz="1400" u="sng">
                <a:latin typeface="Courier New" panose="02070309020205020404" charset="0"/>
                <a:cs typeface="Courier New" panose="02070309020205020404" charset="0"/>
              </a:rPr>
              <a:t>直接调用，返回</a:t>
            </a:r>
            <a:r>
              <a:rPr lang="" altLang="zh-CN" sz="1400" u="sng">
                <a:latin typeface="Courier New" panose="02070309020205020404" charset="0"/>
                <a:cs typeface="Courier New" panose="02070309020205020404" charset="0"/>
              </a:rPr>
              <a:t>0,</a:t>
            </a:r>
            <a:r>
              <a:rPr lang="zh-CN" altLang="" sz="1400" u="sng">
                <a:latin typeface="Courier New" panose="02070309020205020404" charset="0"/>
                <a:cs typeface="Courier New" panose="02070309020205020404" charset="0"/>
              </a:rPr>
              <a:t>从</a:t>
            </a:r>
            <a:r>
              <a:rPr lang="" altLang="zh-CN" sz="1400" u="sng">
                <a:latin typeface="Courier New" panose="02070309020205020404" charset="0"/>
                <a:cs typeface="Courier New" panose="02070309020205020404" charset="0"/>
              </a:rPr>
              <a:t>longjmp</a:t>
            </a:r>
            <a:r>
              <a:rPr lang="zh-CN" altLang="" sz="1400" u="sng">
                <a:latin typeface="Courier New" panose="02070309020205020404" charset="0"/>
                <a:cs typeface="Courier New" panose="02070309020205020404" charset="0"/>
              </a:rPr>
              <a:t>返回，则为非０</a:t>
            </a:r>
            <a:endParaRPr lang="zh-CN" altLang=""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env</a:t>
            </a:r>
            <a:r>
              <a:rPr lang="zh-CN" altLang="" sz="1400" u="sng">
                <a:latin typeface="Courier New" panose="02070309020205020404" charset="0"/>
                <a:cs typeface="Courier New" panose="02070309020205020404" charset="0"/>
              </a:rPr>
              <a:t>参数里面保存的是当前的栈帧的所有信息，用来给</a:t>
            </a:r>
            <a:r>
              <a:rPr lang="" altLang="zh-CN" sz="1400" u="sng">
                <a:latin typeface="Courier New" panose="02070309020205020404" charset="0"/>
                <a:cs typeface="Courier New" panose="02070309020205020404" charset="0"/>
              </a:rPr>
              <a:t>longjmp</a:t>
            </a:r>
            <a:r>
              <a:rPr lang="zh-CN" altLang="" sz="1400" u="sng">
                <a:latin typeface="Courier New" panose="02070309020205020404" charset="0"/>
                <a:cs typeface="Courier New" panose="02070309020205020404" charset="0"/>
              </a:rPr>
              <a:t>使用</a:t>
            </a:r>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void longjmp(jmp_buf, int val)</a:t>
            </a:r>
            <a:endParaRPr lang="" altLang="zh-CN" sz="1400" u="sng">
              <a:latin typeface="Courier New" panose="02070309020205020404" charset="0"/>
              <a:cs typeface="Courier New" panose="02070309020205020404" charset="0"/>
            </a:endParaRPr>
          </a:p>
          <a:p>
            <a:r>
              <a:rPr lang="en-US" altLang=""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将栈帧恢复到</a:t>
            </a:r>
            <a:r>
              <a:rPr lang="" altLang="zh-CN" sz="1400" u="sng">
                <a:latin typeface="Courier New" panose="02070309020205020404" charset="0"/>
                <a:cs typeface="Courier New" panose="02070309020205020404" charset="0"/>
              </a:rPr>
              <a:t>jmp_buf</a:t>
            </a:r>
            <a:r>
              <a:rPr lang="zh-CN" altLang="" sz="1400" u="sng">
                <a:latin typeface="Courier New" panose="02070309020205020404" charset="0"/>
                <a:cs typeface="Courier New" panose="02070309020205020404" charset="0"/>
              </a:rPr>
              <a:t>保存的栈帧状态，并交付给</a:t>
            </a:r>
            <a:r>
              <a:rPr lang="" altLang="zh-CN" sz="1400" u="sng">
                <a:latin typeface="Courier New" panose="02070309020205020404" charset="0"/>
                <a:cs typeface="Courier New" panose="02070309020205020404" charset="0"/>
              </a:rPr>
              <a:t>setjmp</a:t>
            </a:r>
            <a:r>
              <a:rPr lang="zh-CN" altLang="" sz="1400" u="sng">
                <a:latin typeface="Courier New" panose="02070309020205020404" charset="0"/>
                <a:cs typeface="Courier New" panose="02070309020205020404" charset="0"/>
              </a:rPr>
              <a:t>一个返回值</a:t>
            </a:r>
            <a:r>
              <a:rPr lang="" altLang="zh-CN" sz="1400" u="sng">
                <a:latin typeface="Courier New" panose="02070309020205020404" charset="0"/>
                <a:cs typeface="Courier New" panose="02070309020205020404" charset="0"/>
              </a:rPr>
              <a:t>val</a:t>
            </a:r>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r>
              <a:rPr lang="zh-CN" altLang="" sz="1400" u="sng">
                <a:latin typeface="Courier New" panose="02070309020205020404" charset="0"/>
                <a:cs typeface="Courier New" panose="02070309020205020404" charset="0"/>
              </a:rPr>
              <a:t>再调用</a:t>
            </a:r>
            <a:r>
              <a:rPr lang="" altLang="zh-CN" sz="1400" u="sng">
                <a:latin typeface="Courier New" panose="02070309020205020404" charset="0"/>
                <a:cs typeface="Courier New" panose="02070309020205020404" charset="0"/>
              </a:rPr>
              <a:t>lomgjmp</a:t>
            </a:r>
            <a:r>
              <a:rPr lang="zh-CN" altLang="" sz="1400" u="sng">
                <a:latin typeface="Courier New" panose="02070309020205020404" charset="0"/>
                <a:cs typeface="Courier New" panose="02070309020205020404" charset="0"/>
              </a:rPr>
              <a:t>后，数据是否回滚到调用</a:t>
            </a:r>
            <a:r>
              <a:rPr lang="" altLang="zh-CN" sz="1400" u="sng">
                <a:latin typeface="Courier New" panose="02070309020205020404" charset="0"/>
                <a:cs typeface="Courier New" panose="02070309020205020404" charset="0"/>
              </a:rPr>
              <a:t>setjmp</a:t>
            </a:r>
            <a:r>
              <a:rPr lang="zh-CN" altLang="" sz="1400" u="sng">
                <a:latin typeface="Courier New" panose="02070309020205020404" charset="0"/>
                <a:cs typeface="Courier New" panose="02070309020205020404" charset="0"/>
              </a:rPr>
              <a:t>之前的状态，是不确定的，一般来说，存储在存储器内的数据会保持在</a:t>
            </a:r>
            <a:r>
              <a:rPr lang="" altLang="zh-CN" sz="1400" u="sng">
                <a:latin typeface="Courier New" panose="02070309020205020404" charset="0"/>
                <a:cs typeface="Courier New" panose="02070309020205020404" charset="0"/>
              </a:rPr>
              <a:t>longjmp</a:t>
            </a:r>
            <a:r>
              <a:rPr lang="zh-CN" altLang="" sz="1400" u="sng">
                <a:latin typeface="Courier New" panose="02070309020205020404" charset="0"/>
                <a:cs typeface="Courier New" panose="02070309020205020404" charset="0"/>
              </a:rPr>
              <a:t>时的状态，存储在寄存器里面的数据会回滚到调用</a:t>
            </a:r>
            <a:r>
              <a:rPr lang="" altLang="zh-CN" sz="1400" u="sng">
                <a:latin typeface="Courier New" panose="02070309020205020404" charset="0"/>
                <a:cs typeface="Courier New" panose="02070309020205020404" charset="0"/>
              </a:rPr>
              <a:t>setjmp</a:t>
            </a:r>
            <a:r>
              <a:rPr lang="zh-CN" altLang="" sz="1400" u="sng">
                <a:latin typeface="Courier New" panose="02070309020205020404" charset="0"/>
                <a:cs typeface="Courier New" panose="02070309020205020404" charset="0"/>
              </a:rPr>
              <a:t>时的状态。</a:t>
            </a:r>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4626610" cy="368300"/>
          </a:xfrm>
          <a:prstGeom prst="rect">
            <a:avLst/>
          </a:prstGeom>
          <a:noFill/>
        </p:spPr>
        <p:txBody>
          <a:bodyPr wrap="square" rtlCol="0">
            <a:spAutoFit/>
          </a:bodyPr>
          <a:p>
            <a:r>
              <a:rPr lang="zh-CN" b="1">
                <a:latin typeface="Courier New" panose="02070309020205020404" charset="0"/>
                <a:cs typeface="Courier New" panose="02070309020205020404" charset="0"/>
              </a:rPr>
              <a:t>进程资源限制信息</a:t>
            </a:r>
            <a:endParaRPr lang="zh-CN" b="1">
              <a:latin typeface="Courier New" panose="02070309020205020404" charset="0"/>
              <a:cs typeface="Courier New" panose="02070309020205020404" charset="0"/>
            </a:endParaRPr>
          </a:p>
        </p:txBody>
      </p:sp>
      <p:sp>
        <p:nvSpPr>
          <p:cNvPr id="14" name="Text Box 13"/>
          <p:cNvSpPr txBox="true"/>
          <p:nvPr/>
        </p:nvSpPr>
        <p:spPr>
          <a:xfrm>
            <a:off x="611505" y="617220"/>
            <a:ext cx="11503025" cy="4831080"/>
          </a:xfrm>
          <a:prstGeom prst="rect">
            <a:avLst/>
          </a:prstGeom>
          <a:noFill/>
        </p:spPr>
        <p:txBody>
          <a:bodyPr wrap="square" rtlCol="0">
            <a:spAutoFit/>
          </a:bodyPr>
          <a:p>
            <a:r>
              <a:rPr lang="" altLang="en-US" sz="1400" u="sng">
                <a:latin typeface="Courier New" panose="02070309020205020404" charset="0"/>
                <a:cs typeface="Courier New" panose="02070309020205020404" charset="0"/>
              </a:rPr>
              <a:t>#include&lt;sys/resource.h&gt;</a:t>
            </a:r>
            <a:endParaRPr lang="" altLang="en-US" sz="1400" u="sng">
              <a:latin typeface="Courier New" panose="02070309020205020404" charset="0"/>
              <a:cs typeface="Courier New" panose="02070309020205020404" charset="0"/>
            </a:endParaRPr>
          </a:p>
          <a:p>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int getrlimit(int resource, struct rlimit *rlptr)</a:t>
            </a:r>
            <a:endParaRPr lang="" altLang="en-US" sz="1400" u="sng">
              <a:latin typeface="Courier New" panose="02070309020205020404" charset="0"/>
              <a:cs typeface="Courier New" panose="02070309020205020404" charset="0"/>
            </a:endParaRPr>
          </a:p>
          <a:p>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int setrlimit(int resource, const struct rlimit *rlptr)</a:t>
            </a:r>
            <a:endParaRPr lang="" altLang="en-US" sz="1400" u="sng">
              <a:latin typeface="Courier New" panose="02070309020205020404" charset="0"/>
              <a:cs typeface="Courier New" panose="02070309020205020404" charset="0"/>
            </a:endParaRPr>
          </a:p>
          <a:p>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	</a:t>
            </a:r>
            <a:r>
              <a:rPr lang="zh-CN" altLang="" sz="1400" u="sng">
                <a:latin typeface="Courier New" panose="02070309020205020404" charset="0"/>
                <a:cs typeface="Courier New" panose="02070309020205020404" charset="0"/>
              </a:rPr>
              <a:t>成功，返回</a:t>
            </a:r>
            <a:r>
              <a:rPr lang="" altLang="zh-CN" sz="1400" u="sng">
                <a:latin typeface="Courier New" panose="02070309020205020404" charset="0"/>
                <a:cs typeface="Courier New" panose="02070309020205020404" charset="0"/>
              </a:rPr>
              <a:t>0,</a:t>
            </a:r>
            <a:r>
              <a:rPr lang="zh-CN" altLang="" sz="1400" u="sng">
                <a:latin typeface="Courier New" panose="02070309020205020404" charset="0"/>
                <a:cs typeface="Courier New" panose="02070309020205020404" charset="0"/>
              </a:rPr>
              <a:t>出错，返回非０</a:t>
            </a:r>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resource</a:t>
            </a:r>
            <a:r>
              <a:rPr lang="zh-CN" altLang="" sz="1400" u="sng">
                <a:latin typeface="Courier New" panose="02070309020205020404" charset="0"/>
                <a:cs typeface="Courier New" panose="02070309020205020404" charset="0"/>
              </a:rPr>
              <a:t>代表资源编号</a:t>
            </a:r>
            <a:endParaRPr lang="zh-CN" altLang=""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struct rlimit</a:t>
            </a:r>
            <a:r>
              <a:rPr lang="zh-CN" altLang="" sz="1400" u="sng">
                <a:latin typeface="Courier New" panose="02070309020205020404" charset="0"/>
                <a:cs typeface="Courier New" panose="02070309020205020404" charset="0"/>
              </a:rPr>
              <a:t>　是资源的软限制和硬限制的结构体</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更改资源限制的规则：</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１．任何一个进程可以在满足软限制值小于等于硬限制值的情况下，修改软限制值</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２．任何一个进程可以保证硬限制值大于等于软限制的情况下，降低硬限制值</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３．只有超级用户可以增加硬限制值</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４．资源限制修改影响到调用进程并被子进程继承</a:t>
            </a:r>
            <a:endParaRPr lang="en-US" altLang="zh-CN"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6148070" y="2294890"/>
            <a:ext cx="5486400" cy="81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32385"/>
            <a:ext cx="1264285" cy="368300"/>
          </a:xfrm>
          <a:prstGeom prst="rect">
            <a:avLst/>
          </a:prstGeom>
          <a:noFill/>
        </p:spPr>
        <p:txBody>
          <a:bodyPr wrap="square" rtlCol="0">
            <a:spAutoFit/>
          </a:bodyPr>
          <a:p>
            <a:r>
              <a:rPr lang="zh-CN" altLang="en-US" b="1">
                <a:latin typeface="Courier New" panose="02070309020205020404" charset="0"/>
                <a:cs typeface="Courier New" panose="02070309020205020404" charset="0"/>
              </a:rPr>
              <a:t>进程启动</a:t>
            </a:r>
            <a:endParaRPr lang="zh-CN" altLang="en-US" b="1">
              <a:latin typeface="Courier New" panose="02070309020205020404" charset="0"/>
              <a:cs typeface="Courier New" panose="02070309020205020404" charset="0"/>
            </a:endParaRPr>
          </a:p>
        </p:txBody>
      </p:sp>
      <p:sp>
        <p:nvSpPr>
          <p:cNvPr id="3" name="Text Box 2"/>
          <p:cNvSpPr txBox="true"/>
          <p:nvPr/>
        </p:nvSpPr>
        <p:spPr>
          <a:xfrm>
            <a:off x="120015" y="1924685"/>
            <a:ext cx="11837670" cy="73723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int main(int argc, char *argv[], char *environ[])</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当内核执行</a:t>
            </a:r>
            <a:r>
              <a:rPr lang="en-US" altLang="zh-CN" sz="1400" u="sng">
                <a:latin typeface="Courier New" panose="02070309020205020404" charset="0"/>
                <a:cs typeface="Courier New" panose="02070309020205020404" charset="0"/>
              </a:rPr>
              <a:t>c</a:t>
            </a:r>
            <a:r>
              <a:rPr lang="zh-CN" altLang="en-US" sz="1400" u="sng">
                <a:latin typeface="Courier New" panose="02070309020205020404" charset="0"/>
                <a:cs typeface="Courier New" panose="02070309020205020404" charset="0"/>
              </a:rPr>
              <a:t>的时候，会调用</a:t>
            </a:r>
            <a:r>
              <a:rPr lang="en-US" altLang="zh-CN" sz="1400" u="sng">
                <a:latin typeface="Courier New" panose="02070309020205020404" charset="0"/>
                <a:cs typeface="Courier New" panose="02070309020205020404" charset="0"/>
              </a:rPr>
              <a:t>exec</a:t>
            </a:r>
            <a:r>
              <a:rPr lang="zh-CN" altLang="en-US" sz="1400" u="sng">
                <a:latin typeface="Courier New" panose="02070309020205020404" charset="0"/>
                <a:cs typeface="Courier New" panose="02070309020205020404" charset="0"/>
              </a:rPr>
              <a:t>函数，在调用</a:t>
            </a:r>
            <a:r>
              <a:rPr lang="en-US" altLang="zh-CN" sz="1400" u="sng">
                <a:latin typeface="Courier New" panose="02070309020205020404" charset="0"/>
                <a:cs typeface="Courier New" panose="02070309020205020404" charset="0"/>
              </a:rPr>
              <a:t>main</a:t>
            </a:r>
            <a:r>
              <a:rPr lang="zh-CN" altLang="en-US" sz="1400" u="sng">
                <a:latin typeface="Courier New" panose="02070309020205020404" charset="0"/>
                <a:cs typeface="Courier New" panose="02070309020205020404" charset="0"/>
              </a:rPr>
              <a:t>前会执行一个特殊的历程，该历程从内核取得命令行参数和环境变量值，然后转调</a:t>
            </a:r>
            <a:r>
              <a:rPr lang="en-US" altLang="zh-CN" sz="1400" u="sng">
                <a:latin typeface="Courier New" panose="02070309020205020404" charset="0"/>
                <a:cs typeface="Courier New" panose="02070309020205020404" charset="0"/>
              </a:rPr>
              <a:t>main</a:t>
            </a:r>
            <a:r>
              <a:rPr lang="zh-CN" altLang="en-US" sz="1400" u="sng">
                <a:latin typeface="Courier New" panose="02070309020205020404" charset="0"/>
                <a:cs typeface="Courier New" panose="02070309020205020404" charset="0"/>
              </a:rPr>
              <a:t>函数</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1264285" cy="368300"/>
          </a:xfrm>
          <a:prstGeom prst="rect">
            <a:avLst/>
          </a:prstGeom>
          <a:noFill/>
        </p:spPr>
        <p:txBody>
          <a:bodyPr wrap="square" rtlCol="0">
            <a:spAutoFit/>
          </a:bodyPr>
          <a:p>
            <a:r>
              <a:rPr lang="zh-CN" b="1">
                <a:latin typeface="Courier New" panose="02070309020205020404" charset="0"/>
                <a:cs typeface="Courier New" panose="02070309020205020404" charset="0"/>
              </a:rPr>
              <a:t>进程终止</a:t>
            </a:r>
            <a:endParaRPr lang="zh-CN" b="1">
              <a:latin typeface="Courier New" panose="02070309020205020404" charset="0"/>
              <a:cs typeface="Courier New" panose="02070309020205020404" charset="0"/>
            </a:endParaRPr>
          </a:p>
        </p:txBody>
      </p:sp>
      <p:sp>
        <p:nvSpPr>
          <p:cNvPr id="4" name="Rectangle 3"/>
          <p:cNvSpPr/>
          <p:nvPr/>
        </p:nvSpPr>
        <p:spPr>
          <a:xfrm>
            <a:off x="1088390" y="2724785"/>
            <a:ext cx="1656080"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进程终止的方式</a:t>
            </a:r>
            <a:endParaRPr lang="zh-CN" altLang="en-US" sz="1600"/>
          </a:p>
        </p:txBody>
      </p:sp>
      <p:sp>
        <p:nvSpPr>
          <p:cNvPr id="5" name="Left Brace 4"/>
          <p:cNvSpPr/>
          <p:nvPr/>
        </p:nvSpPr>
        <p:spPr>
          <a:xfrm>
            <a:off x="2925445" y="2112010"/>
            <a:ext cx="854075" cy="182054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Rectangle 5"/>
          <p:cNvSpPr/>
          <p:nvPr/>
        </p:nvSpPr>
        <p:spPr>
          <a:xfrm>
            <a:off x="3779520" y="3585210"/>
            <a:ext cx="1656080"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异常终止的方式</a:t>
            </a:r>
            <a:endParaRPr lang="zh-CN" altLang="en-US" sz="1600"/>
          </a:p>
        </p:txBody>
      </p:sp>
      <p:sp>
        <p:nvSpPr>
          <p:cNvPr id="7" name="Rectangle 6"/>
          <p:cNvSpPr/>
          <p:nvPr/>
        </p:nvSpPr>
        <p:spPr>
          <a:xfrm>
            <a:off x="3779520" y="1805940"/>
            <a:ext cx="1656080"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正常终止的方式</a:t>
            </a:r>
            <a:endParaRPr lang="zh-CN" altLang="en-US" sz="1600"/>
          </a:p>
        </p:txBody>
      </p:sp>
      <p:sp>
        <p:nvSpPr>
          <p:cNvPr id="8" name="Left Brace 7"/>
          <p:cNvSpPr/>
          <p:nvPr/>
        </p:nvSpPr>
        <p:spPr>
          <a:xfrm>
            <a:off x="5668645" y="1134745"/>
            <a:ext cx="854075" cy="182054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0" name="Text Box 9"/>
          <p:cNvSpPr txBox="true"/>
          <p:nvPr/>
        </p:nvSpPr>
        <p:spPr>
          <a:xfrm>
            <a:off x="6848475" y="880745"/>
            <a:ext cx="146304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main</a:t>
            </a:r>
            <a:r>
              <a:rPr lang="zh-CN" altLang="en-US" sz="1400" u="sng">
                <a:latin typeface="Courier New" panose="02070309020205020404" charset="0"/>
                <a:cs typeface="Courier New" panose="02070309020205020404" charset="0"/>
              </a:rPr>
              <a:t>函数返回</a:t>
            </a:r>
            <a:endParaRPr lang="zh-CN" altLang="en-US" sz="1400" u="sng">
              <a:latin typeface="Courier New" panose="02070309020205020404" charset="0"/>
              <a:cs typeface="Courier New" panose="02070309020205020404" charset="0"/>
            </a:endParaRPr>
          </a:p>
        </p:txBody>
      </p:sp>
      <p:sp>
        <p:nvSpPr>
          <p:cNvPr id="11" name="Text Box 10"/>
          <p:cNvSpPr txBox="true"/>
          <p:nvPr/>
        </p:nvSpPr>
        <p:spPr>
          <a:xfrm>
            <a:off x="6848475" y="1352550"/>
            <a:ext cx="146304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exit</a:t>
            </a:r>
            <a:r>
              <a:rPr lang="zh-CN" altLang="en-US" sz="1400" u="sng">
                <a:latin typeface="Courier New" panose="02070309020205020404" charset="0"/>
                <a:cs typeface="Courier New" panose="02070309020205020404" charset="0"/>
              </a:rPr>
              <a:t>调用</a:t>
            </a:r>
            <a:endParaRPr lang="zh-CN" altLang="en-US" sz="1400" u="sng">
              <a:latin typeface="Courier New" panose="02070309020205020404" charset="0"/>
              <a:cs typeface="Courier New" panose="02070309020205020404" charset="0"/>
            </a:endParaRPr>
          </a:p>
        </p:txBody>
      </p:sp>
      <p:sp>
        <p:nvSpPr>
          <p:cNvPr id="12" name="Text Box 11"/>
          <p:cNvSpPr txBox="true"/>
          <p:nvPr/>
        </p:nvSpPr>
        <p:spPr>
          <a:xfrm>
            <a:off x="6848475" y="1805305"/>
            <a:ext cx="1945005"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_exit </a:t>
            </a:r>
            <a:r>
              <a:rPr lang="zh-CN" altLang="en-US" sz="1400" u="sng">
                <a:latin typeface="Courier New" panose="02070309020205020404" charset="0"/>
                <a:cs typeface="Courier New" panose="02070309020205020404" charset="0"/>
              </a:rPr>
              <a:t>和　</a:t>
            </a:r>
            <a:r>
              <a:rPr lang="en-US" altLang="zh-CN" sz="1400" u="sng">
                <a:latin typeface="Courier New" panose="02070309020205020404" charset="0"/>
                <a:cs typeface="Courier New" panose="02070309020205020404" charset="0"/>
              </a:rPr>
              <a:t>_Exit</a:t>
            </a:r>
            <a:endParaRPr lang="en-US" altLang="zh-CN" sz="1400" u="sng">
              <a:latin typeface="Courier New" panose="02070309020205020404" charset="0"/>
              <a:cs typeface="Courier New" panose="02070309020205020404" charset="0"/>
            </a:endParaRPr>
          </a:p>
        </p:txBody>
      </p:sp>
      <p:sp>
        <p:nvSpPr>
          <p:cNvPr id="13" name="Text Box 12"/>
          <p:cNvSpPr txBox="true"/>
          <p:nvPr/>
        </p:nvSpPr>
        <p:spPr>
          <a:xfrm>
            <a:off x="6848475" y="2284730"/>
            <a:ext cx="4094480"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最后一个线程从启动例程返回</a:t>
            </a:r>
            <a:endParaRPr lang="zh-CN" altLang="en-US" sz="1400" u="sng">
              <a:latin typeface="Courier New" panose="02070309020205020404" charset="0"/>
              <a:cs typeface="Courier New" panose="02070309020205020404" charset="0"/>
            </a:endParaRPr>
          </a:p>
        </p:txBody>
      </p:sp>
      <p:sp>
        <p:nvSpPr>
          <p:cNvPr id="14" name="Text Box 13"/>
          <p:cNvSpPr txBox="true"/>
          <p:nvPr/>
        </p:nvSpPr>
        <p:spPr>
          <a:xfrm>
            <a:off x="6848475" y="2782570"/>
            <a:ext cx="4094480"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最后一个线程调用</a:t>
            </a:r>
            <a:r>
              <a:rPr lang="en-US" altLang="zh-CN" sz="1400" u="sng">
                <a:latin typeface="Courier New" panose="02070309020205020404" charset="0"/>
                <a:cs typeface="Courier New" panose="02070309020205020404" charset="0"/>
              </a:rPr>
              <a:t>pthread_exit</a:t>
            </a:r>
            <a:endParaRPr lang="en-US" altLang="zh-CN" sz="1400" u="sng">
              <a:latin typeface="Courier New" panose="02070309020205020404" charset="0"/>
              <a:cs typeface="Courier New" panose="02070309020205020404" charset="0"/>
            </a:endParaRPr>
          </a:p>
        </p:txBody>
      </p:sp>
      <p:sp>
        <p:nvSpPr>
          <p:cNvPr id="16" name="Left Brace 15"/>
          <p:cNvSpPr/>
          <p:nvPr/>
        </p:nvSpPr>
        <p:spPr>
          <a:xfrm>
            <a:off x="5579745" y="3320415"/>
            <a:ext cx="854075" cy="142430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7" name="Text Box 16"/>
          <p:cNvSpPr txBox="true"/>
          <p:nvPr/>
        </p:nvSpPr>
        <p:spPr>
          <a:xfrm>
            <a:off x="6975475" y="3215640"/>
            <a:ext cx="1463040" cy="306705"/>
          </a:xfrm>
          <a:prstGeom prst="rect">
            <a:avLst/>
          </a:prstGeom>
          <a:noFill/>
        </p:spPr>
        <p:txBody>
          <a:bodyPr wrap="square" rtlCol="0">
            <a:spAutoFit/>
          </a:bodyPr>
          <a:p>
            <a:r>
              <a:rPr lang="en-US" sz="1400" u="sng">
                <a:latin typeface="Courier New" panose="02070309020205020404" charset="0"/>
                <a:cs typeface="Courier New" panose="02070309020205020404" charset="0"/>
              </a:rPr>
              <a:t>abort</a:t>
            </a:r>
            <a:endParaRPr lang="en-US" sz="1400" u="sng">
              <a:latin typeface="Courier New" panose="02070309020205020404" charset="0"/>
              <a:cs typeface="Courier New" panose="02070309020205020404" charset="0"/>
            </a:endParaRPr>
          </a:p>
        </p:txBody>
      </p:sp>
      <p:sp>
        <p:nvSpPr>
          <p:cNvPr id="18" name="Text Box 17"/>
          <p:cNvSpPr txBox="true"/>
          <p:nvPr/>
        </p:nvSpPr>
        <p:spPr>
          <a:xfrm>
            <a:off x="6975475" y="4438015"/>
            <a:ext cx="3447415"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最后一个线程对取消请求作出响应</a:t>
            </a:r>
            <a:endParaRPr lang="zh-CN" altLang="en-US" sz="1400" u="sng">
              <a:latin typeface="Courier New" panose="02070309020205020404" charset="0"/>
              <a:cs typeface="Courier New" panose="02070309020205020404" charset="0"/>
            </a:endParaRPr>
          </a:p>
        </p:txBody>
      </p:sp>
      <p:sp>
        <p:nvSpPr>
          <p:cNvPr id="19" name="Text Box 18"/>
          <p:cNvSpPr txBox="true"/>
          <p:nvPr/>
        </p:nvSpPr>
        <p:spPr>
          <a:xfrm>
            <a:off x="6975475" y="3874135"/>
            <a:ext cx="1463040"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接到一个信号</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进程终止</a:t>
            </a:r>
            <a:r>
              <a:rPr lang="en-US" altLang="zh-CN" b="1">
                <a:latin typeface="Courier New" panose="02070309020205020404" charset="0"/>
                <a:cs typeface="Courier New" panose="02070309020205020404" charset="0"/>
              </a:rPr>
              <a:t>_</a:t>
            </a:r>
            <a:r>
              <a:rPr lang="zh-CN" altLang="en-US" b="1">
                <a:latin typeface="Courier New" panose="02070309020205020404" charset="0"/>
                <a:cs typeface="Courier New" panose="02070309020205020404" charset="0"/>
              </a:rPr>
              <a:t>退出函数</a:t>
            </a:r>
            <a:endParaRPr lang="zh-CN" altLang="en-US" b="1">
              <a:latin typeface="Courier New" panose="02070309020205020404" charset="0"/>
              <a:cs typeface="Courier New" panose="02070309020205020404" charset="0"/>
            </a:endParaRPr>
          </a:p>
        </p:txBody>
      </p:sp>
      <p:sp>
        <p:nvSpPr>
          <p:cNvPr id="14" name="Text Box 13"/>
          <p:cNvSpPr txBox="true"/>
          <p:nvPr/>
        </p:nvSpPr>
        <p:spPr>
          <a:xfrm>
            <a:off x="637540" y="954405"/>
            <a:ext cx="8389620" cy="526224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void exit(int status)</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void _Exit(int status)</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void _exit(int status)</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１．　</a:t>
            </a:r>
            <a:r>
              <a:rPr lang="en-US" altLang="en-US" sz="1400" u="sng">
                <a:latin typeface="Courier New" panose="02070309020205020404" charset="0"/>
                <a:cs typeface="Courier New" panose="02070309020205020404" charset="0"/>
              </a:rPr>
              <a:t>exit</a:t>
            </a:r>
            <a:r>
              <a:rPr lang="zh-CN" altLang="en-US" sz="1400" u="sng">
                <a:latin typeface="Courier New" panose="02070309020205020404" charset="0"/>
                <a:cs typeface="Courier New" panose="02070309020205020404" charset="0"/>
              </a:rPr>
              <a:t>会在进入内核之前，执行</a:t>
            </a:r>
            <a:r>
              <a:rPr lang="en-US" altLang="zh-CN" sz="1400" u="sng">
                <a:latin typeface="Courier New" panose="02070309020205020404" charset="0"/>
                <a:cs typeface="Courier New" panose="02070309020205020404" charset="0"/>
              </a:rPr>
              <a:t>flose</a:t>
            </a:r>
            <a:r>
              <a:rPr lang="zh-CN" altLang="en-US" sz="1400" u="sng">
                <a:latin typeface="Courier New" panose="02070309020205020404" charset="0"/>
                <a:cs typeface="Courier New" panose="02070309020205020404" charset="0"/>
              </a:rPr>
              <a:t>关闭该进程中所有的标准</a:t>
            </a:r>
            <a:r>
              <a:rPr lang="en-US" altLang="zh-CN" sz="1400" u="sng">
                <a:latin typeface="Courier New" panose="02070309020205020404" charset="0"/>
                <a:cs typeface="Courier New" panose="02070309020205020404" charset="0"/>
              </a:rPr>
              <a:t>IO.</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２．　</a:t>
            </a:r>
            <a:r>
              <a:rPr lang="en-US" altLang="zh-CN" sz="1400" u="sng">
                <a:latin typeface="Courier New" panose="02070309020205020404" charset="0"/>
                <a:cs typeface="Courier New" panose="02070309020205020404" charset="0"/>
              </a:rPr>
              <a:t>status:</a:t>
            </a:r>
            <a:r>
              <a:rPr lang="zh-CN" altLang="en-US" sz="1400" u="sng">
                <a:latin typeface="Courier New" panose="02070309020205020404" charset="0"/>
                <a:cs typeface="Courier New" panose="02070309020205020404" charset="0"/>
              </a:rPr>
              <a:t>　终止状态</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main</a:t>
            </a:r>
            <a:r>
              <a:rPr lang="zh-CN" altLang="en-US" sz="1400" u="sng">
                <a:latin typeface="Courier New" panose="02070309020205020404" charset="0"/>
                <a:cs typeface="Courier New" panose="02070309020205020404" charset="0"/>
              </a:rPr>
              <a:t>函数返回值为</a:t>
            </a:r>
            <a:r>
              <a:rPr lang="en-US" altLang="zh-CN" sz="1400" u="sng">
                <a:latin typeface="Courier New" panose="02070309020205020404" charset="0"/>
                <a:cs typeface="Courier New" panose="02070309020205020404" charset="0"/>
              </a:rPr>
              <a:t>void, </a:t>
            </a:r>
            <a:r>
              <a:rPr lang="zh-CN" altLang="en-US" sz="1400" u="sng">
                <a:latin typeface="Courier New" panose="02070309020205020404" charset="0"/>
                <a:cs typeface="Courier New" panose="02070309020205020404" charset="0"/>
              </a:rPr>
              <a:t>则终止状态为未定义的</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 atexit(void (*func)(void))  //</a:t>
            </a:r>
            <a:r>
              <a:rPr lang="zh-CN" altLang="en-US"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出错，返回非０</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注册终止处理程序</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注册的程序执行顺序与登记顺序相反</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注册多次也会多次执行</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调用</a:t>
            </a:r>
            <a:r>
              <a:rPr lang="en-US" altLang="zh-CN" sz="1400" u="sng">
                <a:latin typeface="Courier New" panose="02070309020205020404" charset="0"/>
                <a:cs typeface="Courier New" panose="02070309020205020404" charset="0"/>
              </a:rPr>
              <a:t>exec</a:t>
            </a:r>
            <a:r>
              <a:rPr lang="zh-CN" altLang="en-US" sz="1400" u="sng">
                <a:latin typeface="Courier New" panose="02070309020205020404" charset="0"/>
                <a:cs typeface="Courier New" panose="02070309020205020404" charset="0"/>
              </a:rPr>
              <a:t>函数簇的任一函数，将会清空已经注册的终止处理程序</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终止处理程序会在调用了</a:t>
            </a:r>
            <a:r>
              <a:rPr lang="en-US" altLang="zh-CN" sz="1400" u="sng">
                <a:latin typeface="Courier New" panose="02070309020205020404" charset="0"/>
                <a:cs typeface="Courier New" panose="02070309020205020404" charset="0"/>
              </a:rPr>
              <a:t>exit</a:t>
            </a:r>
            <a:r>
              <a:rPr lang="zh-CN" altLang="en-US" sz="1400" u="sng">
                <a:latin typeface="Courier New" panose="02070309020205020404" charset="0"/>
                <a:cs typeface="Courier New" panose="02070309020205020404" charset="0"/>
              </a:rPr>
              <a:t>函数后被执行，在</a:t>
            </a:r>
            <a:r>
              <a:rPr lang="en-US" altLang="zh-CN" sz="1400" u="sng">
                <a:latin typeface="Courier New" panose="02070309020205020404" charset="0"/>
                <a:cs typeface="Courier New" panose="02070309020205020404" charset="0"/>
              </a:rPr>
              <a:t>fclose</a:t>
            </a:r>
            <a:r>
              <a:rPr lang="zh-CN" altLang="en-US" sz="1400" u="sng">
                <a:latin typeface="Courier New" panose="02070309020205020404" charset="0"/>
                <a:cs typeface="Courier New" panose="02070309020205020404" charset="0"/>
              </a:rPr>
              <a:t>之前</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altLang="en-US" b="1">
                <a:latin typeface="Courier New" panose="02070309020205020404" charset="0"/>
                <a:cs typeface="Courier New" panose="02070309020205020404" charset="0"/>
              </a:rPr>
              <a:t>Ｃ程序启动和终止</a:t>
            </a:r>
            <a:endParaRPr lang="en-US" altLang="zh-CN" b="1">
              <a:latin typeface="Courier New" panose="02070309020205020404" charset="0"/>
              <a:cs typeface="Courier New" panose="02070309020205020404" charset="0"/>
            </a:endParaRPr>
          </a:p>
        </p:txBody>
      </p:sp>
      <p:pic>
        <p:nvPicPr>
          <p:cNvPr id="3" name="Picture 2" descr="Selection_006"/>
          <p:cNvPicPr>
            <a:picLocks noChangeAspect="true"/>
          </p:cNvPicPr>
          <p:nvPr/>
        </p:nvPicPr>
        <p:blipFill>
          <a:blip r:embed="rId1"/>
          <a:stretch>
            <a:fillRect/>
          </a:stretch>
        </p:blipFill>
        <p:spPr>
          <a:xfrm>
            <a:off x="1231265" y="889635"/>
            <a:ext cx="8521700" cy="47891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命令行参数</a:t>
            </a:r>
            <a:endParaRPr lang="zh-CN" b="1">
              <a:latin typeface="Courier New" panose="02070309020205020404" charset="0"/>
              <a:cs typeface="Courier New" panose="02070309020205020404" charset="0"/>
            </a:endParaRPr>
          </a:p>
        </p:txBody>
      </p:sp>
      <p:sp>
        <p:nvSpPr>
          <p:cNvPr id="14" name="Text Box 13"/>
          <p:cNvSpPr txBox="true"/>
          <p:nvPr/>
        </p:nvSpPr>
        <p:spPr>
          <a:xfrm>
            <a:off x="637540" y="954405"/>
            <a:ext cx="8389620" cy="737235"/>
          </a:xfrm>
          <a:prstGeom prst="rect">
            <a:avLst/>
          </a:prstGeom>
          <a:noFill/>
        </p:spPr>
        <p:txBody>
          <a:bodyPr wrap="square" rtlCol="0">
            <a:spAutoFit/>
          </a:bodyPr>
          <a:p>
            <a:r>
              <a:rPr lang="zh-CN" sz="1400" u="sng">
                <a:latin typeface="Courier New" panose="02070309020205020404" charset="0"/>
                <a:cs typeface="Courier New" panose="02070309020205020404" charset="0"/>
              </a:rPr>
              <a:t>１．　执行</a:t>
            </a:r>
            <a:r>
              <a:rPr lang="en-US" altLang="zh-CN" sz="1400" u="sng">
                <a:latin typeface="Courier New" panose="02070309020205020404" charset="0"/>
                <a:cs typeface="Courier New" panose="02070309020205020404" charset="0"/>
              </a:rPr>
              <a:t>exec</a:t>
            </a:r>
            <a:r>
              <a:rPr lang="zh-CN" altLang="en-US" sz="1400" u="sng">
                <a:latin typeface="Courier New" panose="02070309020205020404" charset="0"/>
                <a:cs typeface="Courier New" panose="02070309020205020404" charset="0"/>
              </a:rPr>
              <a:t>的进程可以把命令行参数传递给新程序</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3479165" y="2360930"/>
            <a:ext cx="4848225" cy="1876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环境变量</a:t>
            </a:r>
            <a:endParaRPr lang="zh-CN" b="1">
              <a:latin typeface="Courier New" panose="02070309020205020404" charset="0"/>
              <a:cs typeface="Courier New" panose="02070309020205020404" charset="0"/>
            </a:endParaRPr>
          </a:p>
        </p:txBody>
      </p:sp>
      <p:pic>
        <p:nvPicPr>
          <p:cNvPr id="4" name="Picture 3"/>
          <p:cNvPicPr>
            <a:picLocks noChangeAspect="true"/>
          </p:cNvPicPr>
          <p:nvPr/>
        </p:nvPicPr>
        <p:blipFill>
          <a:blip r:embed="rId1"/>
          <a:stretch>
            <a:fillRect/>
          </a:stretch>
        </p:blipFill>
        <p:spPr>
          <a:xfrm>
            <a:off x="3281045" y="2042160"/>
            <a:ext cx="5267325" cy="2047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环境变量</a:t>
            </a:r>
            <a:endParaRPr lang="zh-CN" b="1">
              <a:latin typeface="Courier New" panose="02070309020205020404" charset="0"/>
              <a:cs typeface="Courier New" panose="02070309020205020404" charset="0"/>
            </a:endParaRPr>
          </a:p>
        </p:txBody>
      </p:sp>
      <p:sp>
        <p:nvSpPr>
          <p:cNvPr id="14" name="Text Box 13"/>
          <p:cNvSpPr txBox="true"/>
          <p:nvPr/>
        </p:nvSpPr>
        <p:spPr>
          <a:xfrm>
            <a:off x="654685" y="1376680"/>
            <a:ext cx="11503025" cy="439991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char *getenv(const char *name)</a:t>
            </a:r>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返回与</a:t>
            </a:r>
            <a:r>
              <a:rPr lang="en-US" altLang="zh-CN" sz="1400" u="sng">
                <a:latin typeface="Courier New" panose="02070309020205020404" charset="0"/>
                <a:cs typeface="Courier New" panose="02070309020205020404" charset="0"/>
              </a:rPr>
              <a:t>name</a:t>
            </a:r>
            <a:r>
              <a:rPr lang="zh-CN" altLang="en-US" sz="1400" u="sng">
                <a:latin typeface="Courier New" panose="02070309020205020404" charset="0"/>
                <a:cs typeface="Courier New" panose="02070309020205020404" charset="0"/>
              </a:rPr>
              <a:t>关联的</a:t>
            </a:r>
            <a:r>
              <a:rPr lang="en-US" altLang="zh-CN" sz="1400" u="sng">
                <a:latin typeface="Courier New" panose="02070309020205020404" charset="0"/>
                <a:cs typeface="Courier New" panose="02070309020205020404" charset="0"/>
              </a:rPr>
              <a:t>value</a:t>
            </a:r>
            <a:r>
              <a:rPr lang="zh-CN" altLang="en-US" sz="1400" u="sng">
                <a:latin typeface="Courier New" panose="02070309020205020404" charset="0"/>
                <a:cs typeface="Courier New" panose="02070309020205020404" charset="0"/>
              </a:rPr>
              <a:t>的指针，如果不存在</a:t>
            </a:r>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NULL</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 putenv(char *str);</a:t>
            </a:r>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 </a:t>
            </a:r>
            <a:r>
              <a:rPr lang="zh-CN" altLang="en-US" sz="1400" u="sng">
                <a:latin typeface="Courier New" panose="02070309020205020404" charset="0"/>
                <a:cs typeface="Courier New" panose="02070309020205020404" charset="0"/>
              </a:rPr>
              <a:t>失败，返回非０</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 setenv(const char *name, const char *value, int rewrite);</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 unsetenv(const char *name)</a:t>
            </a:r>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失败，返回</a:t>
            </a:r>
            <a:r>
              <a:rPr lang="en-US" altLang="zh-CN" sz="1400" u="sng">
                <a:latin typeface="Courier New" panose="02070309020205020404" charset="0"/>
                <a:cs typeface="Courier New" panose="02070309020205020404" charset="0"/>
              </a:rPr>
              <a:t>-1</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putenv</a:t>
            </a:r>
            <a:r>
              <a:rPr lang="zh-CN" altLang="" sz="1400" u="sng">
                <a:latin typeface="Courier New" panose="02070309020205020404" charset="0"/>
                <a:cs typeface="Courier New" panose="02070309020205020404" charset="0"/>
              </a:rPr>
              <a:t>在插入新的环境变量的时候，如果已经存在就先删除，再插入，不存在，就直接插入，　</a:t>
            </a:r>
            <a:r>
              <a:rPr lang="" altLang="zh-CN" sz="1400" u="sng">
                <a:latin typeface="Courier New" panose="02070309020205020404" charset="0"/>
                <a:cs typeface="Courier New" panose="02070309020205020404" charset="0"/>
              </a:rPr>
              <a:t>str</a:t>
            </a:r>
            <a:r>
              <a:rPr lang="zh-CN" altLang="" sz="1400" u="sng">
                <a:latin typeface="Courier New" panose="02070309020205020404" charset="0"/>
                <a:cs typeface="Courier New" panose="02070309020205020404" charset="0"/>
              </a:rPr>
              <a:t>的格式为</a:t>
            </a:r>
            <a:r>
              <a:rPr lang="" altLang="zh-CN" sz="1400" u="sng">
                <a:latin typeface="Courier New" panose="02070309020205020404" charset="0"/>
                <a:cs typeface="Courier New" panose="02070309020205020404" charset="0"/>
              </a:rPr>
              <a:t>”name=value”;</a:t>
            </a:r>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setenv</a:t>
            </a:r>
            <a:r>
              <a:rPr lang="zh-CN" altLang="" sz="1400" u="sng">
                <a:latin typeface="Courier New" panose="02070309020205020404" charset="0"/>
                <a:cs typeface="Courier New" panose="02070309020205020404" charset="0"/>
              </a:rPr>
              <a:t>在插入新的环境变量的时候，如果设置了</a:t>
            </a:r>
            <a:r>
              <a:rPr lang="" altLang="zh-CN" sz="1400" u="sng">
                <a:latin typeface="Courier New" panose="02070309020205020404" charset="0"/>
                <a:cs typeface="Courier New" panose="02070309020205020404" charset="0"/>
              </a:rPr>
              <a:t>rewrite</a:t>
            </a:r>
            <a:r>
              <a:rPr lang="zh-CN" altLang="" sz="1400" u="sng">
                <a:latin typeface="Courier New" panose="02070309020205020404" charset="0"/>
                <a:cs typeface="Courier New" panose="02070309020205020404" charset="0"/>
              </a:rPr>
              <a:t>为非零，和</a:t>
            </a:r>
            <a:r>
              <a:rPr lang="" altLang="zh-CN" sz="1400" u="sng">
                <a:latin typeface="Courier New" panose="02070309020205020404" charset="0"/>
                <a:cs typeface="Courier New" panose="02070309020205020404" charset="0"/>
              </a:rPr>
              <a:t>putenv</a:t>
            </a:r>
            <a:r>
              <a:rPr lang="zh-CN" altLang="" sz="1400" u="sng">
                <a:latin typeface="Courier New" panose="02070309020205020404" charset="0"/>
                <a:cs typeface="Courier New" panose="02070309020205020404" charset="0"/>
              </a:rPr>
              <a:t>相同，如果为０，那么已经存在，将不会插入，也不会报错</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unsetenv</a:t>
            </a:r>
            <a:r>
              <a:rPr lang="zh-CN" altLang="" sz="1400" u="sng">
                <a:latin typeface="Courier New" panose="02070309020205020404" charset="0"/>
                <a:cs typeface="Courier New" panose="02070309020205020404" charset="0"/>
              </a:rPr>
              <a:t>删除</a:t>
            </a:r>
            <a:r>
              <a:rPr lang="" altLang="zh-CN" sz="1400" u="sng">
                <a:latin typeface="Courier New" panose="02070309020205020404" charset="0"/>
                <a:cs typeface="Courier New" panose="02070309020205020404" charset="0"/>
              </a:rPr>
              <a:t>name</a:t>
            </a:r>
            <a:r>
              <a:rPr lang="zh-CN" altLang="" sz="1400" u="sng">
                <a:latin typeface="Courier New" panose="02070309020205020404" charset="0"/>
                <a:cs typeface="Courier New" panose="02070309020205020404" charset="0"/>
              </a:rPr>
              <a:t>的定义，即使不存在定义也不算出错</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20015" y="41275"/>
            <a:ext cx="2453640" cy="368300"/>
          </a:xfrm>
          <a:prstGeom prst="rect">
            <a:avLst/>
          </a:prstGeom>
          <a:noFill/>
        </p:spPr>
        <p:txBody>
          <a:bodyPr wrap="square" rtlCol="0">
            <a:spAutoFit/>
          </a:bodyPr>
          <a:p>
            <a:r>
              <a:rPr lang="zh-CN" b="1">
                <a:latin typeface="Courier New" panose="02070309020205020404" charset="0"/>
                <a:cs typeface="Courier New" panose="02070309020205020404" charset="0"/>
              </a:rPr>
              <a:t>环境变量</a:t>
            </a:r>
            <a:endParaRPr lang="zh-CN" b="1">
              <a:latin typeface="Courier New" panose="02070309020205020404" charset="0"/>
              <a:cs typeface="Courier New" panose="02070309020205020404" charset="0"/>
            </a:endParaRPr>
          </a:p>
        </p:txBody>
      </p:sp>
      <p:sp>
        <p:nvSpPr>
          <p:cNvPr id="3" name="Rectangle 2"/>
          <p:cNvSpPr/>
          <p:nvPr/>
        </p:nvSpPr>
        <p:spPr>
          <a:xfrm>
            <a:off x="982980" y="774065"/>
            <a:ext cx="2312035" cy="4683760"/>
          </a:xfrm>
          <a:prstGeom prst="rect">
            <a:avLst/>
          </a:prstGeom>
          <a:noFill/>
          <a:ln w="571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Connector 3"/>
          <p:cNvCxnSpPr/>
          <p:nvPr/>
        </p:nvCxnSpPr>
        <p:spPr>
          <a:xfrm>
            <a:off x="982980" y="1369060"/>
            <a:ext cx="23120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true"/>
          <p:nvPr/>
        </p:nvSpPr>
        <p:spPr>
          <a:xfrm>
            <a:off x="1628775" y="1992630"/>
            <a:ext cx="1586865" cy="368300"/>
          </a:xfrm>
          <a:prstGeom prst="rect">
            <a:avLst/>
          </a:prstGeom>
          <a:noFill/>
        </p:spPr>
        <p:txBody>
          <a:bodyPr wrap="square" rtlCol="0">
            <a:spAutoFit/>
          </a:bodyPr>
          <a:p>
            <a:r>
              <a:rPr lang="zh-CN" altLang="en-US"/>
              <a:t>栈</a:t>
            </a:r>
            <a:endParaRPr lang="zh-CN" altLang="en-US"/>
          </a:p>
        </p:txBody>
      </p:sp>
      <p:cxnSp>
        <p:nvCxnSpPr>
          <p:cNvPr id="6" name="Straight Connector 5"/>
          <p:cNvCxnSpPr/>
          <p:nvPr/>
        </p:nvCxnSpPr>
        <p:spPr>
          <a:xfrm>
            <a:off x="982980" y="1694180"/>
            <a:ext cx="23120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82980" y="2548255"/>
            <a:ext cx="23120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82980" y="3618230"/>
            <a:ext cx="23120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Box 8"/>
          <p:cNvSpPr txBox="true"/>
          <p:nvPr/>
        </p:nvSpPr>
        <p:spPr>
          <a:xfrm>
            <a:off x="1257935" y="1369060"/>
            <a:ext cx="1586865" cy="368300"/>
          </a:xfrm>
          <a:prstGeom prst="rect">
            <a:avLst/>
          </a:prstGeom>
          <a:noFill/>
        </p:spPr>
        <p:txBody>
          <a:bodyPr wrap="square" rtlCol="0">
            <a:spAutoFit/>
          </a:bodyPr>
          <a:p>
            <a:r>
              <a:rPr lang="zh-CN" altLang="en-US"/>
              <a:t>环境变量</a:t>
            </a:r>
            <a:endParaRPr lang="zh-CN" altLang="en-US"/>
          </a:p>
        </p:txBody>
      </p:sp>
      <p:sp>
        <p:nvSpPr>
          <p:cNvPr id="10" name="Text Box 9"/>
          <p:cNvSpPr txBox="true"/>
          <p:nvPr/>
        </p:nvSpPr>
        <p:spPr>
          <a:xfrm>
            <a:off x="1257935" y="935355"/>
            <a:ext cx="1586865" cy="368300"/>
          </a:xfrm>
          <a:prstGeom prst="rect">
            <a:avLst/>
          </a:prstGeom>
          <a:noFill/>
        </p:spPr>
        <p:txBody>
          <a:bodyPr wrap="square" rtlCol="0">
            <a:spAutoFit/>
          </a:bodyPr>
          <a:p>
            <a:r>
              <a:rPr lang="zh-CN" altLang="en-US"/>
              <a:t>内核空间</a:t>
            </a:r>
            <a:endParaRPr lang="zh-CN" altLang="en-US"/>
          </a:p>
        </p:txBody>
      </p:sp>
      <p:sp>
        <p:nvSpPr>
          <p:cNvPr id="11" name="Text Box 10"/>
          <p:cNvSpPr txBox="true"/>
          <p:nvPr/>
        </p:nvSpPr>
        <p:spPr>
          <a:xfrm>
            <a:off x="1628775" y="2931795"/>
            <a:ext cx="1586865" cy="368300"/>
          </a:xfrm>
          <a:prstGeom prst="rect">
            <a:avLst/>
          </a:prstGeom>
          <a:noFill/>
        </p:spPr>
        <p:txBody>
          <a:bodyPr wrap="square" rtlCol="0">
            <a:spAutoFit/>
          </a:bodyPr>
          <a:p>
            <a:r>
              <a:rPr lang="zh-CN" altLang="en-US"/>
              <a:t>堆</a:t>
            </a:r>
            <a:endParaRPr lang="zh-CN" altLang="en-US"/>
          </a:p>
        </p:txBody>
      </p:sp>
      <p:sp>
        <p:nvSpPr>
          <p:cNvPr id="12" name="Text Box 11"/>
          <p:cNvSpPr txBox="true"/>
          <p:nvPr/>
        </p:nvSpPr>
        <p:spPr>
          <a:xfrm>
            <a:off x="4018280" y="1369060"/>
            <a:ext cx="7649845" cy="2461260"/>
          </a:xfrm>
          <a:prstGeom prst="rect">
            <a:avLst/>
          </a:prstGeom>
          <a:noFill/>
        </p:spPr>
        <p:txBody>
          <a:bodyPr wrap="square" rtlCol="0">
            <a:spAutoFit/>
          </a:bodyPr>
          <a:p>
            <a:r>
              <a:rPr lang="zh-CN" sz="1400" u="sng">
                <a:latin typeface="Courier New" panose="02070309020205020404" charset="0"/>
                <a:cs typeface="Courier New" panose="02070309020205020404" charset="0"/>
              </a:rPr>
              <a:t>１．　环境变量的大小刚刚好够存储初始的环境变量指针表和对应的环境变量值</a:t>
            </a:r>
            <a:endParaRPr lang="zh-CN" sz="1400" u="sng">
              <a:latin typeface="Courier New" panose="02070309020205020404" charset="0"/>
              <a:cs typeface="Courier New" panose="02070309020205020404" charset="0"/>
            </a:endParaRPr>
          </a:p>
          <a:p>
            <a:endParaRPr lang="zh-CN" altLang="zh-CN" sz="1400" u="sng">
              <a:latin typeface="Courier New" panose="02070309020205020404" charset="0"/>
              <a:cs typeface="Courier New" panose="02070309020205020404" charset="0"/>
            </a:endParaRPr>
          </a:p>
          <a:p>
            <a:r>
              <a:rPr lang="zh-CN" sz="1400" u="sng">
                <a:latin typeface="Courier New" panose="02070309020205020404" charset="0"/>
                <a:cs typeface="Courier New" panose="02070309020205020404" charset="0"/>
              </a:rPr>
              <a:t>２．　修改一个现有的</a:t>
            </a:r>
            <a:r>
              <a:rPr lang="" altLang="zh-CN" sz="1400" u="sng">
                <a:latin typeface="Courier New" panose="02070309020205020404" charset="0"/>
                <a:cs typeface="Courier New" panose="02070309020205020404" charset="0"/>
              </a:rPr>
              <a:t>name</a:t>
            </a:r>
            <a:r>
              <a:rPr lang="zh-CN" altLang="" sz="1400" u="sng">
                <a:latin typeface="Courier New" panose="02070309020205020404" charset="0"/>
                <a:cs typeface="Courier New" panose="02070309020205020404" charset="0"/>
              </a:rPr>
              <a:t>的</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，如果新的</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比原始的</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占用的空间小，那么直接放在原始的</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空间就可以，如果大与原始的</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空间，就会在堆中开辟一个新的空间，存储</a:t>
            </a:r>
            <a:r>
              <a:rPr lang="" altLang="zh-CN" sz="1400" u="sng">
                <a:latin typeface="Courier New" panose="02070309020205020404" charset="0"/>
                <a:cs typeface="Courier New" panose="02070309020205020404" charset="0"/>
              </a:rPr>
              <a:t>value,</a:t>
            </a:r>
            <a:r>
              <a:rPr lang="zh-CN" altLang="" sz="1400" u="sng">
                <a:latin typeface="Courier New" panose="02070309020205020404" charset="0"/>
                <a:cs typeface="Courier New" panose="02070309020205020404" charset="0"/>
              </a:rPr>
              <a:t>并更新环境变量指针表中的指针</a:t>
            </a:r>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３．　添加一个新的</a:t>
            </a:r>
            <a:r>
              <a:rPr lang="" altLang="zh-CN" sz="1400" u="sng">
                <a:latin typeface="Courier New" panose="02070309020205020404" charset="0"/>
                <a:cs typeface="Courier New" panose="02070309020205020404" charset="0"/>
              </a:rPr>
              <a:t>name, </a:t>
            </a:r>
            <a:r>
              <a:rPr lang="zh-CN" altLang="" sz="1400" u="sng">
                <a:latin typeface="Courier New" panose="02070309020205020404" charset="0"/>
                <a:cs typeface="Courier New" panose="02070309020205020404" charset="0"/>
              </a:rPr>
              <a:t>要对环境变量指针表也要扩容，调用</a:t>
            </a:r>
            <a:r>
              <a:rPr lang="" altLang="zh-CN" sz="1400" u="sng">
                <a:latin typeface="Courier New" panose="02070309020205020404" charset="0"/>
                <a:cs typeface="Courier New" panose="02070309020205020404" charset="0"/>
              </a:rPr>
              <a:t>malloc</a:t>
            </a:r>
            <a:r>
              <a:rPr lang="zh-CN" altLang="" sz="1400" u="sng">
                <a:latin typeface="Courier New" panose="02070309020205020404" charset="0"/>
                <a:cs typeface="Courier New" panose="02070309020205020404" charset="0"/>
              </a:rPr>
              <a:t>开辟一个新的堆空间，先把原始的指针数据复制过来，再添加新的，这样操作之后，环境变量指针表中有一部分的指针指向堆中的</a:t>
            </a:r>
            <a:r>
              <a:rPr lang="" altLang="zh-CN" sz="1400" u="sng">
                <a:latin typeface="Courier New" panose="02070309020205020404" charset="0"/>
                <a:cs typeface="Courier New" panose="02070309020205020404" charset="0"/>
              </a:rPr>
              <a:t>nameValue, </a:t>
            </a:r>
            <a:r>
              <a:rPr lang="zh-CN" altLang="" sz="1400" u="sng">
                <a:latin typeface="Courier New" panose="02070309020205020404" charset="0"/>
                <a:cs typeface="Courier New" panose="02070309020205020404" charset="0"/>
              </a:rPr>
              <a:t>有一部分指向原始的环境变量内存段。在后续的新增中，只需要调用</a:t>
            </a:r>
            <a:r>
              <a:rPr lang="" altLang="zh-CN" sz="1400" u="sng">
                <a:latin typeface="Courier New" panose="02070309020205020404" charset="0"/>
                <a:cs typeface="Courier New" panose="02070309020205020404" charset="0"/>
              </a:rPr>
              <a:t>realloc</a:t>
            </a:r>
            <a:r>
              <a:rPr lang="zh-CN" altLang="" sz="1400" u="sng">
                <a:latin typeface="Courier New" panose="02070309020205020404" charset="0"/>
                <a:cs typeface="Courier New" panose="02070309020205020404" charset="0"/>
              </a:rPr>
              <a:t>继续对环境变量指针表进行扩容就可以了。</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WPS Presentation</Application>
  <PresentationFormat>宽屏</PresentationFormat>
  <Paragraphs>201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Courier New</vt:lpstr>
      <vt:lpstr>微软雅黑</vt:lpstr>
      <vt:lpstr>Arial Unicode MS</vt:lpstr>
      <vt:lpstr>Arial Black</vt:lpstr>
      <vt:lpstr>SimSun</vt:lpstr>
      <vt:lpstr>Droid Sans Fallback</vt:lpstr>
      <vt:lpstr>Times New Roman</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zhaosong</dc:creator>
  <cp:lastModifiedBy>走夜路的读书人</cp:lastModifiedBy>
  <cp:revision>98</cp:revision>
  <dcterms:created xsi:type="dcterms:W3CDTF">2020-09-02T01:48:33Z</dcterms:created>
  <dcterms:modified xsi:type="dcterms:W3CDTF">2020-09-02T01:48:33Z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