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74" r:id="rId5"/>
    <p:sldId id="277" r:id="rId6"/>
    <p:sldId id="353" r:id="rId7"/>
    <p:sldId id="278" r:id="rId8"/>
    <p:sldId id="282" r:id="rId9"/>
    <p:sldId id="316" r:id="rId10"/>
    <p:sldId id="351" r:id="rId11"/>
    <p:sldId id="332" r:id="rId12"/>
    <p:sldId id="358" r:id="rId13"/>
    <p:sldId id="355" r:id="rId14"/>
    <p:sldId id="356" r:id="rId15"/>
    <p:sldId id="283" r:id="rId16"/>
    <p:sldId id="385" r:id="rId17"/>
    <p:sldId id="386" r:id="rId18"/>
    <p:sldId id="372" r:id="rId19"/>
    <p:sldId id="379" r:id="rId20"/>
    <p:sldId id="334" r:id="rId21"/>
    <p:sldId id="352" r:id="rId22"/>
    <p:sldId id="27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1"/>
    <a:srgbClr val="7AB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9" name="灯片编号占位符 8"/>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5" name="灯片编号占位符 4"/>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4" name="灯片编号占位符 3"/>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41000"/>
            <a:lum/>
          </a:blip>
          <a:srcRect/>
          <a:stretch>
            <a:fillRect t="-40000" b="-40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r>
              <a:rPr lang="en-US" altLang="zh-CN" dirty="0"/>
              <a:t>2017/6</a:t>
            </a:r>
            <a:endParaRPr lang="zh-CN" altLang="en-US" dirty="0"/>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2EAC639-8067-4FC7-9A1A-8A14B8E85D8F}"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80074AF9-133E-4CE5-8288-E1F9ACE8620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r>
              <a:rPr lang="en-US" altLang="zh-CN" dirty="0"/>
              <a:t>2017/6</a:t>
            </a:r>
            <a:endParaRPr lang="zh-CN" altLang="en-US" dirty="0"/>
          </a:p>
        </p:txBody>
      </p:sp>
      <p:sp>
        <p:nvSpPr>
          <p:cNvPr id="5" name="页脚占位符 4"/>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 name="日期占位符 12"/>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14" name="页脚占位符 13"/>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p:txBody>
          <a:bodyPr/>
          <a:lstStyle/>
          <a:p>
            <a:fld id="{941CB232-9FE1-4BA3-BC78-518E99D31B9E}" type="slidenum">
              <a:rPr lang="zh-CN" altLang="en-US" smtClean="0"/>
            </a:fld>
            <a:endParaRPr lang="zh-CN" altLang="en-US"/>
          </a:p>
        </p:txBody>
      </p:sp>
      <p:sp>
        <p:nvSpPr>
          <p:cNvPr id="16" name="标题 15"/>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5" name="灯片编号占位符 4"/>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4" name="灯片编号占位符 3"/>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73E603-3B05-4E37-BCD4-5A12DA440369}"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dirty="0"/>
              <a:t>基于网络编码的信息中心网络中的访问控制研究</a:t>
            </a:r>
            <a:endParaRPr lang="zh-CN" altLang="en-US" dirty="0"/>
          </a:p>
        </p:txBody>
      </p:sp>
      <p:sp>
        <p:nvSpPr>
          <p:cNvPr id="7" name="灯片编号占位符 6"/>
          <p:cNvSpPr>
            <a:spLocks noGrp="1"/>
          </p:cNvSpPr>
          <p:nvPr>
            <p:ph type="sldNum" sz="quarter" idx="12"/>
          </p:nvPr>
        </p:nvSpPr>
        <p:spPr/>
        <p:txBody>
          <a:bodyPr/>
          <a:lstStyle/>
          <a:p>
            <a:fld id="{941CB232-9FE1-4BA3-BC78-518E99D31B9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3E603-3B05-4E37-BCD4-5A12DA4403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CB232-9FE1-4BA3-BC78-518E99D31B9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fld id="{F2EAC639-8067-4FC7-9A1A-8A14B8E85D8F}" type="datetimeFigureOut">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r>
              <a:rPr lang="zh-CN" altLang="en-US" dirty="0"/>
              <a:t>基于网络编码的信息中心网络中的访问控制研究</a:t>
            </a:r>
            <a:endParaRPr lang="zh-CN" altLang="en-US" dirty="0"/>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latin typeface="Arial" panose="020B0604020202020204" pitchFamily="34" charset="0"/>
                <a:ea typeface="Adobe 黑体 Std R" panose="020B0400000000000000" pitchFamily="34" charset="-122"/>
              </a:defRPr>
            </a:lvl1pPr>
          </a:lstStyle>
          <a:p>
            <a:pPr defTabSz="913765"/>
            <a:fld id="{80074AF9-133E-4CE5-8288-E1F9ACE86204}" type="slidenum">
              <a:rPr lang="zh-CN" altLang="en-US" smtClean="0">
                <a:solidFill>
                  <a:prstClr val="black">
                    <a:tint val="75000"/>
                  </a:prstClr>
                </a:solidFill>
              </a:rPr>
            </a:fld>
            <a:endParaRPr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Adobe 黑体 Std R" panose="020B0400000000000000"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dobe 黑体 Std R" panose="020B0400000000000000"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dobe 黑体 Std R" panose="020B0400000000000000" pitchFamily="34" charset="-122"/>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dobe 黑体 Std R" panose="020B0400000000000000" pitchFamily="34" charset="-122"/>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Adobe 黑体 Std R" panose="020B0400000000000000" pitchFamily="34" charset="-122"/>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Adobe 黑体 Std R" panose="020B0400000000000000" pitchFamily="34" charset="-122"/>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40000"/>
            <a:lum/>
          </a:blip>
          <a:srcRect/>
          <a:stretch>
            <a:fillRect t="-40000" b="-40000"/>
          </a:stretch>
        </a:blipFill>
        <a:effectLst/>
      </p:bgPr>
    </p:bg>
    <p:spTree>
      <p:nvGrpSpPr>
        <p:cNvPr id="1" name=""/>
        <p:cNvGrpSpPr/>
        <p:nvPr/>
      </p:nvGrpSpPr>
      <p:grpSpPr>
        <a:xfrm>
          <a:off x="0" y="0"/>
          <a:ext cx="0" cy="0"/>
          <a:chOff x="0" y="0"/>
          <a:chExt cx="0" cy="0"/>
        </a:xfrm>
      </p:grpSpPr>
      <p:sp>
        <p:nvSpPr>
          <p:cNvPr id="35" name="文本框 34"/>
          <p:cNvSpPr txBox="1"/>
          <p:nvPr/>
        </p:nvSpPr>
        <p:spPr>
          <a:xfrm>
            <a:off x="2820474" y="2193353"/>
            <a:ext cx="8628845" cy="768350"/>
          </a:xfrm>
          <a:prstGeom prst="rect">
            <a:avLst/>
          </a:prstGeom>
          <a:noFill/>
        </p:spPr>
        <p:txBody>
          <a:bodyPr wrap="square" rtlCol="0">
            <a:spAutoFit/>
          </a:bodyPr>
          <a:lstStyle/>
          <a:p>
            <a:pPr algn="ctr"/>
            <a:r>
              <a:rPr sz="4400" b="1" dirty="0">
                <a:solidFill>
                  <a:srgbClr val="0071C1"/>
                </a:solidFill>
                <a:latin typeface="微软雅黑" panose="020B0503020204020204" pitchFamily="34" charset="-122"/>
                <a:ea typeface="微软雅黑" panose="020B0503020204020204" pitchFamily="34" charset="-122"/>
              </a:rPr>
              <a:t>基于影视量化的票房分析</a:t>
            </a:r>
            <a:endParaRPr sz="4400" b="1" dirty="0">
              <a:solidFill>
                <a:srgbClr val="0071C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898775" y="3623945"/>
            <a:ext cx="8759825" cy="511175"/>
            <a:chOff x="4559710" y="3533936"/>
            <a:chExt cx="5095257" cy="484742"/>
          </a:xfrm>
        </p:grpSpPr>
        <p:sp>
          <p:nvSpPr>
            <p:cNvPr id="36" name="矩形 35"/>
            <p:cNvSpPr/>
            <p:nvPr/>
          </p:nvSpPr>
          <p:spPr>
            <a:xfrm>
              <a:off x="4640209" y="3533936"/>
              <a:ext cx="4888791" cy="484742"/>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4559710" y="3576252"/>
              <a:ext cx="5095257" cy="378159"/>
            </a:xfrm>
            <a:prstGeom prst="rect">
              <a:avLst/>
            </a:prstGeom>
            <a:noFill/>
          </p:spPr>
          <p:txBody>
            <a:bodyPr wrap="square" rtlCol="0">
              <a:spAutoFit/>
            </a:bodyPr>
            <a:lstStyle/>
            <a:p>
              <a:pPr algn="ctr"/>
              <a:r>
                <a:rPr lang="en-US" altLang="zh-CN" sz="2000" b="1" spc="3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Box Office Analysis Based on Film Quantization</a:t>
              </a:r>
              <a:endParaRPr lang="en-US" altLang="zh-CN" sz="2000" b="1" spc="3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46" name="图片 45"/>
          <p:cNvPicPr>
            <a:picLocks noChangeAspect="1"/>
          </p:cNvPicPr>
          <p:nvPr/>
        </p:nvPicPr>
        <p:blipFill>
          <a:blip r:embed="rId2" cstate="email"/>
          <a:stretch>
            <a:fillRect/>
          </a:stretch>
        </p:blipFill>
        <p:spPr>
          <a:xfrm>
            <a:off x="625510" y="2411103"/>
            <a:ext cx="2054453" cy="1887311"/>
          </a:xfrm>
          <a:prstGeom prst="rect">
            <a:avLst/>
          </a:prstGeom>
        </p:spPr>
      </p:pic>
      <p:grpSp>
        <p:nvGrpSpPr>
          <p:cNvPr id="2" name="组合 1"/>
          <p:cNvGrpSpPr/>
          <p:nvPr/>
        </p:nvGrpSpPr>
        <p:grpSpPr>
          <a:xfrm>
            <a:off x="5780307" y="4729728"/>
            <a:ext cx="3208244" cy="922020"/>
            <a:chOff x="5677275" y="3879726"/>
            <a:chExt cx="3208244" cy="922020"/>
          </a:xfrm>
        </p:grpSpPr>
        <p:sp>
          <p:nvSpPr>
            <p:cNvPr id="44" name="文本框 43"/>
            <p:cNvSpPr txBox="1"/>
            <p:nvPr/>
          </p:nvSpPr>
          <p:spPr>
            <a:xfrm>
              <a:off x="5871268" y="3879726"/>
              <a:ext cx="3014251" cy="922020"/>
            </a:xfrm>
            <a:prstGeom prst="rect">
              <a:avLst/>
            </a:prstGeom>
            <a:noFill/>
          </p:spPr>
          <p:txBody>
            <a:bodyPr wrap="square" rtlCol="0">
              <a:spAutoFit/>
            </a:bodyPr>
            <a:lstStyle/>
            <a:p>
              <a:r>
                <a:rPr lang="zh-CN" altLang="en-US" b="1" dirty="0">
                  <a:solidFill>
                    <a:srgbClr val="0071C1"/>
                  </a:solidFill>
                  <a:latin typeface="微软雅黑" panose="020B0503020204020204" pitchFamily="34" charset="-122"/>
                  <a:ea typeface="微软雅黑" panose="020B0503020204020204" pitchFamily="34" charset="-122"/>
                </a:rPr>
                <a:t>赵天祥   </a:t>
              </a:r>
              <a:r>
                <a:rPr lang="en-US" altLang="zh-CN" b="1" dirty="0">
                  <a:solidFill>
                    <a:srgbClr val="0071C1"/>
                  </a:solidFill>
                  <a:latin typeface="微软雅黑" panose="020B0503020204020204" pitchFamily="34" charset="-122"/>
                  <a:ea typeface="微软雅黑" panose="020B0503020204020204" pitchFamily="34" charset="-122"/>
                </a:rPr>
                <a:t>SA17225521</a:t>
              </a:r>
              <a:endParaRPr lang="en-US" altLang="zh-CN" b="1" dirty="0">
                <a:solidFill>
                  <a:srgbClr val="0071C1"/>
                </a:solidFill>
                <a:latin typeface="微软雅黑" panose="020B0503020204020204" pitchFamily="34" charset="-122"/>
                <a:ea typeface="微软雅黑" panose="020B0503020204020204" pitchFamily="34" charset="-122"/>
              </a:endParaRPr>
            </a:p>
            <a:p>
              <a:r>
                <a:rPr lang="zh-CN" altLang="en-US" b="1" dirty="0">
                  <a:solidFill>
                    <a:srgbClr val="0071C1"/>
                  </a:solidFill>
                  <a:latin typeface="微软雅黑" panose="020B0503020204020204" pitchFamily="34" charset="-122"/>
                  <a:ea typeface="微软雅黑" panose="020B0503020204020204" pitchFamily="34" charset="-122"/>
                </a:rPr>
                <a:t>葛琦峰</a:t>
              </a:r>
              <a:r>
                <a:rPr lang="en-US" altLang="zh-CN" b="1" dirty="0">
                  <a:solidFill>
                    <a:srgbClr val="0071C1"/>
                  </a:solidFill>
                  <a:latin typeface="微软雅黑" panose="020B0503020204020204" pitchFamily="34" charset="-122"/>
                  <a:ea typeface="微软雅黑" panose="020B0503020204020204" pitchFamily="34" charset="-122"/>
                </a:rPr>
                <a:t> 	SA17225088</a:t>
              </a:r>
              <a:endParaRPr lang="en-US" altLang="zh-CN" b="1" dirty="0">
                <a:solidFill>
                  <a:srgbClr val="0071C1"/>
                </a:solidFill>
                <a:latin typeface="微软雅黑" panose="020B0503020204020204" pitchFamily="34" charset="-122"/>
                <a:ea typeface="微软雅黑" panose="020B0503020204020204" pitchFamily="34" charset="-122"/>
              </a:endParaRPr>
            </a:p>
            <a:p>
              <a:r>
                <a:rPr lang="zh-CN" altLang="en-US" b="1" dirty="0">
                  <a:solidFill>
                    <a:srgbClr val="0071C1"/>
                  </a:solidFill>
                  <a:latin typeface="微软雅黑" panose="020B0503020204020204" pitchFamily="34" charset="-122"/>
                  <a:ea typeface="微软雅黑" panose="020B0503020204020204" pitchFamily="34" charset="-122"/>
                </a:rPr>
                <a:t>俞徐烽</a:t>
              </a:r>
              <a:r>
                <a:rPr lang="en-US" altLang="zh-CN" b="1" dirty="0">
                  <a:solidFill>
                    <a:srgbClr val="0071C1"/>
                  </a:solidFill>
                  <a:latin typeface="微软雅黑" panose="020B0503020204020204" pitchFamily="34" charset="-122"/>
                  <a:ea typeface="微软雅黑" panose="020B0503020204020204" pitchFamily="34" charset="-122"/>
                </a:rPr>
                <a:t>	SA17225476</a:t>
              </a:r>
              <a:r>
                <a:rPr lang="zh-CN" altLang="en-US" b="1" dirty="0">
                  <a:solidFill>
                    <a:srgbClr val="0071C1"/>
                  </a:solidFill>
                  <a:latin typeface="微软雅黑" panose="020B0503020204020204" pitchFamily="34" charset="-122"/>
                  <a:ea typeface="微软雅黑" panose="020B0503020204020204" pitchFamily="34" charset="-122"/>
                </a:rPr>
                <a:t> </a:t>
              </a:r>
              <a:endParaRPr lang="zh-CN" altLang="en-US" b="1" dirty="0">
                <a:solidFill>
                  <a:srgbClr val="0071C1"/>
                </a:solidFill>
                <a:latin typeface="微软雅黑" panose="020B0503020204020204" pitchFamily="34" charset="-122"/>
                <a:ea typeface="微软雅黑" panose="020B0503020204020204" pitchFamily="34" charset="-122"/>
              </a:endParaRPr>
            </a:p>
          </p:txBody>
        </p:sp>
        <p:pic>
          <p:nvPicPr>
            <p:cNvPr id="50" name="图片 49"/>
            <p:cNvPicPr>
              <a:picLocks noChangeAspect="1"/>
            </p:cNvPicPr>
            <p:nvPr/>
          </p:nvPicPr>
          <p:blipFill>
            <a:blip r:embed="rId3" cstate="email"/>
            <a:stretch>
              <a:fillRect/>
            </a:stretch>
          </p:blipFill>
          <p:spPr>
            <a:xfrm flipH="1">
              <a:off x="5677275" y="3947324"/>
              <a:ext cx="161655" cy="234136"/>
            </a:xfrm>
            <a:prstGeom prst="rect">
              <a:avLst/>
            </a:prstGeom>
          </p:spPr>
        </p:pic>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初步成果</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86435" y="746125"/>
            <a:ext cx="11099800" cy="5234305"/>
            <a:chOff x="1081" y="1175"/>
            <a:chExt cx="17480" cy="8243"/>
          </a:xfrm>
        </p:grpSpPr>
        <p:sp>
          <p:nvSpPr>
            <p:cNvPr id="8" name="文本框 8"/>
            <p:cNvSpPr txBox="1">
              <a:spLocks noChangeArrowheads="1"/>
            </p:cNvSpPr>
            <p:nvPr/>
          </p:nvSpPr>
          <p:spPr bwMode="auto">
            <a:xfrm>
              <a:off x="1121" y="3166"/>
              <a:ext cx="16959" cy="625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altLang="en-US" sz="2400" dirty="0">
                  <a:latin typeface="Times New Roman" panose="02020603050405020304" pitchFamily="18" charset="0"/>
                  <a:ea typeface="华文细黑" panose="02010600040101010101" pitchFamily="2" charset="-122"/>
                </a:rPr>
                <a:t>电影的类型</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en-US" altLang="zh-CN" sz="2400" dirty="0">
                  <a:latin typeface="Times New Roman" panose="02020603050405020304" pitchFamily="18" charset="0"/>
                  <a:ea typeface="华文细黑" panose="02010600040101010101" pitchFamily="2" charset="-122"/>
                </a:rPr>
                <a:t>	       </a:t>
              </a:r>
              <a:r>
                <a:rPr lang="zh-CN" altLang="en-US" sz="2400" dirty="0">
                  <a:latin typeface="Times New Roman" panose="02020603050405020304" pitchFamily="18" charset="0"/>
                  <a:ea typeface="华文细黑" panose="02010600040101010101" pitchFamily="2" charset="-122"/>
                </a:rPr>
                <a:t>经过对近年来的票房和类型数据的简单分析，选取</a:t>
              </a:r>
              <a:r>
                <a:rPr lang="en-US" altLang="zh-CN" sz="2400" dirty="0">
                  <a:latin typeface="Times New Roman" panose="02020603050405020304" pitchFamily="18" charset="0"/>
                  <a:ea typeface="华文细黑" panose="02010600040101010101" pitchFamily="2" charset="-122"/>
                </a:rPr>
                <a:t>15</a:t>
              </a:r>
              <a:r>
                <a:rPr lang="zh-CN" altLang="en-US" sz="2400" dirty="0">
                  <a:latin typeface="Times New Roman" panose="02020603050405020304" pitchFamily="18" charset="0"/>
                  <a:ea typeface="华文细黑" panose="02010600040101010101" pitchFamily="2" charset="-122"/>
                </a:rPr>
                <a:t>种电影类型作为分析指标</a:t>
              </a:r>
              <a:r>
                <a:rPr lang="en-US" altLang="zh-CN" sz="2400" dirty="0">
                  <a:latin typeface="Times New Roman" panose="02020603050405020304" pitchFamily="18" charset="0"/>
                  <a:ea typeface="华文细黑" panose="02010600040101010101" pitchFamily="2" charset="-122"/>
                </a:rPr>
                <a:t>: </a:t>
              </a:r>
              <a:r>
                <a:rPr lang="zh-CN" altLang="en-US" sz="2400" dirty="0">
                  <a:latin typeface="Times New Roman" panose="02020603050405020304" pitchFamily="18" charset="0"/>
                  <a:ea typeface="华文细黑" panose="02010600040101010101" pitchFamily="2" charset="-122"/>
                </a:rPr>
                <a:t>剧情、动作、喜剧、爱情、奇幻、古装、战争、悬疑、惊悚、亲情、警匪、犯罪、励志、动画和其他类型。</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zh-CN" altLang="en-US" sz="2400" dirty="0">
                  <a:latin typeface="Times New Roman" panose="02020603050405020304" pitchFamily="18" charset="0"/>
                  <a:ea typeface="华文细黑" panose="02010600040101010101" pitchFamily="2" charset="-122"/>
                </a:rPr>
                <a:t>        由于电影类型是复合类型，即特定的电影包含多种类型元素，所以我们选取做多三种类型作为分析样本，将电影类型设置为虚拟变量以便进一步分析。</a:t>
              </a:r>
              <a:endParaRPr lang="en-US" alt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1081" y="1175"/>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zh-CN" altLang="en-US" sz="3200" dirty="0">
                  <a:latin typeface="华文细黑" panose="02010600040101010101" pitchFamily="2" charset="-122"/>
                  <a:ea typeface="华文细黑" panose="02010600040101010101" pitchFamily="2" charset="-122"/>
                </a:rPr>
                <a:t>指标选取</a:t>
              </a:r>
              <a:endParaRPr lang="zh-CN" altLang="en-US" sz="3200" dirty="0">
                <a:latin typeface="华文细黑" panose="02010600040101010101" pitchFamily="2" charset="-122"/>
                <a:ea typeface="华文细黑" panose="02010600040101010101" pitchFamily="2" charset="-122"/>
              </a:endParaRPr>
            </a:p>
          </p:txBody>
        </p:sp>
      </p:grpSp>
    </p:spTree>
  </p:cSld>
  <p:clrMapOvr>
    <a:masterClrMapping/>
  </p:clrMapOvr>
  <p:transition spd="slow" advClick="0"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初步成果</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47675" y="1131570"/>
            <a:ext cx="11352530" cy="3982720"/>
            <a:chOff x="705" y="1782"/>
            <a:chExt cx="17878" cy="6272"/>
          </a:xfrm>
        </p:grpSpPr>
        <p:sp>
          <p:nvSpPr>
            <p:cNvPr id="8" name="文本框 8"/>
            <p:cNvSpPr txBox="1">
              <a:spLocks noChangeArrowheads="1"/>
            </p:cNvSpPr>
            <p:nvPr/>
          </p:nvSpPr>
          <p:spPr bwMode="auto">
            <a:xfrm>
              <a:off x="705" y="3546"/>
              <a:ext cx="16959" cy="450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电影类型数据来源于中国电影票房数据库和豆瓣网站的数据库，通过实际调查和已收集的数据对比，发现两者数据库对电影类型的数据吻合度较高，数据相对比较精确。</a:t>
              </a:r>
              <a:endParaRPr 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r>
                <a:rPr lang="zh-CN" sz="2400" dirty="0">
                  <a:latin typeface="Times New Roman" panose="02020603050405020304" pitchFamily="18" charset="0"/>
                  <a:ea typeface="华文细黑" panose="02010600040101010101" pitchFamily="2" charset="-122"/>
                </a:rPr>
                <a:t>每日票房的数据来源于实时电影票房网站</a:t>
              </a:r>
              <a:r>
                <a:rPr lang="zh-CN" altLang="en-US" sz="2400" dirty="0">
                  <a:latin typeface="Times New Roman" panose="02020603050405020304" pitchFamily="18" charset="0"/>
                  <a:ea typeface="华文细黑" panose="02010600040101010101" pitchFamily="2" charset="-122"/>
                </a:rPr>
                <a:t>，该数据库收录</a:t>
              </a:r>
              <a:r>
                <a:rPr lang="en-US" altLang="zh-CN" sz="2400" dirty="0">
                  <a:latin typeface="Times New Roman" panose="02020603050405020304" pitchFamily="18" charset="0"/>
                  <a:ea typeface="华文细黑" panose="02010600040101010101" pitchFamily="2" charset="-122"/>
                </a:rPr>
                <a:t>2011</a:t>
              </a:r>
              <a:r>
                <a:rPr lang="zh-CN" altLang="en-US" sz="2400" dirty="0">
                  <a:latin typeface="Times New Roman" panose="02020603050405020304" pitchFamily="18" charset="0"/>
                  <a:ea typeface="华文细黑" panose="02010600040101010101" pitchFamily="2" charset="-122"/>
                </a:rPr>
                <a:t>年至今的每日票房数据</a:t>
              </a:r>
              <a:r>
                <a:rPr lang="zh-CN" sz="2400" dirty="0">
                  <a:latin typeface="Times New Roman" panose="02020603050405020304" pitchFamily="18" charset="0"/>
                  <a:ea typeface="华文细黑" panose="02010600040101010101" pitchFamily="2" charset="-122"/>
                </a:rPr>
                <a:t>。</a:t>
              </a:r>
              <a:endParaRPr 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1103" y="1782"/>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en-US" altLang="zh-CN" sz="3200" dirty="0">
                  <a:latin typeface="华文细黑" panose="02010600040101010101" pitchFamily="2" charset="-122"/>
                  <a:ea typeface="华文细黑" panose="02010600040101010101" pitchFamily="2" charset="-122"/>
                </a:rPr>
                <a:t> </a:t>
              </a:r>
              <a:r>
                <a:rPr lang="zh-CN" altLang="en-US" sz="3200" dirty="0">
                  <a:latin typeface="华文细黑" panose="02010600040101010101" pitchFamily="2" charset="-122"/>
                  <a:ea typeface="华文细黑" panose="02010600040101010101" pitchFamily="2" charset="-122"/>
                </a:rPr>
                <a:t>数据收集和处理</a:t>
              </a:r>
              <a:endParaRPr lang="zh-CN" altLang="en-US" sz="3200" dirty="0">
                <a:latin typeface="华文细黑" panose="02010600040101010101" pitchFamily="2" charset="-122"/>
                <a:ea typeface="华文细黑" panose="02010600040101010101" pitchFamily="2" charset="-122"/>
              </a:endParaRPr>
            </a:p>
          </p:txBody>
        </p:sp>
      </p:grpSp>
    </p:spTree>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初步成果</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79095" y="190500"/>
            <a:ext cx="11266805" cy="1475105"/>
            <a:chOff x="597" y="300"/>
            <a:chExt cx="17743" cy="2323"/>
          </a:xfrm>
        </p:grpSpPr>
        <p:sp>
          <p:nvSpPr>
            <p:cNvPr id="8" name="文本框 8"/>
            <p:cNvSpPr txBox="1">
              <a:spLocks noChangeArrowheads="1"/>
            </p:cNvSpPr>
            <p:nvPr/>
          </p:nvSpPr>
          <p:spPr bwMode="auto">
            <a:xfrm>
              <a:off x="597" y="1607"/>
              <a:ext cx="16959" cy="101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757555" lvl="3" indent="0">
                <a:lnSpc>
                  <a:spcPct val="150000"/>
                </a:lnSpc>
                <a:spcBef>
                  <a:spcPct val="0"/>
                </a:spcBef>
                <a:buClr>
                  <a:srgbClr val="0071C1"/>
                </a:buClr>
                <a:buFont typeface="Wingdings" panose="05000000000000000000" pitchFamily="2" charset="2"/>
                <a:buNone/>
                <a:defRPr/>
              </a:pPr>
              <a:r>
                <a:rPr lang="zh-CN" sz="2400" dirty="0">
                  <a:latin typeface="Times New Roman" panose="02020603050405020304" pitchFamily="18" charset="0"/>
                  <a:ea typeface="华文细黑" panose="02010600040101010101" pitchFamily="2" charset="-122"/>
                </a:rPr>
                <a:t>数据库主要是为了存储数据，方便后面的分析工作和编码工作</a:t>
              </a:r>
              <a:endParaRPr 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860" y="300"/>
              <a:ext cx="17480"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lvl="1" indent="-342900">
                <a:lnSpc>
                  <a:spcPct val="150000"/>
                </a:lnSpc>
                <a:spcBef>
                  <a:spcPct val="0"/>
                </a:spcBef>
                <a:buClr>
                  <a:srgbClr val="0071C1"/>
                </a:buClr>
                <a:buFont typeface="Wingdings" panose="05000000000000000000" pitchFamily="2" charset="2"/>
                <a:buChar char="p"/>
              </a:pPr>
              <a:r>
                <a:rPr lang="en-US" altLang="zh-CN" sz="3200" dirty="0">
                  <a:latin typeface="Times New Roman" panose="02020603050405020304" pitchFamily="18" charset="0"/>
                  <a:ea typeface="华文细黑" panose="02010600040101010101" pitchFamily="2" charset="-122"/>
                </a:rPr>
                <a:t> </a:t>
              </a:r>
              <a:r>
                <a:rPr lang="zh-CN" sz="3200" dirty="0">
                  <a:latin typeface="Times New Roman" panose="02020603050405020304" pitchFamily="18" charset="0"/>
                  <a:ea typeface="华文细黑" panose="02010600040101010101" pitchFamily="2" charset="-122"/>
                </a:rPr>
                <a:t>数据库的设计</a:t>
              </a:r>
              <a:endParaRPr lang="zh-CN" sz="3200" dirty="0">
                <a:latin typeface="Times New Roman" panose="02020603050405020304" pitchFamily="18" charset="0"/>
                <a:ea typeface="华文细黑" panose="02010600040101010101" pitchFamily="2" charset="-122"/>
              </a:endParaRPr>
            </a:p>
          </p:txBody>
        </p:sp>
      </p:grpSp>
      <p:pic>
        <p:nvPicPr>
          <p:cNvPr id="2" name="图片 1"/>
          <p:cNvPicPr>
            <a:picLocks noChangeAspect="1"/>
          </p:cNvPicPr>
          <p:nvPr/>
        </p:nvPicPr>
        <p:blipFill>
          <a:blip r:embed="rId1"/>
          <a:stretch>
            <a:fillRect/>
          </a:stretch>
        </p:blipFill>
        <p:spPr>
          <a:xfrm>
            <a:off x="1913255" y="1665605"/>
            <a:ext cx="7463155" cy="4919980"/>
          </a:xfrm>
          <a:prstGeom prst="rect">
            <a:avLst/>
          </a:prstGeom>
          <a:noFill/>
          <a:ln w="9525">
            <a:noFill/>
          </a:ln>
        </p:spPr>
      </p:pic>
    </p:spTree>
  </p:cSld>
  <p:clrMapOvr>
    <a:masterClrMapping/>
  </p:clrMapOvr>
  <p:transition spd="slow" advClick="0"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86545" y="138430"/>
            <a:ext cx="2768600"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建立数据库</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65810" y="1311910"/>
            <a:ext cx="10831830" cy="4519295"/>
          </a:xfrm>
          <a:prstGeom prst="rect">
            <a:avLst/>
          </a:prstGeom>
        </p:spPr>
      </p:pic>
    </p:spTree>
  </p:cSld>
  <p:clrMapOvr>
    <a:masterClrMapping/>
  </p:clrMapOvr>
  <p:transition spd="slow" advClick="0"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86545" y="138430"/>
            <a:ext cx="2768600"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建立数据库</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46405" y="1639570"/>
            <a:ext cx="11299190" cy="3963670"/>
          </a:xfrm>
          <a:prstGeom prst="rect">
            <a:avLst/>
          </a:prstGeom>
        </p:spPr>
      </p:pic>
    </p:spTree>
  </p:cSld>
  <p:clrMapOvr>
    <a:masterClrMapping/>
  </p:clrMapOvr>
  <p:transition spd="slow" advClick="0"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9186545" y="138430"/>
            <a:ext cx="2768600"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建立数据库</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458470" y="1774190"/>
            <a:ext cx="11275695" cy="2831465"/>
          </a:xfrm>
          <a:prstGeom prst="rect">
            <a:avLst/>
          </a:prstGeom>
        </p:spPr>
      </p:pic>
    </p:spTree>
  </p:cSld>
  <p:clrMapOvr>
    <a:masterClrMapping/>
  </p:clrMapOvr>
  <p:transition spd="slow"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2557370"/>
            <a:ext cx="10543032" cy="922020"/>
          </a:xfrm>
          <a:prstGeom prst="rect">
            <a:avLst/>
          </a:prstGeom>
          <a:noFill/>
        </p:spPr>
        <p:txBody>
          <a:bodyPr wrap="square" rtlCol="0">
            <a:spAutoFit/>
          </a:bodyPr>
          <a:lstStyle/>
          <a:p>
            <a:pPr algn="ctr"/>
            <a:r>
              <a:rPr lang="en-US" altLang="zh-CN" sz="5400" b="1" dirty="0" smtClean="0">
                <a:solidFill>
                  <a:srgbClr val="0071C1"/>
                </a:solidFill>
                <a:latin typeface="微软雅黑" panose="020B0503020204020204" pitchFamily="34" charset="-122"/>
                <a:ea typeface="微软雅黑" panose="020B0503020204020204" pitchFamily="34" charset="-122"/>
              </a:rPr>
              <a:t>Part4</a:t>
            </a:r>
            <a:r>
              <a:rPr lang="en-US" altLang="zh-CN" sz="5400" b="1" dirty="0">
                <a:solidFill>
                  <a:srgbClr val="0071C1"/>
                </a:solidFill>
                <a:latin typeface="微软雅黑" panose="020B0503020204020204" pitchFamily="34" charset="-122"/>
                <a:ea typeface="微软雅黑" panose="020B0503020204020204" pitchFamily="34" charset="-122"/>
              </a:rPr>
              <a:t>	</a:t>
            </a:r>
            <a:r>
              <a:rPr lang="zh-CN" altLang="en-US" sz="5400" b="1" dirty="0">
                <a:solidFill>
                  <a:srgbClr val="0071C1"/>
                </a:solidFill>
                <a:latin typeface="微软雅黑" panose="020B0503020204020204" pitchFamily="34" charset="-122"/>
                <a:ea typeface="微软雅黑" panose="020B0503020204020204" pitchFamily="34" charset="-122"/>
              </a:rPr>
              <a:t>工作计划</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3065" y="367030"/>
            <a:ext cx="3432810" cy="645160"/>
          </a:xfrm>
          <a:prstGeom prst="rect">
            <a:avLst/>
          </a:prstGeom>
          <a:noFill/>
        </p:spPr>
        <p:txBody>
          <a:bodyPr wrap="square" rtlCol="0">
            <a:spAutoFit/>
          </a:bodyPr>
          <a:p>
            <a:r>
              <a:rPr lang="zh-CN" altLang="en-US" sz="3600" b="1" dirty="0">
                <a:solidFill>
                  <a:srgbClr val="0071C1"/>
                </a:solidFill>
                <a:latin typeface="微软雅黑" panose="020B0503020204020204" pitchFamily="34" charset="-122"/>
                <a:ea typeface="微软雅黑" panose="020B0503020204020204" pitchFamily="34" charset="-122"/>
              </a:rPr>
              <a:t>工作计划</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481965" y="1281430"/>
          <a:ext cx="11392535" cy="4635500"/>
        </p:xfrm>
        <a:graphic>
          <a:graphicData uri="http://schemas.openxmlformats.org/drawingml/2006/table">
            <a:tbl>
              <a:tblPr firstRow="1" bandRow="1">
                <a:tableStyleId>{5940675A-B579-460E-94D1-54222C63F5DA}</a:tableStyleId>
              </a:tblPr>
              <a:tblGrid>
                <a:gridCol w="2535555"/>
                <a:gridCol w="8856980"/>
              </a:tblGrid>
              <a:tr h="629920">
                <a:tc>
                  <a:txBody>
                    <a:bodyPr/>
                    <a:p>
                      <a:pPr indent="0" algn="l">
                        <a:buNone/>
                      </a:pPr>
                      <a:r>
                        <a:rPr lang="en-US" sz="2800" b="0">
                          <a:latin typeface="华文细黑" panose="02010600040101010101" pitchFamily="2" charset="-122"/>
                          <a:ea typeface="华文细黑" panose="02010600040101010101" pitchFamily="2" charset="-122"/>
                          <a:cs typeface="宋体" panose="02010600030101010101" pitchFamily="2" charset="-122"/>
                        </a:rPr>
                        <a:t>时间</a:t>
                      </a:r>
                      <a:endParaRPr lang="en-US" altLang="en-US" sz="28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2800" b="0">
                          <a:latin typeface="华文细黑" panose="02010600040101010101" pitchFamily="2" charset="-122"/>
                          <a:ea typeface="华文细黑" panose="02010600040101010101" pitchFamily="2" charset="-122"/>
                          <a:cs typeface="宋体" panose="02010600030101010101" pitchFamily="2" charset="-122"/>
                        </a:rPr>
                        <a:t>项目内容</a:t>
                      </a:r>
                      <a:endParaRPr lang="en-US" altLang="en-US" sz="28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1665">
                <a:tc>
                  <a:txBody>
                    <a:bodyPr/>
                    <a:p>
                      <a:pPr indent="0" algn="l">
                        <a:buNone/>
                      </a:pPr>
                      <a:r>
                        <a:rPr lang="en-US" sz="2800" b="0">
                          <a:latin typeface="华文细黑" panose="02010600040101010101" pitchFamily="2" charset="-122"/>
                          <a:ea typeface="华文细黑" panose="02010600040101010101" pitchFamily="2" charset="-122"/>
                          <a:cs typeface="宋体" panose="02010600030101010101" pitchFamily="2" charset="-122"/>
                        </a:rPr>
                        <a:t>201</a:t>
                      </a:r>
                      <a:r>
                        <a:rPr lang="en-US" sz="2800" b="0">
                          <a:latin typeface="华文细黑" panose="02010600040101010101" pitchFamily="2" charset="-122"/>
                          <a:ea typeface="华文细黑" panose="02010600040101010101" pitchFamily="2" charset="-122"/>
                          <a:cs typeface="Times New Roman" panose="02020603050405020304" pitchFamily="18" charset="0"/>
                        </a:rPr>
                        <a:t>8</a:t>
                      </a:r>
                      <a:r>
                        <a:rPr lang="en-US" sz="2800" b="0">
                          <a:latin typeface="华文细黑" panose="02010600040101010101" pitchFamily="2" charset="-122"/>
                          <a:ea typeface="华文细黑" panose="02010600040101010101" pitchFamily="2" charset="-122"/>
                          <a:cs typeface="宋体" panose="02010600030101010101" pitchFamily="2" charset="-122"/>
                        </a:rPr>
                        <a:t>.03</a:t>
                      </a:r>
                      <a:endParaRPr lang="en-US" altLang="en-US" sz="28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2800" b="0">
                          <a:latin typeface="华文细黑" panose="02010600040101010101" pitchFamily="2" charset="-122"/>
                          <a:ea typeface="华文细黑" panose="02010600040101010101" pitchFamily="2" charset="-122"/>
                          <a:cs typeface="宋体" panose="02010600030101010101" pitchFamily="2" charset="-122"/>
                        </a:rPr>
                        <a:t>使用多元线性回归方法进行建模，根据详细的量化方案建立分析模型，并对模型进行检验和调整。成果形式：完整的数据分析模型，并估算准确度。</a:t>
                      </a:r>
                      <a:endParaRPr lang="en-US" altLang="en-US" sz="28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60475">
                <a:tc>
                  <a:txBody>
                    <a:bodyPr/>
                    <a:p>
                      <a:pPr indent="0" algn="l">
                        <a:buNone/>
                      </a:pPr>
                      <a:r>
                        <a:rPr lang="en-US" sz="2800" b="0">
                          <a:latin typeface="华文细黑" panose="02010600040101010101" pitchFamily="2" charset="-122"/>
                          <a:ea typeface="华文细黑" panose="02010600040101010101" pitchFamily="2" charset="-122"/>
                          <a:cs typeface="宋体" panose="02010600030101010101" pitchFamily="2" charset="-122"/>
                        </a:rPr>
                        <a:t>201</a:t>
                      </a:r>
                      <a:r>
                        <a:rPr lang="en-US" sz="2800" b="0">
                          <a:latin typeface="华文细黑" panose="02010600040101010101" pitchFamily="2" charset="-122"/>
                          <a:ea typeface="华文细黑" panose="02010600040101010101" pitchFamily="2" charset="-122"/>
                          <a:cs typeface="Times New Roman" panose="02020603050405020304" pitchFamily="18" charset="0"/>
                        </a:rPr>
                        <a:t>8</a:t>
                      </a:r>
                      <a:r>
                        <a:rPr lang="en-US" sz="2800" b="0">
                          <a:latin typeface="华文细黑" panose="02010600040101010101" pitchFamily="2" charset="-122"/>
                          <a:ea typeface="华文细黑" panose="02010600040101010101" pitchFamily="2" charset="-122"/>
                          <a:cs typeface="宋体" panose="02010600030101010101" pitchFamily="2" charset="-122"/>
                        </a:rPr>
                        <a:t>.04</a:t>
                      </a:r>
                      <a:endParaRPr lang="en-US" altLang="en-US" sz="28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2800" b="0">
                          <a:latin typeface="华文细黑" panose="02010600040101010101" pitchFamily="2" charset="-122"/>
                          <a:ea typeface="华文细黑" panose="02010600040101010101" pitchFamily="2" charset="-122"/>
                          <a:cs typeface="宋体" panose="02010600030101010101" pitchFamily="2" charset="-122"/>
                        </a:rPr>
                        <a:t>深入研究中间分析结果给出确定的结论成果形式：数据分析成果报告和结题报告</a:t>
                      </a:r>
                      <a:endParaRPr lang="en-US" altLang="en-US" sz="28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9920">
                <a:tc>
                  <a:txBody>
                    <a:bodyPr/>
                    <a:p>
                      <a:pPr indent="0" algn="l">
                        <a:buNone/>
                      </a:pPr>
                      <a:r>
                        <a:rPr lang="en-US" sz="2800" b="0">
                          <a:latin typeface="华文细黑" panose="02010600040101010101" pitchFamily="2" charset="-122"/>
                          <a:ea typeface="华文细黑" panose="02010600040101010101" pitchFamily="2" charset="-122"/>
                          <a:cs typeface="宋体" panose="02010600030101010101" pitchFamily="2" charset="-122"/>
                        </a:rPr>
                        <a:t>201</a:t>
                      </a:r>
                      <a:r>
                        <a:rPr lang="en-US" sz="2800" b="0">
                          <a:latin typeface="华文细黑" panose="02010600040101010101" pitchFamily="2" charset="-122"/>
                          <a:ea typeface="华文细黑" panose="02010600040101010101" pitchFamily="2" charset="-122"/>
                          <a:cs typeface="Times New Roman" panose="02020603050405020304" pitchFamily="18" charset="0"/>
                        </a:rPr>
                        <a:t>8</a:t>
                      </a:r>
                      <a:r>
                        <a:rPr lang="en-US" sz="2800" b="0">
                          <a:latin typeface="华文细黑" panose="02010600040101010101" pitchFamily="2" charset="-122"/>
                          <a:ea typeface="华文细黑" panose="02010600040101010101" pitchFamily="2" charset="-122"/>
                          <a:cs typeface="宋体" panose="02010600030101010101" pitchFamily="2" charset="-122"/>
                        </a:rPr>
                        <a:t>.05~201</a:t>
                      </a:r>
                      <a:r>
                        <a:rPr lang="en-US" sz="2800" b="0">
                          <a:latin typeface="华文细黑" panose="02010600040101010101" pitchFamily="2" charset="-122"/>
                          <a:ea typeface="华文细黑" panose="02010600040101010101" pitchFamily="2" charset="-122"/>
                          <a:cs typeface="Times New Roman" panose="02020603050405020304" pitchFamily="18" charset="0"/>
                        </a:rPr>
                        <a:t>8</a:t>
                      </a:r>
                      <a:r>
                        <a:rPr lang="en-US" sz="2800" b="0">
                          <a:latin typeface="华文细黑" panose="02010600040101010101" pitchFamily="2" charset="-122"/>
                          <a:ea typeface="华文细黑" panose="02010600040101010101" pitchFamily="2" charset="-122"/>
                          <a:cs typeface="宋体" panose="02010600030101010101" pitchFamily="2" charset="-122"/>
                        </a:rPr>
                        <a:t>.06</a:t>
                      </a:r>
                      <a:endParaRPr lang="en-US" altLang="en-US" sz="28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2800" b="0">
                          <a:latin typeface="华文细黑" panose="02010600040101010101" pitchFamily="2" charset="-122"/>
                          <a:ea typeface="华文细黑" panose="02010600040101010101" pitchFamily="2" charset="-122"/>
                          <a:cs typeface="宋体" panose="02010600030101010101" pitchFamily="2" charset="-122"/>
                        </a:rPr>
                        <a:t>结题，撰写项目报告和技术文档，准备结题答辩。</a:t>
                      </a:r>
                      <a:endParaRPr lang="en-US" altLang="en-US" sz="2800" b="0">
                        <a:latin typeface="华文细黑" panose="02010600040101010101" pitchFamily="2" charset="-122"/>
                        <a:ea typeface="华文细黑" panose="0201060004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2557370"/>
            <a:ext cx="10543032" cy="922020"/>
          </a:xfrm>
          <a:prstGeom prst="rect">
            <a:avLst/>
          </a:prstGeom>
          <a:noFill/>
        </p:spPr>
        <p:txBody>
          <a:bodyPr wrap="square" rtlCol="0">
            <a:spAutoFit/>
          </a:bodyPr>
          <a:lstStyle/>
          <a:p>
            <a:pPr algn="ctr"/>
            <a:r>
              <a:rPr lang="en-US" altLang="zh-CN" sz="5400" b="1" dirty="0" smtClean="0">
                <a:solidFill>
                  <a:srgbClr val="0071C1"/>
                </a:solidFill>
                <a:latin typeface="微软雅黑" panose="020B0503020204020204" pitchFamily="34" charset="-122"/>
                <a:ea typeface="微软雅黑" panose="020B0503020204020204" pitchFamily="34" charset="-122"/>
              </a:rPr>
              <a:t>Part5</a:t>
            </a:r>
            <a:r>
              <a:rPr lang="en-US" altLang="zh-CN" sz="5400" b="1" dirty="0">
                <a:solidFill>
                  <a:srgbClr val="0071C1"/>
                </a:solidFill>
                <a:latin typeface="微软雅黑" panose="020B0503020204020204" pitchFamily="34" charset="-122"/>
                <a:ea typeface="微软雅黑" panose="020B0503020204020204" pitchFamily="34" charset="-122"/>
              </a:rPr>
              <a:t>	</a:t>
            </a:r>
            <a:r>
              <a:rPr lang="zh-CN" altLang="en-US" sz="5400" b="1" dirty="0" smtClean="0">
                <a:solidFill>
                  <a:srgbClr val="0071C1"/>
                </a:solidFill>
                <a:latin typeface="微软雅黑" panose="020B0503020204020204" pitchFamily="34" charset="-122"/>
                <a:ea typeface="微软雅黑" panose="020B0503020204020204" pitchFamily="34" charset="-122"/>
              </a:rPr>
              <a:t>成员分工</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7855" y="354965"/>
            <a:ext cx="333438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研究进度计划</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536192" y="1738757"/>
          <a:ext cx="9484150" cy="2736000"/>
        </p:xfrm>
        <a:graphic>
          <a:graphicData uri="http://schemas.openxmlformats.org/drawingml/2006/table">
            <a:tbl>
              <a:tblPr firstRow="1" bandRow="1">
                <a:tableStyleId>{5940675A-B579-460E-94D1-54222C63F5DA}</a:tableStyleId>
              </a:tblPr>
              <a:tblGrid>
                <a:gridCol w="1168150"/>
                <a:gridCol w="5076000"/>
                <a:gridCol w="3240000"/>
              </a:tblGrid>
              <a:tr h="441414">
                <a:tc>
                  <a:txBody>
                    <a:bodyPr/>
                    <a:lstStyle/>
                    <a:p>
                      <a:pPr indent="0"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姓名</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分工</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indent="0"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贡献率</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764862">
                <a:tc>
                  <a:txBody>
                    <a:bodyPr/>
                    <a:lstStyle/>
                    <a:p>
                      <a:pPr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赵天祥</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spcAft>
                          <a:spcPts val="0"/>
                        </a:spcAft>
                        <a:buNone/>
                      </a:pPr>
                      <a:r>
                        <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rPr>
                        <a:t>项目中数据的收集与处理、指标量化</a:t>
                      </a:r>
                      <a:endPar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b="0" dirty="0" smtClean="0">
                          <a:latin typeface="华文细黑" panose="02010600040101010101" pitchFamily="2" charset="-122"/>
                          <a:ea typeface="华文细黑" panose="02010600040101010101" pitchFamily="2" charset="-122"/>
                          <a:cs typeface="宋体" panose="02010600030101010101" pitchFamily="2" charset="-122"/>
                        </a:rPr>
                        <a:t>40</a:t>
                      </a: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764862">
                <a:tc>
                  <a:txBody>
                    <a:bodyPr/>
                    <a:lstStyle/>
                    <a:p>
                      <a:pPr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葛琦峰</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spcAft>
                          <a:spcPts val="0"/>
                        </a:spcAft>
                        <a:buNone/>
                      </a:pPr>
                      <a:r>
                        <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rPr>
                        <a:t>数据清洗、数据库的设计和建立</a:t>
                      </a:r>
                      <a:endPar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b="0" dirty="0" smtClean="0">
                          <a:latin typeface="华文细黑" panose="02010600040101010101" pitchFamily="2" charset="-122"/>
                          <a:ea typeface="华文细黑" panose="02010600040101010101" pitchFamily="2" charset="-122"/>
                          <a:cs typeface="宋体" panose="02010600030101010101" pitchFamily="2" charset="-122"/>
                        </a:rPr>
                        <a:t>30</a:t>
                      </a: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764862">
                <a:tc>
                  <a:txBody>
                    <a:bodyPr/>
                    <a:lstStyle/>
                    <a:p>
                      <a:pPr algn="ctr">
                        <a:buNone/>
                      </a:pP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俞徐烽</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spcAft>
                          <a:spcPts val="0"/>
                        </a:spcAft>
                        <a:buNone/>
                      </a:pPr>
                      <a:r>
                        <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rPr>
                        <a:t>数据分析与数据处理结果分析</a:t>
                      </a:r>
                      <a:endParaRPr lang="zh-CN" sz="2000" b="0" kern="1200" dirty="0">
                        <a:solidFill>
                          <a:schemeClr val="tx1"/>
                        </a:solidFill>
                        <a:latin typeface="华文细黑" panose="02010600040101010101" pitchFamily="2" charset="-122"/>
                        <a:ea typeface="华文细黑" panose="0201060004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altLang="zh-CN" sz="2000" b="0" dirty="0" smtClean="0">
                          <a:latin typeface="华文细黑" panose="02010600040101010101" pitchFamily="2" charset="-122"/>
                          <a:ea typeface="华文细黑" panose="02010600040101010101" pitchFamily="2" charset="-122"/>
                          <a:cs typeface="宋体" panose="02010600030101010101" pitchFamily="2" charset="-122"/>
                        </a:rPr>
                        <a:t>30</a:t>
                      </a:r>
                      <a:r>
                        <a:rPr lang="zh-CN" altLang="en-US" sz="2000" b="0" dirty="0" smtClean="0">
                          <a:latin typeface="华文细黑" panose="02010600040101010101" pitchFamily="2" charset="-122"/>
                          <a:ea typeface="华文细黑" panose="02010600040101010101" pitchFamily="2" charset="-122"/>
                          <a:cs typeface="宋体" panose="02010600030101010101" pitchFamily="2" charset="-122"/>
                        </a:rPr>
                        <a:t>％</a:t>
                      </a:r>
                      <a:endParaRPr lang="zh-CN" altLang="en-US" sz="2000" b="0" dirty="0">
                        <a:latin typeface="华文细黑" panose="02010600040101010101" pitchFamily="2" charset="-122"/>
                        <a:ea typeface="华文细黑" panose="02010600040101010101" pitchFamily="2" charset="-122"/>
                        <a:cs typeface="宋体" panose="02010600030101010101" pitchFamily="2" charset="-122"/>
                      </a:endParaRPr>
                    </a:p>
                  </a:txBody>
                  <a:tcPr marL="0" marR="0" marT="0" marB="1">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145019" y="1846411"/>
            <a:ext cx="2361544" cy="2794038"/>
            <a:chOff x="1145018" y="995077"/>
            <a:chExt cx="2361544" cy="2794037"/>
          </a:xfrm>
        </p:grpSpPr>
        <p:sp>
          <p:nvSpPr>
            <p:cNvPr id="8" name="文本框 7"/>
            <p:cNvSpPr txBox="1"/>
            <p:nvPr/>
          </p:nvSpPr>
          <p:spPr>
            <a:xfrm>
              <a:off x="1712321" y="995077"/>
              <a:ext cx="1415772" cy="830997"/>
            </a:xfrm>
            <a:prstGeom prst="rect">
              <a:avLst/>
            </a:prstGeom>
            <a:noFill/>
          </p:spPr>
          <p:txBody>
            <a:bodyPr wrap="none" rtlCol="0">
              <a:spAutoFit/>
            </a:bodyPr>
            <a:lstStyle/>
            <a:p>
              <a:pPr defTabSz="913765"/>
              <a:r>
                <a:rPr lang="zh-CN" altLang="en-US" sz="4800" dirty="0">
                  <a:solidFill>
                    <a:srgbClr val="0071C1"/>
                  </a:solidFill>
                  <a:latin typeface="微软雅黑" panose="020B0503020204020204" pitchFamily="34" charset="-122"/>
                </a:rPr>
                <a:t>目录</a:t>
              </a:r>
              <a:endParaRPr lang="zh-CN" altLang="en-US" sz="4800" dirty="0">
                <a:solidFill>
                  <a:srgbClr val="0071C1"/>
                </a:solidFill>
                <a:latin typeface="微软雅黑" panose="020B0503020204020204" pitchFamily="34" charset="-122"/>
              </a:endParaRPr>
            </a:p>
          </p:txBody>
        </p:sp>
        <p:sp>
          <p:nvSpPr>
            <p:cNvPr id="9" name="文本框 8"/>
            <p:cNvSpPr txBox="1"/>
            <p:nvPr/>
          </p:nvSpPr>
          <p:spPr>
            <a:xfrm>
              <a:off x="1145018" y="2958117"/>
              <a:ext cx="2361544" cy="830997"/>
            </a:xfrm>
            <a:prstGeom prst="rect">
              <a:avLst/>
            </a:prstGeom>
            <a:noFill/>
          </p:spPr>
          <p:txBody>
            <a:bodyPr wrap="none" rtlCol="0">
              <a:spAutoFit/>
            </a:bodyPr>
            <a:lstStyle/>
            <a:p>
              <a:pPr defTabSz="913765"/>
              <a:r>
                <a:rPr lang="en-US" altLang="zh-CN" sz="4800" b="1" dirty="0">
                  <a:solidFill>
                    <a:srgbClr val="0071C1"/>
                  </a:solidFill>
                </a:rPr>
                <a:t>Content</a:t>
              </a:r>
              <a:endParaRPr lang="en-US" altLang="zh-CN" sz="4800" b="1" dirty="0">
                <a:solidFill>
                  <a:srgbClr val="0071C1"/>
                </a:solidFill>
              </a:endParaRPr>
            </a:p>
          </p:txBody>
        </p:sp>
      </p:grpSp>
      <p:cxnSp>
        <p:nvCxnSpPr>
          <p:cNvPr id="3" name="直接连接符 2"/>
          <p:cNvCxnSpPr/>
          <p:nvPr/>
        </p:nvCxnSpPr>
        <p:spPr>
          <a:xfrm>
            <a:off x="4326682" y="509124"/>
            <a:ext cx="15767" cy="5691351"/>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245100" y="505460"/>
            <a:ext cx="4966970" cy="582295"/>
          </a:xfrm>
          <a:prstGeom prst="rect">
            <a:avLst/>
          </a:prstGeom>
          <a:noFill/>
        </p:spPr>
        <p:txBody>
          <a:bodyPr wrap="square" lIns="91436" tIns="45718" rIns="91436" bIns="45718" rtlCol="0">
            <a:spAutoFit/>
          </a:bodyPr>
          <a:lstStyle/>
          <a:p>
            <a:pPr defTabSz="913765"/>
            <a:r>
              <a:rPr lang="en-US" sz="3200" b="1" dirty="0">
                <a:solidFill>
                  <a:srgbClr val="0071C1"/>
                </a:solidFill>
                <a:latin typeface="微软雅黑" panose="020B0503020204020204" pitchFamily="34" charset="-122"/>
              </a:rPr>
              <a:t>1</a:t>
            </a:r>
            <a:r>
              <a:rPr lang="zh-CN" altLang="en-US" sz="3200" b="1" dirty="0">
                <a:solidFill>
                  <a:srgbClr val="0071C1"/>
                </a:solidFill>
                <a:latin typeface="微软雅黑" panose="020B0503020204020204" pitchFamily="34" charset="-122"/>
              </a:rPr>
              <a:t>、选题背景及研究意义</a:t>
            </a:r>
            <a:endParaRPr lang="zh-CN" altLang="en-US" sz="3200" b="1" dirty="0">
              <a:solidFill>
                <a:srgbClr val="0071C1"/>
              </a:solidFill>
              <a:latin typeface="微软雅黑" panose="020B0503020204020204" pitchFamily="34" charset="-122"/>
            </a:endParaRPr>
          </a:p>
        </p:txBody>
      </p:sp>
      <p:sp>
        <p:nvSpPr>
          <p:cNvPr id="12" name="文本框 11"/>
          <p:cNvSpPr txBox="1"/>
          <p:nvPr/>
        </p:nvSpPr>
        <p:spPr>
          <a:xfrm>
            <a:off x="5244872" y="1572249"/>
            <a:ext cx="6294855" cy="582295"/>
          </a:xfrm>
          <a:prstGeom prst="rect">
            <a:avLst/>
          </a:prstGeom>
          <a:noFill/>
        </p:spPr>
        <p:txBody>
          <a:bodyPr wrap="square" lIns="91436" tIns="45718" rIns="91436" bIns="45718" rtlCol="0">
            <a:spAutoFit/>
          </a:bodyPr>
          <a:lstStyle/>
          <a:p>
            <a:pPr defTabSz="913765"/>
            <a:r>
              <a:rPr lang="en-US" altLang="zh-CN" sz="3200" b="1" dirty="0">
                <a:solidFill>
                  <a:srgbClr val="0071C1"/>
                </a:solidFill>
                <a:latin typeface="微软雅黑" panose="020B0503020204020204" pitchFamily="34" charset="-122"/>
              </a:rPr>
              <a:t>2</a:t>
            </a:r>
            <a:r>
              <a:rPr lang="zh-CN" altLang="en-US" sz="3200" b="1" dirty="0" smtClean="0">
                <a:solidFill>
                  <a:srgbClr val="0071C1"/>
                </a:solidFill>
                <a:latin typeface="微软雅黑" panose="020B0503020204020204" pitchFamily="34" charset="-122"/>
              </a:rPr>
              <a:t>、</a:t>
            </a:r>
            <a:r>
              <a:rPr lang="zh-CN" altLang="en-US" sz="3200" b="1" dirty="0">
                <a:solidFill>
                  <a:srgbClr val="0071C1"/>
                </a:solidFill>
                <a:latin typeface="微软雅黑" panose="020B0503020204020204" pitchFamily="34" charset="-122"/>
              </a:rPr>
              <a:t>研究内容</a:t>
            </a:r>
            <a:endParaRPr lang="zh-CN" altLang="en-US" sz="3200" b="1" dirty="0">
              <a:solidFill>
                <a:srgbClr val="0071C1"/>
              </a:solidFill>
              <a:latin typeface="微软雅黑" panose="020B0503020204020204" pitchFamily="34" charset="-122"/>
            </a:endParaRPr>
          </a:p>
        </p:txBody>
      </p:sp>
      <p:sp>
        <p:nvSpPr>
          <p:cNvPr id="15" name="文本框 14"/>
          <p:cNvSpPr txBox="1"/>
          <p:nvPr/>
        </p:nvSpPr>
        <p:spPr>
          <a:xfrm>
            <a:off x="5244871" y="2692355"/>
            <a:ext cx="4674235" cy="582295"/>
          </a:xfrm>
          <a:prstGeom prst="rect">
            <a:avLst/>
          </a:prstGeom>
          <a:noFill/>
        </p:spPr>
        <p:txBody>
          <a:bodyPr wrap="square" lIns="91436" tIns="45718" rIns="91436" bIns="45718" rtlCol="0">
            <a:spAutoFit/>
          </a:bodyPr>
          <a:lstStyle/>
          <a:p>
            <a:pPr defTabSz="913765"/>
            <a:r>
              <a:rPr lang="en-US" altLang="zh-CN" sz="3200" b="1" dirty="0">
                <a:solidFill>
                  <a:srgbClr val="0071C1"/>
                </a:solidFill>
                <a:latin typeface="微软雅黑" panose="020B0503020204020204" pitchFamily="34" charset="-122"/>
              </a:rPr>
              <a:t>3</a:t>
            </a:r>
            <a:r>
              <a:rPr lang="zh-CN" altLang="en-US" sz="3200" b="1" dirty="0" smtClean="0">
                <a:solidFill>
                  <a:srgbClr val="0071C1"/>
                </a:solidFill>
                <a:latin typeface="微软雅黑" panose="020B0503020204020204" pitchFamily="34" charset="-122"/>
              </a:rPr>
              <a:t>、初步成果</a:t>
            </a:r>
            <a:endParaRPr lang="zh-CN" altLang="en-US" sz="3200" b="1" dirty="0" smtClean="0">
              <a:solidFill>
                <a:srgbClr val="0071C1"/>
              </a:solidFill>
              <a:latin typeface="微软雅黑" panose="020B0503020204020204" pitchFamily="34" charset="-122"/>
            </a:endParaRPr>
          </a:p>
        </p:txBody>
      </p:sp>
      <p:sp>
        <p:nvSpPr>
          <p:cNvPr id="2" name="文本框 1"/>
          <p:cNvSpPr txBox="1"/>
          <p:nvPr/>
        </p:nvSpPr>
        <p:spPr>
          <a:xfrm>
            <a:off x="5244872" y="3809344"/>
            <a:ext cx="4674235" cy="582295"/>
          </a:xfrm>
          <a:prstGeom prst="rect">
            <a:avLst/>
          </a:prstGeom>
          <a:noFill/>
        </p:spPr>
        <p:txBody>
          <a:bodyPr wrap="square" lIns="91436" tIns="45718" rIns="91436" bIns="45718" rtlCol="0">
            <a:spAutoFit/>
          </a:bodyPr>
          <a:lstStyle/>
          <a:p>
            <a:pPr defTabSz="913765"/>
            <a:r>
              <a:rPr lang="en-US" altLang="zh-CN" sz="3200" b="1" dirty="0">
                <a:solidFill>
                  <a:srgbClr val="0071C1"/>
                </a:solidFill>
                <a:latin typeface="微软雅黑" panose="020B0503020204020204" pitchFamily="34" charset="-122"/>
              </a:rPr>
              <a:t>4</a:t>
            </a:r>
            <a:r>
              <a:rPr lang="zh-CN" altLang="en-US" sz="3200" b="1" dirty="0" smtClean="0">
                <a:solidFill>
                  <a:srgbClr val="0071C1"/>
                </a:solidFill>
                <a:latin typeface="微软雅黑" panose="020B0503020204020204" pitchFamily="34" charset="-122"/>
              </a:rPr>
              <a:t>、工作计划</a:t>
            </a:r>
            <a:endParaRPr lang="zh-CN" altLang="en-US" sz="3200" b="1" dirty="0" smtClean="0">
              <a:solidFill>
                <a:srgbClr val="0071C1"/>
              </a:solidFill>
              <a:latin typeface="微软雅黑" panose="020B0503020204020204" pitchFamily="34" charset="-122"/>
            </a:endParaRPr>
          </a:p>
        </p:txBody>
      </p:sp>
      <p:sp>
        <p:nvSpPr>
          <p:cNvPr id="5" name="文本框 4"/>
          <p:cNvSpPr txBox="1"/>
          <p:nvPr/>
        </p:nvSpPr>
        <p:spPr>
          <a:xfrm>
            <a:off x="5244872" y="4881224"/>
            <a:ext cx="4674235" cy="582295"/>
          </a:xfrm>
          <a:prstGeom prst="rect">
            <a:avLst/>
          </a:prstGeom>
          <a:noFill/>
        </p:spPr>
        <p:txBody>
          <a:bodyPr wrap="square" lIns="91436" tIns="45718" rIns="91436" bIns="45718" rtlCol="0">
            <a:spAutoFit/>
          </a:bodyPr>
          <a:p>
            <a:pPr defTabSz="913765"/>
            <a:r>
              <a:rPr lang="en-US" altLang="zh-CN" sz="3200" b="1" dirty="0" smtClean="0">
                <a:solidFill>
                  <a:srgbClr val="0071C1"/>
                </a:solidFill>
                <a:latin typeface="微软雅黑" panose="020B0503020204020204" pitchFamily="34" charset="-122"/>
              </a:rPr>
              <a:t>5</a:t>
            </a:r>
            <a:r>
              <a:rPr lang="zh-CN" altLang="en-US" sz="3200" b="1" dirty="0" smtClean="0">
                <a:solidFill>
                  <a:srgbClr val="0071C1"/>
                </a:solidFill>
                <a:latin typeface="微软雅黑" panose="020B0503020204020204" pitchFamily="34" charset="-122"/>
              </a:rPr>
              <a:t>、成员分工</a:t>
            </a:r>
            <a:endParaRPr lang="zh-CN" altLang="en-US" sz="3200" b="1" dirty="0" smtClean="0">
              <a:solidFill>
                <a:srgbClr val="0071C1"/>
              </a:solidFill>
              <a:latin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750"/>
                                        <p:tgtEl>
                                          <p:spTgt spid="3"/>
                                        </p:tgtEl>
                                      </p:cBhvr>
                                    </p:animEffect>
                                    <p:anim calcmode="lin" valueType="num">
                                      <p:cBhvr>
                                        <p:cTn id="14" dur="750" fill="hold"/>
                                        <p:tgtEl>
                                          <p:spTgt spid="3"/>
                                        </p:tgtEl>
                                        <p:attrNameLst>
                                          <p:attrName>ppt_x</p:attrName>
                                        </p:attrNameLst>
                                      </p:cBhvr>
                                      <p:tavLst>
                                        <p:tav tm="0">
                                          <p:val>
                                            <p:strVal val="#ppt_x"/>
                                          </p:val>
                                        </p:tav>
                                        <p:tav tm="100000">
                                          <p:val>
                                            <p:strVal val="#ppt_x"/>
                                          </p:val>
                                        </p:tav>
                                      </p:tavLst>
                                    </p:anim>
                                    <p:anim calcmode="lin" valueType="num">
                                      <p:cBhvr>
                                        <p:cTn id="15" dur="7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anim calcmode="lin" valueType="num">
                                      <p:cBhvr>
                                        <p:cTn id="20" dur="750" fill="hold"/>
                                        <p:tgtEl>
                                          <p:spTgt spid="6"/>
                                        </p:tgtEl>
                                        <p:attrNameLst>
                                          <p:attrName>ppt_x</p:attrName>
                                        </p:attrNameLst>
                                      </p:cBhvr>
                                      <p:tavLst>
                                        <p:tav tm="0">
                                          <p:val>
                                            <p:strVal val="#ppt_x"/>
                                          </p:val>
                                        </p:tav>
                                        <p:tav tm="100000">
                                          <p:val>
                                            <p:strVal val="#ppt_x"/>
                                          </p:val>
                                        </p:tav>
                                      </p:tavLst>
                                    </p:anim>
                                    <p:anim calcmode="lin" valueType="num">
                                      <p:cBhvr>
                                        <p:cTn id="21" dur="75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750"/>
                                        <p:tgtEl>
                                          <p:spTgt spid="12">
                                            <p:txEl>
                                              <p:pRg st="0" end="0"/>
                                            </p:txEl>
                                          </p:spTgt>
                                        </p:tgtEl>
                                      </p:cBhvr>
                                    </p:animEffect>
                                    <p:anim calcmode="lin" valueType="num">
                                      <p:cBhvr>
                                        <p:cTn id="25"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6" dur="750" fill="hold"/>
                                        <p:tgtEl>
                                          <p:spTgt spid="12">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750"/>
                                        <p:tgtEl>
                                          <p:spTgt spid="15"/>
                                        </p:tgtEl>
                                      </p:cBhvr>
                                    </p:animEffect>
                                    <p:anim calcmode="lin" valueType="num">
                                      <p:cBhvr>
                                        <p:cTn id="30" dur="750" fill="hold"/>
                                        <p:tgtEl>
                                          <p:spTgt spid="15"/>
                                        </p:tgtEl>
                                        <p:attrNameLst>
                                          <p:attrName>ppt_x</p:attrName>
                                        </p:attrNameLst>
                                      </p:cBhvr>
                                      <p:tavLst>
                                        <p:tav tm="0">
                                          <p:val>
                                            <p:strVal val="#ppt_x"/>
                                          </p:val>
                                        </p:tav>
                                        <p:tav tm="100000">
                                          <p:val>
                                            <p:strVal val="#ppt_x"/>
                                          </p:val>
                                        </p:tav>
                                      </p:tavLst>
                                    </p:anim>
                                    <p:anim calcmode="lin" valueType="num">
                                      <p:cBhvr>
                                        <p:cTn id="31" dur="75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750"/>
                                        <p:tgtEl>
                                          <p:spTgt spid="2"/>
                                        </p:tgtEl>
                                      </p:cBhvr>
                                    </p:animEffect>
                                    <p:anim calcmode="lin" valueType="num">
                                      <p:cBhvr>
                                        <p:cTn id="35" dur="750" fill="hold"/>
                                        <p:tgtEl>
                                          <p:spTgt spid="2"/>
                                        </p:tgtEl>
                                        <p:attrNameLst>
                                          <p:attrName>ppt_x</p:attrName>
                                        </p:attrNameLst>
                                      </p:cBhvr>
                                      <p:tavLst>
                                        <p:tav tm="0">
                                          <p:val>
                                            <p:strVal val="#ppt_x"/>
                                          </p:val>
                                        </p:tav>
                                        <p:tav tm="100000">
                                          <p:val>
                                            <p:strVal val="#ppt_x"/>
                                          </p:val>
                                        </p:tav>
                                      </p:tavLst>
                                    </p:anim>
                                    <p:anim calcmode="lin" valueType="num">
                                      <p:cBhvr>
                                        <p:cTn id="36" dur="750" fill="hold"/>
                                        <p:tgtEl>
                                          <p:spTgt spid="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750"/>
                                        <p:tgtEl>
                                          <p:spTgt spid="5"/>
                                        </p:tgtEl>
                                      </p:cBhvr>
                                    </p:animEffect>
                                    <p:anim calcmode="lin" valueType="num">
                                      <p:cBhvr>
                                        <p:cTn id="40" dur="750" fill="hold"/>
                                        <p:tgtEl>
                                          <p:spTgt spid="5"/>
                                        </p:tgtEl>
                                        <p:attrNameLst>
                                          <p:attrName>ppt_x</p:attrName>
                                        </p:attrNameLst>
                                      </p:cBhvr>
                                      <p:tavLst>
                                        <p:tav tm="0">
                                          <p:val>
                                            <p:strVal val="#ppt_x"/>
                                          </p:val>
                                        </p:tav>
                                        <p:tav tm="100000">
                                          <p:val>
                                            <p:strVal val="#ppt_x"/>
                                          </p:val>
                                        </p:tav>
                                      </p:tavLst>
                                    </p:anim>
                                    <p:anim calcmode="lin" valueType="num">
                                      <p:cBhvr>
                                        <p:cTn id="41"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email"/>
          <a:stretch>
            <a:fillRect/>
          </a:stretch>
        </p:blipFill>
        <p:spPr>
          <a:xfrm>
            <a:off x="5647386" y="1440052"/>
            <a:ext cx="940157" cy="826980"/>
          </a:xfrm>
          <a:prstGeom prst="rect">
            <a:avLst/>
          </a:prstGeom>
        </p:spPr>
      </p:pic>
      <p:sp>
        <p:nvSpPr>
          <p:cNvPr id="6" name="文本框 5"/>
          <p:cNvSpPr txBox="1"/>
          <p:nvPr/>
        </p:nvSpPr>
        <p:spPr>
          <a:xfrm>
            <a:off x="2202288" y="2781026"/>
            <a:ext cx="7830354" cy="1015663"/>
          </a:xfrm>
          <a:prstGeom prst="rect">
            <a:avLst/>
          </a:prstGeom>
          <a:noFill/>
        </p:spPr>
        <p:txBody>
          <a:bodyPr wrap="square" rtlCol="0">
            <a:spAutoFit/>
          </a:bodyPr>
          <a:lstStyle/>
          <a:p>
            <a:pPr algn="ctr"/>
            <a:r>
              <a:rPr lang="zh-CN" altLang="en-US" sz="6000" b="1" dirty="0">
                <a:solidFill>
                  <a:srgbClr val="0071C1"/>
                </a:solidFill>
                <a:latin typeface="微软雅黑" panose="020B0503020204020204" pitchFamily="34" charset="-122"/>
                <a:ea typeface="微软雅黑" panose="020B0503020204020204" pitchFamily="34" charset="-122"/>
              </a:rPr>
              <a:t>谢谢观看</a:t>
            </a:r>
            <a:endParaRPr lang="zh-CN" altLang="en-US" sz="6000" b="1" dirty="0">
              <a:solidFill>
                <a:srgbClr val="0071C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378817" y="4557572"/>
            <a:ext cx="3477296" cy="495139"/>
            <a:chOff x="3213685" y="3847870"/>
            <a:chExt cx="3778309" cy="495139"/>
          </a:xfrm>
        </p:grpSpPr>
        <p:sp>
          <p:nvSpPr>
            <p:cNvPr id="7" name="矩形 6"/>
            <p:cNvSpPr/>
            <p:nvPr/>
          </p:nvSpPr>
          <p:spPr>
            <a:xfrm>
              <a:off x="3284181" y="3847870"/>
              <a:ext cx="3637319" cy="495139"/>
            </a:xfrm>
            <a:prstGeom prst="rect">
              <a:avLst/>
            </a:prstGeom>
            <a:solidFill>
              <a:srgbClr val="007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213685" y="3912705"/>
              <a:ext cx="3778309" cy="408692"/>
            </a:xfrm>
            <a:prstGeom prst="rect">
              <a:avLst/>
            </a:prstGeom>
            <a:noFill/>
          </p:spPr>
          <p:txBody>
            <a:bodyPr wrap="square" rtlCol="0">
              <a:spAutoFit/>
            </a:bodyPr>
            <a:lstStyle/>
            <a:p>
              <a:pPr algn="ctr"/>
              <a:r>
                <a:rPr lang="en-US" altLang="zh-CN" sz="2000" b="1" spc="300" dirty="0">
                  <a:solidFill>
                    <a:schemeClr val="bg1"/>
                  </a:solidFill>
                  <a:latin typeface="微软雅黑" panose="020B0503020204020204" pitchFamily="34" charset="-122"/>
                  <a:ea typeface="微软雅黑" panose="020B0503020204020204" pitchFamily="34" charset="-122"/>
                </a:rPr>
                <a:t>THANKS</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77824" y="2353391"/>
            <a:ext cx="10735056" cy="1753235"/>
          </a:xfrm>
          <a:prstGeom prst="rect">
            <a:avLst/>
          </a:prstGeom>
          <a:noFill/>
        </p:spPr>
        <p:txBody>
          <a:bodyPr wrap="square" rtlCol="0">
            <a:spAutoFit/>
          </a:bodyPr>
          <a:lstStyle/>
          <a:p>
            <a:pPr algn="ctr"/>
            <a:r>
              <a:rPr lang="en-US" altLang="zh-CN" sz="5400" b="1" dirty="0">
                <a:solidFill>
                  <a:srgbClr val="0071C1"/>
                </a:solidFill>
                <a:latin typeface="微软雅黑" panose="020B0503020204020204" pitchFamily="34" charset="-122"/>
                <a:ea typeface="微软雅黑" panose="020B0503020204020204" pitchFamily="34" charset="-122"/>
              </a:rPr>
              <a:t>Part1</a:t>
            </a:r>
            <a:endParaRPr lang="en-US" altLang="zh-CN" sz="5400" b="1" dirty="0">
              <a:solidFill>
                <a:srgbClr val="0071C1"/>
              </a:solidFill>
              <a:latin typeface="微软雅黑" panose="020B0503020204020204" pitchFamily="34" charset="-122"/>
              <a:ea typeface="微软雅黑" panose="020B0503020204020204" pitchFamily="34" charset="-122"/>
            </a:endParaRPr>
          </a:p>
          <a:p>
            <a:pPr algn="ctr"/>
            <a:r>
              <a:rPr lang="zh-CN" altLang="en-US" sz="5400" b="1" dirty="0">
                <a:solidFill>
                  <a:srgbClr val="0071C1"/>
                </a:solidFill>
                <a:latin typeface="微软雅黑" panose="020B0503020204020204" pitchFamily="34" charset="-122"/>
                <a:ea typeface="微软雅黑" panose="020B0503020204020204" pitchFamily="34" charset="-122"/>
              </a:rPr>
              <a:t>选题背景及意义</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9779000" y="283210"/>
            <a:ext cx="225488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sym typeface="+mn-ea"/>
              </a:rPr>
              <a:t>选题意义</a:t>
            </a:r>
            <a:endParaRPr lang="zh-CN" altLang="en-US" sz="3600" b="1" dirty="0">
              <a:solidFill>
                <a:srgbClr val="0071C1"/>
              </a:solidFill>
              <a:latin typeface="微软雅黑" panose="020B0503020204020204" pitchFamily="34" charset="-122"/>
              <a:ea typeface="微软雅黑" panose="020B0503020204020204" pitchFamily="34" charset="-122"/>
              <a:sym typeface="+mn-ea"/>
            </a:endParaRPr>
          </a:p>
        </p:txBody>
      </p:sp>
      <p:sp>
        <p:nvSpPr>
          <p:cNvPr id="47" name="矩形 4"/>
          <p:cNvSpPr>
            <a:spLocks noChangeArrowheads="1"/>
          </p:cNvSpPr>
          <p:nvPr/>
        </p:nvSpPr>
        <p:spPr bwMode="auto">
          <a:xfrm>
            <a:off x="815975" y="976382"/>
            <a:ext cx="10391902" cy="5632311"/>
          </a:xfrm>
          <a:prstGeom prst="rect">
            <a:avLst/>
          </a:prstGeom>
          <a:noFill/>
          <a:ln>
            <a:noFill/>
          </a:ln>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nSpc>
                <a:spcPct val="150000"/>
              </a:lnSpc>
              <a:buClr>
                <a:srgbClr val="0070C0"/>
              </a:buClr>
              <a:buFont typeface="Wingdings" panose="05000000000000000000" pitchFamily="2" charset="2"/>
              <a:buNone/>
            </a:pPr>
            <a:r>
              <a:rPr lang="en-US" altLang="zh-CN" sz="2400" dirty="0">
                <a:latin typeface="华文细黑" panose="02010600040101010101" pitchFamily="2" charset="-122"/>
                <a:ea typeface="华文细黑" panose="02010600040101010101" pitchFamily="2" charset="-122"/>
              </a:rPr>
              <a:t>    </a:t>
            </a:r>
            <a:endParaRPr lang="en-US" altLang="zh-CN" sz="2400" dirty="0">
              <a:latin typeface="华文细黑" panose="02010600040101010101" pitchFamily="2" charset="-122"/>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r>
              <a:rPr sz="2400" dirty="0" err="1">
                <a:ea typeface="华文细黑" panose="02010600040101010101" pitchFamily="2" charset="-122"/>
              </a:rPr>
              <a:t>中国的电影产业中机遇和风险并存。</a:t>
            </a:r>
            <a:r>
              <a:rPr sz="2400" dirty="0" err="1">
                <a:ea typeface="华文细黑" panose="02010600040101010101" pitchFamily="2" charset="-122"/>
                <a:sym typeface="+mn-ea"/>
              </a:rPr>
              <a:t>电影票房是衡量电影经济效益最重要的指标，一部电影的收入很大程度上取决于它的票房收入</a:t>
            </a:r>
            <a:r>
              <a:rPr lang="zh-CN" altLang="en-US" sz="2400" dirty="0">
                <a:ea typeface="华文细黑" panose="02010600040101010101" pitchFamily="2" charset="-122"/>
                <a:sym typeface="+mn-ea"/>
              </a:rPr>
              <a:t>。</a:t>
            </a:r>
            <a:endParaRPr lang="zh-CN" altLang="en-US" sz="2400" dirty="0">
              <a:ea typeface="华文细黑" panose="02010600040101010101" pitchFamily="2" charset="-122"/>
              <a:sym typeface="+mn-ea"/>
            </a:endParaRPr>
          </a:p>
          <a:p>
            <a:pPr marL="342900" indent="-342900">
              <a:lnSpc>
                <a:spcPct val="150000"/>
              </a:lnSpc>
              <a:buClr>
                <a:srgbClr val="0070C0"/>
              </a:buClr>
              <a:buFont typeface="Wingdings" panose="05000000000000000000" pitchFamily="2" charset="2"/>
              <a:buChar char="n"/>
            </a:pPr>
            <a:r>
              <a:rPr lang="zh-CN" altLang="en-US" sz="2400" dirty="0">
                <a:ea typeface="华文细黑" panose="02010600040101010101" pitchFamily="2" charset="-122"/>
              </a:rPr>
              <a:t>电影票房关系着大小电影院，电影投资人的经济收益，对影响电影票房的因素做详细的数据分析具有重要的意义。</a:t>
            </a:r>
            <a:endParaRPr lang="zh-CN" altLang="en-US"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r>
              <a:rPr lang="zh-CN" altLang="en-US" sz="2400" dirty="0">
                <a:ea typeface="华文细黑" panose="02010600040101010101" pitchFamily="2" charset="-122"/>
              </a:rPr>
              <a:t>研究具体有哪些因素影响电影票房以及影响程度，对于降低电影行业的投资风险以及促进中国电影行业发展有着重大意义。</a:t>
            </a:r>
            <a:endParaRPr lang="zh-CN" altLang="en-US"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a:p>
            <a:pPr marL="342900" indent="-342900">
              <a:lnSpc>
                <a:spcPct val="150000"/>
              </a:lnSpc>
              <a:buClr>
                <a:srgbClr val="0070C0"/>
              </a:buClr>
              <a:buFont typeface="Wingdings" panose="05000000000000000000" pitchFamily="2" charset="2"/>
              <a:buChar char="n"/>
            </a:pPr>
            <a:endParaRPr sz="2400" dirty="0">
              <a:ea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750"/>
                                        <p:tgtEl>
                                          <p:spTgt spid="47"/>
                                        </p:tgtEl>
                                      </p:cBhvr>
                                    </p:animEffect>
                                    <p:anim calcmode="lin" valueType="num">
                                      <p:cBhvr>
                                        <p:cTn id="8" dur="750" fill="hold"/>
                                        <p:tgtEl>
                                          <p:spTgt spid="47"/>
                                        </p:tgtEl>
                                        <p:attrNameLst>
                                          <p:attrName>ppt_x</p:attrName>
                                        </p:attrNameLst>
                                      </p:cBhvr>
                                      <p:tavLst>
                                        <p:tav tm="0">
                                          <p:val>
                                            <p:strVal val="#ppt_x"/>
                                          </p:val>
                                        </p:tav>
                                        <p:tav tm="100000">
                                          <p:val>
                                            <p:strVal val="#ppt_x"/>
                                          </p:val>
                                        </p:tav>
                                      </p:tavLst>
                                    </p:anim>
                                    <p:anim calcmode="lin" valueType="num">
                                      <p:cBhvr>
                                        <p:cTn id="9" dur="75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868035" y="435610"/>
            <a:ext cx="5342890" cy="645160"/>
          </a:xfrm>
          <a:prstGeom prst="rect">
            <a:avLst/>
          </a:prstGeom>
          <a:noFill/>
        </p:spPr>
        <p:txBody>
          <a:bodyPr wrap="square" rtlCol="0">
            <a:spAutoFit/>
          </a:bodyPr>
          <a:lstStyle/>
          <a:p>
            <a:r>
              <a:rPr lang="en-US" altLang="zh-CN" sz="3600" b="1" dirty="0">
                <a:solidFill>
                  <a:srgbClr val="0071C1"/>
                </a:solidFill>
                <a:latin typeface="微软雅黑" panose="020B0503020204020204" pitchFamily="34" charset="-122"/>
                <a:ea typeface="微软雅黑" panose="020B0503020204020204" pitchFamily="34" charset="-122"/>
                <a:sym typeface="+mn-ea"/>
              </a:rPr>
              <a:t>国内外同类技术研究现状</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sp>
        <p:nvSpPr>
          <p:cNvPr id="6" name="文本框 8"/>
          <p:cNvSpPr txBox="1">
            <a:spLocks noChangeArrowheads="1"/>
          </p:cNvSpPr>
          <p:nvPr/>
        </p:nvSpPr>
        <p:spPr bwMode="auto">
          <a:xfrm>
            <a:off x="285368" y="1225689"/>
            <a:ext cx="1079959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lvl="1" indent="0">
              <a:lnSpc>
                <a:spcPct val="150000"/>
              </a:lnSpc>
              <a:spcBef>
                <a:spcPct val="0"/>
              </a:spcBef>
              <a:buClr>
                <a:srgbClr val="0071C1"/>
              </a:buClr>
              <a:buFont typeface="Wingdings" panose="05000000000000000000" pitchFamily="2" charset="2"/>
              <a:buNone/>
            </a:pP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lang="zh-CN" altLang="en-US" sz="2400" dirty="0">
                <a:latin typeface="Times New Roman" panose="02020603050405020304" pitchFamily="18" charset="0"/>
                <a:ea typeface="华文细黑" panose="02010600040101010101" pitchFamily="2" charset="-122"/>
              </a:rPr>
              <a:t>美国电影经济学家巴瑞·李特曼(1989)的论文《电影经济成功预测：基于八十年代人的经验》将电影票房的研究方法分为传播学方法和经济学方法， 建立了多元线性回归模型分析电影票房的影响因素。</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r>
              <a:rPr lang="en-US" altLang="zh-CN" sz="2400" dirty="0">
                <a:latin typeface="Times New Roman" panose="02020603050405020304" pitchFamily="18" charset="0"/>
                <a:ea typeface="华文细黑" panose="02010600040101010101" pitchFamily="2" charset="-122"/>
              </a:rPr>
              <a:t>2013 </a:t>
            </a:r>
            <a:r>
              <a:rPr lang="zh-CN" altLang="en-US" sz="2400" dirty="0">
                <a:latin typeface="Times New Roman" panose="02020603050405020304" pitchFamily="18" charset="0"/>
                <a:ea typeface="华文细黑" panose="02010600040101010101" pitchFamily="2" charset="-122"/>
              </a:rPr>
              <a:t>年，</a:t>
            </a:r>
            <a:r>
              <a:rPr lang="en-US" altLang="zh-CN" sz="2400" dirty="0">
                <a:latin typeface="Times New Roman" panose="02020603050405020304" pitchFamily="18" charset="0"/>
                <a:ea typeface="华文细黑" panose="02010600040101010101" pitchFamily="2" charset="-122"/>
              </a:rPr>
              <a:t>Google </a:t>
            </a:r>
            <a:r>
              <a:rPr lang="zh-CN" altLang="en-US" sz="2400" dirty="0">
                <a:latin typeface="Times New Roman" panose="02020603050405020304" pitchFamily="18" charset="0"/>
                <a:ea typeface="华文细黑" panose="02010600040101010101" pitchFamily="2" charset="-122"/>
              </a:rPr>
              <a:t>公司在一份白皮书中公布了其设计的电影票房预测模型，该模型主要利用搜索、广告点击数据以及院线排片来预测，</a:t>
            </a:r>
            <a:r>
              <a:rPr lang="en-US" altLang="zh-CN" sz="2400" dirty="0">
                <a:latin typeface="Times New Roman" panose="02020603050405020304" pitchFamily="18" charset="0"/>
                <a:ea typeface="华文细黑" panose="02010600040101010101" pitchFamily="2" charset="-122"/>
              </a:rPr>
              <a:t>Google </a:t>
            </a:r>
            <a:r>
              <a:rPr lang="zh-CN" altLang="en-US" sz="2400" dirty="0">
                <a:latin typeface="Times New Roman" panose="02020603050405020304" pitchFamily="18" charset="0"/>
                <a:ea typeface="华文细黑" panose="02010600040101010101" pitchFamily="2" charset="-122"/>
              </a:rPr>
              <a:t>公司宣布其模型预测票房与真实票房的吻合程度达到了</a:t>
            </a:r>
            <a:r>
              <a:rPr lang="en-US" altLang="zh-CN" sz="2400" dirty="0">
                <a:latin typeface="Times New Roman" panose="02020603050405020304" pitchFamily="18" charset="0"/>
                <a:ea typeface="华文细黑" panose="02010600040101010101" pitchFamily="2" charset="-122"/>
              </a:rPr>
              <a:t>94%</a:t>
            </a:r>
            <a:r>
              <a:rPr lang="zh-CN" altLang="en-US" sz="2400" dirty="0">
                <a:latin typeface="Times New Roman" panose="02020603050405020304" pitchFamily="18" charset="0"/>
                <a:ea typeface="华文细黑" panose="02010600040101010101" pitchFamily="2" charset="-122"/>
              </a:rPr>
              <a:t>。</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pPr>
            <a:endParaRPr lang="zh-CN" altLang="en-US"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pPr>
            <a:endParaRPr lang="en-US" altLang="zh-CN" sz="2400" dirty="0">
              <a:latin typeface="华文细黑" panose="02010600040101010101" pitchFamily="2" charset="-122"/>
              <a:ea typeface="华文细黑" panose="02010600040101010101"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822960" y="1944722"/>
            <a:ext cx="10543032" cy="1753235"/>
          </a:xfrm>
          <a:prstGeom prst="rect">
            <a:avLst/>
          </a:prstGeom>
          <a:noFill/>
        </p:spPr>
        <p:txBody>
          <a:bodyPr wrap="square" rtlCol="0">
            <a:spAutoFit/>
          </a:bodyPr>
          <a:lstStyle/>
          <a:p>
            <a:pPr algn="ctr"/>
            <a:r>
              <a:rPr lang="en-US" altLang="zh-CN" sz="5400" b="1" dirty="0" smtClean="0">
                <a:solidFill>
                  <a:srgbClr val="0071C1"/>
                </a:solidFill>
                <a:latin typeface="微软雅黑" panose="020B0503020204020204" pitchFamily="34" charset="-122"/>
                <a:ea typeface="微软雅黑" panose="020B0503020204020204" pitchFamily="34" charset="-122"/>
              </a:rPr>
              <a:t>Part2</a:t>
            </a:r>
            <a:endParaRPr lang="en-US" altLang="zh-CN" sz="5400" b="1" dirty="0">
              <a:solidFill>
                <a:srgbClr val="0071C1"/>
              </a:solidFill>
              <a:latin typeface="微软雅黑" panose="020B0503020204020204" pitchFamily="34" charset="-122"/>
              <a:ea typeface="微软雅黑" panose="020B0503020204020204" pitchFamily="34" charset="-122"/>
            </a:endParaRPr>
          </a:p>
          <a:p>
            <a:pPr algn="ctr"/>
            <a:r>
              <a:rPr lang="zh-CN" altLang="en-US" sz="5400" b="1" dirty="0">
                <a:solidFill>
                  <a:srgbClr val="0071C1"/>
                </a:solidFill>
                <a:latin typeface="微软雅黑" panose="020B0503020204020204" pitchFamily="34" charset="-122"/>
                <a:ea typeface="微软雅黑" panose="020B0503020204020204" pitchFamily="34" charset="-122"/>
              </a:rPr>
              <a:t>研究内容</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8"/>
          <p:cNvSpPr txBox="1">
            <a:spLocks noChangeArrowheads="1"/>
          </p:cNvSpPr>
          <p:nvPr/>
        </p:nvSpPr>
        <p:spPr bwMode="auto">
          <a:xfrm>
            <a:off x="391795" y="1901190"/>
            <a:ext cx="10768965" cy="341503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立足于中国内地电影市场的实际情况，研究具体有哪些因素影响电影票房以及影响程度。</a:t>
            </a:r>
            <a:endParaRPr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首先，从理论上分析中国电影票房的影响因素，进而构建电影票房影响因素的指标体系；</a:t>
            </a:r>
            <a:endParaRPr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r>
              <a:rPr altLang="zh-CN" sz="2400" dirty="0">
                <a:latin typeface="Times New Roman" panose="02020603050405020304" pitchFamily="18" charset="0"/>
                <a:ea typeface="华文细黑" panose="02010600040101010101" pitchFamily="2" charset="-122"/>
              </a:rPr>
              <a:t>其次，搜集数据，运用统计方法对数据进行量化处理，尝试建立电影票房影响因素的模型，实证分析中国电影票房的影响因素及其影响程度。</a:t>
            </a:r>
            <a:endParaRPr altLang="zh-CN" sz="2400" dirty="0">
              <a:latin typeface="Times New Roman" panose="02020603050405020304" pitchFamily="18" charset="0"/>
              <a:ea typeface="华文细黑" panose="02010600040101010101" pitchFamily="2" charset="-122"/>
            </a:endParaRPr>
          </a:p>
        </p:txBody>
      </p:sp>
      <p:sp>
        <p:nvSpPr>
          <p:cNvPr id="7" name="文本框 6"/>
          <p:cNvSpPr txBox="1"/>
          <p:nvPr/>
        </p:nvSpPr>
        <p:spPr>
          <a:xfrm>
            <a:off x="9570720" y="283210"/>
            <a:ext cx="24631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研究内容</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960120" y="2731106"/>
            <a:ext cx="10543032" cy="922020"/>
          </a:xfrm>
          <a:prstGeom prst="rect">
            <a:avLst/>
          </a:prstGeom>
          <a:noFill/>
        </p:spPr>
        <p:txBody>
          <a:bodyPr wrap="square" rtlCol="0">
            <a:spAutoFit/>
          </a:bodyPr>
          <a:lstStyle/>
          <a:p>
            <a:pPr algn="ctr"/>
            <a:r>
              <a:rPr lang="en-US" altLang="zh-CN" sz="5400" b="1" dirty="0" smtClean="0">
                <a:solidFill>
                  <a:srgbClr val="0071C1"/>
                </a:solidFill>
                <a:latin typeface="微软雅黑" panose="020B0503020204020204" pitchFamily="34" charset="-122"/>
                <a:ea typeface="微软雅黑" panose="020B0503020204020204" pitchFamily="34" charset="-122"/>
              </a:rPr>
              <a:t>Part3</a:t>
            </a:r>
            <a:r>
              <a:rPr lang="en-US" altLang="zh-CN" sz="5400" b="1" dirty="0">
                <a:solidFill>
                  <a:srgbClr val="0071C1"/>
                </a:solidFill>
                <a:latin typeface="微软雅黑" panose="020B0503020204020204" pitchFamily="34" charset="-122"/>
                <a:ea typeface="微软雅黑" panose="020B0503020204020204" pitchFamily="34" charset="-122"/>
              </a:rPr>
              <a:t>	</a:t>
            </a:r>
            <a:r>
              <a:rPr lang="zh-CN" altLang="en-US" sz="5400" b="1" dirty="0">
                <a:solidFill>
                  <a:srgbClr val="0071C1"/>
                </a:solidFill>
                <a:latin typeface="微软雅黑" panose="020B0503020204020204" pitchFamily="34" charset="-122"/>
                <a:ea typeface="微软雅黑" panose="020B0503020204020204" pitchFamily="34" charset="-122"/>
              </a:rPr>
              <a:t>初步成果</a:t>
            </a:r>
            <a:endParaRPr lang="zh-CN" altLang="en-US" sz="5400" b="1" dirty="0">
              <a:solidFill>
                <a:srgbClr val="0071C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89820" y="283210"/>
            <a:ext cx="2044065" cy="645160"/>
          </a:xfrm>
          <a:prstGeom prst="rect">
            <a:avLst/>
          </a:prstGeom>
          <a:noFill/>
        </p:spPr>
        <p:txBody>
          <a:bodyPr wrap="square" rtlCol="0">
            <a:spAutoFit/>
          </a:bodyPr>
          <a:lstStyle/>
          <a:p>
            <a:r>
              <a:rPr lang="zh-CN" altLang="en-US" sz="3600" b="1" dirty="0">
                <a:solidFill>
                  <a:srgbClr val="0071C1"/>
                </a:solidFill>
                <a:latin typeface="微软雅黑" panose="020B0503020204020204" pitchFamily="34" charset="-122"/>
                <a:ea typeface="微软雅黑" panose="020B0503020204020204" pitchFamily="34" charset="-122"/>
              </a:rPr>
              <a:t>初步成果</a:t>
            </a:r>
            <a:endParaRPr lang="zh-CN" altLang="en-US" sz="3600" b="1" dirty="0">
              <a:solidFill>
                <a:srgbClr val="0071C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46100" y="738505"/>
            <a:ext cx="11099800" cy="4401820"/>
            <a:chOff x="860" y="1163"/>
            <a:chExt cx="17480" cy="6932"/>
          </a:xfrm>
        </p:grpSpPr>
        <p:sp>
          <p:nvSpPr>
            <p:cNvPr id="8" name="文本框 8"/>
            <p:cNvSpPr txBox="1">
              <a:spLocks noChangeArrowheads="1"/>
            </p:cNvSpPr>
            <p:nvPr/>
          </p:nvSpPr>
          <p:spPr bwMode="auto">
            <a:xfrm>
              <a:off x="860" y="3589"/>
              <a:ext cx="16959" cy="450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1043305" lvl="3" indent="-285750">
                <a:lnSpc>
                  <a:spcPct val="150000"/>
                </a:lnSpc>
                <a:spcBef>
                  <a:spcPct val="0"/>
                </a:spcBef>
                <a:buClr>
                  <a:srgbClr val="0071C1"/>
                </a:buClr>
                <a:buFont typeface="Wingdings" panose="05000000000000000000" pitchFamily="2" charset="2"/>
                <a:buChar char="n"/>
                <a:defRPr/>
              </a:pPr>
              <a:r>
                <a:rPr lang="zh-CN" altLang="en-US" sz="2400" dirty="0">
                  <a:latin typeface="Times New Roman" panose="02020603050405020304" pitchFamily="18" charset="0"/>
                  <a:ea typeface="华文细黑" panose="02010600040101010101" pitchFamily="2" charset="-122"/>
                </a:rPr>
                <a:t>电影的档期</a:t>
              </a:r>
              <a:endParaRPr lang="en-US" altLang="zh-CN" sz="2400" dirty="0">
                <a:latin typeface="Times New Roman" panose="02020603050405020304" pitchFamily="18" charset="0"/>
                <a:ea typeface="华文细黑" panose="02010600040101010101" pitchFamily="2" charset="-122"/>
              </a:endParaRPr>
            </a:p>
            <a:p>
              <a:pPr marL="757555" lvl="3" indent="0">
                <a:lnSpc>
                  <a:spcPct val="150000"/>
                </a:lnSpc>
                <a:spcBef>
                  <a:spcPct val="0"/>
                </a:spcBef>
                <a:buClr>
                  <a:srgbClr val="0071C1"/>
                </a:buClr>
                <a:buNone/>
                <a:defRPr/>
              </a:pPr>
              <a:r>
                <a:rPr lang="zh-CN" altLang="en-US" sz="2400" dirty="0">
                  <a:latin typeface="Times New Roman" panose="02020603050405020304" pitchFamily="18" charset="0"/>
                  <a:ea typeface="华文细黑" panose="02010600040101010101" pitchFamily="2" charset="-122"/>
                </a:rPr>
                <a:t>根据电影的发行日期可以对电影的档期进行分类，结合我国的实际情况和已收集到的数据分析，拟选取以下档期：春节档、情人节档、清明节档、端午节档、十一档、暑假档、寒假档、中秋档、国庆档等档期。</a:t>
              </a:r>
              <a:endParaRPr lang="en-US" altLang="zh-CN" sz="2400" dirty="0">
                <a:latin typeface="Times New Roman" panose="02020603050405020304" pitchFamily="18" charset="0"/>
                <a:ea typeface="华文细黑" panose="02010600040101010101" pitchFamily="2" charset="-122"/>
              </a:endParaRPr>
            </a:p>
            <a:p>
              <a:pPr marL="1043305" lvl="3" indent="-285750">
                <a:lnSpc>
                  <a:spcPct val="150000"/>
                </a:lnSpc>
                <a:spcBef>
                  <a:spcPct val="0"/>
                </a:spcBef>
                <a:buClr>
                  <a:srgbClr val="0071C1"/>
                </a:buClr>
                <a:buFont typeface="Wingdings" panose="05000000000000000000" pitchFamily="2" charset="2"/>
                <a:buChar char="n"/>
                <a:defRPr/>
              </a:pPr>
              <a:endParaRPr lang="en-US" altLang="zh-CN" sz="2400" dirty="0">
                <a:latin typeface="Times New Roman" panose="02020603050405020304" pitchFamily="18" charset="0"/>
                <a:ea typeface="华文细黑" panose="02010600040101010101" pitchFamily="2" charset="-122"/>
              </a:endParaRPr>
            </a:p>
          </p:txBody>
        </p:sp>
        <p:sp>
          <p:nvSpPr>
            <p:cNvPr id="3" name="文本框 8"/>
            <p:cNvSpPr txBox="1">
              <a:spLocks noChangeArrowheads="1"/>
            </p:cNvSpPr>
            <p:nvPr/>
          </p:nvSpPr>
          <p:spPr bwMode="auto">
            <a:xfrm>
              <a:off x="860" y="1163"/>
              <a:ext cx="17480" cy="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57150" indent="-342900">
                <a:lnSpc>
                  <a:spcPct val="150000"/>
                </a:lnSpc>
                <a:spcBef>
                  <a:spcPct val="0"/>
                </a:spcBef>
                <a:buClr>
                  <a:srgbClr val="0071C1"/>
                </a:buClr>
                <a:buFont typeface="Wingdings" panose="05000000000000000000" pitchFamily="2" charset="2"/>
                <a:buChar char="p"/>
              </a:pPr>
              <a:r>
                <a:rPr lang="zh-CN" altLang="en-US" sz="3500" dirty="0">
                  <a:latin typeface="华文细黑" panose="02010600040101010101" pitchFamily="2" charset="-122"/>
                  <a:ea typeface="华文细黑" panose="02010600040101010101" pitchFamily="2" charset="-122"/>
                </a:rPr>
                <a:t>指标选取</a:t>
              </a:r>
              <a:endParaRPr lang="zh-CN" altLang="en-US" sz="3500" dirty="0">
                <a:latin typeface="华文细黑" panose="02010600040101010101" pitchFamily="2" charset="-122"/>
                <a:ea typeface="华文细黑" panose="02010600040101010101" pitchFamily="2" charset="-122"/>
              </a:endParaRPr>
            </a:p>
          </p:txBody>
        </p:sp>
      </p:grpSp>
    </p:spTree>
  </p:cSld>
  <p:clrMapOvr>
    <a:masterClrMapping/>
  </p:clrMapOvr>
  <p:transition spd="slow" advClick="0" advTm="0">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1424</Words>
  <Application>WPS 演示</Application>
  <PresentationFormat>宽屏</PresentationFormat>
  <Paragraphs>141</Paragraphs>
  <Slides>20</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20</vt:i4>
      </vt:variant>
    </vt:vector>
  </HeadingPairs>
  <TitlesOfParts>
    <vt:vector size="40" baseType="lpstr">
      <vt:lpstr>Arial</vt:lpstr>
      <vt:lpstr>宋体</vt:lpstr>
      <vt:lpstr>Wingdings</vt:lpstr>
      <vt:lpstr>Adobe 黑体 Std R</vt:lpstr>
      <vt:lpstr>微软雅黑</vt:lpstr>
      <vt:lpstr>Times New Roman</vt:lpstr>
      <vt:lpstr>Calibri</vt:lpstr>
      <vt:lpstr>华文细黑</vt:lpstr>
      <vt:lpstr>等线</vt:lpstr>
      <vt:lpstr>Arial Unicode MS</vt:lpstr>
      <vt:lpstr>等线 Light</vt:lpstr>
      <vt:lpstr>仿宋</vt:lpstr>
      <vt:lpstr>Wingdings</vt:lpstr>
      <vt:lpstr>Century Gothic</vt:lpstr>
      <vt:lpstr>黑体</vt:lpstr>
      <vt:lpstr>华文楷体</vt:lpstr>
      <vt:lpstr>华文彩云</vt:lpstr>
      <vt:lpstr>华文琥珀</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乄仅冇旳执著1373173447</cp:lastModifiedBy>
  <cp:revision>453</cp:revision>
  <dcterms:created xsi:type="dcterms:W3CDTF">2016-02-29T10:49:00Z</dcterms:created>
  <dcterms:modified xsi:type="dcterms:W3CDTF">2018-07-12T12:43:39Z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y fmtid="{D5CDD505-2E9C-101B-9397-08002B2CF9AE}" pid="3" name="KSORubyTemplateID">
    <vt:lpwstr>8</vt:lpwstr>
  </property>
</Properties>
</file>