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74" r:id="rId5"/>
    <p:sldId id="277" r:id="rId6"/>
    <p:sldId id="353" r:id="rId7"/>
    <p:sldId id="278" r:id="rId8"/>
    <p:sldId id="282" r:id="rId9"/>
    <p:sldId id="316" r:id="rId10"/>
    <p:sldId id="332" r:id="rId11"/>
    <p:sldId id="358" r:id="rId12"/>
    <p:sldId id="355" r:id="rId13"/>
    <p:sldId id="356" r:id="rId14"/>
    <p:sldId id="283" r:id="rId15"/>
    <p:sldId id="351" r:id="rId16"/>
    <p:sldId id="357" r:id="rId17"/>
    <p:sldId id="368" r:id="rId18"/>
    <p:sldId id="369" r:id="rId19"/>
    <p:sldId id="335" r:id="rId20"/>
    <p:sldId id="373" r:id="rId21"/>
    <p:sldId id="370" r:id="rId22"/>
    <p:sldId id="371" r:id="rId23"/>
    <p:sldId id="374" r:id="rId24"/>
    <p:sldId id="375" r:id="rId25"/>
    <p:sldId id="376" r:id="rId26"/>
    <p:sldId id="372" r:id="rId27"/>
    <p:sldId id="379" r:id="rId28"/>
    <p:sldId id="378" r:id="rId29"/>
    <p:sldId id="334" r:id="rId30"/>
    <p:sldId id="352" r:id="rId31"/>
    <p:sldId id="27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1"/>
    <a:srgbClr val="7AB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9" name="灯片编号占位符 8"/>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5" name="灯片编号占位符 4"/>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4" name="灯片编号占位符 3"/>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41000"/>
            <a:lum/>
          </a:blip>
          <a:srcRect/>
          <a:stretch>
            <a:fillRect t="-40000" b="-40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r>
              <a:rPr lang="en-US" altLang="zh-CN" dirty="0"/>
              <a:t>2017/6</a:t>
            </a:r>
            <a:endParaRPr lang="zh-CN" altLang="en-US" dirty="0"/>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r>
              <a:rPr lang="en-US" altLang="zh-CN" dirty="0"/>
              <a:t>2017/6</a:t>
            </a:r>
            <a:endParaRPr lang="zh-CN" altLang="en-US" dirty="0"/>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 name="日期占位符 12"/>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p:txBody>
          <a:bodyPr/>
          <a:lstStyle/>
          <a:p>
            <a:fld id="{941CB232-9FE1-4BA3-BC78-518E99D31B9E}" type="slidenum">
              <a:rPr lang="zh-CN" altLang="en-US" smtClean="0"/>
            </a:fld>
            <a:endParaRPr lang="zh-CN" altLang="en-US"/>
          </a:p>
        </p:txBody>
      </p:sp>
      <p:sp>
        <p:nvSpPr>
          <p:cNvPr id="16" name="标题 15"/>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5" name="灯片编号占位符 4"/>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4" name="灯片编号占位符 3"/>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E603-3B05-4E37-BCD4-5A12DA4403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CB232-9FE1-4BA3-BC78-518E99D31B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fld id="{F2EAC639-8067-4FC7-9A1A-8A14B8E85D8F}"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fld id="{80074AF9-133E-4CE5-8288-E1F9ACE86204}" type="slidenum">
              <a:rPr lang="zh-CN" altLang="en-US" smtClean="0">
                <a:solidFill>
                  <a:prstClr val="black">
                    <a:tint val="75000"/>
                  </a:prstClr>
                </a:solidFill>
              </a:rPr>
            </a:fld>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Adobe 黑体 Std R" panose="020B0400000000000000"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dobe 黑体 Std R" panose="020B0400000000000000"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dobe 黑体 Std R" panose="020B0400000000000000"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dobe 黑体 Std R" panose="020B0400000000000000"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35" name="文本框 34"/>
          <p:cNvSpPr txBox="1"/>
          <p:nvPr/>
        </p:nvSpPr>
        <p:spPr>
          <a:xfrm>
            <a:off x="2820474" y="2193353"/>
            <a:ext cx="8628845" cy="768350"/>
          </a:xfrm>
          <a:prstGeom prst="rect">
            <a:avLst/>
          </a:prstGeom>
          <a:noFill/>
        </p:spPr>
        <p:txBody>
          <a:bodyPr wrap="square" rtlCol="0">
            <a:spAutoFit/>
          </a:bodyPr>
          <a:lstStyle/>
          <a:p>
            <a:pPr algn="ctr"/>
            <a:r>
              <a:rPr sz="4400" b="1" dirty="0">
                <a:solidFill>
                  <a:srgbClr val="0071C1"/>
                </a:solidFill>
                <a:latin typeface="微软雅黑" panose="020B0503020204020204" pitchFamily="34" charset="-122"/>
                <a:ea typeface="微软雅黑" panose="020B0503020204020204" pitchFamily="34" charset="-122"/>
              </a:rPr>
              <a:t>基于影视量化的票房分析</a:t>
            </a:r>
            <a:endParaRPr sz="4400" b="1" dirty="0">
              <a:solidFill>
                <a:srgbClr val="0071C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898775" y="3623945"/>
            <a:ext cx="8759825" cy="511175"/>
            <a:chOff x="4559710" y="3533936"/>
            <a:chExt cx="5095257" cy="484742"/>
          </a:xfrm>
        </p:grpSpPr>
        <p:sp>
          <p:nvSpPr>
            <p:cNvPr id="36" name="矩形 35"/>
            <p:cNvSpPr/>
            <p:nvPr/>
          </p:nvSpPr>
          <p:spPr>
            <a:xfrm>
              <a:off x="4640209" y="3533936"/>
              <a:ext cx="4888791" cy="484742"/>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559710" y="3576252"/>
              <a:ext cx="5095257" cy="378159"/>
            </a:xfrm>
            <a:prstGeom prst="rect">
              <a:avLst/>
            </a:prstGeom>
            <a:noFill/>
          </p:spPr>
          <p:txBody>
            <a:bodyPr wrap="square" rtlCol="0">
              <a:spAutoFit/>
            </a:bodyPr>
            <a:lstStyle/>
            <a:p>
              <a:pPr algn="ctr"/>
              <a:r>
                <a:rPr lang="en-US" altLang="zh-CN" sz="2000" b="1" spc="3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Box Office Analysis Based on Film Quantization</a:t>
              </a:r>
              <a:endParaRPr lang="en-US" altLang="zh-CN" sz="2000" b="1" spc="3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46" name="图片 45"/>
          <p:cNvPicPr>
            <a:picLocks noChangeAspect="1"/>
          </p:cNvPicPr>
          <p:nvPr/>
        </p:nvPicPr>
        <p:blipFill>
          <a:blip r:embed="rId2" cstate="email"/>
          <a:stretch>
            <a:fillRect/>
          </a:stretch>
        </p:blipFill>
        <p:spPr>
          <a:xfrm>
            <a:off x="625510" y="2411103"/>
            <a:ext cx="2054453" cy="1887311"/>
          </a:xfrm>
          <a:prstGeom prst="rect">
            <a:avLst/>
          </a:prstGeom>
        </p:spPr>
      </p:pic>
      <p:grpSp>
        <p:nvGrpSpPr>
          <p:cNvPr id="2" name="组合 1"/>
          <p:cNvGrpSpPr/>
          <p:nvPr/>
        </p:nvGrpSpPr>
        <p:grpSpPr>
          <a:xfrm>
            <a:off x="5780307" y="4729728"/>
            <a:ext cx="3208244" cy="922020"/>
            <a:chOff x="5677275" y="3879726"/>
            <a:chExt cx="3208244" cy="922020"/>
          </a:xfrm>
        </p:grpSpPr>
        <p:sp>
          <p:nvSpPr>
            <p:cNvPr id="44" name="文本框 43"/>
            <p:cNvSpPr txBox="1"/>
            <p:nvPr/>
          </p:nvSpPr>
          <p:spPr>
            <a:xfrm>
              <a:off x="5871268" y="3879726"/>
              <a:ext cx="3014251" cy="922020"/>
            </a:xfrm>
            <a:prstGeom prst="rect">
              <a:avLst/>
            </a:prstGeom>
            <a:noFill/>
          </p:spPr>
          <p:txBody>
            <a:bodyPr wrap="square" rtlCol="0">
              <a:spAutoFit/>
            </a:bodyPr>
            <a:lstStyle/>
            <a:p>
              <a:r>
                <a:rPr lang="zh-CN" altLang="en-US" b="1" dirty="0">
                  <a:solidFill>
                    <a:srgbClr val="0071C1"/>
                  </a:solidFill>
                  <a:latin typeface="微软雅黑" panose="020B0503020204020204" pitchFamily="34" charset="-122"/>
                  <a:ea typeface="微软雅黑" panose="020B0503020204020204" pitchFamily="34" charset="-122"/>
                </a:rPr>
                <a:t>赵天祥   </a:t>
              </a:r>
              <a:r>
                <a:rPr lang="en-US" altLang="zh-CN" b="1" dirty="0">
                  <a:solidFill>
                    <a:srgbClr val="0071C1"/>
                  </a:solidFill>
                  <a:latin typeface="微软雅黑" panose="020B0503020204020204" pitchFamily="34" charset="-122"/>
                  <a:ea typeface="微软雅黑" panose="020B0503020204020204" pitchFamily="34" charset="-122"/>
                </a:rPr>
                <a:t>SA17225521</a:t>
              </a:r>
              <a:endParaRPr lang="en-US" altLang="zh-CN" b="1" dirty="0">
                <a:solidFill>
                  <a:srgbClr val="0071C1"/>
                </a:solidFill>
                <a:latin typeface="微软雅黑" panose="020B0503020204020204" pitchFamily="34" charset="-122"/>
                <a:ea typeface="微软雅黑" panose="020B0503020204020204" pitchFamily="34" charset="-122"/>
              </a:endParaRPr>
            </a:p>
            <a:p>
              <a:r>
                <a:rPr lang="zh-CN" altLang="en-US" b="1" dirty="0">
                  <a:solidFill>
                    <a:srgbClr val="0071C1"/>
                  </a:solidFill>
                  <a:latin typeface="微软雅黑" panose="020B0503020204020204" pitchFamily="34" charset="-122"/>
                  <a:ea typeface="微软雅黑" panose="020B0503020204020204" pitchFamily="34" charset="-122"/>
                </a:rPr>
                <a:t>葛琦峰</a:t>
              </a:r>
              <a:r>
                <a:rPr lang="en-US" altLang="zh-CN" b="1" dirty="0">
                  <a:solidFill>
                    <a:srgbClr val="0071C1"/>
                  </a:solidFill>
                  <a:latin typeface="微软雅黑" panose="020B0503020204020204" pitchFamily="34" charset="-122"/>
                  <a:ea typeface="微软雅黑" panose="020B0503020204020204" pitchFamily="34" charset="-122"/>
                </a:rPr>
                <a:t> 	SA17225088</a:t>
              </a:r>
              <a:endParaRPr lang="en-US" altLang="zh-CN" b="1" dirty="0">
                <a:solidFill>
                  <a:srgbClr val="0071C1"/>
                </a:solidFill>
                <a:latin typeface="微软雅黑" panose="020B0503020204020204" pitchFamily="34" charset="-122"/>
                <a:ea typeface="微软雅黑" panose="020B0503020204020204" pitchFamily="34" charset="-122"/>
              </a:endParaRPr>
            </a:p>
            <a:p>
              <a:r>
                <a:rPr lang="zh-CN" altLang="en-US" b="1" dirty="0">
                  <a:solidFill>
                    <a:srgbClr val="0071C1"/>
                  </a:solidFill>
                  <a:latin typeface="微软雅黑" panose="020B0503020204020204" pitchFamily="34" charset="-122"/>
                  <a:ea typeface="微软雅黑" panose="020B0503020204020204" pitchFamily="34" charset="-122"/>
                </a:rPr>
                <a:t>俞徐烽</a:t>
              </a:r>
              <a:r>
                <a:rPr lang="en-US" altLang="zh-CN" b="1" dirty="0">
                  <a:solidFill>
                    <a:srgbClr val="0071C1"/>
                  </a:solidFill>
                  <a:latin typeface="微软雅黑" panose="020B0503020204020204" pitchFamily="34" charset="-122"/>
                  <a:ea typeface="微软雅黑" panose="020B0503020204020204" pitchFamily="34" charset="-122"/>
                </a:rPr>
                <a:t>	SA17225476</a:t>
              </a:r>
              <a:r>
                <a:rPr lang="zh-CN" altLang="en-US" b="1" dirty="0">
                  <a:solidFill>
                    <a:srgbClr val="0071C1"/>
                  </a:solidFill>
                  <a:latin typeface="微软雅黑" panose="020B0503020204020204" pitchFamily="34" charset="-122"/>
                  <a:ea typeface="微软雅黑" panose="020B0503020204020204" pitchFamily="34" charset="-122"/>
                </a:rPr>
                <a:t> </a:t>
              </a:r>
              <a:endParaRPr lang="zh-CN" altLang="en-US" b="1" dirty="0">
                <a:solidFill>
                  <a:srgbClr val="0071C1"/>
                </a:solidFill>
                <a:latin typeface="微软雅黑" panose="020B0503020204020204" pitchFamily="34" charset="-122"/>
                <a:ea typeface="微软雅黑" panose="020B0503020204020204" pitchFamily="34" charset="-122"/>
              </a:endParaRPr>
            </a:p>
          </p:txBody>
        </p:sp>
        <p:pic>
          <p:nvPicPr>
            <p:cNvPr id="50" name="图片 49"/>
            <p:cNvPicPr>
              <a:picLocks noChangeAspect="1"/>
            </p:cNvPicPr>
            <p:nvPr/>
          </p:nvPicPr>
          <p:blipFill>
            <a:blip r:embed="rId3" cstate="email"/>
            <a:stretch>
              <a:fillRect/>
            </a:stretch>
          </p:blipFill>
          <p:spPr>
            <a:xfrm flipH="1">
              <a:off x="5677275" y="3947324"/>
              <a:ext cx="161655" cy="234136"/>
            </a:xfrm>
            <a:prstGeom prst="rect">
              <a:avLst/>
            </a:prstGeom>
          </p:spPr>
        </p:pic>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47675" y="1131570"/>
            <a:ext cx="11352530" cy="3982720"/>
            <a:chOff x="705" y="1782"/>
            <a:chExt cx="17878" cy="6272"/>
          </a:xfrm>
        </p:grpSpPr>
        <p:sp>
          <p:nvSpPr>
            <p:cNvPr id="8" name="文本框 8"/>
            <p:cNvSpPr txBox="1">
              <a:spLocks noChangeArrowheads="1"/>
            </p:cNvSpPr>
            <p:nvPr/>
          </p:nvSpPr>
          <p:spPr bwMode="auto">
            <a:xfrm>
              <a:off x="705" y="3546"/>
              <a:ext cx="16959" cy="450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电影类型数据来源于中国电影票房数据库和豆瓣网站的数据库，通过实际调查和已收集的数据对比，发现两者数据库对电影类型的数据吻合度较高，数据相对比较精确。</a:t>
              </a:r>
              <a:endParaRPr 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每日票房的数据来源于实时电影票房网站</a:t>
              </a:r>
              <a:r>
                <a:rPr lang="zh-CN" altLang="en-US" sz="2400" dirty="0">
                  <a:latin typeface="Times New Roman" panose="02020603050405020304" pitchFamily="18" charset="0"/>
                  <a:ea typeface="华文细黑" panose="02010600040101010101" pitchFamily="2" charset="-122"/>
                </a:rPr>
                <a:t>，该数据库收录</a:t>
              </a:r>
              <a:r>
                <a:rPr lang="en-US" altLang="zh-CN" sz="2400" dirty="0">
                  <a:latin typeface="Times New Roman" panose="02020603050405020304" pitchFamily="18" charset="0"/>
                  <a:ea typeface="华文细黑" panose="02010600040101010101" pitchFamily="2" charset="-122"/>
                </a:rPr>
                <a:t>2011</a:t>
              </a:r>
              <a:r>
                <a:rPr lang="zh-CN" altLang="en-US" sz="2400" dirty="0">
                  <a:latin typeface="Times New Roman" panose="02020603050405020304" pitchFamily="18" charset="0"/>
                  <a:ea typeface="华文细黑" panose="02010600040101010101" pitchFamily="2" charset="-122"/>
                </a:rPr>
                <a:t>年至今的每日票房数据</a:t>
              </a:r>
              <a:r>
                <a:rPr lang="zh-CN" sz="2400" dirty="0">
                  <a:latin typeface="Times New Roman" panose="02020603050405020304" pitchFamily="18" charset="0"/>
                  <a:ea typeface="华文细黑" panose="02010600040101010101" pitchFamily="2" charset="-122"/>
                </a:rPr>
                <a:t>。</a:t>
              </a:r>
              <a:endParaRPr 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1103" y="1782"/>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en-US" altLang="zh-CN" sz="3200" dirty="0">
                  <a:latin typeface="华文细黑" panose="02010600040101010101" pitchFamily="2" charset="-122"/>
                  <a:ea typeface="华文细黑" panose="02010600040101010101" pitchFamily="2" charset="-122"/>
                </a:rPr>
                <a:t> </a:t>
              </a:r>
              <a:r>
                <a:rPr lang="zh-CN" altLang="en-US" sz="3200" dirty="0">
                  <a:latin typeface="华文细黑" panose="02010600040101010101" pitchFamily="2" charset="-122"/>
                  <a:ea typeface="华文细黑" panose="02010600040101010101" pitchFamily="2" charset="-122"/>
                </a:rPr>
                <a:t>数据收集和处理</a:t>
              </a:r>
              <a:endParaRPr lang="zh-CN" altLang="en-US" sz="3200" dirty="0">
                <a:latin typeface="华文细黑" panose="02010600040101010101" pitchFamily="2" charset="-122"/>
                <a:ea typeface="华文细黑" panose="02010600040101010101" pitchFamily="2" charset="-122"/>
              </a:endParaRPr>
            </a:p>
          </p:txBody>
        </p:sp>
      </p:grpSp>
    </p:spTree>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79095" y="190500"/>
            <a:ext cx="11266805" cy="1475105"/>
            <a:chOff x="597" y="300"/>
            <a:chExt cx="17743" cy="2323"/>
          </a:xfrm>
        </p:grpSpPr>
        <p:sp>
          <p:nvSpPr>
            <p:cNvPr id="8" name="文本框 8"/>
            <p:cNvSpPr txBox="1">
              <a:spLocks noChangeArrowheads="1"/>
            </p:cNvSpPr>
            <p:nvPr/>
          </p:nvSpPr>
          <p:spPr bwMode="auto">
            <a:xfrm>
              <a:off x="597" y="1607"/>
              <a:ext cx="16959" cy="1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757555" lvl="3" indent="0">
                <a:lnSpc>
                  <a:spcPct val="150000"/>
                </a:lnSpc>
                <a:spcBef>
                  <a:spcPct val="0"/>
                </a:spcBef>
                <a:buClr>
                  <a:srgbClr val="0071C1"/>
                </a:buClr>
                <a:buFont typeface="Wingdings" panose="05000000000000000000" pitchFamily="2" charset="2"/>
                <a:buNone/>
                <a:defRPr/>
              </a:pPr>
              <a:r>
                <a:rPr lang="zh-CN" sz="2400" dirty="0">
                  <a:latin typeface="Times New Roman" panose="02020603050405020304" pitchFamily="18" charset="0"/>
                  <a:ea typeface="华文细黑" panose="02010600040101010101" pitchFamily="2" charset="-122"/>
                </a:rPr>
                <a:t>数据库主要是为了存储数据，方便后面的分析工作和编码工作</a:t>
              </a:r>
              <a:endParaRPr 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860" y="300"/>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en-US" altLang="zh-CN" sz="3200" dirty="0">
                  <a:latin typeface="Times New Roman" panose="02020603050405020304" pitchFamily="18" charset="0"/>
                  <a:ea typeface="华文细黑" panose="02010600040101010101" pitchFamily="2" charset="-122"/>
                </a:rPr>
                <a:t> </a:t>
              </a:r>
              <a:r>
                <a:rPr lang="zh-CN" sz="3200" dirty="0">
                  <a:latin typeface="Times New Roman" panose="02020603050405020304" pitchFamily="18" charset="0"/>
                  <a:ea typeface="华文细黑" panose="02010600040101010101" pitchFamily="2" charset="-122"/>
                </a:rPr>
                <a:t>数据库的设计</a:t>
              </a:r>
              <a:endParaRPr lang="zh-CN" sz="3200" dirty="0">
                <a:latin typeface="Times New Roman" panose="02020603050405020304" pitchFamily="18" charset="0"/>
                <a:ea typeface="华文细黑" panose="02010600040101010101" pitchFamily="2" charset="-122"/>
              </a:endParaRPr>
            </a:p>
          </p:txBody>
        </p:sp>
      </p:grpSp>
      <p:pic>
        <p:nvPicPr>
          <p:cNvPr id="2" name="图片 1"/>
          <p:cNvPicPr>
            <a:picLocks noChangeAspect="1"/>
          </p:cNvPicPr>
          <p:nvPr/>
        </p:nvPicPr>
        <p:blipFill>
          <a:blip r:embed="rId1"/>
          <a:stretch>
            <a:fillRect/>
          </a:stretch>
        </p:blipFill>
        <p:spPr>
          <a:xfrm>
            <a:off x="1913255" y="1665605"/>
            <a:ext cx="7463155" cy="4919980"/>
          </a:xfrm>
          <a:prstGeom prst="rect">
            <a:avLst/>
          </a:prstGeom>
          <a:noFill/>
          <a:ln w="9525">
            <a:noFill/>
          </a:ln>
        </p:spPr>
      </p:pic>
    </p:spTree>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86545" y="138430"/>
            <a:ext cx="2768600"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建立数据库</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13385" y="138430"/>
            <a:ext cx="8628380" cy="3599815"/>
          </a:xfrm>
          <a:prstGeom prst="rect">
            <a:avLst/>
          </a:prstGeom>
        </p:spPr>
      </p:pic>
      <p:pic>
        <p:nvPicPr>
          <p:cNvPr id="8" name="图片 7"/>
          <p:cNvPicPr>
            <a:picLocks noChangeAspect="1"/>
          </p:cNvPicPr>
          <p:nvPr/>
        </p:nvPicPr>
        <p:blipFill>
          <a:blip r:embed="rId2"/>
          <a:stretch>
            <a:fillRect/>
          </a:stretch>
        </p:blipFill>
        <p:spPr>
          <a:xfrm>
            <a:off x="3832225" y="982345"/>
            <a:ext cx="7856220" cy="2755900"/>
          </a:xfrm>
          <a:prstGeom prst="rect">
            <a:avLst/>
          </a:prstGeom>
        </p:spPr>
      </p:pic>
      <p:pic>
        <p:nvPicPr>
          <p:cNvPr id="9" name="图片 8"/>
          <p:cNvPicPr>
            <a:picLocks noChangeAspect="1"/>
          </p:cNvPicPr>
          <p:nvPr/>
        </p:nvPicPr>
        <p:blipFill>
          <a:blip r:embed="rId3"/>
          <a:stretch>
            <a:fillRect/>
          </a:stretch>
        </p:blipFill>
        <p:spPr>
          <a:xfrm>
            <a:off x="412750" y="3896995"/>
            <a:ext cx="11275695" cy="2831465"/>
          </a:xfrm>
          <a:prstGeom prst="rect">
            <a:avLst/>
          </a:prstGeom>
        </p:spPr>
      </p:pic>
    </p:spTree>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60120" y="2731106"/>
            <a:ext cx="10543032" cy="922020"/>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Part3</a:t>
            </a:r>
            <a:r>
              <a:rPr lang="en-US" altLang="zh-CN" sz="5400" b="1" dirty="0">
                <a:solidFill>
                  <a:srgbClr val="0071C1"/>
                </a:solidFill>
                <a:latin typeface="微软雅黑" panose="020B0503020204020204" pitchFamily="34" charset="-122"/>
                <a:ea typeface="微软雅黑" panose="020B0503020204020204" pitchFamily="34" charset="-122"/>
              </a:rPr>
              <a:t>	</a:t>
            </a:r>
            <a:r>
              <a:rPr lang="zh-CN" altLang="en-US" sz="5400" b="1" dirty="0">
                <a:solidFill>
                  <a:srgbClr val="0071C1"/>
                </a:solidFill>
                <a:latin typeface="微软雅黑" panose="020B0503020204020204" pitchFamily="34" charset="-122"/>
                <a:ea typeface="微软雅黑" panose="020B0503020204020204" pitchFamily="34" charset="-122"/>
              </a:rPr>
              <a:t>数据量化和分析结</a:t>
            </a:r>
            <a:r>
              <a:rPr lang="zh-CN" altLang="en-US" sz="5400" b="1" dirty="0" smtClean="0">
                <a:solidFill>
                  <a:srgbClr val="0071C1"/>
                </a:solidFill>
                <a:latin typeface="微软雅黑" panose="020B0503020204020204" pitchFamily="34" charset="-122"/>
                <a:ea typeface="微软雅黑" panose="020B0503020204020204" pitchFamily="34" charset="-122"/>
              </a:rPr>
              <a:t>果</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466725" y="180975"/>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对档期的研究和分析</a:t>
            </a:r>
            <a:endParaRPr lang="zh-CN" altLang="en-US" sz="3200" dirty="0">
              <a:latin typeface="华文细黑" panose="02010600040101010101" pitchFamily="2" charset="-122"/>
              <a:ea typeface="华文细黑" panose="02010600040101010101" pitchFamily="2" charset="-122"/>
            </a:endParaRPr>
          </a:p>
        </p:txBody>
      </p:sp>
      <p:pic>
        <p:nvPicPr>
          <p:cNvPr id="5" name="图片 4" descr="2016年春节票房暴涨示意图"/>
          <p:cNvPicPr>
            <a:picLocks noChangeAspect="1"/>
          </p:cNvPicPr>
          <p:nvPr/>
        </p:nvPicPr>
        <p:blipFill>
          <a:blip r:embed="rId1"/>
          <a:srcRect t="6096"/>
          <a:stretch>
            <a:fillRect/>
          </a:stretch>
        </p:blipFill>
        <p:spPr>
          <a:xfrm>
            <a:off x="988060" y="1529715"/>
            <a:ext cx="10057765" cy="5165090"/>
          </a:xfrm>
          <a:prstGeom prst="rect">
            <a:avLst/>
          </a:prstGeom>
        </p:spPr>
      </p:pic>
      <p:sp>
        <p:nvSpPr>
          <p:cNvPr id="6" name="文本框 5"/>
          <p:cNvSpPr txBox="1"/>
          <p:nvPr/>
        </p:nvSpPr>
        <p:spPr>
          <a:xfrm>
            <a:off x="3120390" y="1161415"/>
            <a:ext cx="5476875" cy="368300"/>
          </a:xfrm>
          <a:prstGeom prst="rect">
            <a:avLst/>
          </a:prstGeom>
          <a:noFill/>
        </p:spPr>
        <p:txBody>
          <a:bodyPr wrap="none" rtlCol="0" anchor="t">
            <a:spAutoFit/>
          </a:bodyPr>
          <a:p>
            <a:r>
              <a:rPr lang="en-US" altLang="zh-CN"/>
              <a:t>2016</a:t>
            </a:r>
            <a:r>
              <a:rPr lang="zh-CN" altLang="en-US"/>
              <a:t>年</a:t>
            </a:r>
            <a:r>
              <a:rPr lang="en-US" altLang="zh-CN"/>
              <a:t>1</a:t>
            </a:r>
            <a:r>
              <a:rPr lang="zh-CN" altLang="en-US"/>
              <a:t>月</a:t>
            </a:r>
            <a:r>
              <a:rPr lang="en-US" altLang="zh-CN"/>
              <a:t>1</a:t>
            </a:r>
            <a:r>
              <a:rPr lang="zh-CN" altLang="en-US"/>
              <a:t>日 到 </a:t>
            </a:r>
            <a:r>
              <a:rPr lang="en-US" altLang="zh-CN"/>
              <a:t>2016</a:t>
            </a:r>
            <a:r>
              <a:rPr lang="zh-CN" altLang="en-US"/>
              <a:t>年</a:t>
            </a:r>
            <a:r>
              <a:rPr lang="en-US" altLang="zh-CN"/>
              <a:t>3</a:t>
            </a:r>
            <a:r>
              <a:rPr lang="zh-CN" altLang="en-US"/>
              <a:t>月</a:t>
            </a:r>
            <a:r>
              <a:rPr lang="en-US" altLang="zh-CN"/>
              <a:t>3</a:t>
            </a:r>
            <a:r>
              <a:rPr lang="zh-CN" altLang="en-US"/>
              <a:t>日 对春节档期的分析图</a:t>
            </a:r>
            <a:endParaRPr lang="zh-CN" altLang="en-US"/>
          </a:p>
        </p:txBody>
      </p:sp>
      <p:cxnSp>
        <p:nvCxnSpPr>
          <p:cNvPr id="9" name="直接箭头连接符 8"/>
          <p:cNvCxnSpPr/>
          <p:nvPr/>
        </p:nvCxnSpPr>
        <p:spPr>
          <a:xfrm>
            <a:off x="2575560" y="2971800"/>
            <a:ext cx="472440" cy="2621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276600" y="2057400"/>
            <a:ext cx="51816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7年春节和元宵票房的明显增加图示"/>
          <p:cNvPicPr>
            <a:picLocks noChangeAspect="1"/>
          </p:cNvPicPr>
          <p:nvPr/>
        </p:nvPicPr>
        <p:blipFill>
          <a:blip r:embed="rId1"/>
          <a:srcRect l="6516" t="10118" r="8182" b="-4336"/>
          <a:stretch>
            <a:fillRect/>
          </a:stretch>
        </p:blipFill>
        <p:spPr>
          <a:xfrm>
            <a:off x="1530985" y="1529715"/>
            <a:ext cx="9417050" cy="5451475"/>
          </a:xfrm>
          <a:prstGeom prst="rect">
            <a:avLst/>
          </a:prstGeom>
        </p:spPr>
      </p:pic>
      <p:sp>
        <p:nvSpPr>
          <p:cNvPr id="3" name="文本框 8"/>
          <p:cNvSpPr txBox="1">
            <a:spLocks noChangeArrowheads="1"/>
          </p:cNvSpPr>
          <p:nvPr/>
        </p:nvSpPr>
        <p:spPr bwMode="auto">
          <a:xfrm>
            <a:off x="466725" y="180975"/>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en-US" altLang="zh-CN" sz="3200" dirty="0">
                <a:latin typeface="华文细黑" panose="02010600040101010101" pitchFamily="2" charset="-122"/>
                <a:ea typeface="华文细黑" panose="02010600040101010101" pitchFamily="2" charset="-122"/>
              </a:rPr>
              <a:t> </a:t>
            </a:r>
            <a:r>
              <a:rPr lang="zh-CN" altLang="en-US" sz="3200" dirty="0">
                <a:latin typeface="华文细黑" panose="02010600040101010101" pitchFamily="2" charset="-122"/>
                <a:ea typeface="华文细黑" panose="02010600040101010101" pitchFamily="2" charset="-122"/>
              </a:rPr>
              <a:t>对档期的研究和分析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120390" y="1161415"/>
            <a:ext cx="5476875" cy="368300"/>
          </a:xfrm>
          <a:prstGeom prst="rect">
            <a:avLst/>
          </a:prstGeom>
          <a:noFill/>
        </p:spPr>
        <p:txBody>
          <a:bodyPr wrap="none" rtlCol="0" anchor="t">
            <a:spAutoFit/>
          </a:bodyPr>
          <a:p>
            <a:r>
              <a:rPr lang="en-US" altLang="zh-CN"/>
              <a:t>2017</a:t>
            </a:r>
            <a:r>
              <a:rPr lang="zh-CN" altLang="en-US"/>
              <a:t>年</a:t>
            </a:r>
            <a:r>
              <a:rPr lang="en-US" altLang="zh-CN"/>
              <a:t>1</a:t>
            </a:r>
            <a:r>
              <a:rPr lang="zh-CN" altLang="en-US"/>
              <a:t>月</a:t>
            </a:r>
            <a:r>
              <a:rPr lang="en-US" altLang="zh-CN"/>
              <a:t>1</a:t>
            </a:r>
            <a:r>
              <a:rPr lang="zh-CN" altLang="en-US"/>
              <a:t>日 到 </a:t>
            </a:r>
            <a:r>
              <a:rPr lang="en-US" altLang="zh-CN"/>
              <a:t>2017</a:t>
            </a:r>
            <a:r>
              <a:rPr lang="zh-CN" altLang="en-US"/>
              <a:t>年</a:t>
            </a:r>
            <a:r>
              <a:rPr lang="en-US" altLang="zh-CN"/>
              <a:t>3</a:t>
            </a:r>
            <a:r>
              <a:rPr lang="zh-CN" altLang="en-US"/>
              <a:t>月</a:t>
            </a:r>
            <a:r>
              <a:rPr lang="en-US" altLang="zh-CN"/>
              <a:t>3</a:t>
            </a:r>
            <a:r>
              <a:rPr lang="zh-CN" altLang="en-US"/>
              <a:t>日 对春节档期的分析图</a:t>
            </a:r>
            <a:endParaRPr lang="zh-CN" altLang="en-US"/>
          </a:p>
        </p:txBody>
      </p:sp>
      <p:cxnSp>
        <p:nvCxnSpPr>
          <p:cNvPr id="4" name="直接箭头连接符 3"/>
          <p:cNvCxnSpPr/>
          <p:nvPr/>
        </p:nvCxnSpPr>
        <p:spPr>
          <a:xfrm>
            <a:off x="5440680" y="3673475"/>
            <a:ext cx="365760" cy="207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593080" y="2347595"/>
            <a:ext cx="44196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466725" y="180975"/>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en-US" altLang="zh-CN" sz="3200" dirty="0">
                <a:latin typeface="华文细黑" panose="02010600040101010101" pitchFamily="2" charset="-122"/>
                <a:ea typeface="华文细黑" panose="02010600040101010101" pitchFamily="2" charset="-122"/>
              </a:rPr>
              <a:t> </a:t>
            </a:r>
            <a:r>
              <a:rPr lang="zh-CN" altLang="en-US" sz="3200" dirty="0">
                <a:latin typeface="华文细黑" panose="02010600040101010101" pitchFamily="2" charset="-122"/>
                <a:ea typeface="华文细黑" panose="02010600040101010101" pitchFamily="2" charset="-122"/>
              </a:rPr>
              <a:t>对档期的研究和分析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766820" y="887095"/>
            <a:ext cx="4094480" cy="368300"/>
          </a:xfrm>
          <a:prstGeom prst="rect">
            <a:avLst/>
          </a:prstGeom>
          <a:noFill/>
        </p:spPr>
        <p:txBody>
          <a:bodyPr wrap="none" rtlCol="0" anchor="t">
            <a:spAutoFit/>
          </a:bodyPr>
          <a:p>
            <a:r>
              <a:rPr lang="en-US" altLang="zh-CN"/>
              <a:t>2017</a:t>
            </a:r>
            <a:r>
              <a:rPr lang="zh-CN" altLang="en-US"/>
              <a:t>年春节档期和元宵节档期的分析图</a:t>
            </a:r>
            <a:endParaRPr lang="zh-CN" altLang="en-US"/>
          </a:p>
        </p:txBody>
      </p:sp>
      <p:cxnSp>
        <p:nvCxnSpPr>
          <p:cNvPr id="4" name="直接箭头连接符 3"/>
          <p:cNvCxnSpPr/>
          <p:nvPr/>
        </p:nvCxnSpPr>
        <p:spPr>
          <a:xfrm>
            <a:off x="5440680" y="3673475"/>
            <a:ext cx="365760" cy="207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593080" y="2347595"/>
            <a:ext cx="44196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图片 4" descr="2017年春节和元宵票房的明显增加图示"/>
          <p:cNvPicPr>
            <a:picLocks noChangeAspect="1"/>
          </p:cNvPicPr>
          <p:nvPr/>
        </p:nvPicPr>
        <p:blipFill>
          <a:blip r:embed="rId1"/>
          <a:srcRect l="6516" t="10118" r="8182" b="-4336"/>
          <a:stretch>
            <a:fillRect/>
          </a:stretch>
        </p:blipFill>
        <p:spPr>
          <a:xfrm>
            <a:off x="1125220" y="1255395"/>
            <a:ext cx="10179050" cy="5892800"/>
          </a:xfrm>
          <a:prstGeom prst="rect">
            <a:avLst/>
          </a:prstGeom>
        </p:spPr>
      </p:pic>
      <p:cxnSp>
        <p:nvCxnSpPr>
          <p:cNvPr id="8" name="直接箭头连接符 7"/>
          <p:cNvCxnSpPr/>
          <p:nvPr/>
        </p:nvCxnSpPr>
        <p:spPr>
          <a:xfrm>
            <a:off x="5059680" y="3649980"/>
            <a:ext cx="716280" cy="2225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730240" y="3162300"/>
            <a:ext cx="289560" cy="96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122920" y="3924300"/>
            <a:ext cx="228600"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175" y="828143"/>
            <a:ext cx="10984230" cy="1753235"/>
          </a:xfrm>
          <a:prstGeom prst="rect">
            <a:avLst/>
          </a:prstGeom>
          <a:noFill/>
        </p:spPr>
        <p:txBody>
          <a:bodyPr wrap="square" rtlCol="0">
            <a:spAutoFit/>
          </a:bodyPr>
          <a:lstStyle/>
          <a:p>
            <a:pPr marL="757555" lvl="3" indent="0">
              <a:lnSpc>
                <a:spcPct val="150000"/>
              </a:lnSpc>
              <a:buClr>
                <a:srgbClr val="0071C1"/>
              </a:buClr>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r>
              <a:rPr lang="zh-CN" sz="2400" dirty="0">
                <a:latin typeface="华文细黑" panose="02010600040101010101" pitchFamily="2" charset="-122"/>
                <a:ea typeface="华文细黑" panose="02010600040101010101" pitchFamily="2" charset="-122"/>
              </a:rPr>
              <a:t>类似的图示不一一展示，</a:t>
            </a:r>
            <a:r>
              <a:rPr sz="2400" dirty="0">
                <a:latin typeface="华文细黑" panose="02010600040101010101" pitchFamily="2" charset="-122"/>
                <a:ea typeface="华文细黑" panose="02010600040101010101" pitchFamily="2" charset="-122"/>
              </a:rPr>
              <a:t>日票房线性变化的分析图示对每个档期进行简单的分析，已将分析程序设计成简单接口，随时可以对数据库中任意时间段内的每日票房进行简单的画图分析。</a:t>
            </a:r>
            <a:endParaRPr lang="en-US" altLang="zh-CN" sz="2400" dirty="0">
              <a:latin typeface="华文细黑" panose="02010600040101010101" pitchFamily="2" charset="-122"/>
              <a:ea typeface="华文细黑" panose="02010600040101010101" pitchFamily="2" charset="-122"/>
            </a:endParaRPr>
          </a:p>
        </p:txBody>
      </p:sp>
      <p:sp>
        <p:nvSpPr>
          <p:cNvPr id="3" name="文本框 8"/>
          <p:cNvSpPr txBox="1">
            <a:spLocks noChangeArrowheads="1"/>
          </p:cNvSpPr>
          <p:nvPr/>
        </p:nvSpPr>
        <p:spPr bwMode="auto">
          <a:xfrm>
            <a:off x="466725" y="180975"/>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对档期的研究和分析</a:t>
            </a:r>
            <a:endParaRPr lang="zh-CN" altLang="en-US" sz="3200" dirty="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rcRect b="30510"/>
          <a:stretch>
            <a:fillRect/>
          </a:stretch>
        </p:blipFill>
        <p:spPr>
          <a:xfrm>
            <a:off x="1158240" y="2581275"/>
            <a:ext cx="9549765" cy="393192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629285" y="205740"/>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档期量化方式</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556000" y="4327525"/>
            <a:ext cx="5080000" cy="414020"/>
          </a:xfrm>
          <a:prstGeom prst="rect">
            <a:avLst/>
          </a:prstGeom>
          <a:noFill/>
          <a:ln w="9525">
            <a:noFill/>
          </a:ln>
        </p:spPr>
        <p:txBody>
          <a:bodyPr>
            <a:spAutoFit/>
          </a:bodyPr>
          <a:p>
            <a:pPr indent="0" algn="ctr"/>
            <a:r>
              <a:rPr lang="en-US" sz="1050" b="0">
                <a:latin typeface="Calibri" panose="020F0502020204030204" pitchFamily="34" charset="0"/>
              </a:rPr>
              <a:t> </a:t>
            </a:r>
            <a:endParaRPr lang="zh-CN" altLang="en-US"/>
          </a:p>
        </p:txBody>
      </p:sp>
      <p:pic>
        <p:nvPicPr>
          <p:cNvPr id="2" name="图片 1"/>
          <p:cNvPicPr>
            <a:picLocks noChangeAspect="1"/>
          </p:cNvPicPr>
          <p:nvPr/>
        </p:nvPicPr>
        <p:blipFill>
          <a:blip r:embed="rId1"/>
          <a:srcRect r="31839"/>
          <a:stretch>
            <a:fillRect/>
          </a:stretch>
        </p:blipFill>
        <p:spPr>
          <a:xfrm>
            <a:off x="751205" y="1263015"/>
            <a:ext cx="5861685" cy="5199380"/>
          </a:xfrm>
          <a:prstGeom prst="rect">
            <a:avLst/>
          </a:prstGeom>
        </p:spPr>
      </p:pic>
      <p:sp>
        <p:nvSpPr>
          <p:cNvPr id="4" name="文本框 3"/>
          <p:cNvSpPr txBox="1"/>
          <p:nvPr/>
        </p:nvSpPr>
        <p:spPr>
          <a:xfrm>
            <a:off x="6832600" y="1721485"/>
            <a:ext cx="5278120" cy="3784600"/>
          </a:xfrm>
          <a:prstGeom prst="rect">
            <a:avLst/>
          </a:prstGeom>
          <a:noFill/>
          <a:ln w="9525">
            <a:noFill/>
          </a:ln>
        </p:spPr>
        <p:txBody>
          <a:bodyPr wrap="square">
            <a:spAutoFit/>
          </a:bodyPr>
          <a:p>
            <a:pPr indent="0"/>
            <a:r>
              <a:rPr lang="zh-CN" sz="2400" b="0">
                <a:latin typeface="华文细黑" panose="02010600040101010101" pitchFamily="2" charset="-122"/>
                <a:ea typeface="华文细黑" panose="02010600040101010101" pitchFamily="2" charset="-122"/>
                <a:cs typeface="华文细黑" panose="02010600040101010101" pitchFamily="2" charset="-122"/>
              </a:rPr>
              <a:t>电影类型的量化方案：</a:t>
            </a:r>
            <a:endParaRPr lang="zh-CN" sz="2400" b="0">
              <a:latin typeface="华文细黑" panose="02010600040101010101" pitchFamily="2" charset="-122"/>
              <a:ea typeface="华文细黑" panose="02010600040101010101" pitchFamily="2" charset="-122"/>
              <a:cs typeface="华文细黑" panose="02010600040101010101" pitchFamily="2" charset="-122"/>
            </a:endParaRPr>
          </a:p>
          <a:p>
            <a:pPr indent="0"/>
            <a:endParaRPr lang="zh-CN" sz="2400" b="0">
              <a:latin typeface="华文细黑" panose="02010600040101010101" pitchFamily="2" charset="-122"/>
              <a:ea typeface="华文细黑" panose="02010600040101010101" pitchFamily="2" charset="-122"/>
              <a:cs typeface="华文细黑" panose="02010600040101010101" pitchFamily="2" charset="-122"/>
            </a:endParaRPr>
          </a:p>
          <a:p>
            <a:pPr indent="0"/>
            <a:r>
              <a:rPr lang="zh-CN" sz="2400" b="0">
                <a:latin typeface="华文细黑" panose="02010600040101010101" pitchFamily="2" charset="-122"/>
                <a:ea typeface="华文细黑" panose="02010600040101010101" pitchFamily="2" charset="-122"/>
                <a:cs typeface="华文细黑" panose="02010600040101010101" pitchFamily="2" charset="-122"/>
              </a:rPr>
              <a:t>        收集</a:t>
            </a:r>
            <a:r>
              <a:rPr lang="en-US" sz="2400" b="0">
                <a:latin typeface="华文细黑" panose="02010600040101010101" pitchFamily="2" charset="-122"/>
                <a:ea typeface="华文细黑" panose="02010600040101010101" pitchFamily="2" charset="-122"/>
                <a:cs typeface="华文细黑" panose="02010600040101010101" pitchFamily="2" charset="-122"/>
              </a:rPr>
              <a:t>2011</a:t>
            </a:r>
            <a:r>
              <a:rPr lang="zh-CN" sz="2400" b="0">
                <a:latin typeface="华文细黑" panose="02010600040101010101" pitchFamily="2" charset="-122"/>
                <a:ea typeface="华文细黑" panose="02010600040101010101" pitchFamily="2" charset="-122"/>
                <a:cs typeface="华文细黑" panose="02010600040101010101" pitchFamily="2" charset="-122"/>
              </a:rPr>
              <a:t>年至</a:t>
            </a:r>
            <a:r>
              <a:rPr lang="en-US" sz="2400" b="0">
                <a:latin typeface="华文细黑" panose="02010600040101010101" pitchFamily="2" charset="-122"/>
                <a:ea typeface="华文细黑" panose="02010600040101010101" pitchFamily="2" charset="-122"/>
                <a:cs typeface="华文细黑" panose="02010600040101010101" pitchFamily="2" charset="-122"/>
              </a:rPr>
              <a:t>2017</a:t>
            </a:r>
            <a:r>
              <a:rPr lang="zh-CN" sz="2400" b="0">
                <a:latin typeface="华文细黑" panose="02010600040101010101" pitchFamily="2" charset="-122"/>
                <a:ea typeface="华文细黑" panose="02010600040101010101" pitchFamily="2" charset="-122"/>
                <a:cs typeface="华文细黑" panose="02010600040101010101" pitchFamily="2" charset="-122"/>
              </a:rPr>
              <a:t>年所有单日电影票房的数据并记录在数据库中，根据我国成熟的档期情况来确定档期的时间范围，对档期内的票房总量取平均值和方差，然后计算和汇总所有档期和普通日期的数据，计算出各个档期数值。使用</a:t>
            </a:r>
            <a:r>
              <a:rPr lang="en-US" sz="2400" b="0">
                <a:latin typeface="华文细黑" panose="02010600040101010101" pitchFamily="2" charset="-122"/>
                <a:ea typeface="华文细黑" panose="02010600040101010101" pitchFamily="2" charset="-122"/>
                <a:cs typeface="华文细黑" panose="02010600040101010101" pitchFamily="2" charset="-122"/>
              </a:rPr>
              <a:t>Python</a:t>
            </a:r>
            <a:r>
              <a:rPr lang="zh-CN" sz="2400" b="0">
                <a:latin typeface="华文细黑" panose="02010600040101010101" pitchFamily="2" charset="-122"/>
                <a:ea typeface="华文细黑" panose="02010600040101010101" pitchFamily="2" charset="-122"/>
                <a:cs typeface="华文细黑" panose="02010600040101010101" pitchFamily="2" charset="-122"/>
              </a:rPr>
              <a:t>的图形绘制工具绘制如下的柱状图。</a:t>
            </a:r>
            <a:endParaRPr lang="zh-CN" altLang="en-US" sz="2400">
              <a:latin typeface="华文细黑" panose="02010600040101010101" pitchFamily="2" charset="-122"/>
              <a:ea typeface="华文细黑" panose="02010600040101010101" pitchFamily="2" charset="-122"/>
              <a:cs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629285" y="205740"/>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对档期的量化结果和分析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556000" y="4327525"/>
            <a:ext cx="5080000" cy="414020"/>
          </a:xfrm>
          <a:prstGeom prst="rect">
            <a:avLst/>
          </a:prstGeom>
          <a:noFill/>
          <a:ln w="9525">
            <a:noFill/>
          </a:ln>
        </p:spPr>
        <p:txBody>
          <a:bodyPr>
            <a:spAutoFit/>
          </a:bodyPr>
          <a:p>
            <a:pPr indent="0" algn="ctr"/>
            <a:r>
              <a:rPr lang="en-US" sz="1050" b="0">
                <a:latin typeface="Calibri" panose="020F0502020204030204" pitchFamily="34" charset="0"/>
              </a:rPr>
              <a:t> </a:t>
            </a:r>
            <a:endParaRPr lang="zh-CN" altLang="en-US"/>
          </a:p>
        </p:txBody>
      </p:sp>
      <p:graphicFrame>
        <p:nvGraphicFramePr>
          <p:cNvPr id="7" name="表格 6"/>
          <p:cNvGraphicFramePr/>
          <p:nvPr/>
        </p:nvGraphicFramePr>
        <p:xfrm>
          <a:off x="629285" y="1264285"/>
          <a:ext cx="7691120" cy="5059680"/>
        </p:xfrm>
        <a:graphic>
          <a:graphicData uri="http://schemas.openxmlformats.org/drawingml/2006/table">
            <a:tbl>
              <a:tblPr firstRow="1" bandRow="1">
                <a:tableStyleId>{5940675A-B579-460E-94D1-54222C63F5DA}</a:tableStyleId>
              </a:tblPr>
              <a:tblGrid>
                <a:gridCol w="3723640"/>
                <a:gridCol w="3967480"/>
              </a:tblGrid>
              <a:tr h="640080">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档期名称</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9050" cap="flat" cmpd="sng">
                      <a:solidFill>
                        <a:srgbClr val="FABF8F"/>
                      </a:solidFill>
                      <a:prstDash val="solid"/>
                      <a:headEnd type="none" w="med" len="med"/>
                      <a:tailEnd type="none" w="med" len="med"/>
                    </a:lnB>
                    <a:lnTlToBr>
                      <a:noFill/>
                    </a:lnTlToBr>
                    <a:lnBlToTr>
                      <a:noFill/>
                    </a:lnBlToTr>
                    <a:noFill/>
                  </a:tcPr>
                </a:tc>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单日平均票房/万元</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9050" cap="flat" cmpd="sng">
                      <a:solidFill>
                        <a:srgbClr val="FABF8F"/>
                      </a:solidFill>
                      <a:prstDash val="solid"/>
                      <a:headEnd type="none" w="med" len="med"/>
                      <a:tailEnd type="none" w="med" len="med"/>
                    </a:lnB>
                    <a:lnTlToBr>
                      <a:noFill/>
                    </a:lnTlToBr>
                    <a:lnBlToTr>
                      <a:noFill/>
                    </a:lnBlToTr>
                    <a:noFill/>
                  </a:tcPr>
                </a:tc>
              </a:tr>
              <a:tr h="396240">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春节</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9050" cap="flat" cmpd="sng">
                      <a:solidFill>
                        <a:srgbClr val="FABF8F"/>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宋体" panose="02010600030101010101" pitchFamily="2" charset="-122"/>
                          <a:ea typeface="仿宋" panose="02010609060101010101" charset="-122"/>
                          <a:cs typeface="宋体" panose="02010600030101010101" pitchFamily="2" charset="-122"/>
                        </a:rPr>
                        <a:t>3</a:t>
                      </a: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7904</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9050" cap="flat" cmpd="sng">
                      <a:solidFill>
                        <a:srgbClr val="FABF8F"/>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情人节</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19454</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十一</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16712</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元旦</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15494</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中秋节</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14273</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元宵节</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宋体" panose="02010600030101010101" pitchFamily="2" charset="-122"/>
                          <a:ea typeface="仿宋" panose="02010609060101010101" charset="-122"/>
                          <a:cs typeface="宋体" panose="02010600030101010101" pitchFamily="2" charset="-122"/>
                        </a:rPr>
                        <a:t>1</a:t>
                      </a: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4033</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端午节</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13636</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五一</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12883</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寒假</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11558</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暑假</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11215</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清明节</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9763</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0045">
                <a:tc>
                  <a:txBody>
                    <a:bodyPr/>
                    <a:p>
                      <a:pPr indent="0" algn="ctr">
                        <a:buNone/>
                      </a:pPr>
                      <a:r>
                        <a:rPr lang="en-US" sz="2400" b="1">
                          <a:solidFill>
                            <a:schemeClr val="tx1"/>
                          </a:solidFill>
                          <a:uFillTx/>
                          <a:latin typeface="宋体" panose="02010600030101010101" pitchFamily="2" charset="-122"/>
                          <a:ea typeface="仿宋" panose="02010609060101010101" charset="-122"/>
                          <a:cs typeface="宋体" panose="02010600030101010101" pitchFamily="2" charset="-122"/>
                        </a:rPr>
                        <a:t>七年单日平均值</a:t>
                      </a:r>
                      <a:endParaRPr lang="en-US" altLang="en-US" sz="2400" b="1">
                        <a:solidFill>
                          <a:schemeClr val="tx1"/>
                        </a:solidFill>
                        <a:uFillTx/>
                        <a:latin typeface="宋体" panose="02010600030101010101" pitchFamily="2" charset="-122"/>
                        <a:ea typeface="仿宋" panose="02010609060101010101"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uFillTx/>
                          <a:latin typeface="宋体" panose="02010600030101010101" pitchFamily="2" charset="-122"/>
                          <a:ea typeface="仿宋" panose="02010609060101010101" charset="-122"/>
                          <a:cs typeface="宋体" panose="02010600030101010101" pitchFamily="2" charset="-122"/>
                        </a:rPr>
                        <a:t>9</a:t>
                      </a:r>
                      <a:r>
                        <a:rPr lang="en-US" sz="2400" b="0">
                          <a:solidFill>
                            <a:schemeClr val="tx1"/>
                          </a:solidFill>
                          <a:uFillTx/>
                          <a:latin typeface="Calibri" panose="020F0502020204030204" pitchFamily="34" charset="0"/>
                          <a:ea typeface="仿宋" panose="02010609060101010101" charset="-122"/>
                          <a:cs typeface="Calibri" panose="020F0502020204030204" pitchFamily="34" charset="0"/>
                        </a:rPr>
                        <a:t>553</a:t>
                      </a:r>
                      <a:endParaRPr lang="en-US" altLang="en-US" sz="2400" b="0">
                        <a:solidFill>
                          <a:schemeClr val="tx1"/>
                        </a:solidFill>
                        <a:uFillTx/>
                        <a:latin typeface="Calibri" panose="020F0502020204030204" pitchFamily="34" charset="0"/>
                        <a:ea typeface="仿宋" panose="02010609060101010101" charset="-122"/>
                        <a:cs typeface="Calibri" panose="020F0502020204030204" pitchFamily="34" charset="0"/>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1000" r="-11000"/>
          </a:stretch>
        </a:blipFill>
        <a:effectLst/>
      </p:bgPr>
    </p:bg>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accent1">
              <a:alpha val="2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3765"/>
            <a:endParaRPr lang="zh-CN" altLang="en-US" sz="1900" dirty="0">
              <a:solidFill>
                <a:prstClr val="white"/>
              </a:solidFill>
              <a:latin typeface="Arial" panose="020B0604020202020204" pitchFamily="34" charset="0"/>
              <a:ea typeface="Adobe 黑体 Std R" panose="020B0400000000000000" pitchFamily="34" charset="-122"/>
            </a:endParaRPr>
          </a:p>
        </p:txBody>
      </p:sp>
      <p:grpSp>
        <p:nvGrpSpPr>
          <p:cNvPr id="21" name="组合 20"/>
          <p:cNvGrpSpPr/>
          <p:nvPr/>
        </p:nvGrpSpPr>
        <p:grpSpPr>
          <a:xfrm>
            <a:off x="1145019" y="1846411"/>
            <a:ext cx="2361544" cy="2794038"/>
            <a:chOff x="1145018" y="995077"/>
            <a:chExt cx="2361544" cy="2794037"/>
          </a:xfrm>
        </p:grpSpPr>
        <p:sp>
          <p:nvSpPr>
            <p:cNvPr id="8" name="文本框 7"/>
            <p:cNvSpPr txBox="1"/>
            <p:nvPr/>
          </p:nvSpPr>
          <p:spPr>
            <a:xfrm>
              <a:off x="1712321" y="995077"/>
              <a:ext cx="1415772" cy="830997"/>
            </a:xfrm>
            <a:prstGeom prst="rect">
              <a:avLst/>
            </a:prstGeom>
            <a:noFill/>
          </p:spPr>
          <p:txBody>
            <a:bodyPr wrap="none" rtlCol="0">
              <a:spAutoFit/>
            </a:bodyPr>
            <a:lstStyle/>
            <a:p>
              <a:pPr defTabSz="913765"/>
              <a:r>
                <a:rPr lang="zh-CN" altLang="en-US" sz="4800" dirty="0">
                  <a:solidFill>
                    <a:prstClr val="white"/>
                  </a:solidFill>
                  <a:latin typeface="微软雅黑" panose="020B0503020204020204" pitchFamily="34" charset="-122"/>
                </a:rPr>
                <a:t>目录</a:t>
              </a:r>
              <a:endParaRPr lang="zh-CN" altLang="en-US" sz="4800" dirty="0">
                <a:solidFill>
                  <a:prstClr val="white"/>
                </a:solidFill>
                <a:latin typeface="微软雅黑" panose="020B0503020204020204" pitchFamily="34" charset="-122"/>
              </a:endParaRPr>
            </a:p>
          </p:txBody>
        </p:sp>
        <p:sp>
          <p:nvSpPr>
            <p:cNvPr id="9" name="文本框 8"/>
            <p:cNvSpPr txBox="1"/>
            <p:nvPr/>
          </p:nvSpPr>
          <p:spPr>
            <a:xfrm>
              <a:off x="1145018" y="2958117"/>
              <a:ext cx="2361544" cy="830997"/>
            </a:xfrm>
            <a:prstGeom prst="rect">
              <a:avLst/>
            </a:prstGeom>
            <a:noFill/>
          </p:spPr>
          <p:txBody>
            <a:bodyPr wrap="none" rtlCol="0">
              <a:spAutoFit/>
            </a:bodyPr>
            <a:lstStyle/>
            <a:p>
              <a:pPr defTabSz="913765"/>
              <a:r>
                <a:rPr lang="en-US" altLang="zh-CN" sz="4800" b="1" dirty="0">
                  <a:solidFill>
                    <a:prstClr val="white"/>
                  </a:solidFill>
                </a:rPr>
                <a:t>Content</a:t>
              </a:r>
              <a:endParaRPr lang="zh-CN" altLang="en-US" sz="4800" b="1" dirty="0">
                <a:solidFill>
                  <a:prstClr val="white"/>
                </a:solidFill>
              </a:endParaRPr>
            </a:p>
          </p:txBody>
        </p:sp>
      </p:grpSp>
      <p:cxnSp>
        <p:nvCxnSpPr>
          <p:cNvPr id="3" name="直接连接符 2"/>
          <p:cNvCxnSpPr/>
          <p:nvPr/>
        </p:nvCxnSpPr>
        <p:spPr>
          <a:xfrm>
            <a:off x="4326682" y="509124"/>
            <a:ext cx="15767" cy="569135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245100" y="505460"/>
            <a:ext cx="4966970" cy="582295"/>
          </a:xfrm>
          <a:prstGeom prst="rect">
            <a:avLst/>
          </a:prstGeom>
          <a:noFill/>
        </p:spPr>
        <p:txBody>
          <a:bodyPr wrap="square" lIns="91436" tIns="45718" rIns="91436" bIns="45718" rtlCol="0">
            <a:spAutoFit/>
          </a:bodyPr>
          <a:lstStyle/>
          <a:p>
            <a:pPr defTabSz="913765"/>
            <a:r>
              <a:rPr lang="en-US" sz="3200" b="1" dirty="0">
                <a:solidFill>
                  <a:prstClr val="white"/>
                </a:solidFill>
                <a:latin typeface="微软雅黑" panose="020B0503020204020204" pitchFamily="34" charset="-122"/>
              </a:rPr>
              <a:t>1</a:t>
            </a:r>
            <a:r>
              <a:rPr lang="zh-CN" altLang="en-US" sz="3200" b="1" dirty="0">
                <a:solidFill>
                  <a:prstClr val="white"/>
                </a:solidFill>
                <a:latin typeface="微软雅黑" panose="020B0503020204020204" pitchFamily="34" charset="-122"/>
              </a:rPr>
              <a:t>、选题背景及研究意义</a:t>
            </a:r>
            <a:endParaRPr lang="zh-CN" altLang="en-US" sz="3200" b="1" dirty="0">
              <a:solidFill>
                <a:prstClr val="white"/>
              </a:solidFill>
              <a:latin typeface="微软雅黑" panose="020B0503020204020204" pitchFamily="34" charset="-122"/>
            </a:endParaRPr>
          </a:p>
        </p:txBody>
      </p:sp>
      <p:sp>
        <p:nvSpPr>
          <p:cNvPr id="12" name="文本框 11"/>
          <p:cNvSpPr txBox="1"/>
          <p:nvPr/>
        </p:nvSpPr>
        <p:spPr>
          <a:xfrm>
            <a:off x="5244872" y="1572249"/>
            <a:ext cx="6294855" cy="582295"/>
          </a:xfrm>
          <a:prstGeom prst="rect">
            <a:avLst/>
          </a:prstGeom>
          <a:noFill/>
        </p:spPr>
        <p:txBody>
          <a:bodyPr wrap="square" lIns="91436" tIns="45718" rIns="91436" bIns="45718" rtlCol="0">
            <a:spAutoFit/>
          </a:bodyPr>
          <a:lstStyle/>
          <a:p>
            <a:pPr defTabSz="913765"/>
            <a:r>
              <a:rPr lang="en-US" altLang="zh-CN" sz="3200" b="1" dirty="0">
                <a:solidFill>
                  <a:prstClr val="white"/>
                </a:solidFill>
                <a:latin typeface="微软雅黑" panose="020B0503020204020204" pitchFamily="34" charset="-122"/>
              </a:rPr>
              <a:t>2</a:t>
            </a:r>
            <a:r>
              <a:rPr lang="zh-CN" altLang="en-US" sz="3200" b="1" dirty="0" smtClean="0">
                <a:solidFill>
                  <a:prstClr val="white"/>
                </a:solidFill>
                <a:latin typeface="微软雅黑" panose="020B0503020204020204" pitchFamily="34" charset="-122"/>
              </a:rPr>
              <a:t>、</a:t>
            </a:r>
            <a:r>
              <a:rPr lang="zh-CN" altLang="en-US" sz="3200" b="1" dirty="0">
                <a:solidFill>
                  <a:prstClr val="white"/>
                </a:solidFill>
                <a:latin typeface="微软雅黑" panose="020B0503020204020204" pitchFamily="34" charset="-122"/>
              </a:rPr>
              <a:t>研究内容与研究方法</a:t>
            </a:r>
            <a:endParaRPr lang="zh-CN" altLang="en-US" sz="3200" b="1" dirty="0">
              <a:solidFill>
                <a:prstClr val="white"/>
              </a:solidFill>
              <a:latin typeface="微软雅黑" panose="020B0503020204020204" pitchFamily="34" charset="-122"/>
            </a:endParaRPr>
          </a:p>
        </p:txBody>
      </p:sp>
      <p:sp>
        <p:nvSpPr>
          <p:cNvPr id="15" name="文本框 14"/>
          <p:cNvSpPr txBox="1"/>
          <p:nvPr/>
        </p:nvSpPr>
        <p:spPr>
          <a:xfrm>
            <a:off x="5244871" y="2692355"/>
            <a:ext cx="4674235" cy="582295"/>
          </a:xfrm>
          <a:prstGeom prst="rect">
            <a:avLst/>
          </a:prstGeom>
          <a:noFill/>
        </p:spPr>
        <p:txBody>
          <a:bodyPr wrap="square" lIns="91436" tIns="45718" rIns="91436" bIns="45718" rtlCol="0">
            <a:spAutoFit/>
          </a:bodyPr>
          <a:lstStyle/>
          <a:p>
            <a:pPr defTabSz="913765"/>
            <a:r>
              <a:rPr lang="en-US" altLang="zh-CN" sz="3200" b="1" dirty="0">
                <a:solidFill>
                  <a:prstClr val="white"/>
                </a:solidFill>
                <a:latin typeface="微软雅黑" panose="020B0503020204020204" pitchFamily="34" charset="-122"/>
              </a:rPr>
              <a:t>3</a:t>
            </a:r>
            <a:r>
              <a:rPr lang="zh-CN" altLang="en-US" sz="3200" b="1" dirty="0" smtClean="0">
                <a:solidFill>
                  <a:prstClr val="white"/>
                </a:solidFill>
                <a:latin typeface="微软雅黑" panose="020B0503020204020204" pitchFamily="34" charset="-122"/>
              </a:rPr>
              <a:t>、数据量化和分析结果</a:t>
            </a:r>
            <a:endParaRPr lang="zh-CN" altLang="en-US" sz="3200" b="1" dirty="0" smtClean="0">
              <a:solidFill>
                <a:prstClr val="white"/>
              </a:solidFill>
              <a:latin typeface="微软雅黑" panose="020B0503020204020204" pitchFamily="34" charset="-122"/>
            </a:endParaRPr>
          </a:p>
        </p:txBody>
      </p:sp>
      <p:sp>
        <p:nvSpPr>
          <p:cNvPr id="2" name="文本框 1"/>
          <p:cNvSpPr txBox="1"/>
          <p:nvPr/>
        </p:nvSpPr>
        <p:spPr>
          <a:xfrm>
            <a:off x="5244872" y="3809344"/>
            <a:ext cx="4674235" cy="582295"/>
          </a:xfrm>
          <a:prstGeom prst="rect">
            <a:avLst/>
          </a:prstGeom>
          <a:noFill/>
        </p:spPr>
        <p:txBody>
          <a:bodyPr wrap="square" lIns="91436" tIns="45718" rIns="91436" bIns="45718" rtlCol="0">
            <a:spAutoFit/>
          </a:bodyPr>
          <a:lstStyle/>
          <a:p>
            <a:pPr defTabSz="913765"/>
            <a:r>
              <a:rPr lang="en-US" altLang="zh-CN" sz="3200" b="1" dirty="0">
                <a:solidFill>
                  <a:prstClr val="white"/>
                </a:solidFill>
                <a:latin typeface="微软雅黑" panose="020B0503020204020204" pitchFamily="34" charset="-122"/>
              </a:rPr>
              <a:t>4</a:t>
            </a:r>
            <a:r>
              <a:rPr lang="zh-CN" altLang="en-US" sz="3200" b="1" dirty="0" smtClean="0">
                <a:solidFill>
                  <a:prstClr val="white"/>
                </a:solidFill>
                <a:latin typeface="微软雅黑" panose="020B0503020204020204" pitchFamily="34" charset="-122"/>
              </a:rPr>
              <a:t>、工作总结</a:t>
            </a:r>
            <a:endParaRPr lang="zh-CN" altLang="en-US" sz="3200" b="1" dirty="0" smtClean="0">
              <a:solidFill>
                <a:prstClr val="white"/>
              </a:solidFill>
              <a:latin typeface="微软雅黑" panose="020B0503020204020204" pitchFamily="34" charset="-122"/>
            </a:endParaRPr>
          </a:p>
        </p:txBody>
      </p:sp>
      <p:sp>
        <p:nvSpPr>
          <p:cNvPr id="5" name="文本框 4"/>
          <p:cNvSpPr txBox="1"/>
          <p:nvPr/>
        </p:nvSpPr>
        <p:spPr>
          <a:xfrm>
            <a:off x="5244872" y="4881224"/>
            <a:ext cx="4674235" cy="582295"/>
          </a:xfrm>
          <a:prstGeom prst="rect">
            <a:avLst/>
          </a:prstGeom>
          <a:noFill/>
        </p:spPr>
        <p:txBody>
          <a:bodyPr wrap="square" lIns="91436" tIns="45718" rIns="91436" bIns="45718" rtlCol="0">
            <a:spAutoFit/>
          </a:bodyPr>
          <a:p>
            <a:pPr defTabSz="913765"/>
            <a:r>
              <a:rPr lang="en-US" altLang="zh-CN" sz="3200" b="1" dirty="0" smtClean="0">
                <a:solidFill>
                  <a:prstClr val="white"/>
                </a:solidFill>
                <a:latin typeface="微软雅黑" panose="020B0503020204020204" pitchFamily="34" charset="-122"/>
              </a:rPr>
              <a:t>5</a:t>
            </a:r>
            <a:r>
              <a:rPr lang="zh-CN" altLang="en-US" sz="3200" b="1" dirty="0" smtClean="0">
                <a:solidFill>
                  <a:prstClr val="white"/>
                </a:solidFill>
                <a:latin typeface="微软雅黑" panose="020B0503020204020204" pitchFamily="34" charset="-122"/>
              </a:rPr>
              <a:t>、成员分工</a:t>
            </a:r>
            <a:endParaRPr lang="zh-CN" altLang="en-US" sz="3200" b="1" dirty="0" smtClean="0">
              <a:solidFill>
                <a:prstClr val="white"/>
              </a:solidFill>
              <a:latin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 calcmode="lin" valueType="num">
                                      <p:cBhvr>
                                        <p:cTn id="20" dur="750" fill="hold"/>
                                        <p:tgtEl>
                                          <p:spTgt spid="6"/>
                                        </p:tgtEl>
                                        <p:attrNameLst>
                                          <p:attrName>ppt_x</p:attrName>
                                        </p:attrNameLst>
                                      </p:cBhvr>
                                      <p:tavLst>
                                        <p:tav tm="0">
                                          <p:val>
                                            <p:strVal val="#ppt_x"/>
                                          </p:val>
                                        </p:tav>
                                        <p:tav tm="100000">
                                          <p:val>
                                            <p:strVal val="#ppt_x"/>
                                          </p:val>
                                        </p:tav>
                                      </p:tavLst>
                                    </p:anim>
                                    <p:anim calcmode="lin" valueType="num">
                                      <p:cBhvr>
                                        <p:cTn id="21" dur="7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750"/>
                                        <p:tgtEl>
                                          <p:spTgt spid="12">
                                            <p:txEl>
                                              <p:pRg st="0" end="0"/>
                                            </p:txEl>
                                          </p:spTgt>
                                        </p:tgtEl>
                                      </p:cBhvr>
                                    </p:animEffect>
                                    <p:anim calcmode="lin" valueType="num">
                                      <p:cBhvr>
                                        <p:cTn id="25"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6" dur="750" fill="hold"/>
                                        <p:tgtEl>
                                          <p:spTgt spid="12">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750"/>
                                        <p:tgtEl>
                                          <p:spTgt spid="15"/>
                                        </p:tgtEl>
                                      </p:cBhvr>
                                    </p:animEffect>
                                    <p:anim calcmode="lin" valueType="num">
                                      <p:cBhvr>
                                        <p:cTn id="30" dur="750" fill="hold"/>
                                        <p:tgtEl>
                                          <p:spTgt spid="15"/>
                                        </p:tgtEl>
                                        <p:attrNameLst>
                                          <p:attrName>ppt_x</p:attrName>
                                        </p:attrNameLst>
                                      </p:cBhvr>
                                      <p:tavLst>
                                        <p:tav tm="0">
                                          <p:val>
                                            <p:strVal val="#ppt_x"/>
                                          </p:val>
                                        </p:tav>
                                        <p:tav tm="100000">
                                          <p:val>
                                            <p:strVal val="#ppt_x"/>
                                          </p:val>
                                        </p:tav>
                                      </p:tavLst>
                                    </p:anim>
                                    <p:anim calcmode="lin" valueType="num">
                                      <p:cBhvr>
                                        <p:cTn id="31" dur="75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750"/>
                                        <p:tgtEl>
                                          <p:spTgt spid="2"/>
                                        </p:tgtEl>
                                      </p:cBhvr>
                                    </p:animEffect>
                                    <p:anim calcmode="lin" valueType="num">
                                      <p:cBhvr>
                                        <p:cTn id="35" dur="750" fill="hold"/>
                                        <p:tgtEl>
                                          <p:spTgt spid="2"/>
                                        </p:tgtEl>
                                        <p:attrNameLst>
                                          <p:attrName>ppt_x</p:attrName>
                                        </p:attrNameLst>
                                      </p:cBhvr>
                                      <p:tavLst>
                                        <p:tav tm="0">
                                          <p:val>
                                            <p:strVal val="#ppt_x"/>
                                          </p:val>
                                        </p:tav>
                                        <p:tav tm="100000">
                                          <p:val>
                                            <p:strVal val="#ppt_x"/>
                                          </p:val>
                                        </p:tav>
                                      </p:tavLst>
                                    </p:anim>
                                    <p:anim calcmode="lin" valueType="num">
                                      <p:cBhvr>
                                        <p:cTn id="36" dur="75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750"/>
                                        <p:tgtEl>
                                          <p:spTgt spid="5"/>
                                        </p:tgtEl>
                                      </p:cBhvr>
                                    </p:animEffect>
                                    <p:anim calcmode="lin" valueType="num">
                                      <p:cBhvr>
                                        <p:cTn id="40" dur="750" fill="hold"/>
                                        <p:tgtEl>
                                          <p:spTgt spid="5"/>
                                        </p:tgtEl>
                                        <p:attrNameLst>
                                          <p:attrName>ppt_x</p:attrName>
                                        </p:attrNameLst>
                                      </p:cBhvr>
                                      <p:tavLst>
                                        <p:tav tm="0">
                                          <p:val>
                                            <p:strVal val="#ppt_x"/>
                                          </p:val>
                                        </p:tav>
                                        <p:tav tm="100000">
                                          <p:val>
                                            <p:strVal val="#ppt_x"/>
                                          </p:val>
                                        </p:tav>
                                      </p:tavLst>
                                    </p:anim>
                                    <p:anim calcmode="lin" valueType="num">
                                      <p:cBhvr>
                                        <p:cTn id="41"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629285" y="205740"/>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对档期的量化结果和分析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556000" y="4327525"/>
            <a:ext cx="5080000" cy="414020"/>
          </a:xfrm>
          <a:prstGeom prst="rect">
            <a:avLst/>
          </a:prstGeom>
          <a:noFill/>
          <a:ln w="9525">
            <a:noFill/>
          </a:ln>
        </p:spPr>
        <p:txBody>
          <a:bodyPr>
            <a:spAutoFit/>
          </a:bodyPr>
          <a:p>
            <a:pPr indent="0" algn="ctr"/>
            <a:r>
              <a:rPr lang="en-US" sz="1050" b="0">
                <a:latin typeface="Calibri" panose="020F0502020204030204" pitchFamily="34" charset="0"/>
              </a:rPr>
              <a:t> </a:t>
            </a:r>
            <a:endParaRPr lang="zh-CN" altLang="en-US"/>
          </a:p>
        </p:txBody>
      </p:sp>
      <p:pic>
        <p:nvPicPr>
          <p:cNvPr id="2" name="图片 -2147482546"/>
          <p:cNvPicPr>
            <a:picLocks noChangeAspect="1"/>
          </p:cNvPicPr>
          <p:nvPr/>
        </p:nvPicPr>
        <p:blipFill>
          <a:blip r:embed="rId1"/>
          <a:stretch>
            <a:fillRect/>
          </a:stretch>
        </p:blipFill>
        <p:spPr>
          <a:xfrm>
            <a:off x="1004570" y="1309370"/>
            <a:ext cx="10348595" cy="2745105"/>
          </a:xfrm>
          <a:prstGeom prst="rect">
            <a:avLst/>
          </a:prstGeom>
          <a:noFill/>
          <a:ln w="9525">
            <a:noFill/>
          </a:ln>
        </p:spPr>
      </p:pic>
      <p:sp>
        <p:nvSpPr>
          <p:cNvPr id="5" name="文本框 4"/>
          <p:cNvSpPr txBox="1"/>
          <p:nvPr/>
        </p:nvSpPr>
        <p:spPr>
          <a:xfrm>
            <a:off x="1004570" y="4572635"/>
            <a:ext cx="10888345" cy="1198880"/>
          </a:xfrm>
          <a:prstGeom prst="rect">
            <a:avLst/>
          </a:prstGeom>
          <a:noFill/>
        </p:spPr>
        <p:txBody>
          <a:bodyPr wrap="none" rtlCol="0" anchor="t">
            <a:spAutoFit/>
          </a:bodyPr>
          <a:p>
            <a:r>
              <a:rPr lang="zh-CN" altLang="en-US"/>
              <a:t>从上面的档期量化表和档期量化图中可以分析得出结论：春节档期的量化值最高，这也说明春节是人们</a:t>
            </a:r>
            <a:endParaRPr lang="zh-CN" altLang="en-US"/>
          </a:p>
          <a:p>
            <a:r>
              <a:rPr lang="zh-CN" altLang="en-US"/>
              <a:t>人们看点应最活跃的一个时期，也是电影票房大卖的时期。其次是情人节，十一，元旦等中国传统佳节</a:t>
            </a:r>
            <a:endParaRPr lang="zh-CN" altLang="en-US"/>
          </a:p>
          <a:p>
            <a:r>
              <a:rPr lang="zh-CN" altLang="en-US"/>
              <a:t>等也取得了比平常高</a:t>
            </a:r>
            <a:r>
              <a:rPr lang="en-US" altLang="zh-CN"/>
              <a:t>90.34%</a:t>
            </a:r>
            <a:r>
              <a:rPr lang="zh-CN" altLang="en-US"/>
              <a:t>多的票房成绩，值得一提的是：我国的传统佳节清明节看电影的指数相对较低，</a:t>
            </a:r>
            <a:endParaRPr lang="zh-CN" altLang="en-US"/>
          </a:p>
          <a:p>
            <a:r>
              <a:rPr lang="zh-CN" altLang="en-US"/>
              <a:t>这样的量化结果在预料之外也在预料之中。</a:t>
            </a:r>
            <a:endParaRPr lang="zh-CN" altLang="en-US"/>
          </a:p>
        </p:txBody>
      </p:sp>
    </p:spTree>
  </p:cSld>
  <p:clrMapOvr>
    <a:masterClrMapping/>
  </p:clrMapOvr>
  <p:transition spd="slow" advClick="0"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629285" y="205740"/>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对电影类型的量化结果和分析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556000" y="4327525"/>
            <a:ext cx="5080000" cy="414020"/>
          </a:xfrm>
          <a:prstGeom prst="rect">
            <a:avLst/>
          </a:prstGeom>
          <a:noFill/>
          <a:ln w="9525">
            <a:noFill/>
          </a:ln>
        </p:spPr>
        <p:txBody>
          <a:bodyPr>
            <a:spAutoFit/>
          </a:bodyPr>
          <a:p>
            <a:pPr indent="0" algn="ctr"/>
            <a:r>
              <a:rPr lang="en-US" sz="1050" b="0">
                <a:latin typeface="Calibri" panose="020F0502020204030204" pitchFamily="34" charset="0"/>
              </a:rPr>
              <a:t> </a:t>
            </a:r>
            <a:endParaRPr lang="zh-CN" altLang="en-US"/>
          </a:p>
        </p:txBody>
      </p:sp>
      <p:sp>
        <p:nvSpPr>
          <p:cNvPr id="100" name="文本框 99"/>
          <p:cNvSpPr txBox="1"/>
          <p:nvPr/>
        </p:nvSpPr>
        <p:spPr>
          <a:xfrm>
            <a:off x="629285" y="1721485"/>
            <a:ext cx="11099165" cy="3415030"/>
          </a:xfrm>
          <a:prstGeom prst="rect">
            <a:avLst/>
          </a:prstGeom>
          <a:noFill/>
          <a:ln w="9525">
            <a:noFill/>
          </a:ln>
        </p:spPr>
        <p:txBody>
          <a:bodyPr wrap="square">
            <a:spAutoFit/>
          </a:bodyPr>
          <a:p>
            <a:pPr indent="266700"/>
            <a:r>
              <a:rPr lang="en-US" altLang="zh-CN" sz="2400" b="0">
                <a:latin typeface="华文细黑" panose="02010600040101010101" pitchFamily="2" charset="-122"/>
                <a:ea typeface="华文细黑" panose="02010600040101010101" pitchFamily="2" charset="-122"/>
                <a:cs typeface="华文细黑" panose="02010600040101010101" pitchFamily="2" charset="-122"/>
              </a:rPr>
              <a:t>  </a:t>
            </a:r>
            <a:r>
              <a:rPr lang="zh-CN" sz="2400" b="0">
                <a:latin typeface="华文细黑" panose="02010600040101010101" pitchFamily="2" charset="-122"/>
                <a:ea typeface="华文细黑" panose="02010600040101010101" pitchFamily="2" charset="-122"/>
                <a:cs typeface="华文细黑" panose="02010600040101010101" pitchFamily="2" charset="-122"/>
              </a:rPr>
              <a:t>电影类型的量化方案：电影类型的量化难点在于大部门电影都是复合类型的，所以我们对不同的电影类型分配不同的权重，给同一部电影类型位置设置不同权重，主要有如下三种情况：</a:t>
            </a:r>
            <a:endParaRPr lang="zh-CN" sz="2400" b="0">
              <a:latin typeface="华文细黑" panose="02010600040101010101" pitchFamily="2" charset="-122"/>
              <a:ea typeface="华文细黑" panose="02010600040101010101" pitchFamily="2" charset="-122"/>
              <a:cs typeface="华文细黑" panose="02010600040101010101" pitchFamily="2" charset="-122"/>
            </a:endParaRPr>
          </a:p>
          <a:p>
            <a:pPr indent="266700"/>
            <a:r>
              <a:rPr lang="en-US" sz="2400" b="0">
                <a:latin typeface="华文细黑" panose="02010600040101010101" pitchFamily="2" charset="-122"/>
                <a:ea typeface="华文细黑" panose="02010600040101010101" pitchFamily="2" charset="-122"/>
                <a:cs typeface="华文细黑" panose="02010600040101010101" pitchFamily="2" charset="-122"/>
              </a:rPr>
              <a:t> </a:t>
            </a:r>
            <a:endParaRPr lang="en-US" sz="2400" b="0">
              <a:latin typeface="华文细黑" panose="02010600040101010101" pitchFamily="2" charset="-122"/>
              <a:ea typeface="华文细黑" panose="02010600040101010101" pitchFamily="2" charset="-122"/>
              <a:cs typeface="华文细黑" panose="02010600040101010101" pitchFamily="2" charset="-122"/>
            </a:endParaRPr>
          </a:p>
          <a:p>
            <a:pPr marL="342900" indent="-342900">
              <a:buFont typeface="Wingdings" panose="05000000000000000000" charset="0"/>
              <a:buChar char="u"/>
            </a:pPr>
            <a:r>
              <a:rPr lang="zh-CN" sz="2400" b="0">
                <a:latin typeface="华文细黑" panose="02010600040101010101" pitchFamily="2" charset="-122"/>
                <a:ea typeface="华文细黑" panose="02010600040101010101" pitchFamily="2" charset="-122"/>
                <a:cs typeface="华文细黑" panose="02010600040101010101" pitchFamily="2" charset="-122"/>
              </a:rPr>
              <a:t>情况一，具有三种类型或者三种以上的类型，设置类型的权重比值</a:t>
            </a:r>
            <a:r>
              <a:rPr lang="en-US" sz="2400" b="0">
                <a:latin typeface="华文细黑" panose="02010600040101010101" pitchFamily="2" charset="-122"/>
                <a:ea typeface="华文细黑" panose="02010600040101010101" pitchFamily="2" charset="-122"/>
                <a:cs typeface="华文细黑" panose="02010600040101010101" pitchFamily="2" charset="-122"/>
              </a:rPr>
              <a:t> 7:2:1</a:t>
            </a:r>
            <a:endParaRPr lang="en-US" sz="2400" b="0">
              <a:latin typeface="华文细黑" panose="02010600040101010101" pitchFamily="2" charset="-122"/>
              <a:ea typeface="华文细黑" panose="02010600040101010101" pitchFamily="2" charset="-122"/>
              <a:cs typeface="华文细黑" panose="02010600040101010101" pitchFamily="2" charset="-122"/>
            </a:endParaRPr>
          </a:p>
          <a:p>
            <a:pPr marL="342900" indent="-342900">
              <a:buFont typeface="Wingdings" panose="05000000000000000000" charset="0"/>
              <a:buChar char="u"/>
            </a:pPr>
            <a:endParaRPr lang="zh-CN" sz="2400" b="0">
              <a:latin typeface="华文细黑" panose="02010600040101010101" pitchFamily="2" charset="-122"/>
              <a:ea typeface="华文细黑" panose="02010600040101010101" pitchFamily="2" charset="-122"/>
              <a:cs typeface="华文细黑" panose="02010600040101010101" pitchFamily="2" charset="-122"/>
            </a:endParaRPr>
          </a:p>
          <a:p>
            <a:pPr marL="342900" indent="-342900">
              <a:buFont typeface="Wingdings" panose="05000000000000000000" charset="0"/>
              <a:buChar char="u"/>
            </a:pPr>
            <a:r>
              <a:rPr lang="zh-CN" sz="2400" b="0">
                <a:latin typeface="华文细黑" panose="02010600040101010101" pitchFamily="2" charset="-122"/>
                <a:ea typeface="华文细黑" panose="02010600040101010101" pitchFamily="2" charset="-122"/>
                <a:cs typeface="华文细黑" panose="02010600040101010101" pitchFamily="2" charset="-122"/>
              </a:rPr>
              <a:t>情况二，具有两种类型且缺少第三中类型，设置类型的权重比值为</a:t>
            </a:r>
            <a:r>
              <a:rPr lang="en-US" sz="2400" b="0">
                <a:latin typeface="华文细黑" panose="02010600040101010101" pitchFamily="2" charset="-122"/>
                <a:ea typeface="华文细黑" panose="02010600040101010101" pitchFamily="2" charset="-122"/>
                <a:cs typeface="华文细黑" panose="02010600040101010101" pitchFamily="2" charset="-122"/>
              </a:rPr>
              <a:t>7:3:0</a:t>
            </a:r>
            <a:endParaRPr lang="en-US" sz="2400" b="0">
              <a:latin typeface="华文细黑" panose="02010600040101010101" pitchFamily="2" charset="-122"/>
              <a:ea typeface="华文细黑" panose="02010600040101010101" pitchFamily="2" charset="-122"/>
              <a:cs typeface="华文细黑" panose="02010600040101010101" pitchFamily="2" charset="-122"/>
            </a:endParaRPr>
          </a:p>
          <a:p>
            <a:pPr marL="342900" indent="-342900">
              <a:buFont typeface="Wingdings" panose="05000000000000000000" charset="0"/>
              <a:buChar char="u"/>
            </a:pPr>
            <a:endParaRPr lang="zh-CN" sz="2400" b="0">
              <a:latin typeface="华文细黑" panose="02010600040101010101" pitchFamily="2" charset="-122"/>
              <a:ea typeface="华文细黑" panose="02010600040101010101" pitchFamily="2" charset="-122"/>
              <a:cs typeface="华文细黑" panose="02010600040101010101" pitchFamily="2" charset="-122"/>
            </a:endParaRPr>
          </a:p>
          <a:p>
            <a:pPr marL="342900" indent="-342900">
              <a:buFont typeface="Wingdings" panose="05000000000000000000" charset="0"/>
              <a:buChar char="u"/>
            </a:pPr>
            <a:r>
              <a:rPr lang="zh-CN" sz="2400" b="0">
                <a:latin typeface="华文细黑" panose="02010600040101010101" pitchFamily="2" charset="-122"/>
                <a:ea typeface="华文细黑" panose="02010600040101010101" pitchFamily="2" charset="-122"/>
                <a:cs typeface="华文细黑" panose="02010600040101010101" pitchFamily="2" charset="-122"/>
              </a:rPr>
              <a:t>情况三，仅具有一种电影类型缺少后两中类型，设置类型的权重比</a:t>
            </a:r>
            <a:r>
              <a:rPr lang="en-US" sz="2400" b="0">
                <a:latin typeface="华文细黑" panose="02010600040101010101" pitchFamily="2" charset="-122"/>
                <a:ea typeface="华文细黑" panose="02010600040101010101" pitchFamily="2" charset="-122"/>
                <a:cs typeface="华文细黑" panose="02010600040101010101" pitchFamily="2" charset="-122"/>
              </a:rPr>
              <a:t> 1:0:0</a:t>
            </a:r>
            <a:endParaRPr lang="zh-CN" altLang="en-US" sz="2400">
              <a:latin typeface="华文细黑" panose="02010600040101010101" pitchFamily="2" charset="-122"/>
              <a:ea typeface="华文细黑" panose="02010600040101010101" pitchFamily="2" charset="-122"/>
              <a:cs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541020" y="205740"/>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对电影类型的量化结果和分析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556000" y="4327525"/>
            <a:ext cx="5080000" cy="414020"/>
          </a:xfrm>
          <a:prstGeom prst="rect">
            <a:avLst/>
          </a:prstGeom>
          <a:noFill/>
          <a:ln w="9525">
            <a:noFill/>
          </a:ln>
        </p:spPr>
        <p:txBody>
          <a:bodyPr>
            <a:spAutoFit/>
          </a:bodyPr>
          <a:p>
            <a:pPr indent="0" algn="ctr"/>
            <a:r>
              <a:rPr lang="en-US" sz="1050" b="0">
                <a:latin typeface="Calibri" panose="020F0502020204030204" pitchFamily="34" charset="0"/>
              </a:rPr>
              <a:t> </a:t>
            </a:r>
            <a:endParaRPr lang="zh-CN" altLang="en-US"/>
          </a:p>
        </p:txBody>
      </p:sp>
      <p:pic>
        <p:nvPicPr>
          <p:cNvPr id="9" name="图片 8"/>
          <p:cNvPicPr>
            <a:picLocks noChangeAspect="1"/>
          </p:cNvPicPr>
          <p:nvPr/>
        </p:nvPicPr>
        <p:blipFill>
          <a:blip r:embed="rId1"/>
          <a:srcRect l="5319" r="10194"/>
          <a:stretch>
            <a:fillRect/>
          </a:stretch>
        </p:blipFill>
        <p:spPr>
          <a:xfrm>
            <a:off x="541020" y="2256790"/>
            <a:ext cx="8715375" cy="2848610"/>
          </a:xfrm>
          <a:prstGeom prst="rect">
            <a:avLst/>
          </a:prstGeom>
        </p:spPr>
      </p:pic>
      <p:sp>
        <p:nvSpPr>
          <p:cNvPr id="2" name="文本框 1"/>
          <p:cNvSpPr txBox="1"/>
          <p:nvPr/>
        </p:nvSpPr>
        <p:spPr>
          <a:xfrm>
            <a:off x="632460" y="1437005"/>
            <a:ext cx="2540000" cy="368300"/>
          </a:xfrm>
          <a:prstGeom prst="rect">
            <a:avLst/>
          </a:prstGeom>
          <a:noFill/>
        </p:spPr>
        <p:txBody>
          <a:bodyPr wrap="square" rtlCol="0" anchor="t">
            <a:spAutoFit/>
          </a:bodyPr>
          <a:p>
            <a:pPr indent="0">
              <a:buFont typeface="Wingdings" panose="05000000000000000000" charset="0"/>
              <a:buNone/>
            </a:pPr>
            <a:r>
              <a:rPr lang="zh-CN">
                <a:latin typeface="华文细黑" panose="02010600040101010101" pitchFamily="2" charset="-122"/>
                <a:ea typeface="华文细黑" panose="02010600040101010101" pitchFamily="2" charset="-122"/>
                <a:cs typeface="华文细黑" panose="02010600040101010101" pitchFamily="2" charset="-122"/>
                <a:sym typeface="+mn-ea"/>
              </a:rPr>
              <a:t>电影类型数据库</a:t>
            </a:r>
            <a:endParaRPr lang="zh-CN">
              <a:latin typeface="华文细黑" panose="02010600040101010101" pitchFamily="2" charset="-122"/>
              <a:ea typeface="华文细黑" panose="02010600040101010101" pitchFamily="2" charset="-122"/>
              <a:cs typeface="华文细黑" panose="02010600040101010101" pitchFamily="2" charset="-122"/>
              <a:sym typeface="+mn-ea"/>
            </a:endParaRPr>
          </a:p>
        </p:txBody>
      </p:sp>
      <p:pic>
        <p:nvPicPr>
          <p:cNvPr id="4" name="图片 3"/>
          <p:cNvPicPr>
            <a:picLocks noChangeAspect="1"/>
          </p:cNvPicPr>
          <p:nvPr/>
        </p:nvPicPr>
        <p:blipFill>
          <a:blip r:embed="rId2"/>
          <a:stretch>
            <a:fillRect/>
          </a:stretch>
        </p:blipFill>
        <p:spPr>
          <a:xfrm>
            <a:off x="9403080" y="1805305"/>
            <a:ext cx="2133600" cy="4466590"/>
          </a:xfrm>
          <a:prstGeom prst="rect">
            <a:avLst/>
          </a:prstGeom>
        </p:spPr>
      </p:pic>
      <p:sp>
        <p:nvSpPr>
          <p:cNvPr id="5" name="文本框 4"/>
          <p:cNvSpPr txBox="1"/>
          <p:nvPr/>
        </p:nvSpPr>
        <p:spPr>
          <a:xfrm>
            <a:off x="9256395" y="1236345"/>
            <a:ext cx="2540000" cy="368300"/>
          </a:xfrm>
          <a:prstGeom prst="rect">
            <a:avLst/>
          </a:prstGeom>
          <a:noFill/>
        </p:spPr>
        <p:txBody>
          <a:bodyPr wrap="square" rtlCol="0" anchor="t">
            <a:spAutoFit/>
          </a:bodyPr>
          <a:p>
            <a:pPr indent="0">
              <a:buFont typeface="Wingdings" panose="05000000000000000000" charset="0"/>
              <a:buNone/>
            </a:pPr>
            <a:r>
              <a:rPr lang="zh-CN">
                <a:latin typeface="华文细黑" panose="02010600040101010101" pitchFamily="2" charset="-122"/>
                <a:ea typeface="华文细黑" panose="02010600040101010101" pitchFamily="2" charset="-122"/>
                <a:cs typeface="华文细黑" panose="02010600040101010101" pitchFamily="2" charset="-122"/>
                <a:sym typeface="+mn-ea"/>
              </a:rPr>
              <a:t>量化中间结果</a:t>
            </a:r>
            <a:endParaRPr lang="zh-CN">
              <a:latin typeface="华文细黑" panose="02010600040101010101" pitchFamily="2" charset="-122"/>
              <a:ea typeface="华文细黑" panose="02010600040101010101" pitchFamily="2" charset="-122"/>
              <a:cs typeface="华文细黑" panose="02010600040101010101" pitchFamily="2" charset="-122"/>
              <a:sym typeface="+mn-ea"/>
            </a:endParaRPr>
          </a:p>
        </p:txBody>
      </p:sp>
    </p:spTree>
  </p:cSld>
  <p:clrMapOvr>
    <a:masterClrMapping/>
  </p:clrMapOvr>
  <p:transition spd="slow" advClick="0"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a:spLocks noChangeArrowheads="1"/>
          </p:cNvSpPr>
          <p:nvPr/>
        </p:nvSpPr>
        <p:spPr bwMode="auto">
          <a:xfrm>
            <a:off x="629285" y="205740"/>
            <a:ext cx="110998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电影类型的量化表和结果分析</a:t>
            </a:r>
            <a:endParaRPr lang="zh-CN" altLang="en-US" sz="3200" dirty="0">
              <a:latin typeface="华文细黑" panose="02010600040101010101" pitchFamily="2" charset="-122"/>
              <a:ea typeface="华文细黑" panose="02010600040101010101" pitchFamily="2" charset="-122"/>
            </a:endParaRPr>
          </a:p>
        </p:txBody>
      </p:sp>
      <p:sp>
        <p:nvSpPr>
          <p:cNvPr id="6" name="文本框 5"/>
          <p:cNvSpPr txBox="1"/>
          <p:nvPr/>
        </p:nvSpPr>
        <p:spPr>
          <a:xfrm>
            <a:off x="3556000" y="4327525"/>
            <a:ext cx="5080000" cy="414020"/>
          </a:xfrm>
          <a:prstGeom prst="rect">
            <a:avLst/>
          </a:prstGeom>
          <a:noFill/>
          <a:ln w="9525">
            <a:noFill/>
          </a:ln>
        </p:spPr>
        <p:txBody>
          <a:bodyPr>
            <a:spAutoFit/>
          </a:bodyPr>
          <a:p>
            <a:pPr indent="0" algn="ctr"/>
            <a:r>
              <a:rPr lang="en-US" sz="1050" b="0">
                <a:latin typeface="Calibri" panose="020F0502020204030204" pitchFamily="34" charset="0"/>
              </a:rPr>
              <a:t> </a:t>
            </a:r>
            <a:endParaRPr lang="zh-CN" altLang="en-US"/>
          </a:p>
        </p:txBody>
      </p:sp>
      <p:graphicFrame>
        <p:nvGraphicFramePr>
          <p:cNvPr id="2" name="表格 1"/>
          <p:cNvGraphicFramePr/>
          <p:nvPr/>
        </p:nvGraphicFramePr>
        <p:xfrm>
          <a:off x="629285" y="1234440"/>
          <a:ext cx="6259195" cy="5120640"/>
        </p:xfrm>
        <a:graphic>
          <a:graphicData uri="http://schemas.openxmlformats.org/drawingml/2006/table">
            <a:tbl>
              <a:tblPr firstRow="1" bandRow="1">
                <a:tableStyleId>{5940675A-B579-460E-94D1-54222C63F5DA}</a:tableStyleId>
              </a:tblPr>
              <a:tblGrid>
                <a:gridCol w="3107690"/>
                <a:gridCol w="3151505"/>
              </a:tblGrid>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类型名称</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9050" cap="flat" cmpd="sng">
                      <a:solidFill>
                        <a:srgbClr val="FABF8F"/>
                      </a:solidFill>
                      <a:prstDash val="solid"/>
                      <a:headEnd type="none" w="med" len="med"/>
                      <a:tailEnd type="none" w="med" len="med"/>
                    </a:lnB>
                    <a:lnTlToBr>
                      <a:noFill/>
                    </a:lnTlToBr>
                    <a:lnBlToTr>
                      <a:noFill/>
                    </a:lnBlToTr>
                    <a:noFill/>
                  </a:tcPr>
                </a:tc>
                <a:tc>
                  <a:txBody>
                    <a:bodyPr/>
                    <a:p>
                      <a:pPr indent="0" algn="ctr">
                        <a:buNone/>
                      </a:pPr>
                      <a:r>
                        <a:rPr lang="en-US" sz="2400" b="1">
                          <a:latin typeface="华文细黑" panose="02010600040101010101" pitchFamily="2" charset="-122"/>
                          <a:ea typeface="华文细黑" panose="02010600040101010101" pitchFamily="2" charset="-122"/>
                          <a:cs typeface="华文细黑" panose="02010600040101010101" pitchFamily="2" charset="-122"/>
                        </a:rPr>
                        <a:t>单部平均票房/万元</a:t>
                      </a:r>
                      <a:endParaRPr lang="en-US" altLang="en-US" sz="2400" b="1">
                        <a:latin typeface="华文细黑" panose="02010600040101010101" pitchFamily="2" charset="-122"/>
                        <a:ea typeface="华文细黑" panose="02010600040101010101" pitchFamily="2" charset="-122"/>
                        <a:cs typeface="华文细黑" panose="0201060004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9050" cap="flat" cmpd="sng">
                      <a:solidFill>
                        <a:srgbClr val="FABF8F"/>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奇幻</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9050" cap="flat" cmpd="sng">
                      <a:solidFill>
                        <a:srgbClr val="FABF8F"/>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12851.42380</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9050" cap="flat" cmpd="sng">
                      <a:solidFill>
                        <a:srgbClr val="FABF8F"/>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科幻</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10905.4704</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动作</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9153.3454</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军事</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8585.7525</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战争</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5640.4882</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灾难</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5405.6250</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喜剧</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5303.3926</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警匪</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5273.9393</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冒险</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3240.9733</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爱情</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2922.3385</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校园</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2758.4900</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犯罪</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2550.0684</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r h="365760">
                <a:tc>
                  <a:txBody>
                    <a:bodyPr/>
                    <a:p>
                      <a:pPr indent="0" algn="ctr">
                        <a:buNone/>
                      </a:pPr>
                      <a:r>
                        <a:rPr lang="en-US" sz="2400" b="1">
                          <a:latin typeface="华文细黑" panose="02010600040101010101" pitchFamily="2" charset="-122"/>
                          <a:ea typeface="华文细黑" panose="02010600040101010101" pitchFamily="2" charset="-122"/>
                          <a:cs typeface="宋体" panose="02010600030101010101" pitchFamily="2" charset="-122"/>
                        </a:rPr>
                        <a:t>其他</a:t>
                      </a:r>
                      <a:endParaRPr lang="en-US" altLang="en-US" sz="2400" b="1">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c>
                  <a:txBody>
                    <a:bodyPr/>
                    <a:p>
                      <a:pPr indent="0" algn="ctr">
                        <a:buNone/>
                      </a:pPr>
                      <a:r>
                        <a:rPr lang="en-US" sz="2400" b="0">
                          <a:latin typeface="华文细黑" panose="02010600040101010101" pitchFamily="2" charset="-122"/>
                          <a:ea typeface="华文细黑" panose="02010600040101010101" pitchFamily="2" charset="-122"/>
                          <a:cs typeface="宋体" panose="02010600030101010101" pitchFamily="2" charset="-122"/>
                        </a:rPr>
                        <a:t>1758.6620</a:t>
                      </a:r>
                      <a:endParaRPr lang="en-US" altLang="en-US" sz="24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FBD4B4"/>
                      </a:solidFill>
                      <a:prstDash val="solid"/>
                      <a:headEnd type="none" w="med" len="med"/>
                      <a:tailEnd type="none" w="med" len="med"/>
                    </a:lnL>
                    <a:lnR w="12700" cap="flat" cmpd="sng">
                      <a:solidFill>
                        <a:srgbClr val="FBD4B4"/>
                      </a:solidFill>
                      <a:prstDash val="solid"/>
                      <a:headEnd type="none" w="med" len="med"/>
                      <a:tailEnd type="none" w="med" len="med"/>
                    </a:lnR>
                    <a:lnT w="12700" cap="flat" cmpd="sng">
                      <a:solidFill>
                        <a:srgbClr val="FBD4B4"/>
                      </a:solidFill>
                      <a:prstDash val="solid"/>
                      <a:headEnd type="none" w="med" len="med"/>
                      <a:tailEnd type="none" w="med" len="med"/>
                    </a:lnT>
                    <a:lnB w="12700" cap="flat" cmpd="sng">
                      <a:solidFill>
                        <a:srgbClr val="FBD4B4"/>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7292975" y="1379220"/>
            <a:ext cx="4725670" cy="4831080"/>
          </a:xfrm>
          <a:prstGeom prst="rect">
            <a:avLst/>
          </a:prstGeom>
          <a:noFill/>
        </p:spPr>
        <p:txBody>
          <a:bodyPr wrap="square" rtlCol="0" anchor="t">
            <a:spAutoFit/>
          </a:bodyPr>
          <a:p>
            <a:r>
              <a:rPr lang="en-US" altLang="zh-CN" sz="2800">
                <a:latin typeface="华文细黑" panose="02010600040101010101" pitchFamily="2" charset="-122"/>
                <a:ea typeface="华文细黑" panose="02010600040101010101" pitchFamily="2" charset="-122"/>
                <a:cs typeface="华文细黑" panose="02010600040101010101" pitchFamily="2" charset="-122"/>
                <a:sym typeface="+mn-ea"/>
              </a:rPr>
              <a:t>    </a:t>
            </a:r>
            <a:r>
              <a:rPr lang="zh-CN" sz="2800">
                <a:latin typeface="华文细黑" panose="02010600040101010101" pitchFamily="2" charset="-122"/>
                <a:ea typeface="华文细黑" panose="02010600040101010101" pitchFamily="2" charset="-122"/>
                <a:cs typeface="华文细黑" panose="02010600040101010101" pitchFamily="2" charset="-122"/>
                <a:sym typeface="+mn-ea"/>
              </a:rPr>
              <a:t>从量化结果来看奇幻片、科幻片、动作片、军事片占据较大的电影票房，其余的电影类型如：战争、灾难、喜剧、冒险、校园等依次降低。这次量化结果主要受到权重设置的影响，各个电影类型的权重稍有调整就可能会导致最终量化结果的不同，我们选择了相对合理的结果来进行展示</a:t>
            </a:r>
            <a:endParaRPr lang="zh-CN" altLang="en-US" sz="2800"/>
          </a:p>
        </p:txBody>
      </p:sp>
    </p:spTree>
  </p:cSld>
  <p:clrMapOvr>
    <a:masterClrMapping/>
  </p:clrMapOvr>
  <p:transition spd="slow" advClick="0"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2557370"/>
            <a:ext cx="10543032" cy="922020"/>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Part4</a:t>
            </a:r>
            <a:r>
              <a:rPr lang="en-US" altLang="zh-CN" sz="5400" b="1" dirty="0">
                <a:solidFill>
                  <a:srgbClr val="0071C1"/>
                </a:solidFill>
                <a:latin typeface="微软雅黑" panose="020B0503020204020204" pitchFamily="34" charset="-122"/>
                <a:ea typeface="微软雅黑" panose="020B0503020204020204" pitchFamily="34" charset="-122"/>
              </a:rPr>
              <a:t>	</a:t>
            </a:r>
            <a:r>
              <a:rPr lang="zh-CN" altLang="en-US" sz="5400" b="1" dirty="0">
                <a:solidFill>
                  <a:srgbClr val="0071C1"/>
                </a:solidFill>
                <a:latin typeface="微软雅黑" panose="020B0503020204020204" pitchFamily="34" charset="-122"/>
                <a:ea typeface="微软雅黑" panose="020B0503020204020204" pitchFamily="34" charset="-122"/>
              </a:rPr>
              <a:t>工作总结</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3065" y="367030"/>
            <a:ext cx="3432810" cy="645160"/>
          </a:xfrm>
          <a:prstGeom prst="rect">
            <a:avLst/>
          </a:prstGeom>
          <a:noFill/>
        </p:spPr>
        <p:txBody>
          <a:bodyPr wrap="square" rtlCol="0">
            <a:spAutoFit/>
          </a:bodyPr>
          <a:p>
            <a:r>
              <a:rPr lang="zh-CN" altLang="en-US" sz="3600" b="1" dirty="0">
                <a:solidFill>
                  <a:srgbClr val="0071C1"/>
                </a:solidFill>
                <a:latin typeface="微软雅黑" panose="020B0503020204020204" pitchFamily="34" charset="-122"/>
                <a:ea typeface="微软雅黑" panose="020B0503020204020204" pitchFamily="34" charset="-122"/>
              </a:rPr>
              <a:t>主要工作</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08480" y="1597660"/>
            <a:ext cx="7934960" cy="4384675"/>
          </a:xfrm>
          <a:prstGeom prst="rect">
            <a:avLst/>
          </a:prstGeom>
          <a:noFill/>
        </p:spPr>
        <p:txBody>
          <a:bodyPr wrap="square" rtlCol="0" anchor="t">
            <a:spAutoFit/>
          </a:bodyPr>
          <a:p>
            <a:pPr marL="342900" indent="-342900">
              <a:lnSpc>
                <a:spcPct val="150000"/>
              </a:lnSpc>
              <a:buClr>
                <a:srgbClr val="0070C0"/>
              </a:buClr>
              <a:buFont typeface="Wingdings" panose="05000000000000000000" pitchFamily="2" charset="2"/>
              <a:buChar char="n"/>
            </a:pPr>
            <a:r>
              <a:rPr lang="zh-CN" altLang="en-US" sz="2800" dirty="0">
                <a:ea typeface="华文细黑" panose="02010600040101010101" pitchFamily="2" charset="-122"/>
                <a:sym typeface="+mn-ea"/>
              </a:rPr>
              <a:t>阅读相关论文</a:t>
            </a:r>
            <a:endParaRPr lang="zh-CN" altLang="en-US" sz="28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800" dirty="0">
                <a:ea typeface="华文细黑" panose="02010600040101010101" pitchFamily="2" charset="-122"/>
                <a:sym typeface="+mn-ea"/>
              </a:rPr>
              <a:t>讨论电影类型和档期对票房的影响</a:t>
            </a:r>
            <a:endParaRPr lang="zh-CN" altLang="en-US" sz="28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800" dirty="0">
                <a:ea typeface="华文细黑" panose="02010600040101010101" pitchFamily="2" charset="-122"/>
                <a:sym typeface="+mn-ea"/>
              </a:rPr>
              <a:t>电影类型和电影档期的</a:t>
            </a:r>
            <a:r>
              <a:rPr lang="zh-CN" altLang="en-US" sz="2800" dirty="0">
                <a:ea typeface="华文细黑" panose="02010600040101010101" pitchFamily="2" charset="-122"/>
                <a:sym typeface="+mn-ea"/>
              </a:rPr>
              <a:t>数据收集</a:t>
            </a:r>
            <a:endParaRPr lang="zh-CN" altLang="en-US" sz="28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800" dirty="0">
                <a:ea typeface="华文细黑" panose="02010600040101010101" pitchFamily="2" charset="-122"/>
                <a:sym typeface="+mn-ea"/>
              </a:rPr>
              <a:t>建立数据库</a:t>
            </a:r>
            <a:endParaRPr lang="zh-CN" altLang="en-US" sz="28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800" dirty="0">
                <a:ea typeface="华文细黑" panose="02010600040101010101" pitchFamily="2" charset="-122"/>
                <a:sym typeface="+mn-ea"/>
              </a:rPr>
              <a:t>档期和类型数据量化</a:t>
            </a:r>
            <a:endParaRPr lang="zh-CN" altLang="en-US" sz="28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800" dirty="0">
                <a:ea typeface="华文细黑" panose="02010600040101010101" pitchFamily="2" charset="-122"/>
                <a:sym typeface="+mn-ea"/>
              </a:rPr>
              <a:t>档期和类型对票房影响的分析</a:t>
            </a:r>
            <a:endParaRPr lang="zh-CN" altLang="en-US" dirty="0">
              <a:ea typeface="华文细黑" panose="02010600040101010101" pitchFamily="2" charset="-122"/>
              <a:sym typeface="+mn-ea"/>
            </a:endParaRPr>
          </a:p>
          <a:p>
            <a:pPr indent="0">
              <a:lnSpc>
                <a:spcPct val="150000"/>
              </a:lnSpc>
              <a:buClr>
                <a:srgbClr val="0070C0"/>
              </a:buClr>
              <a:buFont typeface="Wingdings" panose="05000000000000000000" pitchFamily="2" charset="2"/>
              <a:buNone/>
            </a:pPr>
            <a:endParaRPr lang="zh-CN" altLang="en-US" dirty="0">
              <a:ea typeface="华文细黑" panose="02010600040101010101" pitchFamily="2" charset="-122"/>
              <a:sym typeface="+mn-ea"/>
            </a:endParaRPr>
          </a:p>
        </p:txBody>
      </p:sp>
    </p:spTree>
  </p:cSld>
  <p:clrMapOvr>
    <a:masterClrMapping/>
  </p:clrMapOvr>
  <p:transition spd="slow" advClick="0"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38785" y="1075690"/>
            <a:ext cx="10480675" cy="5262245"/>
          </a:xfrm>
          <a:prstGeom prst="rect">
            <a:avLst/>
          </a:prstGeom>
          <a:noFill/>
          <a:ln w="9525">
            <a:noFill/>
          </a:ln>
        </p:spPr>
        <p:txBody>
          <a:bodyPr wrap="square">
            <a:spAutoFit/>
          </a:bodyPr>
          <a:p>
            <a:pPr marL="457200" indent="-457200">
              <a:buFont typeface="Wingdings" panose="05000000000000000000" charset="0"/>
              <a:buChar char="p"/>
            </a:pPr>
            <a:r>
              <a:rPr lang="zh-CN" sz="2400">
                <a:solidFill>
                  <a:srgbClr val="000000"/>
                </a:solidFill>
                <a:latin typeface="华文细黑" panose="02010600040101010101" pitchFamily="2" charset="-122"/>
                <a:ea typeface="华文细黑" panose="02010600040101010101" pitchFamily="2" charset="-122"/>
                <a:cs typeface="华文细黑" panose="02010600040101010101" pitchFamily="2" charset="-122"/>
                <a:sym typeface="+mn-ea"/>
              </a:rPr>
              <a:t>在抓取数据过程中，学会了WEB前端的一些基本知识，如C/S架构、HTTP（HTTPS）协议原理、JSON</a:t>
            </a:r>
            <a:r>
              <a:rPr lang="en-US" sz="2400">
                <a:solidFill>
                  <a:srgbClr val="000000"/>
                </a:solidFill>
                <a:latin typeface="华文细黑" panose="02010600040101010101" pitchFamily="2" charset="-122"/>
                <a:ea typeface="华文细黑" panose="02010600040101010101" pitchFamily="2" charset="-122"/>
                <a:cs typeface="华文细黑" panose="02010600040101010101" pitchFamily="2" charset="-122"/>
                <a:sym typeface="+mn-ea"/>
              </a:rPr>
              <a:t>\XML</a:t>
            </a:r>
            <a:r>
              <a:rPr lang="zh-CN" sz="2400">
                <a:solidFill>
                  <a:srgbClr val="000000"/>
                </a:solidFill>
                <a:latin typeface="华文细黑" panose="02010600040101010101" pitchFamily="2" charset="-122"/>
                <a:ea typeface="华文细黑" panose="02010600040101010101" pitchFamily="2" charset="-122"/>
                <a:cs typeface="华文细黑" panose="02010600040101010101" pitchFamily="2" charset="-122"/>
                <a:sym typeface="+mn-ea"/>
              </a:rPr>
              <a:t>等数据的解析、正则表达式的使用、Fiddle网页分析工具的使用。熟练掌握了使用Python收集和处理数据的方法。</a:t>
            </a:r>
            <a:endParaRPr lang="zh-CN" sz="2400">
              <a:solidFill>
                <a:srgbClr val="000000"/>
              </a:solidFill>
              <a:latin typeface="华文细黑" panose="02010600040101010101" pitchFamily="2" charset="-122"/>
              <a:ea typeface="华文细黑" panose="02010600040101010101" pitchFamily="2" charset="-122"/>
              <a:cs typeface="华文细黑" panose="02010600040101010101" pitchFamily="2" charset="-122"/>
              <a:sym typeface="+mn-ea"/>
            </a:endParaRPr>
          </a:p>
          <a:p>
            <a:pPr marL="457200" indent="-457200">
              <a:buFont typeface="Wingdings" panose="05000000000000000000" charset="0"/>
              <a:buChar char="p"/>
            </a:pPr>
            <a:endPar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endParaRPr>
          </a:p>
          <a:p>
            <a:pPr marL="457200" indent="-457200">
              <a:buFont typeface="Wingdings" panose="05000000000000000000" charset="0"/>
              <a:buChar char="p"/>
            </a:pPr>
            <a:r>
              <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rPr>
              <a:t>在数据库的设计过程中，学会了如何分析、设计并建立关系型数据库，其中包括关系型数据库ER图的分析设计，数据库的连接和存取，数据类型的选取，数据库的自动存储等。</a:t>
            </a:r>
            <a:endPar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endParaRPr>
          </a:p>
          <a:p>
            <a:pPr marL="457200" indent="-457200">
              <a:buFont typeface="Wingdings" panose="05000000000000000000" charset="0"/>
              <a:buChar char="p"/>
            </a:pPr>
            <a:endPar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endParaRPr>
          </a:p>
          <a:p>
            <a:pPr marL="457200" indent="-457200">
              <a:buFont typeface="Wingdings" panose="05000000000000000000" charset="0"/>
              <a:buChar char="p"/>
            </a:pPr>
            <a:r>
              <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rPr>
              <a:t>在数据量化过程中，学会了对电影票房数据的简单分析，阅读了相关的回归算法和聚类算法，并应用于量化分析电影档期和电影类型的数据。</a:t>
            </a:r>
            <a:endPar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endParaRPr>
          </a:p>
          <a:p>
            <a:pPr marL="457200" indent="-457200">
              <a:buFont typeface="Wingdings" panose="05000000000000000000" charset="0"/>
              <a:buChar char="p"/>
            </a:pPr>
            <a:endPar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endParaRPr>
          </a:p>
          <a:p>
            <a:pPr marL="457200" indent="-457200">
              <a:buFont typeface="Wingdings" panose="05000000000000000000" charset="0"/>
              <a:buChar char="p"/>
            </a:pPr>
            <a:r>
              <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rPr>
              <a:t>在模型的建立过程中，学习了监督学习的相关知识，如简单的线性回归模型，多元线性回归模型，梯度下降算法等</a:t>
            </a:r>
            <a:endParaRPr lang="zh-CN" sz="2400" b="0">
              <a:solidFill>
                <a:srgbClr val="000000"/>
              </a:solidFill>
              <a:latin typeface="华文细黑" panose="02010600040101010101" pitchFamily="2" charset="-122"/>
              <a:ea typeface="华文细黑" panose="02010600040101010101" pitchFamily="2" charset="-122"/>
              <a:cs typeface="华文细黑" panose="02010600040101010101" pitchFamily="2" charset="-122"/>
            </a:endParaRPr>
          </a:p>
        </p:txBody>
      </p:sp>
      <p:sp>
        <p:nvSpPr>
          <p:cNvPr id="2" name="文本框 1"/>
          <p:cNvSpPr txBox="1"/>
          <p:nvPr/>
        </p:nvSpPr>
        <p:spPr>
          <a:xfrm>
            <a:off x="438785" y="243205"/>
            <a:ext cx="2011680" cy="645160"/>
          </a:xfrm>
          <a:prstGeom prst="rect">
            <a:avLst/>
          </a:prstGeom>
          <a:noFill/>
        </p:spPr>
        <p:txBody>
          <a:bodyPr wrap="none" rtlCol="0" anchor="t">
            <a:spAutoFit/>
          </a:bodyPr>
          <a:p>
            <a:r>
              <a:rPr lang="zh-CN" altLang="en-US" sz="3600" b="1" dirty="0">
                <a:solidFill>
                  <a:srgbClr val="0071C1"/>
                </a:solidFill>
                <a:latin typeface="微软雅黑" panose="020B0503020204020204" pitchFamily="34" charset="-122"/>
                <a:ea typeface="微软雅黑" panose="020B0503020204020204" pitchFamily="34" charset="-122"/>
                <a:sym typeface="+mn-ea"/>
              </a:rPr>
              <a:t>团队收获</a:t>
            </a:r>
            <a:endParaRPr lang="zh-CN" altLang="en-US" sz="3600"/>
          </a:p>
        </p:txBody>
      </p:sp>
    </p:spTree>
  </p:cSld>
  <p:clrMapOvr>
    <a:masterClrMapping/>
  </p:clrMapOvr>
  <p:transition spd="slow" advClick="0"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2557370"/>
            <a:ext cx="10543032" cy="922020"/>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Part5</a:t>
            </a:r>
            <a:r>
              <a:rPr lang="en-US" altLang="zh-CN" sz="5400" b="1" dirty="0">
                <a:solidFill>
                  <a:srgbClr val="0071C1"/>
                </a:solidFill>
                <a:latin typeface="微软雅黑" panose="020B0503020204020204" pitchFamily="34" charset="-122"/>
                <a:ea typeface="微软雅黑" panose="020B0503020204020204" pitchFamily="34" charset="-122"/>
              </a:rPr>
              <a:t>	</a:t>
            </a:r>
            <a:r>
              <a:rPr lang="zh-CN" altLang="en-US" sz="5400" b="1" dirty="0" smtClean="0">
                <a:solidFill>
                  <a:srgbClr val="0071C1"/>
                </a:solidFill>
                <a:latin typeface="微软雅黑" panose="020B0503020204020204" pitchFamily="34" charset="-122"/>
                <a:ea typeface="微软雅黑" panose="020B0503020204020204" pitchFamily="34" charset="-122"/>
              </a:rPr>
              <a:t>成员分工</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7855" y="354965"/>
            <a:ext cx="33343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研究进度计划</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536192" y="1738757"/>
          <a:ext cx="9484150" cy="2736000"/>
        </p:xfrm>
        <a:graphic>
          <a:graphicData uri="http://schemas.openxmlformats.org/drawingml/2006/table">
            <a:tbl>
              <a:tblPr firstRow="1" bandRow="1">
                <a:tableStyleId>{5940675A-B579-460E-94D1-54222C63F5DA}</a:tableStyleId>
              </a:tblPr>
              <a:tblGrid>
                <a:gridCol w="1168150"/>
                <a:gridCol w="5076000"/>
                <a:gridCol w="3240000"/>
              </a:tblGrid>
              <a:tr h="441414">
                <a:tc>
                  <a:txBody>
                    <a:bodyPr/>
                    <a:lstStyle/>
                    <a:p>
                      <a:pPr indent="0"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姓名</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分工</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贡献率</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764862">
                <a:tc>
                  <a:txBody>
                    <a:bodyPr/>
                    <a:lstStyle/>
                    <a:p>
                      <a:pPr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赵天祥</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spcAft>
                          <a:spcPts val="0"/>
                        </a:spcAft>
                        <a:buNone/>
                      </a:pPr>
                      <a:r>
                        <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rPr>
                        <a:t>项目中数据的收集与处理、指标量化</a:t>
                      </a:r>
                      <a:endPar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b="0" dirty="0" smtClean="0">
                          <a:latin typeface="华文细黑" panose="02010600040101010101" pitchFamily="2" charset="-122"/>
                          <a:ea typeface="华文细黑" panose="02010600040101010101" pitchFamily="2" charset="-122"/>
                          <a:cs typeface="宋体" panose="02010600030101010101" pitchFamily="2" charset="-122"/>
                        </a:rPr>
                        <a:t>40</a:t>
                      </a: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764862">
                <a:tc>
                  <a:txBody>
                    <a:bodyPr/>
                    <a:lstStyle/>
                    <a:p>
                      <a:pPr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葛琦峰</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spcAft>
                          <a:spcPts val="0"/>
                        </a:spcAft>
                        <a:buNone/>
                      </a:pPr>
                      <a:r>
                        <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rPr>
                        <a:t>数据清洗、数据库的设计和建立</a:t>
                      </a:r>
                      <a:endPar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b="0" dirty="0" smtClean="0">
                          <a:latin typeface="华文细黑" panose="02010600040101010101" pitchFamily="2" charset="-122"/>
                          <a:ea typeface="华文细黑" panose="02010600040101010101" pitchFamily="2" charset="-122"/>
                          <a:cs typeface="宋体" panose="02010600030101010101" pitchFamily="2" charset="-122"/>
                        </a:rPr>
                        <a:t>30</a:t>
                      </a: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764862">
                <a:tc>
                  <a:txBody>
                    <a:bodyPr/>
                    <a:lstStyle/>
                    <a:p>
                      <a:pPr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俞徐烽</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spcAft>
                          <a:spcPts val="0"/>
                        </a:spcAft>
                        <a:buNone/>
                      </a:pPr>
                      <a:r>
                        <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rPr>
                        <a:t>数据分析与数据处理结果分析</a:t>
                      </a:r>
                      <a:endPar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b="0" dirty="0" smtClean="0">
                          <a:latin typeface="华文细黑" panose="02010600040101010101" pitchFamily="2" charset="-122"/>
                          <a:ea typeface="华文细黑" panose="02010600040101010101" pitchFamily="2" charset="-122"/>
                          <a:cs typeface="宋体" panose="02010600030101010101" pitchFamily="2" charset="-122"/>
                        </a:rPr>
                        <a:t>30</a:t>
                      </a: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5647386" y="1440052"/>
            <a:ext cx="940157" cy="826980"/>
          </a:xfrm>
          <a:prstGeom prst="rect">
            <a:avLst/>
          </a:prstGeom>
        </p:spPr>
      </p:pic>
      <p:sp>
        <p:nvSpPr>
          <p:cNvPr id="6" name="文本框 5"/>
          <p:cNvSpPr txBox="1"/>
          <p:nvPr/>
        </p:nvSpPr>
        <p:spPr>
          <a:xfrm>
            <a:off x="2202288" y="2781026"/>
            <a:ext cx="7830354" cy="1015663"/>
          </a:xfrm>
          <a:prstGeom prst="rect">
            <a:avLst/>
          </a:prstGeom>
          <a:noFill/>
        </p:spPr>
        <p:txBody>
          <a:bodyPr wrap="square" rtlCol="0">
            <a:spAutoFit/>
          </a:bodyPr>
          <a:lstStyle/>
          <a:p>
            <a:pPr algn="ctr"/>
            <a:r>
              <a:rPr lang="zh-CN" altLang="en-US" sz="6000" b="1" dirty="0">
                <a:solidFill>
                  <a:srgbClr val="0071C1"/>
                </a:solidFill>
                <a:latin typeface="微软雅黑" panose="020B0503020204020204" pitchFamily="34" charset="-122"/>
                <a:ea typeface="微软雅黑" panose="020B0503020204020204" pitchFamily="34" charset="-122"/>
              </a:rPr>
              <a:t>谢谢观看</a:t>
            </a:r>
            <a:endParaRPr lang="zh-CN" altLang="en-US" sz="6000" b="1" dirty="0">
              <a:solidFill>
                <a:srgbClr val="0071C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378817" y="4557572"/>
            <a:ext cx="3477296" cy="495139"/>
            <a:chOff x="3213685" y="3847870"/>
            <a:chExt cx="3778309" cy="495139"/>
          </a:xfrm>
        </p:grpSpPr>
        <p:sp>
          <p:nvSpPr>
            <p:cNvPr id="7" name="矩形 6"/>
            <p:cNvSpPr/>
            <p:nvPr/>
          </p:nvSpPr>
          <p:spPr>
            <a:xfrm>
              <a:off x="3284181" y="3847870"/>
              <a:ext cx="3637319" cy="495139"/>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13685" y="3912705"/>
              <a:ext cx="3778309" cy="408692"/>
            </a:xfrm>
            <a:prstGeom prst="rect">
              <a:avLst/>
            </a:prstGeom>
            <a:noFill/>
          </p:spPr>
          <p:txBody>
            <a:bodyPr wrap="square" rtlCol="0">
              <a:spAutoFit/>
            </a:bodyPr>
            <a:lstStyle/>
            <a:p>
              <a:pPr algn="ctr"/>
              <a:r>
                <a:rPr lang="en-US" altLang="zh-CN" sz="2000" b="1" spc="300" dirty="0">
                  <a:solidFill>
                    <a:schemeClr val="bg1"/>
                  </a:solidFill>
                  <a:latin typeface="微软雅黑" panose="020B0503020204020204" pitchFamily="34" charset="-122"/>
                  <a:ea typeface="微软雅黑" panose="020B0503020204020204" pitchFamily="34" charset="-122"/>
                </a:rPr>
                <a:t>THANKS</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77824" y="2353391"/>
            <a:ext cx="10735056"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Part1</a:t>
            </a:r>
            <a:endParaRPr lang="en-US" altLang="zh-CN" sz="5400" b="1" dirty="0">
              <a:solidFill>
                <a:srgbClr val="0071C1"/>
              </a:solidFill>
              <a:latin typeface="微软雅黑" panose="020B0503020204020204" pitchFamily="34" charset="-122"/>
              <a:ea typeface="微软雅黑" panose="020B0503020204020204" pitchFamily="34" charset="-122"/>
            </a:endParaRPr>
          </a:p>
          <a:p>
            <a:pPr algn="ctr"/>
            <a:r>
              <a:rPr lang="zh-CN" altLang="en-US" sz="5400" b="1" dirty="0">
                <a:solidFill>
                  <a:srgbClr val="0071C1"/>
                </a:solidFill>
                <a:latin typeface="微软雅黑" panose="020B0503020204020204" pitchFamily="34" charset="-122"/>
                <a:ea typeface="微软雅黑" panose="020B0503020204020204" pitchFamily="34" charset="-122"/>
              </a:rPr>
              <a:t>选题背景及意义</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779000" y="283210"/>
            <a:ext cx="22548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sym typeface="+mn-ea"/>
              </a:rPr>
              <a:t>选题意义</a:t>
            </a:r>
            <a:endParaRPr lang="zh-CN" altLang="en-US" sz="3600" b="1" dirty="0">
              <a:solidFill>
                <a:srgbClr val="0071C1"/>
              </a:solidFill>
              <a:latin typeface="微软雅黑" panose="020B0503020204020204" pitchFamily="34" charset="-122"/>
              <a:ea typeface="微软雅黑" panose="020B0503020204020204" pitchFamily="34" charset="-122"/>
              <a:sym typeface="+mn-ea"/>
            </a:endParaRPr>
          </a:p>
        </p:txBody>
      </p:sp>
      <p:sp>
        <p:nvSpPr>
          <p:cNvPr id="47" name="矩形 4"/>
          <p:cNvSpPr>
            <a:spLocks noChangeArrowheads="1"/>
          </p:cNvSpPr>
          <p:nvPr/>
        </p:nvSpPr>
        <p:spPr bwMode="auto">
          <a:xfrm>
            <a:off x="815975" y="976382"/>
            <a:ext cx="10391902" cy="5632311"/>
          </a:xfrm>
          <a:prstGeom prst="rect">
            <a:avLst/>
          </a:prstGeom>
          <a:noFill/>
          <a:ln>
            <a:noFill/>
          </a:ln>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nSpc>
                <a:spcPct val="150000"/>
              </a:lnSpc>
              <a:buClr>
                <a:srgbClr val="0070C0"/>
              </a:buClr>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endParaRPr lang="en-US" altLang="zh-CN" sz="2400" dirty="0">
              <a:latin typeface="华文细黑" panose="02010600040101010101" pitchFamily="2" charset="-122"/>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r>
              <a:rPr sz="2400" dirty="0" err="1">
                <a:ea typeface="华文细黑" panose="02010600040101010101" pitchFamily="2" charset="-122"/>
              </a:rPr>
              <a:t>中国的电影产业中机遇和风险并存。</a:t>
            </a:r>
            <a:r>
              <a:rPr sz="2400" dirty="0" err="1">
                <a:ea typeface="华文细黑" panose="02010600040101010101" pitchFamily="2" charset="-122"/>
                <a:sym typeface="+mn-ea"/>
              </a:rPr>
              <a:t>电影票房是衡量电影经济效益最重要的指标，一部电影的收入很大程度上取决于它的票房收入</a:t>
            </a:r>
            <a:r>
              <a:rPr lang="zh-CN" altLang="en-US" sz="2400" dirty="0">
                <a:ea typeface="华文细黑" panose="02010600040101010101" pitchFamily="2" charset="-122"/>
                <a:sym typeface="+mn-ea"/>
              </a:rPr>
              <a:t>。</a:t>
            </a:r>
            <a:endParaRPr lang="zh-CN" altLang="en-US" sz="24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400" dirty="0">
                <a:ea typeface="华文细黑" panose="02010600040101010101" pitchFamily="2" charset="-122"/>
              </a:rPr>
              <a:t>电影票房关系着大小电影院，电影投资人的经济收益，对影响电影票房的因素做详细的数据分析具有重要的意义。</a:t>
            </a:r>
            <a:endParaRPr lang="zh-CN" altLang="en-US"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r>
              <a:rPr lang="zh-CN" altLang="en-US" sz="2400" dirty="0">
                <a:ea typeface="华文细黑" panose="02010600040101010101" pitchFamily="2" charset="-122"/>
              </a:rPr>
              <a:t>研究具体有哪些因素影响电影票房以及影响程度，对于降低电影行业的投资风险以及促进中国电影行业发展有着重大意义。</a:t>
            </a:r>
            <a:endParaRPr lang="zh-CN" altLang="en-US"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ppt_x</p:attrName>
                                        </p:attrNameLst>
                                      </p:cBhvr>
                                      <p:tavLst>
                                        <p:tav tm="0">
                                          <p:val>
                                            <p:strVal val="#ppt_x"/>
                                          </p:val>
                                        </p:tav>
                                        <p:tav tm="100000">
                                          <p:val>
                                            <p:strVal val="#ppt_x"/>
                                          </p:val>
                                        </p:tav>
                                      </p:tavLst>
                                    </p:anim>
                                    <p:anim calcmode="lin" valueType="num">
                                      <p:cBhvr>
                                        <p:cTn id="9" dur="7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868035" y="435610"/>
            <a:ext cx="5342890" cy="645160"/>
          </a:xfrm>
          <a:prstGeom prst="rect">
            <a:avLst/>
          </a:prstGeom>
          <a:noFill/>
        </p:spPr>
        <p:txBody>
          <a:bodyPr wrap="square" rtlCol="0">
            <a:spAutoFit/>
          </a:bodyPr>
          <a:lstStyle/>
          <a:p>
            <a:r>
              <a:rPr lang="en-US" altLang="zh-CN" sz="3600" b="1" dirty="0">
                <a:solidFill>
                  <a:srgbClr val="0071C1"/>
                </a:solidFill>
                <a:latin typeface="微软雅黑" panose="020B0503020204020204" pitchFamily="34" charset="-122"/>
                <a:ea typeface="微软雅黑" panose="020B0503020204020204" pitchFamily="34" charset="-122"/>
                <a:sym typeface="+mn-ea"/>
              </a:rPr>
              <a:t>国内外同类技术研究现状</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sp>
        <p:nvSpPr>
          <p:cNvPr id="6" name="文本框 8"/>
          <p:cNvSpPr txBox="1">
            <a:spLocks noChangeArrowheads="1"/>
          </p:cNvSpPr>
          <p:nvPr/>
        </p:nvSpPr>
        <p:spPr bwMode="auto">
          <a:xfrm>
            <a:off x="285368" y="1225689"/>
            <a:ext cx="1079959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lvl="1" indent="0">
              <a:lnSpc>
                <a:spcPct val="150000"/>
              </a:lnSpc>
              <a:spcBef>
                <a:spcPct val="0"/>
              </a:spcBef>
              <a:buClr>
                <a:srgbClr val="0071C1"/>
              </a:buClr>
              <a:buFont typeface="Wingdings" panose="05000000000000000000" pitchFamily="2" charset="2"/>
              <a:buNone/>
            </a:pP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zh-CN" altLang="en-US" sz="2400" dirty="0">
                <a:latin typeface="Times New Roman" panose="02020603050405020304" pitchFamily="18" charset="0"/>
                <a:ea typeface="华文细黑" panose="02010600040101010101" pitchFamily="2" charset="-122"/>
              </a:rPr>
              <a:t>美国电影经济学家巴瑞·李特曼(1989)的论文《电影经济成功预测：基于八十年代人的经验》将电影票房的研究方法分为传播学方法和经济学方法， 建立了多元线性回归模型分析电影票房的影响因素。</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en-US" altLang="zh-CN" sz="2400" dirty="0">
                <a:latin typeface="Times New Roman" panose="02020603050405020304" pitchFamily="18" charset="0"/>
                <a:ea typeface="华文细黑" panose="02010600040101010101" pitchFamily="2" charset="-122"/>
              </a:rPr>
              <a:t>2013 </a:t>
            </a:r>
            <a:r>
              <a:rPr lang="zh-CN" altLang="en-US" sz="2400" dirty="0">
                <a:latin typeface="Times New Roman" panose="02020603050405020304" pitchFamily="18" charset="0"/>
                <a:ea typeface="华文细黑" panose="02010600040101010101" pitchFamily="2" charset="-122"/>
              </a:rPr>
              <a:t>年，</a:t>
            </a:r>
            <a:r>
              <a:rPr lang="en-US" altLang="zh-CN" sz="2400" dirty="0">
                <a:latin typeface="Times New Roman" panose="02020603050405020304" pitchFamily="18" charset="0"/>
                <a:ea typeface="华文细黑" panose="02010600040101010101" pitchFamily="2" charset="-122"/>
              </a:rPr>
              <a:t>Google </a:t>
            </a:r>
            <a:r>
              <a:rPr lang="zh-CN" altLang="en-US" sz="2400" dirty="0">
                <a:latin typeface="Times New Roman" panose="02020603050405020304" pitchFamily="18" charset="0"/>
                <a:ea typeface="华文细黑" panose="02010600040101010101" pitchFamily="2" charset="-122"/>
              </a:rPr>
              <a:t>公司在一份白皮书中公布了其设计的电影票房预测模型，该模型主要利用搜索、广告点击数据以及院线排片来预测，</a:t>
            </a:r>
            <a:r>
              <a:rPr lang="en-US" altLang="zh-CN" sz="2400" dirty="0">
                <a:latin typeface="Times New Roman" panose="02020603050405020304" pitchFamily="18" charset="0"/>
                <a:ea typeface="华文细黑" panose="02010600040101010101" pitchFamily="2" charset="-122"/>
              </a:rPr>
              <a:t>Google </a:t>
            </a:r>
            <a:r>
              <a:rPr lang="zh-CN" altLang="en-US" sz="2400" dirty="0">
                <a:latin typeface="Times New Roman" panose="02020603050405020304" pitchFamily="18" charset="0"/>
                <a:ea typeface="华文细黑" panose="02010600040101010101" pitchFamily="2" charset="-122"/>
              </a:rPr>
              <a:t>公司宣布其模型预测票房与真实票房的吻合程度达到了</a:t>
            </a:r>
            <a:r>
              <a:rPr lang="en-US" altLang="zh-CN" sz="2400" dirty="0">
                <a:latin typeface="Times New Roman" panose="02020603050405020304" pitchFamily="18" charset="0"/>
                <a:ea typeface="华文细黑" panose="02010600040101010101" pitchFamily="2" charset="-122"/>
              </a:rPr>
              <a:t>94%</a:t>
            </a:r>
            <a:r>
              <a:rPr lang="zh-CN" altLang="en-US" sz="2400" dirty="0">
                <a:latin typeface="Times New Roman" panose="02020603050405020304" pitchFamily="18" charset="0"/>
                <a:ea typeface="华文细黑" panose="02010600040101010101" pitchFamily="2" charset="-122"/>
              </a:rPr>
              <a:t>。</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endParaRPr lang="zh-CN" altLang="en-US"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pPr>
            <a:endParaRPr lang="en-US" altLang="zh-CN" sz="2400" dirty="0">
              <a:latin typeface="华文细黑" panose="02010600040101010101" pitchFamily="2" charset="-122"/>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1944722"/>
            <a:ext cx="10543032" cy="1753235"/>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Part2</a:t>
            </a:r>
            <a:endParaRPr lang="en-US" altLang="zh-CN" sz="5400" b="1" dirty="0">
              <a:solidFill>
                <a:srgbClr val="0071C1"/>
              </a:solidFill>
              <a:latin typeface="微软雅黑" panose="020B0503020204020204" pitchFamily="34" charset="-122"/>
              <a:ea typeface="微软雅黑" panose="020B0503020204020204" pitchFamily="34" charset="-122"/>
            </a:endParaRPr>
          </a:p>
          <a:p>
            <a:pPr algn="ctr"/>
            <a:r>
              <a:rPr lang="zh-CN" altLang="en-US" sz="5400" b="1" dirty="0">
                <a:solidFill>
                  <a:srgbClr val="0071C1"/>
                </a:solidFill>
                <a:latin typeface="微软雅黑" panose="020B0503020204020204" pitchFamily="34" charset="-122"/>
                <a:ea typeface="微软雅黑" panose="020B0503020204020204" pitchFamily="34" charset="-122"/>
              </a:rPr>
              <a:t>研究内容与研究方法</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p:cNvSpPr txBox="1">
            <a:spLocks noChangeArrowheads="1"/>
          </p:cNvSpPr>
          <p:nvPr/>
        </p:nvSpPr>
        <p:spPr bwMode="auto">
          <a:xfrm>
            <a:off x="391795" y="1901190"/>
            <a:ext cx="10768965" cy="34150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立足于中国内地电影市场的实际情况，研究具体有哪些因素影响电影票房以及影响程度。</a:t>
            </a:r>
            <a:endParaRPr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首先，从理论上分析中国电影票房的影响因素，进而构建电影票房影响因素的指标体系；</a:t>
            </a:r>
            <a:endParaRPr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其次，搜集数据，运用统计方法对数据进行量化处理，尝试建立电影票房影响因素的模型，实证分析中国电影票房的影响因素及其影响程度。</a:t>
            </a:r>
            <a:endParaRPr altLang="zh-CN" sz="2400" dirty="0">
              <a:latin typeface="Times New Roman" panose="02020603050405020304" pitchFamily="18" charset="0"/>
              <a:ea typeface="华文细黑" panose="02010600040101010101" pitchFamily="2" charset="-122"/>
            </a:endParaRPr>
          </a:p>
        </p:txBody>
      </p:sp>
      <p:sp>
        <p:nvSpPr>
          <p:cNvPr id="7" name="文本框 6"/>
          <p:cNvSpPr txBox="1"/>
          <p:nvPr/>
        </p:nvSpPr>
        <p:spPr>
          <a:xfrm>
            <a:off x="9570720" y="283210"/>
            <a:ext cx="24631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研究内容</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46100" y="738505"/>
            <a:ext cx="11099800" cy="4401820"/>
            <a:chOff x="860" y="1163"/>
            <a:chExt cx="17480" cy="6932"/>
          </a:xfrm>
        </p:grpSpPr>
        <p:sp>
          <p:nvSpPr>
            <p:cNvPr id="8" name="文本框 8"/>
            <p:cNvSpPr txBox="1">
              <a:spLocks noChangeArrowheads="1"/>
            </p:cNvSpPr>
            <p:nvPr/>
          </p:nvSpPr>
          <p:spPr bwMode="auto">
            <a:xfrm>
              <a:off x="860" y="3589"/>
              <a:ext cx="16959" cy="450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电影的档期</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zh-CN" altLang="en-US" sz="2400" dirty="0">
                  <a:latin typeface="Times New Roman" panose="02020603050405020304" pitchFamily="18" charset="0"/>
                  <a:ea typeface="华文细黑" panose="02010600040101010101" pitchFamily="2" charset="-122"/>
                </a:rPr>
                <a:t>根据电影的发行日期可以对电影的档期进行分类，结合我国的实际情况和已收集到的数据分析，拟选取以下档期：春节档、情人节档、清明节档、端午节档、十一档、暑假档、寒假档、中秋档、国庆档等档期。</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endParaRPr lang="en-US" alt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860" y="1163"/>
              <a:ext cx="17480" cy="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57150" indent="-342900">
                <a:lnSpc>
                  <a:spcPct val="150000"/>
                </a:lnSpc>
                <a:spcBef>
                  <a:spcPct val="0"/>
                </a:spcBef>
                <a:buClr>
                  <a:srgbClr val="0071C1"/>
                </a:buClr>
                <a:buFont typeface="Wingdings" panose="05000000000000000000" pitchFamily="2" charset="2"/>
                <a:buChar char="p"/>
              </a:pPr>
              <a:r>
                <a:rPr lang="zh-CN" altLang="en-US" sz="3500" dirty="0">
                  <a:latin typeface="华文细黑" panose="02010600040101010101" pitchFamily="2" charset="-122"/>
                  <a:ea typeface="华文细黑" panose="02010600040101010101" pitchFamily="2" charset="-122"/>
                </a:rPr>
                <a:t>指标选取</a:t>
              </a:r>
              <a:endParaRPr lang="zh-CN" altLang="en-US" sz="3500" dirty="0">
                <a:latin typeface="华文细黑" panose="02010600040101010101" pitchFamily="2" charset="-122"/>
                <a:ea typeface="华文细黑" panose="02010600040101010101" pitchFamily="2" charset="-122"/>
              </a:endParaRPr>
            </a:p>
          </p:txBody>
        </p:sp>
      </p:grpSp>
    </p:spTree>
  </p:cSld>
  <p:clrMapOvr>
    <a:masterClrMapping/>
  </p:clrMapOvr>
  <p:transition spd="slow" advClick="0"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86435" y="746125"/>
            <a:ext cx="11099800" cy="5234305"/>
            <a:chOff x="1081" y="1175"/>
            <a:chExt cx="17480" cy="8243"/>
          </a:xfrm>
        </p:grpSpPr>
        <p:sp>
          <p:nvSpPr>
            <p:cNvPr id="8" name="文本框 8"/>
            <p:cNvSpPr txBox="1">
              <a:spLocks noChangeArrowheads="1"/>
            </p:cNvSpPr>
            <p:nvPr/>
          </p:nvSpPr>
          <p:spPr bwMode="auto">
            <a:xfrm>
              <a:off x="1121" y="3166"/>
              <a:ext cx="16959" cy="625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电影的类型</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en-US" altLang="zh-CN" sz="2400" dirty="0">
                  <a:latin typeface="Times New Roman" panose="02020603050405020304" pitchFamily="18" charset="0"/>
                  <a:ea typeface="华文细黑" panose="02010600040101010101" pitchFamily="2" charset="-122"/>
                </a:rPr>
                <a:t>	       </a:t>
              </a:r>
              <a:r>
                <a:rPr lang="zh-CN" altLang="en-US" sz="2400" dirty="0">
                  <a:latin typeface="Times New Roman" panose="02020603050405020304" pitchFamily="18" charset="0"/>
                  <a:ea typeface="华文细黑" panose="02010600040101010101" pitchFamily="2" charset="-122"/>
                </a:rPr>
                <a:t>经过对近年来的票房和类型数据的简单分析，选取</a:t>
              </a:r>
              <a:r>
                <a:rPr lang="en-US" altLang="zh-CN" sz="2400" dirty="0">
                  <a:latin typeface="Times New Roman" panose="02020603050405020304" pitchFamily="18" charset="0"/>
                  <a:ea typeface="华文细黑" panose="02010600040101010101" pitchFamily="2" charset="-122"/>
                </a:rPr>
                <a:t>15</a:t>
              </a:r>
              <a:r>
                <a:rPr lang="zh-CN" altLang="en-US" sz="2400" dirty="0">
                  <a:latin typeface="Times New Roman" panose="02020603050405020304" pitchFamily="18" charset="0"/>
                  <a:ea typeface="华文细黑" panose="02010600040101010101" pitchFamily="2" charset="-122"/>
                </a:rPr>
                <a:t>种电影类型作为分析指标</a:t>
              </a:r>
              <a:r>
                <a:rPr lang="en-US" altLang="zh-CN" sz="2400" dirty="0">
                  <a:latin typeface="Times New Roman" panose="02020603050405020304" pitchFamily="18" charset="0"/>
                  <a:ea typeface="华文细黑" panose="02010600040101010101" pitchFamily="2" charset="-122"/>
                </a:rPr>
                <a:t>: </a:t>
              </a:r>
              <a:r>
                <a:rPr lang="zh-CN" altLang="en-US" sz="2400" dirty="0">
                  <a:latin typeface="Times New Roman" panose="02020603050405020304" pitchFamily="18" charset="0"/>
                  <a:ea typeface="华文细黑" panose="02010600040101010101" pitchFamily="2" charset="-122"/>
                </a:rPr>
                <a:t>剧情、动作、喜剧、爱情、奇幻、古装、战争、悬疑、惊悚、亲情、警匪、犯罪、励志、动画和其他类型。</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zh-CN" altLang="en-US" sz="2400" dirty="0">
                  <a:latin typeface="Times New Roman" panose="02020603050405020304" pitchFamily="18" charset="0"/>
                  <a:ea typeface="华文细黑" panose="02010600040101010101" pitchFamily="2" charset="-122"/>
                </a:rPr>
                <a:t>        由于电影类型是复合类型，即特定的电影包含多种类型元素，所以我们选取做多三种类型作为分析样本，将电影类型设置为虚拟变量以便进一步分析。</a:t>
              </a:r>
              <a:endParaRPr lang="en-US" alt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1081" y="1175"/>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指标选取</a:t>
              </a:r>
              <a:endParaRPr lang="zh-CN" altLang="en-US" sz="3200" dirty="0">
                <a:latin typeface="华文细黑" panose="02010600040101010101" pitchFamily="2" charset="-122"/>
                <a:ea typeface="华文细黑" panose="02010600040101010101" pitchFamily="2" charset="-122"/>
              </a:endParaRPr>
            </a:p>
          </p:txBody>
        </p:sp>
      </p:grpSp>
    </p:spTree>
  </p:cSld>
  <p:clrMapOvr>
    <a:masterClrMapping/>
  </p:clrMapOvr>
  <p:transition spd="slow" advClick="0" advTm="0">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2828</Words>
  <Application>WPS 演示</Application>
  <PresentationFormat>宽屏</PresentationFormat>
  <Paragraphs>310</Paragraphs>
  <Slides>29</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29</vt:i4>
      </vt:variant>
    </vt:vector>
  </HeadingPairs>
  <TitlesOfParts>
    <vt:vector size="46" baseType="lpstr">
      <vt:lpstr>Arial</vt:lpstr>
      <vt:lpstr>宋体</vt:lpstr>
      <vt:lpstr>Wingdings</vt:lpstr>
      <vt:lpstr>Adobe 黑体 Std R</vt:lpstr>
      <vt:lpstr>微软雅黑</vt:lpstr>
      <vt:lpstr>Times New Roman</vt:lpstr>
      <vt:lpstr>Calibri</vt:lpstr>
      <vt:lpstr>华文细黑</vt:lpstr>
      <vt:lpstr>等线</vt:lpstr>
      <vt:lpstr>Arial Unicode MS</vt:lpstr>
      <vt:lpstr>等线 Light</vt:lpstr>
      <vt:lpstr>仿宋</vt:lpstr>
      <vt:lpstr>Wingdings</vt:lpstr>
      <vt:lpstr>黑体</vt:lpstr>
      <vt:lpstr>Century Gothic</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xxxx</cp:lastModifiedBy>
  <cp:revision>442</cp:revision>
  <dcterms:created xsi:type="dcterms:W3CDTF">2016-02-29T10:49:00Z</dcterms:created>
  <dcterms:modified xsi:type="dcterms:W3CDTF">2018-07-12T04:12:32Z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8</vt:lpwstr>
  </property>
</Properties>
</file>