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511" r:id="rId3"/>
    <p:sldId id="545" r:id="rId4"/>
    <p:sldId id="548" r:id="rId5"/>
    <p:sldId id="554" r:id="rId6"/>
    <p:sldId id="553" r:id="rId7"/>
    <p:sldId id="555" r:id="rId8"/>
    <p:sldId id="552" r:id="rId9"/>
  </p:sldIdLst>
  <p:sldSz cx="9144000" cy="6858000" type="screen4x3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57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D73"/>
    <a:srgbClr val="EE0418"/>
    <a:srgbClr val="FF381E"/>
    <a:srgbClr val="FF6937"/>
    <a:srgbClr val="FEA467"/>
    <a:srgbClr val="FEA061"/>
    <a:srgbClr val="F7CB87"/>
    <a:srgbClr val="E1E7A9"/>
    <a:srgbClr val="4DF3CE"/>
    <a:srgbClr val="91FE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1494" y="216"/>
      </p:cViewPr>
      <p:guideLst>
        <p:guide orient="horz" pos="2057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071B9-B0F0-4700-9865-FB387845B538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86559-2C1C-4808-B3EA-70DCBC48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05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>
            <p:ph type="ctrTitle"/>
          </p:nvPr>
        </p:nvSpPr>
        <p:spPr>
          <a:xfrm>
            <a:off x="2446815" y="1862835"/>
            <a:ext cx="4240808" cy="1785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/>
              <a:t>工作汇报</a:t>
            </a:r>
          </a:p>
        </p:txBody>
      </p:sp>
      <p:sp>
        <p:nvSpPr>
          <p:cNvPr id="6" name="文本占位符 6"/>
          <p:cNvSpPr txBox="1"/>
          <p:nvPr/>
        </p:nvSpPr>
        <p:spPr>
          <a:xfrm>
            <a:off x="2446815" y="4847277"/>
            <a:ext cx="4240808" cy="296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 smtClean="0">
                <a:solidFill>
                  <a:schemeClr val="tx1"/>
                </a:solidFill>
              </a:rPr>
              <a:t>201</a:t>
            </a:r>
            <a:r>
              <a:rPr lang="en-US" altLang="zh-CN" sz="1600" dirty="0" smtClean="0">
                <a:solidFill>
                  <a:schemeClr val="tx1"/>
                </a:solidFill>
              </a:rPr>
              <a:t>9</a:t>
            </a:r>
            <a:r>
              <a:rPr lang="zh-CN" altLang="en-US" sz="1600" dirty="0" smtClean="0">
                <a:solidFill>
                  <a:schemeClr val="tx1"/>
                </a:solidFill>
              </a:rPr>
              <a:t>年</a:t>
            </a:r>
            <a:r>
              <a:rPr lang="en-US" altLang="zh-CN" sz="1600" dirty="0" smtClean="0">
                <a:solidFill>
                  <a:schemeClr val="tx1"/>
                </a:solidFill>
              </a:rPr>
              <a:t>8</a:t>
            </a:r>
            <a:r>
              <a:rPr lang="zh-CN" altLang="en-US" sz="1600" dirty="0" smtClean="0">
                <a:solidFill>
                  <a:schemeClr val="tx1"/>
                </a:solidFill>
              </a:rPr>
              <a:t>月</a:t>
            </a:r>
            <a:r>
              <a:rPr lang="en-US" altLang="zh-CN" sz="1600" dirty="0" smtClean="0">
                <a:solidFill>
                  <a:schemeClr val="tx1"/>
                </a:solidFill>
              </a:rPr>
              <a:t>12</a:t>
            </a:r>
            <a:r>
              <a:rPr lang="zh-CN" altLang="en-US" sz="1600" dirty="0" smtClean="0">
                <a:solidFill>
                  <a:schemeClr val="tx1"/>
                </a:solidFill>
              </a:rPr>
              <a:t>日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</a:t>
            </a:r>
            <a:r>
              <a:rPr lang="zh-CN" altLang="en-US" sz="1600" dirty="0">
                <a:solidFill>
                  <a:schemeClr val="tx1"/>
                </a:solidFill>
              </a:rPr>
              <a:t>赵天明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96" y="404664"/>
            <a:ext cx="8928992" cy="355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Data Collection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(1). Get the professional GUIs from the profession apps.(</a:t>
            </a:r>
            <a:r>
              <a:rPr lang="en-US" altLang="zh-CN" dirty="0">
                <a:solidFill>
                  <a:srgbClr val="0070C0"/>
                </a:solidFill>
              </a:rPr>
              <a:t>13060</a:t>
            </a:r>
            <a:r>
              <a:rPr lang="en-US" altLang="zh-CN" dirty="0"/>
              <a:t> GUIs in </a:t>
            </a:r>
            <a:r>
              <a:rPr lang="en-US" altLang="zh-CN" dirty="0">
                <a:solidFill>
                  <a:srgbClr val="0070C0"/>
                </a:solidFill>
              </a:rPr>
              <a:t>1864</a:t>
            </a:r>
            <a:r>
              <a:rPr lang="en-US" altLang="zh-CN" dirty="0"/>
              <a:t> apps)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(2).Get the Dom tree and all subtrees from each GUI saved in a txt file.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(3).1576 apps for training(85%), 101 apps for validation(5%),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187</a:t>
            </a:r>
            <a:r>
              <a:rPr lang="zh-CN" altLang="en-US" dirty="0"/>
              <a:t> </a:t>
            </a:r>
            <a:r>
              <a:rPr lang="en-US" altLang="zh-CN" dirty="0"/>
              <a:t>apps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testing(10%).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(4).Take 5 GUIs in each app: 6483 apps for training, 395 for validation, and 773 for testing.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(5).In the training apps, containing </a:t>
            </a:r>
            <a:r>
              <a:rPr lang="en-US" altLang="zh-CN" dirty="0">
                <a:solidFill>
                  <a:srgbClr val="0070C0"/>
                </a:solidFill>
              </a:rPr>
              <a:t>68744 </a:t>
            </a:r>
            <a:r>
              <a:rPr lang="en-US" altLang="zh-CN" dirty="0"/>
              <a:t>sub trees and </a:t>
            </a:r>
            <a:r>
              <a:rPr lang="en-US" altLang="zh-CN" dirty="0">
                <a:solidFill>
                  <a:srgbClr val="0070C0"/>
                </a:solidFill>
              </a:rPr>
              <a:t>28609 </a:t>
            </a:r>
            <a:r>
              <a:rPr lang="en-US" altLang="zh-CN" dirty="0"/>
              <a:t>templates. </a:t>
            </a:r>
          </a:p>
        </p:txBody>
      </p:sp>
      <p:pic>
        <p:nvPicPr>
          <p:cNvPr id="2" name="图片 1" descr="QQ截图201907221838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" y="4221088"/>
            <a:ext cx="3444240" cy="22993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6F839BD-BFCA-4FF2-A1EC-BEABD8CE4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25" y="4059510"/>
            <a:ext cx="3686175" cy="2609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DFC5FACD-0434-4229-8683-13FC35946B7A}"/>
              </a:ext>
            </a:extLst>
          </p:cNvPr>
          <p:cNvSpPr/>
          <p:nvPr/>
        </p:nvSpPr>
        <p:spPr>
          <a:xfrm>
            <a:off x="2195736" y="1340769"/>
            <a:ext cx="1296144" cy="7200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F2786AA7-52B6-4FE4-BD35-F64573F44193}"/>
              </a:ext>
            </a:extLst>
          </p:cNvPr>
          <p:cNvSpPr/>
          <p:nvPr/>
        </p:nvSpPr>
        <p:spPr>
          <a:xfrm>
            <a:off x="7092280" y="2420888"/>
            <a:ext cx="1296144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xmlns="" id="{688BAC25-9C3A-43AE-B64A-08D84FDF754C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3491880" y="1700809"/>
            <a:ext cx="10801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E2A5DE85-263B-4E82-85D6-AA154D314FEC}"/>
              </a:ext>
            </a:extLst>
          </p:cNvPr>
          <p:cNvSpPr txBox="1"/>
          <p:nvPr/>
        </p:nvSpPr>
        <p:spPr>
          <a:xfrm>
            <a:off x="4572000" y="1516144"/>
            <a:ext cx="266429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combination of subtrees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7CFD7B9B-4D18-4641-B2BF-1241DF792220}"/>
              </a:ext>
            </a:extLst>
          </p:cNvPr>
          <p:cNvSpPr txBox="1"/>
          <p:nvPr/>
        </p:nvSpPr>
        <p:spPr>
          <a:xfrm>
            <a:off x="5292080" y="2264970"/>
            <a:ext cx="1296144" cy="39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Fake GUI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C0A21ADE-180E-4DA8-884C-CA2A3CDE5684}"/>
              </a:ext>
            </a:extLst>
          </p:cNvPr>
          <p:cNvSpPr txBox="1"/>
          <p:nvPr/>
        </p:nvSpPr>
        <p:spPr>
          <a:xfrm>
            <a:off x="5335015" y="2952532"/>
            <a:ext cx="1296144" cy="39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Real GUI</a:t>
            </a:r>
            <a:endParaRPr lang="zh-CN" altLang="en-US" sz="2000" dirty="0"/>
          </a:p>
        </p:txBody>
      </p:sp>
      <p:sp>
        <p:nvSpPr>
          <p:cNvPr id="37" name="圆柱体 36">
            <a:extLst>
              <a:ext uri="{FF2B5EF4-FFF2-40B4-BE49-F238E27FC236}">
                <a16:creationId xmlns:a16="http://schemas.microsoft.com/office/drawing/2014/main" xmlns="" id="{B68EEED4-1A64-4336-BD18-3627B0CE76EE}"/>
              </a:ext>
            </a:extLst>
          </p:cNvPr>
          <p:cNvSpPr/>
          <p:nvPr/>
        </p:nvSpPr>
        <p:spPr>
          <a:xfrm>
            <a:off x="2087724" y="3860469"/>
            <a:ext cx="1512168" cy="129614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0070C0"/>
                </a:solidFill>
              </a:rPr>
              <a:t>Repository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7465A512-A267-403A-B383-C32318D937C0}"/>
              </a:ext>
            </a:extLst>
          </p:cNvPr>
          <p:cNvSpPr txBox="1"/>
          <p:nvPr/>
        </p:nvSpPr>
        <p:spPr>
          <a:xfrm>
            <a:off x="4067944" y="443711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template1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2C7B2321-9DD1-4D2B-A16B-DC432EC1C505}"/>
              </a:ext>
            </a:extLst>
          </p:cNvPr>
          <p:cNvSpPr txBox="1"/>
          <p:nvPr/>
        </p:nvSpPr>
        <p:spPr>
          <a:xfrm>
            <a:off x="4067944" y="47971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template2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5B8D79F6-4D53-479C-B379-40785B6B568B}"/>
              </a:ext>
            </a:extLst>
          </p:cNvPr>
          <p:cNvCxnSpPr>
            <a:cxnSpLocks/>
          </p:cNvCxnSpPr>
          <p:nvPr/>
        </p:nvCxnSpPr>
        <p:spPr>
          <a:xfrm>
            <a:off x="4644008" y="5229200"/>
            <a:ext cx="0" cy="864096"/>
          </a:xfrm>
          <a:prstGeom prst="line">
            <a:avLst/>
          </a:prstGeom>
          <a:ln w="7620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xmlns="" id="{8AC7E0A3-2FA9-4CD2-8D27-FC4584BAAFB3}"/>
              </a:ext>
            </a:extLst>
          </p:cNvPr>
          <p:cNvSpPr txBox="1"/>
          <p:nvPr/>
        </p:nvSpPr>
        <p:spPr>
          <a:xfrm>
            <a:off x="5652120" y="400506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subtree1</a:t>
            </a:r>
          </a:p>
        </p:txBody>
      </p:sp>
      <p:sp>
        <p:nvSpPr>
          <p:cNvPr id="51" name="左大括号 50">
            <a:extLst>
              <a:ext uri="{FF2B5EF4-FFF2-40B4-BE49-F238E27FC236}">
                <a16:creationId xmlns:a16="http://schemas.microsoft.com/office/drawing/2014/main" xmlns="" id="{8C52431A-8FFD-4A43-AEC1-F58042B1B1A7}"/>
              </a:ext>
            </a:extLst>
          </p:cNvPr>
          <p:cNvSpPr/>
          <p:nvPr/>
        </p:nvSpPr>
        <p:spPr>
          <a:xfrm>
            <a:off x="5292080" y="4221089"/>
            <a:ext cx="360040" cy="8013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xmlns="" id="{272659AF-9AD0-4B9F-BACE-BA5B7C47F4F4}"/>
              </a:ext>
            </a:extLst>
          </p:cNvPr>
          <p:cNvSpPr txBox="1"/>
          <p:nvPr/>
        </p:nvSpPr>
        <p:spPr>
          <a:xfrm>
            <a:off x="5652120" y="427086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subtree2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xmlns="" id="{58EEDFCF-4173-4D8C-89CF-C35D12B5B561}"/>
              </a:ext>
            </a:extLst>
          </p:cNvPr>
          <p:cNvCxnSpPr>
            <a:cxnSpLocks/>
          </p:cNvCxnSpPr>
          <p:nvPr/>
        </p:nvCxnSpPr>
        <p:spPr>
          <a:xfrm>
            <a:off x="6172061" y="4662431"/>
            <a:ext cx="0" cy="432048"/>
          </a:xfrm>
          <a:prstGeom prst="line">
            <a:avLst/>
          </a:prstGeom>
          <a:ln w="7620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左大括号 76">
            <a:extLst>
              <a:ext uri="{FF2B5EF4-FFF2-40B4-BE49-F238E27FC236}">
                <a16:creationId xmlns:a16="http://schemas.microsoft.com/office/drawing/2014/main" xmlns="" id="{26C8D4E3-4ADA-4959-AA8A-F61F2DF4A0A3}"/>
              </a:ext>
            </a:extLst>
          </p:cNvPr>
          <p:cNvSpPr/>
          <p:nvPr/>
        </p:nvSpPr>
        <p:spPr>
          <a:xfrm>
            <a:off x="3728023" y="4581974"/>
            <a:ext cx="360040" cy="8013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xmlns="" id="{ACDDECB1-FC2B-48D0-8136-209B546A8BFB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4752021" y="-567443"/>
            <a:ext cx="1080119" cy="4896544"/>
          </a:xfrm>
          <a:prstGeom prst="bentConnector3">
            <a:avLst>
              <a:gd name="adj1" fmla="val 13794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xmlns="" id="{7C88DA1A-FE56-4A7B-A65B-3823141FDA7D}"/>
              </a:ext>
            </a:extLst>
          </p:cNvPr>
          <p:cNvCxnSpPr>
            <a:stCxn id="37" idx="1"/>
            <a:endCxn id="6" idx="2"/>
          </p:cNvCxnSpPr>
          <p:nvPr/>
        </p:nvCxnSpPr>
        <p:spPr>
          <a:xfrm flipV="1">
            <a:off x="2843808" y="2060849"/>
            <a:ext cx="0" cy="179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xmlns="" id="{ABED7C9E-C942-456F-BE0B-B8F87B0F6163}"/>
              </a:ext>
            </a:extLst>
          </p:cNvPr>
          <p:cNvCxnSpPr>
            <a:stCxn id="37" idx="1"/>
            <a:endCxn id="29" idx="1"/>
          </p:cNvCxnSpPr>
          <p:nvPr/>
        </p:nvCxnSpPr>
        <p:spPr>
          <a:xfrm rot="5400000" flipH="1" flipV="1">
            <a:off x="3735325" y="2260780"/>
            <a:ext cx="708172" cy="24912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xmlns="" id="{2FFC76E9-BBD6-4D5D-8105-A2DD2134751C}"/>
              </a:ext>
            </a:extLst>
          </p:cNvPr>
          <p:cNvSpPr txBox="1"/>
          <p:nvPr/>
        </p:nvSpPr>
        <p:spPr>
          <a:xfrm>
            <a:off x="5401949" y="5724004"/>
            <a:ext cx="3700773" cy="369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subtree with location info(bounds)</a:t>
            </a:r>
            <a:endParaRPr lang="zh-CN" altLang="en-US" dirty="0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xmlns="" id="{71849EB2-7C7B-49A3-B114-F01FE8911982}"/>
              </a:ext>
            </a:extLst>
          </p:cNvPr>
          <p:cNvSpPr/>
          <p:nvPr/>
        </p:nvSpPr>
        <p:spPr>
          <a:xfrm>
            <a:off x="179511" y="2569802"/>
            <a:ext cx="1512168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Style Embedding</a:t>
            </a:r>
            <a:endParaRPr lang="zh-CN" altLang="en-US" dirty="0"/>
          </a:p>
        </p:txBody>
      </p: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xmlns="" id="{6DA3B22B-B865-42E8-9E67-4F9CEC97760F}"/>
              </a:ext>
            </a:extLst>
          </p:cNvPr>
          <p:cNvCxnSpPr>
            <a:cxnSpLocks/>
            <a:stCxn id="37" idx="1"/>
            <a:endCxn id="92" idx="3"/>
          </p:cNvCxnSpPr>
          <p:nvPr/>
        </p:nvCxnSpPr>
        <p:spPr>
          <a:xfrm rot="16200000" flipV="1">
            <a:off x="1802431" y="2819091"/>
            <a:ext cx="930627" cy="11521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xmlns="" id="{E162F7DD-ACF4-4A2D-B8ED-8989D7FE175B}"/>
              </a:ext>
            </a:extLst>
          </p:cNvPr>
          <p:cNvCxnSpPr>
            <a:cxnSpLocks/>
            <a:stCxn id="92" idx="0"/>
            <a:endCxn id="22" idx="0"/>
          </p:cNvCxnSpPr>
          <p:nvPr/>
        </p:nvCxnSpPr>
        <p:spPr>
          <a:xfrm rot="5400000" flipH="1" flipV="1">
            <a:off x="2893042" y="-441303"/>
            <a:ext cx="1053658" cy="4968553"/>
          </a:xfrm>
          <a:prstGeom prst="bentConnector3">
            <a:avLst>
              <a:gd name="adj1" fmla="val 13576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左大括号 111">
            <a:extLst>
              <a:ext uri="{FF2B5EF4-FFF2-40B4-BE49-F238E27FC236}">
                <a16:creationId xmlns:a16="http://schemas.microsoft.com/office/drawing/2014/main" xmlns="" id="{A5FA1E26-4688-4487-9284-4B2B9B48F18D}"/>
              </a:ext>
            </a:extLst>
          </p:cNvPr>
          <p:cNvSpPr/>
          <p:nvPr/>
        </p:nvSpPr>
        <p:spPr>
          <a:xfrm rot="10800000">
            <a:off x="6518341" y="2404742"/>
            <a:ext cx="452678" cy="752372"/>
          </a:xfrm>
          <a:prstGeom prst="leftBrace">
            <a:avLst>
              <a:gd name="adj1" fmla="val 8333"/>
              <a:gd name="adj2" fmla="val 488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0" name="直接箭头连接符 1039">
            <a:extLst>
              <a:ext uri="{FF2B5EF4-FFF2-40B4-BE49-F238E27FC236}">
                <a16:creationId xmlns:a16="http://schemas.microsoft.com/office/drawing/2014/main" xmlns="" id="{F731EC75-E33B-4D11-8CE0-F103662E58D8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904148" y="1885475"/>
            <a:ext cx="0" cy="37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7" name="Picture 2" descr="C:\Users\ASUS\Desktop\QQ截图20190722190858.png">
            <a:extLst>
              <a:ext uri="{FF2B5EF4-FFF2-40B4-BE49-F238E27FC236}">
                <a16:creationId xmlns:a16="http://schemas.microsoft.com/office/drawing/2014/main" xmlns="" id="{7C82CD26-4F71-4C25-BC70-2A2929A66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43" y="4405757"/>
            <a:ext cx="1478401" cy="80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3" descr="C:\Users\ASUS\Desktop\QQ截图20190722190914.png">
            <a:extLst>
              <a:ext uri="{FF2B5EF4-FFF2-40B4-BE49-F238E27FC236}">
                <a16:creationId xmlns:a16="http://schemas.microsoft.com/office/drawing/2014/main" xmlns="" id="{6B3BCD81-BF62-458B-A28C-6F44C3BC3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431" y="5301208"/>
            <a:ext cx="1770868" cy="75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xmlns="" id="{3617E91D-D5BC-44E6-A32F-3F41BA0F9E46}"/>
              </a:ext>
            </a:extLst>
          </p:cNvPr>
          <p:cNvCxnSpPr>
            <a:cxnSpLocks/>
          </p:cNvCxnSpPr>
          <p:nvPr/>
        </p:nvCxnSpPr>
        <p:spPr>
          <a:xfrm>
            <a:off x="6806598" y="3107872"/>
            <a:ext cx="832673" cy="32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xmlns="" id="{8304C82C-F083-4EDE-AA2A-AD32E17BB88F}"/>
              </a:ext>
            </a:extLst>
          </p:cNvPr>
          <p:cNvSpPr txBox="1"/>
          <p:nvPr/>
        </p:nvSpPr>
        <p:spPr>
          <a:xfrm>
            <a:off x="5456215" y="3429000"/>
            <a:ext cx="386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structural similarity of subtrees</a:t>
            </a:r>
            <a:endParaRPr lang="zh-CN" altLang="en-US" dirty="0"/>
          </a:p>
        </p:txBody>
      </p:sp>
      <p:sp>
        <p:nvSpPr>
          <p:cNvPr id="35" name="文本框 6">
            <a:extLst>
              <a:ext uri="{FF2B5EF4-FFF2-40B4-BE49-F238E27FC236}">
                <a16:creationId xmlns:a16="http://schemas.microsoft.com/office/drawing/2014/main" xmlns="" id="{CEE41CBE-203E-422E-89FA-ED1CA80CD114}"/>
              </a:ext>
            </a:extLst>
          </p:cNvPr>
          <p:cNvSpPr txBox="1"/>
          <p:nvPr/>
        </p:nvSpPr>
        <p:spPr>
          <a:xfrm>
            <a:off x="3703931" y="580241"/>
            <a:ext cx="291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reward + Policy Gradient</a:t>
            </a:r>
            <a:endParaRPr lang="zh-CN" altLang="en-US" dirty="0"/>
          </a:p>
        </p:txBody>
      </p:sp>
      <p:sp>
        <p:nvSpPr>
          <p:cNvPr id="38" name="文本框 6">
            <a:extLst>
              <a:ext uri="{FF2B5EF4-FFF2-40B4-BE49-F238E27FC236}">
                <a16:creationId xmlns:a16="http://schemas.microsoft.com/office/drawing/2014/main" xmlns="" id="{CEE41CBE-203E-422E-89FA-ED1CA80CD114}"/>
              </a:ext>
            </a:extLst>
          </p:cNvPr>
          <p:cNvSpPr txBox="1"/>
          <p:nvPr/>
        </p:nvSpPr>
        <p:spPr>
          <a:xfrm>
            <a:off x="935595" y="3248723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size normalized</a:t>
            </a:r>
            <a:endParaRPr lang="zh-CN" altLang="en-US" dirty="0"/>
          </a:p>
        </p:txBody>
      </p:sp>
      <p:sp>
        <p:nvSpPr>
          <p:cNvPr id="39" name="文本框 6">
            <a:extLst>
              <a:ext uri="{FF2B5EF4-FFF2-40B4-BE49-F238E27FC236}">
                <a16:creationId xmlns:a16="http://schemas.microsoft.com/office/drawing/2014/main" xmlns="" id="{CEE41CBE-203E-422E-89FA-ED1CA80CD114}"/>
              </a:ext>
            </a:extLst>
          </p:cNvPr>
          <p:cNvSpPr txBox="1"/>
          <p:nvPr/>
        </p:nvSpPr>
        <p:spPr>
          <a:xfrm>
            <a:off x="3635896" y="1393031"/>
            <a:ext cx="10731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err="1" smtClean="0"/>
              <a:t>softmax</a:t>
            </a:r>
            <a:endParaRPr lang="zh-CN" altLang="en-US" sz="1300" dirty="0"/>
          </a:p>
        </p:txBody>
      </p:sp>
      <p:sp>
        <p:nvSpPr>
          <p:cNvPr id="41" name="文本框 6">
            <a:extLst>
              <a:ext uri="{FF2B5EF4-FFF2-40B4-BE49-F238E27FC236}">
                <a16:creationId xmlns:a16="http://schemas.microsoft.com/office/drawing/2014/main" xmlns="" id="{CEE41CBE-203E-422E-89FA-ED1CA80CD114}"/>
              </a:ext>
            </a:extLst>
          </p:cNvPr>
          <p:cNvSpPr txBox="1"/>
          <p:nvPr/>
        </p:nvSpPr>
        <p:spPr>
          <a:xfrm>
            <a:off x="3057313" y="1979548"/>
            <a:ext cx="209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muti</a:t>
            </a:r>
            <a:r>
              <a:rPr lang="en-US" altLang="zh-CN" dirty="0" smtClean="0"/>
              <a:t>-classification</a:t>
            </a:r>
            <a:endParaRPr lang="zh-CN" altLang="en-US" dirty="0"/>
          </a:p>
        </p:txBody>
      </p:sp>
      <p:sp>
        <p:nvSpPr>
          <p:cNvPr id="42" name="文本框 6">
            <a:extLst>
              <a:ext uri="{FF2B5EF4-FFF2-40B4-BE49-F238E27FC236}">
                <a16:creationId xmlns:a16="http://schemas.microsoft.com/office/drawing/2014/main" xmlns="" id="{CEE41CBE-203E-422E-89FA-ED1CA80CD114}"/>
              </a:ext>
            </a:extLst>
          </p:cNvPr>
          <p:cNvSpPr txBox="1"/>
          <p:nvPr/>
        </p:nvSpPr>
        <p:spPr>
          <a:xfrm>
            <a:off x="7713387" y="1693668"/>
            <a:ext cx="158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binary-classification</a:t>
            </a:r>
            <a:endParaRPr lang="zh-CN" altLang="en-US" dirty="0"/>
          </a:p>
        </p:txBody>
      </p:sp>
      <p:sp>
        <p:nvSpPr>
          <p:cNvPr id="48" name="文本框 6">
            <a:extLst>
              <a:ext uri="{FF2B5EF4-FFF2-40B4-BE49-F238E27FC236}">
                <a16:creationId xmlns:a16="http://schemas.microsoft.com/office/drawing/2014/main" xmlns="" id="{CEE41CBE-203E-422E-89FA-ED1CA80CD114}"/>
              </a:ext>
            </a:extLst>
          </p:cNvPr>
          <p:cNvSpPr txBox="1"/>
          <p:nvPr/>
        </p:nvSpPr>
        <p:spPr>
          <a:xfrm>
            <a:off x="7020272" y="2056492"/>
            <a:ext cx="7854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/>
              <a:t>sigmoid</a:t>
            </a:r>
            <a:endParaRPr lang="zh-CN" altLang="en-US" sz="1300" dirty="0"/>
          </a:p>
        </p:txBody>
      </p:sp>
      <p:cxnSp>
        <p:nvCxnSpPr>
          <p:cNvPr id="40" name="连接符: 肘形 107">
            <a:extLst>
              <a:ext uri="{FF2B5EF4-FFF2-40B4-BE49-F238E27FC236}">
                <a16:creationId xmlns:a16="http://schemas.microsoft.com/office/drawing/2014/main" xmlns="" id="{E162F7DD-ACF4-4A2D-B8ED-8989D7FE175B}"/>
              </a:ext>
            </a:extLst>
          </p:cNvPr>
          <p:cNvCxnSpPr>
            <a:cxnSpLocks/>
            <a:stCxn id="92" idx="0"/>
            <a:endCxn id="6" idx="1"/>
          </p:cNvCxnSpPr>
          <p:nvPr/>
        </p:nvCxnSpPr>
        <p:spPr>
          <a:xfrm rot="5400000" flipH="1" flipV="1">
            <a:off x="1131169" y="1505236"/>
            <a:ext cx="868993" cy="1260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" y="6220248"/>
            <a:ext cx="76771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5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724054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Networks:</a:t>
            </a:r>
          </a:p>
        </p:txBody>
      </p:sp>
      <p:sp>
        <p:nvSpPr>
          <p:cNvPr id="3" name="矩形 2"/>
          <p:cNvSpPr/>
          <p:nvPr/>
        </p:nvSpPr>
        <p:spPr>
          <a:xfrm>
            <a:off x="3275856" y="933566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G</a:t>
            </a:r>
            <a:r>
              <a:rPr lang="en-US" altLang="zh-CN" dirty="0" smtClean="0"/>
              <a:t>: LSTM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6430980" cy="486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62185"/>
            <a:ext cx="6277053" cy="29160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455351"/>
            <a:ext cx="4752665" cy="32868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636363"/>
            <a:ext cx="3326879" cy="412169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699792" y="548680"/>
            <a:ext cx="1800200" cy="100811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83768" y="2060848"/>
            <a:ext cx="1152128" cy="141736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5496" y="467380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D: </a:t>
            </a:r>
            <a:r>
              <a:rPr lang="en-US" altLang="zh-CN" dirty="0" smtClean="0"/>
              <a:t>CNN with highway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1485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3519453"/>
          </a:xfrm>
          <a:prstGeom prst="rect">
            <a:avLst/>
          </a:prstGeom>
        </p:spPr>
      </p:pic>
      <p:pic>
        <p:nvPicPr>
          <p:cNvPr id="1026" name="Picture 2" descr="C:\Users\ASUS\Desktop\2019.8.12ppt\QQ截图201908121847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66245"/>
            <a:ext cx="88296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4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08720"/>
            <a:ext cx="5760640" cy="570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3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827420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Procedure</a:t>
            </a:r>
            <a:r>
              <a:rPr lang="en-US" altLang="zh-CN" b="1" dirty="0"/>
              <a:t>:</a:t>
            </a:r>
            <a:endParaRPr lang="en-US" altLang="zh-CN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-36512" y="1268760"/>
            <a:ext cx="91805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Require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generator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, discriminator 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, sentence dataset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subtree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Y</a:t>
            </a:r>
          </a:p>
          <a:p>
            <a:r>
              <a:rPr lang="en-US" altLang="zh-CN" dirty="0" smtClean="0"/>
              <a:t>1. </a:t>
            </a:r>
            <a:r>
              <a:rPr lang="en-US" altLang="zh-CN" b="1" dirty="0" smtClean="0"/>
              <a:t>repeat</a:t>
            </a:r>
          </a:p>
          <a:p>
            <a:r>
              <a:rPr lang="en-US" altLang="zh-CN" dirty="0" smtClean="0"/>
              <a:t>2.   </a:t>
            </a:r>
            <a:r>
              <a:rPr lang="en-US" altLang="zh-CN" b="1" dirty="0" smtClean="0"/>
              <a:t>for</a:t>
            </a:r>
            <a:r>
              <a:rPr lang="en-US" altLang="zh-CN" dirty="0" smtClean="0"/>
              <a:t> g-steps </a:t>
            </a:r>
            <a:r>
              <a:rPr lang="en-US" altLang="zh-CN" b="1" dirty="0" smtClean="0"/>
              <a:t>do</a:t>
            </a:r>
          </a:p>
          <a:p>
            <a:pPr marL="342900" indent="-342900">
              <a:buAutoNum type="arabicPeriod" startAt="3"/>
            </a:pPr>
            <a:r>
              <a:rPr lang="en-US" altLang="zh-CN" dirty="0" smtClean="0"/>
              <a:t>     Generate a sentence y_1:T = (y_1,…,</a:t>
            </a:r>
            <a:r>
              <a:rPr lang="en-US" altLang="zh-CN" dirty="0" err="1" smtClean="0"/>
              <a:t>y_t</a:t>
            </a:r>
            <a:r>
              <a:rPr lang="en-US" altLang="zh-CN" dirty="0" smtClean="0"/>
              <a:t>,…,</a:t>
            </a:r>
            <a:r>
              <a:rPr lang="en-US" altLang="zh-CN" dirty="0" err="1" smtClean="0"/>
              <a:t>y_T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y_t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宋体"/>
                <a:ea typeface="宋体"/>
              </a:rPr>
              <a:t>∈</a:t>
            </a:r>
            <a:r>
              <a:rPr lang="en-US" altLang="zh-CN" i="1" dirty="0" smtClean="0"/>
              <a:t>Y, </a:t>
            </a:r>
            <a:r>
              <a:rPr lang="en-US" altLang="zh-CN" dirty="0" smtClean="0">
                <a:solidFill>
                  <a:srgbClr val="0070C0"/>
                </a:solidFill>
              </a:rPr>
              <a:t>height(1:T) &lt; H </a:t>
            </a:r>
            <a:r>
              <a:rPr lang="en-US" altLang="zh-CN" dirty="0"/>
              <a:t>with </a:t>
            </a:r>
            <a:r>
              <a:rPr lang="en-US" altLang="zh-CN" i="1" dirty="0" smtClean="0"/>
              <a:t>G</a:t>
            </a:r>
          </a:p>
          <a:p>
            <a:pPr marL="342900" indent="-342900">
              <a:buAutoNum type="arabicPeriod" startAt="3"/>
            </a:pPr>
            <a:r>
              <a:rPr lang="en-US" altLang="zh-CN" i="1" dirty="0" smtClean="0"/>
              <a:t>     </a:t>
            </a:r>
            <a:r>
              <a:rPr lang="en-US" altLang="zh-CN" b="1" dirty="0" smtClean="0"/>
              <a:t>for</a:t>
            </a:r>
            <a:r>
              <a:rPr lang="en-US" altLang="zh-CN" dirty="0" smtClean="0"/>
              <a:t> t in 1:T </a:t>
            </a:r>
            <a:r>
              <a:rPr lang="en-US" altLang="zh-CN" b="1" dirty="0" smtClean="0"/>
              <a:t>do</a:t>
            </a:r>
          </a:p>
          <a:p>
            <a:pPr marL="342900" indent="-342900">
              <a:buAutoNum type="arabicPeriod" startAt="3"/>
            </a:pPr>
            <a:r>
              <a:rPr lang="en-US" altLang="zh-CN" dirty="0"/>
              <a:t> </a:t>
            </a:r>
            <a:r>
              <a:rPr lang="en-US" altLang="zh-CN" dirty="0" smtClean="0"/>
              <a:t>         Compute  </a:t>
            </a:r>
            <a:r>
              <a:rPr lang="en-US" altLang="zh-CN" i="1" dirty="0" smtClean="0"/>
              <a:t>Q  </a:t>
            </a:r>
          </a:p>
          <a:p>
            <a:pPr marL="342900" indent="-342900">
              <a:buAutoNum type="arabicPeriod" startAt="3"/>
            </a:pPr>
            <a:r>
              <a:rPr lang="en-US" altLang="zh-CN" i="1" dirty="0" smtClean="0"/>
              <a:t>      </a:t>
            </a:r>
            <a:r>
              <a:rPr lang="en-US" altLang="zh-CN" b="1" dirty="0" smtClean="0"/>
              <a:t>end for</a:t>
            </a:r>
          </a:p>
          <a:p>
            <a:pPr marL="342900" indent="-342900">
              <a:buAutoNum type="arabicPeriod" startAt="3"/>
            </a:pPr>
            <a:r>
              <a:rPr lang="en-US" altLang="zh-CN" dirty="0"/>
              <a:t> </a:t>
            </a:r>
            <a:r>
              <a:rPr lang="en-US" altLang="zh-CN" dirty="0" smtClean="0"/>
              <a:t>     Update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’s parameters via policy gradient</a:t>
            </a:r>
          </a:p>
          <a:p>
            <a:r>
              <a:rPr lang="en-US" altLang="zh-CN" dirty="0" smtClean="0"/>
              <a:t>8.   </a:t>
            </a:r>
            <a:r>
              <a:rPr lang="en-US" altLang="zh-CN" b="1" dirty="0" smtClean="0"/>
              <a:t>end for</a:t>
            </a:r>
          </a:p>
          <a:p>
            <a:r>
              <a:rPr lang="en-US" altLang="zh-CN" dirty="0" smtClean="0"/>
              <a:t>9.   </a:t>
            </a:r>
            <a:r>
              <a:rPr lang="en-US" altLang="zh-CN" b="1" dirty="0" smtClean="0"/>
              <a:t>for </a:t>
            </a:r>
            <a:r>
              <a:rPr lang="en-US" altLang="zh-CN" dirty="0" smtClean="0"/>
              <a:t>d-step</a:t>
            </a:r>
            <a:r>
              <a:rPr lang="en-US" altLang="zh-CN" b="1" dirty="0" smtClean="0"/>
              <a:t> do</a:t>
            </a:r>
          </a:p>
          <a:p>
            <a:r>
              <a:rPr lang="en-US" altLang="zh-CN" dirty="0" smtClean="0"/>
              <a:t>10.       Generate negative samples with current </a:t>
            </a:r>
            <a:r>
              <a:rPr lang="en-US" altLang="zh-CN" i="1" dirty="0" smtClean="0"/>
              <a:t>G </a:t>
            </a:r>
            <a:r>
              <a:rPr lang="en-US" altLang="zh-CN" dirty="0" smtClean="0"/>
              <a:t>and combine with given positive   </a:t>
            </a:r>
          </a:p>
          <a:p>
            <a:r>
              <a:rPr lang="en-US" altLang="zh-CN" dirty="0" smtClean="0"/>
              <a:t>             samples S</a:t>
            </a:r>
          </a:p>
          <a:p>
            <a:r>
              <a:rPr lang="en-US" altLang="zh-CN" dirty="0" smtClean="0"/>
              <a:t>11.         </a:t>
            </a:r>
            <a:r>
              <a:rPr lang="en-US" altLang="zh-CN" dirty="0" smtClean="0">
                <a:solidFill>
                  <a:srgbClr val="0070C0"/>
                </a:solidFill>
              </a:rPr>
              <a:t>Calculate the tree-distance between negative and positive samples as the </a:t>
            </a:r>
            <a:r>
              <a:rPr lang="en-US" altLang="zh-CN" i="1" dirty="0" smtClean="0">
                <a:solidFill>
                  <a:srgbClr val="0070C0"/>
                </a:solidFill>
              </a:rPr>
              <a:t>loss</a:t>
            </a:r>
            <a:r>
              <a:rPr lang="en-US" altLang="zh-CN" dirty="0" smtClean="0">
                <a:solidFill>
                  <a:srgbClr val="0070C0"/>
                </a:solidFill>
              </a:rPr>
              <a:t> of </a:t>
            </a:r>
            <a:r>
              <a:rPr lang="en-US" altLang="zh-CN" i="1" dirty="0" smtClean="0">
                <a:solidFill>
                  <a:srgbClr val="0070C0"/>
                </a:solidFill>
              </a:rPr>
              <a:t>D</a:t>
            </a:r>
          </a:p>
          <a:p>
            <a:r>
              <a:rPr lang="en-US" altLang="zh-CN" dirty="0" smtClean="0"/>
              <a:t>12.        Train 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 for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epochs</a:t>
            </a:r>
          </a:p>
          <a:p>
            <a:r>
              <a:rPr lang="en-US" altLang="zh-CN" dirty="0" smtClean="0"/>
              <a:t>13.  </a:t>
            </a:r>
            <a:r>
              <a:rPr lang="en-US" altLang="zh-CN" b="1" dirty="0" smtClean="0"/>
              <a:t>end for</a:t>
            </a:r>
          </a:p>
          <a:p>
            <a:r>
              <a:rPr lang="en-US" altLang="zh-CN" dirty="0" smtClean="0"/>
              <a:t>14.  </a:t>
            </a:r>
            <a:r>
              <a:rPr lang="en-US" altLang="zh-CN" b="1" dirty="0" smtClean="0"/>
              <a:t>Until</a:t>
            </a:r>
            <a:r>
              <a:rPr lang="en-US" altLang="zh-CN" dirty="0" smtClean="0"/>
              <a:t> converges</a:t>
            </a:r>
          </a:p>
          <a:p>
            <a:pPr marL="342900" indent="-342900">
              <a:buAutoNum type="arabicPeriod" startAt="3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1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e833cdc2-c6bf-4517-b360-996c64e035c0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276</Words>
  <Application>Microsoft Office PowerPoint</Application>
  <PresentationFormat>全屏显示(4:3)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都市</vt:lpstr>
      <vt:lpstr>工作汇报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ASUS</dc:creator>
  <cp:lastModifiedBy>ASUS</cp:lastModifiedBy>
  <cp:revision>1431</cp:revision>
  <dcterms:created xsi:type="dcterms:W3CDTF">2018-11-19T07:00:00Z</dcterms:created>
  <dcterms:modified xsi:type="dcterms:W3CDTF">2019-08-12T11:00:21Z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