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511" r:id="rId3"/>
    <p:sldId id="545" r:id="rId4"/>
    <p:sldId id="546" r:id="rId5"/>
    <p:sldId id="549" r:id="rId6"/>
    <p:sldId id="550" r:id="rId7"/>
    <p:sldId id="551" r:id="rId8"/>
    <p:sldId id="547" r:id="rId9"/>
    <p:sldId id="548" r:id="rId10"/>
    <p:sldId id="552" r:id="rId11"/>
    <p:sldId id="553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7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D73"/>
    <a:srgbClr val="EE0418"/>
    <a:srgbClr val="FF381E"/>
    <a:srgbClr val="FF6937"/>
    <a:srgbClr val="FEA467"/>
    <a:srgbClr val="FEA061"/>
    <a:srgbClr val="F7CB87"/>
    <a:srgbClr val="E1E7A9"/>
    <a:srgbClr val="4DF3CE"/>
    <a:srgbClr val="91F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168"/>
      </p:cViewPr>
      <p:guideLst>
        <p:guide orient="horz" pos="2057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5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/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8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赵天明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2405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Metrics: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268760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Precision@N</a:t>
            </a:r>
            <a:r>
              <a:rPr lang="en-US" altLang="zh-CN" dirty="0"/>
              <a:t>, </a:t>
            </a:r>
            <a:r>
              <a:rPr lang="en-US" altLang="zh-CN" dirty="0" smtClean="0"/>
              <a:t>NDCG@N, MAP </a:t>
            </a:r>
            <a:r>
              <a:rPr lang="en-US" altLang="zh-CN" dirty="0"/>
              <a:t>and </a:t>
            </a:r>
            <a:r>
              <a:rPr lang="en-US" altLang="zh-CN" dirty="0" smtClean="0"/>
              <a:t>MRR.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20539"/>
            <a:ext cx="4218488" cy="3816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4106510" cy="24828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49" y="4481512"/>
            <a:ext cx="3226660" cy="14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05273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Q: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597442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Our data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dirty="0" smtClean="0">
                <a:sym typeface="Wingdings" pitchFamily="2" charset="2"/>
              </a:rPr>
              <a:t>Computable matric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ym typeface="Wingdings" pitchFamily="2" charset="2"/>
              </a:rPr>
              <a:t>Input of the generator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sym typeface="Wingdings" pitchFamily="2" charset="2"/>
              </a:rPr>
              <a:t>Query and document</a:t>
            </a: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itchFamily="2" charset="2"/>
              </a:rPr>
              <a:t>Baseline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7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404664"/>
            <a:ext cx="8928992" cy="355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Data Collection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(1). Get the professional GUIs from the profession apps.(</a:t>
            </a:r>
            <a:r>
              <a:rPr lang="en-US" altLang="zh-CN" dirty="0">
                <a:solidFill>
                  <a:srgbClr val="0070C0"/>
                </a:solidFill>
              </a:rPr>
              <a:t>13060</a:t>
            </a:r>
            <a:r>
              <a:rPr lang="en-US" altLang="zh-CN" dirty="0"/>
              <a:t> GUIs in </a:t>
            </a:r>
            <a:r>
              <a:rPr lang="en-US" altLang="zh-CN" dirty="0">
                <a:solidFill>
                  <a:srgbClr val="0070C0"/>
                </a:solidFill>
              </a:rPr>
              <a:t>1864</a:t>
            </a:r>
            <a:r>
              <a:rPr lang="en-US" altLang="zh-CN" dirty="0"/>
              <a:t> apps)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(2).Get the Dom tree and all subtrees from each GUI saved in a txt file.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(3).1576 apps for training(85%), 101 apps for validation(5%),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187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testing(10%).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(4).Take 5 GUIs in each app: 6483 apps for training, 395 for validation, and 773 for testing.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(5).In the training apps, containing </a:t>
            </a:r>
            <a:r>
              <a:rPr lang="en-US" altLang="zh-CN" dirty="0">
                <a:solidFill>
                  <a:srgbClr val="0070C0"/>
                </a:solidFill>
              </a:rPr>
              <a:t>68744 </a:t>
            </a:r>
            <a:r>
              <a:rPr lang="en-US" altLang="zh-CN" dirty="0"/>
              <a:t>sub trees and </a:t>
            </a:r>
            <a:r>
              <a:rPr lang="en-US" altLang="zh-CN" dirty="0">
                <a:solidFill>
                  <a:srgbClr val="0070C0"/>
                </a:solidFill>
              </a:rPr>
              <a:t>28609 </a:t>
            </a:r>
            <a:r>
              <a:rPr lang="en-US" altLang="zh-CN" dirty="0"/>
              <a:t>templates. </a:t>
            </a:r>
          </a:p>
        </p:txBody>
      </p:sp>
      <p:pic>
        <p:nvPicPr>
          <p:cNvPr id="2" name="图片 1" descr="QQ截图20190722183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4221088"/>
            <a:ext cx="3444240" cy="2299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6F839BD-BFCA-4FF2-A1EC-BEABD8CE4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25" y="4059510"/>
            <a:ext cx="36861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DFC5FACD-0434-4229-8683-13FC35946B7A}"/>
              </a:ext>
            </a:extLst>
          </p:cNvPr>
          <p:cNvSpPr/>
          <p:nvPr/>
        </p:nvSpPr>
        <p:spPr>
          <a:xfrm>
            <a:off x="2195736" y="1340769"/>
            <a:ext cx="1296144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F2786AA7-52B6-4FE4-BD35-F64573F44193}"/>
              </a:ext>
            </a:extLst>
          </p:cNvPr>
          <p:cNvSpPr/>
          <p:nvPr/>
        </p:nvSpPr>
        <p:spPr>
          <a:xfrm>
            <a:off x="7092280" y="2420888"/>
            <a:ext cx="1296144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1115616" y="151614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xmlns="" id="{A2528C71-8FF6-493E-894E-1C7E830ED82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907704" y="170080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688BAC25-9C3A-43AE-B64A-08D84FDF754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91880" y="1700809"/>
            <a:ext cx="10801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2A5DE85-263B-4E82-85D6-AA154D314FEC}"/>
              </a:ext>
            </a:extLst>
          </p:cNvPr>
          <p:cNvSpPr txBox="1"/>
          <p:nvPr/>
        </p:nvSpPr>
        <p:spPr>
          <a:xfrm>
            <a:off x="4572000" y="1516144"/>
            <a:ext cx="26642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of subtrees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7CFD7B9B-4D18-4641-B2BF-1241DF792220}"/>
              </a:ext>
            </a:extLst>
          </p:cNvPr>
          <p:cNvSpPr txBox="1"/>
          <p:nvPr/>
        </p:nvSpPr>
        <p:spPr>
          <a:xfrm>
            <a:off x="5292080" y="2264970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</a:rPr>
              <a:t>Fake GUI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C0A21ADE-180E-4DA8-884C-CA2A3CDE5684}"/>
              </a:ext>
            </a:extLst>
          </p:cNvPr>
          <p:cNvSpPr txBox="1"/>
          <p:nvPr/>
        </p:nvSpPr>
        <p:spPr>
          <a:xfrm>
            <a:off x="5335015" y="2952532"/>
            <a:ext cx="1296144" cy="39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Real GUI</a:t>
            </a:r>
            <a:endParaRPr lang="zh-CN" altLang="en-US" sz="2000" dirty="0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xmlns="" id="{B68EEED4-1A64-4336-BD18-3627B0CE76EE}"/>
              </a:ext>
            </a:extLst>
          </p:cNvPr>
          <p:cNvSpPr/>
          <p:nvPr/>
        </p:nvSpPr>
        <p:spPr>
          <a:xfrm>
            <a:off x="2087724" y="3860469"/>
            <a:ext cx="1512168" cy="129614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0070C0"/>
                </a:solidFill>
              </a:rPr>
              <a:t>Repository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465A512-A267-403A-B383-C32318D937C0}"/>
              </a:ext>
            </a:extLst>
          </p:cNvPr>
          <p:cNvSpPr txBox="1"/>
          <p:nvPr/>
        </p:nvSpPr>
        <p:spPr>
          <a:xfrm>
            <a:off x="4067944" y="443711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2C7B2321-9DD1-4D2B-A16B-DC432EC1C505}"/>
              </a:ext>
            </a:extLst>
          </p:cNvPr>
          <p:cNvSpPr txBox="1"/>
          <p:nvPr/>
        </p:nvSpPr>
        <p:spPr>
          <a:xfrm>
            <a:off x="4067944" y="47971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template2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5B8D79F6-4D53-479C-B379-40785B6B568B}"/>
              </a:ext>
            </a:extLst>
          </p:cNvPr>
          <p:cNvCxnSpPr>
            <a:cxnSpLocks/>
          </p:cNvCxnSpPr>
          <p:nvPr/>
        </p:nvCxnSpPr>
        <p:spPr>
          <a:xfrm>
            <a:off x="4644008" y="5301208"/>
            <a:ext cx="0" cy="864096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8AC7E0A3-2FA9-4CD2-8D27-FC4584BAAFB3}"/>
              </a:ext>
            </a:extLst>
          </p:cNvPr>
          <p:cNvSpPr txBox="1"/>
          <p:nvPr/>
        </p:nvSpPr>
        <p:spPr>
          <a:xfrm>
            <a:off x="5652120" y="40050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subtree1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xmlns="" id="{8C52431A-8FFD-4A43-AEC1-F58042B1B1A7}"/>
              </a:ext>
            </a:extLst>
          </p:cNvPr>
          <p:cNvSpPr/>
          <p:nvPr/>
        </p:nvSpPr>
        <p:spPr>
          <a:xfrm>
            <a:off x="5292080" y="4221089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272659AF-9AD0-4B9F-BACE-BA5B7C47F4F4}"/>
              </a:ext>
            </a:extLst>
          </p:cNvPr>
          <p:cNvSpPr txBox="1"/>
          <p:nvPr/>
        </p:nvSpPr>
        <p:spPr>
          <a:xfrm>
            <a:off x="5652120" y="42708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subtree2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xmlns="" id="{58EEDFCF-4173-4D8C-89CF-C35D12B5B561}"/>
              </a:ext>
            </a:extLst>
          </p:cNvPr>
          <p:cNvCxnSpPr>
            <a:cxnSpLocks/>
          </p:cNvCxnSpPr>
          <p:nvPr/>
        </p:nvCxnSpPr>
        <p:spPr>
          <a:xfrm>
            <a:off x="6172061" y="4662431"/>
            <a:ext cx="0" cy="432048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左大括号 76">
            <a:extLst>
              <a:ext uri="{FF2B5EF4-FFF2-40B4-BE49-F238E27FC236}">
                <a16:creationId xmlns:a16="http://schemas.microsoft.com/office/drawing/2014/main" xmlns="" id="{26C8D4E3-4ADA-4959-AA8A-F61F2DF4A0A3}"/>
              </a:ext>
            </a:extLst>
          </p:cNvPr>
          <p:cNvSpPr/>
          <p:nvPr/>
        </p:nvSpPr>
        <p:spPr>
          <a:xfrm>
            <a:off x="3728023" y="4581974"/>
            <a:ext cx="360040" cy="801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xmlns="" id="{ACDDECB1-FC2B-48D0-8136-209B546A8BFB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V="1">
            <a:off x="4752021" y="-567443"/>
            <a:ext cx="1080119" cy="4896544"/>
          </a:xfrm>
          <a:prstGeom prst="bentConnector3">
            <a:avLst>
              <a:gd name="adj1" fmla="val 1379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xmlns="" id="{7C88DA1A-FE56-4A7B-A65B-3823141FDA7D}"/>
              </a:ext>
            </a:extLst>
          </p:cNvPr>
          <p:cNvCxnSpPr>
            <a:stCxn id="37" idx="1"/>
            <a:endCxn id="6" idx="2"/>
          </p:cNvCxnSpPr>
          <p:nvPr/>
        </p:nvCxnSpPr>
        <p:spPr>
          <a:xfrm flipV="1">
            <a:off x="2843808" y="2060849"/>
            <a:ext cx="0" cy="179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xmlns="" id="{ABED7C9E-C942-456F-BE0B-B8F87B0F6163}"/>
              </a:ext>
            </a:extLst>
          </p:cNvPr>
          <p:cNvCxnSpPr>
            <a:stCxn id="37" idx="1"/>
            <a:endCxn id="29" idx="1"/>
          </p:cNvCxnSpPr>
          <p:nvPr/>
        </p:nvCxnSpPr>
        <p:spPr>
          <a:xfrm rot="5400000" flipH="1" flipV="1">
            <a:off x="3735325" y="2260780"/>
            <a:ext cx="708172" cy="24912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2FFC76E9-BBD6-4D5D-8105-A2DD2134751C}"/>
              </a:ext>
            </a:extLst>
          </p:cNvPr>
          <p:cNvSpPr txBox="1"/>
          <p:nvPr/>
        </p:nvSpPr>
        <p:spPr>
          <a:xfrm>
            <a:off x="5401949" y="5826288"/>
            <a:ext cx="3700773" cy="36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subtree with location info(bounds)</a:t>
            </a:r>
            <a:endParaRPr lang="zh-CN" altLang="en-US" dirty="0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xmlns="" id="{71849EB2-7C7B-49A3-B114-F01FE8911982}"/>
              </a:ext>
            </a:extLst>
          </p:cNvPr>
          <p:cNvSpPr/>
          <p:nvPr/>
        </p:nvSpPr>
        <p:spPr>
          <a:xfrm>
            <a:off x="179511" y="2569802"/>
            <a:ext cx="151216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Style Embedding</a:t>
            </a:r>
            <a:endParaRPr lang="zh-CN" altLang="en-US" dirty="0"/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xmlns="" id="{6DA3B22B-B865-42E8-9E67-4F9CEC97760F}"/>
              </a:ext>
            </a:extLst>
          </p:cNvPr>
          <p:cNvCxnSpPr>
            <a:cxnSpLocks/>
            <a:stCxn id="37" idx="1"/>
            <a:endCxn id="92" idx="3"/>
          </p:cNvCxnSpPr>
          <p:nvPr/>
        </p:nvCxnSpPr>
        <p:spPr>
          <a:xfrm rot="16200000" flipV="1">
            <a:off x="1802431" y="2819091"/>
            <a:ext cx="930627" cy="115212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xmlns="" id="{E162F7DD-ACF4-4A2D-B8ED-8989D7FE175B}"/>
              </a:ext>
            </a:extLst>
          </p:cNvPr>
          <p:cNvCxnSpPr>
            <a:cxnSpLocks/>
            <a:stCxn id="92" idx="0"/>
            <a:endCxn id="22" idx="0"/>
          </p:cNvCxnSpPr>
          <p:nvPr/>
        </p:nvCxnSpPr>
        <p:spPr>
          <a:xfrm rot="5400000" flipH="1" flipV="1">
            <a:off x="2893042" y="-441303"/>
            <a:ext cx="1053658" cy="4968553"/>
          </a:xfrm>
          <a:prstGeom prst="bentConnector3">
            <a:avLst>
              <a:gd name="adj1" fmla="val 13576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左大括号 111">
            <a:extLst>
              <a:ext uri="{FF2B5EF4-FFF2-40B4-BE49-F238E27FC236}">
                <a16:creationId xmlns:a16="http://schemas.microsoft.com/office/drawing/2014/main" xmlns="" id="{A5FA1E26-4688-4487-9284-4B2B9B48F18D}"/>
              </a:ext>
            </a:extLst>
          </p:cNvPr>
          <p:cNvSpPr/>
          <p:nvPr/>
        </p:nvSpPr>
        <p:spPr>
          <a:xfrm rot="10800000">
            <a:off x="6518341" y="2404742"/>
            <a:ext cx="452678" cy="752372"/>
          </a:xfrm>
          <a:prstGeom prst="leftBrace">
            <a:avLst>
              <a:gd name="adj1" fmla="val 8333"/>
              <a:gd name="adj2" fmla="val 48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xmlns="" id="{F731EC75-E33B-4D11-8CE0-F103662E58D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904148" y="1885475"/>
            <a:ext cx="0" cy="37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7" name="Picture 2" descr="C:\Users\ASUS\Desktop\QQ截图20190722190858.png">
            <a:extLst>
              <a:ext uri="{FF2B5EF4-FFF2-40B4-BE49-F238E27FC236}">
                <a16:creationId xmlns:a16="http://schemas.microsoft.com/office/drawing/2014/main" xmlns="" id="{7C82CD26-4F71-4C25-BC70-2A2929A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3" y="4405757"/>
            <a:ext cx="1478401" cy="80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3" descr="C:\Users\ASUS\Desktop\QQ截图20190722190914.png">
            <a:extLst>
              <a:ext uri="{FF2B5EF4-FFF2-40B4-BE49-F238E27FC236}">
                <a16:creationId xmlns:a16="http://schemas.microsoft.com/office/drawing/2014/main" xmlns="" id="{6B3BCD81-BF62-458B-A28C-6F44C3BC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431" y="5410213"/>
            <a:ext cx="1770868" cy="7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xmlns="" id="{3617E91D-D5BC-44E6-A32F-3F41BA0F9E46}"/>
              </a:ext>
            </a:extLst>
          </p:cNvPr>
          <p:cNvCxnSpPr>
            <a:cxnSpLocks/>
          </p:cNvCxnSpPr>
          <p:nvPr/>
        </p:nvCxnSpPr>
        <p:spPr>
          <a:xfrm>
            <a:off x="6806598" y="3107872"/>
            <a:ext cx="832673" cy="3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xmlns="" id="{8304C82C-F083-4EDE-AA2A-AD32E17BB88F}"/>
              </a:ext>
            </a:extLst>
          </p:cNvPr>
          <p:cNvSpPr txBox="1"/>
          <p:nvPr/>
        </p:nvSpPr>
        <p:spPr>
          <a:xfrm>
            <a:off x="5456215" y="3429000"/>
            <a:ext cx="386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structural similarity of subtrees</a:t>
            </a:r>
            <a:endParaRPr lang="zh-CN" altLang="en-US" dirty="0"/>
          </a:p>
        </p:txBody>
      </p:sp>
      <p:sp>
        <p:nvSpPr>
          <p:cNvPr id="35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3703931" y="580241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reward + Policy Gradient</a:t>
            </a:r>
            <a:endParaRPr lang="zh-CN" altLang="en-US" dirty="0"/>
          </a:p>
        </p:txBody>
      </p:sp>
      <p:sp>
        <p:nvSpPr>
          <p:cNvPr id="38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935595" y="3248723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size normalized</a:t>
            </a:r>
            <a:endParaRPr lang="zh-CN" altLang="en-US" dirty="0"/>
          </a:p>
        </p:txBody>
      </p:sp>
      <p:sp>
        <p:nvSpPr>
          <p:cNvPr id="39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3635896" y="1393031"/>
            <a:ext cx="10731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err="1" smtClean="0"/>
              <a:t>softmax</a:t>
            </a:r>
            <a:endParaRPr lang="zh-CN" altLang="en-US" sz="1300" dirty="0"/>
          </a:p>
        </p:txBody>
      </p:sp>
      <p:sp>
        <p:nvSpPr>
          <p:cNvPr id="41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3057313" y="1979548"/>
            <a:ext cx="20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muti</a:t>
            </a:r>
            <a:r>
              <a:rPr lang="en-US" altLang="zh-CN" dirty="0" smtClean="0"/>
              <a:t>-classification</a:t>
            </a:r>
            <a:endParaRPr lang="zh-CN" altLang="en-US" dirty="0"/>
          </a:p>
        </p:txBody>
      </p:sp>
      <p:sp>
        <p:nvSpPr>
          <p:cNvPr id="42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7713387" y="1693668"/>
            <a:ext cx="158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binary-classification</a:t>
            </a:r>
            <a:endParaRPr lang="zh-CN" altLang="en-US" dirty="0"/>
          </a:p>
        </p:txBody>
      </p:sp>
      <p:sp>
        <p:nvSpPr>
          <p:cNvPr id="48" name="文本框 6">
            <a:extLst>
              <a:ext uri="{FF2B5EF4-FFF2-40B4-BE49-F238E27FC236}">
                <a16:creationId xmlns:a16="http://schemas.microsoft.com/office/drawing/2014/main" xmlns="" id="{CEE41CBE-203E-422E-89FA-ED1CA80CD114}"/>
              </a:ext>
            </a:extLst>
          </p:cNvPr>
          <p:cNvSpPr txBox="1"/>
          <p:nvPr/>
        </p:nvSpPr>
        <p:spPr>
          <a:xfrm>
            <a:off x="7020272" y="2056492"/>
            <a:ext cx="7854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/>
              <a:t>sigmoid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2575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08720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Reference</a:t>
            </a:r>
            <a:r>
              <a:rPr lang="zh-CN" altLang="en-US" dirty="0" smtClean="0"/>
              <a:t>：</a:t>
            </a:r>
            <a:r>
              <a:rPr lang="en-US" altLang="zh-CN" dirty="0"/>
              <a:t>IRGAN(its generator is actually a candidate sentence, which needs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).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88840"/>
            <a:ext cx="6134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6" y="2852936"/>
            <a:ext cx="6124575" cy="3057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543" y="980728"/>
            <a:ext cx="83387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each epoch of training, </a:t>
            </a:r>
            <a:r>
              <a:rPr lang="en-US" altLang="zh-CN" dirty="0" smtClean="0"/>
              <a:t>G tries </a:t>
            </a:r>
            <a:r>
              <a:rPr lang="en-US" altLang="zh-CN" dirty="0"/>
              <a:t>to generate samples close to </a:t>
            </a:r>
            <a:r>
              <a:rPr lang="en-US" altLang="zh-CN" dirty="0" smtClean="0"/>
              <a:t>D’s </a:t>
            </a:r>
            <a:r>
              <a:rPr lang="en-US" altLang="zh-CN" dirty="0"/>
              <a:t>decision boundary to confuse its training next round, while </a:t>
            </a:r>
            <a:r>
              <a:rPr lang="en-US" altLang="zh-CN" dirty="0" smtClean="0"/>
              <a:t>D </a:t>
            </a:r>
            <a:r>
              <a:rPr lang="en-US" altLang="zh-CN" dirty="0"/>
              <a:t>tries to score down the generated samples. Since there exists positive correlations between the positive but unobserved (i.e., the true-positive) samples and (part of) the observed positive samples, </a:t>
            </a:r>
            <a:r>
              <a:rPr lang="en-US" altLang="zh-CN" dirty="0" smtClean="0"/>
              <a:t>G </a:t>
            </a:r>
            <a:r>
              <a:rPr lang="en-US" altLang="zh-CN" dirty="0"/>
              <a:t>should be able to learn to push upwards these positive but unobserved samples faster than other samples with the signal from 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836712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Applications and </a:t>
            </a:r>
            <a:r>
              <a:rPr lang="en-US" altLang="zh-CN" b="1" dirty="0"/>
              <a:t>EXPERIMENTS</a:t>
            </a:r>
            <a:r>
              <a:rPr lang="en-US" altLang="zh-CN" b="1" dirty="0"/>
              <a:t> 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We </a:t>
            </a:r>
            <a:r>
              <a:rPr lang="en-US" altLang="zh-CN" dirty="0" smtClean="0"/>
              <a:t>first </a:t>
            </a:r>
            <a:r>
              <a:rPr lang="en-US" altLang="zh-CN" dirty="0"/>
              <a:t>test both the IRGAN-</a:t>
            </a:r>
            <a:r>
              <a:rPr lang="en-US" altLang="zh-CN" dirty="0" err="1"/>
              <a:t>pointwise</a:t>
            </a:r>
            <a:r>
              <a:rPr lang="en-US" altLang="zh-CN" dirty="0"/>
              <a:t> </a:t>
            </a:r>
            <a:r>
              <a:rPr lang="en-US" altLang="zh-CN" dirty="0" smtClean="0"/>
              <a:t>and IRGAN-pairwise </a:t>
            </a:r>
            <a:r>
              <a:rPr lang="en-US" altLang="zh-CN" dirty="0"/>
              <a:t>formulations within a single task, web search;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and then </a:t>
            </a:r>
            <a:r>
              <a:rPr lang="en-US" altLang="zh-CN" u="sng" dirty="0" smtClean="0"/>
              <a:t>IRGAN-</a:t>
            </a:r>
            <a:r>
              <a:rPr lang="en-US" altLang="zh-CN" u="sng" dirty="0" err="1" smtClean="0"/>
              <a:t>pointwise</a:t>
            </a:r>
            <a:r>
              <a:rPr lang="en-US" altLang="zh-CN" dirty="0" smtClean="0"/>
              <a:t> </a:t>
            </a:r>
            <a:r>
              <a:rPr lang="en-US" altLang="zh-CN" dirty="0"/>
              <a:t>is further investigated in the item </a:t>
            </a:r>
            <a:r>
              <a:rPr lang="en-US" altLang="zh-CN" dirty="0" smtClean="0"/>
              <a:t>recommendation task </a:t>
            </a:r>
            <a:r>
              <a:rPr lang="en-US" altLang="zh-CN" dirty="0"/>
              <a:t>where the rank bias is less critical,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while </a:t>
            </a:r>
            <a:r>
              <a:rPr lang="en-US" altLang="zh-CN" u="sng" dirty="0" smtClean="0"/>
              <a:t>IRGAN-pairwise</a:t>
            </a:r>
            <a:r>
              <a:rPr lang="en-US" altLang="zh-CN" dirty="0" smtClean="0"/>
              <a:t> </a:t>
            </a:r>
            <a:r>
              <a:rPr lang="en-US" altLang="zh-CN" dirty="0"/>
              <a:t>is examined in the question answering task where </a:t>
            </a:r>
            <a:r>
              <a:rPr lang="en-US" altLang="zh-CN" dirty="0" smtClean="0"/>
              <a:t>the rank </a:t>
            </a:r>
            <a:r>
              <a:rPr lang="en-US" altLang="zh-CN" dirty="0"/>
              <a:t>bias is more critical (usually only one answer is correct).</a:t>
            </a:r>
            <a:r>
              <a:rPr lang="en-US" altLang="zh-CN" dirty="0" smtClean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2267744" y="3645024"/>
            <a:ext cx="5670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78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836712"/>
            <a:ext cx="69127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Applications and </a:t>
            </a:r>
            <a:r>
              <a:rPr lang="en-US" altLang="zh-CN" b="1" dirty="0"/>
              <a:t>EXPERIMENTS</a:t>
            </a:r>
            <a:r>
              <a:rPr lang="en-US" altLang="zh-CN" b="1" dirty="0"/>
              <a:t> 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1.web </a:t>
            </a:r>
            <a:r>
              <a:rPr lang="en-US" altLang="zh-CN" dirty="0"/>
              <a:t>search, </a:t>
            </a:r>
            <a:endParaRPr lang="en-US" altLang="zh-CN" dirty="0" smtClean="0"/>
          </a:p>
          <a:p>
            <a:r>
              <a:rPr lang="en-US" altLang="zh-CN" dirty="0" smtClean="0"/>
              <a:t>MQ2008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2.item </a:t>
            </a:r>
            <a:r>
              <a:rPr lang="en-US" altLang="zh-CN" dirty="0"/>
              <a:t>recommendation, </a:t>
            </a:r>
            <a:r>
              <a:rPr lang="en-US" altLang="zh-CN" dirty="0" smtClean="0"/>
              <a:t></a:t>
            </a:r>
          </a:p>
          <a:p>
            <a:r>
              <a:rPr lang="nl-NL" altLang="zh-CN" dirty="0"/>
              <a:t>Movielens (100k) and</a:t>
            </a:r>
            <a:br>
              <a:rPr lang="nl-NL" altLang="zh-CN" dirty="0"/>
            </a:br>
            <a:r>
              <a:rPr lang="nl-NL" altLang="zh-CN" dirty="0"/>
              <a:t>Netix</a:t>
            </a:r>
            <a:r>
              <a:rPr lang="nl-NL" altLang="zh-CN" dirty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3.qestion </a:t>
            </a:r>
            <a:r>
              <a:rPr lang="en-US" altLang="zh-CN" dirty="0"/>
              <a:t>answering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InsuranceQA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26" y="1268760"/>
            <a:ext cx="4299906" cy="13681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95" y="3068960"/>
            <a:ext cx="4392340" cy="141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05" y="5121215"/>
            <a:ext cx="4680520" cy="97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5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908720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Data Description: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MQ2008 </a:t>
            </a:r>
            <a:r>
              <a:rPr lang="en-US" altLang="zh-CN" dirty="0"/>
              <a:t>is a query set from Million Query track of TREC 2008. </a:t>
            </a:r>
            <a:r>
              <a:rPr lang="en-US" altLang="zh-CN" dirty="0"/>
              <a:t>There are about 800 queries in it with labeled documents. </a:t>
            </a:r>
            <a:r>
              <a:rPr lang="en-US" altLang="zh-CN" dirty="0"/>
              <a:t>In MQ2008, the 5-fold cross validation strategy is adopted and the 5-fold partitions are included in the package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Large_norm.txt:</a:t>
            </a:r>
          </a:p>
          <a:p>
            <a:r>
              <a:rPr lang="en-US" altLang="zh-CN" dirty="0" smtClean="0"/>
              <a:t>46 dims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806026"/>
            <a:ext cx="843473" cy="661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00" y="2515782"/>
            <a:ext cx="541400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2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2405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Networks:</a:t>
            </a:r>
          </a:p>
        </p:txBody>
      </p:sp>
      <p:pic>
        <p:nvPicPr>
          <p:cNvPr id="1026" name="Picture 2" descr="D:\SpyderWorkSpace\IRGAN-keras-master\result\nn_d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99919"/>
            <a:ext cx="2600644" cy="328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pyderWorkSpace\IRGAN-keras-master\result\nn_g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99918"/>
            <a:ext cx="2785217" cy="40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4073" y="1835532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G:</a:t>
            </a:r>
          </a:p>
        </p:txBody>
      </p:sp>
      <p:sp>
        <p:nvSpPr>
          <p:cNvPr id="8" name="矩形 7"/>
          <p:cNvSpPr/>
          <p:nvPr/>
        </p:nvSpPr>
        <p:spPr>
          <a:xfrm>
            <a:off x="5304485" y="1835532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D: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814115"/>
            <a:ext cx="7595756" cy="92725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827602" y="5219908"/>
            <a:ext cx="3058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loss = '</a:t>
            </a:r>
            <a:r>
              <a:rPr lang="en-US" altLang="zh-CN" dirty="0" err="1"/>
              <a:t>binary_crossentropy</a:t>
            </a:r>
            <a:r>
              <a:rPr lang="en-US" altLang="zh-CN" dirty="0"/>
              <a:t>'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5853"/>
            <a:ext cx="5184576" cy="4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0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e833cdc2-c6bf-4517-b360-996c64e035c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411</Words>
  <Application>Microsoft Office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都市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1353</cp:revision>
  <dcterms:created xsi:type="dcterms:W3CDTF">2018-11-19T07:00:00Z</dcterms:created>
  <dcterms:modified xsi:type="dcterms:W3CDTF">2019-08-05T11:06:26Z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