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1" r:id="rId4"/>
    <p:sldId id="468" r:id="rId5"/>
    <p:sldId id="451" r:id="rId6"/>
    <p:sldId id="441" r:id="rId7"/>
    <p:sldId id="442" r:id="rId8"/>
    <p:sldId id="452" r:id="rId9"/>
    <p:sldId id="471" r:id="rId10"/>
    <p:sldId id="481" r:id="rId11"/>
    <p:sldId id="482" r:id="rId12"/>
    <p:sldId id="476" r:id="rId13"/>
    <p:sldId id="483" r:id="rId14"/>
    <p:sldId id="484" r:id="rId15"/>
    <p:sldId id="478" r:id="rId16"/>
    <p:sldId id="479" r:id="rId17"/>
    <p:sldId id="480" r:id="rId18"/>
    <p:sldId id="46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D73"/>
    <a:srgbClr val="EE0418"/>
    <a:srgbClr val="FF381E"/>
    <a:srgbClr val="FF6937"/>
    <a:srgbClr val="FEA467"/>
    <a:srgbClr val="FEA061"/>
    <a:srgbClr val="F7CB87"/>
    <a:srgbClr val="E1E7A9"/>
    <a:srgbClr val="4DF3CE"/>
    <a:srgbClr val="91F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057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6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/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</a:t>
            </a:r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25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赵</a:t>
            </a:r>
            <a:r>
              <a:rPr lang="zh-CN" altLang="en-US" sz="1600" dirty="0">
                <a:solidFill>
                  <a:schemeClr val="tx1"/>
                </a:solidFill>
              </a:rPr>
              <a:t>天明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548680"/>
            <a:ext cx="4810045" cy="41787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36512" y="395372"/>
            <a:ext cx="4264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45.org.geometerplus.zlibrary.ui.android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548509"/>
            <a:ext cx="4824536" cy="41913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717032"/>
            <a:ext cx="271142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04664"/>
            <a:ext cx="4824536" cy="41913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17" y="548680"/>
            <a:ext cx="4619909" cy="40135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36512" y="395372"/>
            <a:ext cx="4264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45.org.geometerplus.zlibrary.ui.android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52" y="3660747"/>
            <a:ext cx="2793876" cy="299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32657"/>
            <a:ext cx="4320479" cy="35820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19" y="545575"/>
            <a:ext cx="4752527" cy="33691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36512" y="395372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50.com.name.picture.lockscreen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717032"/>
            <a:ext cx="3960440" cy="30894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09" y="3757364"/>
            <a:ext cx="2976867" cy="29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66908"/>
            <a:ext cx="4680520" cy="40662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580038"/>
            <a:ext cx="4652559" cy="40419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36512" y="395372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50.com.name.picture.lockscreen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573016"/>
            <a:ext cx="30575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43948"/>
            <a:ext cx="4536504" cy="39410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543948"/>
            <a:ext cx="4652559" cy="40419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36512" y="395372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50.com.name.picture.lockscreen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22" y="3858286"/>
            <a:ext cx="2603506" cy="28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611225"/>
            <a:ext cx="4486786" cy="38978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36512" y="395372"/>
            <a:ext cx="5388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66.com.inspiredandroid.linuxcommandbibliotheca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6672"/>
            <a:ext cx="4882053" cy="42412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36" y="3573016"/>
            <a:ext cx="2844200" cy="30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476672"/>
            <a:ext cx="4810045" cy="41787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36512" y="395372"/>
            <a:ext cx="5388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66.com.inspiredandroid.linuxcommandbibliotheca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00" y="327546"/>
            <a:ext cx="4979096" cy="4325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588" y="4293096"/>
            <a:ext cx="2884548" cy="25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548680"/>
            <a:ext cx="4822459" cy="418951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36512" y="395372"/>
            <a:ext cx="5388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66.com.inspiredandroid.linuxcommandbibliotheca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738" y="417965"/>
            <a:ext cx="5009019" cy="4351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221088"/>
            <a:ext cx="2960078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"/>
          <p:cNvSpPr txBox="1"/>
          <p:nvPr/>
        </p:nvSpPr>
        <p:spPr>
          <a:xfrm>
            <a:off x="130493" y="539388"/>
            <a:ext cx="227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Clustering </a:t>
            </a:r>
            <a:r>
              <a:rPr lang="zh-CN" altLang="en-US" sz="2800" dirty="0" smtClean="0"/>
              <a:t>：</a:t>
            </a:r>
            <a:endParaRPr lang="en-US" altLang="zh-CN" sz="2800" dirty="0"/>
          </a:p>
        </p:txBody>
      </p:sp>
      <p:sp>
        <p:nvSpPr>
          <p:cNvPr id="7" name="文本框 2"/>
          <p:cNvSpPr txBox="1"/>
          <p:nvPr/>
        </p:nvSpPr>
        <p:spPr>
          <a:xfrm>
            <a:off x="323528" y="1718806"/>
            <a:ext cx="80648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Parameter setting of </a:t>
            </a:r>
            <a:r>
              <a:rPr lang="en-US" altLang="zh-CN" sz="2000" dirty="0"/>
              <a:t>DBSCAN </a:t>
            </a:r>
            <a:r>
              <a:rPr lang="en-US" altLang="zh-CN" sz="2000" dirty="0" smtClean="0"/>
              <a:t>: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db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b="1" dirty="0"/>
              <a:t>DBSCAN</a:t>
            </a:r>
            <a:r>
              <a:rPr lang="en-US" altLang="zh-CN" sz="2000" dirty="0"/>
              <a:t>(</a:t>
            </a:r>
            <a:r>
              <a:rPr lang="en-US" altLang="zh-CN" sz="2000" b="1" i="1" dirty="0" err="1"/>
              <a:t>eps</a:t>
            </a:r>
            <a:r>
              <a:rPr lang="en-US" altLang="zh-CN" sz="2000" dirty="0" smtClean="0"/>
              <a:t>=.5,  </a:t>
            </a:r>
            <a:r>
              <a:rPr lang="en-US" altLang="zh-CN" sz="2000" b="1" i="1" dirty="0" err="1" smtClean="0"/>
              <a:t>min_samples</a:t>
            </a:r>
            <a:r>
              <a:rPr lang="en-US" altLang="zh-CN" sz="2000" dirty="0" smtClean="0"/>
              <a:t>=4</a:t>
            </a:r>
            <a:r>
              <a:rPr lang="en-US" altLang="zh-CN" sz="2000" dirty="0"/>
              <a:t>).</a:t>
            </a:r>
            <a:r>
              <a:rPr lang="en-US" altLang="zh-CN" sz="2000" dirty="0" smtClean="0"/>
              <a:t>fit(data</a:t>
            </a:r>
            <a:r>
              <a:rPr lang="en-US" altLang="zh-CN" sz="2000" dirty="0"/>
              <a:t>)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Get </a:t>
            </a:r>
            <a:r>
              <a:rPr lang="en-US" altLang="zh-CN" sz="2000" b="1" i="1" dirty="0" err="1" smtClean="0"/>
              <a:t>eps</a:t>
            </a:r>
            <a:r>
              <a:rPr lang="en-US" altLang="zh-CN" sz="2000" dirty="0" smtClean="0"/>
              <a:t> through the curve of k-distance,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get </a:t>
            </a:r>
            <a:r>
              <a:rPr lang="en-US" altLang="zh-CN" sz="2000" b="1" i="1" dirty="0" err="1" smtClean="0"/>
              <a:t>min_samples</a:t>
            </a:r>
            <a:r>
              <a:rPr lang="en-US" altLang="zh-CN" sz="2000" dirty="0" smtClean="0"/>
              <a:t> by the value of k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93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8184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Rico</a:t>
            </a:r>
            <a:endParaRPr lang="en-US" altLang="zh-CN" sz="2400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Select the apps with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Ui_num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&gt;= 10</a:t>
            </a:r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43633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Uis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, </a:t>
            </a: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2618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apps</a:t>
            </a:r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resized &amp; cut image(</a:t>
            </a: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180,325, </a:t>
            </a: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3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</a:t>
            </a:r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2214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apps (84.6%) for training</a:t>
            </a:r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142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 apps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(5.4%) for validation</a:t>
            </a:r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262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apps (10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%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 for testing</a:t>
            </a:r>
          </a:p>
          <a:p>
            <a:pPr marL="109855" indent="0">
              <a:lnSpc>
                <a:spcPct val="150000"/>
              </a:lnSpc>
              <a:buNone/>
            </a:pPr>
            <a:endParaRPr lang="en-US" altLang="zh-CN" sz="2400" dirty="0" smtClean="0">
              <a:latin typeface="Nirmala UI" pitchFamily="34" charset="0"/>
              <a:cs typeface="Nirmala UI" pitchFamily="34" charset="0"/>
            </a:endParaRPr>
          </a:p>
          <a:p>
            <a:pPr marL="109855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855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636912"/>
            <a:ext cx="2980185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548680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Result</a:t>
            </a:r>
            <a:endParaRPr lang="en-US" altLang="zh-CN" sz="2000" dirty="0" smtClean="0"/>
          </a:p>
        </p:txBody>
      </p:sp>
      <p:sp>
        <p:nvSpPr>
          <p:cNvPr id="8" name="矩形 7"/>
          <p:cNvSpPr/>
          <p:nvPr/>
        </p:nvSpPr>
        <p:spPr>
          <a:xfrm>
            <a:off x="107504" y="5013176"/>
            <a:ext cx="17639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855" indent="0">
              <a:lnSpc>
                <a:spcPct val="150000"/>
              </a:lnSpc>
              <a:buNone/>
            </a:pPr>
            <a:r>
              <a:rPr lang="en-US" altLang="zh-CN" dirty="0"/>
              <a:t>Testing result:</a:t>
            </a:r>
          </a:p>
        </p:txBody>
      </p:sp>
      <p:sp>
        <p:nvSpPr>
          <p:cNvPr id="4" name="矩形 3"/>
          <p:cNvSpPr/>
          <p:nvPr/>
        </p:nvSpPr>
        <p:spPr>
          <a:xfrm>
            <a:off x="557191" y="1340768"/>
            <a:ext cx="5141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L2 &amp; Dropout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）</a:t>
            </a:r>
            <a:r>
              <a:rPr lang="en-US" altLang="zh-CN" dirty="0"/>
              <a:t>, </a:t>
            </a:r>
            <a:r>
              <a:rPr lang="en-US" altLang="zh-CN" dirty="0" smtClean="0"/>
              <a:t>output</a:t>
            </a:r>
            <a:r>
              <a:rPr lang="en-US" altLang="zh-CN" dirty="0"/>
              <a:t>:</a:t>
            </a:r>
            <a:r>
              <a:rPr lang="en-US" altLang="zh-CN" dirty="0" smtClean="0"/>
              <a:t> </a:t>
            </a:r>
            <a:r>
              <a:rPr lang="en-US" altLang="zh-CN" dirty="0"/>
              <a:t>256 </a:t>
            </a:r>
            <a:r>
              <a:rPr lang="en-US" altLang="zh-CN" dirty="0" smtClean="0"/>
              <a:t>dimensions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701"/>
            <a:ext cx="9144000" cy="33045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25877"/>
            <a:ext cx="2152650" cy="371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38" y="6201318"/>
            <a:ext cx="2143125" cy="3524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05" y="6169194"/>
            <a:ext cx="2117647" cy="3561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79512" y="5496713"/>
            <a:ext cx="2488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855" indent="0">
              <a:buNone/>
            </a:pPr>
            <a:r>
              <a:rPr lang="en-US" altLang="zh-CN" dirty="0"/>
              <a:t>L2 &amp; Dropout</a:t>
            </a:r>
            <a:r>
              <a:rPr lang="zh-CN" altLang="en-US" dirty="0"/>
              <a:t>（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9855" indent="0">
              <a:buNone/>
            </a:pPr>
            <a:r>
              <a:rPr lang="en-US" altLang="zh-CN" dirty="0" smtClean="0"/>
              <a:t>256 with more data</a:t>
            </a:r>
            <a:endParaRPr lang="en-US" altLang="zh-CN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72816"/>
            <a:ext cx="9144000" cy="33026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" y="1772816"/>
            <a:ext cx="9144000" cy="333467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832249" y="5446965"/>
            <a:ext cx="2488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855" indent="0">
              <a:buNone/>
            </a:pPr>
            <a:r>
              <a:rPr lang="en-US" altLang="zh-CN" dirty="0"/>
              <a:t>L2 &amp; Dropout</a:t>
            </a:r>
            <a:r>
              <a:rPr lang="zh-CN" altLang="en-US" dirty="0"/>
              <a:t>（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9855" indent="0">
              <a:buNone/>
            </a:pPr>
            <a:r>
              <a:rPr lang="en-US" altLang="zh-CN" dirty="0" smtClean="0"/>
              <a:t>512 with more data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5636850" y="5446965"/>
            <a:ext cx="2089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855" indent="0">
              <a:buNone/>
            </a:pPr>
            <a:r>
              <a:rPr lang="en-US" altLang="zh-CN" dirty="0" smtClean="0"/>
              <a:t>Dropout</a:t>
            </a:r>
            <a:r>
              <a:rPr lang="zh-CN" altLang="en-US" dirty="0"/>
              <a:t>（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9855" indent="0">
              <a:buNone/>
            </a:pPr>
            <a:r>
              <a:rPr lang="en-US" altLang="zh-CN" dirty="0"/>
              <a:t>512 with less data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548680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Result</a:t>
            </a: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557191" y="1340768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 l2_penalization only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719"/>
            <a:ext cx="9144000" cy="33145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09320"/>
            <a:ext cx="2333625" cy="4095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7504" y="5013176"/>
            <a:ext cx="17639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855" indent="0">
              <a:lnSpc>
                <a:spcPct val="150000"/>
              </a:lnSpc>
              <a:buNone/>
            </a:pPr>
            <a:r>
              <a:rPr lang="en-US" altLang="zh-CN" dirty="0"/>
              <a:t>Testing result:</a:t>
            </a:r>
          </a:p>
        </p:txBody>
      </p:sp>
      <p:sp>
        <p:nvSpPr>
          <p:cNvPr id="15" name="矩形 14"/>
          <p:cNvSpPr/>
          <p:nvPr/>
        </p:nvSpPr>
        <p:spPr>
          <a:xfrm>
            <a:off x="179512" y="5517232"/>
            <a:ext cx="2278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855" indent="0">
              <a:buNone/>
            </a:pPr>
            <a:r>
              <a:rPr lang="en-US" altLang="zh-CN" dirty="0" smtClean="0"/>
              <a:t>L2</a:t>
            </a:r>
          </a:p>
          <a:p>
            <a:pPr marL="109855" indent="0">
              <a:buNone/>
            </a:pPr>
            <a:r>
              <a:rPr lang="en-US" altLang="zh-CN" dirty="0" smtClean="0"/>
              <a:t>256 with more data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2797547" y="5513457"/>
            <a:ext cx="2248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855"/>
            <a:r>
              <a:rPr lang="en-US" altLang="zh-CN" dirty="0" smtClean="0"/>
              <a:t>L2</a:t>
            </a:r>
            <a:endParaRPr lang="en-US" altLang="zh-CN" dirty="0" smtClean="0"/>
          </a:p>
          <a:p>
            <a:pPr marL="109855" indent="0">
              <a:buNone/>
            </a:pPr>
            <a:r>
              <a:rPr lang="en-US" altLang="zh-CN" dirty="0" smtClean="0"/>
              <a:t>512 with more data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5578989" y="5517232"/>
            <a:ext cx="2089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855" indent="0">
              <a:buNone/>
            </a:pPr>
            <a:r>
              <a:rPr lang="en-US" altLang="zh-CN" dirty="0" smtClean="0"/>
              <a:t>L2</a:t>
            </a:r>
          </a:p>
          <a:p>
            <a:pPr marL="109855" indent="0">
              <a:buNone/>
            </a:pPr>
            <a:r>
              <a:rPr lang="en-US" altLang="zh-CN" dirty="0" smtClean="0"/>
              <a:t>512 with less data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17" y="6309320"/>
            <a:ext cx="2162175" cy="3333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6309320"/>
            <a:ext cx="2171700" cy="3143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32813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1772816"/>
            <a:ext cx="9144000" cy="33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4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374848" y="548680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135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 panose="02040502050405020303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/>
              <a:t>Baseline</a:t>
            </a:r>
          </a:p>
          <a:p>
            <a:pPr>
              <a:lnSpc>
                <a:spcPct val="150000"/>
              </a:lnSpc>
            </a:pP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1. Raw data + Clustering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2. </a:t>
            </a:r>
            <a:r>
              <a:rPr lang="en-US" altLang="zh-CN" sz="2000" dirty="0"/>
              <a:t>Raw </a:t>
            </a:r>
            <a:r>
              <a:rPr lang="en-US" altLang="zh-CN" sz="2000" dirty="0" smtClean="0"/>
              <a:t>data + PCA </a:t>
            </a:r>
            <a:r>
              <a:rPr lang="en-US" altLang="zh-CN" sz="2000" dirty="0"/>
              <a:t>+ </a:t>
            </a:r>
            <a:r>
              <a:rPr lang="en-US" altLang="zh-CN" sz="2000" dirty="0" smtClean="0"/>
              <a:t>Clustering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3. RGB + Clustering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5 apps Visualization:</a:t>
            </a:r>
            <a:endParaRPr lang="en-US" altLang="zh-CN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8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29000"/>
            <a:ext cx="4104456" cy="34048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371282"/>
            <a:ext cx="3960440" cy="34420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0282"/>
            <a:ext cx="4104456" cy="34607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" y="44624"/>
            <a:ext cx="3964445" cy="35585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558" y="55657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smtClean="0"/>
              <a:t>L2&amp;Dropout</a:t>
            </a:r>
            <a:endParaRPr lang="en-US" altLang="zh-CN" sz="1200" dirty="0"/>
          </a:p>
        </p:txBody>
      </p:sp>
      <p:sp>
        <p:nvSpPr>
          <p:cNvPr id="8" name="文本框 4"/>
          <p:cNvSpPr txBox="1"/>
          <p:nvPr/>
        </p:nvSpPr>
        <p:spPr>
          <a:xfrm>
            <a:off x="4427984" y="4462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smtClean="0"/>
              <a:t>L2</a:t>
            </a:r>
            <a:endParaRPr lang="en-US" altLang="zh-CN" sz="1200" dirty="0"/>
          </a:p>
        </p:txBody>
      </p:sp>
      <p:sp>
        <p:nvSpPr>
          <p:cNvPr id="12" name="文本框 4"/>
          <p:cNvSpPr txBox="1"/>
          <p:nvPr/>
        </p:nvSpPr>
        <p:spPr>
          <a:xfrm>
            <a:off x="251520" y="3656057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smtClean="0"/>
              <a:t>Raw data</a:t>
            </a:r>
            <a:endParaRPr lang="en-US" altLang="zh-CN" sz="1200" dirty="0"/>
          </a:p>
        </p:txBody>
      </p:sp>
      <p:sp>
        <p:nvSpPr>
          <p:cNvPr id="14" name="文本框 4"/>
          <p:cNvSpPr txBox="1"/>
          <p:nvPr/>
        </p:nvSpPr>
        <p:spPr>
          <a:xfrm>
            <a:off x="4427984" y="3656057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smtClean="0"/>
              <a:t>RGB</a:t>
            </a:r>
            <a:endParaRPr lang="en-US" altLang="zh-C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1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429000"/>
            <a:ext cx="3888432" cy="3429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83572"/>
            <a:ext cx="3888432" cy="360181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-33618"/>
            <a:ext cx="3888432" cy="355528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7" y="-27383"/>
            <a:ext cx="3904123" cy="3620154"/>
          </a:xfrm>
          <a:prstGeom prst="rect">
            <a:avLst/>
          </a:prstGeom>
        </p:spPr>
      </p:pic>
      <p:sp>
        <p:nvSpPr>
          <p:cNvPr id="8" name="文本框 4"/>
          <p:cNvSpPr txBox="1"/>
          <p:nvPr/>
        </p:nvSpPr>
        <p:spPr>
          <a:xfrm>
            <a:off x="284558" y="55657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smtClean="0"/>
              <a:t>L2&amp;Dropout</a:t>
            </a:r>
            <a:endParaRPr lang="en-US" altLang="zh-CN" sz="1200" dirty="0"/>
          </a:p>
        </p:txBody>
      </p:sp>
      <p:sp>
        <p:nvSpPr>
          <p:cNvPr id="9" name="文本框 4"/>
          <p:cNvSpPr txBox="1"/>
          <p:nvPr/>
        </p:nvSpPr>
        <p:spPr>
          <a:xfrm>
            <a:off x="4427984" y="4462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smtClean="0"/>
              <a:t>L2</a:t>
            </a:r>
            <a:endParaRPr lang="en-US" altLang="zh-CN" sz="1200" dirty="0"/>
          </a:p>
        </p:txBody>
      </p:sp>
      <p:sp>
        <p:nvSpPr>
          <p:cNvPr id="10" name="文本框 4"/>
          <p:cNvSpPr txBox="1"/>
          <p:nvPr/>
        </p:nvSpPr>
        <p:spPr>
          <a:xfrm>
            <a:off x="251520" y="3656057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smtClean="0"/>
              <a:t>Raw data</a:t>
            </a:r>
            <a:endParaRPr lang="en-US" altLang="zh-CN" sz="1200" dirty="0"/>
          </a:p>
        </p:txBody>
      </p:sp>
      <p:sp>
        <p:nvSpPr>
          <p:cNvPr id="11" name="文本框 4"/>
          <p:cNvSpPr txBox="1"/>
          <p:nvPr/>
        </p:nvSpPr>
        <p:spPr>
          <a:xfrm>
            <a:off x="4427984" y="3656057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smtClean="0"/>
              <a:t>RGB</a:t>
            </a:r>
            <a:endParaRPr lang="en-US" altLang="zh-C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6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43608" y="836712"/>
            <a:ext cx="691276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Baseline: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db</a:t>
            </a:r>
            <a:r>
              <a:rPr lang="en-US" altLang="zh-CN" dirty="0" smtClean="0"/>
              <a:t> </a:t>
            </a:r>
            <a:r>
              <a:rPr lang="en-US" altLang="zh-CN" dirty="0"/>
              <a:t>= DBSCAN(</a:t>
            </a:r>
            <a:r>
              <a:rPr lang="en-US" altLang="zh-CN" dirty="0" err="1"/>
              <a:t>eps</a:t>
            </a:r>
            <a:r>
              <a:rPr lang="en-US" altLang="zh-CN" dirty="0"/>
              <a:t>=80, </a:t>
            </a:r>
            <a:r>
              <a:rPr lang="en-US" altLang="zh-CN" dirty="0" err="1"/>
              <a:t>min_samples</a:t>
            </a:r>
            <a:r>
              <a:rPr lang="en-US" altLang="zh-CN" dirty="0"/>
              <a:t>=4).fit(</a:t>
            </a:r>
            <a:r>
              <a:rPr lang="en-US" altLang="zh-CN" dirty="0" err="1"/>
              <a:t>reduced_data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db</a:t>
            </a:r>
            <a:r>
              <a:rPr lang="en-US" altLang="zh-CN" dirty="0"/>
              <a:t> = DBSCAN(</a:t>
            </a:r>
            <a:r>
              <a:rPr lang="en-US" altLang="zh-CN" dirty="0" err="1"/>
              <a:t>eps</a:t>
            </a:r>
            <a:r>
              <a:rPr lang="en-US" altLang="zh-CN" dirty="0"/>
              <a:t>=.4, </a:t>
            </a:r>
            <a:r>
              <a:rPr lang="en-US" altLang="zh-CN" dirty="0" err="1"/>
              <a:t>min_samples</a:t>
            </a:r>
            <a:r>
              <a:rPr lang="en-US" altLang="zh-CN" dirty="0"/>
              <a:t>=4).fit(reduced_data1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db</a:t>
            </a:r>
            <a:r>
              <a:rPr lang="en-US" altLang="zh-CN" dirty="0"/>
              <a:t> = DBSCAN(</a:t>
            </a:r>
            <a:r>
              <a:rPr lang="en-US" altLang="zh-CN" dirty="0" err="1"/>
              <a:t>eps</a:t>
            </a:r>
            <a:r>
              <a:rPr lang="en-US" altLang="zh-CN" dirty="0"/>
              <a:t>=.4, </a:t>
            </a:r>
            <a:r>
              <a:rPr lang="en-US" altLang="zh-CN" dirty="0" err="1"/>
              <a:t>min_samples</a:t>
            </a:r>
            <a:r>
              <a:rPr lang="en-US" altLang="zh-CN" dirty="0"/>
              <a:t>=4).fit(</a:t>
            </a:r>
            <a:r>
              <a:rPr lang="en-US" altLang="zh-CN" dirty="0" err="1"/>
              <a:t>rgbs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L2&amp;Dropout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db</a:t>
            </a:r>
            <a:r>
              <a:rPr lang="en-US" altLang="zh-CN" dirty="0"/>
              <a:t> = DBSCAN(</a:t>
            </a:r>
            <a:r>
              <a:rPr lang="en-US" altLang="zh-CN" dirty="0" err="1"/>
              <a:t>eps</a:t>
            </a:r>
            <a:r>
              <a:rPr lang="en-US" altLang="zh-CN" dirty="0"/>
              <a:t>=.4, </a:t>
            </a:r>
            <a:r>
              <a:rPr lang="en-US" altLang="zh-CN" dirty="0" err="1"/>
              <a:t>min_samples</a:t>
            </a:r>
            <a:r>
              <a:rPr lang="en-US" altLang="zh-CN" dirty="0"/>
              <a:t>=4).fit(</a:t>
            </a:r>
            <a:r>
              <a:rPr lang="en-US" altLang="zh-CN" dirty="0" err="1"/>
              <a:t>reduced_data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db</a:t>
            </a:r>
            <a:r>
              <a:rPr lang="en-US" altLang="zh-CN" dirty="0"/>
              <a:t> = DBSCAN(</a:t>
            </a:r>
            <a:r>
              <a:rPr lang="en-US" altLang="zh-CN" dirty="0" err="1"/>
              <a:t>eps</a:t>
            </a:r>
            <a:r>
              <a:rPr lang="en-US" altLang="zh-CN" dirty="0"/>
              <a:t>=.4, </a:t>
            </a:r>
            <a:r>
              <a:rPr lang="en-US" altLang="zh-CN" dirty="0" err="1"/>
              <a:t>min_samples</a:t>
            </a:r>
            <a:r>
              <a:rPr lang="en-US" altLang="zh-CN" dirty="0"/>
              <a:t>=4).fit(reduced_data1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L2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 err="1" smtClean="0"/>
              <a:t>db</a:t>
            </a:r>
            <a:r>
              <a:rPr lang="en-US" altLang="zh-CN" dirty="0" smtClean="0"/>
              <a:t> </a:t>
            </a:r>
            <a:r>
              <a:rPr lang="en-US" altLang="zh-CN" dirty="0"/>
              <a:t>= DBSCAN(</a:t>
            </a:r>
            <a:r>
              <a:rPr lang="en-US" altLang="zh-CN" dirty="0" err="1"/>
              <a:t>eps</a:t>
            </a:r>
            <a:r>
              <a:rPr lang="en-US" altLang="zh-CN" dirty="0"/>
              <a:t>=.4, </a:t>
            </a:r>
            <a:r>
              <a:rPr lang="en-US" altLang="zh-CN" dirty="0" err="1"/>
              <a:t>min_samples</a:t>
            </a:r>
            <a:r>
              <a:rPr lang="en-US" altLang="zh-CN" dirty="0"/>
              <a:t>=4).fit(</a:t>
            </a:r>
            <a:r>
              <a:rPr lang="en-US" altLang="zh-CN" dirty="0" err="1"/>
              <a:t>reduced_data</a:t>
            </a:r>
            <a:r>
              <a:rPr lang="en-US" altLang="zh-CN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 err="1"/>
              <a:t>db</a:t>
            </a:r>
            <a:r>
              <a:rPr lang="en-US" altLang="zh-CN" dirty="0"/>
              <a:t> = DBSCAN(</a:t>
            </a:r>
            <a:r>
              <a:rPr lang="en-US" altLang="zh-CN" dirty="0" err="1"/>
              <a:t>eps</a:t>
            </a:r>
            <a:r>
              <a:rPr lang="en-US" altLang="zh-CN" dirty="0"/>
              <a:t>=.4, </a:t>
            </a:r>
            <a:r>
              <a:rPr lang="en-US" altLang="zh-CN" dirty="0" err="1"/>
              <a:t>min_samples</a:t>
            </a:r>
            <a:r>
              <a:rPr lang="en-US" altLang="zh-CN" dirty="0"/>
              <a:t>=4).fit(reduced_data1</a:t>
            </a:r>
            <a:r>
              <a:rPr lang="en-US" altLang="zh-CN" dirty="0" smtClean="0"/>
              <a:t>)</a:t>
            </a:r>
          </a:p>
          <a:p>
            <a:pPr marL="342900" indent="-342900">
              <a:buFontTx/>
              <a:buAutoNum type="arabicPeriod"/>
            </a:pPr>
            <a:endParaRPr lang="en-US" altLang="zh-CN" dirty="0"/>
          </a:p>
          <a:p>
            <a:pPr marL="342900" indent="-342900">
              <a:buFontTx/>
              <a:buAutoNum type="arabicPeriod"/>
            </a:pPr>
            <a:endParaRPr lang="en-US" altLang="zh-CN" dirty="0" smtClean="0"/>
          </a:p>
          <a:p>
            <a:r>
              <a:rPr lang="en-US" altLang="zh-CN" sz="2400" dirty="0" smtClean="0"/>
              <a:t>1  App  clustering: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80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72" y="476672"/>
            <a:ext cx="3978571" cy="34563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520778"/>
            <a:ext cx="3927802" cy="34122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36512" y="395372"/>
            <a:ext cx="4264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45.org.geometerplus.zlibrary.ui.android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749476"/>
            <a:ext cx="3456384" cy="3063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3" y="3738952"/>
            <a:ext cx="2992905" cy="29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278</Words>
  <Application>Microsoft Office PowerPoint</Application>
  <PresentationFormat>全屏显示(4:3)</PresentationFormat>
  <Paragraphs>82</Paragraphs>
  <Slides>18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都市</vt:lpstr>
      <vt:lpstr>工作汇报</vt:lpstr>
      <vt:lpstr>主要工作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777</cp:revision>
  <dcterms:created xsi:type="dcterms:W3CDTF">2018-11-19T07:00:00Z</dcterms:created>
  <dcterms:modified xsi:type="dcterms:W3CDTF">2019-03-25T09:54:44Z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