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511" r:id="rId3"/>
    <p:sldId id="540" r:id="rId4"/>
    <p:sldId id="544" r:id="rId5"/>
    <p:sldId id="545" r:id="rId6"/>
    <p:sldId id="547" r:id="rId7"/>
    <p:sldId id="546" r:id="rId8"/>
  </p:sldIdLst>
  <p:sldSz cx="9144000" cy="6858000" type="screen4x3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7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D73"/>
    <a:srgbClr val="EE0418"/>
    <a:srgbClr val="FF381E"/>
    <a:srgbClr val="FF6937"/>
    <a:srgbClr val="FEA467"/>
    <a:srgbClr val="FEA061"/>
    <a:srgbClr val="F7CB87"/>
    <a:srgbClr val="E1E7A9"/>
    <a:srgbClr val="4DF3CE"/>
    <a:srgbClr val="91FE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057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071B9-B0F0-4700-9865-FB387845B538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86559-2C1C-4808-B3EA-70DCBC48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05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>
            <p:ph type="ctrTitle"/>
          </p:nvPr>
        </p:nvSpPr>
        <p:spPr>
          <a:xfrm>
            <a:off x="2446815" y="1862835"/>
            <a:ext cx="4240808" cy="1785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/>
              <a:t>工作汇报</a:t>
            </a:r>
          </a:p>
        </p:txBody>
      </p:sp>
      <p:sp>
        <p:nvSpPr>
          <p:cNvPr id="6" name="文本占位符 6"/>
          <p:cNvSpPr txBox="1"/>
          <p:nvPr/>
        </p:nvSpPr>
        <p:spPr>
          <a:xfrm>
            <a:off x="2446815" y="4847277"/>
            <a:ext cx="4240808" cy="296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>
                <a:solidFill>
                  <a:schemeClr val="tx1"/>
                </a:solidFill>
              </a:rPr>
              <a:t>201</a:t>
            </a:r>
            <a:r>
              <a:rPr lang="en-US" altLang="zh-CN" sz="1600" dirty="0">
                <a:solidFill>
                  <a:schemeClr val="tx1"/>
                </a:solidFill>
              </a:rPr>
              <a:t>9</a:t>
            </a:r>
            <a:r>
              <a:rPr lang="zh-CN" altLang="en-US" sz="1600" dirty="0">
                <a:solidFill>
                  <a:schemeClr val="tx1"/>
                </a:solidFill>
              </a:rPr>
              <a:t>年</a:t>
            </a:r>
            <a:r>
              <a:rPr lang="en-US" altLang="zh-CN" sz="1600" dirty="0">
                <a:solidFill>
                  <a:schemeClr val="tx1"/>
                </a:solidFill>
              </a:rPr>
              <a:t>7</a:t>
            </a:r>
            <a:r>
              <a:rPr lang="zh-CN" altLang="en-US" sz="1600" dirty="0">
                <a:solidFill>
                  <a:schemeClr val="tx1"/>
                </a:solidFill>
              </a:rPr>
              <a:t>月</a:t>
            </a:r>
            <a:r>
              <a:rPr lang="en-US" altLang="zh-CN" sz="1600" dirty="0">
                <a:solidFill>
                  <a:schemeClr val="tx1"/>
                </a:solidFill>
              </a:rPr>
              <a:t>29</a:t>
            </a:r>
            <a:r>
              <a:rPr lang="zh-CN" altLang="en-US" sz="1600" dirty="0">
                <a:solidFill>
                  <a:schemeClr val="tx1"/>
                </a:solidFill>
              </a:rPr>
              <a:t>日</a:t>
            </a:r>
            <a:r>
              <a:rPr lang="en-US" altLang="zh-CN" sz="1600" dirty="0">
                <a:solidFill>
                  <a:schemeClr val="tx1"/>
                </a:solidFill>
              </a:rPr>
              <a:t>            </a:t>
            </a:r>
            <a:r>
              <a:rPr lang="zh-CN" altLang="en-US" sz="1600" dirty="0">
                <a:solidFill>
                  <a:schemeClr val="tx1"/>
                </a:solidFill>
              </a:rPr>
              <a:t>赵天明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96" y="404664"/>
            <a:ext cx="8928992" cy="355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Data Collection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(1). Get the professional GUIs from the profession apps.(</a:t>
            </a:r>
            <a:r>
              <a:rPr lang="en-US" altLang="zh-CN" dirty="0">
                <a:solidFill>
                  <a:srgbClr val="0070C0"/>
                </a:solidFill>
              </a:rPr>
              <a:t>13060</a:t>
            </a:r>
            <a:r>
              <a:rPr lang="en-US" altLang="zh-CN" dirty="0"/>
              <a:t> GUIs in </a:t>
            </a:r>
            <a:r>
              <a:rPr lang="en-US" altLang="zh-CN" dirty="0">
                <a:solidFill>
                  <a:srgbClr val="0070C0"/>
                </a:solidFill>
              </a:rPr>
              <a:t>1864</a:t>
            </a:r>
            <a:r>
              <a:rPr lang="en-US" altLang="zh-CN" dirty="0"/>
              <a:t> apps)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(2).Get the Dom tree and all subtrees from each GUI saved in a txt file.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(3).1576 apps for training(85%), 101 apps for validation(5%),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187</a:t>
            </a:r>
            <a:r>
              <a:rPr lang="zh-CN" altLang="en-US" dirty="0"/>
              <a:t> </a:t>
            </a:r>
            <a:r>
              <a:rPr lang="en-US" altLang="zh-CN" dirty="0"/>
              <a:t>apps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testing(10%).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(4).Take 5 GUIs in each app: 6483 apps for training, 395 for validation, and 773 for testing.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(5).In the training apps, containing </a:t>
            </a:r>
            <a:r>
              <a:rPr lang="en-US" altLang="zh-CN" dirty="0">
                <a:solidFill>
                  <a:srgbClr val="0070C0"/>
                </a:solidFill>
              </a:rPr>
              <a:t>68744 </a:t>
            </a:r>
            <a:r>
              <a:rPr lang="en-US" altLang="zh-CN" dirty="0"/>
              <a:t>sub trees and </a:t>
            </a:r>
            <a:r>
              <a:rPr lang="en-US" altLang="zh-CN" dirty="0">
                <a:solidFill>
                  <a:srgbClr val="0070C0"/>
                </a:solidFill>
              </a:rPr>
              <a:t>28609 </a:t>
            </a:r>
            <a:r>
              <a:rPr lang="en-US" altLang="zh-CN" dirty="0"/>
              <a:t>templates. </a:t>
            </a:r>
          </a:p>
        </p:txBody>
      </p:sp>
      <p:pic>
        <p:nvPicPr>
          <p:cNvPr id="2" name="图片 1" descr="QQ截图201907221838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" y="4221088"/>
            <a:ext cx="3444240" cy="22993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F839BD-BFCA-4FF2-A1EC-BEABD8CE4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25" y="4059510"/>
            <a:ext cx="3686175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SpyderWorkSpace\GUI_Ganerator\models\siamese_network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955632"/>
            <a:ext cx="5882349" cy="27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SpyderWorkSpace\GUI_Ganerator\models\cnn_architec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620688"/>
            <a:ext cx="1926575" cy="618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333A01B-5585-4AF9-B77C-7C917AC0E969}"/>
              </a:ext>
            </a:extLst>
          </p:cNvPr>
          <p:cNvSpPr/>
          <p:nvPr/>
        </p:nvSpPr>
        <p:spPr>
          <a:xfrm>
            <a:off x="152343" y="627841"/>
            <a:ext cx="2855269" cy="5790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Style Embedding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地图, 文字&#10;&#10;描述已自动生成">
            <a:extLst>
              <a:ext uri="{FF2B5EF4-FFF2-40B4-BE49-F238E27FC236}">
                <a16:creationId xmlns:a16="http://schemas.microsoft.com/office/drawing/2014/main" id="{4DEAB207-21A5-47EC-B1F9-1ACA47AC0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8957"/>
            <a:ext cx="9144000" cy="324008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CBCB388-B26A-45FC-807B-319CC0C7BA48}"/>
              </a:ext>
            </a:extLst>
          </p:cNvPr>
          <p:cNvSpPr/>
          <p:nvPr/>
        </p:nvSpPr>
        <p:spPr>
          <a:xfrm>
            <a:off x="152343" y="627841"/>
            <a:ext cx="2855269" cy="5790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Style Embedding</a:t>
            </a:r>
          </a:p>
        </p:txBody>
      </p:sp>
    </p:spTree>
    <p:extLst>
      <p:ext uri="{BB962C8B-B14F-4D97-AF65-F5344CB8AC3E}">
        <p14:creationId xmlns:p14="http://schemas.microsoft.com/office/powerpoint/2010/main" val="361009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FC5FACD-0434-4229-8683-13FC35946B7A}"/>
              </a:ext>
            </a:extLst>
          </p:cNvPr>
          <p:cNvSpPr/>
          <p:nvPr/>
        </p:nvSpPr>
        <p:spPr>
          <a:xfrm>
            <a:off x="2195736" y="1340769"/>
            <a:ext cx="1296144" cy="7200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2786AA7-52B6-4FE4-BD35-F64573F44193}"/>
              </a:ext>
            </a:extLst>
          </p:cNvPr>
          <p:cNvSpPr/>
          <p:nvPr/>
        </p:nvSpPr>
        <p:spPr>
          <a:xfrm>
            <a:off x="6300192" y="2420888"/>
            <a:ext cx="1296144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E41CBE-203E-422E-89FA-ED1CA80CD114}"/>
              </a:ext>
            </a:extLst>
          </p:cNvPr>
          <p:cNvSpPr txBox="1"/>
          <p:nvPr/>
        </p:nvSpPr>
        <p:spPr>
          <a:xfrm>
            <a:off x="1187624" y="151614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noise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2528C71-8FF6-493E-894E-1C7E830ED82D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907704" y="1700809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88BAC25-9C3A-43AE-B64A-08D84FDF754C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3491880" y="1700809"/>
            <a:ext cx="3600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2A5DE85-263B-4E82-85D6-AA154D314FEC}"/>
              </a:ext>
            </a:extLst>
          </p:cNvPr>
          <p:cNvSpPr txBox="1"/>
          <p:nvPr/>
        </p:nvSpPr>
        <p:spPr>
          <a:xfrm>
            <a:off x="3851920" y="1516144"/>
            <a:ext cx="266429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combination of subtrees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CFD7B9B-4D18-4641-B2BF-1241DF792220}"/>
              </a:ext>
            </a:extLst>
          </p:cNvPr>
          <p:cNvSpPr txBox="1"/>
          <p:nvPr/>
        </p:nvSpPr>
        <p:spPr>
          <a:xfrm>
            <a:off x="4529065" y="2264970"/>
            <a:ext cx="1296144" cy="39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Fake GUI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0A21ADE-180E-4DA8-884C-CA2A3CDE5684}"/>
              </a:ext>
            </a:extLst>
          </p:cNvPr>
          <p:cNvSpPr txBox="1"/>
          <p:nvPr/>
        </p:nvSpPr>
        <p:spPr>
          <a:xfrm>
            <a:off x="4572000" y="2952532"/>
            <a:ext cx="1296144" cy="39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Real GUI</a:t>
            </a:r>
            <a:endParaRPr lang="zh-CN" altLang="en-US" sz="2000" dirty="0"/>
          </a:p>
        </p:txBody>
      </p:sp>
      <p:sp>
        <p:nvSpPr>
          <p:cNvPr id="37" name="圆柱体 36">
            <a:extLst>
              <a:ext uri="{FF2B5EF4-FFF2-40B4-BE49-F238E27FC236}">
                <a16:creationId xmlns:a16="http://schemas.microsoft.com/office/drawing/2014/main" id="{B68EEED4-1A64-4336-BD18-3627B0CE76EE}"/>
              </a:ext>
            </a:extLst>
          </p:cNvPr>
          <p:cNvSpPr/>
          <p:nvPr/>
        </p:nvSpPr>
        <p:spPr>
          <a:xfrm>
            <a:off x="2087724" y="3860469"/>
            <a:ext cx="1512168" cy="129614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0070C0"/>
                </a:solidFill>
              </a:rPr>
              <a:t>Repository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465A512-A267-403A-B383-C32318D937C0}"/>
              </a:ext>
            </a:extLst>
          </p:cNvPr>
          <p:cNvSpPr txBox="1"/>
          <p:nvPr/>
        </p:nvSpPr>
        <p:spPr>
          <a:xfrm>
            <a:off x="4067944" y="443711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template1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C7B2321-9DD1-4D2B-A16B-DC432EC1C505}"/>
              </a:ext>
            </a:extLst>
          </p:cNvPr>
          <p:cNvSpPr txBox="1"/>
          <p:nvPr/>
        </p:nvSpPr>
        <p:spPr>
          <a:xfrm>
            <a:off x="4067944" y="47971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template2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B8D79F6-4D53-479C-B379-40785B6B568B}"/>
              </a:ext>
            </a:extLst>
          </p:cNvPr>
          <p:cNvCxnSpPr>
            <a:cxnSpLocks/>
          </p:cNvCxnSpPr>
          <p:nvPr/>
        </p:nvCxnSpPr>
        <p:spPr>
          <a:xfrm>
            <a:off x="4644008" y="5301208"/>
            <a:ext cx="0" cy="864096"/>
          </a:xfrm>
          <a:prstGeom prst="line">
            <a:avLst/>
          </a:prstGeom>
          <a:ln w="7620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AC7E0A3-2FA9-4CD2-8D27-FC4584BAAFB3}"/>
              </a:ext>
            </a:extLst>
          </p:cNvPr>
          <p:cNvSpPr txBox="1"/>
          <p:nvPr/>
        </p:nvSpPr>
        <p:spPr>
          <a:xfrm>
            <a:off x="5652120" y="400506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subtree1</a:t>
            </a:r>
          </a:p>
        </p:txBody>
      </p:sp>
      <p:sp>
        <p:nvSpPr>
          <p:cNvPr id="51" name="左大括号 50">
            <a:extLst>
              <a:ext uri="{FF2B5EF4-FFF2-40B4-BE49-F238E27FC236}">
                <a16:creationId xmlns:a16="http://schemas.microsoft.com/office/drawing/2014/main" id="{8C52431A-8FFD-4A43-AEC1-F58042B1B1A7}"/>
              </a:ext>
            </a:extLst>
          </p:cNvPr>
          <p:cNvSpPr/>
          <p:nvPr/>
        </p:nvSpPr>
        <p:spPr>
          <a:xfrm>
            <a:off x="5292080" y="4221089"/>
            <a:ext cx="360040" cy="8013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72659AF-9AD0-4B9F-BACE-BA5B7C47F4F4}"/>
              </a:ext>
            </a:extLst>
          </p:cNvPr>
          <p:cNvSpPr txBox="1"/>
          <p:nvPr/>
        </p:nvSpPr>
        <p:spPr>
          <a:xfrm>
            <a:off x="5652120" y="427086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subtree2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8EEDFCF-4173-4D8C-89CF-C35D12B5B561}"/>
              </a:ext>
            </a:extLst>
          </p:cNvPr>
          <p:cNvCxnSpPr>
            <a:cxnSpLocks/>
          </p:cNvCxnSpPr>
          <p:nvPr/>
        </p:nvCxnSpPr>
        <p:spPr>
          <a:xfrm>
            <a:off x="6172061" y="4662431"/>
            <a:ext cx="0" cy="432048"/>
          </a:xfrm>
          <a:prstGeom prst="line">
            <a:avLst/>
          </a:prstGeom>
          <a:ln w="7620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左大括号 76">
            <a:extLst>
              <a:ext uri="{FF2B5EF4-FFF2-40B4-BE49-F238E27FC236}">
                <a16:creationId xmlns:a16="http://schemas.microsoft.com/office/drawing/2014/main" id="{26C8D4E3-4ADA-4959-AA8A-F61F2DF4A0A3}"/>
              </a:ext>
            </a:extLst>
          </p:cNvPr>
          <p:cNvSpPr/>
          <p:nvPr/>
        </p:nvSpPr>
        <p:spPr>
          <a:xfrm>
            <a:off x="3728023" y="4581974"/>
            <a:ext cx="360040" cy="8013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ACDDECB1-FC2B-48D0-8136-209B546A8BFB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4355977" y="-171399"/>
            <a:ext cx="1080119" cy="4104456"/>
          </a:xfrm>
          <a:prstGeom prst="bentConnector3">
            <a:avLst>
              <a:gd name="adj1" fmla="val 14734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7C88DA1A-FE56-4A7B-A65B-3823141FDA7D}"/>
              </a:ext>
            </a:extLst>
          </p:cNvPr>
          <p:cNvCxnSpPr>
            <a:stCxn id="37" idx="1"/>
            <a:endCxn id="6" idx="2"/>
          </p:cNvCxnSpPr>
          <p:nvPr/>
        </p:nvCxnSpPr>
        <p:spPr>
          <a:xfrm flipV="1">
            <a:off x="2843808" y="2060849"/>
            <a:ext cx="0" cy="179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ABED7C9E-C942-456F-BE0B-B8F87B0F6163}"/>
              </a:ext>
            </a:extLst>
          </p:cNvPr>
          <p:cNvCxnSpPr>
            <a:stCxn id="37" idx="1"/>
            <a:endCxn id="29" idx="1"/>
          </p:cNvCxnSpPr>
          <p:nvPr/>
        </p:nvCxnSpPr>
        <p:spPr>
          <a:xfrm rot="5400000" flipH="1" flipV="1">
            <a:off x="3353818" y="2642287"/>
            <a:ext cx="708172" cy="17281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2FFC76E9-BBD6-4D5D-8105-A2DD2134751C}"/>
              </a:ext>
            </a:extLst>
          </p:cNvPr>
          <p:cNvSpPr txBox="1"/>
          <p:nvPr/>
        </p:nvSpPr>
        <p:spPr>
          <a:xfrm>
            <a:off x="5401949" y="5826288"/>
            <a:ext cx="3700773" cy="369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subtree with location info(bounds)</a:t>
            </a:r>
            <a:endParaRPr lang="zh-CN" altLang="en-US" dirty="0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71849EB2-7C7B-49A3-B114-F01FE8911982}"/>
              </a:ext>
            </a:extLst>
          </p:cNvPr>
          <p:cNvSpPr/>
          <p:nvPr/>
        </p:nvSpPr>
        <p:spPr>
          <a:xfrm>
            <a:off x="179511" y="2569802"/>
            <a:ext cx="1512168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Style Embedding</a:t>
            </a:r>
            <a:endParaRPr lang="zh-CN" altLang="en-US" dirty="0"/>
          </a:p>
        </p:txBody>
      </p: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6DA3B22B-B865-42E8-9E67-4F9CEC97760F}"/>
              </a:ext>
            </a:extLst>
          </p:cNvPr>
          <p:cNvCxnSpPr>
            <a:cxnSpLocks/>
            <a:stCxn id="37" idx="1"/>
            <a:endCxn id="92" idx="3"/>
          </p:cNvCxnSpPr>
          <p:nvPr/>
        </p:nvCxnSpPr>
        <p:spPr>
          <a:xfrm rot="16200000" flipV="1">
            <a:off x="1802431" y="2819091"/>
            <a:ext cx="930627" cy="11521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E162F7DD-ACF4-4A2D-B8ED-8989D7FE175B}"/>
              </a:ext>
            </a:extLst>
          </p:cNvPr>
          <p:cNvCxnSpPr>
            <a:cxnSpLocks/>
            <a:stCxn id="92" idx="0"/>
            <a:endCxn id="22" idx="0"/>
          </p:cNvCxnSpPr>
          <p:nvPr/>
        </p:nvCxnSpPr>
        <p:spPr>
          <a:xfrm rot="5400000" flipH="1" flipV="1">
            <a:off x="2533002" y="-81263"/>
            <a:ext cx="1053658" cy="4248473"/>
          </a:xfrm>
          <a:prstGeom prst="bentConnector3">
            <a:avLst>
              <a:gd name="adj1" fmla="val 14316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左大括号 111">
            <a:extLst>
              <a:ext uri="{FF2B5EF4-FFF2-40B4-BE49-F238E27FC236}">
                <a16:creationId xmlns:a16="http://schemas.microsoft.com/office/drawing/2014/main" id="{A5FA1E26-4688-4487-9284-4B2B9B48F18D}"/>
              </a:ext>
            </a:extLst>
          </p:cNvPr>
          <p:cNvSpPr/>
          <p:nvPr/>
        </p:nvSpPr>
        <p:spPr>
          <a:xfrm rot="10800000">
            <a:off x="5755326" y="2404742"/>
            <a:ext cx="452678" cy="752372"/>
          </a:xfrm>
          <a:prstGeom prst="leftBrace">
            <a:avLst>
              <a:gd name="adj1" fmla="val 8333"/>
              <a:gd name="adj2" fmla="val 488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0" name="直接箭头连接符 1039">
            <a:extLst>
              <a:ext uri="{FF2B5EF4-FFF2-40B4-BE49-F238E27FC236}">
                <a16:creationId xmlns:a16="http://schemas.microsoft.com/office/drawing/2014/main" id="{F731EC75-E33B-4D11-8CE0-F103662E58D8}"/>
              </a:ext>
            </a:extLst>
          </p:cNvPr>
          <p:cNvCxnSpPr>
            <a:cxnSpLocks/>
          </p:cNvCxnSpPr>
          <p:nvPr/>
        </p:nvCxnSpPr>
        <p:spPr>
          <a:xfrm>
            <a:off x="5177137" y="1844824"/>
            <a:ext cx="0" cy="43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7" name="Picture 2" descr="C:\Users\ASUS\Desktop\QQ截图20190722190858.png">
            <a:extLst>
              <a:ext uri="{FF2B5EF4-FFF2-40B4-BE49-F238E27FC236}">
                <a16:creationId xmlns:a16="http://schemas.microsoft.com/office/drawing/2014/main" id="{7C82CD26-4F71-4C25-BC70-2A2929A66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43" y="4405757"/>
            <a:ext cx="1478401" cy="80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3" descr="C:\Users\ASUS\Desktop\QQ截图20190722190914.png">
            <a:extLst>
              <a:ext uri="{FF2B5EF4-FFF2-40B4-BE49-F238E27FC236}">
                <a16:creationId xmlns:a16="http://schemas.microsoft.com/office/drawing/2014/main" id="{6B3BCD81-BF62-458B-A28C-6F44C3BC3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431" y="5410213"/>
            <a:ext cx="1770868" cy="75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617E91D-D5BC-44E6-A32F-3F41BA0F9E46}"/>
              </a:ext>
            </a:extLst>
          </p:cNvPr>
          <p:cNvCxnSpPr>
            <a:cxnSpLocks/>
          </p:cNvCxnSpPr>
          <p:nvPr/>
        </p:nvCxnSpPr>
        <p:spPr>
          <a:xfrm>
            <a:off x="6043583" y="3107872"/>
            <a:ext cx="832673" cy="32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8304C82C-F083-4EDE-AA2A-AD32E17BB88F}"/>
              </a:ext>
            </a:extLst>
          </p:cNvPr>
          <p:cNvSpPr txBox="1"/>
          <p:nvPr/>
        </p:nvSpPr>
        <p:spPr>
          <a:xfrm>
            <a:off x="5456215" y="3429000"/>
            <a:ext cx="386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structural similarity of subtrees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75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5441E92-94A2-4F88-8170-9BD77D4B4517}"/>
              </a:ext>
            </a:extLst>
          </p:cNvPr>
          <p:cNvSpPr/>
          <p:nvPr/>
        </p:nvSpPr>
        <p:spPr>
          <a:xfrm>
            <a:off x="152343" y="627841"/>
            <a:ext cx="7819769" cy="378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GAN in NLP(different from the traditional GAN)</a:t>
            </a:r>
          </a:p>
          <a:p>
            <a:pPr>
              <a:lnSpc>
                <a:spcPct val="150000"/>
              </a:lnSpc>
            </a:pPr>
            <a:endParaRPr lang="en-US" altLang="zh-CN" sz="24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/>
              <a:t>System of conversation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/>
              <a:t>Plain text generation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/>
              <a:t>Mechanical translation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Information retrieval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/>
              <a:t>Text classification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/>
              <a:t>Chinese word segmentation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/>
              <a:t>Poetry generation……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B10CE2-08F5-4243-8E7C-5DB34E76581C}"/>
              </a:ext>
            </a:extLst>
          </p:cNvPr>
          <p:cNvSpPr/>
          <p:nvPr/>
        </p:nvSpPr>
        <p:spPr>
          <a:xfrm>
            <a:off x="395536" y="4797152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The main idea is to </a:t>
            </a:r>
            <a:r>
              <a:rPr lang="en-US" altLang="zh-CN" dirty="0"/>
              <a:t>use</a:t>
            </a:r>
            <a:r>
              <a:rPr lang="zh-CN" altLang="en-US" dirty="0"/>
              <a:t> the discriminator to distinguish </a:t>
            </a:r>
            <a:r>
              <a:rPr lang="en-US" altLang="zh-CN" dirty="0"/>
              <a:t>the</a:t>
            </a:r>
            <a:r>
              <a:rPr lang="zh-CN" altLang="en-US" dirty="0"/>
              <a:t> true </a:t>
            </a:r>
            <a:r>
              <a:rPr lang="en-US" altLang="zh-CN" dirty="0"/>
              <a:t>label</a:t>
            </a:r>
            <a:r>
              <a:rPr lang="zh-CN" altLang="en-US" dirty="0"/>
              <a:t> from </a:t>
            </a:r>
            <a:r>
              <a:rPr lang="en-US" altLang="zh-CN" dirty="0"/>
              <a:t>the</a:t>
            </a:r>
            <a:r>
              <a:rPr lang="zh-CN" altLang="en-US" dirty="0"/>
              <a:t> false, and then use the policy gradient of RL to score and update.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Reference1</a:t>
            </a:r>
            <a:r>
              <a:rPr lang="zh-CN" altLang="en-US" dirty="0"/>
              <a:t>：</a:t>
            </a:r>
            <a:r>
              <a:rPr lang="en-US" altLang="zh-CN" dirty="0"/>
              <a:t>IRGAN(its generator is actually a candidate sentence, which needs </a:t>
            </a:r>
            <a:r>
              <a:rPr lang="en-US" altLang="zh-CN" dirty="0" err="1"/>
              <a:t>sofmax</a:t>
            </a:r>
            <a:r>
              <a:rPr lang="en-US" altLang="zh-CN" dirty="0"/>
              <a:t>),</a:t>
            </a:r>
          </a:p>
        </p:txBody>
      </p:sp>
    </p:spTree>
    <p:extLst>
      <p:ext uri="{BB962C8B-B14F-4D97-AF65-F5344CB8AC3E}">
        <p14:creationId xmlns:p14="http://schemas.microsoft.com/office/powerpoint/2010/main" val="290890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5441E92-94A2-4F88-8170-9BD77D4B4517}"/>
              </a:ext>
            </a:extLst>
          </p:cNvPr>
          <p:cNvSpPr/>
          <p:nvPr/>
        </p:nvSpPr>
        <p:spPr>
          <a:xfrm>
            <a:off x="251520" y="931180"/>
            <a:ext cx="3627569" cy="120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Reference2</a:t>
            </a:r>
            <a:r>
              <a:rPr lang="zh-CN" altLang="en-US" b="1" dirty="0"/>
              <a:t>：</a:t>
            </a:r>
            <a:r>
              <a:rPr lang="en-US" altLang="zh-CN" sz="1600" dirty="0"/>
              <a:t> Seq GAN</a:t>
            </a:r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GAN+RL+NLP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2EB381-AEA8-4626-BFA7-19B5BF973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7323"/>
            <a:ext cx="9144000" cy="33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641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e833cdc2-c6bf-4517-b360-996c64e035c0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230</Words>
  <Application>Microsoft Office PowerPoint</Application>
  <PresentationFormat>全屏显示(4:3)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Calibri</vt:lpstr>
      <vt:lpstr>Georgia</vt:lpstr>
      <vt:lpstr>Trebuchet MS</vt:lpstr>
      <vt:lpstr>Wingdings 2</vt:lpstr>
      <vt:lpstr>都市</vt:lpstr>
      <vt:lpstr>工作汇报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ASUS</dc:creator>
  <cp:lastModifiedBy>wumin</cp:lastModifiedBy>
  <cp:revision>1274</cp:revision>
  <dcterms:created xsi:type="dcterms:W3CDTF">2018-11-19T07:00:00Z</dcterms:created>
  <dcterms:modified xsi:type="dcterms:W3CDTF">2019-07-29T10:51:32Z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