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453" r:id="rId3"/>
    <p:sldId id="454" r:id="rId4"/>
    <p:sldId id="455" r:id="rId5"/>
    <p:sldId id="457" r:id="rId6"/>
    <p:sldId id="456" r:id="rId7"/>
    <p:sldId id="459" r:id="rId8"/>
    <p:sldId id="458" r:id="rId9"/>
    <p:sldId id="460" r:id="rId10"/>
    <p:sldId id="461" r:id="rId11"/>
    <p:sldId id="462" r:id="rId12"/>
    <p:sldId id="463" r:id="rId13"/>
    <p:sldId id="464"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7">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CD73"/>
    <a:srgbClr val="EE0418"/>
    <a:srgbClr val="FF381E"/>
    <a:srgbClr val="FF6937"/>
    <a:srgbClr val="FEA467"/>
    <a:srgbClr val="FEA061"/>
    <a:srgbClr val="F7CB87"/>
    <a:srgbClr val="E1E7A9"/>
    <a:srgbClr val="4DF3CE"/>
    <a:srgbClr val="91FE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710"/>
      </p:cViewPr>
      <p:guideLst>
        <p:guide orient="horz" pos="2057"/>
        <p:guide pos="28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0071B9-B0F0-4700-9865-FB387845B538}" type="datetimeFigureOut">
              <a:rPr lang="zh-CN" altLang="en-US" smtClean="0"/>
              <a:t>2019/6/17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B86559-2C1C-4808-B3EA-70DCBC4822E0}" type="slidenum">
              <a:rPr lang="zh-CN" altLang="en-US" smtClean="0"/>
              <a:t>‹#›</a:t>
            </a:fld>
            <a:endParaRPr lang="zh-CN" altLang="en-US"/>
          </a:p>
        </p:txBody>
      </p:sp>
    </p:spTree>
    <p:extLst>
      <p:ext uri="{BB962C8B-B14F-4D97-AF65-F5344CB8AC3E}">
        <p14:creationId xmlns:p14="http://schemas.microsoft.com/office/powerpoint/2010/main" val="133296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t>2019/6/17</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t>2019/6/17</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t>2019/6/17</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t>2019/6/17</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ctrTitle"/>
          </p:nvPr>
        </p:nvSpPr>
        <p:spPr>
          <a:xfrm>
            <a:off x="2446815" y="1862835"/>
            <a:ext cx="4240808" cy="1785240"/>
          </a:xfrm>
        </p:spPr>
        <p:txBody>
          <a:bodyPr>
            <a:normAutofit/>
          </a:bodyPr>
          <a:lstStyle/>
          <a:p>
            <a:pPr>
              <a:lnSpc>
                <a:spcPct val="150000"/>
              </a:lnSpc>
            </a:pPr>
            <a:r>
              <a:rPr lang="zh-CN" altLang="en-US" sz="4000" b="1" dirty="0"/>
              <a:t>工作汇报</a:t>
            </a:r>
          </a:p>
        </p:txBody>
      </p:sp>
      <p:sp>
        <p:nvSpPr>
          <p:cNvPr id="6" name="文本占位符 6"/>
          <p:cNvSpPr txBox="1"/>
          <p:nvPr/>
        </p:nvSpPr>
        <p:spPr>
          <a:xfrm>
            <a:off x="2446815" y="4847277"/>
            <a:ext cx="4240808" cy="296271"/>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600" dirty="0">
                <a:solidFill>
                  <a:schemeClr val="tx1"/>
                </a:solidFill>
              </a:rPr>
              <a:t>201</a:t>
            </a:r>
            <a:r>
              <a:rPr lang="en-US" altLang="zh-CN" sz="1600" dirty="0">
                <a:solidFill>
                  <a:schemeClr val="tx1"/>
                </a:solidFill>
              </a:rPr>
              <a:t>9</a:t>
            </a:r>
            <a:r>
              <a:rPr lang="zh-CN" altLang="en-US" sz="1600" dirty="0">
                <a:solidFill>
                  <a:schemeClr val="tx1"/>
                </a:solidFill>
              </a:rPr>
              <a:t>年</a:t>
            </a:r>
            <a:r>
              <a:rPr lang="en-US" altLang="zh-CN" sz="1600" dirty="0">
                <a:solidFill>
                  <a:schemeClr val="tx1"/>
                </a:solidFill>
              </a:rPr>
              <a:t>6</a:t>
            </a:r>
            <a:r>
              <a:rPr lang="zh-CN" altLang="en-US" sz="1600" dirty="0">
                <a:solidFill>
                  <a:schemeClr val="tx1"/>
                </a:solidFill>
              </a:rPr>
              <a:t>月</a:t>
            </a:r>
            <a:r>
              <a:rPr lang="en-US" altLang="zh-CN" sz="1600" dirty="0">
                <a:solidFill>
                  <a:schemeClr val="tx1"/>
                </a:solidFill>
              </a:rPr>
              <a:t>17</a:t>
            </a:r>
            <a:r>
              <a:rPr lang="zh-CN" altLang="en-US" sz="1600" dirty="0">
                <a:solidFill>
                  <a:schemeClr val="tx1"/>
                </a:solidFill>
              </a:rPr>
              <a:t>日</a:t>
            </a:r>
            <a:r>
              <a:rPr lang="en-US" altLang="zh-CN" sz="1600" dirty="0">
                <a:solidFill>
                  <a:schemeClr val="tx1"/>
                </a:solidFill>
              </a:rPr>
              <a:t>            </a:t>
            </a:r>
            <a:r>
              <a:rPr lang="zh-CN" altLang="en-US" sz="1600" dirty="0">
                <a:solidFill>
                  <a:schemeClr val="tx1"/>
                </a:solidFill>
              </a:rPr>
              <a:t>赵天明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836712"/>
            <a:ext cx="8352928" cy="872868"/>
          </a:xfrm>
          <a:prstGeom prst="rect">
            <a:avLst/>
          </a:prstGeom>
        </p:spPr>
        <p:txBody>
          <a:bodyPr wrap="square">
            <a:spAutoFit/>
          </a:bodyPr>
          <a:lstStyle/>
          <a:p>
            <a:pPr>
              <a:lnSpc>
                <a:spcPct val="150000"/>
              </a:lnSpc>
            </a:pPr>
            <a:r>
              <a:rPr lang="en-US" altLang="zh-CN" b="1" dirty="0"/>
              <a:t>6. Image Generation </a:t>
            </a:r>
          </a:p>
          <a:p>
            <a:pPr>
              <a:lnSpc>
                <a:spcPct val="150000"/>
              </a:lnSpc>
            </a:pPr>
            <a:r>
              <a:rPr lang="en-US" altLang="zh-CN" b="1" dirty="0"/>
              <a:t>from Scene Graphs(2018)</a:t>
            </a:r>
          </a:p>
        </p:txBody>
      </p:sp>
      <p:pic>
        <p:nvPicPr>
          <p:cNvPr id="3" name="图片 2">
            <a:extLst>
              <a:ext uri="{FF2B5EF4-FFF2-40B4-BE49-F238E27FC236}">
                <a16:creationId xmlns:a16="http://schemas.microsoft.com/office/drawing/2014/main" id="{CC09282E-938C-4882-B2B1-180937BF1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300807"/>
            <a:ext cx="4016784" cy="2912169"/>
          </a:xfrm>
          <a:prstGeom prst="rect">
            <a:avLst/>
          </a:prstGeom>
        </p:spPr>
      </p:pic>
      <p:pic>
        <p:nvPicPr>
          <p:cNvPr id="9" name="图片 8">
            <a:extLst>
              <a:ext uri="{FF2B5EF4-FFF2-40B4-BE49-F238E27FC236}">
                <a16:creationId xmlns:a16="http://schemas.microsoft.com/office/drawing/2014/main" id="{5D26D161-17DE-4560-83A6-28FAC406A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88287"/>
            <a:ext cx="9144000" cy="3497097"/>
          </a:xfrm>
          <a:prstGeom prst="rect">
            <a:avLst/>
          </a:prstGeom>
        </p:spPr>
      </p:pic>
    </p:spTree>
    <p:extLst>
      <p:ext uri="{BB962C8B-B14F-4D97-AF65-F5344CB8AC3E}">
        <p14:creationId xmlns:p14="http://schemas.microsoft.com/office/powerpoint/2010/main" val="28608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70154F1-00B3-42C7-987B-6979F228F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1412776"/>
            <a:ext cx="4392018" cy="2975793"/>
          </a:xfrm>
          <a:prstGeom prst="rect">
            <a:avLst/>
          </a:prstGeom>
        </p:spPr>
      </p:pic>
      <p:pic>
        <p:nvPicPr>
          <p:cNvPr id="9" name="图片 8">
            <a:extLst>
              <a:ext uri="{FF2B5EF4-FFF2-40B4-BE49-F238E27FC236}">
                <a16:creationId xmlns:a16="http://schemas.microsoft.com/office/drawing/2014/main" id="{A8B241FF-9992-405E-B663-7EE7A97E8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950" y="1086222"/>
            <a:ext cx="4698554" cy="3782938"/>
          </a:xfrm>
          <a:prstGeom prst="rect">
            <a:avLst/>
          </a:prstGeom>
        </p:spPr>
      </p:pic>
    </p:spTree>
    <p:extLst>
      <p:ext uri="{BB962C8B-B14F-4D97-AF65-F5344CB8AC3E}">
        <p14:creationId xmlns:p14="http://schemas.microsoft.com/office/powerpoint/2010/main" val="124540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87395DF-1312-467D-8BD4-1DC273C3F498}"/>
              </a:ext>
            </a:extLst>
          </p:cNvPr>
          <p:cNvPicPr/>
          <p:nvPr/>
        </p:nvPicPr>
        <p:blipFill>
          <a:blip r:embed="rId2"/>
          <a:stretch>
            <a:fillRect/>
          </a:stretch>
        </p:blipFill>
        <p:spPr>
          <a:xfrm>
            <a:off x="179512" y="548680"/>
            <a:ext cx="8640960" cy="3240360"/>
          </a:xfrm>
          <a:prstGeom prst="rect">
            <a:avLst/>
          </a:prstGeom>
          <a:noFill/>
          <a:ln>
            <a:noFill/>
          </a:ln>
        </p:spPr>
      </p:pic>
      <p:pic>
        <p:nvPicPr>
          <p:cNvPr id="5" name="图片 4">
            <a:extLst>
              <a:ext uri="{FF2B5EF4-FFF2-40B4-BE49-F238E27FC236}">
                <a16:creationId xmlns:a16="http://schemas.microsoft.com/office/drawing/2014/main" id="{62C24CD7-71CA-4873-9417-D4D65695101A}"/>
              </a:ext>
            </a:extLst>
          </p:cNvPr>
          <p:cNvPicPr/>
          <p:nvPr/>
        </p:nvPicPr>
        <p:blipFill>
          <a:blip r:embed="rId3"/>
          <a:stretch>
            <a:fillRect/>
          </a:stretch>
        </p:blipFill>
        <p:spPr>
          <a:xfrm>
            <a:off x="287524" y="4077072"/>
            <a:ext cx="8604956" cy="2736304"/>
          </a:xfrm>
          <a:prstGeom prst="rect">
            <a:avLst/>
          </a:prstGeom>
          <a:noFill/>
          <a:ln>
            <a:noFill/>
          </a:ln>
        </p:spPr>
      </p:pic>
    </p:spTree>
    <p:extLst>
      <p:ext uri="{BB962C8B-B14F-4D97-AF65-F5344CB8AC3E}">
        <p14:creationId xmlns:p14="http://schemas.microsoft.com/office/powerpoint/2010/main" val="46188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836712"/>
            <a:ext cx="8352928" cy="5443350"/>
          </a:xfrm>
          <a:prstGeom prst="rect">
            <a:avLst/>
          </a:prstGeom>
        </p:spPr>
        <p:txBody>
          <a:bodyPr wrap="square">
            <a:spAutoFit/>
          </a:bodyPr>
          <a:lstStyle/>
          <a:p>
            <a:pPr>
              <a:lnSpc>
                <a:spcPct val="150000"/>
              </a:lnSpc>
            </a:pPr>
            <a:r>
              <a:rPr lang="en-US" altLang="zh-CN" b="1" dirty="0"/>
              <a:t>·Inspired by 2 </a:t>
            </a:r>
          </a:p>
          <a:p>
            <a:pPr>
              <a:lnSpc>
                <a:spcPct val="150000"/>
              </a:lnSpc>
            </a:pPr>
            <a:r>
              <a:rPr lang="en-US" altLang="zh-CN" dirty="0"/>
              <a:t>Style transfer models + fashion of the corresponding age/category</a:t>
            </a:r>
          </a:p>
          <a:p>
            <a:pPr>
              <a:lnSpc>
                <a:spcPct val="150000"/>
              </a:lnSpc>
            </a:pPr>
            <a:r>
              <a:rPr lang="en-US" altLang="zh-CN" dirty="0"/>
              <a:t>Style Transfer models(Domain adaptation)</a:t>
            </a:r>
          </a:p>
          <a:p>
            <a:pPr>
              <a:lnSpc>
                <a:spcPct val="150000"/>
              </a:lnSpc>
            </a:pPr>
            <a:r>
              <a:rPr lang="en-US" altLang="zh-CN" dirty="0"/>
              <a:t> </a:t>
            </a:r>
            <a:r>
              <a:rPr lang="zh-CN" altLang="en-US" dirty="0"/>
              <a:t>：</a:t>
            </a:r>
            <a:r>
              <a:rPr lang="en-US" altLang="zh-CN" dirty="0"/>
              <a:t>DANN, ARDA</a:t>
            </a:r>
          </a:p>
          <a:p>
            <a:pPr>
              <a:lnSpc>
                <a:spcPct val="150000"/>
              </a:lnSpc>
            </a:pPr>
            <a:endParaRPr lang="en-US" altLang="zh-CN" dirty="0"/>
          </a:p>
          <a:p>
            <a:pPr>
              <a:lnSpc>
                <a:spcPct val="150000"/>
              </a:lnSpc>
            </a:pPr>
            <a:r>
              <a:rPr lang="en-US" altLang="zh-CN" dirty="0"/>
              <a:t>· To avoid </a:t>
            </a:r>
            <a:r>
              <a:rPr lang="en-US" altLang="zh-CN" b="1" dirty="0"/>
              <a:t>GAN mode collapse</a:t>
            </a:r>
            <a:r>
              <a:rPr lang="en-US" altLang="zh-CN" dirty="0"/>
              <a:t> </a:t>
            </a:r>
            <a:br>
              <a:rPr lang="en-US" altLang="zh-CN" dirty="0"/>
            </a:br>
            <a:r>
              <a:rPr lang="en-US" altLang="zh-CN" dirty="0"/>
              <a:t>Structural improvement</a:t>
            </a:r>
            <a:r>
              <a:rPr lang="zh-CN" altLang="en-US" dirty="0"/>
              <a:t>： </a:t>
            </a:r>
            <a:r>
              <a:rPr lang="en-US" altLang="zh-CN" dirty="0"/>
              <a:t>MAD-GAN, MRGAN</a:t>
            </a:r>
          </a:p>
          <a:p>
            <a:pPr>
              <a:lnSpc>
                <a:spcPct val="150000"/>
              </a:lnSpc>
            </a:pPr>
            <a:r>
              <a:rPr lang="en-US" altLang="zh-CN" dirty="0"/>
              <a:t>Supervised: CGAN, ACGAN</a:t>
            </a:r>
          </a:p>
          <a:p>
            <a:pPr>
              <a:lnSpc>
                <a:spcPct val="150000"/>
              </a:lnSpc>
            </a:pPr>
            <a:r>
              <a:rPr lang="en-US" altLang="zh-CN" dirty="0"/>
              <a:t>Reinforcement Learning(use a NN to learn the cost function): DDPG, TRPO</a:t>
            </a:r>
          </a:p>
          <a:p>
            <a:pPr>
              <a:lnSpc>
                <a:spcPct val="150000"/>
              </a:lnSpc>
            </a:pPr>
            <a:endParaRPr lang="en-US" altLang="zh-CN" dirty="0"/>
          </a:p>
          <a:p>
            <a:pPr>
              <a:lnSpc>
                <a:spcPct val="150000"/>
              </a:lnSpc>
            </a:pPr>
            <a:r>
              <a:rPr lang="en-US" altLang="zh-CN" dirty="0"/>
              <a:t>· To select the</a:t>
            </a:r>
            <a:r>
              <a:rPr lang="zh-CN" altLang="en-US" dirty="0"/>
              <a:t> </a:t>
            </a:r>
            <a:r>
              <a:rPr lang="en-US" altLang="zh-CN" dirty="0"/>
              <a:t>Off-the-shelf models.</a:t>
            </a:r>
          </a:p>
          <a:p>
            <a:pPr>
              <a:lnSpc>
                <a:spcPct val="150000"/>
              </a:lnSpc>
            </a:pPr>
            <a:endParaRPr lang="en-US" altLang="zh-CN" dirty="0"/>
          </a:p>
          <a:p>
            <a:pPr>
              <a:lnSpc>
                <a:spcPct val="150000"/>
              </a:lnSpc>
            </a:pPr>
            <a:r>
              <a:rPr lang="en-US" altLang="zh-CN" dirty="0"/>
              <a:t>· </a:t>
            </a:r>
            <a:r>
              <a:rPr lang="en-US" altLang="zh-CN" dirty="0" err="1"/>
              <a:t>Pytorch</a:t>
            </a:r>
            <a:endParaRPr lang="en-US" altLang="zh-CN" dirty="0"/>
          </a:p>
        </p:txBody>
      </p:sp>
    </p:spTree>
    <p:extLst>
      <p:ext uri="{BB962C8B-B14F-4D97-AF65-F5344CB8AC3E}">
        <p14:creationId xmlns:p14="http://schemas.microsoft.com/office/powerpoint/2010/main" val="82999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836712"/>
            <a:ext cx="8352928" cy="3781356"/>
          </a:xfrm>
          <a:prstGeom prst="rect">
            <a:avLst/>
          </a:prstGeom>
        </p:spPr>
        <p:txBody>
          <a:bodyPr wrap="square">
            <a:spAutoFit/>
          </a:bodyPr>
          <a:lstStyle/>
          <a:p>
            <a:pPr>
              <a:lnSpc>
                <a:spcPct val="150000"/>
              </a:lnSpc>
            </a:pPr>
            <a:r>
              <a:rPr lang="en-US" altLang="zh-CN" b="1" dirty="0"/>
              <a:t>1. </a:t>
            </a:r>
            <a:r>
              <a:rPr lang="en-US" altLang="zh-CN" b="1" dirty="0" err="1"/>
              <a:t>FaceOff</a:t>
            </a:r>
            <a:r>
              <a:rPr lang="en-US" altLang="zh-CN" b="1" dirty="0"/>
              <a:t>(2019.2)</a:t>
            </a:r>
          </a:p>
          <a:p>
            <a:pPr>
              <a:lnSpc>
                <a:spcPct val="150000"/>
              </a:lnSpc>
            </a:pPr>
            <a:r>
              <a:rPr lang="en-US" altLang="zh-CN" dirty="0"/>
              <a:t>(1) Construct a repository of web GUI based on 15,491 web pages,</a:t>
            </a:r>
            <a:r>
              <a:rPr lang="zh-CN" altLang="en-US" dirty="0"/>
              <a:t> </a:t>
            </a:r>
            <a:r>
              <a:rPr lang="en-US" altLang="zh-CN" dirty="0"/>
              <a:t>a page under design (PUD) as input.</a:t>
            </a:r>
          </a:p>
          <a:p>
            <a:pPr>
              <a:lnSpc>
                <a:spcPct val="150000"/>
              </a:lnSpc>
            </a:pPr>
            <a:r>
              <a:rPr lang="en-US" altLang="zh-CN" dirty="0"/>
              <a:t>(2) Use the structure matching algorithm to implement a template retriever. </a:t>
            </a:r>
            <a:br>
              <a:rPr lang="en-US" altLang="zh-CN" dirty="0"/>
            </a:br>
            <a:r>
              <a:rPr lang="en-US" altLang="zh-CN" dirty="0"/>
              <a:t>(3) </a:t>
            </a:r>
            <a:r>
              <a:rPr lang="en-US" altLang="zh-CN" u="sng" dirty="0"/>
              <a:t>Train a </a:t>
            </a:r>
            <a:r>
              <a:rPr lang="en-US" altLang="zh-CN" u="sng" dirty="0">
                <a:solidFill>
                  <a:srgbClr val="00B0F0"/>
                </a:solidFill>
              </a:rPr>
              <a:t>CNN-based style embedding model </a:t>
            </a:r>
            <a:r>
              <a:rPr lang="en-US" altLang="zh-CN" dirty="0"/>
              <a:t>to find the optimal combination of templates with harmonious style.</a:t>
            </a:r>
            <a:br>
              <a:rPr lang="en-US" altLang="zh-CN" dirty="0"/>
            </a:br>
            <a:br>
              <a:rPr lang="en-US" altLang="zh-CN" dirty="0"/>
            </a:br>
            <a:br>
              <a:rPr lang="en-US" altLang="zh-CN" dirty="0"/>
            </a:br>
            <a:endParaRPr lang="en-US" altLang="zh-CN" dirty="0"/>
          </a:p>
        </p:txBody>
      </p:sp>
      <p:pic>
        <p:nvPicPr>
          <p:cNvPr id="3" name="图片 2">
            <a:extLst>
              <a:ext uri="{FF2B5EF4-FFF2-40B4-BE49-F238E27FC236}">
                <a16:creationId xmlns:a16="http://schemas.microsoft.com/office/drawing/2014/main" id="{68CD29F7-A338-4F40-9BEB-E91051DEC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64003"/>
            <a:ext cx="9144000" cy="2645317"/>
          </a:xfrm>
          <a:prstGeom prst="rect">
            <a:avLst/>
          </a:prstGeom>
        </p:spPr>
      </p:pic>
    </p:spTree>
    <p:extLst>
      <p:ext uri="{BB962C8B-B14F-4D97-AF65-F5344CB8AC3E}">
        <p14:creationId xmlns:p14="http://schemas.microsoft.com/office/powerpoint/2010/main" val="224081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980728"/>
            <a:ext cx="8352928" cy="4612353"/>
          </a:xfrm>
          <a:prstGeom prst="rect">
            <a:avLst/>
          </a:prstGeom>
        </p:spPr>
        <p:txBody>
          <a:bodyPr wrap="square">
            <a:spAutoFit/>
          </a:bodyPr>
          <a:lstStyle/>
          <a:p>
            <a:pPr>
              <a:lnSpc>
                <a:spcPct val="150000"/>
              </a:lnSpc>
            </a:pPr>
            <a:r>
              <a:rPr lang="en-US" altLang="zh-CN" dirty="0"/>
              <a:t>(2) </a:t>
            </a:r>
          </a:p>
          <a:p>
            <a:pPr>
              <a:lnSpc>
                <a:spcPct val="150000"/>
              </a:lnSpc>
            </a:pPr>
            <a:r>
              <a:rPr lang="en-US" altLang="zh-CN" dirty="0"/>
              <a:t>·Extract templates from these web pages, cut out all subtrees from the original DOM tree, </a:t>
            </a:r>
          </a:p>
          <a:p>
            <a:pPr>
              <a:lnSpc>
                <a:spcPct val="150000"/>
              </a:lnSpc>
            </a:pPr>
            <a:r>
              <a:rPr lang="en-US" altLang="zh-CN" dirty="0"/>
              <a:t>·Use the subtree as index to identify a template. Segments the PUD into several blocks by dividing the DOM tree into multiple subtrees, </a:t>
            </a:r>
          </a:p>
          <a:p>
            <a:pPr>
              <a:lnSpc>
                <a:spcPct val="150000"/>
              </a:lnSpc>
            </a:pPr>
            <a:r>
              <a:rPr lang="en-US" altLang="zh-CN" dirty="0"/>
              <a:t>·Use a variant of tree edit distance algorithm to define the structural similarity of subtrees. </a:t>
            </a:r>
          </a:p>
          <a:p>
            <a:pPr>
              <a:lnSpc>
                <a:spcPct val="150000"/>
              </a:lnSpc>
            </a:pPr>
            <a:r>
              <a:rPr lang="en-US" altLang="zh-CN" dirty="0"/>
              <a:t>·Adopt a top-down searching algorithm to improve the speed of searching segmentation.</a:t>
            </a:r>
          </a:p>
          <a:p>
            <a:pPr>
              <a:lnSpc>
                <a:spcPct val="150000"/>
              </a:lnSpc>
            </a:pPr>
            <a:br>
              <a:rPr lang="en-US" altLang="zh-CN" dirty="0"/>
            </a:br>
            <a:endParaRPr lang="en-US" altLang="zh-CN" dirty="0"/>
          </a:p>
        </p:txBody>
      </p:sp>
    </p:spTree>
    <p:extLst>
      <p:ext uri="{BB962C8B-B14F-4D97-AF65-F5344CB8AC3E}">
        <p14:creationId xmlns:p14="http://schemas.microsoft.com/office/powerpoint/2010/main" val="50187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836712"/>
            <a:ext cx="8352928" cy="5443350"/>
          </a:xfrm>
          <a:prstGeom prst="rect">
            <a:avLst/>
          </a:prstGeom>
        </p:spPr>
        <p:txBody>
          <a:bodyPr wrap="square">
            <a:spAutoFit/>
          </a:bodyPr>
          <a:lstStyle/>
          <a:p>
            <a:pPr>
              <a:lnSpc>
                <a:spcPct val="150000"/>
              </a:lnSpc>
            </a:pPr>
            <a:r>
              <a:rPr lang="en-US" altLang="zh-CN" b="1" dirty="0"/>
              <a:t>2. Anime Characters Creation(2017)</a:t>
            </a:r>
          </a:p>
          <a:p>
            <a:pPr>
              <a:lnSpc>
                <a:spcPct val="150000"/>
              </a:lnSpc>
            </a:pPr>
            <a:r>
              <a:rPr lang="en-US" altLang="zh-CN" dirty="0"/>
              <a:t>(1) </a:t>
            </a:r>
            <a:r>
              <a:rPr lang="en-US" altLang="zh-CN" u="sng" dirty="0"/>
              <a:t>Use </a:t>
            </a:r>
            <a:r>
              <a:rPr lang="en-US" altLang="zh-CN" u="sng" dirty="0">
                <a:solidFill>
                  <a:srgbClr val="00B0F0"/>
                </a:solidFill>
              </a:rPr>
              <a:t>Illustration2Vec</a:t>
            </a:r>
            <a:r>
              <a:rPr lang="en-US" altLang="zh-CN" u="sng" dirty="0"/>
              <a:t>, a CNN-based tool for estimating tags of anime illustrations7 for (noisy) estimations of tags</a:t>
            </a:r>
            <a:r>
              <a:rPr lang="en-US" altLang="zh-CN" dirty="0"/>
              <a:t>.(which can predict probabilities of belonging to 512 kinds of general attributes (tags)). Select 34 related tags suitable for our task.</a:t>
            </a:r>
          </a:p>
          <a:p>
            <a:pPr>
              <a:lnSpc>
                <a:spcPct val="150000"/>
              </a:lnSpc>
            </a:pPr>
            <a:r>
              <a:rPr lang="en-US" altLang="zh-CN" dirty="0"/>
              <a:t>(2) Use </a:t>
            </a:r>
            <a:r>
              <a:rPr lang="en-US" altLang="zh-CN" dirty="0">
                <a:solidFill>
                  <a:srgbClr val="00B0F0"/>
                </a:solidFill>
              </a:rPr>
              <a:t>DRAGAN</a:t>
            </a:r>
            <a:r>
              <a:rPr lang="en-US" altLang="zh-CN" dirty="0"/>
              <a:t> as the basic GAN model, which can give presumable results compare to other GANs, and it has the least computation cost. </a:t>
            </a:r>
          </a:p>
          <a:p>
            <a:pPr>
              <a:lnSpc>
                <a:spcPct val="150000"/>
              </a:lnSpc>
            </a:pPr>
            <a:r>
              <a:rPr lang="en-US" altLang="zh-CN" dirty="0"/>
              <a:t>(3) Use Fréchet Inception Distance(</a:t>
            </a:r>
            <a:r>
              <a:rPr lang="en-US" altLang="zh-CN" dirty="0">
                <a:solidFill>
                  <a:srgbClr val="00B0F0"/>
                </a:solidFill>
              </a:rPr>
              <a:t>FID</a:t>
            </a:r>
            <a:r>
              <a:rPr lang="en-US" altLang="zh-CN" dirty="0"/>
              <a:t>) as the quantitative evaluation method.(replace the Inception model trained on ImageNet with Illustration2vec feature extractor model for better measurement)</a:t>
            </a:r>
          </a:p>
          <a:p>
            <a:pPr>
              <a:lnSpc>
                <a:spcPct val="150000"/>
              </a:lnSpc>
            </a:pPr>
            <a:r>
              <a:rPr lang="en-US" altLang="zh-CN" dirty="0"/>
              <a:t>(4) Build a website interface to make our model more accessible.(We impose </a:t>
            </a:r>
            <a:r>
              <a:rPr lang="en-US" altLang="zh-CN" dirty="0" err="1"/>
              <a:t>WebDNN</a:t>
            </a:r>
            <a:r>
              <a:rPr lang="en-US" altLang="zh-CN" dirty="0"/>
              <a:t>, and convert the trained </a:t>
            </a:r>
            <a:r>
              <a:rPr lang="en-US" altLang="zh-CN" dirty="0" err="1"/>
              <a:t>Chainer</a:t>
            </a:r>
            <a:r>
              <a:rPr lang="en-US" altLang="zh-CN" dirty="0"/>
              <a:t> model to the </a:t>
            </a:r>
            <a:r>
              <a:rPr lang="en-US" altLang="zh-CN" dirty="0" err="1"/>
              <a:t>WebAssembly</a:t>
            </a:r>
            <a:r>
              <a:rPr lang="en-US" altLang="zh-CN" dirty="0"/>
              <a:t> based</a:t>
            </a:r>
            <a:br>
              <a:rPr lang="en-US" altLang="zh-CN" dirty="0"/>
            </a:br>
            <a:r>
              <a:rPr lang="en-US" altLang="zh-CN" dirty="0" err="1"/>
              <a:t>Javascript</a:t>
            </a:r>
            <a:r>
              <a:rPr lang="en-US" altLang="zh-CN" dirty="0"/>
              <a:t> model)</a:t>
            </a:r>
          </a:p>
        </p:txBody>
      </p:sp>
    </p:spTree>
    <p:extLst>
      <p:ext uri="{BB962C8B-B14F-4D97-AF65-F5344CB8AC3E}">
        <p14:creationId xmlns:p14="http://schemas.microsoft.com/office/powerpoint/2010/main" val="165464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42BDC39-00C2-4DE8-A673-2624466ED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6769"/>
            <a:ext cx="9144000" cy="2274599"/>
          </a:xfrm>
          <a:prstGeom prst="rect">
            <a:avLst/>
          </a:prstGeom>
        </p:spPr>
      </p:pic>
      <p:pic>
        <p:nvPicPr>
          <p:cNvPr id="3" name="图片 2">
            <a:extLst>
              <a:ext uri="{FF2B5EF4-FFF2-40B4-BE49-F238E27FC236}">
                <a16:creationId xmlns:a16="http://schemas.microsoft.com/office/drawing/2014/main" id="{F2937E5F-AA94-4BAB-A43C-4A4FB5C1E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25526"/>
            <a:ext cx="9144000" cy="2555602"/>
          </a:xfrm>
          <a:prstGeom prst="rect">
            <a:avLst/>
          </a:prstGeom>
        </p:spPr>
      </p:pic>
      <p:sp>
        <p:nvSpPr>
          <p:cNvPr id="4" name="矩形 3"/>
          <p:cNvSpPr/>
          <p:nvPr/>
        </p:nvSpPr>
        <p:spPr>
          <a:xfrm>
            <a:off x="400654" y="836712"/>
            <a:ext cx="8352928" cy="1703864"/>
          </a:xfrm>
          <a:prstGeom prst="rect">
            <a:avLst/>
          </a:prstGeom>
        </p:spPr>
        <p:txBody>
          <a:bodyPr wrap="square">
            <a:spAutoFit/>
          </a:bodyPr>
          <a:lstStyle/>
          <a:p>
            <a:pPr>
              <a:lnSpc>
                <a:spcPct val="150000"/>
              </a:lnSpc>
            </a:pPr>
            <a:r>
              <a:rPr lang="en-US" altLang="zh-CN" dirty="0"/>
              <a:t>(2) ·The generator contains 16 </a:t>
            </a:r>
            <a:r>
              <a:rPr lang="en-US" altLang="zh-CN" dirty="0" err="1"/>
              <a:t>ResBlocks</a:t>
            </a:r>
            <a:r>
              <a:rPr lang="en-US" altLang="zh-CN" dirty="0"/>
              <a:t> and uses 3 sub-pixel CNN[27] for feature map upscaling. The discriminator contains 10 </a:t>
            </a:r>
            <a:r>
              <a:rPr lang="en-US" altLang="zh-CN" dirty="0" err="1"/>
              <a:t>Resblocks</a:t>
            </a:r>
            <a:r>
              <a:rPr lang="en-US" altLang="zh-CN" dirty="0"/>
              <a:t>, add an extra fully-connected layer to the last convolution layer as the attribute classifier. </a:t>
            </a:r>
          </a:p>
          <a:p>
            <a:pPr>
              <a:lnSpc>
                <a:spcPct val="150000"/>
              </a:lnSpc>
            </a:pPr>
            <a:endParaRPr lang="en-US" altLang="zh-CN" dirty="0"/>
          </a:p>
        </p:txBody>
      </p:sp>
    </p:spTree>
    <p:extLst>
      <p:ext uri="{BB962C8B-B14F-4D97-AF65-F5344CB8AC3E}">
        <p14:creationId xmlns:p14="http://schemas.microsoft.com/office/powerpoint/2010/main" val="404949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836712"/>
            <a:ext cx="8352928" cy="4612353"/>
          </a:xfrm>
          <a:prstGeom prst="rect">
            <a:avLst/>
          </a:prstGeom>
        </p:spPr>
        <p:txBody>
          <a:bodyPr wrap="square">
            <a:spAutoFit/>
          </a:bodyPr>
          <a:lstStyle/>
          <a:p>
            <a:pPr>
              <a:lnSpc>
                <a:spcPct val="150000"/>
              </a:lnSpc>
            </a:pPr>
            <a:r>
              <a:rPr lang="en-US" altLang="zh-CN" dirty="0"/>
              <a:t>(2) </a:t>
            </a:r>
          </a:p>
          <a:p>
            <a:pPr>
              <a:lnSpc>
                <a:spcPct val="150000"/>
              </a:lnSpc>
            </a:pPr>
            <a:r>
              <a:rPr lang="en-US" altLang="zh-CN" dirty="0"/>
              <a:t>·Use DRAGAN as the basic GAN model, which can give presumable results compare to other GANs, and it has the least computation cost. Also find it is very stable under several network architectures, we successfully train the DRAGAN with a </a:t>
            </a:r>
            <a:r>
              <a:rPr lang="en-US" altLang="zh-CN" dirty="0" err="1"/>
              <a:t>SRResNet</a:t>
            </a:r>
            <a:r>
              <a:rPr lang="en-US" altLang="zh-CN" dirty="0"/>
              <a:t>(2017)[12]-like generator. Utilization of the label information is inspired by ACGAN. </a:t>
            </a:r>
          </a:p>
          <a:p>
            <a:pPr>
              <a:lnSpc>
                <a:spcPct val="150000"/>
              </a:lnSpc>
            </a:pPr>
            <a:r>
              <a:rPr lang="en-US" altLang="zh-CN" dirty="0"/>
              <a:t>·Compared with shape attributes(e.g. “hat”, “glasses”), color attributes are easier to learn. </a:t>
            </a:r>
            <a:br>
              <a:rPr lang="en-US" altLang="zh-CN" dirty="0"/>
            </a:br>
            <a:r>
              <a:rPr lang="en-US" altLang="zh-CN" b="1" dirty="0"/>
              <a:t>Super-Resolution</a:t>
            </a:r>
            <a:r>
              <a:rPr lang="en-US" altLang="zh-CN" dirty="0"/>
              <a:t> (failed)</a:t>
            </a:r>
          </a:p>
          <a:p>
            <a:pPr>
              <a:lnSpc>
                <a:spcPct val="150000"/>
              </a:lnSpc>
            </a:pPr>
            <a:r>
              <a:rPr lang="en-US" altLang="zh-CN" dirty="0"/>
              <a:t>Making generation of high resolution facial images from the GAN model directly is difficult, we try to build another Super-Resolution network.</a:t>
            </a:r>
          </a:p>
        </p:txBody>
      </p:sp>
    </p:spTree>
    <p:extLst>
      <p:ext uri="{BB962C8B-B14F-4D97-AF65-F5344CB8AC3E}">
        <p14:creationId xmlns:p14="http://schemas.microsoft.com/office/powerpoint/2010/main" val="80757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711214"/>
            <a:ext cx="8352928" cy="3365858"/>
          </a:xfrm>
          <a:prstGeom prst="rect">
            <a:avLst/>
          </a:prstGeom>
        </p:spPr>
        <p:txBody>
          <a:bodyPr wrap="square">
            <a:spAutoFit/>
          </a:bodyPr>
          <a:lstStyle/>
          <a:p>
            <a:pPr>
              <a:lnSpc>
                <a:spcPct val="150000"/>
              </a:lnSpc>
            </a:pPr>
            <a:r>
              <a:rPr lang="en-US" altLang="zh-CN" b="1" dirty="0"/>
              <a:t>3. Attribute2Image(2016.10)</a:t>
            </a:r>
          </a:p>
          <a:p>
            <a:pPr>
              <a:lnSpc>
                <a:spcPct val="150000"/>
              </a:lnSpc>
            </a:pPr>
            <a:r>
              <a:rPr lang="en-US" altLang="zh-CN" dirty="0"/>
              <a:t>(1) Generating images from visual attributes</a:t>
            </a:r>
            <a:r>
              <a:rPr lang="zh-CN" altLang="en-US" dirty="0"/>
              <a:t>：</a:t>
            </a:r>
            <a:r>
              <a:rPr lang="en-US" altLang="zh-CN" dirty="0"/>
              <a:t>Image modeling is a combination of foreground and background, and a hierarchical generation model is developed.</a:t>
            </a:r>
          </a:p>
          <a:p>
            <a:pPr>
              <a:lnSpc>
                <a:spcPct val="150000"/>
              </a:lnSpc>
            </a:pPr>
            <a:r>
              <a:rPr lang="en-US" altLang="zh-CN" dirty="0"/>
              <a:t>(2) The vector of visual attributes is extracted from natural language description, and the vector is combined with potential factors of learning to generate different image samples.</a:t>
            </a:r>
          </a:p>
          <a:p>
            <a:pPr>
              <a:lnSpc>
                <a:spcPct val="150000"/>
              </a:lnSpc>
            </a:pPr>
            <a:r>
              <a:rPr lang="en-US" altLang="zh-CN" dirty="0"/>
              <a:t>(3) End-to-end learning and decryption of latent variables for VAE. Using the Energy Minimization Algorithms for posterior judgment to latent variables.</a:t>
            </a:r>
          </a:p>
        </p:txBody>
      </p:sp>
      <p:pic>
        <p:nvPicPr>
          <p:cNvPr id="5" name="图片 4" descr="1560676381(1)">
            <a:extLst>
              <a:ext uri="{FF2B5EF4-FFF2-40B4-BE49-F238E27FC236}">
                <a16:creationId xmlns:a16="http://schemas.microsoft.com/office/drawing/2014/main" id="{00000000-0008-0000-0000-000004000000}"/>
              </a:ext>
            </a:extLst>
          </p:cNvPr>
          <p:cNvPicPr>
            <a:picLocks noChangeAspect="1"/>
          </p:cNvPicPr>
          <p:nvPr/>
        </p:nvPicPr>
        <p:blipFill>
          <a:blip r:embed="rId2"/>
          <a:stretch>
            <a:fillRect/>
          </a:stretch>
        </p:blipFill>
        <p:spPr>
          <a:xfrm>
            <a:off x="0" y="4000863"/>
            <a:ext cx="4368562" cy="2884521"/>
          </a:xfrm>
          <a:prstGeom prst="rect">
            <a:avLst/>
          </a:prstGeom>
        </p:spPr>
      </p:pic>
      <p:pic>
        <p:nvPicPr>
          <p:cNvPr id="7" name="图片 6" descr="1560676444(1)">
            <a:extLst>
              <a:ext uri="{FF2B5EF4-FFF2-40B4-BE49-F238E27FC236}">
                <a16:creationId xmlns:a16="http://schemas.microsoft.com/office/drawing/2014/main" id="{00000000-0008-0000-0000-000005000000}"/>
              </a:ext>
            </a:extLst>
          </p:cNvPr>
          <p:cNvPicPr>
            <a:picLocks noChangeAspect="1"/>
          </p:cNvPicPr>
          <p:nvPr/>
        </p:nvPicPr>
        <p:blipFill>
          <a:blip r:embed="rId3"/>
          <a:stretch>
            <a:fillRect/>
          </a:stretch>
        </p:blipFill>
        <p:spPr>
          <a:xfrm>
            <a:off x="4644008" y="4509120"/>
            <a:ext cx="4057699" cy="2032802"/>
          </a:xfrm>
          <a:prstGeom prst="rect">
            <a:avLst/>
          </a:prstGeom>
        </p:spPr>
      </p:pic>
    </p:spTree>
    <p:extLst>
      <p:ext uri="{BB962C8B-B14F-4D97-AF65-F5344CB8AC3E}">
        <p14:creationId xmlns:p14="http://schemas.microsoft.com/office/powerpoint/2010/main" val="74447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836712"/>
            <a:ext cx="8352928" cy="2119363"/>
          </a:xfrm>
          <a:prstGeom prst="rect">
            <a:avLst/>
          </a:prstGeom>
        </p:spPr>
        <p:txBody>
          <a:bodyPr wrap="square">
            <a:spAutoFit/>
          </a:bodyPr>
          <a:lstStyle/>
          <a:p>
            <a:pPr>
              <a:lnSpc>
                <a:spcPct val="150000"/>
              </a:lnSpc>
            </a:pPr>
            <a:r>
              <a:rPr lang="en-US" altLang="zh-CN" b="1" dirty="0"/>
              <a:t>4. </a:t>
            </a:r>
            <a:r>
              <a:rPr lang="en-US" altLang="zh-CN" b="1" dirty="0" err="1"/>
              <a:t>StackGAN</a:t>
            </a:r>
            <a:r>
              <a:rPr lang="en-US" altLang="zh-CN" b="1" dirty="0"/>
              <a:t>(2017.8)</a:t>
            </a:r>
          </a:p>
          <a:p>
            <a:pPr>
              <a:lnSpc>
                <a:spcPct val="150000"/>
              </a:lnSpc>
            </a:pPr>
            <a:r>
              <a:rPr lang="en-US" altLang="zh-CN" dirty="0"/>
              <a:t>(1) Drawing the original shape and color of an object based on a given document description.</a:t>
            </a:r>
          </a:p>
          <a:p>
            <a:pPr>
              <a:lnSpc>
                <a:spcPct val="150000"/>
              </a:lnSpc>
            </a:pPr>
            <a:r>
              <a:rPr lang="en-US" altLang="zh-CN" dirty="0"/>
              <a:t>(2) Using results of (1) and text descriptions as input and generating realistic high-resolution images</a:t>
            </a:r>
          </a:p>
        </p:txBody>
      </p:sp>
      <p:pic>
        <p:nvPicPr>
          <p:cNvPr id="6" name="图片 5">
            <a:extLst>
              <a:ext uri="{FF2B5EF4-FFF2-40B4-BE49-F238E27FC236}">
                <a16:creationId xmlns:a16="http://schemas.microsoft.com/office/drawing/2014/main" id="{C6BA65D8-F72A-41D7-8548-D7397923C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996952"/>
            <a:ext cx="6948264" cy="3637749"/>
          </a:xfrm>
          <a:prstGeom prst="rect">
            <a:avLst/>
          </a:prstGeom>
        </p:spPr>
      </p:pic>
    </p:spTree>
    <p:extLst>
      <p:ext uri="{BB962C8B-B14F-4D97-AF65-F5344CB8AC3E}">
        <p14:creationId xmlns:p14="http://schemas.microsoft.com/office/powerpoint/2010/main" val="316059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836712"/>
            <a:ext cx="8352928" cy="2950359"/>
          </a:xfrm>
          <a:prstGeom prst="rect">
            <a:avLst/>
          </a:prstGeom>
        </p:spPr>
        <p:txBody>
          <a:bodyPr wrap="square">
            <a:spAutoFit/>
          </a:bodyPr>
          <a:lstStyle/>
          <a:p>
            <a:pPr>
              <a:lnSpc>
                <a:spcPct val="150000"/>
              </a:lnSpc>
            </a:pPr>
            <a:r>
              <a:rPr lang="en-US" altLang="zh-CN" b="1" dirty="0"/>
              <a:t>5. DC-GAN(2016)</a:t>
            </a:r>
          </a:p>
          <a:p>
            <a:pPr>
              <a:lnSpc>
                <a:spcPct val="150000"/>
              </a:lnSpc>
            </a:pPr>
            <a:r>
              <a:rPr lang="en-US" altLang="zh-CN" dirty="0"/>
              <a:t>(1) Train deep convolution generation antagonistic network (DC-GAN), which is based on the text features encoded by hybrid character-level convolution-recursive neural network.</a:t>
            </a:r>
          </a:p>
          <a:p>
            <a:pPr>
              <a:lnSpc>
                <a:spcPct val="150000"/>
              </a:lnSpc>
            </a:pPr>
            <a:r>
              <a:rPr lang="en-US" altLang="zh-CN" dirty="0"/>
              <a:t>(2) The training data is a sample set of some text descriptions and corresponding images. When any object description is given, the model attempts to generate images based on the description.</a:t>
            </a:r>
          </a:p>
        </p:txBody>
      </p:sp>
      <p:pic>
        <p:nvPicPr>
          <p:cNvPr id="5" name="图片 4">
            <a:extLst>
              <a:ext uri="{FF2B5EF4-FFF2-40B4-BE49-F238E27FC236}">
                <a16:creationId xmlns:a16="http://schemas.microsoft.com/office/drawing/2014/main" id="{0E4243CE-9F07-4B7D-9051-A58F96BF16FB}"/>
              </a:ext>
            </a:extLst>
          </p:cNvPr>
          <p:cNvPicPr/>
          <p:nvPr/>
        </p:nvPicPr>
        <p:blipFill>
          <a:blip r:embed="rId2"/>
          <a:stretch>
            <a:fillRect/>
          </a:stretch>
        </p:blipFill>
        <p:spPr>
          <a:xfrm>
            <a:off x="323528" y="4005064"/>
            <a:ext cx="8297522" cy="2369178"/>
          </a:xfrm>
          <a:prstGeom prst="rect">
            <a:avLst/>
          </a:prstGeom>
          <a:noFill/>
          <a:ln>
            <a:noFill/>
          </a:ln>
        </p:spPr>
      </p:pic>
    </p:spTree>
    <p:extLst>
      <p:ext uri="{BB962C8B-B14F-4D97-AF65-F5344CB8AC3E}">
        <p14:creationId xmlns:p14="http://schemas.microsoft.com/office/powerpoint/2010/main" val="3766304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2467</TotalTime>
  <Words>655</Words>
  <Application>Microsoft Office PowerPoint</Application>
  <PresentationFormat>全屏显示(4:3)</PresentationFormat>
  <Paragraphs>45</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Calibri</vt:lpstr>
      <vt:lpstr>Georgia</vt:lpstr>
      <vt:lpstr>Trebuchet MS</vt:lpstr>
      <vt:lpstr>Wingdings 2</vt:lpstr>
      <vt:lpstr>都市</vt:lpstr>
      <vt:lpstr>工作汇报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ASUS</dc:creator>
  <cp:lastModifiedBy>wumin</cp:lastModifiedBy>
  <cp:revision>939</cp:revision>
  <dcterms:created xsi:type="dcterms:W3CDTF">2018-11-19T07:00:00Z</dcterms:created>
  <dcterms:modified xsi:type="dcterms:W3CDTF">2019-06-17T10:35:24Z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2052-11.1.0.8213</vt:lpwstr>
  </property>
</Properties>
</file>