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6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7.xml" ContentType="application/vnd.openxmlformats-officedocument.presentationml.notesSlide+xml"/>
  <Override PartName="/ppt/tags/tag46.xml" ContentType="application/vnd.openxmlformats-officedocument.presentationml.tags+xml"/>
  <Override PartName="/ppt/notesSlides/notesSlide18.xml" ContentType="application/vnd.openxmlformats-officedocument.presentationml.notesSlide+xml"/>
  <Override PartName="/ppt/tags/tag47.xml" ContentType="application/vnd.openxmlformats-officedocument.presentationml.tags+xml"/>
  <Override PartName="/ppt/notesSlides/notesSlide19.xml" ContentType="application/vnd.openxmlformats-officedocument.presentationml.notesSlide+xml"/>
  <Override PartName="/ppt/tags/tag48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9" r:id="rId3"/>
    <p:sldId id="273" r:id="rId4"/>
    <p:sldId id="271" r:id="rId5"/>
    <p:sldId id="301" r:id="rId6"/>
    <p:sldId id="302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32" r:id="rId28"/>
    <p:sldId id="462" r:id="rId29"/>
    <p:sldId id="463" r:id="rId30"/>
    <p:sldId id="464" r:id="rId31"/>
    <p:sldId id="465" r:id="rId32"/>
    <p:sldId id="466" r:id="rId33"/>
    <p:sldId id="467" r:id="rId34"/>
    <p:sldId id="433" r:id="rId35"/>
    <p:sldId id="434" r:id="rId36"/>
    <p:sldId id="436" r:id="rId37"/>
    <p:sldId id="438" r:id="rId38"/>
    <p:sldId id="440" r:id="rId39"/>
    <p:sldId id="439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D73"/>
    <a:srgbClr val="EE0418"/>
    <a:srgbClr val="FF381E"/>
    <a:srgbClr val="FF6937"/>
    <a:srgbClr val="FEA467"/>
    <a:srgbClr val="FEA061"/>
    <a:srgbClr val="F7CB87"/>
    <a:srgbClr val="E1E7A9"/>
    <a:srgbClr val="4DF3CE"/>
    <a:srgbClr val="91FE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057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071B9-B0F0-4700-9865-FB387845B53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86559-2C1C-4808-B3EA-70DCBC48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6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86559-2C1C-4808-B3EA-70DCBC4822E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87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86559-2C1C-4808-B3EA-70DCBC4822E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87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目的就是按照不同的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上得到一个可变的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在考虑图片之间的相似度时，不能单一地使用一种相似度的评分方法，考虑给定不同思考角度，图片之间会显示出不同的相似性。近些年来，这种多视角任务比较热门，它一定程度上对深度学习做出了解释。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定义了条件相似网络结构，能在学习非线性隐含表示（使用卷积神经网络）的同时，使用一套特征向量联合训练学习多种条件下的图片相似性。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在两个公开数据集上完成了模型测试，并取得了不错的结果。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作者认为它的方法一定程度上使得图片隐含表示具有可解释性。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86559-2C1C-4808-B3EA-70DCBC4822E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06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7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17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4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25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4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26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27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28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27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25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27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6.xml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6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>
            <p:ph type="ctrTitle"/>
          </p:nvPr>
        </p:nvSpPr>
        <p:spPr>
          <a:xfrm>
            <a:off x="2446815" y="1862835"/>
            <a:ext cx="4240808" cy="1785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/>
              <a:t>工作汇报</a:t>
            </a:r>
          </a:p>
        </p:txBody>
      </p:sp>
      <p:sp>
        <p:nvSpPr>
          <p:cNvPr id="6" name="文本占位符 6"/>
          <p:cNvSpPr txBox="1"/>
          <p:nvPr/>
        </p:nvSpPr>
        <p:spPr>
          <a:xfrm>
            <a:off x="2446815" y="4847277"/>
            <a:ext cx="4240808" cy="296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 smtClean="0">
                <a:solidFill>
                  <a:schemeClr val="tx1"/>
                </a:solidFill>
              </a:rPr>
              <a:t>201</a:t>
            </a:r>
            <a:r>
              <a:rPr lang="en-US" altLang="zh-CN" sz="1600" dirty="0" smtClean="0">
                <a:solidFill>
                  <a:schemeClr val="tx1"/>
                </a:solidFill>
              </a:rPr>
              <a:t>9</a:t>
            </a:r>
            <a:r>
              <a:rPr lang="zh-CN" altLang="en-US" sz="1600" dirty="0" smtClean="0">
                <a:solidFill>
                  <a:schemeClr val="tx1"/>
                </a:solidFill>
              </a:rPr>
              <a:t>年</a:t>
            </a: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r>
              <a:rPr lang="en-US" altLang="zh-CN" sz="1600" dirty="0" smtClean="0">
                <a:solidFill>
                  <a:schemeClr val="tx1"/>
                </a:solidFill>
              </a:rPr>
              <a:t>18</a:t>
            </a:r>
            <a:r>
              <a:rPr lang="zh-CN" altLang="en-US" sz="1600" dirty="0" smtClean="0">
                <a:solidFill>
                  <a:schemeClr val="tx1"/>
                </a:solidFill>
              </a:rPr>
              <a:t>日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</a:t>
            </a:r>
            <a:r>
              <a:rPr lang="zh-CN" altLang="en-US" sz="1600" dirty="0" smtClean="0">
                <a:solidFill>
                  <a:schemeClr val="tx1"/>
                </a:solidFill>
              </a:rPr>
              <a:t>赵</a:t>
            </a:r>
            <a:r>
              <a:rPr lang="zh-CN" altLang="en-US" sz="1600" dirty="0">
                <a:solidFill>
                  <a:schemeClr val="tx1"/>
                </a:solidFill>
              </a:rPr>
              <a:t>天明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  <p:pic>
        <p:nvPicPr>
          <p:cNvPr id="8" name="图片 7" descr="45_nu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6" y="95885"/>
            <a:ext cx="7589996" cy="66662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12081" y="43815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L2&amp;Dropout_45_5 apps</a:t>
            </a:r>
          </a:p>
        </p:txBody>
      </p:sp>
      <p:pic>
        <p:nvPicPr>
          <p:cNvPr id="4" name="图片 3" descr="fd19e0ca5d9222ef7af13e41aaba77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755" y="1474470"/>
            <a:ext cx="4120039" cy="30429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79" y="1006475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rgbClr val="B3F396"/>
                </a:solidFill>
              </a:rPr>
              <a:t>3.</a:t>
            </a:r>
            <a:r>
              <a:rPr lang="zh-CN" altLang="en-US">
                <a:solidFill>
                  <a:srgbClr val="B3F396"/>
                </a:solidFill>
              </a:rPr>
              <a:t>com.starwood.s</a:t>
            </a:r>
            <a:r>
              <a:rPr lang="en-US" altLang="zh-CN">
                <a:solidFill>
                  <a:srgbClr val="B3F396"/>
                </a:solidFill>
              </a:rPr>
              <a:t>pg</a:t>
            </a:r>
          </a:p>
        </p:txBody>
      </p:sp>
      <p:sp>
        <p:nvSpPr>
          <p:cNvPr id="11" name="矩形 10"/>
          <p:cNvSpPr/>
          <p:nvPr/>
        </p:nvSpPr>
        <p:spPr>
          <a:xfrm>
            <a:off x="502921" y="2487930"/>
            <a:ext cx="453866" cy="99949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16117" y="1473835"/>
            <a:ext cx="464344" cy="101346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6" idx="0"/>
          </p:cNvCxnSpPr>
          <p:nvPr/>
        </p:nvCxnSpPr>
        <p:spPr>
          <a:xfrm flipV="1">
            <a:off x="3448527" y="1002665"/>
            <a:ext cx="1567339" cy="47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87768" y="2480945"/>
            <a:ext cx="464344" cy="1013460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530317" y="2489200"/>
            <a:ext cx="464344" cy="1013460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2920" y="1475740"/>
            <a:ext cx="464344" cy="1013460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2" idx="2"/>
          </p:cNvCxnSpPr>
          <p:nvPr/>
        </p:nvCxnSpPr>
        <p:spPr>
          <a:xfrm>
            <a:off x="2762726" y="3502660"/>
            <a:ext cx="3149918" cy="155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687003" y="4699001"/>
            <a:ext cx="2762250" cy="1842135"/>
          </a:xfrm>
          <a:prstGeom prst="ellipse">
            <a:avLst/>
          </a:prstGeom>
          <a:noFill/>
          <a:ln w="76200">
            <a:solidFill>
              <a:srgbClr val="20202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9157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  <p:pic>
        <p:nvPicPr>
          <p:cNvPr id="4" name="图片 3" descr="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836" y="158750"/>
            <a:ext cx="7672388" cy="67386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12081" y="43815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L2_45_5 apps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95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  <p:pic>
        <p:nvPicPr>
          <p:cNvPr id="4" name="图片 3" descr="45_nu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654" y="191135"/>
            <a:ext cx="7373303" cy="6475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12081" y="43815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L2_45_5 apps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272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02412" y="3566160"/>
            <a:ext cx="8139178" cy="950984"/>
          </a:xfrm>
        </p:spPr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  <p:pic>
        <p:nvPicPr>
          <p:cNvPr id="4" name="图片 3" descr="45_nu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622" y="225425"/>
            <a:ext cx="7295198" cy="64071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12081" y="43815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L2_45_5 apps</a:t>
            </a:r>
          </a:p>
        </p:txBody>
      </p:sp>
      <p:pic>
        <p:nvPicPr>
          <p:cNvPr id="5" name="图片 4" descr="fd19e0ca5d9222ef7af13e41aaba77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055" y="2874645"/>
            <a:ext cx="4772025" cy="3524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1449" y="2506345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rgbClr val="B3F396"/>
                </a:solidFill>
              </a:rPr>
              <a:t>3.</a:t>
            </a:r>
            <a:r>
              <a:rPr lang="zh-CN" altLang="en-US">
                <a:solidFill>
                  <a:srgbClr val="B3F396"/>
                </a:solidFill>
              </a:rPr>
              <a:t>com.starwood.s</a:t>
            </a:r>
            <a:r>
              <a:rPr lang="en-US" altLang="zh-CN">
                <a:solidFill>
                  <a:srgbClr val="B3F396"/>
                </a:solidFill>
              </a:rPr>
              <a:t>pg</a:t>
            </a:r>
          </a:p>
        </p:txBody>
      </p:sp>
      <p:sp>
        <p:nvSpPr>
          <p:cNvPr id="7" name="矩形 6"/>
          <p:cNvSpPr/>
          <p:nvPr/>
        </p:nvSpPr>
        <p:spPr>
          <a:xfrm>
            <a:off x="3803333" y="2971800"/>
            <a:ext cx="464344" cy="110998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1789748" y="2349500"/>
            <a:ext cx="1989296" cy="590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486853" y="4081780"/>
            <a:ext cx="464344" cy="1109980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05803" y="2971800"/>
            <a:ext cx="464344" cy="1109980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25140" y="4081780"/>
            <a:ext cx="464344" cy="1109980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5803" y="4081780"/>
            <a:ext cx="464344" cy="1109980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171099" y="1318895"/>
            <a:ext cx="4195286" cy="159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726430" y="2688590"/>
            <a:ext cx="1804035" cy="1828800"/>
          </a:xfrm>
          <a:prstGeom prst="ellipse">
            <a:avLst/>
          </a:prstGeom>
          <a:noFill/>
          <a:ln w="76200">
            <a:solidFill>
              <a:srgbClr val="20202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8843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9fa19d7d8f1d39979788dbb9920112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36" y="812165"/>
            <a:ext cx="4756785" cy="2517775"/>
          </a:xfrm>
          <a:prstGeom prst="rect">
            <a:avLst/>
          </a:prstGeom>
        </p:spPr>
      </p:pic>
      <p:pic>
        <p:nvPicPr>
          <p:cNvPr id="5" name="图片 4" descr="46f4da9a7a512319076afb82cbb5e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376" y="3294380"/>
            <a:ext cx="4597718" cy="33070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3391" y="494030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rgbClr val="1996F3"/>
                </a:solidFill>
              </a:rPr>
              <a:t>1.</a:t>
            </a:r>
            <a:r>
              <a:rPr lang="zh-CN" altLang="en-US">
                <a:solidFill>
                  <a:srgbClr val="1996F3"/>
                </a:solidFill>
              </a:rPr>
              <a:t>com.ehi.enterprise.android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254942" y="2830195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rgbClr val="4DF3CE"/>
                </a:solidFill>
              </a:rPr>
              <a:t>2.</a:t>
            </a:r>
            <a:r>
              <a:rPr lang="zh-CN" altLang="en-US">
                <a:solidFill>
                  <a:srgbClr val="4DF3CE"/>
                </a:solidFill>
              </a:rPr>
              <a:t>com.sqr5.android.audioplayer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3053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d19e0ca5d9222ef7af13e41aaba7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06" y="509270"/>
            <a:ext cx="4772025" cy="3524250"/>
          </a:xfrm>
          <a:prstGeom prst="rect">
            <a:avLst/>
          </a:prstGeom>
        </p:spPr>
      </p:pic>
      <p:pic>
        <p:nvPicPr>
          <p:cNvPr id="8" name="图片 7" descr="70d7a779218935f3fdaf779a76276b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850" y="3320416"/>
            <a:ext cx="4510564" cy="34131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5293" y="140970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rgbClr val="B3F396"/>
                </a:solidFill>
              </a:rPr>
              <a:t>3.</a:t>
            </a:r>
            <a:r>
              <a:rPr lang="zh-CN" altLang="en-US">
                <a:solidFill>
                  <a:srgbClr val="B3F396"/>
                </a:solidFill>
              </a:rPr>
              <a:t>com.starwood.s</a:t>
            </a:r>
            <a:r>
              <a:rPr lang="en-US" altLang="zh-CN">
                <a:solidFill>
                  <a:srgbClr val="B3F396"/>
                </a:solidFill>
              </a:rPr>
              <a:t>pg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537359" y="2952115"/>
            <a:ext cx="414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rgbClr val="FF964F"/>
                </a:solidFill>
              </a:rPr>
              <a:t>4.</a:t>
            </a:r>
            <a:r>
              <a:rPr lang="zh-CN" altLang="en-US">
                <a:solidFill>
                  <a:srgbClr val="FF964F"/>
                </a:solidFill>
              </a:rPr>
              <a:t>org.geometerplus.zlibrary.ui.android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3475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74d2db49182ae247480ae22e6df22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4" y="962661"/>
            <a:ext cx="4786313" cy="2486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72515" y="535305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rgbClr val="FF0000"/>
                </a:solidFill>
              </a:rPr>
              <a:t>5.</a:t>
            </a:r>
            <a:r>
              <a:rPr lang="zh-CN" altLang="en-US">
                <a:solidFill>
                  <a:srgbClr val="FF0000"/>
                </a:solidFill>
              </a:rPr>
              <a:t>org.iii.romulus.meridian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3165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  <p:pic>
        <p:nvPicPr>
          <p:cNvPr id="4" name="图片 3" descr="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604521"/>
            <a:ext cx="6858000" cy="6022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2081" y="43815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L2&amp;Dropout_65_5 apps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2843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  <p:pic>
        <p:nvPicPr>
          <p:cNvPr id="4" name="图片 3" descr="65_nu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088" y="521971"/>
            <a:ext cx="6858000" cy="6022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2081" y="43815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L2&amp;Dropout_65_5 apps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8017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  <p:pic>
        <p:nvPicPr>
          <p:cNvPr id="4" name="图片 3" descr="65_nu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225" y="438150"/>
            <a:ext cx="6858000" cy="6022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2081" y="43815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L2&amp;Dropout_65_5 apps</a:t>
            </a:r>
          </a:p>
        </p:txBody>
      </p:sp>
      <p:pic>
        <p:nvPicPr>
          <p:cNvPr id="7" name="图片 6" descr="1181cee0c0ad43d129a310533cfed8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4075" y="1049020"/>
            <a:ext cx="4686300" cy="2438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332196" y="680720"/>
            <a:ext cx="525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rgbClr val="4DF3CE"/>
                </a:solidFill>
              </a:rPr>
              <a:t>2.</a:t>
            </a:r>
            <a:r>
              <a:rPr lang="zh-CN" altLang="en-US">
                <a:solidFill>
                  <a:srgbClr val="4DF3CE"/>
                </a:solidFill>
              </a:rPr>
              <a:t>com.inspiredandroid.linuxcommandbibliotheca</a:t>
            </a:r>
          </a:p>
        </p:txBody>
      </p:sp>
      <p:sp>
        <p:nvSpPr>
          <p:cNvPr id="11" name="矩形 10"/>
          <p:cNvSpPr/>
          <p:nvPr/>
        </p:nvSpPr>
        <p:spPr>
          <a:xfrm>
            <a:off x="2332197" y="1174751"/>
            <a:ext cx="433864" cy="106489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549366" y="2239646"/>
            <a:ext cx="4363403" cy="1250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529715" y="3401696"/>
            <a:ext cx="1711643" cy="2115185"/>
          </a:xfrm>
          <a:prstGeom prst="ellipse">
            <a:avLst/>
          </a:prstGeom>
          <a:noFill/>
          <a:ln w="76200">
            <a:solidFill>
              <a:srgbClr val="20202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412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68184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Rico</a:t>
            </a:r>
            <a:endParaRPr lang="en-US" altLang="zh-CN" sz="2400" dirty="0" smtClean="0"/>
          </a:p>
          <a:p>
            <a:pPr marL="109855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Select the apps with </a:t>
            </a:r>
            <a:r>
              <a:rPr lang="en-US" altLang="zh-CN" sz="2400" dirty="0" err="1" smtClean="0">
                <a:latin typeface="Nirmala UI" pitchFamily="34" charset="0"/>
                <a:cs typeface="Nirmala UI" pitchFamily="34" charset="0"/>
              </a:rPr>
              <a:t>Ui_num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&gt;= 10</a:t>
            </a:r>
          </a:p>
          <a:p>
            <a:pPr marL="109855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43633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</a:t>
            </a:r>
            <a:r>
              <a:rPr lang="en-US" altLang="zh-CN" sz="2400" dirty="0" err="1" smtClean="0">
                <a:latin typeface="Nirmala UI" pitchFamily="34" charset="0"/>
                <a:cs typeface="Nirmala UI" pitchFamily="34" charset="0"/>
              </a:rPr>
              <a:t>Uis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, </a:t>
            </a:r>
            <a:r>
              <a:rPr lang="en-US" altLang="zh-CN" sz="2400" dirty="0" smtClean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2618 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apps</a:t>
            </a:r>
          </a:p>
          <a:p>
            <a:pPr marL="109855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resized &amp; cut image(</a:t>
            </a:r>
            <a:r>
              <a:rPr lang="en-US" altLang="zh-CN" sz="2400" dirty="0" smtClean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180,325, </a:t>
            </a:r>
            <a:r>
              <a:rPr lang="en-US" altLang="zh-CN" sz="2400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3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)</a:t>
            </a:r>
          </a:p>
          <a:p>
            <a:pPr marL="109855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2214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apps (84.6%) for training</a:t>
            </a:r>
          </a:p>
          <a:p>
            <a:pPr marL="109855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142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 apps 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(5.4%) for validation</a:t>
            </a:r>
          </a:p>
          <a:p>
            <a:pPr marL="109855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262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apps (10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%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) for testing</a:t>
            </a:r>
          </a:p>
          <a:p>
            <a:pPr marL="109855" indent="0">
              <a:lnSpc>
                <a:spcPct val="150000"/>
              </a:lnSpc>
              <a:buNone/>
            </a:pPr>
            <a:endParaRPr lang="en-US" altLang="zh-CN" sz="2400" dirty="0" smtClean="0">
              <a:latin typeface="Nirmala UI" pitchFamily="34" charset="0"/>
              <a:cs typeface="Nirmala UI" pitchFamily="34" charset="0"/>
            </a:endParaRPr>
          </a:p>
          <a:p>
            <a:pPr marL="109855" indent="0">
              <a:lnSpc>
                <a:spcPct val="150000"/>
              </a:lnSpc>
              <a:buNone/>
            </a:pP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  <a:p>
            <a:pPr marL="109855" indent="0">
              <a:lnSpc>
                <a:spcPct val="150000"/>
              </a:lnSpc>
              <a:buNone/>
            </a:pP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636912"/>
            <a:ext cx="2980185" cy="3240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  <p:pic>
        <p:nvPicPr>
          <p:cNvPr id="4" name="图片 3" descr="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229" y="-31115"/>
            <a:ext cx="7879556" cy="69195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12081" y="43815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L2_65_5 apps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6676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  <p:pic>
        <p:nvPicPr>
          <p:cNvPr id="4" name="图片 3" descr="65_nu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95" y="80645"/>
            <a:ext cx="7624763" cy="66967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12081" y="43815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L2_65_5 apps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6468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  <p:pic>
        <p:nvPicPr>
          <p:cNvPr id="4" name="图片 3" descr="65_nu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553" y="53340"/>
            <a:ext cx="7687151" cy="6751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12081" y="43815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L2_65_5 apps</a:t>
            </a:r>
          </a:p>
        </p:txBody>
      </p:sp>
      <p:pic>
        <p:nvPicPr>
          <p:cNvPr id="6" name="图片 5" descr="404a9b55cbf4d57f67ba433d34bfe4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9078" y="1888491"/>
            <a:ext cx="4248626" cy="330263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362700" y="2896236"/>
            <a:ext cx="433864" cy="107886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37197" y="2896236"/>
            <a:ext cx="433864" cy="1078865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64042" y="3975101"/>
            <a:ext cx="433864" cy="1078865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48588" y="3975101"/>
            <a:ext cx="433864" cy="1078865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6727031" y="878840"/>
            <a:ext cx="762953" cy="2020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1"/>
          </p:cNvCxnSpPr>
          <p:nvPr/>
        </p:nvCxnSpPr>
        <p:spPr>
          <a:xfrm flipH="1">
            <a:off x="1583531" y="3435986"/>
            <a:ext cx="2653665" cy="1456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1"/>
          </p:cNvCxnSpPr>
          <p:nvPr/>
        </p:nvCxnSpPr>
        <p:spPr>
          <a:xfrm flipH="1" flipV="1">
            <a:off x="2995613" y="3916046"/>
            <a:ext cx="2668429" cy="598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655219" y="5043170"/>
            <a:ext cx="4112895" cy="137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10785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  <p:pic>
        <p:nvPicPr>
          <p:cNvPr id="4" name="图片 3" descr="65_nu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444" y="107950"/>
            <a:ext cx="7908608" cy="69456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12081" y="43815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L2_65_5 apps</a:t>
            </a:r>
          </a:p>
        </p:txBody>
      </p:sp>
      <p:pic>
        <p:nvPicPr>
          <p:cNvPr id="7" name="图片 6" descr="1181cee0c0ad43d129a310533cfed8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4751" y="1723390"/>
            <a:ext cx="4686300" cy="2438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24751" y="1355090"/>
            <a:ext cx="525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rgbClr val="4DF3CE"/>
                </a:solidFill>
              </a:rPr>
              <a:t>2.</a:t>
            </a:r>
            <a:r>
              <a:rPr lang="zh-CN" altLang="en-US">
                <a:solidFill>
                  <a:srgbClr val="4DF3CE"/>
                </a:solidFill>
              </a:rPr>
              <a:t>com.inspiredandroid.linuxcommandbibliotheca</a:t>
            </a:r>
          </a:p>
        </p:txBody>
      </p:sp>
      <p:sp>
        <p:nvSpPr>
          <p:cNvPr id="11" name="矩形 10"/>
          <p:cNvSpPr/>
          <p:nvPr/>
        </p:nvSpPr>
        <p:spPr>
          <a:xfrm>
            <a:off x="3960972" y="1723391"/>
            <a:ext cx="433864" cy="107886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15828" y="2889885"/>
            <a:ext cx="433864" cy="1078865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11" idx="1"/>
          </p:cNvCxnSpPr>
          <p:nvPr/>
        </p:nvCxnSpPr>
        <p:spPr>
          <a:xfrm flipH="1">
            <a:off x="3232786" y="2263141"/>
            <a:ext cx="728186" cy="2188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</p:cNvCxnSpPr>
          <p:nvPr/>
        </p:nvCxnSpPr>
        <p:spPr>
          <a:xfrm flipH="1">
            <a:off x="3552349" y="3968750"/>
            <a:ext cx="1380649" cy="826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56848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404a9b55cbf4d57f67ba433d34bfe4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85" y="494031"/>
            <a:ext cx="4693444" cy="3648075"/>
          </a:xfrm>
          <a:prstGeom prst="rect">
            <a:avLst/>
          </a:prstGeom>
        </p:spPr>
      </p:pic>
      <p:pic>
        <p:nvPicPr>
          <p:cNvPr id="7" name="图片 6" descr="1181cee0c0ad43d129a310533cfed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065" y="4142105"/>
            <a:ext cx="4686300" cy="2438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0550" y="19177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rgbClr val="1996F3"/>
                </a:solidFill>
              </a:rPr>
              <a:t>1.</a:t>
            </a:r>
            <a:r>
              <a:rPr lang="zh-CN" altLang="en-US">
                <a:solidFill>
                  <a:srgbClr val="1996F3"/>
                </a:solidFill>
              </a:rPr>
              <a:t>com.ebooks.android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104924" y="3773805"/>
            <a:ext cx="525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rgbClr val="4DF3CE"/>
                </a:solidFill>
              </a:rPr>
              <a:t>2.</a:t>
            </a:r>
            <a:r>
              <a:rPr lang="zh-CN" altLang="en-US">
                <a:solidFill>
                  <a:srgbClr val="4DF3CE"/>
                </a:solidFill>
              </a:rPr>
              <a:t>com.inspiredandroid.linuxcommandbibliotheca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733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45a876d6ea9d5ef4bfa8e41b978915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07" y="701041"/>
            <a:ext cx="4729163" cy="2428875"/>
          </a:xfrm>
          <a:prstGeom prst="rect">
            <a:avLst/>
          </a:prstGeom>
        </p:spPr>
      </p:pic>
      <p:pic>
        <p:nvPicPr>
          <p:cNvPr id="7" name="图片 6" descr="46e0ec75673159f96c293426734c60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764" y="3999230"/>
            <a:ext cx="4672013" cy="2381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0559" y="315595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rgbClr val="B3F396"/>
                </a:solidFill>
              </a:rPr>
              <a:t>3.</a:t>
            </a:r>
            <a:r>
              <a:rPr lang="zh-CN" altLang="en-US">
                <a:solidFill>
                  <a:srgbClr val="B3F396"/>
                </a:solidFill>
              </a:rPr>
              <a:t>com.isharing.isharing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09586" y="3630930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rgbClr val="FF964F"/>
                </a:solidFill>
              </a:rPr>
              <a:t>4.</a:t>
            </a:r>
            <a:r>
              <a:rPr lang="zh-CN" altLang="en-US">
                <a:solidFill>
                  <a:srgbClr val="FF964F"/>
                </a:solidFill>
              </a:rPr>
              <a:t>com.northpark.periodtracker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08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722293a5e110db21268d618503daa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09" y="948055"/>
            <a:ext cx="4650581" cy="3581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2951" y="562610"/>
            <a:ext cx="310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rgbClr val="FF0000"/>
                </a:solidFill>
              </a:rPr>
              <a:t>5.</a:t>
            </a:r>
            <a:r>
              <a:rPr lang="zh-CN" altLang="en-US">
                <a:solidFill>
                  <a:srgbClr val="FF0000"/>
                </a:solidFill>
              </a:rPr>
              <a:t>mobi.infolife.ezweatherlite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66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/>
          <p:nvPr/>
        </p:nvSpPr>
        <p:spPr>
          <a:xfrm>
            <a:off x="323528" y="1465039"/>
            <a:ext cx="7776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DBSCAN: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 smtClean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 smtClean="0"/>
          </a:p>
          <a:p>
            <a:pPr marL="342900" indent="-342900">
              <a:buAutoNum type="arabicPeriod"/>
            </a:pPr>
            <a:endParaRPr lang="en-US" altLang="zh-CN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130493" y="539388"/>
            <a:ext cx="2270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Clustering </a:t>
            </a:r>
            <a:r>
              <a:rPr lang="zh-CN" altLang="en-US" sz="2800" dirty="0" smtClean="0"/>
              <a:t>：</a:t>
            </a:r>
            <a:endParaRPr lang="en-US" altLang="zh-CN" sz="28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84" y="2152059"/>
            <a:ext cx="5996206" cy="34083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4" y="3467071"/>
            <a:ext cx="8164010" cy="8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2656130"/>
            <a:ext cx="5040560" cy="437898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64378"/>
            <a:ext cx="6624736" cy="210052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42836" y="2586588"/>
            <a:ext cx="4631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L2 &amp; Dropout; Silhouette Coefficient: 0.594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20072" y="2564904"/>
            <a:ext cx="3672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L2;  </a:t>
            </a:r>
            <a:r>
              <a:rPr lang="en-US" altLang="zh-CN" dirty="0"/>
              <a:t>Silhouette Coefficient: 0.374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743" y="2883518"/>
            <a:ext cx="4487409" cy="407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560" y="2512524"/>
            <a:ext cx="5282168" cy="458888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42836" y="2420888"/>
            <a:ext cx="4639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L2 &amp; Dropout; Silhouette Coefficient: 0.584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476672"/>
            <a:ext cx="6121162" cy="203790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220072" y="2420888"/>
            <a:ext cx="3672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L2;  </a:t>
            </a:r>
            <a:r>
              <a:rPr lang="en-US" altLang="zh-CN" dirty="0"/>
              <a:t>Silhouette Coefficient: 0.628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973" y="2771014"/>
            <a:ext cx="4435523" cy="404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Set up the </a:t>
            </a:r>
            <a:r>
              <a:rPr lang="en-US" altLang="zh-CN" sz="2400" b="1" dirty="0" err="1" smtClean="0"/>
              <a:t>siamese</a:t>
            </a:r>
            <a:r>
              <a:rPr lang="en-US" altLang="zh-CN" sz="2400" b="1" dirty="0" smtClean="0"/>
              <a:t> network</a:t>
            </a:r>
          </a:p>
        </p:txBody>
      </p:sp>
      <p:sp>
        <p:nvSpPr>
          <p:cNvPr id="8" name="矩形 7"/>
          <p:cNvSpPr/>
          <p:nvPr/>
        </p:nvSpPr>
        <p:spPr>
          <a:xfrm>
            <a:off x="611560" y="1988840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 smtClean="0"/>
              <a:t>L2</a:t>
            </a:r>
            <a:r>
              <a:rPr lang="en-US" altLang="zh-CN" dirty="0" smtClean="0"/>
              <a:t> &amp; Dropout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5439964"/>
            <a:ext cx="6480721" cy="12020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91361"/>
            <a:ext cx="5825317" cy="27658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338" y="44624"/>
            <a:ext cx="1966134" cy="6713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7958" y="2689722"/>
            <a:ext cx="5243974" cy="455570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42836" y="2586588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L2 &amp; Dropout; Silhouette Coefficient: 0.191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398827"/>
            <a:ext cx="9144000" cy="22380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76056" y="2555612"/>
            <a:ext cx="3672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L2;  </a:t>
            </a:r>
            <a:r>
              <a:rPr lang="en-US" altLang="zh-CN" dirty="0"/>
              <a:t>Silhouette Coefficient: 0.225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83" y="2910254"/>
            <a:ext cx="4476263" cy="411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568" y="2708920"/>
            <a:ext cx="5170085" cy="449151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42836" y="2586588"/>
            <a:ext cx="4650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L2 &amp; Dropout; Silhouette Coefficient: 0.580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5112568" cy="21635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220072" y="2555612"/>
            <a:ext cx="3672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L2;  </a:t>
            </a:r>
            <a:r>
              <a:rPr lang="en-US" altLang="zh-CN" dirty="0"/>
              <a:t>Silhouette Coefficient: </a:t>
            </a:r>
            <a:r>
              <a:rPr lang="en-US" altLang="zh-CN" dirty="0" smtClean="0"/>
              <a:t>--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917811"/>
            <a:ext cx="4572582" cy="403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0093" y="2378571"/>
            <a:ext cx="5602133" cy="486685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42836" y="2267580"/>
            <a:ext cx="4620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L2 &amp; </a:t>
            </a:r>
            <a:r>
              <a:rPr lang="en-US" altLang="zh-CN" dirty="0" smtClean="0"/>
              <a:t>Dropout; Silhouette </a:t>
            </a:r>
            <a:r>
              <a:rPr lang="en-US" altLang="zh-CN" dirty="0"/>
              <a:t>Coefficient: 0.553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76672"/>
            <a:ext cx="9144000" cy="173284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220072" y="2267580"/>
            <a:ext cx="3672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L2;  </a:t>
            </a:r>
            <a:r>
              <a:rPr lang="en-US" altLang="zh-CN" dirty="0"/>
              <a:t>Silhouette Coefficient: </a:t>
            </a:r>
            <a:r>
              <a:rPr lang="en-US" altLang="zh-CN" dirty="0" smtClean="0"/>
              <a:t>0.462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564904"/>
            <a:ext cx="4749543" cy="433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7" y="2204864"/>
            <a:ext cx="5553423" cy="482453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42836" y="2060848"/>
            <a:ext cx="4692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L2 &amp; </a:t>
            </a:r>
            <a:r>
              <a:rPr lang="en-US" altLang="zh-CN" dirty="0" smtClean="0"/>
              <a:t>Dropout</a:t>
            </a:r>
            <a:r>
              <a:rPr lang="en-US" altLang="zh-CN" dirty="0"/>
              <a:t>;  Silhouette Coefficient: </a:t>
            </a:r>
            <a:r>
              <a:rPr lang="en-US" altLang="zh-CN" dirty="0" smtClean="0"/>
              <a:t>0.407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754"/>
            <a:ext cx="9144000" cy="15730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492896"/>
            <a:ext cx="4683309" cy="424847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220072" y="2062589"/>
            <a:ext cx="3672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L2;  </a:t>
            </a:r>
            <a:r>
              <a:rPr lang="en-US" altLang="zh-CN" dirty="0"/>
              <a:t>Silhouette Coefficient: 0.081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6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0493" y="539388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Papers </a:t>
            </a:r>
            <a:r>
              <a:rPr lang="zh-CN" altLang="en-US" sz="2800" dirty="0" smtClean="0"/>
              <a:t>：</a:t>
            </a: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3528" y="1345143"/>
            <a:ext cx="5845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Guigle</a:t>
            </a:r>
            <a:r>
              <a:rPr lang="en-US" altLang="zh-CN" dirty="0"/>
              <a:t>: A GUI Search Engine for Android Apps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22372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3528" y="4221088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GUI search engine for Android app screenshots which supports queries </a:t>
            </a:r>
            <a:r>
              <a:rPr lang="en-US" altLang="zh-CN" dirty="0" smtClean="0"/>
              <a:t>for </a:t>
            </a:r>
            <a:r>
              <a:rPr lang="en-US" altLang="zh-CN" dirty="0"/>
              <a:t>searching according to (i) the </a:t>
            </a:r>
            <a:r>
              <a:rPr lang="en-US" altLang="zh-CN" i="1" dirty="0"/>
              <a:t>app name</a:t>
            </a:r>
            <a:r>
              <a:rPr lang="en-US" altLang="zh-CN" dirty="0"/>
              <a:t>, (ii) </a:t>
            </a:r>
            <a:r>
              <a:rPr lang="en-US" altLang="zh-CN" dirty="0" smtClean="0"/>
              <a:t>GUI-component </a:t>
            </a:r>
            <a:r>
              <a:rPr lang="en-US" altLang="zh-CN" i="1" dirty="0" smtClean="0"/>
              <a:t>text</a:t>
            </a:r>
            <a:r>
              <a:rPr lang="en-US" altLang="zh-CN" dirty="0"/>
              <a:t>, (iii) GUI-component </a:t>
            </a:r>
            <a:r>
              <a:rPr lang="en-US" altLang="zh-CN" i="1" dirty="0"/>
              <a:t>type</a:t>
            </a:r>
            <a:r>
              <a:rPr lang="en-US" altLang="zh-CN" dirty="0"/>
              <a:t>, and (iv) screen </a:t>
            </a:r>
            <a:r>
              <a:rPr lang="en-US" altLang="zh-CN" i="1" dirty="0"/>
              <a:t>color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/>
              <a:t>provide a lightweight query language that allows for intuitive</a:t>
            </a:r>
            <a:br>
              <a:rPr lang="en-US" altLang="zh-CN" b="1" dirty="0"/>
            </a:br>
            <a:r>
              <a:rPr lang="en-US" altLang="zh-CN" b="1" dirty="0"/>
              <a:t>search of screens. We evaluate </a:t>
            </a:r>
            <a:r>
              <a:rPr lang="en-US" altLang="zh-CN" dirty="0"/>
              <a:t>GUIGLE </a:t>
            </a:r>
            <a:r>
              <a:rPr lang="en-US" altLang="zh-CN" b="1" dirty="0"/>
              <a:t>with real users and found</a:t>
            </a:r>
            <a:br>
              <a:rPr lang="en-US" altLang="zh-CN" b="1" dirty="0"/>
            </a:br>
            <a:r>
              <a:rPr lang="en-US" altLang="zh-CN" b="1" dirty="0"/>
              <a:t>that, on average, </a:t>
            </a:r>
            <a:r>
              <a:rPr lang="en-US" altLang="zh-CN" dirty="0"/>
              <a:t>68</a:t>
            </a:r>
            <a:r>
              <a:rPr lang="en-US" altLang="zh-CN" i="1" dirty="0"/>
              <a:t>:</a:t>
            </a:r>
            <a:r>
              <a:rPr lang="en-US" altLang="zh-CN" dirty="0"/>
              <a:t>8% </a:t>
            </a:r>
            <a:r>
              <a:rPr lang="en-US" altLang="zh-CN" b="1" dirty="0"/>
              <a:t>of returned screens were relevant to the</a:t>
            </a:r>
            <a:br>
              <a:rPr lang="en-US" altLang="zh-CN" b="1" dirty="0"/>
            </a:br>
            <a:r>
              <a:rPr lang="en-US" altLang="zh-CN" b="1" dirty="0"/>
              <a:t>specified query.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1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6" y="1412776"/>
            <a:ext cx="7946189" cy="331659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0493" y="539388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Papers </a:t>
            </a:r>
            <a:r>
              <a:rPr lang="zh-CN" altLang="en-US" sz="2800" dirty="0" smtClean="0"/>
              <a:t>：</a:t>
            </a: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3528" y="1126485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en-US" altLang="zh-CN" dirty="0"/>
              <a:t>Learning Type-Aware </a:t>
            </a:r>
            <a:r>
              <a:rPr lang="en-US" altLang="zh-CN" dirty="0" err="1"/>
              <a:t>Embeddings</a:t>
            </a:r>
            <a:r>
              <a:rPr lang="en-US" altLang="zh-CN" dirty="0"/>
              <a:t> for Fashion </a:t>
            </a:r>
            <a:r>
              <a:rPr lang="en-US" altLang="zh-CN" dirty="0" smtClean="0"/>
              <a:t>Compatibility(CVPR 2018)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4782051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Learning </a:t>
            </a:r>
            <a:r>
              <a:rPr lang="en-US" altLang="zh-CN" dirty="0"/>
              <a:t>an image embedding that respects item type, </a:t>
            </a:r>
            <a:r>
              <a:rPr lang="en-US" altLang="zh-CN" dirty="0" smtClean="0"/>
              <a:t>and jointly </a:t>
            </a:r>
            <a:r>
              <a:rPr lang="en-US" altLang="zh-CN" dirty="0"/>
              <a:t>learns notions of item similarity and compatibility in an end-</a:t>
            </a:r>
            <a:r>
              <a:rPr lang="en-US" altLang="zh-CN" dirty="0" err="1"/>
              <a:t>toend</a:t>
            </a:r>
            <a:r>
              <a:rPr lang="en-US" altLang="zh-CN" dirty="0"/>
              <a:t> model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approach </a:t>
            </a:r>
            <a:r>
              <a:rPr lang="en-US" altLang="zh-CN" dirty="0" smtClean="0"/>
              <a:t>obtains 3-5</a:t>
            </a:r>
            <a:r>
              <a:rPr lang="en-US" altLang="zh-CN" dirty="0"/>
              <a:t>% improvement over the state-of-the-art on outfit compatibility prediction and fill-in-the-blank tasks using our dataset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0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0493" y="539388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Papers </a:t>
            </a:r>
            <a:r>
              <a:rPr lang="zh-CN" altLang="en-US" sz="2800" dirty="0" smtClean="0"/>
              <a:t>：</a:t>
            </a: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96" y="3604232"/>
            <a:ext cx="9144000" cy="234504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1520" y="1124744"/>
            <a:ext cx="8712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An embedding method </a:t>
            </a:r>
            <a:r>
              <a:rPr lang="en-US" altLang="zh-CN" dirty="0"/>
              <a:t>that respects type can represent </a:t>
            </a:r>
            <a:r>
              <a:rPr lang="en-US" altLang="zh-CN" dirty="0" smtClean="0"/>
              <a:t>both: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i="1" dirty="0"/>
              <a:t>(1) similarity </a:t>
            </a:r>
            <a:r>
              <a:rPr lang="en-US" altLang="zh-CN" dirty="0"/>
              <a:t>(</a:t>
            </a:r>
            <a:r>
              <a:rPr lang="en-US" altLang="zh-CN" i="1" dirty="0"/>
              <a:t>e.g</a:t>
            </a:r>
            <a:r>
              <a:rPr lang="en-US" altLang="zh-CN" dirty="0"/>
              <a:t>., when two tops are interchangeable)</a:t>
            </a:r>
          </a:p>
          <a:p>
            <a:r>
              <a:rPr lang="en-US" altLang="zh-CN" i="1" dirty="0"/>
              <a:t>(2) compatibility </a:t>
            </a:r>
            <a:r>
              <a:rPr lang="en-US" altLang="zh-CN" dirty="0"/>
              <a:t>(items of possibly different type that can go together in an outfit)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Visualizing the learned embedding spaces suggests that the reason </a:t>
            </a:r>
            <a:r>
              <a:rPr lang="en-US" altLang="zh-CN" dirty="0" smtClean="0"/>
              <a:t>we obtain </a:t>
            </a:r>
            <a:r>
              <a:rPr lang="en-US" altLang="zh-CN" dirty="0"/>
              <a:t>significant improvements on the fill-in-the-blank and outfit </a:t>
            </a:r>
            <a:r>
              <a:rPr lang="en-US" altLang="zh-CN" dirty="0" smtClean="0"/>
              <a:t>compatibility tasks </a:t>
            </a:r>
            <a:r>
              <a:rPr lang="en-US" altLang="zh-CN" dirty="0"/>
              <a:t>over prior state-of-the-art is that different type-specific spaces </a:t>
            </a:r>
            <a:r>
              <a:rPr lang="en-US" altLang="zh-CN" dirty="0" smtClean="0"/>
              <a:t>specialize in </a:t>
            </a:r>
            <a:r>
              <a:rPr lang="en-US" altLang="zh-CN" dirty="0"/>
              <a:t>encoding different kinds of appearance variation.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8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988840"/>
            <a:ext cx="8892480" cy="19813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0493" y="539388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Papers </a:t>
            </a:r>
            <a:r>
              <a:rPr lang="zh-CN" altLang="en-US" sz="2800" dirty="0" smtClean="0"/>
              <a:t>：</a:t>
            </a: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3528" y="1126485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 Learning Visual Clothing Style with Heterogeneous Dyadic Co-occurrences</a:t>
            </a:r>
          </a:p>
          <a:p>
            <a:r>
              <a:rPr lang="en-US" altLang="zh-CN" dirty="0"/>
              <a:t>(ICCV 2015)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9822" y="4194954"/>
            <a:ext cx="87626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(1) </a:t>
            </a:r>
            <a:r>
              <a:rPr lang="en-US" altLang="zh-CN" dirty="0"/>
              <a:t>The input data comprises item images, </a:t>
            </a:r>
            <a:r>
              <a:rPr lang="en-US" altLang="zh-CN" dirty="0" smtClean="0"/>
              <a:t>category labels </a:t>
            </a:r>
            <a:r>
              <a:rPr lang="en-US" altLang="zh-CN" dirty="0"/>
              <a:t>and links between items, describing co-occurrences. </a:t>
            </a:r>
            <a:r>
              <a:rPr lang="en-US" altLang="zh-CN" b="1" dirty="0"/>
              <a:t>(2) </a:t>
            </a:r>
            <a:r>
              <a:rPr lang="en-US" altLang="zh-CN" dirty="0"/>
              <a:t>From the input data, we strategically sample training pairs </a:t>
            </a:r>
            <a:r>
              <a:rPr lang="en-US" altLang="zh-CN" dirty="0" smtClean="0"/>
              <a:t>of items </a:t>
            </a:r>
            <a:r>
              <a:rPr lang="en-US" altLang="zh-CN" dirty="0"/>
              <a:t>that belong to different categories. </a:t>
            </a:r>
            <a:r>
              <a:rPr lang="en-US" altLang="zh-CN" b="1" dirty="0"/>
              <a:t>(3) </a:t>
            </a:r>
            <a:r>
              <a:rPr lang="en-US" altLang="zh-CN" dirty="0"/>
              <a:t>We use Siamese CNNs to learn a feature transformation from the image </a:t>
            </a:r>
            <a:r>
              <a:rPr lang="en-US" altLang="zh-CN" dirty="0" smtClean="0"/>
              <a:t>space to </a:t>
            </a:r>
            <a:r>
              <a:rPr lang="en-US" altLang="zh-CN" dirty="0"/>
              <a:t>the style space. </a:t>
            </a:r>
            <a:r>
              <a:rPr lang="en-US" altLang="zh-CN" b="1" dirty="0"/>
              <a:t>(4) </a:t>
            </a:r>
            <a:r>
              <a:rPr lang="en-US" altLang="zh-CN" dirty="0"/>
              <a:t>Finally, we use a robust nearest neighbor retrieval to generate outfits of compatible items.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6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0493" y="539388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Papers </a:t>
            </a:r>
            <a:r>
              <a:rPr lang="zh-CN" altLang="en-US" sz="2800" dirty="0" smtClean="0"/>
              <a:t>：</a:t>
            </a:r>
            <a:endParaRPr lang="en-US" altLang="zh-CN" sz="2800" dirty="0"/>
          </a:p>
        </p:txBody>
      </p:sp>
      <p:sp>
        <p:nvSpPr>
          <p:cNvPr id="6" name="矩形 5"/>
          <p:cNvSpPr/>
          <p:nvPr/>
        </p:nvSpPr>
        <p:spPr>
          <a:xfrm>
            <a:off x="129822" y="3928988"/>
            <a:ext cx="87626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 We propose a new learning framework that </a:t>
            </a:r>
            <a:r>
              <a:rPr lang="en-US" altLang="zh-CN" dirty="0"/>
              <a:t>combines Siamese </a:t>
            </a:r>
            <a:r>
              <a:rPr lang="en-US" altLang="zh-CN" dirty="0"/>
              <a:t>CNNs with co-occurrence information as </a:t>
            </a:r>
            <a:r>
              <a:rPr lang="en-US" altLang="zh-CN" dirty="0"/>
              <a:t>well as </a:t>
            </a:r>
            <a:r>
              <a:rPr lang="en-US" altLang="zh-CN" dirty="0"/>
              <a:t>category labels.</a:t>
            </a:r>
          </a:p>
          <a:p>
            <a:r>
              <a:rPr lang="en-US" altLang="zh-CN" dirty="0"/>
              <a:t>2. We propose a strategic sampling approach for </a:t>
            </a:r>
            <a:r>
              <a:rPr lang="en-US" altLang="zh-CN" dirty="0"/>
              <a:t>pairwise training </a:t>
            </a:r>
            <a:r>
              <a:rPr lang="en-US" altLang="zh-CN" dirty="0"/>
              <a:t>data that allows learning compatibility </a:t>
            </a:r>
            <a:r>
              <a:rPr lang="en-US" altLang="zh-CN" dirty="0"/>
              <a:t>across categories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3. We present a robust nearest neighbor retrieval </a:t>
            </a:r>
            <a:r>
              <a:rPr lang="en-US" altLang="zh-CN" dirty="0"/>
              <a:t>method for </a:t>
            </a:r>
            <a:r>
              <a:rPr lang="en-US" altLang="zh-CN" dirty="0"/>
              <a:t>datasets with strong label noise.</a:t>
            </a:r>
          </a:p>
          <a:p>
            <a:r>
              <a:rPr lang="en-US" altLang="zh-CN" dirty="0"/>
              <a:t>4. We conduct a user study to understand how users </a:t>
            </a:r>
            <a:r>
              <a:rPr lang="en-US" altLang="zh-CN" dirty="0"/>
              <a:t>think about </a:t>
            </a:r>
            <a:r>
              <a:rPr lang="en-US" altLang="zh-CN" dirty="0"/>
              <a:t>style and compatibility. Further, we compare </a:t>
            </a:r>
            <a:r>
              <a:rPr lang="en-US" altLang="zh-CN" dirty="0"/>
              <a:t>our learning </a:t>
            </a:r>
            <a:r>
              <a:rPr lang="en-US" altLang="zh-CN" dirty="0"/>
              <a:t>framework against baselines.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692696"/>
            <a:ext cx="4479009" cy="3174682"/>
          </a:xfrm>
          <a:prstGeom prst="rect">
            <a:avLst/>
          </a:prstGeom>
        </p:spPr>
      </p:pic>
      <p:sp>
        <p:nvSpPr>
          <p:cNvPr id="7" name="文本框 2"/>
          <p:cNvSpPr txBox="1"/>
          <p:nvPr/>
        </p:nvSpPr>
        <p:spPr>
          <a:xfrm>
            <a:off x="130493" y="3573016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Contributions </a:t>
            </a:r>
            <a:r>
              <a:rPr lang="zh-CN" altLang="en-US" sz="2000" dirty="0" smtClean="0"/>
              <a:t>：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202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0493" y="539388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Papers </a:t>
            </a:r>
            <a:r>
              <a:rPr lang="zh-CN" altLang="en-US" sz="2800" dirty="0" smtClean="0"/>
              <a:t>：</a:t>
            </a: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23528" y="1126485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4. </a:t>
            </a:r>
            <a:r>
              <a:rPr lang="en-US" altLang="zh-CN" dirty="0"/>
              <a:t>Conditional Similarity </a:t>
            </a:r>
            <a:r>
              <a:rPr lang="en-US" altLang="zh-CN" dirty="0" smtClean="0"/>
              <a:t>Networks(CVPR 2017)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700808"/>
            <a:ext cx="8892480" cy="2982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4400" y="4941169"/>
            <a:ext cx="84340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Conditional </a:t>
            </a:r>
            <a:r>
              <a:rPr lang="en-US" altLang="zh-CN" dirty="0"/>
              <a:t>Similarity </a:t>
            </a:r>
            <a:r>
              <a:rPr lang="en-US" altLang="zh-CN" dirty="0" smtClean="0"/>
              <a:t>Networks was proposed </a:t>
            </a:r>
            <a:r>
              <a:rPr lang="en-US" altLang="zh-CN" dirty="0"/>
              <a:t>to learn nonlinear </a:t>
            </a:r>
            <a:r>
              <a:rPr lang="en-US" altLang="zh-CN" dirty="0" err="1"/>
              <a:t>embeddings</a:t>
            </a:r>
            <a:r>
              <a:rPr lang="en-US" altLang="zh-CN" dirty="0"/>
              <a:t> which </a:t>
            </a:r>
            <a:r>
              <a:rPr lang="en-US" altLang="zh-CN" dirty="0" smtClean="0"/>
              <a:t>incorporate multiple </a:t>
            </a:r>
            <a:r>
              <a:rPr lang="en-US" altLang="zh-CN" dirty="0"/>
              <a:t>aspect of similarity within a shared embedding.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The learned </a:t>
            </a:r>
            <a:r>
              <a:rPr lang="en-US" altLang="zh-CN" dirty="0" err="1"/>
              <a:t>embeddings</a:t>
            </a:r>
            <a:r>
              <a:rPr lang="en-US" altLang="zh-CN" dirty="0"/>
              <a:t> are disentangled such that </a:t>
            </a:r>
            <a:r>
              <a:rPr lang="en-US" altLang="zh-CN" dirty="0" smtClean="0"/>
              <a:t>each embedding </a:t>
            </a:r>
            <a:r>
              <a:rPr lang="en-US" altLang="zh-CN" dirty="0"/>
              <a:t>dimension encodes semantic features for a specific aspect of similarity.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1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548680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Result</a:t>
            </a:r>
            <a:endParaRPr lang="en-US" altLang="zh-CN" sz="2000" dirty="0" smtClean="0"/>
          </a:p>
        </p:txBody>
      </p:sp>
      <p:sp>
        <p:nvSpPr>
          <p:cNvPr id="5" name="矩形 4"/>
          <p:cNvSpPr/>
          <p:nvPr/>
        </p:nvSpPr>
        <p:spPr>
          <a:xfrm>
            <a:off x="899592" y="1279276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Settings: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7191" y="5445224"/>
            <a:ext cx="17639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855" indent="0">
              <a:lnSpc>
                <a:spcPct val="150000"/>
              </a:lnSpc>
              <a:buNone/>
            </a:pPr>
            <a:r>
              <a:rPr lang="en-US" altLang="zh-CN" dirty="0"/>
              <a:t>Testing result: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35" y="620688"/>
            <a:ext cx="2391469" cy="112350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9144000" cy="33026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685" y="5538717"/>
            <a:ext cx="5324475" cy="828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Set up the </a:t>
            </a:r>
            <a:r>
              <a:rPr lang="en-US" altLang="zh-CN" sz="2400" b="1" dirty="0" err="1" smtClean="0"/>
              <a:t>siamese</a:t>
            </a:r>
            <a:r>
              <a:rPr lang="en-US" altLang="zh-CN" sz="2400" b="1" dirty="0" smtClean="0"/>
              <a:t> network</a:t>
            </a:r>
          </a:p>
        </p:txBody>
      </p:sp>
      <p:sp>
        <p:nvSpPr>
          <p:cNvPr id="8" name="矩形 7"/>
          <p:cNvSpPr/>
          <p:nvPr/>
        </p:nvSpPr>
        <p:spPr>
          <a:xfrm>
            <a:off x="611560" y="1772816"/>
            <a:ext cx="2529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l2_penalization only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63" y="5373216"/>
            <a:ext cx="4162425" cy="1343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04864"/>
            <a:ext cx="6264696" cy="29744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405" y="99392"/>
            <a:ext cx="2092067" cy="6713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548680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Result</a:t>
            </a:r>
            <a:endParaRPr lang="en-US" altLang="zh-CN" sz="2000" dirty="0" smtClean="0"/>
          </a:p>
        </p:txBody>
      </p:sp>
      <p:sp>
        <p:nvSpPr>
          <p:cNvPr id="5" name="矩形 4"/>
          <p:cNvSpPr/>
          <p:nvPr/>
        </p:nvSpPr>
        <p:spPr>
          <a:xfrm>
            <a:off x="899592" y="1279276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Settings: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7191" y="5445224"/>
            <a:ext cx="17639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855" indent="0">
              <a:lnSpc>
                <a:spcPct val="150000"/>
              </a:lnSpc>
              <a:buNone/>
            </a:pPr>
            <a:r>
              <a:rPr lang="en-US" altLang="zh-CN" dirty="0"/>
              <a:t>Testing result: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35" y="620688"/>
            <a:ext cx="2391469" cy="11235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9144000" cy="32813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041" y="5445224"/>
            <a:ext cx="52578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mtClean="0"/>
              <a:t>空白演示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Speaker name and title here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  <p:pic>
        <p:nvPicPr>
          <p:cNvPr id="4" name="图片 3" descr="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601" y="163831"/>
            <a:ext cx="7435215" cy="65297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2081" y="43815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L2&amp;Dropout_45_5 apps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010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  <p:pic>
        <p:nvPicPr>
          <p:cNvPr id="4" name="图片 3" descr="45_nu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216" y="74930"/>
            <a:ext cx="7589996" cy="66662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2081" y="43815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L2&amp;Dropout_45_5 apps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669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</a:p>
        </p:txBody>
      </p:sp>
      <p:pic>
        <p:nvPicPr>
          <p:cNvPr id="8" name="图片 7" descr="45_nu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216" y="95885"/>
            <a:ext cx="7589996" cy="66662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12081" y="43815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L2&amp;Dropout_45_5 apps</a:t>
            </a:r>
          </a:p>
        </p:txBody>
      </p:sp>
      <p:pic>
        <p:nvPicPr>
          <p:cNvPr id="10" name="图片 9" descr="46f4da9a7a512319076afb82cbb5e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164" y="652780"/>
            <a:ext cx="3742849" cy="26924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43124" y="1552576"/>
            <a:ext cx="433864" cy="89344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047048" y="2446021"/>
            <a:ext cx="3091815" cy="2624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155282" y="1551941"/>
            <a:ext cx="433864" cy="893445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767739" y="1552576"/>
            <a:ext cx="433864" cy="893445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201603" y="2459356"/>
            <a:ext cx="2164556" cy="1497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068229" y="1002031"/>
            <a:ext cx="2834640" cy="3188335"/>
          </a:xfrm>
          <a:prstGeom prst="ellipse">
            <a:avLst/>
          </a:prstGeom>
          <a:noFill/>
          <a:ln w="76200">
            <a:solidFill>
              <a:srgbClr val="20202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069556" y="284480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rgbClr val="4DF3CE"/>
                </a:solidFill>
              </a:rPr>
              <a:t>2.</a:t>
            </a:r>
            <a:r>
              <a:rPr lang="zh-CN" altLang="en-US">
                <a:solidFill>
                  <a:srgbClr val="4DF3CE"/>
                </a:solidFill>
              </a:rPr>
              <a:t>com.sqr5.android.audioplayer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2776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Words>950</Words>
  <Application>Microsoft Office PowerPoint</Application>
  <PresentationFormat>全屏显示(4:3)</PresentationFormat>
  <Paragraphs>152</Paragraphs>
  <Slides>39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都市</vt:lpstr>
      <vt:lpstr>工作汇报</vt:lpstr>
      <vt:lpstr>主要工作</vt:lpstr>
      <vt:lpstr>PowerPoint 演示文稿</vt:lpstr>
      <vt:lpstr>PowerPoint 演示文稿</vt:lpstr>
      <vt:lpstr>PowerPoint 演示文稿</vt:lpstr>
      <vt:lpstr>PowerPoint 演示文稿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PowerPoint 演示文稿</vt:lpstr>
      <vt:lpstr>PowerPoint 演示文稿</vt:lpstr>
      <vt:lpstr>PowerPoint 演示文稿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ASUS</dc:creator>
  <cp:lastModifiedBy>ASUS</cp:lastModifiedBy>
  <cp:revision>691</cp:revision>
  <dcterms:created xsi:type="dcterms:W3CDTF">2018-11-19T07:00:00Z</dcterms:created>
  <dcterms:modified xsi:type="dcterms:W3CDTF">2019-03-18T10:01:54Z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2052-11.1.0.8213</vt:lpwstr>
  </property>
</Properties>
</file>