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453" r:id="rId3"/>
    <p:sldId id="459" r:id="rId4"/>
    <p:sldId id="460" r:id="rId5"/>
    <p:sldId id="461" r:id="rId6"/>
    <p:sldId id="462" r:id="rId7"/>
    <p:sldId id="463" r:id="rId8"/>
    <p:sldId id="464" r:id="rId9"/>
    <p:sldId id="257" r:id="rId10"/>
    <p:sldId id="465" r:id="rId11"/>
    <p:sldId id="45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D73"/>
    <a:srgbClr val="EE0418"/>
    <a:srgbClr val="FF381E"/>
    <a:srgbClr val="FF6937"/>
    <a:srgbClr val="FEA467"/>
    <a:srgbClr val="FEA061"/>
    <a:srgbClr val="F7CB87"/>
    <a:srgbClr val="E1E7A9"/>
    <a:srgbClr val="4DF3CE"/>
    <a:srgbClr val="91F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1843"/>
      </p:cViewPr>
      <p:guideLst>
        <p:guide orient="horz" pos="2057"/>
        <p:guide pos="28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071B9-B0F0-4700-9865-FB387845B538}" type="datetimeFigureOut">
              <a:rPr lang="zh-CN" altLang="en-US" smtClean="0"/>
              <a:t>2019/6/24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B86559-2C1C-4808-B3EA-70DCBC4822E0}" type="slidenum">
              <a:rPr lang="zh-CN" altLang="en-US" smtClean="0"/>
              <a:t>‹#›</a:t>
            </a:fld>
            <a:endParaRPr lang="zh-CN" altLang="en-US"/>
          </a:p>
        </p:txBody>
      </p:sp>
    </p:spTree>
    <p:extLst>
      <p:ext uri="{BB962C8B-B14F-4D97-AF65-F5344CB8AC3E}">
        <p14:creationId xmlns:p14="http://schemas.microsoft.com/office/powerpoint/2010/main" val="133296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t>2019/6/24</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t>2019/6/24</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t>2019/6/24</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t>2019/6/24</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ctrTitle"/>
          </p:nvPr>
        </p:nvSpPr>
        <p:spPr>
          <a:xfrm>
            <a:off x="2446815" y="1862835"/>
            <a:ext cx="4240808" cy="1785240"/>
          </a:xfrm>
        </p:spPr>
        <p:txBody>
          <a:bodyPr>
            <a:normAutofit/>
          </a:bodyPr>
          <a:lstStyle/>
          <a:p>
            <a:pPr>
              <a:lnSpc>
                <a:spcPct val="150000"/>
              </a:lnSpc>
            </a:pPr>
            <a:r>
              <a:rPr lang="zh-CN" altLang="en-US" sz="4000" b="1" dirty="0"/>
              <a:t>工作汇报</a:t>
            </a:r>
          </a:p>
        </p:txBody>
      </p:sp>
      <p:sp>
        <p:nvSpPr>
          <p:cNvPr id="6" name="文本占位符 6"/>
          <p:cNvSpPr txBox="1"/>
          <p:nvPr/>
        </p:nvSpPr>
        <p:spPr>
          <a:xfrm>
            <a:off x="2446815" y="4847277"/>
            <a:ext cx="4240808" cy="296271"/>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600" dirty="0">
                <a:solidFill>
                  <a:schemeClr val="tx1"/>
                </a:solidFill>
              </a:rPr>
              <a:t>201</a:t>
            </a:r>
            <a:r>
              <a:rPr lang="en-US" altLang="zh-CN" sz="1600" dirty="0">
                <a:solidFill>
                  <a:schemeClr val="tx1"/>
                </a:solidFill>
              </a:rPr>
              <a:t>9</a:t>
            </a:r>
            <a:r>
              <a:rPr lang="zh-CN" altLang="en-US" sz="1600" dirty="0">
                <a:solidFill>
                  <a:schemeClr val="tx1"/>
                </a:solidFill>
              </a:rPr>
              <a:t>年</a:t>
            </a:r>
            <a:r>
              <a:rPr lang="en-US" altLang="zh-CN" sz="1600" dirty="0">
                <a:solidFill>
                  <a:schemeClr val="tx1"/>
                </a:solidFill>
              </a:rPr>
              <a:t>6</a:t>
            </a:r>
            <a:r>
              <a:rPr lang="zh-CN" altLang="en-US" sz="1600" dirty="0">
                <a:solidFill>
                  <a:schemeClr val="tx1"/>
                </a:solidFill>
              </a:rPr>
              <a:t>月</a:t>
            </a:r>
            <a:r>
              <a:rPr lang="en-US" altLang="zh-CN" sz="1600" dirty="0">
                <a:solidFill>
                  <a:schemeClr val="tx1"/>
                </a:solidFill>
              </a:rPr>
              <a:t>24</a:t>
            </a:r>
            <a:r>
              <a:rPr lang="zh-CN" altLang="en-US" sz="1600" dirty="0">
                <a:solidFill>
                  <a:schemeClr val="tx1"/>
                </a:solidFill>
              </a:rPr>
              <a:t>日</a:t>
            </a:r>
            <a:r>
              <a:rPr lang="en-US" altLang="zh-CN" sz="1600" dirty="0">
                <a:solidFill>
                  <a:schemeClr val="tx1"/>
                </a:solidFill>
              </a:rPr>
              <a:t>            </a:t>
            </a:r>
            <a:r>
              <a:rPr lang="zh-CN" altLang="en-US" sz="1600" dirty="0">
                <a:solidFill>
                  <a:schemeClr val="tx1"/>
                </a:solidFill>
              </a:rPr>
              <a:t>赵天明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01C12D-A192-4D02-9A68-9D641E5B5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1876"/>
            <a:ext cx="9144000" cy="3974247"/>
          </a:xfrm>
          <a:prstGeom prst="rect">
            <a:avLst/>
          </a:prstGeom>
        </p:spPr>
      </p:pic>
    </p:spTree>
    <p:custDataLst>
      <p:tags r:id="rId1"/>
    </p:custDataLst>
    <p:extLst>
      <p:ext uri="{BB962C8B-B14F-4D97-AF65-F5344CB8AC3E}">
        <p14:creationId xmlns:p14="http://schemas.microsoft.com/office/powerpoint/2010/main" val="331649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654" y="836712"/>
            <a:ext cx="8352928" cy="3781356"/>
          </a:xfrm>
          <a:prstGeom prst="rect">
            <a:avLst/>
          </a:prstGeom>
        </p:spPr>
        <p:txBody>
          <a:bodyPr wrap="square">
            <a:spAutoFit/>
          </a:bodyPr>
          <a:lstStyle/>
          <a:p>
            <a:pPr>
              <a:lnSpc>
                <a:spcPct val="150000"/>
              </a:lnSpc>
            </a:pPr>
            <a:r>
              <a:rPr lang="en-US" altLang="zh-CN" b="1" dirty="0"/>
              <a:t>1. </a:t>
            </a:r>
            <a:r>
              <a:rPr lang="en-US" altLang="zh-CN" b="1" dirty="0" err="1"/>
              <a:t>FaceOff</a:t>
            </a:r>
            <a:r>
              <a:rPr lang="en-US" altLang="zh-CN" b="1" dirty="0"/>
              <a:t>(2019.2)</a:t>
            </a:r>
          </a:p>
          <a:p>
            <a:pPr>
              <a:lnSpc>
                <a:spcPct val="150000"/>
              </a:lnSpc>
            </a:pPr>
            <a:r>
              <a:rPr lang="en-US" altLang="zh-CN" dirty="0"/>
              <a:t>(1) Construct a repository of web GUI based on 15,491 web pages,</a:t>
            </a:r>
            <a:r>
              <a:rPr lang="zh-CN" altLang="en-US" dirty="0"/>
              <a:t> </a:t>
            </a:r>
            <a:r>
              <a:rPr lang="en-US" altLang="zh-CN" dirty="0"/>
              <a:t>a page under design (PUD) as input.</a:t>
            </a:r>
          </a:p>
          <a:p>
            <a:pPr>
              <a:lnSpc>
                <a:spcPct val="150000"/>
              </a:lnSpc>
            </a:pPr>
            <a:r>
              <a:rPr lang="en-US" altLang="zh-CN" dirty="0"/>
              <a:t>(2) Use the structure matching algorithm to implement a template retriever. </a:t>
            </a:r>
            <a:br>
              <a:rPr lang="en-US" altLang="zh-CN" dirty="0"/>
            </a:br>
            <a:r>
              <a:rPr lang="en-US" altLang="zh-CN" dirty="0"/>
              <a:t>(3) </a:t>
            </a:r>
            <a:r>
              <a:rPr lang="en-US" altLang="zh-CN" u="sng" dirty="0"/>
              <a:t>Train a </a:t>
            </a:r>
            <a:r>
              <a:rPr lang="en-US" altLang="zh-CN" u="sng" dirty="0">
                <a:solidFill>
                  <a:srgbClr val="00B0F0"/>
                </a:solidFill>
              </a:rPr>
              <a:t>CNN-based style embedding model </a:t>
            </a:r>
            <a:r>
              <a:rPr lang="en-US" altLang="zh-CN" dirty="0"/>
              <a:t>to find the optimal combination of templates with harmonious style.</a:t>
            </a:r>
            <a:br>
              <a:rPr lang="en-US" altLang="zh-CN" dirty="0"/>
            </a:br>
            <a:br>
              <a:rPr lang="en-US" altLang="zh-CN" dirty="0"/>
            </a:br>
            <a:br>
              <a:rPr lang="en-US" altLang="zh-CN" dirty="0"/>
            </a:br>
            <a:endParaRPr lang="en-US" altLang="zh-CN" dirty="0"/>
          </a:p>
        </p:txBody>
      </p:sp>
      <p:pic>
        <p:nvPicPr>
          <p:cNvPr id="3" name="图片 2">
            <a:extLst>
              <a:ext uri="{FF2B5EF4-FFF2-40B4-BE49-F238E27FC236}">
                <a16:creationId xmlns:a16="http://schemas.microsoft.com/office/drawing/2014/main" id="{68CD29F7-A338-4F40-9BEB-E91051DEC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64003"/>
            <a:ext cx="9144000" cy="2645317"/>
          </a:xfrm>
          <a:prstGeom prst="rect">
            <a:avLst/>
          </a:prstGeom>
        </p:spPr>
      </p:pic>
    </p:spTree>
    <p:extLst>
      <p:ext uri="{BB962C8B-B14F-4D97-AF65-F5344CB8AC3E}">
        <p14:creationId xmlns:p14="http://schemas.microsoft.com/office/powerpoint/2010/main" val="290210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836712"/>
            <a:ext cx="8928992" cy="5027851"/>
          </a:xfrm>
          <a:prstGeom prst="rect">
            <a:avLst/>
          </a:prstGeom>
        </p:spPr>
        <p:txBody>
          <a:bodyPr wrap="square">
            <a:spAutoFit/>
          </a:bodyPr>
          <a:lstStyle/>
          <a:p>
            <a:pPr>
              <a:lnSpc>
                <a:spcPct val="150000"/>
              </a:lnSpc>
            </a:pPr>
            <a:r>
              <a:rPr lang="en-US" altLang="zh-CN" b="1" dirty="0"/>
              <a:t>1. </a:t>
            </a:r>
            <a:r>
              <a:rPr lang="en-US" altLang="zh-CN" b="1" dirty="0" err="1"/>
              <a:t>FaceOff</a:t>
            </a:r>
            <a:r>
              <a:rPr lang="en-US" altLang="zh-CN" b="1" dirty="0"/>
              <a:t>(2019.2)</a:t>
            </a:r>
          </a:p>
          <a:p>
            <a:pPr>
              <a:lnSpc>
                <a:spcPct val="150000"/>
              </a:lnSpc>
            </a:pPr>
            <a:r>
              <a:rPr lang="en-US" altLang="zh-CN" dirty="0"/>
              <a:t>(1) Construct a repository of web GUI based on 15,491 web pages.</a:t>
            </a:r>
          </a:p>
          <a:p>
            <a:pPr>
              <a:lnSpc>
                <a:spcPct val="150000"/>
              </a:lnSpc>
            </a:pPr>
            <a:r>
              <a:rPr lang="en-US" altLang="zh-CN" dirty="0"/>
              <a:t>(2) A page under design (PUD) as input.</a:t>
            </a:r>
          </a:p>
          <a:p>
            <a:pPr>
              <a:lnSpc>
                <a:spcPct val="150000"/>
              </a:lnSpc>
            </a:pPr>
            <a:r>
              <a:rPr lang="en-US" altLang="zh-CN" dirty="0"/>
              <a:t>(3) First renders the web page in a headless browser to acquire the DOM tree of the web page.</a:t>
            </a:r>
          </a:p>
          <a:p>
            <a:pPr>
              <a:lnSpc>
                <a:spcPct val="150000"/>
              </a:lnSpc>
            </a:pPr>
            <a:r>
              <a:rPr lang="en-US" altLang="zh-CN" dirty="0"/>
              <a:t>(4) The template </a:t>
            </a:r>
            <a:r>
              <a:rPr lang="en-US" altLang="zh-CN" u="sng" dirty="0"/>
              <a:t>retriever segments the DOM tree into multiple subtrees</a:t>
            </a:r>
            <a:r>
              <a:rPr lang="en-US" altLang="zh-CN" dirty="0"/>
              <a:t> and retrieves the matched GUI templates for each subtree. </a:t>
            </a:r>
            <a:br>
              <a:rPr lang="en-US" altLang="zh-CN" dirty="0"/>
            </a:br>
            <a:r>
              <a:rPr lang="en-US" altLang="zh-CN" dirty="0"/>
              <a:t>(5) Recursively finds out the optimized segmentation as well as several top matched templates. </a:t>
            </a:r>
            <a:br>
              <a:rPr lang="en-US" altLang="zh-CN" dirty="0"/>
            </a:br>
            <a:r>
              <a:rPr lang="en-US" altLang="zh-CN" dirty="0"/>
              <a:t>(6) The style recommender: a style-embedding model to encode the style of each template; a pairwise harmoniousness scorer to calculate whether two templates are accordant with each other.</a:t>
            </a:r>
          </a:p>
        </p:txBody>
      </p:sp>
    </p:spTree>
    <p:extLst>
      <p:ext uri="{BB962C8B-B14F-4D97-AF65-F5344CB8AC3E}">
        <p14:creationId xmlns:p14="http://schemas.microsoft.com/office/powerpoint/2010/main" val="224081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836712"/>
            <a:ext cx="8928992" cy="5858848"/>
          </a:xfrm>
          <a:prstGeom prst="rect">
            <a:avLst/>
          </a:prstGeom>
        </p:spPr>
        <p:txBody>
          <a:bodyPr wrap="square">
            <a:spAutoFit/>
          </a:bodyPr>
          <a:lstStyle/>
          <a:p>
            <a:pPr>
              <a:lnSpc>
                <a:spcPct val="150000"/>
              </a:lnSpc>
            </a:pPr>
            <a:r>
              <a:rPr lang="en-US" altLang="zh-CN" dirty="0"/>
              <a:t>(4) Extract templates from these web pages: cut out all subtrees from the original DOM tree, and use the subtree as index to identify a template. </a:t>
            </a:r>
            <a:r>
              <a:rPr lang="en-US" altLang="zh-CN" u="sng" dirty="0"/>
              <a:t>We group all the subtrees with the same structure together, forming a GUI template</a:t>
            </a:r>
            <a:r>
              <a:rPr lang="en-US" altLang="zh-CN" dirty="0"/>
              <a:t>. (same structure but diﬀerent styles)</a:t>
            </a:r>
            <a:br>
              <a:rPr lang="en-US" altLang="zh-CN" dirty="0"/>
            </a:br>
            <a:endParaRPr lang="en-US" altLang="zh-CN" dirty="0"/>
          </a:p>
          <a:p>
            <a:pPr>
              <a:lnSpc>
                <a:spcPct val="150000"/>
              </a:lnSpc>
            </a:pPr>
            <a:r>
              <a:rPr lang="en-US" altLang="zh-CN" dirty="0"/>
              <a:t>A template retriever will retrieve templates in the GUI repository that match the given structure. first segments the PUD into several blocks by dividing the DOM tree into multiple subtrees. The </a:t>
            </a:r>
            <a:r>
              <a:rPr lang="en-US" altLang="zh-CN" u="sng" dirty="0"/>
              <a:t>segmentation is based on the structural similarity of subtrees between blocks and GUI templates in the GUI repository</a:t>
            </a:r>
            <a:r>
              <a:rPr lang="en-US" altLang="zh-CN" dirty="0"/>
              <a:t>. We </a:t>
            </a:r>
            <a:r>
              <a:rPr lang="en-US" altLang="zh-CN" b="1" dirty="0"/>
              <a:t>use a variant of tree edit distance algorithm</a:t>
            </a:r>
            <a:r>
              <a:rPr lang="en-US" altLang="zh-CN" dirty="0"/>
              <a:t> proposed [15] </a:t>
            </a:r>
            <a:r>
              <a:rPr lang="en-US" altLang="zh-CN" b="1" dirty="0"/>
              <a:t>to define the structural similarity of subtrees</a:t>
            </a:r>
            <a:r>
              <a:rPr lang="en-US" altLang="zh-CN" dirty="0"/>
              <a:t>. </a:t>
            </a:r>
          </a:p>
          <a:p>
            <a:pPr>
              <a:lnSpc>
                <a:spcPct val="150000"/>
              </a:lnSpc>
            </a:pPr>
            <a:endParaRPr lang="en-US" altLang="zh-CN" dirty="0"/>
          </a:p>
          <a:p>
            <a:pPr>
              <a:lnSpc>
                <a:spcPct val="150000"/>
              </a:lnSpc>
            </a:pPr>
            <a:r>
              <a:rPr lang="en-US" altLang="zh-CN" dirty="0"/>
              <a:t>Adopt a top-down searching algorithm to improve the speed of searching segmentation.</a:t>
            </a:r>
          </a:p>
        </p:txBody>
      </p:sp>
    </p:spTree>
    <p:extLst>
      <p:ext uri="{BB962C8B-B14F-4D97-AF65-F5344CB8AC3E}">
        <p14:creationId xmlns:p14="http://schemas.microsoft.com/office/powerpoint/2010/main" val="350255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836712"/>
            <a:ext cx="8928992" cy="3781356"/>
          </a:xfrm>
          <a:prstGeom prst="rect">
            <a:avLst/>
          </a:prstGeom>
        </p:spPr>
        <p:txBody>
          <a:bodyPr wrap="square">
            <a:spAutoFit/>
          </a:bodyPr>
          <a:lstStyle/>
          <a:p>
            <a:pPr>
              <a:lnSpc>
                <a:spcPct val="150000"/>
              </a:lnSpc>
            </a:pPr>
            <a:r>
              <a:rPr lang="en-US" altLang="zh-CN" dirty="0"/>
              <a:t>(5)</a:t>
            </a:r>
          </a:p>
          <a:p>
            <a:pPr>
              <a:lnSpc>
                <a:spcPct val="150000"/>
              </a:lnSpc>
            </a:pPr>
            <a:r>
              <a:rPr lang="en-US" altLang="zh-CN" dirty="0"/>
              <a:t>·First, we can find the template in our repository </a:t>
            </a:r>
            <a:r>
              <a:rPr lang="en-US" altLang="zh-CN" u="sng" dirty="0"/>
              <a:t>with the least matching gap</a:t>
            </a:r>
            <a:r>
              <a:rPr lang="en-US" altLang="zh-CN" dirty="0"/>
              <a:t> with the given DOM tree. </a:t>
            </a:r>
          </a:p>
          <a:p>
            <a:pPr>
              <a:lnSpc>
                <a:spcPct val="150000"/>
              </a:lnSpc>
            </a:pPr>
            <a:r>
              <a:rPr lang="en-US" altLang="zh-CN" dirty="0"/>
              <a:t>·Then, we </a:t>
            </a:r>
            <a:r>
              <a:rPr lang="en-US" altLang="zh-CN" u="sng" dirty="0"/>
              <a:t>divide all the children into subtrees</a:t>
            </a:r>
            <a:r>
              <a:rPr lang="en-US" altLang="zh-CN" dirty="0"/>
              <a:t>, and apply this algorithm recursively to these subtrees. </a:t>
            </a:r>
          </a:p>
          <a:p>
            <a:pPr>
              <a:lnSpc>
                <a:spcPct val="150000"/>
              </a:lnSpc>
            </a:pPr>
            <a:r>
              <a:rPr lang="en-US" altLang="zh-CN" dirty="0"/>
              <a:t>·If the </a:t>
            </a:r>
            <a:r>
              <a:rPr lang="en-US" altLang="zh-CN" u="sng" dirty="0"/>
              <a:t>sum of matching gap of all these subtrees</a:t>
            </a:r>
            <a:r>
              <a:rPr lang="en-US" altLang="zh-CN" dirty="0"/>
              <a:t> is </a:t>
            </a:r>
            <a:r>
              <a:rPr lang="en-US" altLang="zh-CN" b="1" dirty="0"/>
              <a:t>less than </a:t>
            </a:r>
            <a:r>
              <a:rPr lang="en-US" altLang="zh-CN" dirty="0"/>
              <a:t>that of </a:t>
            </a:r>
            <a:r>
              <a:rPr lang="en-US" altLang="zh-CN" u="sng" dirty="0"/>
              <a:t>the complete tree</a:t>
            </a:r>
            <a:r>
              <a:rPr lang="en-US" altLang="zh-CN" dirty="0"/>
              <a:t>, we should segment it. </a:t>
            </a:r>
          </a:p>
          <a:p>
            <a:pPr>
              <a:lnSpc>
                <a:spcPct val="150000"/>
              </a:lnSpc>
            </a:pPr>
            <a:r>
              <a:rPr lang="en-US" altLang="zh-CN" dirty="0"/>
              <a:t>·In this way, we can recursively find out the optimized segmentation </a:t>
            </a:r>
            <a:r>
              <a:rPr lang="en-US" altLang="zh-CN" u="sng" dirty="0"/>
              <a:t>to minimize the overall matching gap</a:t>
            </a:r>
            <a:r>
              <a:rPr lang="en-US" altLang="zh-CN" dirty="0"/>
              <a:t>, and meanwhile </a:t>
            </a:r>
            <a:r>
              <a:rPr lang="en-US" altLang="zh-CN" u="sng" dirty="0"/>
              <a:t>retrieve all the templates</a:t>
            </a:r>
            <a:r>
              <a:rPr lang="en-US" altLang="zh-CN" dirty="0"/>
              <a:t>. </a:t>
            </a:r>
          </a:p>
        </p:txBody>
      </p:sp>
    </p:spTree>
    <p:extLst>
      <p:ext uri="{BB962C8B-B14F-4D97-AF65-F5344CB8AC3E}">
        <p14:creationId xmlns:p14="http://schemas.microsoft.com/office/powerpoint/2010/main" val="189538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404664"/>
            <a:ext cx="8928992" cy="6274346"/>
          </a:xfrm>
          <a:prstGeom prst="rect">
            <a:avLst/>
          </a:prstGeom>
        </p:spPr>
        <p:txBody>
          <a:bodyPr wrap="square">
            <a:spAutoFit/>
          </a:bodyPr>
          <a:lstStyle/>
          <a:p>
            <a:pPr>
              <a:lnSpc>
                <a:spcPct val="150000"/>
              </a:lnSpc>
            </a:pPr>
            <a:r>
              <a:rPr lang="en-US" altLang="zh-CN" dirty="0"/>
              <a:t>(6)</a:t>
            </a:r>
          </a:p>
          <a:p>
            <a:pPr>
              <a:lnSpc>
                <a:spcPct val="150000"/>
              </a:lnSpc>
            </a:pPr>
            <a:r>
              <a:rPr lang="en-US" altLang="zh-CN" dirty="0"/>
              <a:t>·Propose a style-embedding model, which uses a </a:t>
            </a:r>
            <a:r>
              <a:rPr lang="en-US" altLang="zh-CN" u="sng" dirty="0"/>
              <a:t>CNN to encode the compiled image of a subtree</a:t>
            </a:r>
            <a:r>
              <a:rPr lang="en-US" altLang="zh-CN" dirty="0"/>
              <a:t>, and uses a pairwise cosine similarity to model the score of style harmoniousness. </a:t>
            </a:r>
            <a:br>
              <a:rPr lang="en-US" altLang="zh-CN" dirty="0"/>
            </a:br>
            <a:r>
              <a:rPr lang="en-US" altLang="zh-CN" dirty="0"/>
              <a:t>·Extract the subtrees from the same web page as positive data, and randomly sample some subtrees from diﬀerent web pages as negative data. </a:t>
            </a:r>
            <a:br>
              <a:rPr lang="en-US" altLang="zh-CN" dirty="0"/>
            </a:br>
            <a:r>
              <a:rPr lang="en-US" altLang="zh-CN" dirty="0"/>
              <a:t>·Use the snapshot of the subtree as input, which is rendered based on the CSS rules of each node of the subtree. </a:t>
            </a:r>
            <a:br>
              <a:rPr lang="en-US" altLang="zh-CN" dirty="0"/>
            </a:br>
            <a:r>
              <a:rPr lang="en-US" altLang="zh-CN" dirty="0"/>
              <a:t>·The learned style-embedding model will </a:t>
            </a:r>
            <a:r>
              <a:rPr lang="en-US" altLang="zh-CN" u="sng" dirty="0"/>
              <a:t>map the subtrees from the same web page closely</a:t>
            </a:r>
            <a:r>
              <a:rPr lang="en-US" altLang="zh-CN" dirty="0"/>
              <a:t>, and thus can learn to discriminate style harmoniousness. </a:t>
            </a:r>
            <a:br>
              <a:rPr lang="en-US" altLang="zh-CN" dirty="0"/>
            </a:br>
            <a:r>
              <a:rPr lang="en-US" altLang="zh-CN" dirty="0"/>
              <a:t>·</a:t>
            </a:r>
            <a:r>
              <a:rPr lang="en-US" altLang="zh-CN" u="sng" dirty="0"/>
              <a:t>Calculate the style harmoniousness score of two subtrees with this embedding model and recommend a set of combinations sorted by their total harmoniousness score</a:t>
            </a:r>
            <a:r>
              <a:rPr lang="en-US" altLang="zh-CN" dirty="0"/>
              <a:t>. </a:t>
            </a:r>
            <a:br>
              <a:rPr lang="en-US" altLang="zh-CN" dirty="0"/>
            </a:br>
            <a:r>
              <a:rPr lang="en-US" altLang="zh-CN" dirty="0"/>
              <a:t>·Choose the desired combination, and </a:t>
            </a:r>
            <a:r>
              <a:rPr lang="en-US" altLang="zh-CN" dirty="0" err="1"/>
              <a:t>FaceOﬀ</a:t>
            </a:r>
            <a:r>
              <a:rPr lang="en-US" altLang="zh-CN" dirty="0"/>
              <a:t> will use the content of the source HTML file along with the selected combination of template styles to compile and generate a well-designed web page with harmonious style. </a:t>
            </a:r>
          </a:p>
        </p:txBody>
      </p:sp>
    </p:spTree>
    <p:extLst>
      <p:ext uri="{BB962C8B-B14F-4D97-AF65-F5344CB8AC3E}">
        <p14:creationId xmlns:p14="http://schemas.microsoft.com/office/powerpoint/2010/main" val="248871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404664"/>
            <a:ext cx="8928992" cy="3365858"/>
          </a:xfrm>
          <a:prstGeom prst="rect">
            <a:avLst/>
          </a:prstGeom>
        </p:spPr>
        <p:txBody>
          <a:bodyPr wrap="square">
            <a:spAutoFit/>
          </a:bodyPr>
          <a:lstStyle/>
          <a:p>
            <a:pPr>
              <a:lnSpc>
                <a:spcPct val="150000"/>
              </a:lnSpc>
            </a:pPr>
            <a:r>
              <a:rPr lang="en-US" altLang="zh-CN" b="1" dirty="0"/>
              <a:t>Rico Dataset</a:t>
            </a:r>
          </a:p>
          <a:p>
            <a:pPr>
              <a:lnSpc>
                <a:spcPct val="150000"/>
              </a:lnSpc>
            </a:pPr>
            <a:r>
              <a:rPr lang="en-US" altLang="zh-CN" cap="all" dirty="0"/>
              <a:t>HIERARCHIES:</a:t>
            </a:r>
          </a:p>
          <a:p>
            <a:pPr>
              <a:lnSpc>
                <a:spcPct val="150000"/>
              </a:lnSpc>
            </a:pPr>
            <a:r>
              <a:rPr lang="en-US" altLang="zh-CN" dirty="0"/>
              <a:t>    A sample view hierarchy file is shown below. The </a:t>
            </a:r>
            <a:r>
              <a:rPr lang="en-US" altLang="zh-CN" i="1" dirty="0" err="1"/>
              <a:t>activity_name</a:t>
            </a:r>
            <a:r>
              <a:rPr lang="en-US" altLang="zh-CN" i="1" dirty="0"/>
              <a:t> </a:t>
            </a:r>
            <a:r>
              <a:rPr lang="en-US" altLang="zh-CN" dirty="0"/>
              <a:t>contains the name of the app package as well as the name of the activity the UI belongs to. All elements in the UI can be accessed by traversing the view hierarchy starting at the root node: ["</a:t>
            </a:r>
            <a:r>
              <a:rPr lang="en-US" altLang="zh-CN" i="1" dirty="0"/>
              <a:t>activity</a:t>
            </a:r>
            <a:r>
              <a:rPr lang="en-US" altLang="zh-CN" dirty="0"/>
              <a:t>"]["</a:t>
            </a:r>
            <a:r>
              <a:rPr lang="en-US" altLang="zh-CN" i="1" dirty="0"/>
              <a:t>root</a:t>
            </a:r>
            <a:r>
              <a:rPr lang="en-US" altLang="zh-CN" dirty="0"/>
              <a:t>"]. For each element, the </a:t>
            </a:r>
            <a:r>
              <a:rPr lang="en-US" altLang="zh-CN" i="1" dirty="0"/>
              <a:t>class</a:t>
            </a:r>
            <a:r>
              <a:rPr lang="en-US" altLang="zh-CN" dirty="0"/>
              <a:t> property specifies its class name, and the </a:t>
            </a:r>
            <a:r>
              <a:rPr lang="en-US" altLang="zh-CN" i="1" dirty="0"/>
              <a:t>ancestors</a:t>
            </a:r>
            <a:r>
              <a:rPr lang="en-US" altLang="zh-CN" dirty="0"/>
              <a:t> property contains a list of its </a:t>
            </a:r>
            <a:r>
              <a:rPr lang="en-US" altLang="zh-CN" dirty="0" err="1"/>
              <a:t>superclasses</a:t>
            </a:r>
            <a:r>
              <a:rPr lang="en-US" altLang="zh-CN" dirty="0"/>
              <a:t>. The </a:t>
            </a:r>
            <a:r>
              <a:rPr lang="en-US" altLang="zh-CN" i="1" dirty="0"/>
              <a:t>bounds</a:t>
            </a:r>
            <a:r>
              <a:rPr lang="en-US" altLang="zh-CN" dirty="0"/>
              <a:t> property specifies an element's bounding box within a 1440x2560 screen window.</a:t>
            </a:r>
          </a:p>
        </p:txBody>
      </p:sp>
      <p:sp>
        <p:nvSpPr>
          <p:cNvPr id="2" name="矩形 1">
            <a:extLst>
              <a:ext uri="{FF2B5EF4-FFF2-40B4-BE49-F238E27FC236}">
                <a16:creationId xmlns:a16="http://schemas.microsoft.com/office/drawing/2014/main" id="{E8C1A81D-1F84-46A4-8A49-BDE72E03B028}"/>
              </a:ext>
            </a:extLst>
          </p:cNvPr>
          <p:cNvSpPr/>
          <p:nvPr/>
        </p:nvSpPr>
        <p:spPr>
          <a:xfrm>
            <a:off x="251520" y="4149080"/>
            <a:ext cx="3155031" cy="646331"/>
          </a:xfrm>
          <a:prstGeom prst="rect">
            <a:avLst/>
          </a:prstGeom>
        </p:spPr>
        <p:txBody>
          <a:bodyPr wrap="none">
            <a:spAutoFit/>
          </a:bodyPr>
          <a:lstStyle/>
          <a:p>
            <a:r>
              <a:rPr lang="zh-CN" altLang="en-US" dirty="0"/>
              <a:t>(1440, 2560) -&gt; (1080, 1920)</a:t>
            </a:r>
            <a:endParaRPr lang="en-US" altLang="zh-CN" dirty="0"/>
          </a:p>
          <a:p>
            <a:r>
              <a:rPr lang="zh-CN" altLang="en-US" dirty="0"/>
              <a:t>4/3</a:t>
            </a:r>
          </a:p>
        </p:txBody>
      </p:sp>
      <p:pic>
        <p:nvPicPr>
          <p:cNvPr id="5" name="图片 4">
            <a:extLst>
              <a:ext uri="{FF2B5EF4-FFF2-40B4-BE49-F238E27FC236}">
                <a16:creationId xmlns:a16="http://schemas.microsoft.com/office/drawing/2014/main" id="{711D38D2-5967-49D5-912D-014372EAA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025" y="692696"/>
            <a:ext cx="5532471" cy="5040560"/>
          </a:xfrm>
          <a:prstGeom prst="rect">
            <a:avLst/>
          </a:prstGeom>
        </p:spPr>
      </p:pic>
    </p:spTree>
    <p:extLst>
      <p:ext uri="{BB962C8B-B14F-4D97-AF65-F5344CB8AC3E}">
        <p14:creationId xmlns:p14="http://schemas.microsoft.com/office/powerpoint/2010/main" val="101067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956"/>
          <p:cNvPicPr>
            <a:picLocks noChangeAspect="1"/>
          </p:cNvPicPr>
          <p:nvPr/>
        </p:nvPicPr>
        <p:blipFill>
          <a:blip r:embed="rId4"/>
          <a:stretch>
            <a:fillRect/>
          </a:stretch>
        </p:blipFill>
        <p:spPr>
          <a:xfrm>
            <a:off x="615316" y="1025843"/>
            <a:ext cx="2574131" cy="4577239"/>
          </a:xfrm>
          <a:prstGeom prst="rect">
            <a:avLst/>
          </a:prstGeom>
        </p:spPr>
      </p:pic>
      <p:cxnSp>
        <p:nvCxnSpPr>
          <p:cNvPr id="6" name="直接箭头连接符 5"/>
          <p:cNvCxnSpPr/>
          <p:nvPr/>
        </p:nvCxnSpPr>
        <p:spPr>
          <a:xfrm flipV="1">
            <a:off x="3333274" y="1332071"/>
            <a:ext cx="1195864" cy="8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5"/>
          <a:stretch>
            <a:fillRect/>
          </a:stretch>
        </p:blipFill>
        <p:spPr>
          <a:xfrm>
            <a:off x="4543902" y="911542"/>
            <a:ext cx="2239804" cy="1206818"/>
          </a:xfrm>
          <a:prstGeom prst="rect">
            <a:avLst/>
          </a:prstGeom>
        </p:spPr>
      </p:pic>
      <p:sp>
        <p:nvSpPr>
          <p:cNvPr id="8" name="右大括号 7"/>
          <p:cNvSpPr/>
          <p:nvPr/>
        </p:nvSpPr>
        <p:spPr>
          <a:xfrm>
            <a:off x="3138011" y="1162050"/>
            <a:ext cx="195263" cy="3571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0" name="右大括号 9"/>
          <p:cNvSpPr/>
          <p:nvPr/>
        </p:nvSpPr>
        <p:spPr>
          <a:xfrm>
            <a:off x="3210878" y="1510665"/>
            <a:ext cx="255270" cy="37509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cxnSp>
        <p:nvCxnSpPr>
          <p:cNvPr id="11" name="直接箭头连接符 10"/>
          <p:cNvCxnSpPr>
            <a:stCxn id="10" idx="1"/>
            <a:endCxn id="16" idx="1"/>
          </p:cNvCxnSpPr>
          <p:nvPr/>
        </p:nvCxnSpPr>
        <p:spPr>
          <a:xfrm>
            <a:off x="3466148" y="3386138"/>
            <a:ext cx="1062990" cy="8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p:cNvCxnSpPr>
          <p:nvPr/>
        </p:nvCxnSpPr>
        <p:spPr>
          <a:xfrm>
            <a:off x="6783705" y="1514951"/>
            <a:ext cx="6791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463314" y="1211104"/>
            <a:ext cx="1669256" cy="923330"/>
          </a:xfrm>
          <a:prstGeom prst="rect">
            <a:avLst/>
          </a:prstGeom>
          <a:noFill/>
        </p:spPr>
        <p:txBody>
          <a:bodyPr wrap="square" rtlCol="0" anchor="t">
            <a:spAutoFit/>
          </a:bodyPr>
          <a:lstStyle/>
          <a:p>
            <a:r>
              <a:rPr lang="en-US" altLang="zh-CN" sz="1350"/>
              <a:t>layout:</a:t>
            </a:r>
          </a:p>
          <a:p>
            <a:r>
              <a:rPr lang="zh-CN" altLang="en-US" sz="1350">
                <a:sym typeface="+mn-ea"/>
              </a:rPr>
              <a:t>[0, </a:t>
            </a:r>
            <a:r>
              <a:rPr lang="en-US" altLang="zh-CN" sz="1350">
                <a:sym typeface="+mn-ea"/>
              </a:rPr>
              <a:t>84</a:t>
            </a:r>
            <a:r>
              <a:rPr lang="zh-CN" altLang="en-US" sz="1350">
                <a:sym typeface="+mn-ea"/>
              </a:rPr>
              <a:t>, 1440, 2392]</a:t>
            </a:r>
            <a:endParaRPr lang="en-US" altLang="zh-CN" sz="1350"/>
          </a:p>
          <a:p>
            <a:r>
              <a:rPr lang="en-US" altLang="zh-CN" sz="1350"/>
              <a:t>list:</a:t>
            </a:r>
            <a:endParaRPr lang="zh-CN" altLang="en-US" sz="1350"/>
          </a:p>
          <a:p>
            <a:r>
              <a:rPr lang="zh-CN" altLang="en-US" sz="1350"/>
              <a:t>[0, 84, 1440, 280]</a:t>
            </a:r>
          </a:p>
        </p:txBody>
      </p:sp>
      <p:sp>
        <p:nvSpPr>
          <p:cNvPr id="14" name="文本框 13"/>
          <p:cNvSpPr txBox="1"/>
          <p:nvPr/>
        </p:nvSpPr>
        <p:spPr>
          <a:xfrm>
            <a:off x="7754303" y="911543"/>
            <a:ext cx="994886" cy="369332"/>
          </a:xfrm>
          <a:prstGeom prst="rect">
            <a:avLst/>
          </a:prstGeom>
          <a:noFill/>
        </p:spPr>
        <p:txBody>
          <a:bodyPr wrap="square" rtlCol="0" anchor="t">
            <a:spAutoFit/>
          </a:bodyPr>
          <a:lstStyle/>
          <a:p>
            <a:r>
              <a:rPr lang="en-US" altLang="zh-CN">
                <a:solidFill>
                  <a:schemeClr val="accent5"/>
                </a:solidFill>
              </a:rPr>
              <a:t>bounds</a:t>
            </a:r>
          </a:p>
        </p:txBody>
      </p:sp>
      <p:pic>
        <p:nvPicPr>
          <p:cNvPr id="16" name="图片 15"/>
          <p:cNvPicPr>
            <a:picLocks noChangeAspect="1"/>
          </p:cNvPicPr>
          <p:nvPr/>
        </p:nvPicPr>
        <p:blipFill>
          <a:blip r:embed="rId6"/>
          <a:stretch>
            <a:fillRect/>
          </a:stretch>
        </p:blipFill>
        <p:spPr>
          <a:xfrm>
            <a:off x="4529138" y="2544127"/>
            <a:ext cx="2571750" cy="1700213"/>
          </a:xfrm>
          <a:prstGeom prst="rect">
            <a:avLst/>
          </a:prstGeom>
        </p:spPr>
      </p:pic>
      <p:cxnSp>
        <p:nvCxnSpPr>
          <p:cNvPr id="18" name="直接箭头连接符 17"/>
          <p:cNvCxnSpPr>
            <a:stCxn id="16" idx="3"/>
          </p:cNvCxnSpPr>
          <p:nvPr/>
        </p:nvCxnSpPr>
        <p:spPr>
          <a:xfrm>
            <a:off x="7100888" y="3394234"/>
            <a:ext cx="295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414260" y="2512695"/>
            <a:ext cx="1717834" cy="2377574"/>
          </a:xfrm>
          <a:prstGeom prst="rect">
            <a:avLst/>
          </a:prstGeom>
          <a:noFill/>
        </p:spPr>
        <p:txBody>
          <a:bodyPr wrap="square" rtlCol="0" anchor="t">
            <a:spAutoFit/>
          </a:bodyPr>
          <a:lstStyle/>
          <a:p>
            <a:r>
              <a:rPr lang="en-US" altLang="zh-CN" sz="1350"/>
              <a:t>layout:</a:t>
            </a:r>
            <a:endParaRPr lang="zh-CN" altLang="en-US" sz="1350"/>
          </a:p>
          <a:p>
            <a:r>
              <a:rPr lang="zh-CN" altLang="en-US" sz="1350"/>
              <a:t>[0, 280, 1440, 2392]</a:t>
            </a:r>
          </a:p>
          <a:p>
            <a:r>
              <a:rPr lang="en-US" altLang="zh-CN" sz="1350"/>
              <a:t>list:</a:t>
            </a:r>
          </a:p>
          <a:p>
            <a:r>
              <a:rPr lang="en-US" altLang="zh-CN" sz="1350"/>
              <a:t>[0, 280, 1440, 2080]</a:t>
            </a:r>
          </a:p>
          <a:p>
            <a:r>
              <a:rPr lang="en-US" altLang="zh-CN" sz="1350"/>
              <a:t>layout:</a:t>
            </a:r>
          </a:p>
          <a:p>
            <a:r>
              <a:rPr lang="en-US" altLang="zh-CN" sz="1350"/>
              <a:t>[0, 280, 1440, 476]</a:t>
            </a:r>
          </a:p>
          <a:p>
            <a:r>
              <a:rPr lang="en-US" altLang="zh-CN" sz="1350"/>
              <a:t>[0, 480, 1440, 676]</a:t>
            </a:r>
          </a:p>
          <a:p>
            <a:r>
              <a:rPr lang="en-US" altLang="zh-CN" sz="1350"/>
              <a:t>[0, 680, 1440, 876]</a:t>
            </a:r>
          </a:p>
          <a:p>
            <a:r>
              <a:rPr lang="en-US" altLang="zh-CN" sz="1350"/>
              <a:t>.....</a:t>
            </a:r>
          </a:p>
          <a:p>
            <a:r>
              <a:rPr lang="en-US" altLang="zh-CN" sz="1350"/>
              <a:t>[0, 1880, 1440, 2076]</a:t>
            </a:r>
          </a:p>
        </p:txBody>
      </p:sp>
      <p:sp>
        <p:nvSpPr>
          <p:cNvPr id="20" name="文本框 19"/>
          <p:cNvSpPr txBox="1"/>
          <p:nvPr/>
        </p:nvSpPr>
        <p:spPr>
          <a:xfrm>
            <a:off x="4710589" y="4399597"/>
            <a:ext cx="1758815" cy="300082"/>
          </a:xfrm>
          <a:prstGeom prst="rect">
            <a:avLst/>
          </a:prstGeom>
          <a:noFill/>
        </p:spPr>
        <p:txBody>
          <a:bodyPr wrap="none" rtlCol="0">
            <a:spAutoFit/>
          </a:bodyPr>
          <a:lstStyle/>
          <a:p>
            <a:r>
              <a:rPr lang="en-US" altLang="zh-CN" sz="1350"/>
              <a:t>list</a:t>
            </a:r>
            <a:r>
              <a:rPr lang="zh-CN" altLang="en-US" sz="1350"/>
              <a:t>下共有九个</a:t>
            </a:r>
            <a:r>
              <a:rPr lang="en-US" altLang="zh-CN" sz="1350"/>
              <a:t>layout</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8CA1B3C-0600-47C1-B7E4-7C94FEEC5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1407"/>
            <a:ext cx="9144000" cy="3955186"/>
          </a:xfrm>
          <a:prstGeom prst="rect">
            <a:avLst/>
          </a:prstGeom>
        </p:spPr>
      </p:pic>
    </p:spTree>
    <p:custDataLst>
      <p:tags r:id="rId1"/>
    </p:custDataLst>
    <p:extLst>
      <p:ext uri="{BB962C8B-B14F-4D97-AF65-F5344CB8AC3E}">
        <p14:creationId xmlns:p14="http://schemas.microsoft.com/office/powerpoint/2010/main" val="209504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pycharm\data\10.jpg10"/>
          <p:cNvPicPr>
            <a:picLocks noChangeAspect="1"/>
          </p:cNvPicPr>
          <p:nvPr/>
        </p:nvPicPr>
        <p:blipFill>
          <a:blip r:embed="rId3"/>
          <a:srcRect/>
          <a:stretch>
            <a:fillRect/>
          </a:stretch>
        </p:blipFill>
        <p:spPr>
          <a:xfrm>
            <a:off x="1060609" y="1026557"/>
            <a:ext cx="2574131" cy="4575810"/>
          </a:xfrm>
          <a:prstGeom prst="rect">
            <a:avLst/>
          </a:prstGeom>
        </p:spPr>
      </p:pic>
      <p:sp>
        <p:nvSpPr>
          <p:cNvPr id="2" name="右大括号 1"/>
          <p:cNvSpPr/>
          <p:nvPr/>
        </p:nvSpPr>
        <p:spPr>
          <a:xfrm>
            <a:off x="3630454" y="1187292"/>
            <a:ext cx="101918" cy="3319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cxnSp>
        <p:nvCxnSpPr>
          <p:cNvPr id="3" name="直接箭头连接符 2"/>
          <p:cNvCxnSpPr/>
          <p:nvPr/>
        </p:nvCxnSpPr>
        <p:spPr>
          <a:xfrm>
            <a:off x="3792379" y="1352074"/>
            <a:ext cx="108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stretch>
            <a:fillRect/>
          </a:stretch>
        </p:blipFill>
        <p:spPr>
          <a:xfrm>
            <a:off x="4872514" y="1090613"/>
            <a:ext cx="1666875" cy="1495425"/>
          </a:xfrm>
          <a:prstGeom prst="rect">
            <a:avLst/>
          </a:prstGeom>
        </p:spPr>
      </p:pic>
      <p:cxnSp>
        <p:nvCxnSpPr>
          <p:cNvPr id="6" name="直接箭头连接符 5"/>
          <p:cNvCxnSpPr>
            <a:stCxn id="4" idx="3"/>
          </p:cNvCxnSpPr>
          <p:nvPr/>
        </p:nvCxnSpPr>
        <p:spPr>
          <a:xfrm>
            <a:off x="6547485" y="1838325"/>
            <a:ext cx="475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493318" y="902970"/>
            <a:ext cx="994886" cy="369332"/>
          </a:xfrm>
          <a:prstGeom prst="rect">
            <a:avLst/>
          </a:prstGeom>
          <a:noFill/>
        </p:spPr>
        <p:txBody>
          <a:bodyPr wrap="square" rtlCol="0" anchor="t">
            <a:spAutoFit/>
          </a:bodyPr>
          <a:lstStyle/>
          <a:p>
            <a:r>
              <a:rPr lang="en-US" altLang="zh-CN">
                <a:solidFill>
                  <a:schemeClr val="accent5"/>
                </a:solidFill>
              </a:rPr>
              <a:t>bounds</a:t>
            </a:r>
          </a:p>
        </p:txBody>
      </p:sp>
      <p:sp>
        <p:nvSpPr>
          <p:cNvPr id="13" name="文本框 12"/>
          <p:cNvSpPr txBox="1"/>
          <p:nvPr/>
        </p:nvSpPr>
        <p:spPr>
          <a:xfrm>
            <a:off x="7237096" y="1352074"/>
            <a:ext cx="1669256" cy="923330"/>
          </a:xfrm>
          <a:prstGeom prst="rect">
            <a:avLst/>
          </a:prstGeom>
          <a:noFill/>
        </p:spPr>
        <p:txBody>
          <a:bodyPr wrap="square" rtlCol="0" anchor="t">
            <a:spAutoFit/>
          </a:bodyPr>
          <a:lstStyle/>
          <a:p>
            <a:r>
              <a:rPr lang="en-US" altLang="zh-CN" sz="1350" dirty="0"/>
              <a:t>layout:</a:t>
            </a:r>
          </a:p>
          <a:p>
            <a:r>
              <a:rPr lang="zh-CN" altLang="en-US" sz="1350" dirty="0">
                <a:sym typeface="+mn-ea"/>
              </a:rPr>
              <a:t>[0, </a:t>
            </a:r>
            <a:r>
              <a:rPr lang="en-US" altLang="zh-CN" sz="1350" dirty="0">
                <a:sym typeface="+mn-ea"/>
              </a:rPr>
              <a:t>84</a:t>
            </a:r>
            <a:r>
              <a:rPr lang="zh-CN" altLang="en-US" sz="1350" dirty="0">
                <a:sym typeface="+mn-ea"/>
              </a:rPr>
              <a:t>, 1440, 2392]</a:t>
            </a:r>
            <a:endParaRPr lang="en-US" altLang="zh-CN" sz="1350" dirty="0"/>
          </a:p>
          <a:p>
            <a:r>
              <a:rPr lang="en-US" altLang="zh-CN" sz="1350" dirty="0"/>
              <a:t>list:</a:t>
            </a:r>
            <a:endParaRPr lang="zh-CN" altLang="en-US" sz="1350" dirty="0"/>
          </a:p>
          <a:p>
            <a:r>
              <a:rPr lang="zh-CN" altLang="en-US" sz="1350" dirty="0"/>
              <a:t>[0, 84, 1440, 280]</a:t>
            </a:r>
          </a:p>
        </p:txBody>
      </p:sp>
      <p:sp>
        <p:nvSpPr>
          <p:cNvPr id="7" name="右大括号 6"/>
          <p:cNvSpPr/>
          <p:nvPr/>
        </p:nvSpPr>
        <p:spPr>
          <a:xfrm>
            <a:off x="3613309" y="1519238"/>
            <a:ext cx="127635" cy="5695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pic>
        <p:nvPicPr>
          <p:cNvPr id="8" name="图片 7"/>
          <p:cNvPicPr>
            <a:picLocks noChangeAspect="1"/>
          </p:cNvPicPr>
          <p:nvPr/>
        </p:nvPicPr>
        <p:blipFill>
          <a:blip r:embed="rId5"/>
          <a:stretch>
            <a:fillRect/>
          </a:stretch>
        </p:blipFill>
        <p:spPr>
          <a:xfrm>
            <a:off x="3907155" y="1519237"/>
            <a:ext cx="790575" cy="623888"/>
          </a:xfrm>
          <a:prstGeom prst="rect">
            <a:avLst/>
          </a:prstGeom>
        </p:spPr>
      </p:pic>
      <p:sp>
        <p:nvSpPr>
          <p:cNvPr id="9" name="右大括号 8"/>
          <p:cNvSpPr/>
          <p:nvPr/>
        </p:nvSpPr>
        <p:spPr>
          <a:xfrm>
            <a:off x="3596641" y="2114550"/>
            <a:ext cx="152876" cy="11649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2" name="右大括号 11"/>
          <p:cNvSpPr/>
          <p:nvPr/>
        </p:nvSpPr>
        <p:spPr>
          <a:xfrm>
            <a:off x="3630454" y="3288030"/>
            <a:ext cx="119063" cy="1658303"/>
          </a:xfrm>
          <a:prstGeom prst="rightBrace">
            <a:avLst>
              <a:gd name="adj1" fmla="val 8333"/>
              <a:gd name="adj2" fmla="val 494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8" name="左大括号 17"/>
          <p:cNvSpPr/>
          <p:nvPr/>
        </p:nvSpPr>
        <p:spPr>
          <a:xfrm>
            <a:off x="964883" y="1187292"/>
            <a:ext cx="110490" cy="41505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9" name="文本框 18"/>
          <p:cNvSpPr txBox="1"/>
          <p:nvPr/>
        </p:nvSpPr>
        <p:spPr>
          <a:xfrm>
            <a:off x="131445" y="2735104"/>
            <a:ext cx="833438" cy="923330"/>
          </a:xfrm>
          <a:prstGeom prst="rect">
            <a:avLst/>
          </a:prstGeom>
          <a:noFill/>
        </p:spPr>
        <p:txBody>
          <a:bodyPr wrap="square" rtlCol="0" anchor="t">
            <a:spAutoFit/>
          </a:bodyPr>
          <a:lstStyle/>
          <a:p>
            <a:r>
              <a:rPr lang="en-US" altLang="zh-CN" sz="1350" dirty="0">
                <a:sym typeface="+mn-ea"/>
              </a:rPr>
              <a:t>layout:</a:t>
            </a:r>
            <a:endParaRPr lang="zh-CN" altLang="en-US" sz="1350" dirty="0"/>
          </a:p>
          <a:p>
            <a:r>
              <a:rPr lang="zh-CN" altLang="en-US" sz="1350" dirty="0">
                <a:sym typeface="+mn-ea"/>
              </a:rPr>
              <a:t>[0, </a:t>
            </a:r>
            <a:r>
              <a:rPr lang="en-US" altLang="zh-CN" sz="1350" dirty="0">
                <a:sym typeface="+mn-ea"/>
              </a:rPr>
              <a:t>84</a:t>
            </a:r>
            <a:r>
              <a:rPr lang="zh-CN" altLang="en-US" sz="1350" dirty="0">
                <a:sym typeface="+mn-ea"/>
              </a:rPr>
              <a:t>, 1440, 2392]</a:t>
            </a:r>
            <a:endParaRPr lang="zh-CN" altLang="en-US" sz="1350" dirty="0"/>
          </a:p>
        </p:txBody>
      </p:sp>
      <p:sp>
        <p:nvSpPr>
          <p:cNvPr id="20" name="右大括号 19"/>
          <p:cNvSpPr/>
          <p:nvPr/>
        </p:nvSpPr>
        <p:spPr>
          <a:xfrm>
            <a:off x="3661887" y="4954905"/>
            <a:ext cx="56674" cy="3233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pic>
        <p:nvPicPr>
          <p:cNvPr id="24" name="图片 23"/>
          <p:cNvPicPr>
            <a:picLocks noChangeAspect="1"/>
          </p:cNvPicPr>
          <p:nvPr/>
        </p:nvPicPr>
        <p:blipFill>
          <a:blip r:embed="rId6"/>
          <a:stretch>
            <a:fillRect/>
          </a:stretch>
        </p:blipFill>
        <p:spPr>
          <a:xfrm>
            <a:off x="4468654" y="4576286"/>
            <a:ext cx="1957388" cy="1081088"/>
          </a:xfrm>
          <a:prstGeom prst="rect">
            <a:avLst/>
          </a:prstGeom>
        </p:spPr>
      </p:pic>
      <p:cxnSp>
        <p:nvCxnSpPr>
          <p:cNvPr id="25" name="直接箭头连接符 24"/>
          <p:cNvCxnSpPr>
            <a:stCxn id="20" idx="1"/>
            <a:endCxn id="24" idx="1"/>
          </p:cNvCxnSpPr>
          <p:nvPr/>
        </p:nvCxnSpPr>
        <p:spPr>
          <a:xfrm>
            <a:off x="3718560" y="5116830"/>
            <a:ext cx="750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731318" y="5173504"/>
            <a:ext cx="1905000" cy="507831"/>
          </a:xfrm>
          <a:prstGeom prst="rect">
            <a:avLst/>
          </a:prstGeom>
          <a:noFill/>
        </p:spPr>
        <p:txBody>
          <a:bodyPr wrap="square" rtlCol="0" anchor="t">
            <a:spAutoFit/>
          </a:bodyPr>
          <a:lstStyle/>
          <a:p>
            <a:r>
              <a:rPr lang="en-US" altLang="zh-CN" sz="1350"/>
              <a:t>layout:</a:t>
            </a:r>
            <a:endParaRPr lang="zh-CN" altLang="en-US" sz="1350"/>
          </a:p>
          <a:p>
            <a:r>
              <a:rPr lang="zh-CN" altLang="en-US" sz="1350"/>
              <a:t>[0, 2182, 1440, 2392]</a:t>
            </a:r>
          </a:p>
        </p:txBody>
      </p:sp>
      <p:cxnSp>
        <p:nvCxnSpPr>
          <p:cNvPr id="27" name="直接箭头连接符 26"/>
          <p:cNvCxnSpPr>
            <a:stCxn id="24" idx="3"/>
          </p:cNvCxnSpPr>
          <p:nvPr/>
        </p:nvCxnSpPr>
        <p:spPr>
          <a:xfrm>
            <a:off x="6426042" y="5116830"/>
            <a:ext cx="305276" cy="305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7"/>
          <a:stretch>
            <a:fillRect/>
          </a:stretch>
        </p:blipFill>
        <p:spPr>
          <a:xfrm>
            <a:off x="4299585" y="2586038"/>
            <a:ext cx="2247900" cy="1409700"/>
          </a:xfrm>
          <a:prstGeom prst="rect">
            <a:avLst/>
          </a:prstGeom>
        </p:spPr>
      </p:pic>
      <p:cxnSp>
        <p:nvCxnSpPr>
          <p:cNvPr id="29" name="直接箭头连接符 28"/>
          <p:cNvCxnSpPr>
            <a:stCxn id="9" idx="1"/>
            <a:endCxn id="28" idx="1"/>
          </p:cNvCxnSpPr>
          <p:nvPr/>
        </p:nvCxnSpPr>
        <p:spPr>
          <a:xfrm>
            <a:off x="3749517" y="2697004"/>
            <a:ext cx="550069" cy="593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8"/>
          <a:stretch>
            <a:fillRect/>
          </a:stretch>
        </p:blipFill>
        <p:spPr>
          <a:xfrm>
            <a:off x="6613684" y="3233737"/>
            <a:ext cx="2495550" cy="1785938"/>
          </a:xfrm>
          <a:prstGeom prst="rect">
            <a:avLst/>
          </a:prstGeom>
        </p:spPr>
      </p:pic>
      <p:cxnSp>
        <p:nvCxnSpPr>
          <p:cNvPr id="32" name="直接箭头连接符 31"/>
          <p:cNvCxnSpPr>
            <a:stCxn id="12" idx="1"/>
            <a:endCxn id="30" idx="1"/>
          </p:cNvCxnSpPr>
          <p:nvPr/>
        </p:nvCxnSpPr>
        <p:spPr>
          <a:xfrm>
            <a:off x="3749516" y="4108609"/>
            <a:ext cx="2864168" cy="1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8453</TotalTime>
  <Words>568</Words>
  <Application>Microsoft Office PowerPoint</Application>
  <PresentationFormat>全屏显示(4:3)</PresentationFormat>
  <Paragraphs>52</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Calibri</vt:lpstr>
      <vt:lpstr>Georgia</vt:lpstr>
      <vt:lpstr>Trebuchet MS</vt:lpstr>
      <vt:lpstr>Wingdings 2</vt:lpstr>
      <vt:lpstr>都市</vt:lpstr>
      <vt:lpstr>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ASUS</dc:creator>
  <cp:lastModifiedBy>wumin</cp:lastModifiedBy>
  <cp:revision>1024</cp:revision>
  <dcterms:created xsi:type="dcterms:W3CDTF">2018-11-19T07:00:00Z</dcterms:created>
  <dcterms:modified xsi:type="dcterms:W3CDTF">2019-06-24T10:50:32Z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