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460" r:id="rId3"/>
    <p:sldId id="511" r:id="rId4"/>
    <p:sldId id="512" r:id="rId5"/>
    <p:sldId id="514" r:id="rId6"/>
    <p:sldId id="515" r:id="rId7"/>
    <p:sldId id="516" r:id="rId8"/>
    <p:sldId id="517"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57">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CD73"/>
    <a:srgbClr val="EE0418"/>
    <a:srgbClr val="FF381E"/>
    <a:srgbClr val="FF6937"/>
    <a:srgbClr val="FEA467"/>
    <a:srgbClr val="FEA061"/>
    <a:srgbClr val="F7CB87"/>
    <a:srgbClr val="E1E7A9"/>
    <a:srgbClr val="4DF3CE"/>
    <a:srgbClr val="91FE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7"/>
      </p:cViewPr>
      <p:guideLst>
        <p:guide orient="horz" pos="2057"/>
        <p:guide pos="283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0071B9-B0F0-4700-9865-FB387845B538}" type="datetimeFigureOut">
              <a:rPr lang="zh-CN" altLang="en-US" smtClean="0"/>
              <a:t>2019/7/15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B86559-2C1C-4808-B3EA-70DCBC4822E0}" type="slidenum">
              <a:rPr lang="zh-CN" altLang="en-US" smtClean="0"/>
              <a:t>‹#›</a:t>
            </a:fld>
            <a:endParaRPr lang="zh-CN" altLang="en-US"/>
          </a:p>
        </p:txBody>
      </p:sp>
    </p:spTree>
    <p:extLst>
      <p:ext uri="{BB962C8B-B14F-4D97-AF65-F5344CB8AC3E}">
        <p14:creationId xmlns:p14="http://schemas.microsoft.com/office/powerpoint/2010/main" val="1332967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3" name="矩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矩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矩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矩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矩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圆角矩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圆角矩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矩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457200" y="3899938"/>
            <a:ext cx="4953000" cy="1752600"/>
          </a:xfrm>
        </p:spPr>
        <p:txBody>
          <a:bodyPr/>
          <a:lstStyle>
            <a:lvl1pPr marL="64135"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6705600" y="4206240"/>
            <a:ext cx="960120" cy="457200"/>
          </a:xfrm>
        </p:spPr>
        <p:txBody>
          <a:bodyPr/>
          <a:lstStyle/>
          <a:p>
            <a:fld id="{530820CF-B880-4189-942D-D702A7CBA730}" type="datetimeFigureOut">
              <a:rPr lang="zh-CN" altLang="en-US" smtClean="0"/>
              <a:t>2019/7/15</a:t>
            </a:fld>
            <a:endParaRPr lang="zh-CN" altLang="en-US"/>
          </a:p>
        </p:txBody>
      </p:sp>
      <p:sp>
        <p:nvSpPr>
          <p:cNvPr id="17" name="页脚占位符 16"/>
          <p:cNvSpPr>
            <a:spLocks noGrp="1"/>
          </p:cNvSpPr>
          <p:nvPr>
            <p:ph type="ftr" sz="quarter" idx="11"/>
          </p:nvPr>
        </p:nvSpPr>
        <p:spPr>
          <a:xfrm>
            <a:off x="5410200" y="4205288"/>
            <a:ext cx="1295400" cy="457200"/>
          </a:xfrm>
        </p:spPr>
        <p:txBody>
          <a:bodyPr/>
          <a:lstStyle/>
          <a:p>
            <a:endParaRPr lang="zh-CN" altLang="en-US"/>
          </a:p>
        </p:txBody>
      </p:sp>
      <p:sp>
        <p:nvSpPr>
          <p:cNvPr id="29" name="灯片编号占位符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1143000"/>
            <a:ext cx="8382000" cy="1069848"/>
          </a:xfrm>
        </p:spPr>
        <p:txBody>
          <a:bodyPr anchor="ctr"/>
          <a:lstStyle>
            <a:lvl1pPr>
              <a:defRPr sz="4000" b="0" i="0" cap="none" baseline="0"/>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6" name="日期占位符 25"/>
          <p:cNvSpPr>
            <a:spLocks noGrp="1"/>
          </p:cNvSpPr>
          <p:nvPr>
            <p:ph type="dt" sz="half" idx="10"/>
          </p:nvPr>
        </p:nvSpPr>
        <p:spPr/>
        <p:txBody>
          <a:bodyPr rtlCol="0"/>
          <a:lstStyle/>
          <a:p>
            <a:fld id="{530820CF-B880-4189-942D-D702A7CBA730}" type="datetimeFigureOut">
              <a:rPr lang="zh-CN" altLang="en-US" smtClean="0"/>
              <a:t>2019/7/15</a:t>
            </a:fld>
            <a:endParaRPr lang="zh-CN" altLang="en-US"/>
          </a:p>
        </p:txBody>
      </p:sp>
      <p:sp>
        <p:nvSpPr>
          <p:cNvPr id="27" name="灯片编号占位符 26"/>
          <p:cNvSpPr>
            <a:spLocks noGrp="1"/>
          </p:cNvSpPr>
          <p:nvPr>
            <p:ph type="sldNum" sz="quarter" idx="11"/>
          </p:nvPr>
        </p:nvSpPr>
        <p:spPr/>
        <p:txBody>
          <a:bodyPr rtlCol="0"/>
          <a:lstStyle/>
          <a:p>
            <a:fld id="{0C913308-F349-4B6D-A68A-DD1791B4A57B}" type="slidenum">
              <a:rPr lang="zh-CN" altLang="en-US" smtClean="0"/>
              <a:t>‹#›</a:t>
            </a:fld>
            <a:endParaRPr lang="zh-CN" altLang="en-US"/>
          </a:p>
        </p:txBody>
      </p:sp>
      <p:sp>
        <p:nvSpPr>
          <p:cNvPr id="28" name="页脚占位符 2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zh-CN" altLang="en-US"/>
              <a:t>单击此处编辑母版标题样式</a:t>
            </a:r>
            <a:endParaRPr kumimoji="0" lang="en-US"/>
          </a:p>
        </p:txBody>
      </p:sp>
      <p:sp>
        <p:nvSpPr>
          <p:cNvPr id="3" name="日期占位符 2"/>
          <p:cNvSpPr>
            <a:spLocks noGrp="1"/>
          </p:cNvSpPr>
          <p:nvPr>
            <p:ph type="dt" sz="half" idx="10"/>
          </p:nvPr>
        </p:nvSpPr>
        <p:spPr>
          <a:xfrm>
            <a:off x="6583680" y="612648"/>
            <a:ext cx="957264" cy="457200"/>
          </a:xfrm>
        </p:spPr>
        <p:txBody>
          <a:bodyPr/>
          <a:lstStyle/>
          <a:p>
            <a:fld id="{530820CF-B880-4189-942D-D702A7CBA730}" type="datetimeFigureOut">
              <a:rPr lang="zh-CN" altLang="en-US" smtClean="0"/>
              <a:t>2019/7/15</a:t>
            </a:fld>
            <a:endParaRPr lang="zh-CN" altLang="en-US"/>
          </a:p>
        </p:txBody>
      </p:sp>
      <p:sp>
        <p:nvSpPr>
          <p:cNvPr id="4" name="页脚占位符 3"/>
          <p:cNvSpPr>
            <a:spLocks noGrp="1"/>
          </p:cNvSpPr>
          <p:nvPr>
            <p:ph type="ftr" sz="quarter" idx="11"/>
          </p:nvPr>
        </p:nvSpPr>
        <p:spPr>
          <a:xfrm>
            <a:off x="5257800" y="612648"/>
            <a:ext cx="1325880" cy="457200"/>
          </a:xfrm>
        </p:spPr>
        <p:txBody>
          <a:bodyPr/>
          <a:lstStyle/>
          <a:p>
            <a:endParaRPr lang="zh-CN" altLang="en-US"/>
          </a:p>
        </p:txBody>
      </p:sp>
      <p:sp>
        <p:nvSpPr>
          <p:cNvPr id="5" name="灯片编号占位符 4"/>
          <p:cNvSpPr>
            <a:spLocks noGrp="1"/>
          </p:cNvSpPr>
          <p:nvPr>
            <p:ph type="sldNum" sz="quarter" idx="12"/>
          </p:nvPr>
        </p:nvSpPr>
        <p:spPr>
          <a:xfrm>
            <a:off x="8174736" y="2272"/>
            <a:ext cx="762000" cy="365760"/>
          </a:xfr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2019/7/15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5353496" y="2010727"/>
            <a:ext cx="3383280" cy="4617720"/>
          </a:xfrm>
        </p:spPr>
        <p:txBody>
          <a:bodyPr/>
          <a:lstStyle>
            <a:lvl1pPr marL="889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zh-CN" altLang="en-US"/>
              <a:t>单击图标添加图片</a:t>
            </a:r>
            <a:endParaRPr kumimoji="0" lang="en-US" dirty="0"/>
          </a:p>
        </p:txBody>
      </p:sp>
      <p:sp>
        <p:nvSpPr>
          <p:cNvPr id="4" name="文本占位符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矩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矩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矩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矩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圆角矩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圆角矩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矩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矩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矩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矩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矩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矩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标题占位符 21"/>
          <p:cNvSpPr>
            <a:spLocks noGrp="1"/>
          </p:cNvSpPr>
          <p:nvPr>
            <p:ph type="title"/>
          </p:nvPr>
        </p:nvSpPr>
        <p:spPr>
          <a:xfrm>
            <a:off x="457200" y="1143000"/>
            <a:ext cx="8229600" cy="1066800"/>
          </a:xfrm>
          <a:prstGeom prst="rect">
            <a:avLst/>
          </a:prstGeom>
        </p:spPr>
        <p:txBody>
          <a:bodyPr vert="horz" anchor="ctr">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530820CF-B880-4189-942D-D702A7CBA730}" type="datetimeFigureOut">
              <a:rPr lang="zh-CN" altLang="en-US" smtClean="0"/>
              <a:t>2019/7/15</a:t>
            </a:fld>
            <a:endParaRPr lang="zh-CN" altLang="en-US"/>
          </a:p>
        </p:txBody>
      </p:sp>
      <p:sp>
        <p:nvSpPr>
          <p:cNvPr id="3" name="页脚占位符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zh-CN" altLang="en-US"/>
          </a:p>
        </p:txBody>
      </p:sp>
      <p:sp>
        <p:nvSpPr>
          <p:cNvPr id="23" name="灯片编号占位符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5905" algn="l" rtl="0" eaLnBrk="1" latinLnBrk="0" hangingPunct="1">
        <a:spcBef>
          <a:spcPts val="300"/>
        </a:spcBef>
        <a:buClr>
          <a:schemeClr val="accent3"/>
        </a:buClr>
        <a:buFont typeface="Georgia" panose="02040502050405020303"/>
        <a:buChar char="•"/>
        <a:defRPr kumimoji="0" sz="2800" kern="1200">
          <a:solidFill>
            <a:schemeClr val="tx1"/>
          </a:solidFill>
          <a:latin typeface="+mn-lt"/>
          <a:ea typeface="+mn-ea"/>
          <a:cs typeface="+mn-cs"/>
        </a:defRPr>
      </a:lvl1pPr>
      <a:lvl2pPr marL="658495" indent="-247015" algn="l" rtl="0" eaLnBrk="1" latinLnBrk="0" hangingPunct="1">
        <a:spcBef>
          <a:spcPts val="300"/>
        </a:spcBef>
        <a:buClr>
          <a:schemeClr val="accent2"/>
        </a:buClr>
        <a:buFont typeface="Georgia" panose="02040502050405020303"/>
        <a:buChar char="▫"/>
        <a:defRPr kumimoji="0" sz="2600" kern="1200">
          <a:solidFill>
            <a:schemeClr val="accent2"/>
          </a:solidFill>
          <a:latin typeface="+mn-lt"/>
          <a:ea typeface="+mn-ea"/>
          <a:cs typeface="+mn-cs"/>
        </a:defRPr>
      </a:lvl2pPr>
      <a:lvl3pPr marL="923290" indent="-219710"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830" indent="-201295"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90015" indent="-182880" algn="l" rtl="0" eaLnBrk="1" latinLnBrk="0" hangingPunct="1">
        <a:spcBef>
          <a:spcPts val="300"/>
        </a:spcBef>
        <a:buClr>
          <a:schemeClr val="accent3"/>
        </a:buClr>
        <a:buFont typeface="Georgia" panose="02040502050405020303"/>
        <a:buChar char="▫"/>
        <a:defRPr kumimoji="0" sz="2000" kern="1200">
          <a:solidFill>
            <a:schemeClr val="accent3"/>
          </a:solidFill>
          <a:latin typeface="+mn-lt"/>
          <a:ea typeface="+mn-ea"/>
          <a:cs typeface="+mn-cs"/>
        </a:defRPr>
      </a:lvl5pPr>
      <a:lvl6pPr marL="1609090" indent="-182880" algn="l" rtl="0" eaLnBrk="1" latinLnBrk="0" hangingPunct="1">
        <a:spcBef>
          <a:spcPts val="300"/>
        </a:spcBef>
        <a:buClr>
          <a:schemeClr val="accent3"/>
        </a:buClr>
        <a:buFont typeface="Georgia" panose="02040502050405020303"/>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panose="02040502050405020303"/>
        <a:buChar char="▫"/>
        <a:defRPr kumimoji="0" sz="1600" kern="1200">
          <a:solidFill>
            <a:schemeClr val="accent3"/>
          </a:solidFill>
          <a:latin typeface="+mn-lt"/>
          <a:ea typeface="+mn-ea"/>
          <a:cs typeface="+mn-cs"/>
        </a:defRPr>
      </a:lvl7pPr>
      <a:lvl8pPr marL="2030095" indent="-182880" algn="l" rtl="0" eaLnBrk="1" latinLnBrk="0" hangingPunct="1">
        <a:spcBef>
          <a:spcPts val="300"/>
        </a:spcBef>
        <a:buClr>
          <a:schemeClr val="accent3"/>
        </a:buClr>
        <a:buFont typeface="Georgia" panose="02040502050405020303"/>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panose="02040502050405020303"/>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a:spLocks noGrp="1"/>
          </p:cNvSpPr>
          <p:nvPr>
            <p:ph type="ctrTitle"/>
          </p:nvPr>
        </p:nvSpPr>
        <p:spPr>
          <a:xfrm>
            <a:off x="2446815" y="1862835"/>
            <a:ext cx="4240808" cy="1785240"/>
          </a:xfrm>
        </p:spPr>
        <p:txBody>
          <a:bodyPr>
            <a:normAutofit/>
          </a:bodyPr>
          <a:lstStyle/>
          <a:p>
            <a:pPr>
              <a:lnSpc>
                <a:spcPct val="150000"/>
              </a:lnSpc>
            </a:pPr>
            <a:r>
              <a:rPr lang="zh-CN" altLang="en-US" sz="4000" b="1" dirty="0"/>
              <a:t>工作汇报</a:t>
            </a:r>
          </a:p>
        </p:txBody>
      </p:sp>
      <p:sp>
        <p:nvSpPr>
          <p:cNvPr id="6" name="文本占位符 6"/>
          <p:cNvSpPr txBox="1"/>
          <p:nvPr/>
        </p:nvSpPr>
        <p:spPr>
          <a:xfrm>
            <a:off x="2446815" y="4847277"/>
            <a:ext cx="4240808" cy="296271"/>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1600" dirty="0">
                <a:solidFill>
                  <a:schemeClr val="tx1"/>
                </a:solidFill>
              </a:rPr>
              <a:t>201</a:t>
            </a:r>
            <a:r>
              <a:rPr lang="en-US" altLang="zh-CN" sz="1600" dirty="0">
                <a:solidFill>
                  <a:schemeClr val="tx1"/>
                </a:solidFill>
              </a:rPr>
              <a:t>9</a:t>
            </a:r>
            <a:r>
              <a:rPr lang="zh-CN" altLang="en-US" sz="1600" dirty="0">
                <a:solidFill>
                  <a:schemeClr val="tx1"/>
                </a:solidFill>
              </a:rPr>
              <a:t>年</a:t>
            </a:r>
            <a:r>
              <a:rPr lang="en-US" altLang="zh-CN" sz="1600" dirty="0">
                <a:solidFill>
                  <a:schemeClr val="tx1"/>
                </a:solidFill>
              </a:rPr>
              <a:t>7</a:t>
            </a:r>
            <a:r>
              <a:rPr lang="zh-CN" altLang="en-US" sz="1600" dirty="0">
                <a:solidFill>
                  <a:schemeClr val="tx1"/>
                </a:solidFill>
              </a:rPr>
              <a:t>月</a:t>
            </a:r>
            <a:r>
              <a:rPr lang="en-US" altLang="zh-CN" sz="1600" dirty="0">
                <a:solidFill>
                  <a:schemeClr val="tx1"/>
                </a:solidFill>
              </a:rPr>
              <a:t>15</a:t>
            </a:r>
            <a:r>
              <a:rPr lang="zh-CN" altLang="en-US" sz="1600" dirty="0">
                <a:solidFill>
                  <a:schemeClr val="tx1"/>
                </a:solidFill>
              </a:rPr>
              <a:t>日</a:t>
            </a:r>
            <a:r>
              <a:rPr lang="en-US" altLang="zh-CN" sz="1600" dirty="0">
                <a:solidFill>
                  <a:schemeClr val="tx1"/>
                </a:solidFill>
              </a:rPr>
              <a:t>            </a:t>
            </a:r>
            <a:r>
              <a:rPr lang="zh-CN" altLang="en-US" sz="1600" dirty="0">
                <a:solidFill>
                  <a:schemeClr val="tx1"/>
                </a:solidFill>
              </a:rPr>
              <a:t>赵天明</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504" y="836712"/>
            <a:ext cx="8928992" cy="5443350"/>
          </a:xfrm>
          <a:prstGeom prst="rect">
            <a:avLst/>
          </a:prstGeom>
        </p:spPr>
        <p:txBody>
          <a:bodyPr wrap="square">
            <a:spAutoFit/>
          </a:bodyPr>
          <a:lstStyle/>
          <a:p>
            <a:pPr>
              <a:lnSpc>
                <a:spcPct val="150000"/>
              </a:lnSpc>
            </a:pPr>
            <a:r>
              <a:rPr lang="en-US" altLang="zh-CN" dirty="0"/>
              <a:t>(1). Get all nodes from the </a:t>
            </a:r>
            <a:r>
              <a:rPr lang="en-US" altLang="zh-CN" dirty="0" err="1"/>
              <a:t>json</a:t>
            </a:r>
            <a:r>
              <a:rPr lang="en-US" altLang="zh-CN" dirty="0"/>
              <a:t> file</a:t>
            </a:r>
          </a:p>
          <a:p>
            <a:pPr>
              <a:lnSpc>
                <a:spcPct val="150000"/>
              </a:lnSpc>
            </a:pPr>
            <a:r>
              <a:rPr lang="en-US" altLang="zh-CN" dirty="0"/>
              <a:t>(2). Find nodes with the same bounds and retain the last one (furthest from the root)</a:t>
            </a:r>
          </a:p>
          <a:p>
            <a:pPr>
              <a:lnSpc>
                <a:spcPct val="150000"/>
              </a:lnSpc>
            </a:pPr>
            <a:r>
              <a:rPr lang="en-US" altLang="zh-CN" dirty="0"/>
              <a:t>(3). Delete the root(0-0_1-0) and nodes with unfit bounds (b[2]&gt;b[0] and b[3]&gt;b[1])</a:t>
            </a:r>
          </a:p>
          <a:p>
            <a:pPr>
              <a:lnSpc>
                <a:spcPct val="150000"/>
              </a:lnSpc>
            </a:pPr>
            <a:r>
              <a:rPr lang="en-US" altLang="zh-CN" dirty="0"/>
              <a:t>(4). Separate the leaf nodes (</a:t>
            </a:r>
            <a:r>
              <a:rPr lang="en-US" altLang="zh-CN" dirty="0" err="1"/>
              <a:t>list_ddsf_leaf</a:t>
            </a:r>
            <a:r>
              <a:rPr lang="en-US" altLang="zh-CN" dirty="0"/>
              <a:t>[]   and   </a:t>
            </a:r>
            <a:r>
              <a:rPr lang="en-US" altLang="zh-CN" dirty="0" err="1"/>
              <a:t>list_ddsf_node</a:t>
            </a:r>
            <a:r>
              <a:rPr lang="en-US" altLang="zh-CN" dirty="0"/>
              <a:t>[])</a:t>
            </a:r>
          </a:p>
          <a:p>
            <a:pPr>
              <a:lnSpc>
                <a:spcPct val="150000"/>
              </a:lnSpc>
            </a:pPr>
            <a:r>
              <a:rPr lang="en-US" altLang="zh-CN" dirty="0"/>
              <a:t>(5). If nodes(in </a:t>
            </a:r>
            <a:r>
              <a:rPr lang="en-US" altLang="zh-CN" dirty="0" err="1"/>
              <a:t>list_ddsf_node</a:t>
            </a:r>
            <a:r>
              <a:rPr lang="en-US" altLang="zh-CN" dirty="0"/>
              <a:t>) have more than 2 brothers and the width&gt;limit, then delete their children nodes. </a:t>
            </a:r>
          </a:p>
          <a:p>
            <a:pPr>
              <a:lnSpc>
                <a:spcPct val="150000"/>
              </a:lnSpc>
            </a:pPr>
            <a:r>
              <a:rPr lang="en-US" altLang="zh-CN" dirty="0"/>
              <a:t>(6). Delete the node with different height from its </a:t>
            </a:r>
          </a:p>
          <a:p>
            <a:pPr>
              <a:lnSpc>
                <a:spcPct val="150000"/>
              </a:lnSpc>
            </a:pPr>
            <a:r>
              <a:rPr lang="en-US" altLang="zh-CN" dirty="0"/>
              <a:t>Brothers(cut covered)</a:t>
            </a:r>
          </a:p>
          <a:p>
            <a:pPr>
              <a:lnSpc>
                <a:spcPct val="150000"/>
              </a:lnSpc>
            </a:pPr>
            <a:r>
              <a:rPr lang="en-US" altLang="zh-CN" dirty="0"/>
              <a:t>(7). Delete the nodes in the same line and with same</a:t>
            </a:r>
          </a:p>
          <a:p>
            <a:pPr>
              <a:lnSpc>
                <a:spcPct val="150000"/>
              </a:lnSpc>
            </a:pPr>
            <a:r>
              <a:rPr lang="en-US" altLang="zh-CN" dirty="0"/>
              <a:t>size as their brothers</a:t>
            </a:r>
          </a:p>
          <a:p>
            <a:pPr>
              <a:lnSpc>
                <a:spcPct val="150000"/>
              </a:lnSpc>
            </a:pPr>
            <a:endParaRPr lang="en-US" altLang="zh-CN" dirty="0"/>
          </a:p>
          <a:p>
            <a:pPr>
              <a:lnSpc>
                <a:spcPct val="150000"/>
              </a:lnSpc>
            </a:pPr>
            <a:endParaRPr lang="en-US" altLang="zh-CN" dirty="0"/>
          </a:p>
          <a:p>
            <a:pPr>
              <a:lnSpc>
                <a:spcPct val="150000"/>
              </a:lnSpc>
            </a:pPr>
            <a:r>
              <a:rPr lang="en-US" altLang="zh-CN" b="1" dirty="0"/>
              <a:t>(8).</a:t>
            </a:r>
            <a:r>
              <a:rPr lang="pl-PL" altLang="zh-CN" b="1" dirty="0"/>
              <a:t> </a:t>
            </a:r>
            <a:r>
              <a:rPr lang="en-US" altLang="zh-CN" b="1" dirty="0"/>
              <a:t>Delete the nodes  with the situation that: </a:t>
            </a:r>
            <a:r>
              <a:rPr lang="pl-PL" altLang="zh-CN" b="1" dirty="0"/>
              <a:t>w/h&gt;=30 or h/w&gt;= 50</a:t>
            </a:r>
            <a:endParaRPr lang="en-US" altLang="zh-CN" b="1" dirty="0"/>
          </a:p>
        </p:txBody>
      </p:sp>
      <p:pic>
        <p:nvPicPr>
          <p:cNvPr id="1026" name="Picture 2" descr="D:\SpyderWorkSpace\UI_Generator\data\cut_subtrees_cases1\6607\0-0_1-0_2-1_3-0_4-1_5-0_6-1_7-0_8-1_9-0_10-0_11-0_12-2——LinearLayou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0563" y="2976141"/>
            <a:ext cx="3816424" cy="102124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SpyderWorkSpace\UI_Generator\data\cut_subtrees_cases1\6607\0-0_1-0_2-1_3-0_4-1_5-0_6-1_7-0_8-1_9-0_10-0_11-0_12-3——LinearLayou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0563" y="3919921"/>
            <a:ext cx="3816424" cy="1021247"/>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5666547" y="3117432"/>
            <a:ext cx="370614" cy="369332"/>
          </a:xfrm>
          <a:prstGeom prst="rect">
            <a:avLst/>
          </a:prstGeom>
        </p:spPr>
        <p:txBody>
          <a:bodyPr wrap="none">
            <a:spAutoFit/>
          </a:bodyPr>
          <a:lstStyle/>
          <a:p>
            <a:r>
              <a:rPr lang="en-US" altLang="zh-CN" dirty="0"/>
              <a:t>1)</a:t>
            </a:r>
            <a:endParaRPr lang="zh-CN" altLang="en-US" dirty="0"/>
          </a:p>
        </p:txBody>
      </p:sp>
      <p:sp>
        <p:nvSpPr>
          <p:cNvPr id="6" name="矩形 5"/>
          <p:cNvSpPr/>
          <p:nvPr/>
        </p:nvSpPr>
        <p:spPr>
          <a:xfrm>
            <a:off x="5652120" y="4056261"/>
            <a:ext cx="399468" cy="369332"/>
          </a:xfrm>
          <a:prstGeom prst="rect">
            <a:avLst/>
          </a:prstGeom>
        </p:spPr>
        <p:txBody>
          <a:bodyPr wrap="none">
            <a:spAutoFit/>
          </a:bodyPr>
          <a:lstStyle/>
          <a:p>
            <a:r>
              <a:rPr lang="en-US" altLang="zh-CN" dirty="0"/>
              <a:t>2)</a:t>
            </a:r>
            <a:endParaRPr lang="zh-CN" altLang="en-US" dirty="0"/>
          </a:p>
        </p:txBody>
      </p:sp>
      <p:pic>
        <p:nvPicPr>
          <p:cNvPr id="1029" name="Picture 5" descr="F:\2017\zhu\ppt\2019.7.8\0-0_1-0_2-1_3-0_4-1_5-0_6-1_7-0_8-1_9-0_10-0_11-0——RecyclerView.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97877" y="4965141"/>
            <a:ext cx="2293278" cy="114887"/>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5652120" y="4837919"/>
            <a:ext cx="399468" cy="369332"/>
          </a:xfrm>
          <a:prstGeom prst="rect">
            <a:avLst/>
          </a:prstGeom>
        </p:spPr>
        <p:txBody>
          <a:bodyPr wrap="none">
            <a:spAutoFit/>
          </a:bodyPr>
          <a:lstStyle/>
          <a:p>
            <a:r>
              <a:rPr lang="en-US" altLang="zh-CN" dirty="0"/>
              <a:t>3)</a:t>
            </a:r>
            <a:endParaRPr lang="zh-CN" altLang="en-US" dirty="0"/>
          </a:p>
        </p:txBody>
      </p:sp>
      <p:pic>
        <p:nvPicPr>
          <p:cNvPr id="1030" name="Picture 6" descr="D:\SpyderWorkSpace\UI_Generator\data\cut_subtrees_cases2\6607\0-0_1-0_2-1_3-0_4-1_5-0_6-1_7-0_8-0_9-1_10-0——TabLayout$SlidingTabStrip.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750" y="5061112"/>
            <a:ext cx="5071492" cy="591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387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496" y="620688"/>
            <a:ext cx="8928992" cy="5166351"/>
          </a:xfrm>
          <a:prstGeom prst="rect">
            <a:avLst/>
          </a:prstGeom>
        </p:spPr>
        <p:txBody>
          <a:bodyPr wrap="square">
            <a:spAutoFit/>
          </a:bodyPr>
          <a:lstStyle/>
          <a:p>
            <a:pPr>
              <a:lnSpc>
                <a:spcPct val="150000"/>
              </a:lnSpc>
            </a:pPr>
            <a:r>
              <a:rPr lang="en-US" altLang="zh-CN" sz="2400" b="1" dirty="0"/>
              <a:t>Data Collection</a:t>
            </a:r>
          </a:p>
          <a:p>
            <a:pPr>
              <a:lnSpc>
                <a:spcPct val="150000"/>
              </a:lnSpc>
            </a:pPr>
            <a:r>
              <a:rPr lang="en-US" altLang="zh-CN" dirty="0"/>
              <a:t>(1). Get the professional GUIs from the profession apps.(</a:t>
            </a:r>
            <a:r>
              <a:rPr lang="en-US" altLang="zh-CN" dirty="0">
                <a:solidFill>
                  <a:srgbClr val="0070C0"/>
                </a:solidFill>
              </a:rPr>
              <a:t>13060</a:t>
            </a:r>
            <a:r>
              <a:rPr lang="en-US" altLang="zh-CN" dirty="0"/>
              <a:t> GUIs in </a:t>
            </a:r>
            <a:r>
              <a:rPr lang="en-US" altLang="zh-CN" dirty="0">
                <a:solidFill>
                  <a:srgbClr val="0070C0"/>
                </a:solidFill>
              </a:rPr>
              <a:t>1864</a:t>
            </a:r>
            <a:r>
              <a:rPr lang="en-US" altLang="zh-CN" dirty="0"/>
              <a:t> apps)</a:t>
            </a:r>
          </a:p>
          <a:p>
            <a:pPr>
              <a:lnSpc>
                <a:spcPct val="150000"/>
              </a:lnSpc>
            </a:pPr>
            <a:r>
              <a:rPr lang="en-US" altLang="zh-CN" dirty="0"/>
              <a:t>(2).Get the Dom tree and all subtrees from each GUI saved in a txt file.</a:t>
            </a:r>
          </a:p>
          <a:p>
            <a:pPr>
              <a:lnSpc>
                <a:spcPct val="150000"/>
              </a:lnSpc>
            </a:pPr>
            <a:r>
              <a:rPr lang="en-US" altLang="zh-CN" dirty="0"/>
              <a:t>(3).1576 apps for training(85%), 101 apps for validation(5%),</a:t>
            </a:r>
            <a:r>
              <a:rPr lang="zh-CN" altLang="en-US" dirty="0"/>
              <a:t> </a:t>
            </a:r>
            <a:r>
              <a:rPr lang="en-US" altLang="zh-CN" dirty="0"/>
              <a:t>and</a:t>
            </a:r>
            <a:r>
              <a:rPr lang="zh-CN" altLang="en-US" dirty="0"/>
              <a:t> </a:t>
            </a:r>
            <a:r>
              <a:rPr lang="en-US" altLang="zh-CN" dirty="0"/>
              <a:t>187</a:t>
            </a:r>
            <a:r>
              <a:rPr lang="zh-CN" altLang="en-US" dirty="0"/>
              <a:t> </a:t>
            </a:r>
            <a:r>
              <a:rPr lang="en-US" altLang="zh-CN" dirty="0"/>
              <a:t>apps</a:t>
            </a:r>
            <a:r>
              <a:rPr lang="zh-CN" altLang="en-US" dirty="0"/>
              <a:t> </a:t>
            </a:r>
            <a:r>
              <a:rPr lang="en-US" altLang="zh-CN" dirty="0"/>
              <a:t>for</a:t>
            </a:r>
            <a:r>
              <a:rPr lang="zh-CN" altLang="en-US" dirty="0"/>
              <a:t> </a:t>
            </a:r>
            <a:r>
              <a:rPr lang="en-US" altLang="zh-CN" dirty="0"/>
              <a:t>testing(10%).</a:t>
            </a:r>
          </a:p>
          <a:p>
            <a:pPr>
              <a:lnSpc>
                <a:spcPct val="150000"/>
              </a:lnSpc>
            </a:pPr>
            <a:r>
              <a:rPr lang="en-US" altLang="zh-CN" dirty="0"/>
              <a:t>(4).We get 13060 GUIs form the training apps, </a:t>
            </a:r>
          </a:p>
          <a:p>
            <a:pPr>
              <a:lnSpc>
                <a:spcPct val="150000"/>
              </a:lnSpc>
            </a:pPr>
            <a:r>
              <a:rPr lang="en-US" altLang="zh-CN" dirty="0"/>
              <a:t>containing </a:t>
            </a:r>
            <a:r>
              <a:rPr lang="en-US" altLang="zh-CN" dirty="0">
                <a:solidFill>
                  <a:srgbClr val="0070C0"/>
                </a:solidFill>
              </a:rPr>
              <a:t>84737</a:t>
            </a:r>
            <a:r>
              <a:rPr lang="en-US" altLang="zh-CN" dirty="0"/>
              <a:t> subtrees and </a:t>
            </a:r>
            <a:r>
              <a:rPr lang="en-US" altLang="zh-CN" dirty="0">
                <a:solidFill>
                  <a:srgbClr val="0070C0"/>
                </a:solidFill>
              </a:rPr>
              <a:t>31045</a:t>
            </a:r>
            <a:r>
              <a:rPr lang="en-US" altLang="zh-CN" dirty="0"/>
              <a:t> templates. </a:t>
            </a:r>
          </a:p>
          <a:p>
            <a:pPr>
              <a:lnSpc>
                <a:spcPct val="150000"/>
              </a:lnSpc>
            </a:pPr>
            <a:r>
              <a:rPr lang="en-US" altLang="zh-CN" dirty="0"/>
              <a:t>One tree searching in 31045 templates takes </a:t>
            </a:r>
            <a:r>
              <a:rPr lang="en-US" altLang="zh-CN" dirty="0">
                <a:solidFill>
                  <a:srgbClr val="0070C0"/>
                </a:solidFill>
              </a:rPr>
              <a:t>316 s</a:t>
            </a:r>
          </a:p>
          <a:p>
            <a:pPr>
              <a:lnSpc>
                <a:spcPct val="150000"/>
              </a:lnSpc>
            </a:pPr>
            <a:r>
              <a:rPr lang="en-US" altLang="zh-CN" dirty="0"/>
              <a:t>(5). We observe that there are </a:t>
            </a:r>
            <a:r>
              <a:rPr lang="en-US" altLang="zh-CN" dirty="0">
                <a:solidFill>
                  <a:srgbClr val="0070C0"/>
                </a:solidFill>
              </a:rPr>
              <a:t>7781</a:t>
            </a:r>
            <a:r>
              <a:rPr lang="en-US" altLang="zh-CN" dirty="0"/>
              <a:t> templates left</a:t>
            </a:r>
          </a:p>
          <a:p>
            <a:pPr>
              <a:lnSpc>
                <a:spcPct val="150000"/>
              </a:lnSpc>
            </a:pPr>
            <a:r>
              <a:rPr lang="en-US" altLang="zh-CN" dirty="0"/>
              <a:t>Including 23258 GUIs after removing the </a:t>
            </a:r>
          </a:p>
          <a:p>
            <a:pPr>
              <a:lnSpc>
                <a:spcPct val="150000"/>
              </a:lnSpc>
            </a:pPr>
            <a:r>
              <a:rPr lang="en-US" altLang="zh-CN" dirty="0"/>
              <a:t>templates with only one subtree.</a:t>
            </a:r>
          </a:p>
          <a:p>
            <a:pPr>
              <a:lnSpc>
                <a:spcPct val="150000"/>
              </a:lnSpc>
            </a:pPr>
            <a:r>
              <a:rPr lang="en-US" altLang="zh-CN" dirty="0"/>
              <a:t>Searching time takes </a:t>
            </a:r>
            <a:r>
              <a:rPr lang="en-US" altLang="zh-CN" b="1" dirty="0">
                <a:solidFill>
                  <a:srgbClr val="0070C0"/>
                </a:solidFill>
              </a:rPr>
              <a:t>36. s</a:t>
            </a:r>
          </a:p>
        </p:txBody>
      </p:sp>
      <p:grpSp>
        <p:nvGrpSpPr>
          <p:cNvPr id="10" name="组合 9">
            <a:extLst>
              <a:ext uri="{FF2B5EF4-FFF2-40B4-BE49-F238E27FC236}">
                <a16:creationId xmlns:a16="http://schemas.microsoft.com/office/drawing/2014/main" id="{340E10D0-1B88-4F69-AF10-744F6B225EEB}"/>
              </a:ext>
            </a:extLst>
          </p:cNvPr>
          <p:cNvGrpSpPr/>
          <p:nvPr/>
        </p:nvGrpSpPr>
        <p:grpSpPr>
          <a:xfrm>
            <a:off x="5292080" y="2780928"/>
            <a:ext cx="4759272" cy="3888432"/>
            <a:chOff x="1695450" y="771525"/>
            <a:chExt cx="6692974" cy="5314950"/>
          </a:xfrm>
        </p:grpSpPr>
        <p:pic>
          <p:nvPicPr>
            <p:cNvPr id="5" name="图片 4">
              <a:extLst>
                <a:ext uri="{FF2B5EF4-FFF2-40B4-BE49-F238E27FC236}">
                  <a16:creationId xmlns:a16="http://schemas.microsoft.com/office/drawing/2014/main" id="{C6F2D0D4-D6B7-4B41-BF36-D8F6C176B1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5450" y="771525"/>
              <a:ext cx="5753100" cy="5314950"/>
            </a:xfrm>
            <a:prstGeom prst="rect">
              <a:avLst/>
            </a:prstGeom>
          </p:spPr>
        </p:pic>
        <p:pic>
          <p:nvPicPr>
            <p:cNvPr id="8" name="图片 7">
              <a:extLst>
                <a:ext uri="{FF2B5EF4-FFF2-40B4-BE49-F238E27FC236}">
                  <a16:creationId xmlns:a16="http://schemas.microsoft.com/office/drawing/2014/main" id="{95DB9073-9954-44DA-9F97-5F4A495CC5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6724" y="771525"/>
              <a:ext cx="2171700" cy="5314950"/>
            </a:xfrm>
            <a:prstGeom prst="rect">
              <a:avLst/>
            </a:prstGeom>
          </p:spPr>
        </p:pic>
      </p:grpSp>
    </p:spTree>
    <p:extLst>
      <p:ext uri="{BB962C8B-B14F-4D97-AF65-F5344CB8AC3E}">
        <p14:creationId xmlns:p14="http://schemas.microsoft.com/office/powerpoint/2010/main" val="141978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496" y="620688"/>
            <a:ext cx="8928992" cy="1687065"/>
          </a:xfrm>
          <a:prstGeom prst="rect">
            <a:avLst/>
          </a:prstGeom>
        </p:spPr>
        <p:txBody>
          <a:bodyPr wrap="square">
            <a:spAutoFit/>
          </a:bodyPr>
          <a:lstStyle/>
          <a:p>
            <a:pPr>
              <a:lnSpc>
                <a:spcPct val="150000"/>
              </a:lnSpc>
            </a:pPr>
            <a:r>
              <a:rPr lang="en-US" altLang="zh-CN" sz="2400" b="1" dirty="0" err="1"/>
              <a:t>IndexError</a:t>
            </a:r>
            <a:endParaRPr lang="en-US" altLang="zh-CN" sz="2400" b="1" dirty="0"/>
          </a:p>
          <a:p>
            <a:pPr>
              <a:lnSpc>
                <a:spcPct val="150000"/>
              </a:lnSpc>
            </a:pPr>
            <a:endParaRPr lang="en-US" altLang="zh-CN" sz="2400" b="1" dirty="0"/>
          </a:p>
          <a:p>
            <a:pPr>
              <a:lnSpc>
                <a:spcPct val="150000"/>
              </a:lnSpc>
            </a:pPr>
            <a:r>
              <a:rPr lang="en-US" altLang="zh-CN" sz="2400" b="1" dirty="0"/>
              <a:t>       </a:t>
            </a:r>
            <a:r>
              <a:rPr lang="en-US" altLang="zh-CN" sz="2400" dirty="0"/>
              <a:t>‘\’ in json file: </a:t>
            </a:r>
            <a:endParaRPr lang="en-US" altLang="zh-CN" sz="2400" b="1" dirty="0"/>
          </a:p>
        </p:txBody>
      </p:sp>
      <p:pic>
        <p:nvPicPr>
          <p:cNvPr id="3" name="图片 2">
            <a:extLst>
              <a:ext uri="{FF2B5EF4-FFF2-40B4-BE49-F238E27FC236}">
                <a16:creationId xmlns:a16="http://schemas.microsoft.com/office/drawing/2014/main" id="{BC5BCFDD-5F4C-4218-9E04-3BF2408AEB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800" y="1311132"/>
            <a:ext cx="3240360" cy="1902484"/>
          </a:xfrm>
          <a:prstGeom prst="rect">
            <a:avLst/>
          </a:prstGeom>
        </p:spPr>
      </p:pic>
      <p:pic>
        <p:nvPicPr>
          <p:cNvPr id="7" name="图片 6">
            <a:extLst>
              <a:ext uri="{FF2B5EF4-FFF2-40B4-BE49-F238E27FC236}">
                <a16:creationId xmlns:a16="http://schemas.microsoft.com/office/drawing/2014/main" id="{59CF4802-AF32-47BB-ABA5-500DF8E120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2" y="3813769"/>
            <a:ext cx="9139508" cy="1343423"/>
          </a:xfrm>
          <a:prstGeom prst="rect">
            <a:avLst/>
          </a:prstGeom>
        </p:spPr>
      </p:pic>
    </p:spTree>
    <p:extLst>
      <p:ext uri="{BB962C8B-B14F-4D97-AF65-F5344CB8AC3E}">
        <p14:creationId xmlns:p14="http://schemas.microsoft.com/office/powerpoint/2010/main" val="1027443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496" y="620688"/>
            <a:ext cx="8928992" cy="4750852"/>
          </a:xfrm>
          <a:prstGeom prst="rect">
            <a:avLst/>
          </a:prstGeom>
        </p:spPr>
        <p:txBody>
          <a:bodyPr wrap="square">
            <a:spAutoFit/>
          </a:bodyPr>
          <a:lstStyle/>
          <a:p>
            <a:pPr>
              <a:lnSpc>
                <a:spcPct val="150000"/>
              </a:lnSpc>
            </a:pPr>
            <a:r>
              <a:rPr lang="en-US" altLang="zh-CN" sz="2400" b="1" dirty="0"/>
              <a:t>Find out the optimized segmentation </a:t>
            </a:r>
          </a:p>
          <a:p>
            <a:pPr>
              <a:lnSpc>
                <a:spcPct val="150000"/>
              </a:lnSpc>
            </a:pPr>
            <a:r>
              <a:rPr lang="en-US" altLang="zh-CN" dirty="0"/>
              <a:t>(1). Get the </a:t>
            </a:r>
            <a:r>
              <a:rPr lang="en-US" altLang="zh-CN" dirty="0" err="1"/>
              <a:t>Query_GUI</a:t>
            </a:r>
            <a:r>
              <a:rPr lang="en-US" altLang="zh-CN" dirty="0"/>
              <a:t> and its </a:t>
            </a:r>
            <a:r>
              <a:rPr lang="en-US" altLang="zh-CN" dirty="0" err="1"/>
              <a:t>tree_dict</a:t>
            </a:r>
            <a:r>
              <a:rPr lang="en-US" altLang="zh-CN" dirty="0"/>
              <a:t>.</a:t>
            </a:r>
          </a:p>
          <a:p>
            <a:pPr>
              <a:lnSpc>
                <a:spcPct val="150000"/>
              </a:lnSpc>
            </a:pPr>
            <a:r>
              <a:rPr lang="en-US" altLang="zh-CN" dirty="0"/>
              <a:t>(2).Get the template repository of training data.</a:t>
            </a:r>
          </a:p>
          <a:p>
            <a:pPr>
              <a:lnSpc>
                <a:spcPct val="150000"/>
              </a:lnSpc>
            </a:pPr>
            <a:r>
              <a:rPr lang="en-US" altLang="zh-CN" dirty="0"/>
              <a:t>(3).Compare the Dom tree with all templates in repository and find the template with the least distance.</a:t>
            </a:r>
          </a:p>
          <a:p>
            <a:pPr>
              <a:lnSpc>
                <a:spcPct val="150000"/>
              </a:lnSpc>
            </a:pPr>
            <a:r>
              <a:rPr lang="en-US" altLang="zh-CN" dirty="0"/>
              <a:t>(4). Get all</a:t>
            </a:r>
            <a:r>
              <a:rPr lang="zh-CN" altLang="en-US" dirty="0"/>
              <a:t> </a:t>
            </a:r>
            <a:r>
              <a:rPr lang="en-US" altLang="zh-CN" dirty="0"/>
              <a:t>children subtrees, compare each of them with all templates and find the template with the least distance. Calculate the sum of these distances, if it is less than that of the Dom tree, we take this segmentation.</a:t>
            </a:r>
          </a:p>
          <a:p>
            <a:pPr>
              <a:lnSpc>
                <a:spcPct val="150000"/>
              </a:lnSpc>
            </a:pPr>
            <a:r>
              <a:rPr lang="en-US" altLang="zh-CN" dirty="0"/>
              <a:t>(5).Repeat this action until reach the leaf node or the sum of these distances from the children subtrees is bigger than that of the father subtree.</a:t>
            </a:r>
          </a:p>
          <a:p>
            <a:pPr>
              <a:lnSpc>
                <a:spcPct val="150000"/>
              </a:lnSpc>
            </a:pPr>
            <a:r>
              <a:rPr lang="en-US" altLang="zh-CN" dirty="0"/>
              <a:t>(6).We get the optimized list of subtree id of the </a:t>
            </a:r>
            <a:r>
              <a:rPr lang="en-US" altLang="zh-CN" dirty="0" err="1"/>
              <a:t>Query_GUI</a:t>
            </a:r>
            <a:r>
              <a:rPr lang="en-US" altLang="zh-CN" dirty="0"/>
              <a:t> and least distance.</a:t>
            </a:r>
          </a:p>
        </p:txBody>
      </p:sp>
    </p:spTree>
    <p:extLst>
      <p:ext uri="{BB962C8B-B14F-4D97-AF65-F5344CB8AC3E}">
        <p14:creationId xmlns:p14="http://schemas.microsoft.com/office/powerpoint/2010/main" val="1275708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496" y="620688"/>
            <a:ext cx="8928992" cy="1011367"/>
          </a:xfrm>
          <a:prstGeom prst="rect">
            <a:avLst/>
          </a:prstGeom>
        </p:spPr>
        <p:txBody>
          <a:bodyPr wrap="square">
            <a:spAutoFit/>
          </a:bodyPr>
          <a:lstStyle/>
          <a:p>
            <a:pPr>
              <a:lnSpc>
                <a:spcPct val="150000"/>
              </a:lnSpc>
            </a:pPr>
            <a:r>
              <a:rPr lang="en-US" altLang="zh-CN" sz="2400" b="1" dirty="0"/>
              <a:t>Find out the optimized segmentation </a:t>
            </a:r>
          </a:p>
          <a:p>
            <a:pPr>
              <a:lnSpc>
                <a:spcPct val="150000"/>
              </a:lnSpc>
            </a:pPr>
            <a:endParaRPr lang="en-US" altLang="zh-CN" dirty="0"/>
          </a:p>
        </p:txBody>
      </p:sp>
      <p:pic>
        <p:nvPicPr>
          <p:cNvPr id="3" name="图片 2">
            <a:extLst>
              <a:ext uri="{FF2B5EF4-FFF2-40B4-BE49-F238E27FC236}">
                <a16:creationId xmlns:a16="http://schemas.microsoft.com/office/drawing/2014/main" id="{E6A30BEF-62CF-4857-8036-0043C5CA28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412776"/>
            <a:ext cx="7829550" cy="4533900"/>
          </a:xfrm>
          <a:prstGeom prst="rect">
            <a:avLst/>
          </a:prstGeom>
        </p:spPr>
      </p:pic>
    </p:spTree>
    <p:extLst>
      <p:ext uri="{BB962C8B-B14F-4D97-AF65-F5344CB8AC3E}">
        <p14:creationId xmlns:p14="http://schemas.microsoft.com/office/powerpoint/2010/main" val="4225673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496" y="620688"/>
            <a:ext cx="8928992" cy="1011367"/>
          </a:xfrm>
          <a:prstGeom prst="rect">
            <a:avLst/>
          </a:prstGeom>
        </p:spPr>
        <p:txBody>
          <a:bodyPr wrap="square">
            <a:spAutoFit/>
          </a:bodyPr>
          <a:lstStyle/>
          <a:p>
            <a:pPr>
              <a:lnSpc>
                <a:spcPct val="150000"/>
              </a:lnSpc>
            </a:pPr>
            <a:r>
              <a:rPr lang="en-US" altLang="zh-CN" sz="2400" b="1" dirty="0"/>
              <a:t>Find out the optimized segmentation </a:t>
            </a:r>
          </a:p>
          <a:p>
            <a:pPr>
              <a:lnSpc>
                <a:spcPct val="150000"/>
              </a:lnSpc>
            </a:pPr>
            <a:endParaRPr lang="en-US" altLang="zh-CN" dirty="0"/>
          </a:p>
        </p:txBody>
      </p:sp>
      <p:pic>
        <p:nvPicPr>
          <p:cNvPr id="5" name="图片 4">
            <a:extLst>
              <a:ext uri="{FF2B5EF4-FFF2-40B4-BE49-F238E27FC236}">
                <a16:creationId xmlns:a16="http://schemas.microsoft.com/office/drawing/2014/main" id="{5EEE12D7-61FD-4D18-8814-06391FE92D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625" y="1671637"/>
            <a:ext cx="8286750" cy="3514725"/>
          </a:xfrm>
          <a:prstGeom prst="rect">
            <a:avLst/>
          </a:prstGeom>
        </p:spPr>
      </p:pic>
    </p:spTree>
    <p:extLst>
      <p:ext uri="{BB962C8B-B14F-4D97-AF65-F5344CB8AC3E}">
        <p14:creationId xmlns:p14="http://schemas.microsoft.com/office/powerpoint/2010/main" val="2582784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496" y="620688"/>
            <a:ext cx="8928992" cy="1011367"/>
          </a:xfrm>
          <a:prstGeom prst="rect">
            <a:avLst/>
          </a:prstGeom>
        </p:spPr>
        <p:txBody>
          <a:bodyPr wrap="square">
            <a:spAutoFit/>
          </a:bodyPr>
          <a:lstStyle/>
          <a:p>
            <a:pPr>
              <a:lnSpc>
                <a:spcPct val="150000"/>
              </a:lnSpc>
            </a:pPr>
            <a:r>
              <a:rPr lang="en-US" altLang="zh-CN" sz="2400" b="1" dirty="0"/>
              <a:t>Find out the optimized segmentation </a:t>
            </a:r>
          </a:p>
          <a:p>
            <a:pPr>
              <a:lnSpc>
                <a:spcPct val="150000"/>
              </a:lnSpc>
            </a:pPr>
            <a:endParaRPr lang="en-US" altLang="zh-CN" dirty="0"/>
          </a:p>
        </p:txBody>
      </p:sp>
      <p:pic>
        <p:nvPicPr>
          <p:cNvPr id="5" name="图片 4">
            <a:extLst>
              <a:ext uri="{FF2B5EF4-FFF2-40B4-BE49-F238E27FC236}">
                <a16:creationId xmlns:a16="http://schemas.microsoft.com/office/drawing/2014/main" id="{8CD57C59-108D-4AF8-8880-58F03E88B8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587" y="1624012"/>
            <a:ext cx="8124825" cy="3609975"/>
          </a:xfrm>
          <a:prstGeom prst="rect">
            <a:avLst/>
          </a:prstGeom>
        </p:spPr>
      </p:pic>
    </p:spTree>
    <p:extLst>
      <p:ext uri="{BB962C8B-B14F-4D97-AF65-F5344CB8AC3E}">
        <p14:creationId xmlns:p14="http://schemas.microsoft.com/office/powerpoint/2010/main" val="36513535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都市">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10797</TotalTime>
  <Words>475</Words>
  <Application>Microsoft Office PowerPoint</Application>
  <PresentationFormat>全屏显示(4:3)</PresentationFormat>
  <Paragraphs>41</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Calibri</vt:lpstr>
      <vt:lpstr>Georgia</vt:lpstr>
      <vt:lpstr>Trebuchet MS</vt:lpstr>
      <vt:lpstr>Wingdings 2</vt:lpstr>
      <vt:lpstr>都市</vt:lpstr>
      <vt:lpstr>工作汇报</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ASUS</dc:creator>
  <cp:lastModifiedBy>wumin</cp:lastModifiedBy>
  <cp:revision>1153</cp:revision>
  <dcterms:created xsi:type="dcterms:W3CDTF">2018-11-19T07:00:00Z</dcterms:created>
  <dcterms:modified xsi:type="dcterms:W3CDTF">2019-07-15T11:07:27Z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2052-11.1.0.8213</vt:lpwstr>
  </property>
</Properties>
</file>