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552" r:id="rId3"/>
    <p:sldId id="553" r:id="rId4"/>
    <p:sldId id="555" r:id="rId5"/>
    <p:sldId id="554" r:id="rId6"/>
  </p:sldIdLst>
  <p:sldSz cx="9144000" cy="6858000" type="screen4x3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57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CD73"/>
    <a:srgbClr val="EE0418"/>
    <a:srgbClr val="FF381E"/>
    <a:srgbClr val="FF6937"/>
    <a:srgbClr val="FEA467"/>
    <a:srgbClr val="FEA061"/>
    <a:srgbClr val="F7CB87"/>
    <a:srgbClr val="E1E7A9"/>
    <a:srgbClr val="4DF3CE"/>
    <a:srgbClr val="91FE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-1494" y="-24"/>
      </p:cViewPr>
      <p:guideLst>
        <p:guide orient="horz" pos="2057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071B9-B0F0-4700-9865-FB387845B538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86559-2C1C-4808-B3EA-70DCBC482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05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>
            <a:spLocks noGrp="1"/>
          </p:cNvSpPr>
          <p:nvPr>
            <p:ph type="ctrTitle"/>
          </p:nvPr>
        </p:nvSpPr>
        <p:spPr>
          <a:xfrm>
            <a:off x="2446815" y="1862835"/>
            <a:ext cx="4240808" cy="1785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/>
              <a:t>工作汇报</a:t>
            </a:r>
          </a:p>
        </p:txBody>
      </p:sp>
      <p:sp>
        <p:nvSpPr>
          <p:cNvPr id="6" name="文本占位符 6"/>
          <p:cNvSpPr txBox="1"/>
          <p:nvPr/>
        </p:nvSpPr>
        <p:spPr>
          <a:xfrm>
            <a:off x="2446815" y="4847277"/>
            <a:ext cx="4240808" cy="296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 dirty="0" smtClean="0">
                <a:solidFill>
                  <a:schemeClr val="tx1"/>
                </a:solidFill>
              </a:rPr>
              <a:t>201</a:t>
            </a:r>
            <a:r>
              <a:rPr lang="en-US" altLang="zh-CN" sz="1600" dirty="0" smtClean="0">
                <a:solidFill>
                  <a:schemeClr val="tx1"/>
                </a:solidFill>
              </a:rPr>
              <a:t>9</a:t>
            </a:r>
            <a:r>
              <a:rPr lang="zh-CN" altLang="en-US" sz="1600" dirty="0" smtClean="0">
                <a:solidFill>
                  <a:schemeClr val="tx1"/>
                </a:solidFill>
              </a:rPr>
              <a:t>年</a:t>
            </a:r>
            <a:r>
              <a:rPr lang="en-US" altLang="zh-CN" sz="1600" dirty="0" smtClean="0">
                <a:solidFill>
                  <a:schemeClr val="tx1"/>
                </a:solidFill>
              </a:rPr>
              <a:t>8</a:t>
            </a:r>
            <a:r>
              <a:rPr lang="zh-CN" altLang="en-US" sz="1600" dirty="0" smtClean="0">
                <a:solidFill>
                  <a:schemeClr val="tx1"/>
                </a:solidFill>
              </a:rPr>
              <a:t>月</a:t>
            </a:r>
            <a:r>
              <a:rPr lang="en-US" altLang="zh-CN" sz="1600" dirty="0" smtClean="0">
                <a:solidFill>
                  <a:schemeClr val="tx1"/>
                </a:solidFill>
              </a:rPr>
              <a:t>26</a:t>
            </a:r>
            <a:r>
              <a:rPr lang="zh-CN" altLang="en-US" sz="1600" dirty="0" smtClean="0">
                <a:solidFill>
                  <a:schemeClr val="tx1"/>
                </a:solidFill>
              </a:rPr>
              <a:t>日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</a:t>
            </a:r>
            <a:r>
              <a:rPr lang="zh-CN" altLang="en-US" sz="1600" dirty="0">
                <a:solidFill>
                  <a:schemeClr val="tx1"/>
                </a:solidFill>
              </a:rPr>
              <a:t>赵天明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6512" y="827420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Procedure</a:t>
            </a:r>
            <a:r>
              <a:rPr lang="en-US" altLang="zh-CN" b="1" dirty="0"/>
              <a:t>:</a:t>
            </a:r>
            <a:endParaRPr lang="en-US" altLang="zh-CN" b="1" dirty="0" smtClean="0"/>
          </a:p>
        </p:txBody>
      </p:sp>
      <p:sp>
        <p:nvSpPr>
          <p:cNvPr id="4" name="矩形 3"/>
          <p:cNvSpPr/>
          <p:nvPr/>
        </p:nvSpPr>
        <p:spPr>
          <a:xfrm>
            <a:off x="-36512" y="1268760"/>
            <a:ext cx="918051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Require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generator 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, discriminator 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, sentence dataset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subtree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Y</a:t>
            </a:r>
          </a:p>
          <a:p>
            <a:r>
              <a:rPr lang="en-US" altLang="zh-CN" dirty="0" smtClean="0"/>
              <a:t>1. </a:t>
            </a:r>
            <a:r>
              <a:rPr lang="en-US" altLang="zh-CN" b="1" dirty="0" smtClean="0"/>
              <a:t>repeat</a:t>
            </a:r>
          </a:p>
          <a:p>
            <a:r>
              <a:rPr lang="en-US" altLang="zh-CN" dirty="0" smtClean="0"/>
              <a:t>2.   </a:t>
            </a:r>
            <a:r>
              <a:rPr lang="en-US" altLang="zh-CN" b="1" dirty="0" smtClean="0"/>
              <a:t>for</a:t>
            </a:r>
            <a:r>
              <a:rPr lang="en-US" altLang="zh-CN" dirty="0" smtClean="0"/>
              <a:t> g-steps </a:t>
            </a:r>
            <a:r>
              <a:rPr lang="en-US" altLang="zh-CN" b="1" dirty="0" smtClean="0"/>
              <a:t>do</a:t>
            </a:r>
          </a:p>
          <a:p>
            <a:pPr marL="342900" indent="-342900">
              <a:buAutoNum type="arabicPeriod" startAt="3"/>
            </a:pPr>
            <a:r>
              <a:rPr lang="en-US" altLang="zh-CN" dirty="0" smtClean="0"/>
              <a:t>     Generate a sentence y_1:T = (y_1,…,</a:t>
            </a:r>
            <a:r>
              <a:rPr lang="en-US" altLang="zh-CN" dirty="0" err="1" smtClean="0"/>
              <a:t>y_t</a:t>
            </a:r>
            <a:r>
              <a:rPr lang="en-US" altLang="zh-CN" dirty="0" smtClean="0"/>
              <a:t>,…,</a:t>
            </a:r>
            <a:r>
              <a:rPr lang="en-US" altLang="zh-CN" dirty="0" err="1" smtClean="0"/>
              <a:t>y_T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y_t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宋体"/>
                <a:ea typeface="宋体"/>
              </a:rPr>
              <a:t>∈</a:t>
            </a:r>
            <a:r>
              <a:rPr lang="en-US" altLang="zh-CN" i="1" dirty="0" smtClean="0"/>
              <a:t>Y, </a:t>
            </a:r>
            <a:r>
              <a:rPr lang="en-US" altLang="zh-CN" dirty="0" smtClean="0">
                <a:solidFill>
                  <a:srgbClr val="0070C0"/>
                </a:solidFill>
              </a:rPr>
              <a:t>height(1:T) &lt; H </a:t>
            </a:r>
            <a:r>
              <a:rPr lang="en-US" altLang="zh-CN" dirty="0"/>
              <a:t>with </a:t>
            </a:r>
            <a:r>
              <a:rPr lang="en-US" altLang="zh-CN" i="1" dirty="0" smtClean="0"/>
              <a:t>G</a:t>
            </a:r>
          </a:p>
          <a:p>
            <a:pPr marL="342900" indent="-342900">
              <a:buAutoNum type="arabicPeriod" startAt="3"/>
            </a:pPr>
            <a:r>
              <a:rPr lang="en-US" altLang="zh-CN" i="1" dirty="0" smtClean="0"/>
              <a:t>     </a:t>
            </a:r>
            <a:r>
              <a:rPr lang="en-US" altLang="zh-CN" b="1" dirty="0" smtClean="0"/>
              <a:t>for</a:t>
            </a:r>
            <a:r>
              <a:rPr lang="en-US" altLang="zh-CN" dirty="0" smtClean="0"/>
              <a:t> t in 1:T </a:t>
            </a:r>
            <a:r>
              <a:rPr lang="en-US" altLang="zh-CN" b="1" dirty="0" smtClean="0"/>
              <a:t>do</a:t>
            </a:r>
          </a:p>
          <a:p>
            <a:pPr marL="342900" indent="-342900">
              <a:buAutoNum type="arabicPeriod" startAt="3"/>
            </a:pPr>
            <a:r>
              <a:rPr lang="en-US" altLang="zh-CN" dirty="0"/>
              <a:t> </a:t>
            </a:r>
            <a:r>
              <a:rPr lang="en-US" altLang="zh-CN" dirty="0" smtClean="0"/>
              <a:t>         Compute  </a:t>
            </a:r>
            <a:r>
              <a:rPr lang="en-US" altLang="zh-CN" i="1" dirty="0" smtClean="0"/>
              <a:t>Q  </a:t>
            </a:r>
          </a:p>
          <a:p>
            <a:pPr marL="342900" indent="-342900">
              <a:buAutoNum type="arabicPeriod" startAt="3"/>
            </a:pPr>
            <a:r>
              <a:rPr lang="en-US" altLang="zh-CN" i="1" dirty="0" smtClean="0"/>
              <a:t>      </a:t>
            </a:r>
            <a:r>
              <a:rPr lang="en-US" altLang="zh-CN" b="1" dirty="0" smtClean="0"/>
              <a:t>end for</a:t>
            </a:r>
          </a:p>
          <a:p>
            <a:pPr marL="342900" indent="-342900">
              <a:buAutoNum type="arabicPeriod" startAt="3"/>
            </a:pPr>
            <a:r>
              <a:rPr lang="en-US" altLang="zh-CN" dirty="0"/>
              <a:t> </a:t>
            </a:r>
            <a:r>
              <a:rPr lang="en-US" altLang="zh-CN" dirty="0" smtClean="0"/>
              <a:t>     Update 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’s parameters via policy gradient</a:t>
            </a:r>
          </a:p>
          <a:p>
            <a:r>
              <a:rPr lang="en-US" altLang="zh-CN" dirty="0" smtClean="0"/>
              <a:t>8.   </a:t>
            </a:r>
            <a:r>
              <a:rPr lang="en-US" altLang="zh-CN" b="1" dirty="0" smtClean="0"/>
              <a:t>end for</a:t>
            </a:r>
          </a:p>
          <a:p>
            <a:r>
              <a:rPr lang="en-US" altLang="zh-CN" dirty="0" smtClean="0"/>
              <a:t>9.   </a:t>
            </a:r>
            <a:r>
              <a:rPr lang="en-US" altLang="zh-CN" b="1" dirty="0" smtClean="0"/>
              <a:t>for </a:t>
            </a:r>
            <a:r>
              <a:rPr lang="en-US" altLang="zh-CN" dirty="0" smtClean="0"/>
              <a:t>d-step</a:t>
            </a:r>
            <a:r>
              <a:rPr lang="en-US" altLang="zh-CN" b="1" dirty="0" smtClean="0"/>
              <a:t> do</a:t>
            </a:r>
          </a:p>
          <a:p>
            <a:r>
              <a:rPr lang="en-US" altLang="zh-CN" dirty="0" smtClean="0"/>
              <a:t>10.       Generate negative samples with current </a:t>
            </a:r>
            <a:r>
              <a:rPr lang="en-US" altLang="zh-CN" i="1" dirty="0" smtClean="0"/>
              <a:t>G </a:t>
            </a:r>
            <a:r>
              <a:rPr lang="en-US" altLang="zh-CN" dirty="0" smtClean="0"/>
              <a:t>and combine with given positive   </a:t>
            </a:r>
          </a:p>
          <a:p>
            <a:r>
              <a:rPr lang="en-US" altLang="zh-CN" dirty="0" smtClean="0"/>
              <a:t>             samples S</a:t>
            </a:r>
          </a:p>
          <a:p>
            <a:r>
              <a:rPr lang="en-US" altLang="zh-CN" dirty="0" smtClean="0"/>
              <a:t>11.         </a:t>
            </a:r>
            <a:r>
              <a:rPr lang="en-US" altLang="zh-CN" dirty="0" smtClean="0">
                <a:solidFill>
                  <a:srgbClr val="0070C0"/>
                </a:solidFill>
              </a:rPr>
              <a:t>Calculate the tree-distance between negative and positive samples as the </a:t>
            </a:r>
            <a:r>
              <a:rPr lang="en-US" altLang="zh-CN" i="1" dirty="0" smtClean="0">
                <a:solidFill>
                  <a:srgbClr val="0070C0"/>
                </a:solidFill>
              </a:rPr>
              <a:t>loss</a:t>
            </a:r>
            <a:r>
              <a:rPr lang="en-US" altLang="zh-CN" dirty="0" smtClean="0">
                <a:solidFill>
                  <a:srgbClr val="0070C0"/>
                </a:solidFill>
              </a:rPr>
              <a:t> of </a:t>
            </a:r>
            <a:r>
              <a:rPr lang="en-US" altLang="zh-CN" i="1" dirty="0" smtClean="0">
                <a:solidFill>
                  <a:srgbClr val="0070C0"/>
                </a:solidFill>
              </a:rPr>
              <a:t>D</a:t>
            </a:r>
          </a:p>
          <a:p>
            <a:r>
              <a:rPr lang="en-US" altLang="zh-CN" dirty="0" smtClean="0"/>
              <a:t>12.        Train 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 for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epochs</a:t>
            </a:r>
          </a:p>
          <a:p>
            <a:r>
              <a:rPr lang="en-US" altLang="zh-CN" dirty="0" smtClean="0"/>
              <a:t>13.  </a:t>
            </a:r>
            <a:r>
              <a:rPr lang="en-US" altLang="zh-CN" b="1" dirty="0" smtClean="0"/>
              <a:t>end for</a:t>
            </a:r>
          </a:p>
          <a:p>
            <a:r>
              <a:rPr lang="en-US" altLang="zh-CN" dirty="0" smtClean="0"/>
              <a:t>14.  </a:t>
            </a:r>
            <a:r>
              <a:rPr lang="en-US" altLang="zh-CN" b="1" dirty="0" smtClean="0"/>
              <a:t>Until</a:t>
            </a:r>
            <a:r>
              <a:rPr lang="en-US" altLang="zh-CN" dirty="0" smtClean="0"/>
              <a:t> converges</a:t>
            </a:r>
          </a:p>
          <a:p>
            <a:pPr marL="342900" indent="-342900">
              <a:buAutoNum type="arabicPeriod" startAt="3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11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6512" y="827420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Procedure</a:t>
            </a:r>
            <a:r>
              <a:rPr lang="en-US" altLang="zh-CN" b="1" dirty="0"/>
              <a:t>:</a:t>
            </a:r>
            <a:endParaRPr lang="en-US" altLang="zh-CN" b="1" dirty="0" smtClean="0"/>
          </a:p>
        </p:txBody>
      </p:sp>
      <p:sp>
        <p:nvSpPr>
          <p:cNvPr id="3" name="矩形 2"/>
          <p:cNvSpPr/>
          <p:nvPr/>
        </p:nvSpPr>
        <p:spPr>
          <a:xfrm>
            <a:off x="323528" y="1347733"/>
            <a:ext cx="81369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107319 </a:t>
            </a:r>
            <a:r>
              <a:rPr lang="en-US" altLang="zh-CN" dirty="0" err="1" smtClean="0"/>
              <a:t>subtrees</a:t>
            </a:r>
            <a:r>
              <a:rPr lang="en-US" altLang="zh-CN" dirty="0" smtClean="0"/>
              <a:t> </a:t>
            </a:r>
            <a:r>
              <a:rPr lang="en-US" altLang="zh-CN" dirty="0"/>
              <a:t>means VOCAB_SIZE = 107319 nearly without </a:t>
            </a:r>
            <a:r>
              <a:rPr lang="en-US" altLang="zh-CN" dirty="0" smtClean="0"/>
              <a:t>reduplication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34964 </a:t>
            </a:r>
            <a:r>
              <a:rPr lang="en-US" altLang="zh-CN" dirty="0" err="1" smtClean="0"/>
              <a:t>subtrees</a:t>
            </a:r>
            <a:r>
              <a:rPr lang="en-US" altLang="zh-CN" dirty="0" smtClean="0"/>
              <a:t> used in training embedding network.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Generate samples with same </a:t>
            </a:r>
            <a:r>
              <a:rPr lang="en-US" altLang="zh-CN" dirty="0" err="1" smtClean="0"/>
              <a:t>sequence_length</a:t>
            </a:r>
            <a:r>
              <a:rPr lang="en-US" altLang="zh-CN" dirty="0" smtClean="0"/>
              <a:t>(20)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Cut each sample </a:t>
            </a:r>
            <a:r>
              <a:rPr lang="en-US" altLang="zh-CN" dirty="0"/>
              <a:t>according </a:t>
            </a:r>
            <a:r>
              <a:rPr lang="en-US" altLang="zh-CN" dirty="0" smtClean="0"/>
              <a:t>to the </a:t>
            </a:r>
            <a:r>
              <a:rPr lang="en-US" altLang="zh-CN" dirty="0"/>
              <a:t>height restrictions(2560</a:t>
            </a:r>
            <a:r>
              <a:rPr lang="en-US" altLang="zh-CN" dirty="0" smtClean="0"/>
              <a:t>).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20888"/>
            <a:ext cx="6248400" cy="4095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878414"/>
            <a:ext cx="3564396" cy="261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6512" y="827420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Procedure</a:t>
            </a:r>
            <a:r>
              <a:rPr lang="en-US" altLang="zh-CN" b="1" dirty="0"/>
              <a:t>:</a:t>
            </a:r>
            <a:endParaRPr lang="en-US" altLang="zh-CN" b="1" dirty="0" smtClean="0"/>
          </a:p>
        </p:txBody>
      </p:sp>
      <p:sp>
        <p:nvSpPr>
          <p:cNvPr id="3" name="矩形 2"/>
          <p:cNvSpPr/>
          <p:nvPr/>
        </p:nvSpPr>
        <p:spPr>
          <a:xfrm>
            <a:off x="323528" y="1124744"/>
            <a:ext cx="8136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Padding with zero for each sample </a:t>
            </a:r>
            <a:r>
              <a:rPr lang="en-US" altLang="zh-CN" dirty="0"/>
              <a:t>to a same </a:t>
            </a:r>
            <a:r>
              <a:rPr lang="en-US" altLang="zh-CN" dirty="0" smtClean="0"/>
              <a:t>length(20).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Connect </a:t>
            </a:r>
            <a:r>
              <a:rPr lang="en-US" altLang="zh-CN" dirty="0" err="1"/>
              <a:t>subtrees</a:t>
            </a:r>
            <a:r>
              <a:rPr lang="en-US" altLang="zh-CN" dirty="0"/>
              <a:t> retained in each sample sequentially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08" y="1446649"/>
            <a:ext cx="4930080" cy="18383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08" y="3716898"/>
            <a:ext cx="6442248" cy="194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6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6512" y="827420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Procedure</a:t>
            </a:r>
            <a:r>
              <a:rPr lang="en-US" altLang="zh-CN" b="1" dirty="0"/>
              <a:t>:</a:t>
            </a:r>
            <a:endParaRPr lang="en-US" altLang="zh-CN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251520" y="1497558"/>
            <a:ext cx="87129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Getting the </a:t>
            </a:r>
            <a:r>
              <a:rPr lang="en-US" altLang="zh-CN" dirty="0" err="1" smtClean="0"/>
              <a:t>img_dirs</a:t>
            </a:r>
            <a:r>
              <a:rPr lang="en-US" altLang="zh-CN" dirty="0" smtClean="0"/>
              <a:t> of the </a:t>
            </a:r>
            <a:r>
              <a:rPr lang="en-US" altLang="zh-CN" dirty="0" err="1" smtClean="0"/>
              <a:t>subtrees</a:t>
            </a:r>
            <a:r>
              <a:rPr lang="en-US" altLang="zh-CN" dirty="0" smtClean="0"/>
              <a:t> in a sample to display the generated GUI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Loading the </a:t>
            </a:r>
            <a:r>
              <a:rPr lang="en-US" altLang="zh-CN" dirty="0" err="1" smtClean="0"/>
              <a:t>DomTree</a:t>
            </a:r>
            <a:r>
              <a:rPr lang="en-US" altLang="zh-CN" dirty="0" smtClean="0"/>
              <a:t> of each GUI as the labels(34964 in training data).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0070C0"/>
                </a:solidFill>
              </a:rPr>
              <a:t>Calculate </a:t>
            </a:r>
            <a:r>
              <a:rPr lang="en-US" altLang="zh-CN" dirty="0">
                <a:solidFill>
                  <a:srgbClr val="0070C0"/>
                </a:solidFill>
              </a:rPr>
              <a:t>the tree-distance between </a:t>
            </a:r>
            <a:r>
              <a:rPr lang="en-US" altLang="zh-CN" dirty="0" err="1" smtClean="0">
                <a:solidFill>
                  <a:srgbClr val="0070C0"/>
                </a:solidFill>
              </a:rPr>
              <a:t>samples_tree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and </a:t>
            </a:r>
            <a:r>
              <a:rPr lang="en-US" altLang="zh-CN" dirty="0" err="1" smtClean="0">
                <a:solidFill>
                  <a:srgbClr val="0070C0"/>
                </a:solidFill>
              </a:rPr>
              <a:t>DomTree</a:t>
            </a:r>
            <a:r>
              <a:rPr lang="en-US" altLang="zh-CN" dirty="0" smtClean="0">
                <a:solidFill>
                  <a:srgbClr val="0070C0"/>
                </a:solidFill>
              </a:rPr>
              <a:t> as </a:t>
            </a:r>
            <a:r>
              <a:rPr lang="en-US" altLang="zh-CN" dirty="0">
                <a:solidFill>
                  <a:srgbClr val="0070C0"/>
                </a:solidFill>
              </a:rPr>
              <a:t>the </a:t>
            </a:r>
            <a:r>
              <a:rPr lang="en-US" altLang="zh-CN" i="1" dirty="0">
                <a:solidFill>
                  <a:srgbClr val="0070C0"/>
                </a:solidFill>
              </a:rPr>
              <a:t>loss</a:t>
            </a:r>
            <a:r>
              <a:rPr lang="en-US" altLang="zh-CN" dirty="0">
                <a:solidFill>
                  <a:srgbClr val="0070C0"/>
                </a:solidFill>
              </a:rPr>
              <a:t> of </a:t>
            </a:r>
            <a:r>
              <a:rPr lang="en-US" altLang="zh-CN" i="1" dirty="0" smtClean="0">
                <a:solidFill>
                  <a:srgbClr val="0070C0"/>
                </a:solidFill>
              </a:rPr>
              <a:t>D</a:t>
            </a:r>
            <a:r>
              <a:rPr lang="en-US" altLang="zh-CN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(Current Step)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90155"/>
            <a:ext cx="5752245" cy="17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e833cdc2-c6bf-4517-b360-996c64e035c0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234</Words>
  <Application>Microsoft Office PowerPoint</Application>
  <PresentationFormat>全屏显示(4:3)</PresentationFormat>
  <Paragraphs>53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都市</vt:lpstr>
      <vt:lpstr>工作汇报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ASUS</dc:creator>
  <cp:lastModifiedBy>ASUS</cp:lastModifiedBy>
  <cp:revision>1474</cp:revision>
  <dcterms:created xsi:type="dcterms:W3CDTF">2018-11-19T07:00:00Z</dcterms:created>
  <dcterms:modified xsi:type="dcterms:W3CDTF">2019-08-26T11:11:37Z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