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media/image15.jpg" ContentType="image/jpeg"/>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9" r:id="rId4"/>
    <p:sldId id="260" r:id="rId5"/>
    <p:sldId id="279" r:id="rId6"/>
    <p:sldId id="262" r:id="rId7"/>
    <p:sldId id="265" r:id="rId8"/>
    <p:sldId id="278"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9" autoAdjust="0"/>
    <p:restoredTop sz="94660"/>
  </p:normalViewPr>
  <p:slideViewPr>
    <p:cSldViewPr>
      <p:cViewPr varScale="1">
        <p:scale>
          <a:sx n="84" d="100"/>
          <a:sy n="84" d="100"/>
        </p:scale>
        <p:origin x="61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5773D1F-4A9D-47A6-8BA7-7E9BA6A3D7FD}" type="datetimeFigureOut">
              <a:rPr lang="zh-CN" altLang="en-US" smtClean="0"/>
              <a:t>2025/1/23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BCE6A41-4F1C-4498-BAF1-381913C84B45}" type="slidenum">
              <a:rPr lang="zh-CN" altLang="en-US" smtClean="0"/>
              <a:t>‹#›</a:t>
            </a:fld>
            <a:endParaRPr lang="zh-CN" altLang="en-US"/>
          </a:p>
        </p:txBody>
      </p:sp>
    </p:spTree>
    <p:extLst>
      <p:ext uri="{BB962C8B-B14F-4D97-AF65-F5344CB8AC3E}">
        <p14:creationId xmlns:p14="http://schemas.microsoft.com/office/powerpoint/2010/main" val="10609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Carlito"/>
                <a:cs typeface="Carlito"/>
              </a:rPr>
              <a:t>When I draw class diagrams and sequence diagrams, there will be many problems such as incorrect logic, do not match the previous use case diagrams, but I will try to solve them.</a:t>
            </a:r>
          </a:p>
          <a:p>
            <a:endParaRPr lang="zh-CN" altLang="en-US" dirty="0"/>
          </a:p>
        </p:txBody>
      </p:sp>
      <p:sp>
        <p:nvSpPr>
          <p:cNvPr id="4" name="灯片编号占位符 3"/>
          <p:cNvSpPr>
            <a:spLocks noGrp="1"/>
          </p:cNvSpPr>
          <p:nvPr>
            <p:ph type="sldNum" sz="quarter" idx="5"/>
          </p:nvPr>
        </p:nvSpPr>
        <p:spPr/>
        <p:txBody>
          <a:bodyPr/>
          <a:lstStyle/>
          <a:p>
            <a:fld id="{8BCE6A41-4F1C-4498-BAF1-381913C84B45}" type="slidenum">
              <a:rPr lang="zh-CN" altLang="en-US" smtClean="0"/>
              <a:t>6</a:t>
            </a:fld>
            <a:endParaRPr lang="zh-CN" altLang="en-US"/>
          </a:p>
        </p:txBody>
      </p:sp>
    </p:spTree>
    <p:extLst>
      <p:ext uri="{BB962C8B-B14F-4D97-AF65-F5344CB8AC3E}">
        <p14:creationId xmlns:p14="http://schemas.microsoft.com/office/powerpoint/2010/main" val="379089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our experience of teamwork and cooperation, there are three traits that I think are more important</a:t>
            </a:r>
            <a:endParaRPr lang="zh-CN" altLang="en-US" dirty="0"/>
          </a:p>
        </p:txBody>
      </p:sp>
      <p:sp>
        <p:nvSpPr>
          <p:cNvPr id="4" name="灯片编号占位符 3"/>
          <p:cNvSpPr>
            <a:spLocks noGrp="1"/>
          </p:cNvSpPr>
          <p:nvPr>
            <p:ph type="sldNum" sz="quarter" idx="5"/>
          </p:nvPr>
        </p:nvSpPr>
        <p:spPr/>
        <p:txBody>
          <a:bodyPr/>
          <a:lstStyle/>
          <a:p>
            <a:fld id="{8BCE6A41-4F1C-4498-BAF1-381913C84B45}" type="slidenum">
              <a:rPr lang="zh-CN" altLang="en-US" smtClean="0"/>
              <a:t>7</a:t>
            </a:fld>
            <a:endParaRPr lang="zh-CN" altLang="en-US"/>
          </a:p>
        </p:txBody>
      </p:sp>
    </p:spTree>
    <p:extLst>
      <p:ext uri="{BB962C8B-B14F-4D97-AF65-F5344CB8AC3E}">
        <p14:creationId xmlns:p14="http://schemas.microsoft.com/office/powerpoint/2010/main" val="1272159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75" cy="6857986"/>
          </a:xfrm>
          <a:prstGeom prst="rect">
            <a:avLst/>
          </a:prstGeom>
        </p:spPr>
      </p:pic>
      <p:sp>
        <p:nvSpPr>
          <p:cNvPr id="2" name="Holder 2"/>
          <p:cNvSpPr>
            <a:spLocks noGrp="1"/>
          </p:cNvSpPr>
          <p:nvPr>
            <p:ph type="ctrTitle"/>
          </p:nvPr>
        </p:nvSpPr>
        <p:spPr>
          <a:xfrm>
            <a:off x="4078223" y="2657195"/>
            <a:ext cx="3839845" cy="939800"/>
          </a:xfrm>
          <a:prstGeom prst="rect">
            <a:avLst/>
          </a:prstGeom>
        </p:spPr>
        <p:txBody>
          <a:bodyPr wrap="square" lIns="0" tIns="0" rIns="0" bIns="0">
            <a:spAutoFit/>
          </a:bodyPr>
          <a:lstStyle>
            <a:lvl1pPr>
              <a:defRPr sz="3600"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774" y="1269"/>
            <a:ext cx="7112035" cy="1831456"/>
          </a:xfrm>
          <a:prstGeom prst="rect">
            <a:avLst/>
          </a:prstGeom>
        </p:spPr>
      </p:pic>
      <p:pic>
        <p:nvPicPr>
          <p:cNvPr id="17" name="bg object 17"/>
          <p:cNvPicPr/>
          <p:nvPr/>
        </p:nvPicPr>
        <p:blipFill>
          <a:blip r:embed="rId3" cstate="print"/>
          <a:stretch>
            <a:fillRect/>
          </a:stretch>
        </p:blipFill>
        <p:spPr>
          <a:xfrm>
            <a:off x="10478854" y="283589"/>
            <a:ext cx="1468164" cy="497458"/>
          </a:xfrm>
          <a:prstGeom prst="rect">
            <a:avLst/>
          </a:prstGeom>
        </p:spPr>
      </p:pic>
      <p:sp>
        <p:nvSpPr>
          <p:cNvPr id="18" name="bg object 18"/>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774" y="1269"/>
            <a:ext cx="7112035" cy="1831456"/>
          </a:xfrm>
          <a:prstGeom prst="rect">
            <a:avLst/>
          </a:prstGeom>
        </p:spPr>
      </p:pic>
      <p:sp>
        <p:nvSpPr>
          <p:cNvPr id="2" name="Holder 2"/>
          <p:cNvSpPr>
            <a:spLocks noGrp="1"/>
          </p:cNvSpPr>
          <p:nvPr>
            <p:ph type="title"/>
          </p:nvPr>
        </p:nvSpPr>
        <p:spPr>
          <a:xfrm>
            <a:off x="1779806" y="2002173"/>
            <a:ext cx="7640320" cy="635000"/>
          </a:xfrm>
          <a:prstGeom prst="rect">
            <a:avLst/>
          </a:prstGeom>
        </p:spPr>
        <p:txBody>
          <a:bodyPr wrap="square" lIns="0" tIns="0" rIns="0" bIns="0">
            <a:spAutoFit/>
          </a:bodyPr>
          <a:lstStyle>
            <a:lvl1pPr>
              <a:defRPr sz="3600" b="0" i="0">
                <a:solidFill>
                  <a:schemeClr val="bg1"/>
                </a:solidFill>
                <a:latin typeface="Carlito"/>
                <a:cs typeface="Carlito"/>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utm.m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hyperlink" Target="http://www.utm.m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hyperlink" Target="http://www.utm.my/"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hyperlink" Target="http://www.utm.my/"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notesSlide" Target="../notesSlides/notesSlide1.xml"/><Relationship Id="rId7"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hyperlink" Target="http://www.utm.my/" TargetMode="External"/><Relationship Id="rId11" Type="http://schemas.openxmlformats.org/officeDocument/2006/relationships/hyperlink" Target="https://lucid.app/documents#/documents?folder_id=home" TargetMode="External"/><Relationship Id="rId5" Type="http://schemas.openxmlformats.org/officeDocument/2006/relationships/image" Target="../media/image3.png"/><Relationship Id="rId10" Type="http://schemas.openxmlformats.org/officeDocument/2006/relationships/image" Target="../media/image19.jpeg"/><Relationship Id="rId4" Type="http://schemas.openxmlformats.org/officeDocument/2006/relationships/image" Target="../media/image16.png"/><Relationship Id="rId9" Type="http://schemas.openxmlformats.org/officeDocument/2006/relationships/image" Target="../media/image18.jpe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xml"/><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hyperlink" Target="http://www.utm.my/" TargetMode="External"/><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19" y="-12700"/>
            <a:ext cx="12204700" cy="6870700"/>
            <a:chOff x="-6350" y="-6349"/>
            <a:chExt cx="12204700" cy="6870700"/>
          </a:xfrm>
        </p:grpSpPr>
        <p:pic>
          <p:nvPicPr>
            <p:cNvPr id="3" name="object 3"/>
            <p:cNvPicPr/>
            <p:nvPr/>
          </p:nvPicPr>
          <p:blipFill>
            <a:blip r:embed="rId2" cstate="print"/>
            <a:stretch>
              <a:fillRect/>
            </a:stretch>
          </p:blipFill>
          <p:spPr>
            <a:xfrm>
              <a:off x="0" y="0"/>
              <a:ext cx="12191975" cy="6857986"/>
            </a:xfrm>
            <a:prstGeom prst="rect">
              <a:avLst/>
            </a:prstGeom>
          </p:spPr>
        </p:pic>
        <p:pic>
          <p:nvPicPr>
            <p:cNvPr id="4" name="object 4"/>
            <p:cNvPicPr/>
            <p:nvPr/>
          </p:nvPicPr>
          <p:blipFill>
            <a:blip r:embed="rId3" cstate="print"/>
            <a:stretch>
              <a:fillRect/>
            </a:stretch>
          </p:blipFill>
          <p:spPr>
            <a:xfrm>
              <a:off x="0" y="0"/>
              <a:ext cx="12191975" cy="6857985"/>
            </a:xfrm>
            <a:prstGeom prst="rect">
              <a:avLst/>
            </a:prstGeom>
          </p:spPr>
        </p:pic>
        <p:sp>
          <p:nvSpPr>
            <p:cNvPr id="5" name="object 5"/>
            <p:cNvSpPr/>
            <p:nvPr/>
          </p:nvSpPr>
          <p:spPr>
            <a:xfrm>
              <a:off x="0" y="0"/>
              <a:ext cx="12192000" cy="6858000"/>
            </a:xfrm>
            <a:custGeom>
              <a:avLst/>
              <a:gdLst/>
              <a:ahLst/>
              <a:cxnLst/>
              <a:rect l="l" t="t" r="r" b="b"/>
              <a:pathLst>
                <a:path w="12192000" h="6858000">
                  <a:moveTo>
                    <a:pt x="0" y="0"/>
                  </a:moveTo>
                  <a:lnTo>
                    <a:pt x="12191975" y="0"/>
                  </a:lnTo>
                  <a:lnTo>
                    <a:pt x="12191975" y="6857985"/>
                  </a:lnTo>
                  <a:lnTo>
                    <a:pt x="0" y="6857985"/>
                  </a:lnTo>
                  <a:lnTo>
                    <a:pt x="0" y="0"/>
                  </a:lnTo>
                  <a:close/>
                </a:path>
              </a:pathLst>
            </a:custGeom>
            <a:ln w="12699">
              <a:solidFill>
                <a:srgbClr val="2D0B15"/>
              </a:solidFill>
            </a:ln>
          </p:spPr>
          <p:txBody>
            <a:bodyPr wrap="square" lIns="0" tIns="0" rIns="0" bIns="0" rtlCol="0"/>
            <a:lstStyle/>
            <a:p>
              <a:endParaRPr/>
            </a:p>
          </p:txBody>
        </p:sp>
        <p:pic>
          <p:nvPicPr>
            <p:cNvPr id="6" name="object 6"/>
            <p:cNvPicPr/>
            <p:nvPr/>
          </p:nvPicPr>
          <p:blipFill>
            <a:blip r:embed="rId4" cstate="print"/>
            <a:stretch>
              <a:fillRect/>
            </a:stretch>
          </p:blipFill>
          <p:spPr>
            <a:xfrm>
              <a:off x="7111986" y="0"/>
              <a:ext cx="4917439" cy="6857986"/>
            </a:xfrm>
            <a:prstGeom prst="rect">
              <a:avLst/>
            </a:prstGeom>
          </p:spPr>
        </p:pic>
        <p:pic>
          <p:nvPicPr>
            <p:cNvPr id="7" name="object 7"/>
            <p:cNvPicPr/>
            <p:nvPr/>
          </p:nvPicPr>
          <p:blipFill>
            <a:blip r:embed="rId5" cstate="print"/>
            <a:stretch>
              <a:fillRect/>
            </a:stretch>
          </p:blipFill>
          <p:spPr>
            <a:xfrm>
              <a:off x="11268227" y="349094"/>
              <a:ext cx="923747" cy="2829069"/>
            </a:xfrm>
            <a:prstGeom prst="rect">
              <a:avLst/>
            </a:prstGeom>
          </p:spPr>
        </p:pic>
      </p:grpSp>
      <p:sp>
        <p:nvSpPr>
          <p:cNvPr id="8" name="object 8"/>
          <p:cNvSpPr txBox="1"/>
          <p:nvPr/>
        </p:nvSpPr>
        <p:spPr>
          <a:xfrm>
            <a:off x="1779806" y="4192336"/>
            <a:ext cx="3173194" cy="1023357"/>
          </a:xfrm>
          <a:prstGeom prst="rect">
            <a:avLst/>
          </a:prstGeom>
        </p:spPr>
        <p:txBody>
          <a:bodyPr vert="horz" wrap="square" lIns="0" tIns="12700" rIns="0" bIns="0" rtlCol="0">
            <a:spAutoFit/>
          </a:bodyPr>
          <a:lstStyle/>
          <a:p>
            <a:pPr marL="12700" marR="150495">
              <a:lnSpc>
                <a:spcPct val="100000"/>
              </a:lnSpc>
              <a:spcBef>
                <a:spcPts val="100"/>
              </a:spcBef>
            </a:pPr>
            <a:r>
              <a:rPr sz="1600" dirty="0">
                <a:solidFill>
                  <a:srgbClr val="FFFFFF"/>
                </a:solidFill>
                <a:latin typeface="Carlito"/>
                <a:cs typeface="Carlito"/>
              </a:rPr>
              <a:t>Student</a:t>
            </a:r>
            <a:r>
              <a:rPr sz="1600" spc="-50" dirty="0">
                <a:solidFill>
                  <a:srgbClr val="FFFFFF"/>
                </a:solidFill>
                <a:latin typeface="Carlito"/>
                <a:cs typeface="Carlito"/>
              </a:rPr>
              <a:t> </a:t>
            </a:r>
            <a:r>
              <a:rPr sz="1600" dirty="0">
                <a:solidFill>
                  <a:srgbClr val="FFFFFF"/>
                </a:solidFill>
                <a:latin typeface="Carlito"/>
                <a:cs typeface="Carlito"/>
              </a:rPr>
              <a:t>Name</a:t>
            </a:r>
            <a:r>
              <a:rPr sz="1600" spc="-45" dirty="0">
                <a:solidFill>
                  <a:srgbClr val="FFFFFF"/>
                </a:solidFill>
                <a:latin typeface="Carlito"/>
                <a:cs typeface="Carlito"/>
              </a:rPr>
              <a:t> </a:t>
            </a:r>
            <a:r>
              <a:rPr sz="1600" spc="-50" dirty="0">
                <a:solidFill>
                  <a:srgbClr val="FFFFFF"/>
                </a:solidFill>
                <a:latin typeface="Carlito"/>
                <a:cs typeface="Carlito"/>
              </a:rPr>
              <a:t>:</a:t>
            </a:r>
            <a:r>
              <a:rPr lang="en-US" sz="1600" spc="-50" dirty="0">
                <a:solidFill>
                  <a:srgbClr val="FFFFFF"/>
                </a:solidFill>
                <a:latin typeface="Carlito"/>
                <a:cs typeface="Carlito"/>
              </a:rPr>
              <a:t> Zhao Wei</a:t>
            </a:r>
            <a:r>
              <a:rPr sz="1600" spc="-50" dirty="0">
                <a:solidFill>
                  <a:srgbClr val="FFFFFF"/>
                </a:solidFill>
                <a:latin typeface="Carlito"/>
                <a:cs typeface="Carlito"/>
              </a:rPr>
              <a:t> </a:t>
            </a:r>
            <a:endParaRPr lang="en-US" sz="1600" spc="-50" dirty="0">
              <a:solidFill>
                <a:srgbClr val="FFFFFF"/>
              </a:solidFill>
              <a:latin typeface="Carlito"/>
              <a:cs typeface="Carlito"/>
            </a:endParaRPr>
          </a:p>
          <a:p>
            <a:pPr marL="12700" marR="150495">
              <a:lnSpc>
                <a:spcPct val="100000"/>
              </a:lnSpc>
              <a:spcBef>
                <a:spcPts val="100"/>
              </a:spcBef>
            </a:pPr>
            <a:r>
              <a:rPr sz="1600" dirty="0">
                <a:solidFill>
                  <a:srgbClr val="FFFFFF"/>
                </a:solidFill>
                <a:latin typeface="Carlito"/>
                <a:cs typeface="Carlito"/>
              </a:rPr>
              <a:t>Matric</a:t>
            </a:r>
            <a:r>
              <a:rPr sz="1600" spc="-35" dirty="0">
                <a:solidFill>
                  <a:srgbClr val="FFFFFF"/>
                </a:solidFill>
                <a:latin typeface="Carlito"/>
                <a:cs typeface="Carlito"/>
              </a:rPr>
              <a:t> </a:t>
            </a:r>
            <a:r>
              <a:rPr sz="1600" dirty="0">
                <a:solidFill>
                  <a:srgbClr val="FFFFFF"/>
                </a:solidFill>
                <a:latin typeface="Carlito"/>
                <a:cs typeface="Carlito"/>
              </a:rPr>
              <a:t>No.</a:t>
            </a:r>
            <a:r>
              <a:rPr sz="1600" spc="-35" dirty="0">
                <a:solidFill>
                  <a:srgbClr val="FFFFFF"/>
                </a:solidFill>
                <a:latin typeface="Carlito"/>
                <a:cs typeface="Carlito"/>
              </a:rPr>
              <a:t> </a:t>
            </a:r>
            <a:r>
              <a:rPr sz="1600" spc="-50" dirty="0">
                <a:solidFill>
                  <a:srgbClr val="FFFFFF"/>
                </a:solidFill>
                <a:latin typeface="Carlito"/>
                <a:cs typeface="Carlito"/>
              </a:rPr>
              <a:t>: </a:t>
            </a:r>
            <a:r>
              <a:rPr lang="en-US" sz="1600" spc="-50" dirty="0">
                <a:solidFill>
                  <a:srgbClr val="FFFFFF"/>
                </a:solidFill>
                <a:latin typeface="Carlito"/>
                <a:cs typeface="Carlito"/>
              </a:rPr>
              <a:t>A23MJ4018</a:t>
            </a:r>
          </a:p>
          <a:p>
            <a:pPr marL="12700" marR="150495">
              <a:lnSpc>
                <a:spcPct val="100000"/>
              </a:lnSpc>
              <a:spcBef>
                <a:spcPts val="100"/>
              </a:spcBef>
            </a:pPr>
            <a:r>
              <a:rPr sz="1600" dirty="0">
                <a:solidFill>
                  <a:srgbClr val="FFFFFF"/>
                </a:solidFill>
                <a:latin typeface="Carlito"/>
                <a:cs typeface="Carlito"/>
              </a:rPr>
              <a:t>Section</a:t>
            </a:r>
            <a:r>
              <a:rPr sz="1600" spc="-85" dirty="0">
                <a:solidFill>
                  <a:srgbClr val="FFFFFF"/>
                </a:solidFill>
                <a:latin typeface="Carlito"/>
                <a:cs typeface="Carlito"/>
              </a:rPr>
              <a:t> </a:t>
            </a:r>
            <a:r>
              <a:rPr sz="1600" spc="-50" dirty="0">
                <a:solidFill>
                  <a:srgbClr val="FFFFFF"/>
                </a:solidFill>
                <a:latin typeface="Carlito"/>
                <a:cs typeface="Carlito"/>
              </a:rPr>
              <a:t>:</a:t>
            </a:r>
            <a:r>
              <a:rPr lang="en-US" sz="1600" spc="-50" dirty="0">
                <a:solidFill>
                  <a:srgbClr val="FFFFFF"/>
                </a:solidFill>
                <a:latin typeface="Carlito"/>
                <a:cs typeface="Carlito"/>
              </a:rPr>
              <a:t>16</a:t>
            </a:r>
            <a:endParaRPr sz="1600" dirty="0">
              <a:latin typeface="Carlito"/>
              <a:cs typeface="Carlito"/>
            </a:endParaRPr>
          </a:p>
          <a:p>
            <a:pPr marL="12700">
              <a:lnSpc>
                <a:spcPct val="100000"/>
              </a:lnSpc>
            </a:pPr>
            <a:r>
              <a:rPr sz="1600" dirty="0">
                <a:solidFill>
                  <a:srgbClr val="FFFFFF"/>
                </a:solidFill>
                <a:latin typeface="Carlito"/>
                <a:cs typeface="Carlito"/>
              </a:rPr>
              <a:t>Team</a:t>
            </a:r>
            <a:r>
              <a:rPr sz="1600" spc="-15" dirty="0">
                <a:solidFill>
                  <a:srgbClr val="FFFFFF"/>
                </a:solidFill>
                <a:latin typeface="Carlito"/>
                <a:cs typeface="Carlito"/>
              </a:rPr>
              <a:t> </a:t>
            </a:r>
            <a:r>
              <a:rPr sz="1600" dirty="0">
                <a:solidFill>
                  <a:srgbClr val="FFFFFF"/>
                </a:solidFill>
                <a:latin typeface="Carlito"/>
                <a:cs typeface="Carlito"/>
              </a:rPr>
              <a:t>ID</a:t>
            </a:r>
            <a:r>
              <a:rPr sz="1600" spc="-10" dirty="0">
                <a:solidFill>
                  <a:srgbClr val="FFFFFF"/>
                </a:solidFill>
                <a:latin typeface="Carlito"/>
                <a:cs typeface="Carlito"/>
              </a:rPr>
              <a:t> </a:t>
            </a:r>
            <a:r>
              <a:rPr sz="1600" dirty="0">
                <a:solidFill>
                  <a:srgbClr val="FFFFFF"/>
                </a:solidFill>
                <a:latin typeface="Carlito"/>
                <a:cs typeface="Carlito"/>
              </a:rPr>
              <a:t>&amp;</a:t>
            </a:r>
            <a:r>
              <a:rPr sz="1600" spc="-10" dirty="0">
                <a:solidFill>
                  <a:srgbClr val="FFFFFF"/>
                </a:solidFill>
                <a:latin typeface="Carlito"/>
                <a:cs typeface="Carlito"/>
              </a:rPr>
              <a:t> name:</a:t>
            </a:r>
            <a:r>
              <a:rPr lang="en-US" sz="1600" spc="-10" dirty="0">
                <a:solidFill>
                  <a:srgbClr val="FFFFFF"/>
                </a:solidFill>
                <a:latin typeface="Carlito"/>
                <a:cs typeface="Carlito"/>
              </a:rPr>
              <a:t>5</a:t>
            </a:r>
            <a:endParaRPr sz="1600" dirty="0">
              <a:latin typeface="Carlito"/>
              <a:cs typeface="Carlito"/>
            </a:endParaRPr>
          </a:p>
        </p:txBody>
      </p:sp>
      <p:sp>
        <p:nvSpPr>
          <p:cNvPr id="9" name="object 9"/>
          <p:cNvSpPr txBox="1"/>
          <p:nvPr/>
        </p:nvSpPr>
        <p:spPr>
          <a:xfrm>
            <a:off x="1779806" y="3103200"/>
            <a:ext cx="624586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Carlito"/>
                <a:cs typeface="Carlito"/>
              </a:rPr>
              <a:t>SELF</a:t>
            </a:r>
            <a:r>
              <a:rPr sz="3200" spc="-105" dirty="0">
                <a:solidFill>
                  <a:srgbClr val="FFFFFF"/>
                </a:solidFill>
                <a:latin typeface="Carlito"/>
                <a:cs typeface="Carlito"/>
              </a:rPr>
              <a:t> </a:t>
            </a:r>
            <a:r>
              <a:rPr sz="3200" spc="-10" dirty="0">
                <a:solidFill>
                  <a:srgbClr val="FFFFFF"/>
                </a:solidFill>
                <a:latin typeface="Carlito"/>
                <a:cs typeface="Carlito"/>
              </a:rPr>
              <a:t>REFLECTION</a:t>
            </a:r>
            <a:r>
              <a:rPr sz="3200" spc="-105" dirty="0">
                <a:solidFill>
                  <a:srgbClr val="FFFFFF"/>
                </a:solidFill>
                <a:latin typeface="Carlito"/>
                <a:cs typeface="Carlito"/>
              </a:rPr>
              <a:t> </a:t>
            </a:r>
            <a:r>
              <a:rPr sz="3200" dirty="0">
                <a:solidFill>
                  <a:srgbClr val="FFFFFF"/>
                </a:solidFill>
                <a:latin typeface="Carlito"/>
                <a:cs typeface="Carlito"/>
              </a:rPr>
              <a:t>VIDEO:</a:t>
            </a:r>
            <a:r>
              <a:rPr sz="3200" spc="-100" dirty="0">
                <a:solidFill>
                  <a:srgbClr val="FFFFFF"/>
                </a:solidFill>
                <a:latin typeface="Carlito"/>
                <a:cs typeface="Carlito"/>
              </a:rPr>
              <a:t> </a:t>
            </a:r>
            <a:r>
              <a:rPr sz="3200" spc="-10" dirty="0">
                <a:solidFill>
                  <a:srgbClr val="FFFFFF"/>
                </a:solidFill>
                <a:latin typeface="Carlito"/>
                <a:cs typeface="Carlito"/>
              </a:rPr>
              <a:t>LEADERSHIP</a:t>
            </a:r>
            <a:endParaRPr sz="3200" dirty="0">
              <a:latin typeface="Carlito"/>
              <a:cs typeface="Carlito"/>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000" b="1" dirty="0">
                <a:latin typeface="Carlito"/>
                <a:cs typeface="Carlito"/>
              </a:rPr>
              <a:t>SECJ</a:t>
            </a:r>
            <a:r>
              <a:rPr sz="4000" b="1" spc="-40" dirty="0">
                <a:latin typeface="Carlito"/>
                <a:cs typeface="Carlito"/>
              </a:rPr>
              <a:t> </a:t>
            </a:r>
            <a:r>
              <a:rPr sz="4000" b="1" dirty="0">
                <a:latin typeface="Carlito"/>
                <a:cs typeface="Carlito"/>
              </a:rPr>
              <a:t>2203</a:t>
            </a:r>
            <a:r>
              <a:rPr sz="4000" b="1" spc="-25" dirty="0">
                <a:latin typeface="Carlito"/>
                <a:cs typeface="Carlito"/>
              </a:rPr>
              <a:t> </a:t>
            </a:r>
            <a:r>
              <a:rPr sz="4000" b="1" dirty="0">
                <a:latin typeface="Carlito"/>
                <a:cs typeface="Carlito"/>
              </a:rPr>
              <a:t>SOFTWARE</a:t>
            </a:r>
            <a:r>
              <a:rPr sz="4000" b="1" spc="-25" dirty="0">
                <a:latin typeface="Carlito"/>
                <a:cs typeface="Carlito"/>
              </a:rPr>
              <a:t> </a:t>
            </a:r>
            <a:r>
              <a:rPr sz="4000" b="1" spc="-10" dirty="0">
                <a:latin typeface="Carlito"/>
                <a:cs typeface="Carlito"/>
              </a:rPr>
              <a:t>ENGINEERING</a:t>
            </a:r>
            <a:endParaRPr sz="4000">
              <a:latin typeface="Carlito"/>
              <a:cs typeface="Carlito"/>
            </a:endParaRPr>
          </a:p>
        </p:txBody>
      </p:sp>
      <p:grpSp>
        <p:nvGrpSpPr>
          <p:cNvPr id="11" name="object 11"/>
          <p:cNvGrpSpPr/>
          <p:nvPr/>
        </p:nvGrpSpPr>
        <p:grpSpPr>
          <a:xfrm>
            <a:off x="0" y="731098"/>
            <a:ext cx="12192000" cy="5842635"/>
            <a:chOff x="0" y="731098"/>
            <a:chExt cx="12192000" cy="5842635"/>
          </a:xfrm>
        </p:grpSpPr>
        <p:pic>
          <p:nvPicPr>
            <p:cNvPr id="12" name="object 12"/>
            <p:cNvPicPr/>
            <p:nvPr/>
          </p:nvPicPr>
          <p:blipFill>
            <a:blip r:embed="rId6" cstate="print"/>
            <a:stretch>
              <a:fillRect/>
            </a:stretch>
          </p:blipFill>
          <p:spPr>
            <a:xfrm>
              <a:off x="1706779" y="731098"/>
              <a:ext cx="2139438" cy="723598"/>
            </a:xfrm>
            <a:prstGeom prst="rect">
              <a:avLst/>
            </a:prstGeom>
          </p:spPr>
        </p:pic>
        <p:sp>
          <p:nvSpPr>
            <p:cNvPr id="13" name="object 13"/>
            <p:cNvSpPr/>
            <p:nvPr/>
          </p:nvSpPr>
          <p:spPr>
            <a:xfrm>
              <a:off x="624890" y="3008147"/>
              <a:ext cx="457200" cy="842010"/>
            </a:xfrm>
            <a:custGeom>
              <a:avLst/>
              <a:gdLst/>
              <a:ahLst/>
              <a:cxnLst/>
              <a:rect l="l" t="t" r="r" b="b"/>
              <a:pathLst>
                <a:path w="457200" h="842010">
                  <a:moveTo>
                    <a:pt x="456984" y="0"/>
                  </a:moveTo>
                  <a:lnTo>
                    <a:pt x="243687" y="0"/>
                  </a:lnTo>
                  <a:lnTo>
                    <a:pt x="0" y="0"/>
                  </a:lnTo>
                  <a:lnTo>
                    <a:pt x="0" y="841705"/>
                  </a:lnTo>
                  <a:lnTo>
                    <a:pt x="243687" y="841705"/>
                  </a:lnTo>
                  <a:lnTo>
                    <a:pt x="456984" y="0"/>
                  </a:lnTo>
                  <a:close/>
                </a:path>
              </a:pathLst>
            </a:custGeom>
            <a:solidFill>
              <a:srgbClr val="A5A5A5"/>
            </a:solidFill>
          </p:spPr>
          <p:txBody>
            <a:bodyPr wrap="square" lIns="0" tIns="0" rIns="0" bIns="0" rtlCol="0"/>
            <a:lstStyle/>
            <a:p>
              <a:endParaRPr/>
            </a:p>
          </p:txBody>
        </p:sp>
        <p:sp>
          <p:nvSpPr>
            <p:cNvPr id="14" name="object 14"/>
            <p:cNvSpPr/>
            <p:nvPr/>
          </p:nvSpPr>
          <p:spPr>
            <a:xfrm>
              <a:off x="0" y="3008147"/>
              <a:ext cx="838200" cy="842010"/>
            </a:xfrm>
            <a:custGeom>
              <a:avLst/>
              <a:gdLst/>
              <a:ahLst/>
              <a:cxnLst/>
              <a:rect l="l" t="t" r="r" b="b"/>
              <a:pathLst>
                <a:path w="838200" h="842010">
                  <a:moveTo>
                    <a:pt x="838187" y="0"/>
                  </a:moveTo>
                  <a:lnTo>
                    <a:pt x="624890" y="0"/>
                  </a:lnTo>
                  <a:lnTo>
                    <a:pt x="0" y="0"/>
                  </a:lnTo>
                  <a:lnTo>
                    <a:pt x="0" y="841705"/>
                  </a:lnTo>
                  <a:lnTo>
                    <a:pt x="624890" y="841705"/>
                  </a:lnTo>
                  <a:lnTo>
                    <a:pt x="838187" y="0"/>
                  </a:lnTo>
                  <a:close/>
                </a:path>
              </a:pathLst>
            </a:custGeom>
            <a:solidFill>
              <a:srgbClr val="FFFFFF"/>
            </a:solidFill>
          </p:spPr>
          <p:txBody>
            <a:bodyPr wrap="square" lIns="0" tIns="0" rIns="0" bIns="0" rtlCol="0"/>
            <a:lstStyle/>
            <a:p>
              <a:endParaRPr/>
            </a:p>
          </p:txBody>
        </p:sp>
        <p:pic>
          <p:nvPicPr>
            <p:cNvPr id="15" name="object 15"/>
            <p:cNvPicPr/>
            <p:nvPr/>
          </p:nvPicPr>
          <p:blipFill>
            <a:blip r:embed="rId7" cstate="print"/>
            <a:stretch>
              <a:fillRect/>
            </a:stretch>
          </p:blipFill>
          <p:spPr>
            <a:xfrm>
              <a:off x="9666505" y="6383327"/>
              <a:ext cx="2525469" cy="19005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7215336" cy="6857986"/>
            </a:xfrm>
            <a:prstGeom prst="rect">
              <a:avLst/>
            </a:prstGeom>
          </p:spPr>
        </p:pic>
        <p:pic>
          <p:nvPicPr>
            <p:cNvPr id="4" name="object 4"/>
            <p:cNvPicPr/>
            <p:nvPr/>
          </p:nvPicPr>
          <p:blipFill>
            <a:blip r:embed="rId3" cstate="print"/>
            <a:stretch>
              <a:fillRect/>
            </a:stretch>
          </p:blipFill>
          <p:spPr>
            <a:xfrm>
              <a:off x="59092" y="0"/>
              <a:ext cx="12073782" cy="3109193"/>
            </a:xfrm>
            <a:prstGeom prst="rect">
              <a:avLst/>
            </a:prstGeom>
          </p:spPr>
        </p:pic>
        <p:sp>
          <p:nvSpPr>
            <p:cNvPr id="5" name="object 5"/>
            <p:cNvSpPr/>
            <p:nvPr/>
          </p:nvSpPr>
          <p:spPr>
            <a:xfrm>
              <a:off x="0" y="6595111"/>
              <a:ext cx="12192000" cy="262890"/>
            </a:xfrm>
            <a:custGeom>
              <a:avLst/>
              <a:gdLst/>
              <a:ahLst/>
              <a:cxnLst/>
              <a:rect l="l" t="t" r="r" b="b"/>
              <a:pathLst>
                <a:path w="12192000" h="262890">
                  <a:moveTo>
                    <a:pt x="12191975" y="0"/>
                  </a:moveTo>
                  <a:lnTo>
                    <a:pt x="12191975" y="262874"/>
                  </a:lnTo>
                  <a:lnTo>
                    <a:pt x="0" y="262874"/>
                  </a:lnTo>
                  <a:lnTo>
                    <a:pt x="0" y="0"/>
                  </a:lnTo>
                  <a:lnTo>
                    <a:pt x="12191975" y="0"/>
                  </a:lnTo>
                  <a:close/>
                </a:path>
              </a:pathLst>
            </a:custGeom>
            <a:solidFill>
              <a:srgbClr val="6B1C34"/>
            </a:solidFill>
          </p:spPr>
          <p:txBody>
            <a:bodyPr wrap="square" lIns="0" tIns="0" rIns="0" bIns="0" rtlCol="0"/>
            <a:lstStyle/>
            <a:p>
              <a:endParaRPr/>
            </a:p>
          </p:txBody>
        </p:sp>
      </p:grpSp>
      <p:sp>
        <p:nvSpPr>
          <p:cNvPr id="6" name="object 6"/>
          <p:cNvSpPr txBox="1"/>
          <p:nvPr/>
        </p:nvSpPr>
        <p:spPr>
          <a:xfrm>
            <a:off x="5744290" y="6614917"/>
            <a:ext cx="82867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2F2F2"/>
                </a:solidFill>
                <a:latin typeface="Carlito"/>
                <a:cs typeface="Carlito"/>
                <a:hlinkClick r:id="rId4"/>
              </a:rPr>
              <a:t>www.utm.my</a:t>
            </a:r>
            <a:endParaRPr sz="1100">
              <a:latin typeface="Carlito"/>
              <a:cs typeface="Carlito"/>
            </a:endParaRPr>
          </a:p>
        </p:txBody>
      </p:sp>
      <p:sp>
        <p:nvSpPr>
          <p:cNvPr id="7" name="object 7"/>
          <p:cNvSpPr txBox="1"/>
          <p:nvPr/>
        </p:nvSpPr>
        <p:spPr>
          <a:xfrm>
            <a:off x="2343475" y="3371825"/>
            <a:ext cx="3564254" cy="989965"/>
          </a:xfrm>
          <a:prstGeom prst="rect">
            <a:avLst/>
          </a:prstGeom>
        </p:spPr>
        <p:txBody>
          <a:bodyPr vert="horz" wrap="square" lIns="0" tIns="167640" rIns="0" bIns="0" rtlCol="0">
            <a:spAutoFit/>
          </a:bodyPr>
          <a:lstStyle/>
          <a:p>
            <a:pPr marL="12700">
              <a:lnSpc>
                <a:spcPct val="100000"/>
              </a:lnSpc>
              <a:spcBef>
                <a:spcPts val="1320"/>
              </a:spcBef>
            </a:pPr>
            <a:r>
              <a:rPr sz="3200" spc="-10" dirty="0">
                <a:solidFill>
                  <a:srgbClr val="3F3F3F"/>
                </a:solidFill>
                <a:latin typeface="Carlito"/>
                <a:cs typeface="Carlito"/>
              </a:rPr>
              <a:t>PRESENTATION</a:t>
            </a:r>
            <a:r>
              <a:rPr sz="3200" spc="-145" dirty="0">
                <a:solidFill>
                  <a:srgbClr val="3F3F3F"/>
                </a:solidFill>
                <a:latin typeface="Carlito"/>
                <a:cs typeface="Carlito"/>
              </a:rPr>
              <a:t> </a:t>
            </a:r>
            <a:r>
              <a:rPr sz="3200" spc="-20" dirty="0">
                <a:solidFill>
                  <a:srgbClr val="3F3F3F"/>
                </a:solidFill>
                <a:latin typeface="Carlito"/>
                <a:cs typeface="Carlito"/>
              </a:rPr>
              <a:t>SLIDE</a:t>
            </a:r>
            <a:endParaRPr sz="3200">
              <a:latin typeface="Carlito"/>
              <a:cs typeface="Carlito"/>
            </a:endParaRPr>
          </a:p>
          <a:p>
            <a:pPr marL="12700">
              <a:lnSpc>
                <a:spcPct val="100000"/>
              </a:lnSpc>
              <a:spcBef>
                <a:spcPts val="610"/>
              </a:spcBef>
            </a:pPr>
            <a:r>
              <a:rPr sz="1600" spc="-10" dirty="0">
                <a:solidFill>
                  <a:srgbClr val="3F3F3F"/>
                </a:solidFill>
                <a:latin typeface="Carlito"/>
                <a:cs typeface="Carlito"/>
              </a:rPr>
              <a:t>PRESENTATION</a:t>
            </a:r>
            <a:r>
              <a:rPr sz="1600" spc="-25" dirty="0">
                <a:solidFill>
                  <a:srgbClr val="3F3F3F"/>
                </a:solidFill>
                <a:latin typeface="Carlito"/>
                <a:cs typeface="Carlito"/>
              </a:rPr>
              <a:t> </a:t>
            </a:r>
            <a:r>
              <a:rPr sz="1600" dirty="0">
                <a:solidFill>
                  <a:srgbClr val="3F3F3F"/>
                </a:solidFill>
                <a:latin typeface="Carlito"/>
                <a:cs typeface="Carlito"/>
              </a:rPr>
              <a:t>TITLE</a:t>
            </a:r>
            <a:r>
              <a:rPr sz="1600" spc="-25" dirty="0">
                <a:solidFill>
                  <a:srgbClr val="3F3F3F"/>
                </a:solidFill>
                <a:latin typeface="Carlito"/>
                <a:cs typeface="Carlito"/>
              </a:rPr>
              <a:t> </a:t>
            </a:r>
            <a:r>
              <a:rPr sz="1600" dirty="0">
                <a:solidFill>
                  <a:srgbClr val="3F3F3F"/>
                </a:solidFill>
                <a:latin typeface="Carlito"/>
                <a:cs typeface="Carlito"/>
              </a:rPr>
              <a:t>/</a:t>
            </a:r>
            <a:r>
              <a:rPr sz="1600" spc="-25" dirty="0">
                <a:solidFill>
                  <a:srgbClr val="3F3F3F"/>
                </a:solidFill>
                <a:latin typeface="Carlito"/>
                <a:cs typeface="Carlito"/>
              </a:rPr>
              <a:t> </a:t>
            </a:r>
            <a:r>
              <a:rPr sz="1600" spc="-10" dirty="0">
                <a:solidFill>
                  <a:srgbClr val="3F3F3F"/>
                </a:solidFill>
                <a:latin typeface="Carlito"/>
                <a:cs typeface="Carlito"/>
              </a:rPr>
              <a:t>DESCRIPTION</a:t>
            </a:r>
            <a:endParaRPr sz="1600">
              <a:latin typeface="Carlito"/>
              <a:cs typeface="Carlito"/>
            </a:endParaRPr>
          </a:p>
        </p:txBody>
      </p:sp>
      <p:sp>
        <p:nvSpPr>
          <p:cNvPr id="8" name="object 8"/>
          <p:cNvSpPr txBox="1">
            <a:spLocks noGrp="1"/>
          </p:cNvSpPr>
          <p:nvPr>
            <p:ph type="title"/>
          </p:nvPr>
        </p:nvSpPr>
        <p:spPr>
          <a:xfrm>
            <a:off x="2343475" y="2213252"/>
            <a:ext cx="5504180" cy="1366520"/>
          </a:xfrm>
          <a:prstGeom prst="rect">
            <a:avLst/>
          </a:prstGeom>
        </p:spPr>
        <p:txBody>
          <a:bodyPr vert="horz" wrap="square" lIns="0" tIns="12700" rIns="0" bIns="0" rtlCol="0">
            <a:spAutoFit/>
          </a:bodyPr>
          <a:lstStyle/>
          <a:p>
            <a:pPr marL="12700" marR="5080">
              <a:lnSpc>
                <a:spcPct val="100000"/>
              </a:lnSpc>
              <a:spcBef>
                <a:spcPts val="100"/>
              </a:spcBef>
            </a:pPr>
            <a:r>
              <a:rPr sz="4400" b="1" spc="-10" dirty="0">
                <a:solidFill>
                  <a:srgbClr val="6B1C34"/>
                </a:solidFill>
                <a:latin typeface="Carlito"/>
                <a:cs typeface="Carlito"/>
              </a:rPr>
              <a:t>UNIVERSITI</a:t>
            </a:r>
            <a:r>
              <a:rPr sz="4400" b="1" spc="-170" dirty="0">
                <a:solidFill>
                  <a:srgbClr val="6B1C34"/>
                </a:solidFill>
                <a:latin typeface="Carlito"/>
                <a:cs typeface="Carlito"/>
              </a:rPr>
              <a:t> </a:t>
            </a:r>
            <a:r>
              <a:rPr sz="4400" b="1" spc="-10" dirty="0">
                <a:solidFill>
                  <a:srgbClr val="6B1C34"/>
                </a:solidFill>
                <a:latin typeface="Carlito"/>
                <a:cs typeface="Carlito"/>
              </a:rPr>
              <a:t>TEKNOLOGI MALAYSIA</a:t>
            </a:r>
            <a:endParaRPr sz="4400">
              <a:latin typeface="Carlito"/>
              <a:cs typeface="Carlito"/>
            </a:endParaRPr>
          </a:p>
        </p:txBody>
      </p:sp>
      <p:grpSp>
        <p:nvGrpSpPr>
          <p:cNvPr id="9" name="object 9"/>
          <p:cNvGrpSpPr/>
          <p:nvPr/>
        </p:nvGrpSpPr>
        <p:grpSpPr>
          <a:xfrm>
            <a:off x="4727140" y="599513"/>
            <a:ext cx="2588260" cy="5914390"/>
            <a:chOff x="4727140" y="599513"/>
            <a:chExt cx="2588260" cy="5914390"/>
          </a:xfrm>
        </p:grpSpPr>
        <p:pic>
          <p:nvPicPr>
            <p:cNvPr id="10" name="object 10"/>
            <p:cNvPicPr/>
            <p:nvPr/>
          </p:nvPicPr>
          <p:blipFill>
            <a:blip r:embed="rId5" cstate="print"/>
            <a:stretch>
              <a:fillRect/>
            </a:stretch>
          </p:blipFill>
          <p:spPr>
            <a:xfrm>
              <a:off x="4727140" y="599513"/>
              <a:ext cx="2249395" cy="751893"/>
            </a:xfrm>
            <a:prstGeom prst="rect">
              <a:avLst/>
            </a:prstGeom>
          </p:spPr>
        </p:pic>
        <p:pic>
          <p:nvPicPr>
            <p:cNvPr id="11" name="object 11"/>
            <p:cNvPicPr/>
            <p:nvPr/>
          </p:nvPicPr>
          <p:blipFill>
            <a:blip r:embed="rId6" cstate="print"/>
            <a:stretch>
              <a:fillRect/>
            </a:stretch>
          </p:blipFill>
          <p:spPr>
            <a:xfrm>
              <a:off x="5178414" y="6352937"/>
              <a:ext cx="2136765" cy="16079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130" y="-317562"/>
            <a:ext cx="12073786" cy="3109173"/>
          </a:xfrm>
          <a:prstGeom prst="rect">
            <a:avLst/>
          </a:prstGeom>
        </p:spPr>
      </p:pic>
      <p:sp>
        <p:nvSpPr>
          <p:cNvPr id="3" name="object 3"/>
          <p:cNvSpPr/>
          <p:nvPr/>
        </p:nvSpPr>
        <p:spPr>
          <a:xfrm>
            <a:off x="0" y="6438887"/>
            <a:ext cx="4425950" cy="419100"/>
          </a:xfrm>
          <a:custGeom>
            <a:avLst/>
            <a:gdLst/>
            <a:ahLst/>
            <a:cxnLst/>
            <a:rect l="l" t="t" r="r" b="b"/>
            <a:pathLst>
              <a:path w="4425950" h="419100">
                <a:moveTo>
                  <a:pt x="4425429" y="419100"/>
                </a:moveTo>
                <a:lnTo>
                  <a:pt x="4115866" y="0"/>
                </a:lnTo>
                <a:lnTo>
                  <a:pt x="0" y="0"/>
                </a:lnTo>
                <a:lnTo>
                  <a:pt x="0" y="419100"/>
                </a:lnTo>
                <a:lnTo>
                  <a:pt x="4115866" y="419100"/>
                </a:lnTo>
                <a:lnTo>
                  <a:pt x="4425429" y="419100"/>
                </a:lnTo>
                <a:close/>
              </a:path>
            </a:pathLst>
          </a:custGeom>
          <a:solidFill>
            <a:srgbClr val="6B1C34"/>
          </a:solidFill>
        </p:spPr>
        <p:txBody>
          <a:bodyPr wrap="square" lIns="0" tIns="0" rIns="0" bIns="0" rtlCol="0"/>
          <a:lstStyle/>
          <a:p>
            <a:endParaRPr/>
          </a:p>
        </p:txBody>
      </p:sp>
      <p:pic>
        <p:nvPicPr>
          <p:cNvPr id="4" name="object 4"/>
          <p:cNvPicPr/>
          <p:nvPr/>
        </p:nvPicPr>
        <p:blipFill>
          <a:blip r:embed="rId3" cstate="print"/>
          <a:stretch>
            <a:fillRect/>
          </a:stretch>
        </p:blipFill>
        <p:spPr>
          <a:xfrm>
            <a:off x="10478854" y="283589"/>
            <a:ext cx="1468164" cy="497458"/>
          </a:xfrm>
          <a:prstGeom prst="rect">
            <a:avLst/>
          </a:prstGeom>
        </p:spPr>
      </p:pic>
      <p:sp>
        <p:nvSpPr>
          <p:cNvPr id="5" name="object 5"/>
          <p:cNvSpPr/>
          <p:nvPr/>
        </p:nvSpPr>
        <p:spPr>
          <a:xfrm>
            <a:off x="0" y="0"/>
            <a:ext cx="2135505" cy="391160"/>
          </a:xfrm>
          <a:custGeom>
            <a:avLst/>
            <a:gdLst/>
            <a:ahLst/>
            <a:cxnLst/>
            <a:rect l="l" t="t" r="r" b="b"/>
            <a:pathLst>
              <a:path w="2135505" h="391160">
                <a:moveTo>
                  <a:pt x="2135009" y="0"/>
                </a:moveTo>
                <a:lnTo>
                  <a:pt x="1921700" y="0"/>
                </a:lnTo>
                <a:lnTo>
                  <a:pt x="0" y="12"/>
                </a:lnTo>
                <a:lnTo>
                  <a:pt x="0" y="390918"/>
                </a:lnTo>
                <a:lnTo>
                  <a:pt x="1921700" y="390918"/>
                </a:lnTo>
                <a:lnTo>
                  <a:pt x="2135009" y="0"/>
                </a:lnTo>
                <a:close/>
              </a:path>
            </a:pathLst>
          </a:custGeom>
          <a:solidFill>
            <a:srgbClr val="6B1C34"/>
          </a:solidFill>
        </p:spPr>
        <p:txBody>
          <a:bodyPr wrap="square" lIns="0" tIns="0" rIns="0" bIns="0" rtlCol="0"/>
          <a:lstStyle/>
          <a:p>
            <a:endParaRPr/>
          </a:p>
        </p:txBody>
      </p:sp>
      <p:sp>
        <p:nvSpPr>
          <p:cNvPr id="6" name="object 6"/>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7" name="object 7"/>
          <p:cNvSpPr txBox="1"/>
          <p:nvPr/>
        </p:nvSpPr>
        <p:spPr>
          <a:xfrm>
            <a:off x="11985060" y="5221853"/>
            <a:ext cx="143052" cy="828675"/>
          </a:xfrm>
          <a:prstGeom prst="rect">
            <a:avLst/>
          </a:prstGeom>
        </p:spPr>
        <p:txBody>
          <a:bodyPr vert="vert270" wrap="square" lIns="0" tIns="0" rIns="0" bIns="0" rtlCol="0">
            <a:spAutoFit/>
          </a:bodyPr>
          <a:lstStyle/>
          <a:p>
            <a:pPr marL="12700">
              <a:lnSpc>
                <a:spcPts val="1145"/>
              </a:lnSpc>
            </a:pPr>
            <a:r>
              <a:rPr sz="1100" b="1" spc="-10" dirty="0">
                <a:solidFill>
                  <a:srgbClr val="F2F2F2"/>
                </a:solidFill>
                <a:latin typeface="Carlito"/>
                <a:cs typeface="Carlito"/>
                <a:hlinkClick r:id="rId4"/>
              </a:rPr>
              <a:t>www.utm.my</a:t>
            </a:r>
            <a:endParaRPr sz="1100" dirty="0">
              <a:latin typeface="Carlito"/>
              <a:cs typeface="Carlito"/>
            </a:endParaRPr>
          </a:p>
        </p:txBody>
      </p:sp>
      <p:sp>
        <p:nvSpPr>
          <p:cNvPr id="9" name="object 9"/>
          <p:cNvSpPr txBox="1"/>
          <p:nvPr/>
        </p:nvSpPr>
        <p:spPr>
          <a:xfrm>
            <a:off x="1676400" y="2529527"/>
            <a:ext cx="7696200" cy="1449115"/>
          </a:xfrm>
          <a:prstGeom prst="rect">
            <a:avLst/>
          </a:prstGeom>
        </p:spPr>
        <p:txBody>
          <a:bodyPr vert="horz" wrap="square" lIns="0" tIns="12700" rIns="0" bIns="0" rtlCol="0">
            <a:spAutoFit/>
          </a:bodyPr>
          <a:lstStyle/>
          <a:p>
            <a:pPr marL="12700" marR="5080" algn="just">
              <a:lnSpc>
                <a:spcPct val="100000"/>
              </a:lnSpc>
              <a:spcBef>
                <a:spcPts val="100"/>
              </a:spcBef>
            </a:pPr>
            <a:r>
              <a:rPr lang="en-US" dirty="0">
                <a:latin typeface="Carlito"/>
                <a:cs typeface="Carlito"/>
              </a:rPr>
              <a:t>Name: </a:t>
            </a:r>
            <a:r>
              <a:rPr lang="en-US" dirty="0" err="1">
                <a:latin typeface="Carlito"/>
                <a:cs typeface="Carlito"/>
              </a:rPr>
              <a:t>zhao</a:t>
            </a:r>
            <a:r>
              <a:rPr lang="en-US" dirty="0">
                <a:latin typeface="Carlito"/>
                <a:cs typeface="Carlito"/>
              </a:rPr>
              <a:t> </a:t>
            </a:r>
            <a:r>
              <a:rPr lang="en-US" dirty="0" err="1">
                <a:latin typeface="Carlito"/>
                <a:cs typeface="Carlito"/>
              </a:rPr>
              <a:t>wei</a:t>
            </a:r>
            <a:endParaRPr lang="en-US" dirty="0">
              <a:latin typeface="Carlito"/>
              <a:cs typeface="Carlito"/>
            </a:endParaRPr>
          </a:p>
          <a:p>
            <a:pPr marL="12700" marR="5080" algn="just">
              <a:lnSpc>
                <a:spcPct val="100000"/>
              </a:lnSpc>
              <a:spcBef>
                <a:spcPts val="100"/>
              </a:spcBef>
            </a:pPr>
            <a:r>
              <a:rPr lang="en-US" dirty="0">
                <a:latin typeface="Carlito"/>
                <a:cs typeface="Carlito"/>
              </a:rPr>
              <a:t>Age:20</a:t>
            </a:r>
          </a:p>
          <a:p>
            <a:pPr marL="12700" marR="5080" algn="just">
              <a:lnSpc>
                <a:spcPct val="100000"/>
              </a:lnSpc>
              <a:spcBef>
                <a:spcPts val="100"/>
              </a:spcBef>
            </a:pPr>
            <a:r>
              <a:rPr lang="en-US" dirty="0">
                <a:latin typeface="Carlito"/>
                <a:cs typeface="Carlito"/>
              </a:rPr>
              <a:t>Major: SE(Software Engineering) </a:t>
            </a:r>
          </a:p>
          <a:p>
            <a:pPr marL="12700" marR="5080" algn="just">
              <a:lnSpc>
                <a:spcPct val="100000"/>
              </a:lnSpc>
              <a:spcBef>
                <a:spcPts val="100"/>
              </a:spcBef>
            </a:pPr>
            <a:r>
              <a:rPr lang="en-US" dirty="0">
                <a:latin typeface="Carlito"/>
                <a:cs typeface="Carlito"/>
              </a:rPr>
              <a:t>Faculty: MJIIT </a:t>
            </a:r>
          </a:p>
          <a:p>
            <a:pPr marL="12700" marR="5080" algn="just">
              <a:lnSpc>
                <a:spcPct val="100000"/>
              </a:lnSpc>
              <a:spcBef>
                <a:spcPts val="100"/>
              </a:spcBef>
            </a:pPr>
            <a:r>
              <a:rPr lang="en-US" dirty="0">
                <a:latin typeface="Carlito"/>
                <a:cs typeface="Carlito"/>
              </a:rPr>
              <a:t>Project: Redesign “</a:t>
            </a:r>
            <a:r>
              <a:rPr lang="en-US" dirty="0" err="1">
                <a:latin typeface="Carlito"/>
                <a:cs typeface="Carlito"/>
              </a:rPr>
              <a:t>MyGreen</a:t>
            </a:r>
            <a:r>
              <a:rPr lang="en-US" dirty="0">
                <a:latin typeface="Carlito"/>
                <a:cs typeface="Carlito"/>
              </a:rPr>
              <a:t> UTM” </a:t>
            </a:r>
            <a:r>
              <a:rPr lang="en-US" dirty="0" err="1">
                <a:latin typeface="Carlito"/>
                <a:cs typeface="Carlito"/>
              </a:rPr>
              <a:t>Applicition</a:t>
            </a:r>
            <a:endParaRPr dirty="0">
              <a:latin typeface="Carlito"/>
              <a:cs typeface="Carlito"/>
            </a:endParaRPr>
          </a:p>
        </p:txBody>
      </p:sp>
      <p:pic>
        <p:nvPicPr>
          <p:cNvPr id="10" name="object 10"/>
          <p:cNvPicPr/>
          <p:nvPr/>
        </p:nvPicPr>
        <p:blipFill>
          <a:blip r:embed="rId5" cstate="print"/>
          <a:stretch>
            <a:fillRect/>
          </a:stretch>
        </p:blipFill>
        <p:spPr>
          <a:xfrm>
            <a:off x="5399756" y="6594266"/>
            <a:ext cx="1387038" cy="146844"/>
          </a:xfrm>
          <a:prstGeom prst="rect">
            <a:avLst/>
          </a:prstGeom>
        </p:spPr>
      </p:pic>
      <p:sp>
        <p:nvSpPr>
          <p:cNvPr id="12" name="文本框 11">
            <a:extLst>
              <a:ext uri="{FF2B5EF4-FFF2-40B4-BE49-F238E27FC236}">
                <a16:creationId xmlns:a16="http://schemas.microsoft.com/office/drawing/2014/main" id="{BD09FCB2-1E0F-EA34-A234-23AD5E125CA6}"/>
              </a:ext>
            </a:extLst>
          </p:cNvPr>
          <p:cNvSpPr txBox="1"/>
          <p:nvPr/>
        </p:nvSpPr>
        <p:spPr>
          <a:xfrm>
            <a:off x="1371600" y="1166429"/>
            <a:ext cx="3962400" cy="646331"/>
          </a:xfrm>
          <a:prstGeom prst="rect">
            <a:avLst/>
          </a:prstGeom>
          <a:noFill/>
        </p:spPr>
        <p:txBody>
          <a:bodyPr wrap="square">
            <a:spAutoFit/>
          </a:bodyPr>
          <a:lstStyle/>
          <a:p>
            <a:r>
              <a:rPr lang="zh-CN" altLang="en-US" sz="3600" b="1" i="1" dirty="0"/>
              <a:t>Self-Introduction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120" y="-105345"/>
            <a:ext cx="12080875" cy="3109595"/>
            <a:chOff x="0" y="1269"/>
            <a:chExt cx="12080875" cy="3109595"/>
          </a:xfrm>
        </p:grpSpPr>
        <p:pic>
          <p:nvPicPr>
            <p:cNvPr id="3" name="object 3"/>
            <p:cNvPicPr/>
            <p:nvPr/>
          </p:nvPicPr>
          <p:blipFill>
            <a:blip r:embed="rId3" cstate="print"/>
            <a:stretch>
              <a:fillRect/>
            </a:stretch>
          </p:blipFill>
          <p:spPr>
            <a:xfrm>
              <a:off x="6763" y="1269"/>
              <a:ext cx="12073786" cy="3109173"/>
            </a:xfrm>
            <a:prstGeom prst="rect">
              <a:avLst/>
            </a:prstGeom>
          </p:spPr>
        </p:pic>
        <p:pic>
          <p:nvPicPr>
            <p:cNvPr id="4" name="object 4"/>
            <p:cNvPicPr/>
            <p:nvPr/>
          </p:nvPicPr>
          <p:blipFill>
            <a:blip r:embed="rId4" cstate="print"/>
            <a:stretch>
              <a:fillRect/>
            </a:stretch>
          </p:blipFill>
          <p:spPr>
            <a:xfrm>
              <a:off x="10478854" y="283589"/>
              <a:ext cx="1468164" cy="497458"/>
            </a:xfrm>
            <a:prstGeom prst="rect">
              <a:avLst/>
            </a:prstGeom>
          </p:spPr>
        </p:pic>
        <p:sp>
          <p:nvSpPr>
            <p:cNvPr id="5" name="object 5"/>
            <p:cNvSpPr/>
            <p:nvPr/>
          </p:nvSpPr>
          <p:spPr>
            <a:xfrm>
              <a:off x="0" y="336867"/>
              <a:ext cx="838200" cy="391160"/>
            </a:xfrm>
            <a:custGeom>
              <a:avLst/>
              <a:gdLst/>
              <a:ahLst/>
              <a:cxnLst/>
              <a:rect l="l" t="t" r="r" b="b"/>
              <a:pathLst>
                <a:path w="838200" h="391159">
                  <a:moveTo>
                    <a:pt x="838187" y="0"/>
                  </a:moveTo>
                  <a:lnTo>
                    <a:pt x="624890" y="0"/>
                  </a:lnTo>
                  <a:lnTo>
                    <a:pt x="0" y="0"/>
                  </a:lnTo>
                  <a:lnTo>
                    <a:pt x="0" y="390918"/>
                  </a:lnTo>
                  <a:lnTo>
                    <a:pt x="624890" y="390918"/>
                  </a:lnTo>
                  <a:lnTo>
                    <a:pt x="838187" y="0"/>
                  </a:lnTo>
                  <a:close/>
                </a:path>
              </a:pathLst>
            </a:custGeom>
            <a:solidFill>
              <a:srgbClr val="6B1C34"/>
            </a:solidFill>
          </p:spPr>
          <p:txBody>
            <a:bodyPr wrap="square" lIns="0" tIns="0" rIns="0" bIns="0" rtlCol="0"/>
            <a:lstStyle/>
            <a:p>
              <a:endParaRPr/>
            </a:p>
          </p:txBody>
        </p:sp>
      </p:grpSp>
      <p:sp>
        <p:nvSpPr>
          <p:cNvPr id="6" name="object 6"/>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7" name="object 7"/>
          <p:cNvSpPr txBox="1"/>
          <p:nvPr/>
        </p:nvSpPr>
        <p:spPr>
          <a:xfrm>
            <a:off x="11985060" y="5221853"/>
            <a:ext cx="165100" cy="828675"/>
          </a:xfrm>
          <a:prstGeom prst="rect">
            <a:avLst/>
          </a:prstGeom>
        </p:spPr>
        <p:txBody>
          <a:bodyPr vert="vert270" wrap="square" lIns="0" tIns="0" rIns="0" bIns="0" rtlCol="0">
            <a:spAutoFit/>
          </a:bodyPr>
          <a:lstStyle/>
          <a:p>
            <a:pPr marL="12700">
              <a:lnSpc>
                <a:spcPts val="1145"/>
              </a:lnSpc>
            </a:pPr>
            <a:r>
              <a:rPr sz="1100" b="1" spc="-10" dirty="0">
                <a:solidFill>
                  <a:srgbClr val="F2F2F2"/>
                </a:solidFill>
                <a:latin typeface="Carlito"/>
                <a:cs typeface="Carlito"/>
                <a:hlinkClick r:id="rId5"/>
              </a:rPr>
              <a:t>www.utm.my</a:t>
            </a:r>
            <a:endParaRPr sz="1100" dirty="0">
              <a:latin typeface="Carlito"/>
              <a:cs typeface="Carlito"/>
            </a:endParaRPr>
          </a:p>
        </p:txBody>
      </p:sp>
      <p:pic>
        <p:nvPicPr>
          <p:cNvPr id="9" name="object 9"/>
          <p:cNvPicPr/>
          <p:nvPr/>
        </p:nvPicPr>
        <p:blipFill>
          <a:blip r:embed="rId6" cstate="print"/>
          <a:stretch>
            <a:fillRect/>
          </a:stretch>
        </p:blipFill>
        <p:spPr>
          <a:xfrm>
            <a:off x="5399756" y="6594266"/>
            <a:ext cx="1387038" cy="146844"/>
          </a:xfrm>
          <a:prstGeom prst="rect">
            <a:avLst/>
          </a:prstGeom>
        </p:spPr>
      </p:pic>
      <p:sp>
        <p:nvSpPr>
          <p:cNvPr id="11" name="文本框 10">
            <a:extLst>
              <a:ext uri="{FF2B5EF4-FFF2-40B4-BE49-F238E27FC236}">
                <a16:creationId xmlns:a16="http://schemas.microsoft.com/office/drawing/2014/main" id="{39DF995C-1D3A-6932-0447-932731DB1C8D}"/>
              </a:ext>
            </a:extLst>
          </p:cNvPr>
          <p:cNvSpPr txBox="1"/>
          <p:nvPr/>
        </p:nvSpPr>
        <p:spPr>
          <a:xfrm>
            <a:off x="685800" y="981702"/>
            <a:ext cx="6202680" cy="646331"/>
          </a:xfrm>
          <a:prstGeom prst="rect">
            <a:avLst/>
          </a:prstGeom>
          <a:noFill/>
        </p:spPr>
        <p:txBody>
          <a:bodyPr wrap="square">
            <a:spAutoFit/>
          </a:bodyPr>
          <a:lstStyle/>
          <a:p>
            <a:r>
              <a:rPr lang="zh-CN" altLang="en-US" sz="3600" b="1" dirty="0"/>
              <a:t>Project </a:t>
            </a:r>
            <a:r>
              <a:rPr lang="en-US" altLang="zh-CN" sz="3600" b="1" dirty="0"/>
              <a:t>Background</a:t>
            </a:r>
            <a:endParaRPr lang="zh-CN" altLang="en-US" sz="3600" b="1" dirty="0"/>
          </a:p>
        </p:txBody>
      </p:sp>
      <p:pic>
        <p:nvPicPr>
          <p:cNvPr id="13" name="图片 12" descr="图形用户界面, 应用程序&#10;&#10;描述已自动生成">
            <a:extLst>
              <a:ext uri="{FF2B5EF4-FFF2-40B4-BE49-F238E27FC236}">
                <a16:creationId xmlns:a16="http://schemas.microsoft.com/office/drawing/2014/main" id="{4F52E5E5-966C-F288-EE06-9E159A84AA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10800" y="2008846"/>
            <a:ext cx="12954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文本框 16">
            <a:extLst>
              <a:ext uri="{FF2B5EF4-FFF2-40B4-BE49-F238E27FC236}">
                <a16:creationId xmlns:a16="http://schemas.microsoft.com/office/drawing/2014/main" id="{53CF74C5-BF51-5D2E-3FE3-6C383C99C269}"/>
              </a:ext>
            </a:extLst>
          </p:cNvPr>
          <p:cNvSpPr txBox="1"/>
          <p:nvPr/>
        </p:nvSpPr>
        <p:spPr>
          <a:xfrm>
            <a:off x="1076251" y="1906622"/>
            <a:ext cx="8014357" cy="1231106"/>
          </a:xfrm>
          <a:prstGeom prst="rect">
            <a:avLst/>
          </a:prstGeom>
          <a:noFill/>
        </p:spPr>
        <p:txBody>
          <a:bodyPr wrap="square">
            <a:spAutoFit/>
          </a:bodyPr>
          <a:lstStyle/>
          <a:p>
            <a:r>
              <a:rPr lang="en-US" altLang="zh-CN" sz="2000" b="1" dirty="0"/>
              <a:t>Domain</a:t>
            </a:r>
          </a:p>
          <a:p>
            <a:pPr lvl="4"/>
            <a:r>
              <a:rPr lang="en-US" altLang="zh-CN" sz="1800" dirty="0" err="1"/>
              <a:t>MYGreen</a:t>
            </a:r>
            <a:r>
              <a:rPr lang="en-US" altLang="zh-CN" sz="1800" dirty="0"/>
              <a:t> UTM aims to fill this gap, drive the campus community to become more actively involved in environmental activities, and increase students' green awareness and campus sustainability. 	</a:t>
            </a:r>
          </a:p>
        </p:txBody>
      </p:sp>
      <p:sp>
        <p:nvSpPr>
          <p:cNvPr id="19" name="文本框 18">
            <a:extLst>
              <a:ext uri="{FF2B5EF4-FFF2-40B4-BE49-F238E27FC236}">
                <a16:creationId xmlns:a16="http://schemas.microsoft.com/office/drawing/2014/main" id="{4AD4CB69-65EC-CAA6-D4E0-03A39573503D}"/>
              </a:ext>
            </a:extLst>
          </p:cNvPr>
          <p:cNvSpPr txBox="1"/>
          <p:nvPr/>
        </p:nvSpPr>
        <p:spPr>
          <a:xfrm>
            <a:off x="1076251" y="3669635"/>
            <a:ext cx="10450269" cy="2215991"/>
          </a:xfrm>
          <a:prstGeom prst="rect">
            <a:avLst/>
          </a:prstGeom>
          <a:noFill/>
        </p:spPr>
        <p:txBody>
          <a:bodyPr wrap="square">
            <a:spAutoFit/>
          </a:bodyPr>
          <a:lstStyle/>
          <a:p>
            <a:r>
              <a:rPr lang="en-US" altLang="zh-CN" sz="2400" b="1" dirty="0"/>
              <a:t>System</a:t>
            </a:r>
            <a:br>
              <a:rPr lang="en-US" altLang="zh-CN" sz="2400" b="1" dirty="0"/>
            </a:br>
            <a:endParaRPr lang="en-US" altLang="zh-CN" sz="2400" b="1" dirty="0"/>
          </a:p>
          <a:p>
            <a:r>
              <a:rPr lang="en-US" altLang="zh-CN" b="1" dirty="0" err="1"/>
              <a:t>MyGreen</a:t>
            </a:r>
            <a:r>
              <a:rPr lang="en-US" altLang="zh-CN" b="1" dirty="0"/>
              <a:t> UTM</a:t>
            </a:r>
            <a:r>
              <a:rPr lang="en-US" altLang="zh-CN" dirty="0"/>
              <a:t> is a mobile and stand-alone application designed to:</a:t>
            </a:r>
          </a:p>
          <a:p>
            <a:pPr>
              <a:buFont typeface="+mj-lt"/>
              <a:buAutoNum type="arabicPeriod"/>
            </a:pPr>
            <a:r>
              <a:rPr lang="en-US" altLang="zh-CN" dirty="0"/>
              <a:t>Encourage participation in green activities through gamification elements like points and rankings.</a:t>
            </a:r>
          </a:p>
          <a:p>
            <a:pPr>
              <a:buFont typeface="+mj-lt"/>
              <a:buAutoNum type="arabicPeriod"/>
            </a:pPr>
            <a:r>
              <a:rPr lang="en-US" altLang="zh-CN" dirty="0"/>
              <a:t>Educate users about sustainability topics via interactive modules.</a:t>
            </a:r>
          </a:p>
          <a:p>
            <a:pPr>
              <a:buFont typeface="+mj-lt"/>
              <a:buAutoNum type="arabicPeriod"/>
            </a:pPr>
            <a:r>
              <a:rPr lang="en-US" altLang="zh-CN" dirty="0"/>
              <a:t>Facilitate community engagement by organizing, sharing, and participating in sustainable development activities.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DE8B0116-4D65-160C-5CFD-A8B2101DFB8A}"/>
              </a:ext>
            </a:extLst>
          </p:cNvPr>
          <p:cNvGrpSpPr/>
          <p:nvPr/>
        </p:nvGrpSpPr>
        <p:grpSpPr>
          <a:xfrm>
            <a:off x="82183" y="-245278"/>
            <a:ext cx="12080875" cy="3109595"/>
            <a:chOff x="0" y="1269"/>
            <a:chExt cx="12080875" cy="3109595"/>
          </a:xfrm>
        </p:grpSpPr>
        <p:pic>
          <p:nvPicPr>
            <p:cNvPr id="3" name="object 3">
              <a:extLst>
                <a:ext uri="{FF2B5EF4-FFF2-40B4-BE49-F238E27FC236}">
                  <a16:creationId xmlns:a16="http://schemas.microsoft.com/office/drawing/2014/main" id="{7E7B91A4-D26E-3817-FEE9-753B93208A37}"/>
                </a:ext>
              </a:extLst>
            </p:cNvPr>
            <p:cNvPicPr/>
            <p:nvPr/>
          </p:nvPicPr>
          <p:blipFill>
            <a:blip r:embed="rId3" cstate="print"/>
            <a:stretch>
              <a:fillRect/>
            </a:stretch>
          </p:blipFill>
          <p:spPr>
            <a:xfrm>
              <a:off x="6763" y="1269"/>
              <a:ext cx="12073786" cy="3109173"/>
            </a:xfrm>
            <a:prstGeom prst="rect">
              <a:avLst/>
            </a:prstGeom>
          </p:spPr>
        </p:pic>
        <p:pic>
          <p:nvPicPr>
            <p:cNvPr id="4" name="object 4">
              <a:extLst>
                <a:ext uri="{FF2B5EF4-FFF2-40B4-BE49-F238E27FC236}">
                  <a16:creationId xmlns:a16="http://schemas.microsoft.com/office/drawing/2014/main" id="{3E464B39-3E98-77A0-8509-2634C177FD94}"/>
                </a:ext>
              </a:extLst>
            </p:cNvPr>
            <p:cNvPicPr/>
            <p:nvPr/>
          </p:nvPicPr>
          <p:blipFill>
            <a:blip r:embed="rId4" cstate="print"/>
            <a:stretch>
              <a:fillRect/>
            </a:stretch>
          </p:blipFill>
          <p:spPr>
            <a:xfrm>
              <a:off x="10478854" y="283589"/>
              <a:ext cx="1468164" cy="497458"/>
            </a:xfrm>
            <a:prstGeom prst="rect">
              <a:avLst/>
            </a:prstGeom>
          </p:spPr>
        </p:pic>
        <p:sp>
          <p:nvSpPr>
            <p:cNvPr id="5" name="object 5">
              <a:extLst>
                <a:ext uri="{FF2B5EF4-FFF2-40B4-BE49-F238E27FC236}">
                  <a16:creationId xmlns:a16="http://schemas.microsoft.com/office/drawing/2014/main" id="{255D842F-89B0-489F-903C-F9EE429DC51E}"/>
                </a:ext>
              </a:extLst>
            </p:cNvPr>
            <p:cNvSpPr/>
            <p:nvPr/>
          </p:nvSpPr>
          <p:spPr>
            <a:xfrm>
              <a:off x="0" y="336867"/>
              <a:ext cx="838200" cy="391160"/>
            </a:xfrm>
            <a:custGeom>
              <a:avLst/>
              <a:gdLst/>
              <a:ahLst/>
              <a:cxnLst/>
              <a:rect l="l" t="t" r="r" b="b"/>
              <a:pathLst>
                <a:path w="838200" h="391159">
                  <a:moveTo>
                    <a:pt x="838187" y="0"/>
                  </a:moveTo>
                  <a:lnTo>
                    <a:pt x="624890" y="0"/>
                  </a:lnTo>
                  <a:lnTo>
                    <a:pt x="0" y="0"/>
                  </a:lnTo>
                  <a:lnTo>
                    <a:pt x="0" y="390918"/>
                  </a:lnTo>
                  <a:lnTo>
                    <a:pt x="624890" y="390918"/>
                  </a:lnTo>
                  <a:lnTo>
                    <a:pt x="838187" y="0"/>
                  </a:lnTo>
                  <a:close/>
                </a:path>
              </a:pathLst>
            </a:custGeom>
            <a:solidFill>
              <a:srgbClr val="6B1C34"/>
            </a:solidFill>
          </p:spPr>
          <p:txBody>
            <a:bodyPr wrap="square" lIns="0" tIns="0" rIns="0" bIns="0" rtlCol="0"/>
            <a:lstStyle/>
            <a:p>
              <a:endParaRPr/>
            </a:p>
          </p:txBody>
        </p:sp>
      </p:grpSp>
      <p:sp>
        <p:nvSpPr>
          <p:cNvPr id="6" name="object 6">
            <a:extLst>
              <a:ext uri="{FF2B5EF4-FFF2-40B4-BE49-F238E27FC236}">
                <a16:creationId xmlns:a16="http://schemas.microsoft.com/office/drawing/2014/main" id="{304C447C-D803-BBC8-1F82-CF367B53437A}"/>
              </a:ext>
            </a:extLst>
          </p:cNvPr>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8" name="object 7">
            <a:extLst>
              <a:ext uri="{FF2B5EF4-FFF2-40B4-BE49-F238E27FC236}">
                <a16:creationId xmlns:a16="http://schemas.microsoft.com/office/drawing/2014/main" id="{75006111-16ED-3770-A0F5-002DFE682440}"/>
              </a:ext>
            </a:extLst>
          </p:cNvPr>
          <p:cNvSpPr txBox="1"/>
          <p:nvPr/>
        </p:nvSpPr>
        <p:spPr>
          <a:xfrm>
            <a:off x="11985060" y="5221853"/>
            <a:ext cx="143052" cy="828675"/>
          </a:xfrm>
          <a:prstGeom prst="rect">
            <a:avLst/>
          </a:prstGeom>
        </p:spPr>
        <p:txBody>
          <a:bodyPr vert="vert270" wrap="square" lIns="0" tIns="0" rIns="0" bIns="0" rtlCol="0">
            <a:spAutoFit/>
          </a:bodyPr>
          <a:lstStyle/>
          <a:p>
            <a:pPr marL="12700">
              <a:lnSpc>
                <a:spcPts val="1145"/>
              </a:lnSpc>
            </a:pPr>
            <a:r>
              <a:rPr sz="1100" b="1" spc="-10" dirty="0">
                <a:solidFill>
                  <a:srgbClr val="F2F2F2"/>
                </a:solidFill>
                <a:latin typeface="Carlito"/>
                <a:cs typeface="Carlito"/>
                <a:hlinkClick r:id="rId5"/>
              </a:rPr>
              <a:t>www.utm.my</a:t>
            </a:r>
            <a:endParaRPr sz="1100" dirty="0">
              <a:latin typeface="Carlito"/>
              <a:cs typeface="Carlito"/>
            </a:endParaRPr>
          </a:p>
        </p:txBody>
      </p:sp>
      <p:sp>
        <p:nvSpPr>
          <p:cNvPr id="10" name="文本框 9">
            <a:extLst>
              <a:ext uri="{FF2B5EF4-FFF2-40B4-BE49-F238E27FC236}">
                <a16:creationId xmlns:a16="http://schemas.microsoft.com/office/drawing/2014/main" id="{BB721574-F5DB-02A1-D408-32C33D027BC6}"/>
              </a:ext>
            </a:extLst>
          </p:cNvPr>
          <p:cNvSpPr txBox="1"/>
          <p:nvPr/>
        </p:nvSpPr>
        <p:spPr>
          <a:xfrm>
            <a:off x="838200" y="609600"/>
            <a:ext cx="8072377" cy="3016210"/>
          </a:xfrm>
          <a:prstGeom prst="rect">
            <a:avLst/>
          </a:prstGeom>
          <a:noFill/>
        </p:spPr>
        <p:txBody>
          <a:bodyPr wrap="square">
            <a:spAutoFit/>
          </a:bodyPr>
          <a:lstStyle/>
          <a:p>
            <a:r>
              <a:rPr lang="en-US" altLang="zh-CN" sz="2800" b="1" dirty="0"/>
              <a:t>Stakeholders</a:t>
            </a:r>
          </a:p>
          <a:p>
            <a:pPr>
              <a:buFont typeface="+mj-lt"/>
              <a:buAutoNum type="arabicPeriod"/>
            </a:pPr>
            <a:r>
              <a:rPr lang="en-US" altLang="zh-CN" b="1" dirty="0"/>
              <a:t>UTM Students</a:t>
            </a:r>
            <a:r>
              <a:rPr lang="en-US" altLang="zh-CN" dirty="0"/>
              <a:t>:</a:t>
            </a:r>
          </a:p>
          <a:p>
            <a:pPr marL="742950" lvl="1" indent="-285750">
              <a:buFont typeface="+mj-lt"/>
              <a:buAutoNum type="arabicPeriod"/>
            </a:pPr>
            <a:r>
              <a:rPr lang="en-US" altLang="zh-CN" dirty="0"/>
              <a:t>Primary users who participate in green activities, learn about sustainability.</a:t>
            </a:r>
          </a:p>
          <a:p>
            <a:pPr marL="742950" lvl="1" indent="-285750">
              <a:buFont typeface="+mj-lt"/>
              <a:buAutoNum type="arabicPeriod"/>
            </a:pPr>
            <a:r>
              <a:rPr lang="en-US" altLang="zh-CN" dirty="0"/>
              <a:t>Require simple, engaging, and interactive features.</a:t>
            </a:r>
          </a:p>
          <a:p>
            <a:pPr>
              <a:buFont typeface="+mj-lt"/>
              <a:buAutoNum type="arabicPeriod"/>
            </a:pPr>
            <a:r>
              <a:rPr lang="en-US" altLang="zh-CN" b="1" dirty="0"/>
              <a:t>UTM Staff</a:t>
            </a:r>
            <a:r>
              <a:rPr lang="en-US" altLang="zh-CN" dirty="0"/>
              <a:t>:</a:t>
            </a:r>
          </a:p>
          <a:p>
            <a:pPr marL="742950" lvl="1" indent="-285750">
              <a:buFont typeface="+mj-lt"/>
              <a:buAutoNum type="arabicPeriod"/>
            </a:pPr>
            <a:r>
              <a:rPr lang="en-US" altLang="zh-CN" dirty="0"/>
              <a:t>Responsible for organizing and managing green activities.</a:t>
            </a:r>
          </a:p>
          <a:p>
            <a:pPr>
              <a:buFont typeface="+mj-lt"/>
              <a:buAutoNum type="arabicPeriod"/>
            </a:pPr>
            <a:r>
              <a:rPr lang="en-US" altLang="zh-CN" b="1" dirty="0"/>
              <a:t>Development Team</a:t>
            </a:r>
            <a:r>
              <a:rPr lang="en-US" altLang="zh-CN" dirty="0"/>
              <a:t>:</a:t>
            </a:r>
          </a:p>
          <a:p>
            <a:pPr marL="742950" lvl="1" indent="-285750">
              <a:buFont typeface="+mj-lt"/>
              <a:buAutoNum type="arabicPeriod"/>
            </a:pPr>
            <a:r>
              <a:rPr lang="en-US" altLang="zh-CN" dirty="0"/>
              <a:t>Includes roles such as programmers, system analysts, and designers working to build, optimize, and maintain the system.</a:t>
            </a:r>
          </a:p>
        </p:txBody>
      </p:sp>
      <p:sp>
        <p:nvSpPr>
          <p:cNvPr id="12" name="文本框 11">
            <a:extLst>
              <a:ext uri="{FF2B5EF4-FFF2-40B4-BE49-F238E27FC236}">
                <a16:creationId xmlns:a16="http://schemas.microsoft.com/office/drawing/2014/main" id="{5661A41F-E173-2CC3-3F73-B4629315C7AB}"/>
              </a:ext>
            </a:extLst>
          </p:cNvPr>
          <p:cNvSpPr txBox="1"/>
          <p:nvPr/>
        </p:nvSpPr>
        <p:spPr>
          <a:xfrm>
            <a:off x="853440" y="3994106"/>
            <a:ext cx="9439154" cy="1292662"/>
          </a:xfrm>
          <a:prstGeom prst="rect">
            <a:avLst/>
          </a:prstGeom>
          <a:noFill/>
        </p:spPr>
        <p:txBody>
          <a:bodyPr wrap="square">
            <a:spAutoFit/>
          </a:bodyPr>
          <a:lstStyle/>
          <a:p>
            <a:r>
              <a:rPr lang="en-US" altLang="zh-CN" sz="2400" b="1" dirty="0"/>
              <a:t>Purpose</a:t>
            </a:r>
          </a:p>
          <a:p>
            <a:endParaRPr lang="en-US" altLang="zh-CN" b="1" dirty="0"/>
          </a:p>
          <a:p>
            <a:r>
              <a:rPr lang="en-US" altLang="zh-CN" dirty="0"/>
              <a:t>To create a platform that integrates education, community participation, and technology to support UTM’s green initiatives, fostering a more sustainable campus environment.</a:t>
            </a:r>
          </a:p>
        </p:txBody>
      </p:sp>
    </p:spTree>
    <p:custDataLst>
      <p:tags r:id="rId1"/>
    </p:custDataLst>
    <p:extLst>
      <p:ext uri="{BB962C8B-B14F-4D97-AF65-F5344CB8AC3E}">
        <p14:creationId xmlns:p14="http://schemas.microsoft.com/office/powerpoint/2010/main" val="75713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DD74D2CE-9F4F-C725-499D-19A1084D557F}"/>
              </a:ext>
            </a:extLst>
          </p:cNvPr>
          <p:cNvPicPr>
            <a:picLocks noChangeAspect="1"/>
          </p:cNvPicPr>
          <p:nvPr/>
        </p:nvPicPr>
        <p:blipFill>
          <a:blip r:embed="rId4"/>
          <a:stretch>
            <a:fillRect/>
          </a:stretch>
        </p:blipFill>
        <p:spPr>
          <a:xfrm>
            <a:off x="3254057" y="4638913"/>
            <a:ext cx="4291398" cy="2020902"/>
          </a:xfrm>
          <a:prstGeom prst="rect">
            <a:avLst/>
          </a:prstGeom>
        </p:spPr>
      </p:pic>
      <p:sp>
        <p:nvSpPr>
          <p:cNvPr id="2" name="object 2"/>
          <p:cNvSpPr/>
          <p:nvPr/>
        </p:nvSpPr>
        <p:spPr>
          <a:xfrm>
            <a:off x="3894417" y="21430"/>
            <a:ext cx="4460240" cy="256540"/>
          </a:xfrm>
          <a:custGeom>
            <a:avLst/>
            <a:gdLst/>
            <a:ahLst/>
            <a:cxnLst/>
            <a:rect l="l" t="t" r="r" b="b"/>
            <a:pathLst>
              <a:path w="4460240" h="256540">
                <a:moveTo>
                  <a:pt x="4460166" y="256505"/>
                </a:moveTo>
                <a:lnTo>
                  <a:pt x="0" y="256505"/>
                </a:lnTo>
                <a:lnTo>
                  <a:pt x="0" y="0"/>
                </a:lnTo>
                <a:lnTo>
                  <a:pt x="4460166" y="0"/>
                </a:lnTo>
                <a:lnTo>
                  <a:pt x="4460166" y="256505"/>
                </a:lnTo>
                <a:close/>
              </a:path>
            </a:pathLst>
          </a:custGeom>
          <a:solidFill>
            <a:srgbClr val="6B1C34"/>
          </a:solidFill>
        </p:spPr>
        <p:txBody>
          <a:bodyPr wrap="square" lIns="0" tIns="0" rIns="0" bIns="0" rtlCol="0"/>
          <a:lstStyle/>
          <a:p>
            <a:endParaRPr/>
          </a:p>
        </p:txBody>
      </p:sp>
      <p:pic>
        <p:nvPicPr>
          <p:cNvPr id="3" name="object 3"/>
          <p:cNvPicPr/>
          <p:nvPr/>
        </p:nvPicPr>
        <p:blipFill>
          <a:blip r:embed="rId5" cstate="print"/>
          <a:stretch>
            <a:fillRect/>
          </a:stretch>
        </p:blipFill>
        <p:spPr>
          <a:xfrm>
            <a:off x="10478854" y="283589"/>
            <a:ext cx="1468164" cy="497458"/>
          </a:xfrm>
          <a:prstGeom prst="rect">
            <a:avLst/>
          </a:prstGeom>
        </p:spPr>
      </p:pic>
      <p:sp>
        <p:nvSpPr>
          <p:cNvPr id="4" name="object 4"/>
          <p:cNvSpPr/>
          <p:nvPr/>
        </p:nvSpPr>
        <p:spPr>
          <a:xfrm>
            <a:off x="0" y="6808636"/>
            <a:ext cx="12192000" cy="49530"/>
          </a:xfrm>
          <a:custGeom>
            <a:avLst/>
            <a:gdLst/>
            <a:ahLst/>
            <a:cxnLst/>
            <a:rect l="l" t="t" r="r" b="b"/>
            <a:pathLst>
              <a:path w="12192000" h="49529">
                <a:moveTo>
                  <a:pt x="0" y="0"/>
                </a:moveTo>
                <a:lnTo>
                  <a:pt x="12191975" y="0"/>
                </a:lnTo>
                <a:lnTo>
                  <a:pt x="12191975" y="49349"/>
                </a:lnTo>
                <a:lnTo>
                  <a:pt x="0" y="49349"/>
                </a:lnTo>
                <a:lnTo>
                  <a:pt x="0" y="0"/>
                </a:lnTo>
                <a:close/>
              </a:path>
            </a:pathLst>
          </a:custGeom>
          <a:solidFill>
            <a:srgbClr val="D8D8D8"/>
          </a:solidFill>
        </p:spPr>
        <p:txBody>
          <a:bodyPr wrap="square" lIns="0" tIns="0" rIns="0" bIns="0" rtlCol="0"/>
          <a:lstStyle/>
          <a:p>
            <a:endParaRPr/>
          </a:p>
        </p:txBody>
      </p:sp>
      <p:sp>
        <p:nvSpPr>
          <p:cNvPr id="5" name="object 5"/>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6" name="object 6"/>
          <p:cNvSpPr txBox="1"/>
          <p:nvPr/>
        </p:nvSpPr>
        <p:spPr>
          <a:xfrm>
            <a:off x="11985060" y="5221853"/>
            <a:ext cx="165100" cy="828675"/>
          </a:xfrm>
          <a:prstGeom prst="rect">
            <a:avLst/>
          </a:prstGeom>
        </p:spPr>
        <p:txBody>
          <a:bodyPr vert="vert270" wrap="square" lIns="0" tIns="0" rIns="0" bIns="0" rtlCol="0">
            <a:spAutoFit/>
          </a:bodyPr>
          <a:lstStyle/>
          <a:p>
            <a:pPr marL="12700">
              <a:lnSpc>
                <a:spcPts val="1145"/>
              </a:lnSpc>
            </a:pPr>
            <a:r>
              <a:rPr sz="1100" b="1" spc="-10" dirty="0">
                <a:solidFill>
                  <a:srgbClr val="F2F2F2"/>
                </a:solidFill>
                <a:latin typeface="Carlito"/>
                <a:cs typeface="Carlito"/>
                <a:hlinkClick r:id="rId6"/>
              </a:rPr>
              <a:t>www.utm.my</a:t>
            </a:r>
            <a:endParaRPr sz="1100">
              <a:latin typeface="Carlito"/>
              <a:cs typeface="Carlito"/>
            </a:endParaRPr>
          </a:p>
        </p:txBody>
      </p:sp>
      <p:sp>
        <p:nvSpPr>
          <p:cNvPr id="8" name="object 8"/>
          <p:cNvSpPr txBox="1"/>
          <p:nvPr/>
        </p:nvSpPr>
        <p:spPr>
          <a:xfrm>
            <a:off x="1920032" y="3052398"/>
            <a:ext cx="112395" cy="231140"/>
          </a:xfrm>
          <a:prstGeom prst="rect">
            <a:avLst/>
          </a:prstGeom>
        </p:spPr>
        <p:txBody>
          <a:bodyPr vert="horz" wrap="square" lIns="0" tIns="12700" rIns="0" bIns="0" rtlCol="0">
            <a:spAutoFit/>
          </a:bodyPr>
          <a:lstStyle/>
          <a:p>
            <a:pPr marL="12700">
              <a:lnSpc>
                <a:spcPct val="100000"/>
              </a:lnSpc>
              <a:spcBef>
                <a:spcPts val="100"/>
              </a:spcBef>
            </a:pPr>
            <a:r>
              <a:rPr sz="1350" spc="-50" dirty="0">
                <a:solidFill>
                  <a:srgbClr val="FFFFFF"/>
                </a:solidFill>
                <a:latin typeface="Carlito"/>
                <a:cs typeface="Carlito"/>
              </a:rPr>
              <a:t>1</a:t>
            </a:r>
            <a:endParaRPr sz="1350">
              <a:latin typeface="Carlito"/>
              <a:cs typeface="Carlito"/>
            </a:endParaRPr>
          </a:p>
        </p:txBody>
      </p:sp>
      <p:sp>
        <p:nvSpPr>
          <p:cNvPr id="9" name="object 9"/>
          <p:cNvSpPr txBox="1"/>
          <p:nvPr/>
        </p:nvSpPr>
        <p:spPr>
          <a:xfrm>
            <a:off x="3538536" y="4645775"/>
            <a:ext cx="112395" cy="231140"/>
          </a:xfrm>
          <a:prstGeom prst="rect">
            <a:avLst/>
          </a:prstGeom>
        </p:spPr>
        <p:txBody>
          <a:bodyPr vert="horz" wrap="square" lIns="0" tIns="12700" rIns="0" bIns="0" rtlCol="0">
            <a:spAutoFit/>
          </a:bodyPr>
          <a:lstStyle/>
          <a:p>
            <a:pPr marL="12700">
              <a:lnSpc>
                <a:spcPct val="100000"/>
              </a:lnSpc>
              <a:spcBef>
                <a:spcPts val="100"/>
              </a:spcBef>
            </a:pPr>
            <a:r>
              <a:rPr sz="1350" spc="-50" dirty="0">
                <a:solidFill>
                  <a:srgbClr val="FFFFFF"/>
                </a:solidFill>
                <a:latin typeface="Carlito"/>
                <a:cs typeface="Carlito"/>
              </a:rPr>
              <a:t>2</a:t>
            </a:r>
            <a:endParaRPr sz="1350">
              <a:latin typeface="Carlito"/>
              <a:cs typeface="Carlito"/>
            </a:endParaRPr>
          </a:p>
        </p:txBody>
      </p:sp>
      <p:sp>
        <p:nvSpPr>
          <p:cNvPr id="10" name="object 10"/>
          <p:cNvSpPr txBox="1"/>
          <p:nvPr/>
        </p:nvSpPr>
        <p:spPr>
          <a:xfrm>
            <a:off x="5142419" y="3051779"/>
            <a:ext cx="112395" cy="231140"/>
          </a:xfrm>
          <a:prstGeom prst="rect">
            <a:avLst/>
          </a:prstGeom>
        </p:spPr>
        <p:txBody>
          <a:bodyPr vert="horz" wrap="square" lIns="0" tIns="12700" rIns="0" bIns="0" rtlCol="0">
            <a:spAutoFit/>
          </a:bodyPr>
          <a:lstStyle/>
          <a:p>
            <a:pPr marL="12700">
              <a:lnSpc>
                <a:spcPct val="100000"/>
              </a:lnSpc>
              <a:spcBef>
                <a:spcPts val="100"/>
              </a:spcBef>
            </a:pPr>
            <a:r>
              <a:rPr sz="1350" spc="-50" dirty="0">
                <a:solidFill>
                  <a:srgbClr val="FFFFFF"/>
                </a:solidFill>
                <a:latin typeface="Carlito"/>
                <a:cs typeface="Carlito"/>
              </a:rPr>
              <a:t>3</a:t>
            </a:r>
            <a:endParaRPr sz="1350">
              <a:latin typeface="Carlito"/>
              <a:cs typeface="Carlito"/>
            </a:endParaRPr>
          </a:p>
        </p:txBody>
      </p:sp>
      <p:sp>
        <p:nvSpPr>
          <p:cNvPr id="11" name="object 11"/>
          <p:cNvSpPr txBox="1"/>
          <p:nvPr/>
        </p:nvSpPr>
        <p:spPr>
          <a:xfrm>
            <a:off x="6778173" y="4653900"/>
            <a:ext cx="112395" cy="231140"/>
          </a:xfrm>
          <a:prstGeom prst="rect">
            <a:avLst/>
          </a:prstGeom>
        </p:spPr>
        <p:txBody>
          <a:bodyPr vert="horz" wrap="square" lIns="0" tIns="12700" rIns="0" bIns="0" rtlCol="0">
            <a:spAutoFit/>
          </a:bodyPr>
          <a:lstStyle/>
          <a:p>
            <a:pPr marL="12700">
              <a:lnSpc>
                <a:spcPct val="100000"/>
              </a:lnSpc>
              <a:spcBef>
                <a:spcPts val="100"/>
              </a:spcBef>
            </a:pPr>
            <a:r>
              <a:rPr sz="1350" spc="-50" dirty="0">
                <a:solidFill>
                  <a:srgbClr val="FFFFFF"/>
                </a:solidFill>
                <a:latin typeface="Carlito"/>
                <a:cs typeface="Carlito"/>
              </a:rPr>
              <a:t>4</a:t>
            </a:r>
            <a:endParaRPr sz="1350">
              <a:latin typeface="Carlito"/>
              <a:cs typeface="Carlito"/>
            </a:endParaRPr>
          </a:p>
        </p:txBody>
      </p:sp>
      <p:sp>
        <p:nvSpPr>
          <p:cNvPr id="12" name="object 12"/>
          <p:cNvSpPr txBox="1"/>
          <p:nvPr/>
        </p:nvSpPr>
        <p:spPr>
          <a:xfrm>
            <a:off x="304800" y="1913195"/>
            <a:ext cx="4181305" cy="308418"/>
          </a:xfrm>
          <a:prstGeom prst="rect">
            <a:avLst/>
          </a:prstGeom>
        </p:spPr>
        <p:txBody>
          <a:bodyPr vert="horz" wrap="square" lIns="0" tIns="31115" rIns="0" bIns="0" rtlCol="0">
            <a:spAutoFit/>
          </a:bodyPr>
          <a:lstStyle/>
          <a:p>
            <a:pPr marL="29209" algn="ctr">
              <a:lnSpc>
                <a:spcPct val="100000"/>
              </a:lnSpc>
              <a:spcBef>
                <a:spcPts val="245"/>
              </a:spcBef>
            </a:pPr>
            <a:r>
              <a:rPr lang="en-US" b="1" dirty="0">
                <a:latin typeface="Carlito"/>
                <a:cs typeface="Carlito"/>
              </a:rPr>
              <a:t>1.Task allocation and team management</a:t>
            </a:r>
            <a:endParaRPr sz="1400" b="1" dirty="0">
              <a:latin typeface="Carlito"/>
              <a:cs typeface="Carlito"/>
            </a:endParaRPr>
          </a:p>
        </p:txBody>
      </p:sp>
      <p:sp>
        <p:nvSpPr>
          <p:cNvPr id="14" name="object 14"/>
          <p:cNvSpPr txBox="1"/>
          <p:nvPr/>
        </p:nvSpPr>
        <p:spPr>
          <a:xfrm>
            <a:off x="4290322" y="3682155"/>
            <a:ext cx="3360801" cy="308418"/>
          </a:xfrm>
          <a:prstGeom prst="rect">
            <a:avLst/>
          </a:prstGeom>
        </p:spPr>
        <p:txBody>
          <a:bodyPr vert="horz" wrap="square" lIns="0" tIns="31115" rIns="0" bIns="0" rtlCol="0">
            <a:spAutoFit/>
          </a:bodyPr>
          <a:lstStyle/>
          <a:p>
            <a:pPr marL="29209" algn="ctr">
              <a:lnSpc>
                <a:spcPct val="100000"/>
              </a:lnSpc>
              <a:spcBef>
                <a:spcPts val="245"/>
              </a:spcBef>
            </a:pPr>
            <a:r>
              <a:rPr lang="en-US" b="1" dirty="0">
                <a:latin typeface="Carlito"/>
                <a:cs typeface="Carlito"/>
              </a:rPr>
              <a:t>2.Communication and feedback</a:t>
            </a:r>
            <a:endParaRPr sz="1400" b="1" dirty="0">
              <a:latin typeface="Carlito"/>
              <a:cs typeface="Carlito"/>
            </a:endParaRPr>
          </a:p>
        </p:txBody>
      </p:sp>
      <p:sp>
        <p:nvSpPr>
          <p:cNvPr id="15" name="object 15"/>
          <p:cNvSpPr txBox="1"/>
          <p:nvPr/>
        </p:nvSpPr>
        <p:spPr>
          <a:xfrm>
            <a:off x="609600" y="5481981"/>
            <a:ext cx="2389156" cy="308418"/>
          </a:xfrm>
          <a:prstGeom prst="rect">
            <a:avLst/>
          </a:prstGeom>
        </p:spPr>
        <p:txBody>
          <a:bodyPr vert="horz" wrap="square" lIns="0" tIns="31115" rIns="0" bIns="0" rtlCol="0">
            <a:spAutoFit/>
          </a:bodyPr>
          <a:lstStyle/>
          <a:p>
            <a:pPr marL="29209" algn="ctr">
              <a:lnSpc>
                <a:spcPct val="100000"/>
              </a:lnSpc>
              <a:spcBef>
                <a:spcPts val="245"/>
              </a:spcBef>
            </a:pPr>
            <a:r>
              <a:rPr lang="en-US" b="1" dirty="0">
                <a:latin typeface="Carlito"/>
                <a:cs typeface="Carlito"/>
              </a:rPr>
              <a:t>3.Problem solving ability</a:t>
            </a:r>
            <a:endParaRPr b="1" dirty="0">
              <a:latin typeface="Carlito"/>
              <a:cs typeface="Carlito"/>
            </a:endParaRPr>
          </a:p>
        </p:txBody>
      </p:sp>
      <p:sp>
        <p:nvSpPr>
          <p:cNvPr id="16" name="object 16"/>
          <p:cNvSpPr txBox="1"/>
          <p:nvPr/>
        </p:nvSpPr>
        <p:spPr>
          <a:xfrm>
            <a:off x="8359737" y="1792881"/>
            <a:ext cx="3742708" cy="874598"/>
          </a:xfrm>
          <a:prstGeom prst="rect">
            <a:avLst/>
          </a:prstGeom>
        </p:spPr>
        <p:txBody>
          <a:bodyPr vert="horz" wrap="square" lIns="0" tIns="12700" rIns="0" bIns="0" rtlCol="0">
            <a:spAutoFit/>
          </a:bodyPr>
          <a:lstStyle/>
          <a:p>
            <a:pPr marL="12700" marR="5080" algn="l">
              <a:spcBef>
                <a:spcPts val="100"/>
              </a:spcBef>
            </a:pPr>
            <a:r>
              <a:rPr lang="en-US" sz="1400" b="1" dirty="0">
                <a:latin typeface="Carlito"/>
                <a:cs typeface="Carlito"/>
              </a:rPr>
              <a:t>Through group chat, we assign tasks according to the skills of each team member to ensure that team goals and individual tasks are aligned, promoting collaboration and efficiency.</a:t>
            </a:r>
            <a:endParaRPr sz="1400" b="1" dirty="0">
              <a:latin typeface="Carlito"/>
              <a:cs typeface="Carlito"/>
            </a:endParaRPr>
          </a:p>
        </p:txBody>
      </p:sp>
      <p:sp>
        <p:nvSpPr>
          <p:cNvPr id="18" name="object 18"/>
          <p:cNvSpPr/>
          <p:nvPr/>
        </p:nvSpPr>
        <p:spPr>
          <a:xfrm>
            <a:off x="8251183" y="2058673"/>
            <a:ext cx="0" cy="4258310"/>
          </a:xfrm>
          <a:custGeom>
            <a:avLst/>
            <a:gdLst/>
            <a:ahLst/>
            <a:cxnLst/>
            <a:rect l="l" t="t" r="r" b="b"/>
            <a:pathLst>
              <a:path h="4258310">
                <a:moveTo>
                  <a:pt x="0" y="0"/>
                </a:moveTo>
                <a:lnTo>
                  <a:pt x="0" y="4258038"/>
                </a:lnTo>
              </a:path>
            </a:pathLst>
          </a:custGeom>
          <a:ln w="9524">
            <a:solidFill>
              <a:srgbClr val="BFBFBF"/>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5399756" y="6594266"/>
            <a:ext cx="1387038" cy="146844"/>
          </a:xfrm>
          <a:prstGeom prst="rect">
            <a:avLst/>
          </a:prstGeom>
        </p:spPr>
      </p:pic>
      <p:sp>
        <p:nvSpPr>
          <p:cNvPr id="20" name="文本框 19">
            <a:extLst>
              <a:ext uri="{FF2B5EF4-FFF2-40B4-BE49-F238E27FC236}">
                <a16:creationId xmlns:a16="http://schemas.microsoft.com/office/drawing/2014/main" id="{527DB93C-9748-E71A-8C6B-7859E21DC70D}"/>
              </a:ext>
            </a:extLst>
          </p:cNvPr>
          <p:cNvSpPr txBox="1"/>
          <p:nvPr/>
        </p:nvSpPr>
        <p:spPr>
          <a:xfrm>
            <a:off x="472674" y="329816"/>
            <a:ext cx="3845555" cy="646331"/>
          </a:xfrm>
          <a:prstGeom prst="rect">
            <a:avLst/>
          </a:prstGeom>
          <a:noFill/>
        </p:spPr>
        <p:txBody>
          <a:bodyPr wrap="square">
            <a:spAutoFit/>
          </a:bodyPr>
          <a:lstStyle/>
          <a:p>
            <a:r>
              <a:rPr lang="en-US" altLang="zh-CN" sz="3600" b="1" i="1" u="none" strike="noStrike" baseline="0" dirty="0">
                <a:latin typeface="Arial-BoldMT"/>
              </a:rPr>
              <a:t>Self-Reflection</a:t>
            </a:r>
            <a:endParaRPr lang="zh-CN" altLang="en-US" sz="3200" i="1" dirty="0"/>
          </a:p>
        </p:txBody>
      </p:sp>
      <p:sp>
        <p:nvSpPr>
          <p:cNvPr id="22" name="文本框 21">
            <a:extLst>
              <a:ext uri="{FF2B5EF4-FFF2-40B4-BE49-F238E27FC236}">
                <a16:creationId xmlns:a16="http://schemas.microsoft.com/office/drawing/2014/main" id="{0D72F625-F941-8688-EB32-A633A89597C0}"/>
              </a:ext>
            </a:extLst>
          </p:cNvPr>
          <p:cNvSpPr txBox="1"/>
          <p:nvPr/>
        </p:nvSpPr>
        <p:spPr>
          <a:xfrm>
            <a:off x="715050" y="888862"/>
            <a:ext cx="3360801" cy="461665"/>
          </a:xfrm>
          <a:prstGeom prst="rect">
            <a:avLst/>
          </a:prstGeom>
          <a:noFill/>
        </p:spPr>
        <p:txBody>
          <a:bodyPr wrap="square">
            <a:spAutoFit/>
          </a:bodyPr>
          <a:lstStyle/>
          <a:p>
            <a:r>
              <a:rPr lang="en-US" altLang="zh-CN" sz="2400" b="1" i="0" u="none" strike="noStrike" baseline="0" dirty="0">
                <a:latin typeface="Arial-BoldMT"/>
              </a:rPr>
              <a:t>Knowledge and Skills</a:t>
            </a:r>
            <a:r>
              <a:rPr lang="en-US" altLang="zh-CN" sz="2400" b="0" i="0" u="none" strike="noStrike" baseline="0" dirty="0">
                <a:latin typeface="ArialMT"/>
              </a:rPr>
              <a:t>:</a:t>
            </a:r>
            <a:endParaRPr lang="zh-CN" altLang="en-US" sz="2400" dirty="0"/>
          </a:p>
        </p:txBody>
      </p:sp>
      <p:sp>
        <p:nvSpPr>
          <p:cNvPr id="24" name="object 16">
            <a:extLst>
              <a:ext uri="{FF2B5EF4-FFF2-40B4-BE49-F238E27FC236}">
                <a16:creationId xmlns:a16="http://schemas.microsoft.com/office/drawing/2014/main" id="{2FBC10BE-21AF-5DC7-0DCD-5C62A44C86A0}"/>
              </a:ext>
            </a:extLst>
          </p:cNvPr>
          <p:cNvSpPr txBox="1"/>
          <p:nvPr/>
        </p:nvSpPr>
        <p:spPr>
          <a:xfrm>
            <a:off x="8297950" y="3301456"/>
            <a:ext cx="3837338" cy="874598"/>
          </a:xfrm>
          <a:prstGeom prst="rect">
            <a:avLst/>
          </a:prstGeom>
        </p:spPr>
        <p:txBody>
          <a:bodyPr vert="horz" wrap="square" lIns="0" tIns="12700" rIns="0" bIns="0" rtlCol="0">
            <a:spAutoFit/>
          </a:bodyPr>
          <a:lstStyle/>
          <a:p>
            <a:pPr marL="12700" marR="5080" algn="l">
              <a:spcBef>
                <a:spcPts val="100"/>
              </a:spcBef>
            </a:pPr>
            <a:r>
              <a:rPr lang="en-US" sz="1400" b="1" dirty="0">
                <a:latin typeface="Carlito"/>
                <a:cs typeface="Carlito"/>
              </a:rPr>
              <a:t>We usually discuss problems in a group chat, and if there is any inconsistency or data between the previous and the latter, this allows us to correct the problems more quickly.</a:t>
            </a:r>
            <a:endParaRPr sz="1400" b="1" dirty="0">
              <a:latin typeface="Carlito"/>
              <a:cs typeface="Carlito"/>
            </a:endParaRPr>
          </a:p>
        </p:txBody>
      </p:sp>
      <p:sp>
        <p:nvSpPr>
          <p:cNvPr id="25" name="object 16">
            <a:extLst>
              <a:ext uri="{FF2B5EF4-FFF2-40B4-BE49-F238E27FC236}">
                <a16:creationId xmlns:a16="http://schemas.microsoft.com/office/drawing/2014/main" id="{03C52F2C-2363-69CA-21A4-E3EEEDBB8561}"/>
              </a:ext>
            </a:extLst>
          </p:cNvPr>
          <p:cNvSpPr txBox="1"/>
          <p:nvPr/>
        </p:nvSpPr>
        <p:spPr>
          <a:xfrm>
            <a:off x="8293188" y="4876915"/>
            <a:ext cx="3539566" cy="874598"/>
          </a:xfrm>
          <a:prstGeom prst="rect">
            <a:avLst/>
          </a:prstGeom>
        </p:spPr>
        <p:txBody>
          <a:bodyPr vert="horz" wrap="square" lIns="0" tIns="12700" rIns="0" bIns="0" rtlCol="0">
            <a:spAutoFit/>
          </a:bodyPr>
          <a:lstStyle/>
          <a:p>
            <a:pPr marL="12700" marR="5080" algn="l">
              <a:spcBef>
                <a:spcPts val="100"/>
              </a:spcBef>
            </a:pPr>
            <a:r>
              <a:rPr lang="en-US" sz="1400" b="1" dirty="0">
                <a:latin typeface="Carlito"/>
                <a:cs typeface="Carlito"/>
              </a:rPr>
              <a:t>When I draw class diagrams and sequence diagrams, there will be many problems such as incorrect logic, do not match the previous use case diagrams, but I will try to solve them.</a:t>
            </a:r>
            <a:endParaRPr sz="1400" b="1" dirty="0">
              <a:latin typeface="Carlito"/>
              <a:cs typeface="Carlito"/>
            </a:endParaRPr>
          </a:p>
        </p:txBody>
      </p:sp>
      <p:pic>
        <p:nvPicPr>
          <p:cNvPr id="27" name="图片 26" descr="图形用户界面, 文本, 应用程序, 聊天或短信&#10;&#10;描述已自动生成">
            <a:extLst>
              <a:ext uri="{FF2B5EF4-FFF2-40B4-BE49-F238E27FC236}">
                <a16:creationId xmlns:a16="http://schemas.microsoft.com/office/drawing/2014/main" id="{E288C2C1-5150-B094-54DE-A38CB8F6D0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21494" y="685334"/>
            <a:ext cx="1246039" cy="2544740"/>
          </a:xfrm>
          <a:prstGeom prst="rect">
            <a:avLst/>
          </a:prstGeom>
        </p:spPr>
      </p:pic>
      <p:pic>
        <p:nvPicPr>
          <p:cNvPr id="29" name="图片 28" descr="图形用户界面, 应用程序&#10;&#10;描述已自动生成">
            <a:extLst>
              <a:ext uri="{FF2B5EF4-FFF2-40B4-BE49-F238E27FC236}">
                <a16:creationId xmlns:a16="http://schemas.microsoft.com/office/drawing/2014/main" id="{C4E7AB32-974A-BE90-C09A-75E227F0385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17879" y="710303"/>
            <a:ext cx="1150771" cy="2494801"/>
          </a:xfrm>
          <a:prstGeom prst="rect">
            <a:avLst/>
          </a:prstGeom>
        </p:spPr>
      </p:pic>
      <p:pic>
        <p:nvPicPr>
          <p:cNvPr id="31" name="图片 30" descr="图形用户界面, 应用程序&#10;&#10;描述已自动生成">
            <a:extLst>
              <a:ext uri="{FF2B5EF4-FFF2-40B4-BE49-F238E27FC236}">
                <a16:creationId xmlns:a16="http://schemas.microsoft.com/office/drawing/2014/main" id="{4B2731CC-047A-F261-EF53-98124A3043E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0835" y="2247055"/>
            <a:ext cx="1246039" cy="2701336"/>
          </a:xfrm>
          <a:prstGeom prst="rect">
            <a:avLst/>
          </a:prstGeom>
        </p:spPr>
      </p:pic>
      <p:sp>
        <p:nvSpPr>
          <p:cNvPr id="35" name="文本框 34">
            <a:hlinkClick r:id="rId11"/>
            <a:extLst>
              <a:ext uri="{FF2B5EF4-FFF2-40B4-BE49-F238E27FC236}">
                <a16:creationId xmlns:a16="http://schemas.microsoft.com/office/drawing/2014/main" id="{26335004-A61D-8D95-E1F6-D73FA3D756E4}"/>
              </a:ext>
            </a:extLst>
          </p:cNvPr>
          <p:cNvSpPr txBox="1"/>
          <p:nvPr/>
        </p:nvSpPr>
        <p:spPr>
          <a:xfrm>
            <a:off x="6883282" y="6012051"/>
            <a:ext cx="1378417" cy="307777"/>
          </a:xfrm>
          <a:prstGeom prst="rect">
            <a:avLst/>
          </a:prstGeom>
          <a:noFill/>
        </p:spPr>
        <p:txBody>
          <a:bodyPr wrap="square">
            <a:spAutoFit/>
          </a:bodyPr>
          <a:lstStyle/>
          <a:p>
            <a:r>
              <a:rPr lang="en-US" altLang="zh-CN" sz="1400" dirty="0">
                <a:solidFill>
                  <a:schemeClr val="tx1"/>
                </a:solidFill>
                <a:hlinkClick r:id="rId11">
                  <a:extLst>
                    <a:ext uri="{A12FA001-AC4F-418D-AE19-62706E023703}">
                      <ahyp:hlinkClr xmlns:ahyp="http://schemas.microsoft.com/office/drawing/2018/hyperlinkcolor" val="tx"/>
                    </a:ext>
                  </a:extLst>
                </a:hlinkClick>
              </a:rPr>
              <a:t>Documents</a:t>
            </a:r>
            <a:endParaRPr lang="zh-CN" altLang="en-US" sz="1400" dirty="0">
              <a:solidFill>
                <a:schemeClr val="tx1"/>
              </a:solidFill>
            </a:endParaRPr>
          </a:p>
        </p:txBody>
      </p:sp>
      <p:sp>
        <p:nvSpPr>
          <p:cNvPr id="36" name="object 16">
            <a:extLst>
              <a:ext uri="{FF2B5EF4-FFF2-40B4-BE49-F238E27FC236}">
                <a16:creationId xmlns:a16="http://schemas.microsoft.com/office/drawing/2014/main" id="{B81B8A53-A02A-F267-3F5B-C641E56A7475}"/>
              </a:ext>
            </a:extLst>
          </p:cNvPr>
          <p:cNvSpPr txBox="1"/>
          <p:nvPr/>
        </p:nvSpPr>
        <p:spPr>
          <a:xfrm>
            <a:off x="5224146" y="6051806"/>
            <a:ext cx="3742708" cy="228268"/>
          </a:xfrm>
          <a:prstGeom prst="rect">
            <a:avLst/>
          </a:prstGeom>
        </p:spPr>
        <p:txBody>
          <a:bodyPr vert="horz" wrap="square" lIns="0" tIns="12700" rIns="0" bIns="0" rtlCol="0">
            <a:spAutoFit/>
          </a:bodyPr>
          <a:lstStyle/>
          <a:p>
            <a:pPr marL="12700" marR="5080" algn="l">
              <a:spcBef>
                <a:spcPts val="100"/>
              </a:spcBef>
            </a:pPr>
            <a:r>
              <a:rPr lang="en-US" sz="1400" b="1" dirty="0">
                <a:latin typeface="Carlito"/>
                <a:cs typeface="Carlito"/>
              </a:rPr>
              <a:t>Link</a:t>
            </a:r>
            <a:r>
              <a:rPr lang="zh-CN" altLang="en-US" sz="1400" b="1" dirty="0">
                <a:latin typeface="Carlito"/>
                <a:cs typeface="Carlito"/>
              </a:rPr>
              <a:t> </a:t>
            </a:r>
            <a:r>
              <a:rPr lang="en-US" altLang="zh-CN" sz="1400" b="1" dirty="0">
                <a:latin typeface="Carlito"/>
                <a:cs typeface="Carlito"/>
              </a:rPr>
              <a:t>for</a:t>
            </a:r>
            <a:r>
              <a:rPr lang="zh-CN" altLang="en-US" sz="1400" b="1" dirty="0">
                <a:latin typeface="Carlito"/>
                <a:cs typeface="Carlito"/>
              </a:rPr>
              <a:t> </a:t>
            </a:r>
            <a:r>
              <a:rPr lang="en-US" altLang="zh-CN" sz="1400" b="1" dirty="0">
                <a:latin typeface="Carlito"/>
                <a:cs typeface="Carlito"/>
              </a:rPr>
              <a:t>each</a:t>
            </a:r>
            <a:r>
              <a:rPr lang="zh-CN" altLang="en-US" sz="1400" b="1" dirty="0">
                <a:latin typeface="Carlito"/>
                <a:cs typeface="Carlito"/>
              </a:rPr>
              <a:t> </a:t>
            </a:r>
            <a:r>
              <a:rPr lang="en-US" altLang="zh-CN" sz="1400" b="1" dirty="0">
                <a:latin typeface="Carlito"/>
                <a:cs typeface="Carlito"/>
              </a:rPr>
              <a:t>diagram:</a:t>
            </a:r>
            <a:endParaRPr sz="1400" b="1" dirty="0">
              <a:latin typeface="Carlito"/>
              <a:cs typeface="Carlito"/>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24" grpId="0"/>
      <p:bldP spid="25"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57846"/>
            <a:ext cx="12073890" cy="3109595"/>
            <a:chOff x="6763" y="1269"/>
            <a:chExt cx="12073890" cy="3109595"/>
          </a:xfrm>
        </p:grpSpPr>
        <p:pic>
          <p:nvPicPr>
            <p:cNvPr id="3" name="object 3"/>
            <p:cNvPicPr/>
            <p:nvPr/>
          </p:nvPicPr>
          <p:blipFill>
            <a:blip r:embed="rId4" cstate="print"/>
            <a:stretch>
              <a:fillRect/>
            </a:stretch>
          </p:blipFill>
          <p:spPr>
            <a:xfrm>
              <a:off x="6763" y="1269"/>
              <a:ext cx="12073786" cy="3109173"/>
            </a:xfrm>
            <a:prstGeom prst="rect">
              <a:avLst/>
            </a:prstGeom>
          </p:spPr>
        </p:pic>
        <p:pic>
          <p:nvPicPr>
            <p:cNvPr id="4" name="object 4"/>
            <p:cNvPicPr/>
            <p:nvPr/>
          </p:nvPicPr>
          <p:blipFill>
            <a:blip r:embed="rId5" cstate="print"/>
            <a:stretch>
              <a:fillRect/>
            </a:stretch>
          </p:blipFill>
          <p:spPr>
            <a:xfrm>
              <a:off x="10478854" y="283589"/>
              <a:ext cx="1468164" cy="497458"/>
            </a:xfrm>
            <a:prstGeom prst="rect">
              <a:avLst/>
            </a:prstGeom>
          </p:spPr>
        </p:pic>
        <p:sp>
          <p:nvSpPr>
            <p:cNvPr id="5" name="object 5"/>
            <p:cNvSpPr/>
            <p:nvPr/>
          </p:nvSpPr>
          <p:spPr>
            <a:xfrm>
              <a:off x="6763" y="342264"/>
              <a:ext cx="10269855" cy="45720"/>
            </a:xfrm>
            <a:custGeom>
              <a:avLst/>
              <a:gdLst/>
              <a:ahLst/>
              <a:cxnLst/>
              <a:rect l="l" t="t" r="r" b="b"/>
              <a:pathLst>
                <a:path w="10269855" h="45720">
                  <a:moveTo>
                    <a:pt x="10269615" y="45719"/>
                  </a:moveTo>
                  <a:lnTo>
                    <a:pt x="0" y="45719"/>
                  </a:lnTo>
                  <a:lnTo>
                    <a:pt x="0" y="0"/>
                  </a:lnTo>
                  <a:lnTo>
                    <a:pt x="10269615" y="0"/>
                  </a:lnTo>
                  <a:lnTo>
                    <a:pt x="10269615" y="45719"/>
                  </a:lnTo>
                  <a:close/>
                </a:path>
              </a:pathLst>
            </a:custGeom>
            <a:solidFill>
              <a:srgbClr val="6B1C34"/>
            </a:solidFill>
          </p:spPr>
          <p:txBody>
            <a:bodyPr wrap="square" lIns="0" tIns="0" rIns="0" bIns="0" rtlCol="0"/>
            <a:lstStyle/>
            <a:p>
              <a:endParaRPr/>
            </a:p>
          </p:txBody>
        </p:sp>
      </p:grpSp>
      <p:sp>
        <p:nvSpPr>
          <p:cNvPr id="6" name="object 6"/>
          <p:cNvSpPr/>
          <p:nvPr/>
        </p:nvSpPr>
        <p:spPr>
          <a:xfrm>
            <a:off x="11930375" y="4900065"/>
            <a:ext cx="261620" cy="1456690"/>
          </a:xfrm>
          <a:custGeom>
            <a:avLst/>
            <a:gdLst/>
            <a:ahLst/>
            <a:cxnLst/>
            <a:rect l="l" t="t" r="r" b="b"/>
            <a:pathLst>
              <a:path w="261620" h="1456689">
                <a:moveTo>
                  <a:pt x="261599" y="1456272"/>
                </a:moveTo>
                <a:lnTo>
                  <a:pt x="0" y="1456272"/>
                </a:lnTo>
                <a:lnTo>
                  <a:pt x="0" y="0"/>
                </a:lnTo>
                <a:lnTo>
                  <a:pt x="261599" y="0"/>
                </a:lnTo>
                <a:lnTo>
                  <a:pt x="261599" y="1456272"/>
                </a:lnTo>
                <a:close/>
              </a:path>
            </a:pathLst>
          </a:custGeom>
          <a:solidFill>
            <a:srgbClr val="262626"/>
          </a:solidFill>
        </p:spPr>
        <p:txBody>
          <a:bodyPr wrap="square" lIns="0" tIns="0" rIns="0" bIns="0" rtlCol="0"/>
          <a:lstStyle/>
          <a:p>
            <a:endParaRPr/>
          </a:p>
        </p:txBody>
      </p:sp>
      <p:sp>
        <p:nvSpPr>
          <p:cNvPr id="7" name="object 7"/>
          <p:cNvSpPr txBox="1"/>
          <p:nvPr/>
        </p:nvSpPr>
        <p:spPr>
          <a:xfrm>
            <a:off x="11985060" y="5221853"/>
            <a:ext cx="165100" cy="828675"/>
          </a:xfrm>
          <a:prstGeom prst="rect">
            <a:avLst/>
          </a:prstGeom>
        </p:spPr>
        <p:txBody>
          <a:bodyPr vert="vert270" wrap="square" lIns="0" tIns="0" rIns="0" bIns="0" rtlCol="0">
            <a:spAutoFit/>
          </a:bodyPr>
          <a:lstStyle/>
          <a:p>
            <a:pPr marL="12700">
              <a:lnSpc>
                <a:spcPts val="1145"/>
              </a:lnSpc>
            </a:pPr>
            <a:r>
              <a:rPr sz="1100" b="1" spc="-10" dirty="0">
                <a:solidFill>
                  <a:srgbClr val="F2F2F2"/>
                </a:solidFill>
                <a:latin typeface="Carlito"/>
                <a:cs typeface="Carlito"/>
                <a:hlinkClick r:id="rId6"/>
              </a:rPr>
              <a:t>www.utm.my</a:t>
            </a:r>
            <a:endParaRPr sz="1100">
              <a:latin typeface="Carlito"/>
              <a:cs typeface="Carlito"/>
            </a:endParaRPr>
          </a:p>
        </p:txBody>
      </p:sp>
      <p:sp>
        <p:nvSpPr>
          <p:cNvPr id="8" name="object 8"/>
          <p:cNvSpPr/>
          <p:nvPr/>
        </p:nvSpPr>
        <p:spPr>
          <a:xfrm>
            <a:off x="2458282" y="718316"/>
            <a:ext cx="1565697" cy="1477716"/>
          </a:xfrm>
          <a:custGeom>
            <a:avLst/>
            <a:gdLst/>
            <a:ahLst/>
            <a:cxnLst/>
            <a:rect l="l" t="t" r="r" b="b"/>
            <a:pathLst>
              <a:path w="1604645" h="1537335">
                <a:moveTo>
                  <a:pt x="1348247" y="1536971"/>
                </a:moveTo>
                <a:lnTo>
                  <a:pt x="256166" y="1536971"/>
                </a:lnTo>
                <a:lnTo>
                  <a:pt x="210120" y="1532844"/>
                </a:lnTo>
                <a:lnTo>
                  <a:pt x="166781" y="1520944"/>
                </a:lnTo>
                <a:lnTo>
                  <a:pt x="126874" y="1501995"/>
                </a:lnTo>
                <a:lnTo>
                  <a:pt x="91121" y="1476720"/>
                </a:lnTo>
                <a:lnTo>
                  <a:pt x="60247" y="1445844"/>
                </a:lnTo>
                <a:lnTo>
                  <a:pt x="34974" y="1410090"/>
                </a:lnTo>
                <a:lnTo>
                  <a:pt x="16026" y="1370182"/>
                </a:lnTo>
                <a:lnTo>
                  <a:pt x="4127" y="1326843"/>
                </a:lnTo>
                <a:lnTo>
                  <a:pt x="0" y="1280797"/>
                </a:lnTo>
                <a:lnTo>
                  <a:pt x="0" y="256174"/>
                </a:lnTo>
                <a:lnTo>
                  <a:pt x="4127" y="210128"/>
                </a:lnTo>
                <a:lnTo>
                  <a:pt x="16026" y="166789"/>
                </a:lnTo>
                <a:lnTo>
                  <a:pt x="34974" y="126881"/>
                </a:lnTo>
                <a:lnTo>
                  <a:pt x="60247" y="91127"/>
                </a:lnTo>
                <a:lnTo>
                  <a:pt x="91121" y="60251"/>
                </a:lnTo>
                <a:lnTo>
                  <a:pt x="126874" y="34976"/>
                </a:lnTo>
                <a:lnTo>
                  <a:pt x="166781" y="16027"/>
                </a:lnTo>
                <a:lnTo>
                  <a:pt x="210120" y="4127"/>
                </a:lnTo>
                <a:lnTo>
                  <a:pt x="256166" y="0"/>
                </a:lnTo>
                <a:lnTo>
                  <a:pt x="1348247" y="0"/>
                </a:lnTo>
                <a:lnTo>
                  <a:pt x="1398456" y="4969"/>
                </a:lnTo>
                <a:lnTo>
                  <a:pt x="1446278" y="19503"/>
                </a:lnTo>
                <a:lnTo>
                  <a:pt x="1490368" y="43041"/>
                </a:lnTo>
                <a:lnTo>
                  <a:pt x="1529384" y="75024"/>
                </a:lnTo>
                <a:lnTo>
                  <a:pt x="1561374" y="114045"/>
                </a:lnTo>
                <a:lnTo>
                  <a:pt x="1584914" y="158137"/>
                </a:lnTo>
                <a:lnTo>
                  <a:pt x="1599446" y="205960"/>
                </a:lnTo>
                <a:lnTo>
                  <a:pt x="1604414" y="256174"/>
                </a:lnTo>
                <a:lnTo>
                  <a:pt x="1604414" y="1280797"/>
                </a:lnTo>
                <a:lnTo>
                  <a:pt x="1600287" y="1326843"/>
                </a:lnTo>
                <a:lnTo>
                  <a:pt x="1588387" y="1370182"/>
                </a:lnTo>
                <a:lnTo>
                  <a:pt x="1569440" y="1410090"/>
                </a:lnTo>
                <a:lnTo>
                  <a:pt x="1544167" y="1445844"/>
                </a:lnTo>
                <a:lnTo>
                  <a:pt x="1513292" y="1476720"/>
                </a:lnTo>
                <a:lnTo>
                  <a:pt x="1477539" y="1501995"/>
                </a:lnTo>
                <a:lnTo>
                  <a:pt x="1437632" y="1520944"/>
                </a:lnTo>
                <a:lnTo>
                  <a:pt x="1394293" y="1532844"/>
                </a:lnTo>
                <a:lnTo>
                  <a:pt x="1348247" y="1536971"/>
                </a:lnTo>
                <a:close/>
              </a:path>
            </a:pathLst>
          </a:custGeom>
          <a:solidFill>
            <a:srgbClr val="9A2D1F"/>
          </a:solidFill>
        </p:spPr>
        <p:txBody>
          <a:bodyPr wrap="square" lIns="0" tIns="0" rIns="0" bIns="0" rtlCol="0"/>
          <a:lstStyle/>
          <a:p>
            <a:endParaRPr dirty="0"/>
          </a:p>
        </p:txBody>
      </p:sp>
      <p:sp>
        <p:nvSpPr>
          <p:cNvPr id="9" name="object 9"/>
          <p:cNvSpPr/>
          <p:nvPr/>
        </p:nvSpPr>
        <p:spPr>
          <a:xfrm>
            <a:off x="4353341" y="750888"/>
            <a:ext cx="1565697" cy="1477716"/>
          </a:xfrm>
          <a:custGeom>
            <a:avLst/>
            <a:gdLst/>
            <a:ahLst/>
            <a:cxnLst/>
            <a:rect l="l" t="t" r="r" b="b"/>
            <a:pathLst>
              <a:path w="1604645" h="1537335">
                <a:moveTo>
                  <a:pt x="1348247" y="1536971"/>
                </a:moveTo>
                <a:lnTo>
                  <a:pt x="256149" y="1536971"/>
                </a:lnTo>
                <a:lnTo>
                  <a:pt x="210104" y="1532844"/>
                </a:lnTo>
                <a:lnTo>
                  <a:pt x="166767" y="1520944"/>
                </a:lnTo>
                <a:lnTo>
                  <a:pt x="126862" y="1501995"/>
                </a:lnTo>
                <a:lnTo>
                  <a:pt x="91112" y="1476720"/>
                </a:lnTo>
                <a:lnTo>
                  <a:pt x="60240" y="1445844"/>
                </a:lnTo>
                <a:lnTo>
                  <a:pt x="34970" y="1410090"/>
                </a:lnTo>
                <a:lnTo>
                  <a:pt x="16024" y="1370182"/>
                </a:lnTo>
                <a:lnTo>
                  <a:pt x="4126" y="1326843"/>
                </a:lnTo>
                <a:lnTo>
                  <a:pt x="0" y="1280797"/>
                </a:lnTo>
                <a:lnTo>
                  <a:pt x="0" y="256174"/>
                </a:lnTo>
                <a:lnTo>
                  <a:pt x="4126" y="210128"/>
                </a:lnTo>
                <a:lnTo>
                  <a:pt x="16024" y="166789"/>
                </a:lnTo>
                <a:lnTo>
                  <a:pt x="34970" y="126881"/>
                </a:lnTo>
                <a:lnTo>
                  <a:pt x="60240" y="91127"/>
                </a:lnTo>
                <a:lnTo>
                  <a:pt x="91112" y="60251"/>
                </a:lnTo>
                <a:lnTo>
                  <a:pt x="126862" y="34976"/>
                </a:lnTo>
                <a:lnTo>
                  <a:pt x="166767" y="16027"/>
                </a:lnTo>
                <a:lnTo>
                  <a:pt x="210104" y="4127"/>
                </a:lnTo>
                <a:lnTo>
                  <a:pt x="256149" y="0"/>
                </a:lnTo>
                <a:lnTo>
                  <a:pt x="1348247" y="0"/>
                </a:lnTo>
                <a:lnTo>
                  <a:pt x="1398450" y="4969"/>
                </a:lnTo>
                <a:lnTo>
                  <a:pt x="1446272" y="19503"/>
                </a:lnTo>
                <a:lnTo>
                  <a:pt x="1490362" y="43041"/>
                </a:lnTo>
                <a:lnTo>
                  <a:pt x="1529371" y="75024"/>
                </a:lnTo>
                <a:lnTo>
                  <a:pt x="1561365" y="114045"/>
                </a:lnTo>
                <a:lnTo>
                  <a:pt x="1584903" y="158137"/>
                </a:lnTo>
                <a:lnTo>
                  <a:pt x="1599431" y="205960"/>
                </a:lnTo>
                <a:lnTo>
                  <a:pt x="1604396" y="256174"/>
                </a:lnTo>
                <a:lnTo>
                  <a:pt x="1604396" y="1280797"/>
                </a:lnTo>
                <a:lnTo>
                  <a:pt x="1600270" y="1326843"/>
                </a:lnTo>
                <a:lnTo>
                  <a:pt x="1588372" y="1370182"/>
                </a:lnTo>
                <a:lnTo>
                  <a:pt x="1569426" y="1410090"/>
                </a:lnTo>
                <a:lnTo>
                  <a:pt x="1544156" y="1445844"/>
                </a:lnTo>
                <a:lnTo>
                  <a:pt x="1513284" y="1476720"/>
                </a:lnTo>
                <a:lnTo>
                  <a:pt x="1477534" y="1501995"/>
                </a:lnTo>
                <a:lnTo>
                  <a:pt x="1437629" y="1520944"/>
                </a:lnTo>
                <a:lnTo>
                  <a:pt x="1394292" y="1532844"/>
                </a:lnTo>
                <a:lnTo>
                  <a:pt x="1348247" y="1536971"/>
                </a:lnTo>
                <a:close/>
              </a:path>
            </a:pathLst>
          </a:custGeom>
          <a:solidFill>
            <a:srgbClr val="6B1C34"/>
          </a:solidFill>
        </p:spPr>
        <p:txBody>
          <a:bodyPr wrap="square" lIns="0" tIns="0" rIns="0" bIns="0" rtlCol="0"/>
          <a:lstStyle/>
          <a:p>
            <a:endParaRPr/>
          </a:p>
        </p:txBody>
      </p:sp>
      <p:sp>
        <p:nvSpPr>
          <p:cNvPr id="10" name="object 10"/>
          <p:cNvSpPr/>
          <p:nvPr/>
        </p:nvSpPr>
        <p:spPr>
          <a:xfrm>
            <a:off x="6248400" y="736039"/>
            <a:ext cx="1565697" cy="1477716"/>
          </a:xfrm>
          <a:custGeom>
            <a:avLst/>
            <a:gdLst/>
            <a:ahLst/>
            <a:cxnLst/>
            <a:rect l="l" t="t" r="r" b="b"/>
            <a:pathLst>
              <a:path w="1604645" h="1537335">
                <a:moveTo>
                  <a:pt x="1348247" y="1536971"/>
                </a:moveTo>
                <a:lnTo>
                  <a:pt x="256174" y="1536971"/>
                </a:lnTo>
                <a:lnTo>
                  <a:pt x="210128" y="1532844"/>
                </a:lnTo>
                <a:lnTo>
                  <a:pt x="166789" y="1520944"/>
                </a:lnTo>
                <a:lnTo>
                  <a:pt x="126881" y="1501995"/>
                </a:lnTo>
                <a:lnTo>
                  <a:pt x="91127" y="1476720"/>
                </a:lnTo>
                <a:lnTo>
                  <a:pt x="60251" y="1445844"/>
                </a:lnTo>
                <a:lnTo>
                  <a:pt x="34976" y="1410090"/>
                </a:lnTo>
                <a:lnTo>
                  <a:pt x="16027" y="1370182"/>
                </a:lnTo>
                <a:lnTo>
                  <a:pt x="4127" y="1326843"/>
                </a:lnTo>
                <a:lnTo>
                  <a:pt x="0" y="1280797"/>
                </a:lnTo>
                <a:lnTo>
                  <a:pt x="0" y="256174"/>
                </a:lnTo>
                <a:lnTo>
                  <a:pt x="4127" y="210128"/>
                </a:lnTo>
                <a:lnTo>
                  <a:pt x="16027" y="166789"/>
                </a:lnTo>
                <a:lnTo>
                  <a:pt x="34976" y="126881"/>
                </a:lnTo>
                <a:lnTo>
                  <a:pt x="60251" y="91127"/>
                </a:lnTo>
                <a:lnTo>
                  <a:pt x="91127" y="60251"/>
                </a:lnTo>
                <a:lnTo>
                  <a:pt x="126881" y="34976"/>
                </a:lnTo>
                <a:lnTo>
                  <a:pt x="166789" y="16027"/>
                </a:lnTo>
                <a:lnTo>
                  <a:pt x="210128" y="4127"/>
                </a:lnTo>
                <a:lnTo>
                  <a:pt x="256174" y="0"/>
                </a:lnTo>
                <a:lnTo>
                  <a:pt x="1348247" y="0"/>
                </a:lnTo>
                <a:lnTo>
                  <a:pt x="1398460" y="4969"/>
                </a:lnTo>
                <a:lnTo>
                  <a:pt x="1446281" y="19503"/>
                </a:lnTo>
                <a:lnTo>
                  <a:pt x="1490366" y="43041"/>
                </a:lnTo>
                <a:lnTo>
                  <a:pt x="1529371" y="75024"/>
                </a:lnTo>
                <a:lnTo>
                  <a:pt x="1561369" y="114045"/>
                </a:lnTo>
                <a:lnTo>
                  <a:pt x="1584915" y="158137"/>
                </a:lnTo>
                <a:lnTo>
                  <a:pt x="1599452" y="205960"/>
                </a:lnTo>
                <a:lnTo>
                  <a:pt x="1604421" y="256174"/>
                </a:lnTo>
                <a:lnTo>
                  <a:pt x="1604421" y="1280797"/>
                </a:lnTo>
                <a:lnTo>
                  <a:pt x="1600294" y="1326843"/>
                </a:lnTo>
                <a:lnTo>
                  <a:pt x="1588394" y="1370182"/>
                </a:lnTo>
                <a:lnTo>
                  <a:pt x="1569445" y="1410090"/>
                </a:lnTo>
                <a:lnTo>
                  <a:pt x="1544170" y="1445844"/>
                </a:lnTo>
                <a:lnTo>
                  <a:pt x="1513294" y="1476720"/>
                </a:lnTo>
                <a:lnTo>
                  <a:pt x="1477540" y="1501995"/>
                </a:lnTo>
                <a:lnTo>
                  <a:pt x="1437632" y="1520944"/>
                </a:lnTo>
                <a:lnTo>
                  <a:pt x="1394293" y="1532844"/>
                </a:lnTo>
                <a:lnTo>
                  <a:pt x="1348247" y="1536971"/>
                </a:lnTo>
                <a:close/>
              </a:path>
            </a:pathLst>
          </a:custGeom>
          <a:solidFill>
            <a:srgbClr val="956250"/>
          </a:solidFill>
        </p:spPr>
        <p:txBody>
          <a:bodyPr wrap="square" lIns="0" tIns="0" rIns="0" bIns="0" rtlCol="0"/>
          <a:lstStyle/>
          <a:p>
            <a:endParaRPr/>
          </a:p>
        </p:txBody>
      </p:sp>
      <p:sp>
        <p:nvSpPr>
          <p:cNvPr id="11" name="object 11"/>
          <p:cNvSpPr txBox="1"/>
          <p:nvPr/>
        </p:nvSpPr>
        <p:spPr>
          <a:xfrm>
            <a:off x="2526035" y="814269"/>
            <a:ext cx="1327541" cy="1164421"/>
          </a:xfrm>
          <a:prstGeom prst="rect">
            <a:avLst/>
          </a:prstGeom>
        </p:spPr>
        <p:txBody>
          <a:bodyPr vert="horz" wrap="square" lIns="0" tIns="12700" rIns="0" bIns="0" rtlCol="0">
            <a:spAutoFit/>
          </a:bodyPr>
          <a:lstStyle/>
          <a:p>
            <a:pPr algn="ctr">
              <a:lnSpc>
                <a:spcPct val="100000"/>
              </a:lnSpc>
              <a:spcBef>
                <a:spcPts val="100"/>
              </a:spcBef>
            </a:pPr>
            <a:r>
              <a:rPr sz="2800" b="1" spc="-25" dirty="0">
                <a:solidFill>
                  <a:srgbClr val="FFFFFF"/>
                </a:solidFill>
                <a:latin typeface="Carlito"/>
                <a:cs typeface="Carlito"/>
              </a:rPr>
              <a:t>01</a:t>
            </a:r>
            <a:endParaRPr sz="2800" dirty="0">
              <a:latin typeface="Carlito"/>
              <a:cs typeface="Carlito"/>
            </a:endParaRPr>
          </a:p>
          <a:p>
            <a:pPr marR="3810" algn="ctr">
              <a:lnSpc>
                <a:spcPct val="100000"/>
              </a:lnSpc>
              <a:spcBef>
                <a:spcPts val="1290"/>
              </a:spcBef>
            </a:pPr>
            <a:r>
              <a:rPr lang="en-US" b="1" dirty="0">
                <a:solidFill>
                  <a:srgbClr val="FFFFFF"/>
                </a:solidFill>
                <a:latin typeface="Carlito"/>
                <a:cs typeface="Carlito"/>
              </a:rPr>
              <a:t>Clear goals and vision</a:t>
            </a:r>
            <a:endParaRPr dirty="0">
              <a:latin typeface="Carlito"/>
              <a:cs typeface="Carlito"/>
            </a:endParaRPr>
          </a:p>
        </p:txBody>
      </p:sp>
      <p:sp>
        <p:nvSpPr>
          <p:cNvPr id="12" name="object 12"/>
          <p:cNvSpPr txBox="1"/>
          <p:nvPr/>
        </p:nvSpPr>
        <p:spPr>
          <a:xfrm>
            <a:off x="4583695" y="823426"/>
            <a:ext cx="1102780" cy="1349087"/>
          </a:xfrm>
          <a:prstGeom prst="rect">
            <a:avLst/>
          </a:prstGeom>
        </p:spPr>
        <p:txBody>
          <a:bodyPr vert="horz" wrap="square" lIns="0" tIns="12700" rIns="0" bIns="0" rtlCol="0">
            <a:spAutoFit/>
          </a:bodyPr>
          <a:lstStyle/>
          <a:p>
            <a:pPr algn="ctr">
              <a:lnSpc>
                <a:spcPct val="100000"/>
              </a:lnSpc>
              <a:spcBef>
                <a:spcPts val="100"/>
              </a:spcBef>
            </a:pPr>
            <a:r>
              <a:rPr sz="2800" b="1" spc="-25" dirty="0">
                <a:solidFill>
                  <a:srgbClr val="FFFFFF"/>
                </a:solidFill>
                <a:latin typeface="Carlito"/>
                <a:cs typeface="Carlito"/>
              </a:rPr>
              <a:t>02</a:t>
            </a:r>
            <a:endParaRPr sz="2800" dirty="0">
              <a:latin typeface="Carlito"/>
              <a:cs typeface="Carlito"/>
            </a:endParaRPr>
          </a:p>
          <a:p>
            <a:pPr marR="3810" algn="ctr">
              <a:lnSpc>
                <a:spcPct val="100000"/>
              </a:lnSpc>
              <a:spcBef>
                <a:spcPts val="1290"/>
              </a:spcBef>
            </a:pPr>
            <a:r>
              <a:rPr lang="en-US" sz="1200" b="1" dirty="0">
                <a:solidFill>
                  <a:srgbClr val="FFFFFF"/>
                </a:solidFill>
                <a:latin typeface="Carlito"/>
                <a:cs typeface="Carlito"/>
              </a:rPr>
              <a:t>Team communication and collaboration</a:t>
            </a:r>
            <a:endParaRPr sz="1200" dirty="0">
              <a:latin typeface="Carlito"/>
              <a:cs typeface="Carlito"/>
            </a:endParaRPr>
          </a:p>
        </p:txBody>
      </p:sp>
      <p:sp>
        <p:nvSpPr>
          <p:cNvPr id="13" name="object 13"/>
          <p:cNvSpPr txBox="1"/>
          <p:nvPr/>
        </p:nvSpPr>
        <p:spPr>
          <a:xfrm>
            <a:off x="6297059" y="848140"/>
            <a:ext cx="1399142" cy="1164421"/>
          </a:xfrm>
          <a:prstGeom prst="rect">
            <a:avLst/>
          </a:prstGeom>
        </p:spPr>
        <p:txBody>
          <a:bodyPr vert="horz" wrap="square" lIns="0" tIns="12700" rIns="0" bIns="0" rtlCol="0">
            <a:spAutoFit/>
          </a:bodyPr>
          <a:lstStyle/>
          <a:p>
            <a:pPr algn="ctr">
              <a:lnSpc>
                <a:spcPct val="100000"/>
              </a:lnSpc>
              <a:spcBef>
                <a:spcPts val="100"/>
              </a:spcBef>
            </a:pPr>
            <a:r>
              <a:rPr sz="2800" b="1" spc="-25" dirty="0">
                <a:solidFill>
                  <a:srgbClr val="FFFFFF"/>
                </a:solidFill>
                <a:latin typeface="Carlito"/>
                <a:cs typeface="Carlito"/>
              </a:rPr>
              <a:t>03</a:t>
            </a:r>
            <a:endParaRPr sz="2800" dirty="0">
              <a:latin typeface="Carlito"/>
              <a:cs typeface="Carlito"/>
            </a:endParaRPr>
          </a:p>
          <a:p>
            <a:pPr marR="3810" algn="ctr">
              <a:lnSpc>
                <a:spcPct val="100000"/>
              </a:lnSpc>
              <a:spcBef>
                <a:spcPts val="1290"/>
              </a:spcBef>
            </a:pPr>
            <a:r>
              <a:rPr lang="en-US" altLang="zh-CN" sz="1200" dirty="0">
                <a:solidFill>
                  <a:schemeClr val="bg1"/>
                </a:solidFill>
              </a:rPr>
              <a:t>Responsibility and decision-making ability</a:t>
            </a:r>
            <a:endParaRPr sz="1200" dirty="0">
              <a:solidFill>
                <a:schemeClr val="bg1"/>
              </a:solidFill>
              <a:latin typeface="Carlito"/>
              <a:cs typeface="Carlito"/>
            </a:endParaRPr>
          </a:p>
        </p:txBody>
      </p:sp>
      <p:sp>
        <p:nvSpPr>
          <p:cNvPr id="14" name="object 14"/>
          <p:cNvSpPr txBox="1"/>
          <p:nvPr/>
        </p:nvSpPr>
        <p:spPr>
          <a:xfrm>
            <a:off x="1800254" y="2391724"/>
            <a:ext cx="6975595" cy="1397819"/>
          </a:xfrm>
          <a:prstGeom prst="rect">
            <a:avLst/>
          </a:prstGeom>
        </p:spPr>
        <p:txBody>
          <a:bodyPr vert="horz" wrap="square" lIns="0" tIns="12700" rIns="0" bIns="0" rtlCol="0">
            <a:spAutoFit/>
          </a:bodyPr>
          <a:lstStyle/>
          <a:p>
            <a:pPr marL="12700" marR="5080" algn="just">
              <a:lnSpc>
                <a:spcPct val="100000"/>
              </a:lnSpc>
              <a:spcBef>
                <a:spcPts val="100"/>
              </a:spcBef>
            </a:pPr>
            <a:r>
              <a:rPr lang="en-US" altLang="zh-CN" dirty="0"/>
              <a:t>The team establishes clear direction and specific goals, ensuring all members align with the project’s core values and desired outcomes. This clarity enables consistency in complex environments, efficient resource allocation, and concentrated efforts toward achieving the goals</a:t>
            </a:r>
            <a:endParaRPr dirty="0">
              <a:latin typeface="Carlito"/>
              <a:cs typeface="Carlito"/>
            </a:endParaRPr>
          </a:p>
        </p:txBody>
      </p:sp>
      <p:sp>
        <p:nvSpPr>
          <p:cNvPr id="15" name="object 15"/>
          <p:cNvSpPr txBox="1"/>
          <p:nvPr/>
        </p:nvSpPr>
        <p:spPr>
          <a:xfrm>
            <a:off x="1800254" y="5098420"/>
            <a:ext cx="7115146" cy="1397819"/>
          </a:xfrm>
          <a:prstGeom prst="rect">
            <a:avLst/>
          </a:prstGeom>
        </p:spPr>
        <p:txBody>
          <a:bodyPr vert="horz" wrap="square" lIns="0" tIns="12700" rIns="0" bIns="0" rtlCol="0">
            <a:spAutoFit/>
          </a:bodyPr>
          <a:lstStyle/>
          <a:p>
            <a:endParaRPr lang="en-US" altLang="zh-CN" dirty="0"/>
          </a:p>
          <a:p>
            <a:r>
              <a:rPr lang="en-US" altLang="zh-CN" dirty="0"/>
              <a:t>Team members proactively addressed technical challenges and design feedback. When stakeholders proposed new requirements, the team prioritized critical features based on time and resources, ensuring tasks were completed on time with strong accountability.</a:t>
            </a:r>
          </a:p>
        </p:txBody>
      </p:sp>
      <p:sp>
        <p:nvSpPr>
          <p:cNvPr id="16" name="object 16"/>
          <p:cNvSpPr txBox="1"/>
          <p:nvPr/>
        </p:nvSpPr>
        <p:spPr>
          <a:xfrm>
            <a:off x="1800254" y="4008739"/>
            <a:ext cx="6975595" cy="1120820"/>
          </a:xfrm>
          <a:prstGeom prst="rect">
            <a:avLst/>
          </a:prstGeom>
        </p:spPr>
        <p:txBody>
          <a:bodyPr vert="horz" wrap="square" lIns="0" tIns="12700" rIns="0" bIns="0" rtlCol="0">
            <a:spAutoFit/>
          </a:bodyPr>
          <a:lstStyle/>
          <a:p>
            <a:pPr marL="12700" marR="5080" algn="just">
              <a:lnSpc>
                <a:spcPct val="100000"/>
              </a:lnSpc>
              <a:spcBef>
                <a:spcPts val="100"/>
              </a:spcBef>
            </a:pPr>
            <a:r>
              <a:rPr lang="en-US" dirty="0">
                <a:latin typeface="Carlito"/>
                <a:cs typeface="Carlito"/>
              </a:rPr>
              <a:t>At each stage of the project, the team assigned tasks according to the skills and strengths of the members, and if it was found that there was no need to communicate with the member responsible for the part, to ensure that the team direction was consistent.</a:t>
            </a:r>
            <a:endParaRPr dirty="0">
              <a:latin typeface="Carlito"/>
              <a:cs typeface="Carlito"/>
            </a:endParaRPr>
          </a:p>
        </p:txBody>
      </p:sp>
      <p:pic>
        <p:nvPicPr>
          <p:cNvPr id="17" name="object 17"/>
          <p:cNvPicPr/>
          <p:nvPr/>
        </p:nvPicPr>
        <p:blipFill>
          <a:blip r:embed="rId7" cstate="print"/>
          <a:stretch>
            <a:fillRect/>
          </a:stretch>
        </p:blipFill>
        <p:spPr>
          <a:xfrm>
            <a:off x="9099586" y="2883684"/>
            <a:ext cx="204349" cy="206949"/>
          </a:xfrm>
          <a:prstGeom prst="rect">
            <a:avLst/>
          </a:prstGeom>
        </p:spPr>
      </p:pic>
      <p:pic>
        <p:nvPicPr>
          <p:cNvPr id="18" name="object 18"/>
          <p:cNvPicPr/>
          <p:nvPr/>
        </p:nvPicPr>
        <p:blipFill>
          <a:blip r:embed="rId8" cstate="print"/>
          <a:stretch>
            <a:fillRect/>
          </a:stretch>
        </p:blipFill>
        <p:spPr>
          <a:xfrm>
            <a:off x="9099586" y="4298507"/>
            <a:ext cx="204349" cy="206949"/>
          </a:xfrm>
          <a:prstGeom prst="rect">
            <a:avLst/>
          </a:prstGeom>
        </p:spPr>
      </p:pic>
      <p:pic>
        <p:nvPicPr>
          <p:cNvPr id="19" name="object 19"/>
          <p:cNvPicPr/>
          <p:nvPr/>
        </p:nvPicPr>
        <p:blipFill>
          <a:blip r:embed="rId9" cstate="print"/>
          <a:stretch>
            <a:fillRect/>
          </a:stretch>
        </p:blipFill>
        <p:spPr>
          <a:xfrm>
            <a:off x="9103347" y="5797329"/>
            <a:ext cx="204349" cy="206949"/>
          </a:xfrm>
          <a:prstGeom prst="rect">
            <a:avLst/>
          </a:prstGeom>
        </p:spPr>
      </p:pic>
      <p:pic>
        <p:nvPicPr>
          <p:cNvPr id="23" name="object 23"/>
          <p:cNvPicPr/>
          <p:nvPr/>
        </p:nvPicPr>
        <p:blipFill>
          <a:blip r:embed="rId10" cstate="print"/>
          <a:stretch>
            <a:fillRect/>
          </a:stretch>
        </p:blipFill>
        <p:spPr>
          <a:xfrm>
            <a:off x="5399756" y="6594266"/>
            <a:ext cx="1387038" cy="146844"/>
          </a:xfrm>
          <a:prstGeom prst="rect">
            <a:avLst/>
          </a:prstGeom>
        </p:spPr>
      </p:pic>
      <p:sp>
        <p:nvSpPr>
          <p:cNvPr id="25" name="文本框 24">
            <a:extLst>
              <a:ext uri="{FF2B5EF4-FFF2-40B4-BE49-F238E27FC236}">
                <a16:creationId xmlns:a16="http://schemas.microsoft.com/office/drawing/2014/main" id="{90CC17B4-7E70-4DA3-EB4E-2CA953947DF5}"/>
              </a:ext>
            </a:extLst>
          </p:cNvPr>
          <p:cNvSpPr txBox="1"/>
          <p:nvPr/>
        </p:nvSpPr>
        <p:spPr>
          <a:xfrm>
            <a:off x="180501" y="331810"/>
            <a:ext cx="3664462" cy="461665"/>
          </a:xfrm>
          <a:prstGeom prst="rect">
            <a:avLst/>
          </a:prstGeom>
          <a:noFill/>
        </p:spPr>
        <p:txBody>
          <a:bodyPr wrap="square">
            <a:spAutoFit/>
          </a:bodyPr>
          <a:lstStyle/>
          <a:p>
            <a:r>
              <a:rPr lang="en-US" altLang="zh-CN" sz="2400" b="1" i="0" u="none" strike="noStrike" baseline="0" dirty="0">
                <a:latin typeface="Arial-BoldMT"/>
              </a:rPr>
              <a:t>Leadership Qualities</a:t>
            </a:r>
            <a:endParaRPr lang="zh-CN" alt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000" b="1" dirty="0">
                <a:latin typeface="Carlito"/>
                <a:cs typeface="Carlito"/>
              </a:rPr>
              <a:t>THANK</a:t>
            </a:r>
            <a:r>
              <a:rPr sz="6000" b="1" spc="-229" dirty="0">
                <a:latin typeface="Carlito"/>
                <a:cs typeface="Carlito"/>
              </a:rPr>
              <a:t> </a:t>
            </a:r>
            <a:r>
              <a:rPr sz="6000" b="1" spc="-25" dirty="0">
                <a:latin typeface="Carlito"/>
                <a:cs typeface="Carlito"/>
              </a:rPr>
              <a:t>YOU</a:t>
            </a:r>
            <a:endParaRPr sz="6000">
              <a:latin typeface="Carlito"/>
              <a:cs typeface="Carlito"/>
            </a:endParaRPr>
          </a:p>
        </p:txBody>
      </p:sp>
      <p:sp>
        <p:nvSpPr>
          <p:cNvPr id="3" name="object 3"/>
          <p:cNvSpPr txBox="1"/>
          <p:nvPr/>
        </p:nvSpPr>
        <p:spPr>
          <a:xfrm>
            <a:off x="4507484" y="4096253"/>
            <a:ext cx="140779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univteknologimalaysia</a:t>
            </a:r>
            <a:endParaRPr sz="1200">
              <a:latin typeface="Carlito"/>
              <a:cs typeface="Carlito"/>
            </a:endParaRPr>
          </a:p>
        </p:txBody>
      </p:sp>
      <p:grpSp>
        <p:nvGrpSpPr>
          <p:cNvPr id="4" name="object 4"/>
          <p:cNvGrpSpPr/>
          <p:nvPr/>
        </p:nvGrpSpPr>
        <p:grpSpPr>
          <a:xfrm>
            <a:off x="3366243" y="4067092"/>
            <a:ext cx="4445000" cy="299085"/>
            <a:chOff x="3366243" y="4067092"/>
            <a:chExt cx="4445000" cy="299085"/>
          </a:xfrm>
        </p:grpSpPr>
        <p:sp>
          <p:nvSpPr>
            <p:cNvPr id="5" name="object 5"/>
            <p:cNvSpPr/>
            <p:nvPr/>
          </p:nvSpPr>
          <p:spPr>
            <a:xfrm>
              <a:off x="3366243" y="4067092"/>
              <a:ext cx="280670" cy="282575"/>
            </a:xfrm>
            <a:custGeom>
              <a:avLst/>
              <a:gdLst/>
              <a:ahLst/>
              <a:cxnLst/>
              <a:rect l="l" t="t" r="r" b="b"/>
              <a:pathLst>
                <a:path w="280670" h="282575">
                  <a:moveTo>
                    <a:pt x="140099" y="281949"/>
                  </a:moveTo>
                  <a:lnTo>
                    <a:pt x="85256" y="270918"/>
                  </a:lnTo>
                  <a:lnTo>
                    <a:pt x="41024" y="240649"/>
                  </a:lnTo>
                  <a:lnTo>
                    <a:pt x="10959" y="195621"/>
                  </a:lnTo>
                  <a:lnTo>
                    <a:pt x="0" y="140974"/>
                  </a:lnTo>
                  <a:lnTo>
                    <a:pt x="2827" y="112389"/>
                  </a:lnTo>
                  <a:lnTo>
                    <a:pt x="23867" y="61883"/>
                  </a:lnTo>
                  <a:lnTo>
                    <a:pt x="61483" y="24036"/>
                  </a:lnTo>
                  <a:lnTo>
                    <a:pt x="111681" y="2849"/>
                  </a:lnTo>
                  <a:lnTo>
                    <a:pt x="140099" y="0"/>
                  </a:lnTo>
                  <a:lnTo>
                    <a:pt x="168123" y="2849"/>
                  </a:lnTo>
                  <a:lnTo>
                    <a:pt x="193244" y="10674"/>
                  </a:lnTo>
                  <a:lnTo>
                    <a:pt x="140099" y="10674"/>
                  </a:lnTo>
                  <a:lnTo>
                    <a:pt x="113902" y="13378"/>
                  </a:lnTo>
                  <a:lnTo>
                    <a:pt x="67864" y="33203"/>
                  </a:lnTo>
                  <a:lnTo>
                    <a:pt x="33001" y="68285"/>
                  </a:lnTo>
                  <a:lnTo>
                    <a:pt x="13289" y="114613"/>
                  </a:lnTo>
                  <a:lnTo>
                    <a:pt x="10599" y="140974"/>
                  </a:lnTo>
                  <a:lnTo>
                    <a:pt x="13289" y="167040"/>
                  </a:lnTo>
                  <a:lnTo>
                    <a:pt x="33001" y="213565"/>
                  </a:lnTo>
                  <a:lnTo>
                    <a:pt x="67864" y="248637"/>
                  </a:lnTo>
                  <a:lnTo>
                    <a:pt x="113902" y="267980"/>
                  </a:lnTo>
                  <a:lnTo>
                    <a:pt x="140099" y="270574"/>
                  </a:lnTo>
                  <a:lnTo>
                    <a:pt x="195050" y="270574"/>
                  </a:lnTo>
                  <a:lnTo>
                    <a:pt x="194418" y="270918"/>
                  </a:lnTo>
                  <a:lnTo>
                    <a:pt x="168123" y="279103"/>
                  </a:lnTo>
                  <a:lnTo>
                    <a:pt x="140099" y="281949"/>
                  </a:lnTo>
                  <a:close/>
                </a:path>
                <a:path w="280670" h="282575">
                  <a:moveTo>
                    <a:pt x="195050" y="270574"/>
                  </a:moveTo>
                  <a:lnTo>
                    <a:pt x="140099" y="270574"/>
                  </a:lnTo>
                  <a:lnTo>
                    <a:pt x="166005" y="267980"/>
                  </a:lnTo>
                  <a:lnTo>
                    <a:pt x="190258" y="260511"/>
                  </a:lnTo>
                  <a:lnTo>
                    <a:pt x="231399" y="232824"/>
                  </a:lnTo>
                  <a:lnTo>
                    <a:pt x="258905" y="191437"/>
                  </a:lnTo>
                  <a:lnTo>
                    <a:pt x="268899" y="140974"/>
                  </a:lnTo>
                  <a:lnTo>
                    <a:pt x="266323" y="114613"/>
                  </a:lnTo>
                  <a:lnTo>
                    <a:pt x="247109" y="68285"/>
                  </a:lnTo>
                  <a:lnTo>
                    <a:pt x="212257" y="33203"/>
                  </a:lnTo>
                  <a:lnTo>
                    <a:pt x="166005" y="13378"/>
                  </a:lnTo>
                  <a:lnTo>
                    <a:pt x="140099" y="10674"/>
                  </a:lnTo>
                  <a:lnTo>
                    <a:pt x="193244" y="10674"/>
                  </a:lnTo>
                  <a:lnTo>
                    <a:pt x="239174" y="41299"/>
                  </a:lnTo>
                  <a:lnTo>
                    <a:pt x="269252" y="85802"/>
                  </a:lnTo>
                  <a:lnTo>
                    <a:pt x="280224" y="140974"/>
                  </a:lnTo>
                  <a:lnTo>
                    <a:pt x="277392" y="169166"/>
                  </a:lnTo>
                  <a:lnTo>
                    <a:pt x="269252" y="195621"/>
                  </a:lnTo>
                  <a:lnTo>
                    <a:pt x="256335" y="219671"/>
                  </a:lnTo>
                  <a:lnTo>
                    <a:pt x="239174" y="240649"/>
                  </a:lnTo>
                  <a:lnTo>
                    <a:pt x="218322" y="257923"/>
                  </a:lnTo>
                  <a:lnTo>
                    <a:pt x="195050" y="270574"/>
                  </a:lnTo>
                  <a:close/>
                </a:path>
              </a:pathLst>
            </a:custGeom>
            <a:solidFill>
              <a:srgbClr val="F2F2F2"/>
            </a:solidFill>
          </p:spPr>
          <p:txBody>
            <a:bodyPr wrap="square" lIns="0" tIns="0" rIns="0" bIns="0" rtlCol="0"/>
            <a:lstStyle/>
            <a:p>
              <a:endParaRPr/>
            </a:p>
          </p:txBody>
        </p:sp>
        <p:pic>
          <p:nvPicPr>
            <p:cNvPr id="6" name="object 6"/>
            <p:cNvPicPr/>
            <p:nvPr/>
          </p:nvPicPr>
          <p:blipFill>
            <a:blip r:embed="rId2" cstate="print"/>
            <a:stretch>
              <a:fillRect/>
            </a:stretch>
          </p:blipFill>
          <p:spPr>
            <a:xfrm>
              <a:off x="3472618" y="4135841"/>
              <a:ext cx="67024" cy="144024"/>
            </a:xfrm>
            <a:prstGeom prst="rect">
              <a:avLst/>
            </a:prstGeom>
          </p:spPr>
        </p:pic>
        <p:sp>
          <p:nvSpPr>
            <p:cNvPr id="7" name="object 7"/>
            <p:cNvSpPr/>
            <p:nvPr/>
          </p:nvSpPr>
          <p:spPr>
            <a:xfrm>
              <a:off x="7531135" y="4077067"/>
              <a:ext cx="280035" cy="282575"/>
            </a:xfrm>
            <a:custGeom>
              <a:avLst/>
              <a:gdLst/>
              <a:ahLst/>
              <a:cxnLst/>
              <a:rect l="l" t="t" r="r" b="b"/>
              <a:pathLst>
                <a:path w="280034" h="282575">
                  <a:moveTo>
                    <a:pt x="139899" y="281949"/>
                  </a:moveTo>
                  <a:lnTo>
                    <a:pt x="85665" y="270908"/>
                  </a:lnTo>
                  <a:lnTo>
                    <a:pt x="40974" y="240649"/>
                  </a:lnTo>
                  <a:lnTo>
                    <a:pt x="10953" y="195621"/>
                  </a:lnTo>
                  <a:lnTo>
                    <a:pt x="0" y="140974"/>
                  </a:lnTo>
                  <a:lnTo>
                    <a:pt x="2826" y="112375"/>
                  </a:lnTo>
                  <a:lnTo>
                    <a:pt x="23846" y="61869"/>
                  </a:lnTo>
                  <a:lnTo>
                    <a:pt x="61793" y="24025"/>
                  </a:lnTo>
                  <a:lnTo>
                    <a:pt x="111923" y="2846"/>
                  </a:lnTo>
                  <a:lnTo>
                    <a:pt x="139899" y="0"/>
                  </a:lnTo>
                  <a:lnTo>
                    <a:pt x="168265" y="2846"/>
                  </a:lnTo>
                  <a:lnTo>
                    <a:pt x="193498" y="10674"/>
                  </a:lnTo>
                  <a:lnTo>
                    <a:pt x="139899" y="10674"/>
                  </a:lnTo>
                  <a:lnTo>
                    <a:pt x="114031" y="13378"/>
                  </a:lnTo>
                  <a:lnTo>
                    <a:pt x="67854" y="33203"/>
                  </a:lnTo>
                  <a:lnTo>
                    <a:pt x="33058" y="68282"/>
                  </a:lnTo>
                  <a:lnTo>
                    <a:pt x="13871" y="114603"/>
                  </a:lnTo>
                  <a:lnTo>
                    <a:pt x="11299" y="140974"/>
                  </a:lnTo>
                  <a:lnTo>
                    <a:pt x="13871" y="167040"/>
                  </a:lnTo>
                  <a:lnTo>
                    <a:pt x="33058" y="213565"/>
                  </a:lnTo>
                  <a:lnTo>
                    <a:pt x="67854" y="248633"/>
                  </a:lnTo>
                  <a:lnTo>
                    <a:pt x="114031" y="267959"/>
                  </a:lnTo>
                  <a:lnTo>
                    <a:pt x="139899" y="270549"/>
                  </a:lnTo>
                  <a:lnTo>
                    <a:pt x="195302" y="270549"/>
                  </a:lnTo>
                  <a:lnTo>
                    <a:pt x="194646" y="270908"/>
                  </a:lnTo>
                  <a:lnTo>
                    <a:pt x="168265" y="279099"/>
                  </a:lnTo>
                  <a:lnTo>
                    <a:pt x="139899" y="281949"/>
                  </a:lnTo>
                  <a:close/>
                </a:path>
                <a:path w="280034" h="282575">
                  <a:moveTo>
                    <a:pt x="195302" y="270549"/>
                  </a:moveTo>
                  <a:lnTo>
                    <a:pt x="139899" y="270549"/>
                  </a:lnTo>
                  <a:lnTo>
                    <a:pt x="166070" y="267959"/>
                  </a:lnTo>
                  <a:lnTo>
                    <a:pt x="190324" y="260499"/>
                  </a:lnTo>
                  <a:lnTo>
                    <a:pt x="231749" y="232824"/>
                  </a:lnTo>
                  <a:lnTo>
                    <a:pt x="259211" y="191437"/>
                  </a:lnTo>
                  <a:lnTo>
                    <a:pt x="269199" y="140974"/>
                  </a:lnTo>
                  <a:lnTo>
                    <a:pt x="266624" y="114603"/>
                  </a:lnTo>
                  <a:lnTo>
                    <a:pt x="247430" y="68282"/>
                  </a:lnTo>
                  <a:lnTo>
                    <a:pt x="212328" y="33203"/>
                  </a:lnTo>
                  <a:lnTo>
                    <a:pt x="166070" y="13378"/>
                  </a:lnTo>
                  <a:lnTo>
                    <a:pt x="139899" y="10674"/>
                  </a:lnTo>
                  <a:lnTo>
                    <a:pt x="193498" y="10674"/>
                  </a:lnTo>
                  <a:lnTo>
                    <a:pt x="238799" y="41299"/>
                  </a:lnTo>
                  <a:lnTo>
                    <a:pt x="268843" y="85784"/>
                  </a:lnTo>
                  <a:lnTo>
                    <a:pt x="279799" y="140974"/>
                  </a:lnTo>
                  <a:lnTo>
                    <a:pt x="276972" y="169166"/>
                  </a:lnTo>
                  <a:lnTo>
                    <a:pt x="268843" y="195621"/>
                  </a:lnTo>
                  <a:lnTo>
                    <a:pt x="255942" y="219671"/>
                  </a:lnTo>
                  <a:lnTo>
                    <a:pt x="238799" y="240649"/>
                  </a:lnTo>
                  <a:lnTo>
                    <a:pt x="218378" y="257913"/>
                  </a:lnTo>
                  <a:lnTo>
                    <a:pt x="195302" y="270549"/>
                  </a:lnTo>
                  <a:close/>
                </a:path>
              </a:pathLst>
            </a:custGeom>
            <a:solidFill>
              <a:srgbClr val="F2F2F2"/>
            </a:solidFill>
          </p:spPr>
          <p:txBody>
            <a:bodyPr wrap="square" lIns="0" tIns="0" rIns="0" bIns="0" rtlCol="0"/>
            <a:lstStyle/>
            <a:p>
              <a:endParaRPr/>
            </a:p>
          </p:txBody>
        </p:sp>
        <p:pic>
          <p:nvPicPr>
            <p:cNvPr id="8" name="object 8"/>
            <p:cNvPicPr/>
            <p:nvPr/>
          </p:nvPicPr>
          <p:blipFill>
            <a:blip r:embed="rId3" cstate="print"/>
            <a:stretch>
              <a:fillRect/>
            </a:stretch>
          </p:blipFill>
          <p:spPr>
            <a:xfrm>
              <a:off x="7601184" y="4146691"/>
              <a:ext cx="140549" cy="141824"/>
            </a:xfrm>
            <a:prstGeom prst="rect">
              <a:avLst/>
            </a:prstGeom>
          </p:spPr>
        </p:pic>
        <p:sp>
          <p:nvSpPr>
            <p:cNvPr id="9" name="object 9"/>
            <p:cNvSpPr/>
            <p:nvPr/>
          </p:nvSpPr>
          <p:spPr>
            <a:xfrm>
              <a:off x="3720465" y="4076954"/>
              <a:ext cx="631190" cy="279400"/>
            </a:xfrm>
            <a:custGeom>
              <a:avLst/>
              <a:gdLst/>
              <a:ahLst/>
              <a:cxnLst/>
              <a:rect l="l" t="t" r="r" b="b"/>
              <a:pathLst>
                <a:path w="631189" h="279400">
                  <a:moveTo>
                    <a:pt x="114173" y="120523"/>
                  </a:moveTo>
                  <a:lnTo>
                    <a:pt x="88874" y="120523"/>
                  </a:lnTo>
                  <a:lnTo>
                    <a:pt x="88874" y="190449"/>
                  </a:lnTo>
                  <a:lnTo>
                    <a:pt x="114173" y="190449"/>
                  </a:lnTo>
                  <a:lnTo>
                    <a:pt x="114173" y="120523"/>
                  </a:lnTo>
                  <a:close/>
                </a:path>
                <a:path w="631189" h="279400">
                  <a:moveTo>
                    <a:pt x="114173" y="94564"/>
                  </a:moveTo>
                  <a:lnTo>
                    <a:pt x="108496" y="88874"/>
                  </a:lnTo>
                  <a:lnTo>
                    <a:pt x="94526" y="88874"/>
                  </a:lnTo>
                  <a:lnTo>
                    <a:pt x="88874" y="94564"/>
                  </a:lnTo>
                  <a:lnTo>
                    <a:pt x="88874" y="108623"/>
                  </a:lnTo>
                  <a:lnTo>
                    <a:pt x="94526" y="114300"/>
                  </a:lnTo>
                  <a:lnTo>
                    <a:pt x="108496" y="114300"/>
                  </a:lnTo>
                  <a:lnTo>
                    <a:pt x="114173" y="108623"/>
                  </a:lnTo>
                  <a:lnTo>
                    <a:pt x="114173" y="94564"/>
                  </a:lnTo>
                  <a:close/>
                </a:path>
                <a:path w="631189" h="279400">
                  <a:moveTo>
                    <a:pt x="196799" y="152374"/>
                  </a:moveTo>
                  <a:lnTo>
                    <a:pt x="195287" y="139573"/>
                  </a:lnTo>
                  <a:lnTo>
                    <a:pt x="195224" y="139001"/>
                  </a:lnTo>
                  <a:lnTo>
                    <a:pt x="191960" y="131838"/>
                  </a:lnTo>
                  <a:lnTo>
                    <a:pt x="190665" y="128993"/>
                  </a:lnTo>
                  <a:lnTo>
                    <a:pt x="183388" y="122694"/>
                  </a:lnTo>
                  <a:lnTo>
                    <a:pt x="173672" y="120523"/>
                  </a:lnTo>
                  <a:lnTo>
                    <a:pt x="154851" y="120523"/>
                  </a:lnTo>
                  <a:lnTo>
                    <a:pt x="152323" y="131838"/>
                  </a:lnTo>
                  <a:lnTo>
                    <a:pt x="152349" y="120624"/>
                  </a:lnTo>
                  <a:lnTo>
                    <a:pt x="126949" y="120624"/>
                  </a:lnTo>
                  <a:lnTo>
                    <a:pt x="126949" y="190449"/>
                  </a:lnTo>
                  <a:lnTo>
                    <a:pt x="152349" y="190449"/>
                  </a:lnTo>
                  <a:lnTo>
                    <a:pt x="152349" y="139573"/>
                  </a:lnTo>
                  <a:lnTo>
                    <a:pt x="169214" y="139573"/>
                  </a:lnTo>
                  <a:lnTo>
                    <a:pt x="171399" y="145249"/>
                  </a:lnTo>
                  <a:lnTo>
                    <a:pt x="171399" y="190449"/>
                  </a:lnTo>
                  <a:lnTo>
                    <a:pt x="196799" y="190449"/>
                  </a:lnTo>
                  <a:lnTo>
                    <a:pt x="196799" y="152374"/>
                  </a:lnTo>
                  <a:close/>
                </a:path>
                <a:path w="631189" h="279400">
                  <a:moveTo>
                    <a:pt x="279323" y="139674"/>
                  </a:moveTo>
                  <a:lnTo>
                    <a:pt x="272199" y="95516"/>
                  </a:lnTo>
                  <a:lnTo>
                    <a:pt x="266623" y="84747"/>
                  </a:lnTo>
                  <a:lnTo>
                    <a:pt x="266623" y="139674"/>
                  </a:lnTo>
                  <a:lnTo>
                    <a:pt x="256641" y="189090"/>
                  </a:lnTo>
                  <a:lnTo>
                    <a:pt x="229425" y="229438"/>
                  </a:lnTo>
                  <a:lnTo>
                    <a:pt x="189064" y="256641"/>
                  </a:lnTo>
                  <a:lnTo>
                    <a:pt x="139649" y="266623"/>
                  </a:lnTo>
                  <a:lnTo>
                    <a:pt x="90220" y="256641"/>
                  </a:lnTo>
                  <a:lnTo>
                    <a:pt x="49872" y="229438"/>
                  </a:lnTo>
                  <a:lnTo>
                    <a:pt x="22669" y="189090"/>
                  </a:lnTo>
                  <a:lnTo>
                    <a:pt x="12700" y="139674"/>
                  </a:lnTo>
                  <a:lnTo>
                    <a:pt x="22669" y="90246"/>
                  </a:lnTo>
                  <a:lnTo>
                    <a:pt x="49872" y="49885"/>
                  </a:lnTo>
                  <a:lnTo>
                    <a:pt x="90220" y="22669"/>
                  </a:lnTo>
                  <a:lnTo>
                    <a:pt x="139649" y="12700"/>
                  </a:lnTo>
                  <a:lnTo>
                    <a:pt x="189064" y="22669"/>
                  </a:lnTo>
                  <a:lnTo>
                    <a:pt x="229425" y="49885"/>
                  </a:lnTo>
                  <a:lnTo>
                    <a:pt x="256641" y="90246"/>
                  </a:lnTo>
                  <a:lnTo>
                    <a:pt x="266623" y="139674"/>
                  </a:lnTo>
                  <a:lnTo>
                    <a:pt x="266623" y="84747"/>
                  </a:lnTo>
                  <a:lnTo>
                    <a:pt x="252361" y="57175"/>
                  </a:lnTo>
                  <a:lnTo>
                    <a:pt x="222135" y="26936"/>
                  </a:lnTo>
                  <a:lnTo>
                    <a:pt x="194576" y="12700"/>
                  </a:lnTo>
                  <a:lnTo>
                    <a:pt x="183794" y="7112"/>
                  </a:lnTo>
                  <a:lnTo>
                    <a:pt x="139649" y="0"/>
                  </a:lnTo>
                  <a:lnTo>
                    <a:pt x="95504" y="7112"/>
                  </a:lnTo>
                  <a:lnTo>
                    <a:pt x="57175" y="26936"/>
                  </a:lnTo>
                  <a:lnTo>
                    <a:pt x="26936" y="57175"/>
                  </a:lnTo>
                  <a:lnTo>
                    <a:pt x="7112" y="95516"/>
                  </a:lnTo>
                  <a:lnTo>
                    <a:pt x="0" y="139674"/>
                  </a:lnTo>
                  <a:lnTo>
                    <a:pt x="7112" y="183807"/>
                  </a:lnTo>
                  <a:lnTo>
                    <a:pt x="26936" y="222148"/>
                  </a:lnTo>
                  <a:lnTo>
                    <a:pt x="57175" y="252374"/>
                  </a:lnTo>
                  <a:lnTo>
                    <a:pt x="95504" y="272199"/>
                  </a:lnTo>
                  <a:lnTo>
                    <a:pt x="139649" y="279323"/>
                  </a:lnTo>
                  <a:lnTo>
                    <a:pt x="183794" y="272199"/>
                  </a:lnTo>
                  <a:lnTo>
                    <a:pt x="194576" y="266623"/>
                  </a:lnTo>
                  <a:lnTo>
                    <a:pt x="222135" y="252374"/>
                  </a:lnTo>
                  <a:lnTo>
                    <a:pt x="252361" y="222148"/>
                  </a:lnTo>
                  <a:lnTo>
                    <a:pt x="272199" y="183807"/>
                  </a:lnTo>
                  <a:lnTo>
                    <a:pt x="279323" y="139674"/>
                  </a:lnTo>
                  <a:close/>
                </a:path>
                <a:path w="631189" h="279400">
                  <a:moveTo>
                    <a:pt x="474675" y="64274"/>
                  </a:moveTo>
                  <a:lnTo>
                    <a:pt x="466140" y="64274"/>
                  </a:lnTo>
                  <a:lnTo>
                    <a:pt x="459574" y="83197"/>
                  </a:lnTo>
                  <a:lnTo>
                    <a:pt x="453021" y="64274"/>
                  </a:lnTo>
                  <a:lnTo>
                    <a:pt x="443839" y="64274"/>
                  </a:lnTo>
                  <a:lnTo>
                    <a:pt x="454990" y="92938"/>
                  </a:lnTo>
                  <a:lnTo>
                    <a:pt x="454990" y="113169"/>
                  </a:lnTo>
                  <a:lnTo>
                    <a:pt x="464172" y="113169"/>
                  </a:lnTo>
                  <a:lnTo>
                    <a:pt x="464172" y="92938"/>
                  </a:lnTo>
                  <a:lnTo>
                    <a:pt x="467741" y="83197"/>
                  </a:lnTo>
                  <a:lnTo>
                    <a:pt x="474675" y="64274"/>
                  </a:lnTo>
                  <a:close/>
                </a:path>
                <a:path w="631189" h="279400">
                  <a:moveTo>
                    <a:pt x="498919" y="80695"/>
                  </a:moveTo>
                  <a:lnTo>
                    <a:pt x="494220" y="76022"/>
                  </a:lnTo>
                  <a:lnTo>
                    <a:pt x="491045" y="76022"/>
                  </a:lnTo>
                  <a:lnTo>
                    <a:pt x="491045" y="83616"/>
                  </a:lnTo>
                  <a:lnTo>
                    <a:pt x="491045" y="106197"/>
                  </a:lnTo>
                  <a:lnTo>
                    <a:pt x="489292" y="107950"/>
                  </a:lnTo>
                  <a:lnTo>
                    <a:pt x="484949" y="107950"/>
                  </a:lnTo>
                  <a:lnTo>
                    <a:pt x="483171" y="106197"/>
                  </a:lnTo>
                  <a:lnTo>
                    <a:pt x="483171" y="83616"/>
                  </a:lnTo>
                  <a:lnTo>
                    <a:pt x="484949" y="81889"/>
                  </a:lnTo>
                  <a:lnTo>
                    <a:pt x="489292" y="81889"/>
                  </a:lnTo>
                  <a:lnTo>
                    <a:pt x="491045" y="83616"/>
                  </a:lnTo>
                  <a:lnTo>
                    <a:pt x="491045" y="76022"/>
                  </a:lnTo>
                  <a:lnTo>
                    <a:pt x="480021" y="76022"/>
                  </a:lnTo>
                  <a:lnTo>
                    <a:pt x="475322" y="80695"/>
                  </a:lnTo>
                  <a:lnTo>
                    <a:pt x="475449" y="109270"/>
                  </a:lnTo>
                  <a:lnTo>
                    <a:pt x="480021" y="113817"/>
                  </a:lnTo>
                  <a:lnTo>
                    <a:pt x="494220" y="113817"/>
                  </a:lnTo>
                  <a:lnTo>
                    <a:pt x="498792" y="109270"/>
                  </a:lnTo>
                  <a:lnTo>
                    <a:pt x="498919" y="107950"/>
                  </a:lnTo>
                  <a:lnTo>
                    <a:pt x="498919" y="81889"/>
                  </a:lnTo>
                  <a:lnTo>
                    <a:pt x="498919" y="80695"/>
                  </a:lnTo>
                  <a:close/>
                </a:path>
                <a:path w="631189" h="279400">
                  <a:moveTo>
                    <a:pt x="510717" y="186372"/>
                  </a:moveTo>
                  <a:lnTo>
                    <a:pt x="510628" y="160096"/>
                  </a:lnTo>
                  <a:lnTo>
                    <a:pt x="510070" y="156349"/>
                  </a:lnTo>
                  <a:lnTo>
                    <a:pt x="505091" y="156349"/>
                  </a:lnTo>
                  <a:lnTo>
                    <a:pt x="503745" y="157340"/>
                  </a:lnTo>
                  <a:lnTo>
                    <a:pt x="502843" y="158318"/>
                  </a:lnTo>
                  <a:lnTo>
                    <a:pt x="502843" y="184619"/>
                  </a:lnTo>
                  <a:lnTo>
                    <a:pt x="503669" y="185521"/>
                  </a:lnTo>
                  <a:lnTo>
                    <a:pt x="504926" y="186372"/>
                  </a:lnTo>
                  <a:lnTo>
                    <a:pt x="510717" y="186372"/>
                  </a:lnTo>
                  <a:close/>
                </a:path>
                <a:path w="631189" h="279400">
                  <a:moveTo>
                    <a:pt x="529742" y="76022"/>
                  </a:moveTo>
                  <a:lnTo>
                    <a:pt x="521868" y="76022"/>
                  </a:lnTo>
                  <a:lnTo>
                    <a:pt x="521868" y="104698"/>
                  </a:lnTo>
                  <a:lnTo>
                    <a:pt x="519239" y="107950"/>
                  </a:lnTo>
                  <a:lnTo>
                    <a:pt x="513994" y="107950"/>
                  </a:lnTo>
                  <a:lnTo>
                    <a:pt x="513994" y="76022"/>
                  </a:lnTo>
                  <a:lnTo>
                    <a:pt x="506145" y="76022"/>
                  </a:lnTo>
                  <a:lnTo>
                    <a:pt x="506234" y="109270"/>
                  </a:lnTo>
                  <a:lnTo>
                    <a:pt x="506793" y="113817"/>
                  </a:lnTo>
                  <a:lnTo>
                    <a:pt x="517271" y="113817"/>
                  </a:lnTo>
                  <a:lnTo>
                    <a:pt x="521868" y="109270"/>
                  </a:lnTo>
                  <a:lnTo>
                    <a:pt x="521868" y="113169"/>
                  </a:lnTo>
                  <a:lnTo>
                    <a:pt x="529742" y="113169"/>
                  </a:lnTo>
                  <a:lnTo>
                    <a:pt x="529742" y="109270"/>
                  </a:lnTo>
                  <a:lnTo>
                    <a:pt x="529742" y="107950"/>
                  </a:lnTo>
                  <a:lnTo>
                    <a:pt x="529742" y="76022"/>
                  </a:lnTo>
                  <a:close/>
                </a:path>
                <a:path w="631189" h="279400">
                  <a:moveTo>
                    <a:pt x="540893" y="156349"/>
                  </a:moveTo>
                  <a:lnTo>
                    <a:pt x="533019" y="156349"/>
                  </a:lnTo>
                  <a:lnTo>
                    <a:pt x="533019" y="166344"/>
                  </a:lnTo>
                  <a:lnTo>
                    <a:pt x="540893" y="166344"/>
                  </a:lnTo>
                  <a:lnTo>
                    <a:pt x="540893" y="156349"/>
                  </a:lnTo>
                  <a:close/>
                </a:path>
                <a:path w="631189" h="279400">
                  <a:moveTo>
                    <a:pt x="561149" y="152374"/>
                  </a:moveTo>
                  <a:lnTo>
                    <a:pt x="560679" y="149466"/>
                  </a:lnTo>
                  <a:lnTo>
                    <a:pt x="559244" y="140716"/>
                  </a:lnTo>
                  <a:lnTo>
                    <a:pt x="558050" y="135089"/>
                  </a:lnTo>
                  <a:lnTo>
                    <a:pt x="557695" y="133413"/>
                  </a:lnTo>
                  <a:lnTo>
                    <a:pt x="553491" y="127444"/>
                  </a:lnTo>
                  <a:lnTo>
                    <a:pt x="550075" y="125260"/>
                  </a:lnTo>
                  <a:lnTo>
                    <a:pt x="550075" y="149466"/>
                  </a:lnTo>
                  <a:lnTo>
                    <a:pt x="549503" y="158318"/>
                  </a:lnTo>
                  <a:lnTo>
                    <a:pt x="549389" y="172618"/>
                  </a:lnTo>
                  <a:lnTo>
                    <a:pt x="533019" y="172618"/>
                  </a:lnTo>
                  <a:lnTo>
                    <a:pt x="533019" y="186372"/>
                  </a:lnTo>
                  <a:lnTo>
                    <a:pt x="540893" y="186372"/>
                  </a:lnTo>
                  <a:lnTo>
                    <a:pt x="540893" y="177596"/>
                  </a:lnTo>
                  <a:lnTo>
                    <a:pt x="549389" y="177596"/>
                  </a:lnTo>
                  <a:lnTo>
                    <a:pt x="549376" y="184619"/>
                  </a:lnTo>
                  <a:lnTo>
                    <a:pt x="548093" y="193243"/>
                  </a:lnTo>
                  <a:lnTo>
                    <a:pt x="527126" y="193243"/>
                  </a:lnTo>
                  <a:lnTo>
                    <a:pt x="525170" y="184619"/>
                  </a:lnTo>
                  <a:lnTo>
                    <a:pt x="525145" y="149466"/>
                  </a:lnTo>
                  <a:lnTo>
                    <a:pt x="550075" y="149466"/>
                  </a:lnTo>
                  <a:lnTo>
                    <a:pt x="550075" y="125260"/>
                  </a:lnTo>
                  <a:lnTo>
                    <a:pt x="547230" y="123418"/>
                  </a:lnTo>
                  <a:lnTo>
                    <a:pt x="539572" y="121945"/>
                  </a:lnTo>
                  <a:lnTo>
                    <a:pt x="525284" y="121221"/>
                  </a:lnTo>
                  <a:lnTo>
                    <a:pt x="518591" y="120980"/>
                  </a:lnTo>
                  <a:lnTo>
                    <a:pt x="518591" y="193243"/>
                  </a:lnTo>
                  <a:lnTo>
                    <a:pt x="506971" y="193243"/>
                  </a:lnTo>
                  <a:lnTo>
                    <a:pt x="506260" y="192620"/>
                  </a:lnTo>
                  <a:lnTo>
                    <a:pt x="504291" y="190893"/>
                  </a:lnTo>
                  <a:lnTo>
                    <a:pt x="502843" y="189064"/>
                  </a:lnTo>
                  <a:lnTo>
                    <a:pt x="502843" y="192620"/>
                  </a:lnTo>
                  <a:lnTo>
                    <a:pt x="494322" y="192620"/>
                  </a:lnTo>
                  <a:lnTo>
                    <a:pt x="494322" y="149466"/>
                  </a:lnTo>
                  <a:lnTo>
                    <a:pt x="494322" y="135089"/>
                  </a:lnTo>
                  <a:lnTo>
                    <a:pt x="502843" y="135089"/>
                  </a:lnTo>
                  <a:lnTo>
                    <a:pt x="502843" y="153746"/>
                  </a:lnTo>
                  <a:lnTo>
                    <a:pt x="504139" y="152374"/>
                  </a:lnTo>
                  <a:lnTo>
                    <a:pt x="507365" y="149466"/>
                  </a:lnTo>
                  <a:lnTo>
                    <a:pt x="516623" y="149466"/>
                  </a:lnTo>
                  <a:lnTo>
                    <a:pt x="518553" y="153746"/>
                  </a:lnTo>
                  <a:lnTo>
                    <a:pt x="518591" y="193243"/>
                  </a:lnTo>
                  <a:lnTo>
                    <a:pt x="518591" y="120980"/>
                  </a:lnTo>
                  <a:lnTo>
                    <a:pt x="515505" y="120853"/>
                  </a:lnTo>
                  <a:lnTo>
                    <a:pt x="505714" y="120713"/>
                  </a:lnTo>
                  <a:lnTo>
                    <a:pt x="491375" y="120688"/>
                  </a:lnTo>
                  <a:lnTo>
                    <a:pt x="487768" y="120738"/>
                  </a:lnTo>
                  <a:lnTo>
                    <a:pt x="487768" y="149466"/>
                  </a:lnTo>
                  <a:lnTo>
                    <a:pt x="487768" y="192620"/>
                  </a:lnTo>
                  <a:lnTo>
                    <a:pt x="479920" y="192620"/>
                  </a:lnTo>
                  <a:lnTo>
                    <a:pt x="479920" y="188874"/>
                  </a:lnTo>
                  <a:lnTo>
                    <a:pt x="475322" y="193243"/>
                  </a:lnTo>
                  <a:lnTo>
                    <a:pt x="464820" y="193243"/>
                  </a:lnTo>
                  <a:lnTo>
                    <a:pt x="464743" y="192620"/>
                  </a:lnTo>
                  <a:lnTo>
                    <a:pt x="464286" y="189090"/>
                  </a:lnTo>
                  <a:lnTo>
                    <a:pt x="464172" y="149466"/>
                  </a:lnTo>
                  <a:lnTo>
                    <a:pt x="472046" y="149466"/>
                  </a:lnTo>
                  <a:lnTo>
                    <a:pt x="472046" y="187617"/>
                  </a:lnTo>
                  <a:lnTo>
                    <a:pt x="477291" y="187617"/>
                  </a:lnTo>
                  <a:lnTo>
                    <a:pt x="479818" y="184619"/>
                  </a:lnTo>
                  <a:lnTo>
                    <a:pt x="479920" y="149466"/>
                  </a:lnTo>
                  <a:lnTo>
                    <a:pt x="487768" y="149466"/>
                  </a:lnTo>
                  <a:lnTo>
                    <a:pt x="487768" y="120738"/>
                  </a:lnTo>
                  <a:lnTo>
                    <a:pt x="473697" y="120891"/>
                  </a:lnTo>
                  <a:lnTo>
                    <a:pt x="462864" y="121196"/>
                  </a:lnTo>
                  <a:lnTo>
                    <a:pt x="462864" y="135089"/>
                  </a:lnTo>
                  <a:lnTo>
                    <a:pt x="462864" y="143217"/>
                  </a:lnTo>
                  <a:lnTo>
                    <a:pt x="453021" y="143217"/>
                  </a:lnTo>
                  <a:lnTo>
                    <a:pt x="453021" y="192620"/>
                  </a:lnTo>
                  <a:lnTo>
                    <a:pt x="443839" y="192620"/>
                  </a:lnTo>
                  <a:lnTo>
                    <a:pt x="443839" y="143217"/>
                  </a:lnTo>
                  <a:lnTo>
                    <a:pt x="433997" y="143217"/>
                  </a:lnTo>
                  <a:lnTo>
                    <a:pt x="433997" y="135089"/>
                  </a:lnTo>
                  <a:lnTo>
                    <a:pt x="462864" y="135089"/>
                  </a:lnTo>
                  <a:lnTo>
                    <a:pt x="462864" y="121196"/>
                  </a:lnTo>
                  <a:lnTo>
                    <a:pt x="458266" y="121323"/>
                  </a:lnTo>
                  <a:lnTo>
                    <a:pt x="423519" y="140716"/>
                  </a:lnTo>
                  <a:lnTo>
                    <a:pt x="421601" y="177596"/>
                  </a:lnTo>
                  <a:lnTo>
                    <a:pt x="423519" y="189471"/>
                  </a:lnTo>
                  <a:lnTo>
                    <a:pt x="457263" y="208965"/>
                  </a:lnTo>
                  <a:lnTo>
                    <a:pt x="491375" y="209499"/>
                  </a:lnTo>
                  <a:lnTo>
                    <a:pt x="508889" y="209296"/>
                  </a:lnTo>
                  <a:lnTo>
                    <a:pt x="547230" y="206768"/>
                  </a:lnTo>
                  <a:lnTo>
                    <a:pt x="561149" y="177596"/>
                  </a:lnTo>
                  <a:lnTo>
                    <a:pt x="561149" y="152374"/>
                  </a:lnTo>
                  <a:close/>
                </a:path>
                <a:path w="631189" h="279400">
                  <a:moveTo>
                    <a:pt x="631050" y="139674"/>
                  </a:moveTo>
                  <a:lnTo>
                    <a:pt x="623925" y="95516"/>
                  </a:lnTo>
                  <a:lnTo>
                    <a:pt x="618350" y="84734"/>
                  </a:lnTo>
                  <a:lnTo>
                    <a:pt x="618350" y="139674"/>
                  </a:lnTo>
                  <a:lnTo>
                    <a:pt x="608368" y="189090"/>
                  </a:lnTo>
                  <a:lnTo>
                    <a:pt x="581164" y="229438"/>
                  </a:lnTo>
                  <a:lnTo>
                    <a:pt x="540804" y="256641"/>
                  </a:lnTo>
                  <a:lnTo>
                    <a:pt x="491375" y="266623"/>
                  </a:lnTo>
                  <a:lnTo>
                    <a:pt x="441947" y="256641"/>
                  </a:lnTo>
                  <a:lnTo>
                    <a:pt x="401599" y="229438"/>
                  </a:lnTo>
                  <a:lnTo>
                    <a:pt x="374396" y="189090"/>
                  </a:lnTo>
                  <a:lnTo>
                    <a:pt x="364426" y="139674"/>
                  </a:lnTo>
                  <a:lnTo>
                    <a:pt x="374396" y="90246"/>
                  </a:lnTo>
                  <a:lnTo>
                    <a:pt x="401599" y="49885"/>
                  </a:lnTo>
                  <a:lnTo>
                    <a:pt x="441947" y="22669"/>
                  </a:lnTo>
                  <a:lnTo>
                    <a:pt x="491375" y="12700"/>
                  </a:lnTo>
                  <a:lnTo>
                    <a:pt x="540804" y="22669"/>
                  </a:lnTo>
                  <a:lnTo>
                    <a:pt x="581164" y="49885"/>
                  </a:lnTo>
                  <a:lnTo>
                    <a:pt x="608368" y="90246"/>
                  </a:lnTo>
                  <a:lnTo>
                    <a:pt x="618350" y="139674"/>
                  </a:lnTo>
                  <a:lnTo>
                    <a:pt x="618350" y="84734"/>
                  </a:lnTo>
                  <a:lnTo>
                    <a:pt x="604100" y="57175"/>
                  </a:lnTo>
                  <a:lnTo>
                    <a:pt x="573862" y="26936"/>
                  </a:lnTo>
                  <a:lnTo>
                    <a:pt x="546315" y="12700"/>
                  </a:lnTo>
                  <a:lnTo>
                    <a:pt x="535520" y="7112"/>
                  </a:lnTo>
                  <a:lnTo>
                    <a:pt x="491375" y="0"/>
                  </a:lnTo>
                  <a:lnTo>
                    <a:pt x="447230" y="7112"/>
                  </a:lnTo>
                  <a:lnTo>
                    <a:pt x="408901" y="26936"/>
                  </a:lnTo>
                  <a:lnTo>
                    <a:pt x="378663" y="57175"/>
                  </a:lnTo>
                  <a:lnTo>
                    <a:pt x="358838" y="95516"/>
                  </a:lnTo>
                  <a:lnTo>
                    <a:pt x="351726" y="139674"/>
                  </a:lnTo>
                  <a:lnTo>
                    <a:pt x="358838" y="183807"/>
                  </a:lnTo>
                  <a:lnTo>
                    <a:pt x="378663" y="222148"/>
                  </a:lnTo>
                  <a:lnTo>
                    <a:pt x="408901" y="252374"/>
                  </a:lnTo>
                  <a:lnTo>
                    <a:pt x="447230" y="272199"/>
                  </a:lnTo>
                  <a:lnTo>
                    <a:pt x="491375" y="279323"/>
                  </a:lnTo>
                  <a:lnTo>
                    <a:pt x="535520" y="272199"/>
                  </a:lnTo>
                  <a:lnTo>
                    <a:pt x="546315" y="266623"/>
                  </a:lnTo>
                  <a:lnTo>
                    <a:pt x="573862" y="252374"/>
                  </a:lnTo>
                  <a:lnTo>
                    <a:pt x="604100" y="222148"/>
                  </a:lnTo>
                  <a:lnTo>
                    <a:pt x="623925" y="183807"/>
                  </a:lnTo>
                  <a:lnTo>
                    <a:pt x="631050" y="139674"/>
                  </a:lnTo>
                  <a:close/>
                </a:path>
              </a:pathLst>
            </a:custGeom>
            <a:solidFill>
              <a:srgbClr val="FFFFFF"/>
            </a:solidFill>
          </p:spPr>
          <p:txBody>
            <a:bodyPr wrap="square" lIns="0" tIns="0" rIns="0" bIns="0" rtlCol="0"/>
            <a:lstStyle/>
            <a:p>
              <a:endParaRPr/>
            </a:p>
          </p:txBody>
        </p:sp>
        <p:pic>
          <p:nvPicPr>
            <p:cNvPr id="10" name="object 10"/>
            <p:cNvPicPr/>
            <p:nvPr/>
          </p:nvPicPr>
          <p:blipFill>
            <a:blip r:embed="rId4" cstate="print"/>
            <a:stretch>
              <a:fillRect/>
            </a:stretch>
          </p:blipFill>
          <p:spPr>
            <a:xfrm>
              <a:off x="6053662" y="4070866"/>
              <a:ext cx="289181" cy="289174"/>
            </a:xfrm>
            <a:prstGeom prst="rect">
              <a:avLst/>
            </a:prstGeom>
          </p:spPr>
        </p:pic>
        <p:pic>
          <p:nvPicPr>
            <p:cNvPr id="11" name="object 11"/>
            <p:cNvPicPr/>
            <p:nvPr/>
          </p:nvPicPr>
          <p:blipFill>
            <a:blip r:embed="rId5" cstate="print"/>
            <a:stretch>
              <a:fillRect/>
            </a:stretch>
          </p:blipFill>
          <p:spPr>
            <a:xfrm>
              <a:off x="6389387" y="4076959"/>
              <a:ext cx="289174" cy="289181"/>
            </a:xfrm>
            <a:prstGeom prst="rect">
              <a:avLst/>
            </a:prstGeom>
          </p:spPr>
        </p:pic>
      </p:grpSp>
      <p:sp>
        <p:nvSpPr>
          <p:cNvPr id="12" name="object 12"/>
          <p:cNvSpPr txBox="1"/>
          <p:nvPr/>
        </p:nvSpPr>
        <p:spPr>
          <a:xfrm>
            <a:off x="6784850" y="4091357"/>
            <a:ext cx="50736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utm.my</a:t>
            </a:r>
            <a:endParaRPr sz="1200">
              <a:latin typeface="Carlito"/>
              <a:cs typeface="Carlito"/>
            </a:endParaRPr>
          </a:p>
        </p:txBody>
      </p:sp>
      <p:sp>
        <p:nvSpPr>
          <p:cNvPr id="13" name="object 13"/>
          <p:cNvSpPr txBox="1"/>
          <p:nvPr/>
        </p:nvSpPr>
        <p:spPr>
          <a:xfrm>
            <a:off x="7892177" y="4088661"/>
            <a:ext cx="6934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utmofficial</a:t>
            </a:r>
            <a:endParaRPr sz="1200">
              <a:latin typeface="Carlito"/>
              <a:cs typeface="Carlit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35.2"/>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8.9|31.7|26"/>
</p:tagLst>
</file>

<file path=ppt/tags/tag4.xml><?xml version="1.0" encoding="utf-8"?>
<p:tagLst xmlns:a="http://schemas.openxmlformats.org/drawingml/2006/main" xmlns:r="http://schemas.openxmlformats.org/officeDocument/2006/relationships" xmlns:p="http://schemas.openxmlformats.org/presentationml/2006/main">
  <p:tag name="TIMING" val="|15|51.1|3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F2F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434</TotalTime>
  <Words>610</Words>
  <Application>Microsoft Office PowerPoint</Application>
  <PresentationFormat>宽屏</PresentationFormat>
  <Paragraphs>73</Paragraphs>
  <Slides>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Arial-BoldMT</vt:lpstr>
      <vt:lpstr>ArialMT</vt:lpstr>
      <vt:lpstr>Carlito</vt:lpstr>
      <vt:lpstr>等线</vt:lpstr>
      <vt:lpstr>Calibri</vt:lpstr>
      <vt:lpstr>Office Theme</vt:lpstr>
      <vt:lpstr>SECJ 2203 SOFTWARE ENGINEERING</vt:lpstr>
      <vt:lpstr>UNIVERSITI TEKNOLOGI MALAYSIA</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ZHAO WEI</cp:lastModifiedBy>
  <cp:revision>7</cp:revision>
  <dcterms:created xsi:type="dcterms:W3CDTF">2025-01-22T07:03:08Z</dcterms:created>
  <dcterms:modified xsi:type="dcterms:W3CDTF">2025-01-23T09:50:34Z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2025-01-22T00:00:00Z</vt:filetime>
  </property>
  <property fmtid="{D5CDD505-2E9C-101B-9397-08002B2CF9AE}" pid="3" name="Producer">
    <vt:lpwstr>3-Heights(TM) PDF Security Shell 4.8.25.2 (http://www.pdf-tools.com)</vt:lpwstr>
  </property>
</Properties>
</file>