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5"/>
  </p:notesMasterIdLst>
  <p:handoutMasterIdLst>
    <p:handoutMasterId r:id="rId16"/>
  </p:handoutMasterIdLst>
  <p:sldIdLst>
    <p:sldId id="268" r:id="rId2"/>
    <p:sldId id="270" r:id="rId3"/>
    <p:sldId id="269" r:id="rId4"/>
    <p:sldId id="271" r:id="rId5"/>
    <p:sldId id="272" r:id="rId6"/>
    <p:sldId id="273" r:id="rId7"/>
    <p:sldId id="276" r:id="rId8"/>
    <p:sldId id="277" r:id="rId9"/>
    <p:sldId id="274" r:id="rId10"/>
    <p:sldId id="275" r:id="rId11"/>
    <p:sldId id="278" r:id="rId12"/>
    <p:sldId id="279" r:id="rId13"/>
    <p:sldId id="280" r:id="rId14"/>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p:cViewPr varScale="1">
        <p:scale>
          <a:sx n="62" d="100"/>
          <a:sy n="62" d="100"/>
        </p:scale>
        <p:origin x="475" y="62"/>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88" d="100"/>
          <a:sy n="88" d="100"/>
        </p:scale>
        <p:origin x="38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FDB1203C-49AD-4710-BA71-D820B68728F7}" type="datetime1">
              <a:rPr lang="zh-CN" altLang="en-US" smtClean="0">
                <a:latin typeface="Microsoft YaHei UI" panose="020B0503020204020204" pitchFamily="34" charset="-122"/>
                <a:ea typeface="Microsoft YaHei UI" panose="020B0503020204020204" pitchFamily="34" charset="-122"/>
              </a:rPr>
              <a:t>2024/6/26</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14886E15-F82A-4596-A46C-375C6D3981E1}"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A89D01AF-0267-46C4-95D4-1EC8159D4A92}" type="datetime1">
              <a:rPr lang="zh-CN" altLang="en-US" noProof="0" smtClean="0"/>
              <a:t>2024/6/26</a:t>
            </a:fld>
            <a:endParaRPr lang="zh-CN" altLang="en-US" noProof="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BF105DB2-FD3E-441D-8B7E-7AE83ECE27B3}" type="slidenum">
              <a:rPr lang="en-US" altLang="zh-CN" noProof="0" smtClean="0"/>
              <a:pPr/>
              <a:t>‹#›</a:t>
            </a:fld>
            <a:endParaRPr lang="zh-CN" altLang="en-US" noProof="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30904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2</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46443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25600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6587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78685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58199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328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82000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标题块"/>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7" name="顶部图形"/>
          <p:cNvGrpSpPr/>
          <p:nvPr/>
        </p:nvGrpSpPr>
        <p:grpSpPr>
          <a:xfrm>
            <a:off x="1279" y="0"/>
            <a:ext cx="12188952" cy="429768"/>
            <a:chOff x="1279" y="0"/>
            <a:chExt cx="12188952" cy="429768"/>
          </a:xfrm>
        </p:grpSpPr>
        <p:sp>
          <p:nvSpPr>
            <p:cNvPr id="8" name="长方形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 name="长方形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0" name="长方形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grpSp>
        <p:nvGrpSpPr>
          <p:cNvPr id="23" name="底部图形"/>
          <p:cNvGrpSpPr/>
          <p:nvPr/>
        </p:nvGrpSpPr>
        <p:grpSpPr>
          <a:xfrm>
            <a:off x="0" y="6080760"/>
            <a:ext cx="12190231" cy="777240"/>
            <a:chOff x="0" y="6080760"/>
            <a:chExt cx="12190231" cy="777240"/>
          </a:xfrm>
        </p:grpSpPr>
        <p:sp>
          <p:nvSpPr>
            <p:cNvPr id="13" name="长方形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4" name="长方形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5" name="长方形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 name="标题 1"/>
          <p:cNvSpPr>
            <a:spLocks noGrp="1"/>
          </p:cNvSpPr>
          <p:nvPr>
            <p:ph type="ctrTitle"/>
          </p:nvPr>
        </p:nvSpPr>
        <p:spPr bwMode="invGray">
          <a:xfrm>
            <a:off x="1522414" y="1905000"/>
            <a:ext cx="9143998" cy="2667000"/>
          </a:xfrm>
        </p:spPr>
        <p:txBody>
          <a:bodyPr rtlCol="0" anchor="b">
            <a:normAutofit/>
          </a:bodyPr>
          <a:lstStyle>
            <a:lvl1pPr>
              <a:lnSpc>
                <a:spcPct val="80000"/>
              </a:lnSpc>
              <a:defRPr sz="6600">
                <a:solidFill>
                  <a:schemeClr val="bg1"/>
                </a:solidFill>
                <a:effectLst>
                  <a:outerShdw blurRad="88900" algn="ctr" rotWithShape="0">
                    <a:prstClr val="black">
                      <a:alpha val="35000"/>
                    </a:prstClr>
                  </a:outerShdw>
                </a:effectLst>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522413" y="5029200"/>
            <a:ext cx="8229598" cy="838200"/>
          </a:xfrm>
        </p:spPr>
        <p:txBody>
          <a:bodyPr rtlCol="0"/>
          <a:lstStyle>
            <a:lvl1pPr marL="0" indent="0" algn="l">
              <a:lnSpc>
                <a:spcPct val="90000"/>
              </a:lnSpc>
              <a:spcBef>
                <a:spcPts val="0"/>
              </a:spcBef>
              <a:buNone/>
              <a:defRPr>
                <a:solidFill>
                  <a:schemeClr val="tx1"/>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21" name="页脚占位符 20"/>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20" name="日期占位符 19"/>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67A1C14-58F9-4483-8DFC-56117A2C0559}" type="datetime1">
              <a:rPr lang="zh-CN" altLang="en-US" noProof="0" smtClean="0"/>
              <a:t>2024/6/26</a:t>
            </a:fld>
            <a:endParaRPr lang="zh-CN" altLang="en-US" noProof="0" dirty="0"/>
          </a:p>
        </p:txBody>
      </p:sp>
      <p:sp>
        <p:nvSpPr>
          <p:cNvPr id="22" name="灯片编号占位符 21"/>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垂直文本占位符 2"/>
          <p:cNvSpPr>
            <a:spLocks noGrp="1"/>
          </p:cNvSpPr>
          <p:nvPr>
            <p:ph type="body" orient="vert" idx="1" hasCustomPrompt="1"/>
          </p:nvPr>
        </p:nvSpPr>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a:defRPr/>
            </a:lvl6pPr>
            <a:lvl7pPr>
              <a:defRPr/>
            </a:lvl7pPr>
            <a:lvl8pPr>
              <a:defRPr/>
            </a:lvl8pPr>
            <a:lvl9pPr>
              <a:defRPr/>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1700558-C5B6-4856-A3F8-357A22D7459F}" type="datetime1">
              <a:rPr lang="zh-CN" altLang="en-US" noProof="0" smtClean="0"/>
              <a:t>2024/6/26</a:t>
            </a:fld>
            <a:endParaRPr lang="zh-CN" altLang="en-US" noProof="0"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494507" y="609600"/>
            <a:ext cx="1143001" cy="5410200"/>
          </a:xfrm>
        </p:spPr>
        <p:txBody>
          <a:bodyPr vert="ea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垂直文本占位符 2"/>
          <p:cNvSpPr>
            <a:spLocks noGrp="1"/>
          </p:cNvSpPr>
          <p:nvPr>
            <p:ph type="body" orient="vert" idx="1" hasCustomPrompt="1"/>
          </p:nvPr>
        </p:nvSpPr>
        <p:spPr>
          <a:xfrm>
            <a:off x="1522413" y="609600"/>
            <a:ext cx="7696198" cy="5410200"/>
          </a:xfrm>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a:defRPr/>
            </a:lvl6pPr>
            <a:lvl7pPr>
              <a:defRPr/>
            </a:lvl7pPr>
            <a:lvl8pPr>
              <a:defRPr/>
            </a:lvl8pPr>
            <a:lvl9pPr>
              <a:defRPr/>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7BD2B42-13D3-47E7-A08A-16BCE647AA36}" type="datetime1">
              <a:rPr lang="zh-CN" altLang="en-US" noProof="0" smtClean="0"/>
              <a:t>2024/6/26</a:t>
            </a:fld>
            <a:endParaRPr lang="zh-CN" altLang="en-US" noProof="0"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lvl1pPr algn="l">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dirty="0"/>
              <a:t>添加页脚</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48DC9E2-4972-4663-81A1-133D1C895091}" type="datetime1">
              <a:rPr lang="zh-CN" altLang="en-US" noProof="0" smtClean="0"/>
              <a:t>2024/6/26</a:t>
            </a:fld>
            <a:endParaRPr lang="zh-CN" altLang="en-US" noProof="0"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lvl1pPr algn="l">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8BD0E98-950F-4253-936F-D619AE9042AC}" type="datetime1">
              <a:rPr lang="zh-CN" altLang="en-US" noProof="0" smtClean="0"/>
              <a:t>2024/6/26</a:t>
            </a:fld>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3" y="1905000"/>
            <a:ext cx="9144000" cy="2667000"/>
          </a:xfrm>
        </p:spPr>
        <p:txBody>
          <a:bodyPr rtlCol="0" anchor="b">
            <a:normAutofit/>
          </a:bodyPr>
          <a:lstStyle>
            <a:lvl1pPr algn="l">
              <a:defRPr sz="5400" b="0" cap="none"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1522413" y="4876800"/>
            <a:ext cx="8229598" cy="1143000"/>
          </a:xfrm>
        </p:spPr>
        <p:txBody>
          <a:bodyPr rtlCol="0" anchor="t">
            <a:normAutofit/>
          </a:bodyPr>
          <a:lstStyle>
            <a:lvl1pPr marL="0" indent="0">
              <a:spcBef>
                <a:spcPts val="0"/>
              </a:spcBef>
              <a:buNone/>
              <a:defRPr sz="24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5" name="页脚占位符 4"/>
          <p:cNvSpPr>
            <a:spLocks noGrp="1"/>
          </p:cNvSpPr>
          <p:nvPr>
            <p:ph type="ftr" sz="quarter" idx="11"/>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10"/>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fld id="{1408CDC4-AC1A-43F3-812E-20882330DA41}" type="datetime1">
              <a:rPr lang="zh-CN" altLang="en-US" noProof="0" smtClean="0"/>
              <a:t>2024/6/26</a:t>
            </a:fld>
            <a:endParaRPr lang="zh-CN" altLang="en-US" noProof="0" dirty="0"/>
          </a:p>
        </p:txBody>
      </p:sp>
      <p:sp>
        <p:nvSpPr>
          <p:cNvPr id="6" name="灯片编号占位符 5"/>
          <p:cNvSpPr>
            <a:spLocks noGrp="1"/>
          </p:cNvSpPr>
          <p:nvPr>
            <p:ph type="sldNum" sz="quarter" idx="12"/>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half" idx="1" hasCustomPrompt="1"/>
          </p:nvPr>
        </p:nvSpPr>
        <p:spPr>
          <a:xfrm>
            <a:off x="1522413" y="1904999"/>
            <a:ext cx="4435564" cy="4088921"/>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a:lvl7pPr>
            <a:lvl8pPr>
              <a:defRPr sz="1600"/>
            </a:lvl8pPr>
            <a:lvl9pPr>
              <a:defRPr sz="160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p:cNvSpPr>
            <a:spLocks noGrp="1"/>
          </p:cNvSpPr>
          <p:nvPr>
            <p:ph sz="half" idx="2" hasCustomPrompt="1"/>
          </p:nvPr>
        </p:nvSpPr>
        <p:spPr>
          <a:xfrm>
            <a:off x="6230849" y="1904999"/>
            <a:ext cx="4435564" cy="4088921"/>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a:lvl7pPr>
            <a:lvl8pPr>
              <a:defRPr sz="1600" baseline="0"/>
            </a:lvl8pPr>
            <a:lvl9pPr>
              <a:defRPr sz="1600" baseline="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8EB6738-3AF3-45F0-BC50-EDB496417290}" type="datetime1">
              <a:rPr lang="zh-CN" altLang="en-US" noProof="0" smtClean="0"/>
              <a:t>2024/6/26</a:t>
            </a:fld>
            <a:endParaRPr lang="zh-CN" altLang="en-US" noProof="0"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1522413" y="1828800"/>
            <a:ext cx="4419599" cy="685801"/>
          </a:xfrm>
        </p:spPr>
        <p:txBody>
          <a:bodyPr rtlCol="0" anchor="ctr">
            <a:normAutofit/>
          </a:bodyPr>
          <a:lstStyle>
            <a:lvl1pPr marL="0" indent="0">
              <a:spcBef>
                <a:spcPts val="0"/>
              </a:spcBef>
              <a:buNone/>
              <a:defRPr sz="20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hasCustomPrompt="1"/>
          </p:nvPr>
        </p:nvSpPr>
        <p:spPr>
          <a:xfrm>
            <a:off x="1522413" y="2590801"/>
            <a:ext cx="4419599" cy="3429000"/>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p:cNvSpPr>
            <a:spLocks noGrp="1"/>
          </p:cNvSpPr>
          <p:nvPr>
            <p:ph type="body" sz="quarter" idx="3" hasCustomPrompt="1"/>
          </p:nvPr>
        </p:nvSpPr>
        <p:spPr>
          <a:xfrm>
            <a:off x="6246814" y="1828800"/>
            <a:ext cx="4419599" cy="685801"/>
          </a:xfrm>
        </p:spPr>
        <p:txBody>
          <a:bodyPr rtlCol="0" anchor="ctr">
            <a:normAutofit/>
          </a:bodyPr>
          <a:lstStyle>
            <a:lvl1pPr marL="0" indent="0">
              <a:spcBef>
                <a:spcPts val="0"/>
              </a:spcBef>
              <a:buNone/>
              <a:defRPr sz="20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hasCustomPrompt="1"/>
          </p:nvPr>
        </p:nvSpPr>
        <p:spPr>
          <a:xfrm>
            <a:off x="6246814" y="2590801"/>
            <a:ext cx="4419599" cy="3429000"/>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496A226-FB64-4BC1-8D3D-F06FD70B556A}" type="datetime1">
              <a:rPr lang="zh-CN" altLang="en-US" noProof="0" smtClean="0"/>
              <a:t>2024/6/26</a:t>
            </a:fld>
            <a:endParaRPr lang="zh-CN" altLang="en-US" noProof="0" dirty="0"/>
          </a:p>
        </p:txBody>
      </p:sp>
      <p:sp>
        <p:nvSpPr>
          <p:cNvPr id="9" name="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B43D4B4-971E-4D6A-8680-2C41DC8C0A0B}" type="datetime1">
              <a:rPr lang="zh-CN" altLang="en-US" noProof="0" smtClean="0"/>
              <a:t>2024/6/26</a:t>
            </a:fld>
            <a:endParaRPr lang="zh-CN" altLang="en-US" noProof="0" dirty="0"/>
          </a:p>
        </p:txBody>
      </p:sp>
      <p:sp>
        <p:nvSpPr>
          <p:cNvPr id="5" name="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6" name="底部图形"/>
          <p:cNvGrpSpPr/>
          <p:nvPr userDrawn="1"/>
        </p:nvGrpSpPr>
        <p:grpSpPr>
          <a:xfrm>
            <a:off x="0" y="6309360"/>
            <a:ext cx="12190231" cy="548640"/>
            <a:chOff x="0" y="6309360"/>
            <a:chExt cx="12190231" cy="548640"/>
          </a:xfrm>
        </p:grpSpPr>
        <p:sp>
          <p:nvSpPr>
            <p:cNvPr id="7" name="长方形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长方形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 name="长方形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7B18505-7031-4799-825D-8369E80CA197}" type="datetime1">
              <a:rPr lang="zh-CN" altLang="en-US" noProof="0" smtClean="0"/>
              <a:t>2024/6/26</a:t>
            </a:fld>
            <a:endParaRPr lang="zh-CN" altLang="en-US" noProof="0"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8" name="框架"/>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7923214" y="1371600"/>
            <a:ext cx="3124200" cy="2057400"/>
          </a:xfrm>
        </p:spPr>
        <p:txBody>
          <a:bodyPr rtlCol="0" anchor="b">
            <a:normAutofit/>
          </a:bodyPr>
          <a:lstStyle>
            <a:lvl1pPr algn="l">
              <a:defRPr sz="32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a:xfrm>
            <a:off x="1491930" y="1293495"/>
            <a:ext cx="5577840" cy="4023360"/>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hasCustomPrompt="1"/>
          </p:nvPr>
        </p:nvSpPr>
        <p:spPr>
          <a:xfrm>
            <a:off x="7923214" y="3536829"/>
            <a:ext cx="3124200" cy="1797169"/>
          </a:xfrm>
        </p:spPr>
        <p:txBody>
          <a:bodyPr rtlCol="0">
            <a:normAutofit/>
          </a:bodyPr>
          <a:lstStyle>
            <a:lvl1pPr marL="0" indent="0">
              <a:spcBef>
                <a:spcPts val="8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80FD74-E284-4E94-99D7-2346BE69CF21}" type="datetime1">
              <a:rPr lang="zh-CN" altLang="en-US" noProof="0" smtClean="0"/>
              <a:t>2024/6/26</a:t>
            </a:fld>
            <a:endParaRPr lang="zh-CN" altLang="en-US" noProof="0"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8" name="框架"/>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7923214" y="1371600"/>
            <a:ext cx="3124200" cy="2057400"/>
          </a:xfrm>
        </p:spPr>
        <p:txBody>
          <a:bodyPr rtlCol="0" anchor="b">
            <a:norm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图片占位符 2" descr="为添加图像预留的空占位符。单击占位符，选择要添加的图像。"/>
          <p:cNvSpPr>
            <a:spLocks noGrp="1"/>
          </p:cNvSpPr>
          <p:nvPr>
            <p:ph type="pic" idx="1" hasCustomPrompt="1"/>
          </p:nvPr>
        </p:nvSpPr>
        <p:spPr>
          <a:xfrm>
            <a:off x="1400490" y="1202055"/>
            <a:ext cx="5760720" cy="4206240"/>
          </a:xfrm>
          <a:solidFill>
            <a:schemeClr val="bg1">
              <a:lumMod val="95000"/>
            </a:schemeClr>
          </a:solidFill>
        </p:spPr>
        <p:txBody>
          <a:bodyPr tIns="914400" rtlCol="0">
            <a:normAutofit/>
          </a:bodyPr>
          <a:lstStyle>
            <a:lvl1pPr marL="0" indent="0" algn="ctr">
              <a:spcBef>
                <a:spcPts val="0"/>
              </a:spcBef>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4" name="文本占位符 3"/>
          <p:cNvSpPr>
            <a:spLocks noGrp="1"/>
          </p:cNvSpPr>
          <p:nvPr>
            <p:ph type="body" sz="half" idx="2" hasCustomPrompt="1"/>
          </p:nvPr>
        </p:nvSpPr>
        <p:spPr>
          <a:xfrm>
            <a:off x="7923214" y="3536829"/>
            <a:ext cx="3124200" cy="1797171"/>
          </a:xfrm>
        </p:spPr>
        <p:txBody>
          <a:bodyPr rtlCol="0">
            <a:normAutofit/>
          </a:bodyPr>
          <a:lstStyle>
            <a:lvl1pPr marL="0" indent="0">
              <a:spcBef>
                <a:spcPts val="8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400ED12-A873-4E9E-9C92-171C1A1590CF}" type="datetime1">
              <a:rPr lang="zh-CN" altLang="en-US" noProof="0" smtClean="0"/>
              <a:t>2024/6/26</a:t>
            </a:fld>
            <a:endParaRPr lang="zh-CN" altLang="en-US" noProof="0"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底部图形"/>
          <p:cNvGrpSpPr/>
          <p:nvPr/>
        </p:nvGrpSpPr>
        <p:grpSpPr>
          <a:xfrm>
            <a:off x="0" y="6309360"/>
            <a:ext cx="12190231" cy="548640"/>
            <a:chOff x="0" y="6309360"/>
            <a:chExt cx="12190231" cy="548640"/>
          </a:xfrm>
        </p:grpSpPr>
        <p:sp>
          <p:nvSpPr>
            <p:cNvPr id="7" name="长方形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长方形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 name="长方形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grpSp>
        <p:nvGrpSpPr>
          <p:cNvPr id="10" name="顶部图形"/>
          <p:cNvGrpSpPr/>
          <p:nvPr/>
        </p:nvGrpSpPr>
        <p:grpSpPr>
          <a:xfrm>
            <a:off x="1279" y="0"/>
            <a:ext cx="12188952" cy="320040"/>
            <a:chOff x="1279" y="0"/>
            <a:chExt cx="12188952" cy="320040"/>
          </a:xfrm>
        </p:grpSpPr>
        <p:sp>
          <p:nvSpPr>
            <p:cNvPr id="11" name="长方形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2" name="长方形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3" name="长方形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 name="标题占位符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pPr rtl="0"/>
            <a:r>
              <a:rPr lang="zh-CN" altLang="en-US" noProof="0"/>
              <a:t>单击此处编辑母版标题样式</a:t>
            </a:r>
          </a:p>
        </p:txBody>
      </p:sp>
      <p:sp>
        <p:nvSpPr>
          <p:cNvPr id="3" name="文本占位符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latin typeface="Microsoft YaHei UI" panose="020B0503020204020204" pitchFamily="34" charset="-122"/>
                <a:ea typeface="Microsoft YaHei UI" panose="020B0503020204020204" pitchFamily="34" charset="-122"/>
              </a:defRPr>
            </a:lvl1pPr>
          </a:lstStyle>
          <a:p>
            <a:fld id="{1A9A6A39-E622-4251-866A-E86E449AD329}" type="datetime1">
              <a:rPr lang="zh-CN" altLang="en-US" noProof="0" smtClean="0"/>
              <a:t>2024/6/26</a:t>
            </a:fld>
            <a:endParaRPr lang="zh-CN" altLang="en-US" noProof="0" dirty="0"/>
          </a:p>
        </p:txBody>
      </p:sp>
      <p:sp>
        <p:nvSpPr>
          <p:cNvPr id="6" name="灯片编号占位符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2414" y="1905000"/>
            <a:ext cx="6804246" cy="2100064"/>
          </a:xfrm>
        </p:spPr>
        <p:txBody>
          <a:bodyPr rtlCol="0"/>
          <a:lstStyle/>
          <a:p>
            <a:pPr rtl="0"/>
            <a:r>
              <a:rPr lang="en-US" altLang="zh-CN" dirty="0"/>
              <a:t>Campus Events Calendar</a:t>
            </a:r>
            <a:endParaRPr lang="zh-CN" altLang="en-US" dirty="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type="subTitle" idx="1"/>
          </p:nvPr>
        </p:nvSpPr>
        <p:spPr>
          <a:xfrm>
            <a:off x="3502124" y="5085184"/>
            <a:ext cx="6516214" cy="576064"/>
          </a:xfrm>
        </p:spPr>
        <p:txBody>
          <a:bodyPr rtlCol="0"/>
          <a:lstStyle/>
          <a:p>
            <a:pPr rtl="0"/>
            <a:r>
              <a:rPr lang="en-US" altLang="zh-CN" dirty="0">
                <a:latin typeface="Microsoft YaHei UI" panose="020B0503020204020204" pitchFamily="34" charset="-122"/>
                <a:ea typeface="Microsoft YaHei UI" panose="020B0503020204020204" pitchFamily="34" charset="-122"/>
              </a:rPr>
              <a:t>Zhao Wei | Liu </a:t>
            </a:r>
            <a:r>
              <a:rPr lang="en-US" altLang="zh-CN" dirty="0" err="1">
                <a:latin typeface="Microsoft YaHei UI" panose="020B0503020204020204" pitchFamily="34" charset="-122"/>
                <a:ea typeface="Microsoft YaHei UI" panose="020B0503020204020204" pitchFamily="34" charset="-122"/>
              </a:rPr>
              <a:t>Wanpeng</a:t>
            </a:r>
            <a:r>
              <a:rPr lang="en-US" altLang="zh-CN" dirty="0">
                <a:latin typeface="Microsoft YaHei UI" panose="020B0503020204020204" pitchFamily="34" charset="-122"/>
                <a:ea typeface="Microsoft YaHei UI" panose="020B0503020204020204" pitchFamily="34" charset="-122"/>
              </a:rPr>
              <a:t>|  Cheng </a:t>
            </a:r>
            <a:r>
              <a:rPr lang="en-US" altLang="zh-CN" dirty="0" err="1">
                <a:latin typeface="Microsoft YaHei UI" panose="020B0503020204020204" pitchFamily="34" charset="-122"/>
                <a:ea typeface="Microsoft YaHei UI" panose="020B0503020204020204" pitchFamily="34" charset="-122"/>
              </a:rPr>
              <a:t>Siyuan</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689F436-0AF8-779A-43EF-31294EE91346}"/>
              </a:ext>
            </a:extLst>
          </p:cNvPr>
          <p:cNvSpPr>
            <a:spLocks noGrp="1"/>
          </p:cNvSpPr>
          <p:nvPr>
            <p:ph type="title"/>
          </p:nvPr>
        </p:nvSpPr>
        <p:spPr>
          <a:xfrm>
            <a:off x="1405451" y="609599"/>
            <a:ext cx="9143538" cy="1066800"/>
          </a:xfrm>
        </p:spPr>
        <p:txBody>
          <a:bodyPr anchor="b">
            <a:normAutofit/>
          </a:bodyPr>
          <a:lstStyle/>
          <a:p>
            <a:r>
              <a:rPr lang="en-US" altLang="zh-CN" b="0" i="0" u="none" strike="noStrike" baseline="0"/>
              <a:t>Feedback submission interface </a:t>
            </a:r>
            <a:br>
              <a:rPr lang="en-US" altLang="zh-CN" b="0" i="0" u="none" strike="noStrike" baseline="0"/>
            </a:br>
            <a:endParaRPr lang="en-US" dirty="0"/>
          </a:p>
        </p:txBody>
      </p:sp>
      <p:sp>
        <p:nvSpPr>
          <p:cNvPr id="2" name="内容占位符 1"/>
          <p:cNvSpPr>
            <a:spLocks noGrp="1"/>
          </p:cNvSpPr>
          <p:nvPr>
            <p:ph sz="half" idx="1"/>
          </p:nvPr>
        </p:nvSpPr>
        <p:spPr>
          <a:xfrm>
            <a:off x="1522412" y="1904999"/>
            <a:ext cx="4454807" cy="2604121"/>
          </a:xfrm>
        </p:spPr>
        <p:txBody>
          <a:bodyPr rtlCol="0">
            <a:normAutofit/>
          </a:bodyPr>
          <a:lstStyle/>
          <a:p>
            <a:r>
              <a:rPr lang="en-US" altLang="zh-CN" b="0" i="0" u="none" strike="noStrike" baseline="0" dirty="0"/>
              <a:t>Function: Allows students to submit feedback after the event. </a:t>
            </a:r>
          </a:p>
          <a:p>
            <a:r>
              <a:rPr lang="en-US" altLang="zh-CN" b="0" i="0" u="none" strike="noStrike" baseline="0" dirty="0"/>
              <a:t>Design: Includes feedback rating, comment input box, submit button. </a:t>
            </a:r>
            <a:endParaRPr lang="zh-CN" altLang="en-US" dirty="0"/>
          </a:p>
        </p:txBody>
      </p:sp>
      <p:sp>
        <p:nvSpPr>
          <p:cNvPr id="7" name="矩形 6">
            <a:extLst>
              <a:ext uri="{FF2B5EF4-FFF2-40B4-BE49-F238E27FC236}">
                <a16:creationId xmlns:a16="http://schemas.microsoft.com/office/drawing/2014/main" id="{24839A14-1587-A941-2AF6-6E8A7B74404B}"/>
              </a:ext>
            </a:extLst>
          </p:cNvPr>
          <p:cNvSpPr/>
          <p:nvPr/>
        </p:nvSpPr>
        <p:spPr>
          <a:xfrm>
            <a:off x="6211605" y="1644288"/>
            <a:ext cx="5256584" cy="41448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err="1"/>
          </a:p>
        </p:txBody>
      </p:sp>
      <p:pic>
        <p:nvPicPr>
          <p:cNvPr id="10" name="图片 9" descr="图形用户界面, 文本, 应用程序&#10;&#10;描述已自动生成">
            <a:extLst>
              <a:ext uri="{FF2B5EF4-FFF2-40B4-BE49-F238E27FC236}">
                <a16:creationId xmlns:a16="http://schemas.microsoft.com/office/drawing/2014/main" id="{BEFB2BA7-0CCF-8709-E99C-9D9C33716013}"/>
              </a:ext>
            </a:extLst>
          </p:cNvPr>
          <p:cNvPicPr>
            <a:picLocks noChangeAspect="1"/>
          </p:cNvPicPr>
          <p:nvPr/>
        </p:nvPicPr>
        <p:blipFill>
          <a:blip r:embed="rId3"/>
          <a:stretch>
            <a:fillRect/>
          </a:stretch>
        </p:blipFill>
        <p:spPr>
          <a:xfrm>
            <a:off x="6472813" y="1874584"/>
            <a:ext cx="4734168" cy="3716320"/>
          </a:xfrm>
          <a:prstGeom prst="rect">
            <a:avLst/>
          </a:prstGeom>
          <a:noFill/>
        </p:spPr>
      </p:pic>
    </p:spTree>
    <p:extLst>
      <p:ext uri="{BB962C8B-B14F-4D97-AF65-F5344CB8AC3E}">
        <p14:creationId xmlns:p14="http://schemas.microsoft.com/office/powerpoint/2010/main" val="328138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F000FB5-C281-3441-6AE8-621EFCECB851}"/>
              </a:ext>
            </a:extLst>
          </p:cNvPr>
          <p:cNvSpPr>
            <a:spLocks noGrp="1"/>
          </p:cNvSpPr>
          <p:nvPr>
            <p:ph type="title"/>
          </p:nvPr>
        </p:nvSpPr>
        <p:spPr>
          <a:xfrm>
            <a:off x="7390556" y="1559389"/>
            <a:ext cx="5299990" cy="1481336"/>
          </a:xfrm>
        </p:spPr>
        <p:txBody>
          <a:bodyPr/>
          <a:lstStyle/>
          <a:p>
            <a:r>
              <a:rPr lang="en-US" altLang="zh-CN" sz="2800" b="0" i="0" u="none" strike="noStrike" baseline="0" dirty="0"/>
              <a:t>Activity feedback display </a:t>
            </a:r>
            <a:br>
              <a:rPr lang="en-US" altLang="zh-CN" b="0" i="0" u="none" strike="noStrike" baseline="0" dirty="0"/>
            </a:br>
            <a:endParaRPr lang="en-US" dirty="0"/>
          </a:p>
        </p:txBody>
      </p:sp>
      <p:pic>
        <p:nvPicPr>
          <p:cNvPr id="5" name="图片 4" descr="图形用户界面&#10;&#10;描述已自动生成">
            <a:extLst>
              <a:ext uri="{FF2B5EF4-FFF2-40B4-BE49-F238E27FC236}">
                <a16:creationId xmlns:a16="http://schemas.microsoft.com/office/drawing/2014/main" id="{90F99B0B-84A5-8A00-D2F4-E17EF6E652D9}"/>
              </a:ext>
            </a:extLst>
          </p:cNvPr>
          <p:cNvPicPr>
            <a:picLocks noChangeAspect="1"/>
          </p:cNvPicPr>
          <p:nvPr/>
        </p:nvPicPr>
        <p:blipFill>
          <a:blip r:embed="rId2"/>
          <a:stretch>
            <a:fillRect/>
          </a:stretch>
        </p:blipFill>
        <p:spPr>
          <a:xfrm>
            <a:off x="1341884" y="1268760"/>
            <a:ext cx="5760720" cy="4118914"/>
          </a:xfrm>
          <a:prstGeom prst="rect">
            <a:avLst/>
          </a:prstGeom>
          <a:noFill/>
        </p:spPr>
      </p:pic>
      <p:sp>
        <p:nvSpPr>
          <p:cNvPr id="3" name="内容占位符 2">
            <a:extLst>
              <a:ext uri="{FF2B5EF4-FFF2-40B4-BE49-F238E27FC236}">
                <a16:creationId xmlns:a16="http://schemas.microsoft.com/office/drawing/2014/main" id="{D623CE27-675A-B708-AD9D-29A213182539}"/>
              </a:ext>
            </a:extLst>
          </p:cNvPr>
          <p:cNvSpPr>
            <a:spLocks noGrp="1"/>
          </p:cNvSpPr>
          <p:nvPr>
            <p:ph type="body" sz="half" idx="2"/>
          </p:nvPr>
        </p:nvSpPr>
        <p:spPr>
          <a:xfrm>
            <a:off x="7606580" y="2973860"/>
            <a:ext cx="4248472" cy="1481336"/>
          </a:xfrm>
        </p:spPr>
        <p:txBody>
          <a:bodyPr>
            <a:normAutofit/>
          </a:bodyPr>
          <a:lstStyle/>
          <a:p>
            <a:endParaRPr lang="en-US" altLang="zh-CN" b="0" i="0" u="none" strike="noStrike" baseline="0" dirty="0"/>
          </a:p>
          <a:p>
            <a:r>
              <a:rPr lang="en-US" altLang="zh-CN" b="0" i="0" u="none" strike="noStrike" baseline="0" dirty="0"/>
              <a:t>Function: Display collected activity feedback information. </a:t>
            </a:r>
          </a:p>
          <a:p>
            <a:r>
              <a:rPr lang="en-US" altLang="zh-CN" b="0" i="0" u="none" strike="noStrike" baseline="0" dirty="0"/>
              <a:t>Design: Includes feedback ratings, review lists, and statistics. </a:t>
            </a:r>
            <a:endParaRPr lang="zh-CN" altLang="en-US" dirty="0"/>
          </a:p>
        </p:txBody>
      </p:sp>
      <p:sp>
        <p:nvSpPr>
          <p:cNvPr id="6" name="文本框 5">
            <a:extLst>
              <a:ext uri="{FF2B5EF4-FFF2-40B4-BE49-F238E27FC236}">
                <a16:creationId xmlns:a16="http://schemas.microsoft.com/office/drawing/2014/main" id="{079678F4-6B21-DDF4-B3F4-6BB3ACE458C2}"/>
              </a:ext>
            </a:extLst>
          </p:cNvPr>
          <p:cNvSpPr txBox="1"/>
          <p:nvPr/>
        </p:nvSpPr>
        <p:spPr>
          <a:xfrm>
            <a:off x="1233872" y="5885786"/>
            <a:ext cx="9721080" cy="369332"/>
          </a:xfrm>
          <a:prstGeom prst="rect">
            <a:avLst/>
          </a:prstGeom>
          <a:noFill/>
          <a:ln>
            <a:solidFill>
              <a:schemeClr val="accent1">
                <a:lumMod val="20000"/>
                <a:lumOff val="80000"/>
              </a:schemeClr>
            </a:solidFill>
          </a:ln>
        </p:spPr>
        <p:txBody>
          <a:bodyPr wrap="square" rtlCol="0" anchor="ctr" anchorCtr="1">
            <a:spAutoFit/>
          </a:bodyPr>
          <a:lstStyle/>
          <a:p>
            <a:r>
              <a:rPr lang="en-US" altLang="zh-CN" dirty="0"/>
              <a:t>https://www.figma.com/proto/7VSiHaugFarjcvMrmmXkPa?node-id=1-21&amp;t=nRLbe8EP8QcShHU0-6</a:t>
            </a:r>
            <a:endParaRPr lang="zh-CN" altLang="en-US" dirty="0"/>
          </a:p>
        </p:txBody>
      </p:sp>
    </p:spTree>
    <p:extLst>
      <p:ext uri="{BB962C8B-B14F-4D97-AF65-F5344CB8AC3E}">
        <p14:creationId xmlns:p14="http://schemas.microsoft.com/office/powerpoint/2010/main" val="190702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790F964-4AC8-6D0D-7CED-50F7B470DA8A}"/>
              </a:ext>
            </a:extLst>
          </p:cNvPr>
          <p:cNvSpPr>
            <a:spLocks noGrp="1"/>
          </p:cNvSpPr>
          <p:nvPr>
            <p:ph type="title"/>
          </p:nvPr>
        </p:nvSpPr>
        <p:spPr>
          <a:xfrm>
            <a:off x="2205980" y="2672916"/>
            <a:ext cx="8424936" cy="1512168"/>
          </a:xfrm>
        </p:spPr>
        <p:txBody>
          <a:bodyPr>
            <a:normAutofit fontScale="90000"/>
          </a:bodyPr>
          <a:lstStyle/>
          <a:p>
            <a:br>
              <a:rPr lang="en-US" altLang="zh-CN" sz="1800" b="1" i="0" u="none" strike="noStrike" baseline="0" dirty="0">
                <a:solidFill>
                  <a:srgbClr val="000000"/>
                </a:solidFill>
                <a:latin typeface="等线" panose="02010600030101010101" pitchFamily="2" charset="-122"/>
                <a:ea typeface="等线" panose="02010600030101010101" pitchFamily="2" charset="-122"/>
              </a:rPr>
            </a:br>
            <a:br>
              <a:rPr lang="en-US" altLang="zh-CN" sz="2700" b="1" i="0" u="none" strike="noStrike" baseline="0" dirty="0">
                <a:solidFill>
                  <a:srgbClr val="000000"/>
                </a:solidFill>
                <a:latin typeface="等线" panose="02010600030101010101" pitchFamily="2" charset="-122"/>
                <a:ea typeface="等线" panose="02010600030101010101" pitchFamily="2" charset="-122"/>
              </a:rPr>
            </a:br>
            <a:r>
              <a:rPr lang="en-US" altLang="zh-CN" sz="2700" i="0" u="none" strike="noStrike" baseline="0" dirty="0">
                <a:solidFill>
                  <a:srgbClr val="000000"/>
                </a:solidFill>
                <a:latin typeface="等线" panose="02010600030101010101" pitchFamily="2" charset="-122"/>
                <a:ea typeface="等线" panose="02010600030101010101" pitchFamily="2" charset="-122"/>
              </a:rPr>
              <a:t>The</a:t>
            </a:r>
            <a:r>
              <a:rPr lang="en-US" altLang="zh-CN" sz="2700" b="1" i="0" u="none" strike="noStrike" baseline="0" dirty="0">
                <a:solidFill>
                  <a:srgbClr val="000000"/>
                </a:solidFill>
                <a:latin typeface="等线" panose="02010600030101010101" pitchFamily="2" charset="-122"/>
                <a:ea typeface="等线" panose="02010600030101010101" pitchFamily="2" charset="-122"/>
              </a:rPr>
              <a:t> </a:t>
            </a:r>
            <a:r>
              <a:rPr lang="en-US" altLang="zh-CN" sz="2700" b="0" i="0" u="none" strike="noStrike" baseline="0" dirty="0">
                <a:solidFill>
                  <a:srgbClr val="000000"/>
                </a:solidFill>
                <a:latin typeface="等线" panose="02010600030101010101" pitchFamily="2" charset="-122"/>
                <a:ea typeface="等线" panose="02010600030101010101" pitchFamily="2" charset="-122"/>
              </a:rPr>
              <a:t>system is designed as a centralized platform to manage and disseminate event information within a campus environment. It serves faculty, students, and staff, enabling them to access, participate in, and provide feedback on various campus events efficiently. </a:t>
            </a:r>
            <a:endParaRPr lang="zh-CN" altLang="en-US" sz="2700" dirty="0"/>
          </a:p>
        </p:txBody>
      </p:sp>
      <p:sp>
        <p:nvSpPr>
          <p:cNvPr id="6" name="文本框 5">
            <a:extLst>
              <a:ext uri="{FF2B5EF4-FFF2-40B4-BE49-F238E27FC236}">
                <a16:creationId xmlns:a16="http://schemas.microsoft.com/office/drawing/2014/main" id="{77229172-AE2F-8FA0-C450-524C9BA09A6B}"/>
              </a:ext>
            </a:extLst>
          </p:cNvPr>
          <p:cNvSpPr txBox="1"/>
          <p:nvPr/>
        </p:nvSpPr>
        <p:spPr>
          <a:xfrm>
            <a:off x="1557908" y="620688"/>
            <a:ext cx="9073008" cy="1446550"/>
          </a:xfrm>
          <a:prstGeom prst="rect">
            <a:avLst/>
          </a:prstGeom>
          <a:noFill/>
          <a:ln>
            <a:solidFill>
              <a:schemeClr val="accent1">
                <a:lumMod val="20000"/>
                <a:lumOff val="80000"/>
              </a:schemeClr>
            </a:solidFill>
          </a:ln>
        </p:spPr>
        <p:txBody>
          <a:bodyPr wrap="square" rtlCol="0" anchor="ctr" anchorCtr="1">
            <a:spAutoFit/>
          </a:bodyPr>
          <a:lstStyle/>
          <a:p>
            <a:br>
              <a:rPr lang="zh-CN" altLang="en-US" sz="4400" b="0" i="0" u="none" strike="noStrike" baseline="0" dirty="0">
                <a:solidFill>
                  <a:srgbClr val="000000"/>
                </a:solidFill>
                <a:latin typeface="等线" panose="02010600030101010101" pitchFamily="2" charset="-122"/>
                <a:ea typeface="等线" panose="02010600030101010101" pitchFamily="2" charset="-122"/>
              </a:rPr>
            </a:br>
            <a:r>
              <a:rPr lang="en-US" altLang="zh-CN" sz="4400" b="0" i="0" u="none" strike="noStrike" baseline="0" dirty="0">
                <a:solidFill>
                  <a:srgbClr val="000000"/>
                </a:solidFill>
                <a:latin typeface="等线" panose="02010600030101010101" pitchFamily="2" charset="-122"/>
                <a:ea typeface="等线" panose="02010600030101010101" pitchFamily="2" charset="-122"/>
              </a:rPr>
              <a:t> </a:t>
            </a:r>
            <a:r>
              <a:rPr lang="en-US" altLang="zh-CN" sz="4400" b="1" i="0" u="none" strike="noStrike" baseline="0" dirty="0">
                <a:solidFill>
                  <a:srgbClr val="000000"/>
                </a:solidFill>
                <a:latin typeface="等线" panose="02010600030101010101" pitchFamily="2" charset="-122"/>
                <a:ea typeface="等线" panose="02010600030101010101" pitchFamily="2" charset="-122"/>
              </a:rPr>
              <a:t>Summary of the proposed system</a:t>
            </a:r>
            <a:endParaRPr lang="zh-CN" altLang="en-US" sz="4400" dirty="0"/>
          </a:p>
        </p:txBody>
      </p:sp>
    </p:spTree>
    <p:extLst>
      <p:ext uri="{BB962C8B-B14F-4D97-AF65-F5344CB8AC3E}">
        <p14:creationId xmlns:p14="http://schemas.microsoft.com/office/powerpoint/2010/main" val="417969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85728-AB3E-A270-8429-9F389902E816}"/>
              </a:ext>
            </a:extLst>
          </p:cNvPr>
          <p:cNvSpPr>
            <a:spLocks noGrp="1"/>
          </p:cNvSpPr>
          <p:nvPr>
            <p:ph type="title"/>
          </p:nvPr>
        </p:nvSpPr>
        <p:spPr>
          <a:xfrm>
            <a:off x="4582244" y="2924944"/>
            <a:ext cx="4464496" cy="720080"/>
          </a:xfrm>
        </p:spPr>
        <p:txBody>
          <a:bodyPr>
            <a:noAutofit/>
          </a:bodyPr>
          <a:lstStyle/>
          <a:p>
            <a:r>
              <a:rPr lang="en-US" altLang="zh-CN" sz="4800" dirty="0">
                <a:latin typeface="MV Boli" panose="02000500030200090000" pitchFamily="2" charset="0"/>
                <a:cs typeface="MV Boli" panose="02000500030200090000" pitchFamily="2" charset="0"/>
              </a:rPr>
              <a:t>Thank you</a:t>
            </a:r>
            <a:r>
              <a:rPr lang="zh-CN" altLang="en-US" sz="4800" dirty="0">
                <a:latin typeface="MV Boli" panose="02000500030200090000" pitchFamily="2" charset="0"/>
                <a:cs typeface="MV Boli" panose="02000500030200090000" pitchFamily="2" charset="0"/>
              </a:rPr>
              <a:t>！</a:t>
            </a:r>
          </a:p>
        </p:txBody>
      </p:sp>
    </p:spTree>
    <p:extLst>
      <p:ext uri="{BB962C8B-B14F-4D97-AF65-F5344CB8AC3E}">
        <p14:creationId xmlns:p14="http://schemas.microsoft.com/office/powerpoint/2010/main" val="97168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006180" y="476672"/>
            <a:ext cx="4571536" cy="1182865"/>
          </a:xfrm>
        </p:spPr>
        <p:txBody>
          <a:bodyPr rtlCol="0"/>
          <a:lstStyle/>
          <a:p>
            <a:pPr rtl="0"/>
            <a:r>
              <a:rPr lang="en-US" altLang="zh-CN" dirty="0">
                <a:latin typeface="Microsoft YaHei UI" panose="020B0503020204020204" pitchFamily="34" charset="-122"/>
                <a:ea typeface="Microsoft YaHei UI" panose="020B0503020204020204" pitchFamily="34" charset="-122"/>
              </a:rPr>
              <a:t>Project Introduction</a:t>
            </a:r>
            <a:endParaRPr lang="zh-CN" altLang="en-US" dirty="0">
              <a:latin typeface="Microsoft YaHei UI" panose="020B0503020204020204" pitchFamily="34" charset="-122"/>
              <a:ea typeface="Microsoft YaHei UI" panose="020B0503020204020204" pitchFamily="34" charset="-122"/>
            </a:endParaRPr>
          </a:p>
        </p:txBody>
      </p:sp>
      <p:sp>
        <p:nvSpPr>
          <p:cNvPr id="2" name="内容占位符 1"/>
          <p:cNvSpPr>
            <a:spLocks noGrp="1"/>
          </p:cNvSpPr>
          <p:nvPr>
            <p:ph idx="1"/>
          </p:nvPr>
        </p:nvSpPr>
        <p:spPr/>
        <p:txBody>
          <a:bodyPr rtlCol="0"/>
          <a:lstStyle/>
          <a:p>
            <a:pPr algn="l"/>
            <a:endParaRPr lang="zh-CN" altLang="en-US" sz="1800" b="0" i="0" u="none" strike="noStrike" baseline="0" dirty="0">
              <a:solidFill>
                <a:srgbClr val="000000"/>
              </a:solidFill>
              <a:latin typeface="宋体" panose="02010600030101010101" pitchFamily="2" charset="-122"/>
              <a:ea typeface="宋体" panose="02010600030101010101" pitchFamily="2" charset="-122"/>
            </a:endParaRPr>
          </a:p>
          <a:p>
            <a:r>
              <a:rPr lang="en-US" altLang="zh-CN" sz="1800" b="0" i="0" u="none" strike="noStrike" baseline="0" dirty="0">
                <a:solidFill>
                  <a:srgbClr val="000000"/>
                </a:solidFill>
                <a:latin typeface="宋体" panose="02010600030101010101" pitchFamily="2" charset="-122"/>
                <a:ea typeface="宋体" panose="02010600030101010101" pitchFamily="2" charset="-122"/>
              </a:rPr>
              <a:t> Overview of the Project </a:t>
            </a:r>
          </a:p>
          <a:p>
            <a:pPr marL="0" indent="0">
              <a:buNone/>
            </a:pPr>
            <a:r>
              <a:rPr lang="en-US" altLang="zh-CN" sz="1800" b="0" i="0" u="none" strike="noStrike" baseline="0" dirty="0">
                <a:solidFill>
                  <a:srgbClr val="000000"/>
                </a:solidFill>
                <a:latin typeface="宋体" panose="02010600030101010101" pitchFamily="2" charset="-122"/>
                <a:ea typeface="宋体" panose="02010600030101010101" pitchFamily="2" charset="-122"/>
              </a:rPr>
              <a:t>The Campus Event Calendar project aims to provide a centralized platform for students, faculty, and external participants to manage  and view campus events efficiently. This platform will enhance the  visibility and participation of events while reducing the scattering of information. </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project objective</a:t>
            </a:r>
            <a:endParaRPr lang="zh-CN" altLang="en-US" dirty="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idx="1"/>
          </p:nvPr>
        </p:nvSpPr>
        <p:spPr/>
        <p:txBody>
          <a:bodyPr rtlCol="0"/>
          <a:lstStyle/>
          <a:p>
            <a:pPr algn="l"/>
            <a:endParaRPr lang="zh-CN" altLang="en-US" sz="1800" b="0" i="0" u="none" strike="noStrike" baseline="0" dirty="0">
              <a:solidFill>
                <a:srgbClr val="000000"/>
              </a:solidFill>
              <a:latin typeface="Symbol" panose="05050102010706020507" pitchFamily="18" charset="2"/>
            </a:endParaRPr>
          </a:p>
          <a:p>
            <a:r>
              <a:rPr lang="en-US" altLang="zh-CN" sz="1800" b="0" i="0" u="none" strike="noStrike" baseline="0" dirty="0">
                <a:solidFill>
                  <a:srgbClr val="000000"/>
                </a:solidFill>
                <a:latin typeface="宋体" panose="02010600030101010101" pitchFamily="2" charset="-122"/>
                <a:ea typeface="宋体" panose="02010600030101010101" pitchFamily="2" charset="-122"/>
              </a:rPr>
              <a:t>Develop a centralized platform to manage and notify users about campus events. </a:t>
            </a:r>
          </a:p>
          <a:p>
            <a:r>
              <a:rPr lang="en-US" altLang="zh-CN" sz="1800" b="0" i="0" u="none" strike="noStrike" baseline="0" dirty="0">
                <a:solidFill>
                  <a:srgbClr val="000000"/>
                </a:solidFill>
                <a:latin typeface="宋体" panose="02010600030101010101" pitchFamily="2" charset="-122"/>
                <a:ea typeface="宋体" panose="02010600030101010101" pitchFamily="2" charset="-122"/>
              </a:rPr>
              <a:t>Create a user-friendly interface for easy access to event information. </a:t>
            </a:r>
          </a:p>
          <a:p>
            <a:r>
              <a:rPr lang="en-US" altLang="zh-CN" sz="1800" b="0" i="0" u="none" strike="noStrike" baseline="0" dirty="0">
                <a:solidFill>
                  <a:srgbClr val="000000"/>
                </a:solidFill>
                <a:latin typeface="宋体" panose="02010600030101010101" pitchFamily="2" charset="-122"/>
                <a:ea typeface="宋体" panose="02010600030101010101" pitchFamily="2" charset="-122"/>
              </a:rPr>
              <a:t>Implement a system that supports RSVP for events, course scheduling, and assignment tracking for students and faculty. </a:t>
            </a:r>
          </a:p>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986674" y="828406"/>
            <a:ext cx="2520280" cy="633630"/>
          </a:xfrm>
        </p:spPr>
        <p:txBody>
          <a:bodyPr rtlCol="0" anchor="b">
            <a:normAutofit/>
          </a:bodyPr>
          <a:lstStyle/>
          <a:p>
            <a:pPr rtl="0"/>
            <a:r>
              <a:rPr lang="en-US" altLang="zh-CN" dirty="0"/>
              <a:t>UI Design</a:t>
            </a:r>
            <a:endParaRPr lang="zh-CN" altLang="en-US" dirty="0"/>
          </a:p>
        </p:txBody>
      </p:sp>
      <p:sp>
        <p:nvSpPr>
          <p:cNvPr id="10" name="Text Placeholder 2">
            <a:extLst>
              <a:ext uri="{FF2B5EF4-FFF2-40B4-BE49-F238E27FC236}">
                <a16:creationId xmlns:a16="http://schemas.microsoft.com/office/drawing/2014/main" id="{445F465E-48D8-DDBB-D9DE-A80F275A57B2}"/>
              </a:ext>
            </a:extLst>
          </p:cNvPr>
          <p:cNvSpPr>
            <a:spLocks noGrp="1"/>
          </p:cNvSpPr>
          <p:nvPr>
            <p:ph type="body" idx="1"/>
          </p:nvPr>
        </p:nvSpPr>
        <p:spPr>
          <a:xfrm>
            <a:off x="1845940" y="1553383"/>
            <a:ext cx="2123728" cy="533400"/>
          </a:xfrm>
        </p:spPr>
        <p:txBody>
          <a:bodyPr/>
          <a:lstStyle/>
          <a:p>
            <a:r>
              <a:rPr lang="en-US" altLang="zh-CN" b="0" i="0" u="none" strike="noStrike" baseline="0" dirty="0"/>
              <a:t>Login interface </a:t>
            </a:r>
          </a:p>
          <a:p>
            <a:endParaRPr lang="en-US" dirty="0"/>
          </a:p>
        </p:txBody>
      </p:sp>
      <p:pic>
        <p:nvPicPr>
          <p:cNvPr id="5" name="图片 4" descr="图形用户界面, 应用程序&#10;&#10;描述已自动生成">
            <a:extLst>
              <a:ext uri="{FF2B5EF4-FFF2-40B4-BE49-F238E27FC236}">
                <a16:creationId xmlns:a16="http://schemas.microsoft.com/office/drawing/2014/main" id="{4E40FF6E-A775-4B51-04C6-5DC9404ADB52}"/>
              </a:ext>
            </a:extLst>
          </p:cNvPr>
          <p:cNvPicPr>
            <a:picLocks noChangeAspect="1"/>
          </p:cNvPicPr>
          <p:nvPr/>
        </p:nvPicPr>
        <p:blipFill>
          <a:blip r:embed="rId3"/>
          <a:stretch>
            <a:fillRect/>
          </a:stretch>
        </p:blipFill>
        <p:spPr>
          <a:xfrm>
            <a:off x="837828" y="2086783"/>
            <a:ext cx="4419599" cy="3403090"/>
          </a:xfrm>
          <a:prstGeom prst="rect">
            <a:avLst/>
          </a:prstGeom>
          <a:noFill/>
        </p:spPr>
      </p:pic>
      <p:sp>
        <p:nvSpPr>
          <p:cNvPr id="2" name="内容占位符 1"/>
          <p:cNvSpPr>
            <a:spLocks noGrp="1"/>
          </p:cNvSpPr>
          <p:nvPr>
            <p:ph sz="quarter" idx="4"/>
          </p:nvPr>
        </p:nvSpPr>
        <p:spPr>
          <a:xfrm>
            <a:off x="6246814" y="2590801"/>
            <a:ext cx="4419599" cy="3429000"/>
          </a:xfrm>
        </p:spPr>
        <p:txBody>
          <a:bodyPr rtlCol="0">
            <a:normAutofit/>
          </a:bodyPr>
          <a:lstStyle/>
          <a:p>
            <a:endParaRPr lang="en-US" altLang="zh-CN" b="0" i="0" u="none" strike="noStrike" baseline="0" dirty="0"/>
          </a:p>
          <a:p>
            <a:r>
              <a:rPr lang="en-US" altLang="zh-CN" b="0" i="0" u="none" strike="noStrike" baseline="0" dirty="0"/>
              <a:t>Design: Contains username and password input boxes, login buttons and forgotten password links. </a:t>
            </a:r>
          </a:p>
          <a:p>
            <a:r>
              <a:rPr lang="en-US" altLang="zh-CN" b="0" i="0" u="none" strike="noStrike" baseline="0" dirty="0"/>
              <a:t>Function: Provide user access.</a:t>
            </a:r>
            <a:endParaRPr lang="zh-CN" altLang="en-US" dirty="0"/>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16734B4A-FE8F-5A67-5AB5-C570F7C37996}"/>
              </a:ext>
            </a:extLst>
          </p:cNvPr>
          <p:cNvSpPr>
            <a:spLocks noGrp="1"/>
          </p:cNvSpPr>
          <p:nvPr>
            <p:ph type="title"/>
          </p:nvPr>
        </p:nvSpPr>
        <p:spPr>
          <a:xfrm>
            <a:off x="1522876" y="609600"/>
            <a:ext cx="4571536" cy="1379240"/>
          </a:xfrm>
        </p:spPr>
        <p:txBody>
          <a:bodyPr/>
          <a:lstStyle/>
          <a:p>
            <a:r>
              <a:rPr lang="en-US" altLang="zh-CN" b="0" i="0" u="none" strike="noStrike" baseline="0" dirty="0"/>
              <a:t>Main interface </a:t>
            </a:r>
            <a:br>
              <a:rPr lang="en-US" altLang="zh-CN" b="0" i="0" u="none" strike="noStrike" baseline="0" dirty="0"/>
            </a:br>
            <a:endParaRPr lang="en-US" dirty="0"/>
          </a:p>
        </p:txBody>
      </p:sp>
      <p:pic>
        <p:nvPicPr>
          <p:cNvPr id="10" name="图片 9" descr="日历&#10;&#10;描述已自动生成">
            <a:extLst>
              <a:ext uri="{FF2B5EF4-FFF2-40B4-BE49-F238E27FC236}">
                <a16:creationId xmlns:a16="http://schemas.microsoft.com/office/drawing/2014/main" id="{2579942F-244B-05E0-8B7D-4E109FF54D95}"/>
              </a:ext>
            </a:extLst>
          </p:cNvPr>
          <p:cNvPicPr>
            <a:picLocks noChangeAspect="1"/>
          </p:cNvPicPr>
          <p:nvPr/>
        </p:nvPicPr>
        <p:blipFill>
          <a:blip r:embed="rId3"/>
          <a:stretch>
            <a:fillRect/>
          </a:stretch>
        </p:blipFill>
        <p:spPr>
          <a:xfrm>
            <a:off x="909836" y="2039994"/>
            <a:ext cx="4435564" cy="2572626"/>
          </a:xfrm>
          <a:prstGeom prst="rect">
            <a:avLst/>
          </a:prstGeom>
          <a:noFill/>
        </p:spPr>
      </p:pic>
      <p:sp>
        <p:nvSpPr>
          <p:cNvPr id="2" name="内容占位符 1"/>
          <p:cNvSpPr>
            <a:spLocks noGrp="1"/>
          </p:cNvSpPr>
          <p:nvPr>
            <p:ph sz="half" idx="2"/>
          </p:nvPr>
        </p:nvSpPr>
        <p:spPr>
          <a:xfrm>
            <a:off x="6230849" y="1904999"/>
            <a:ext cx="4435564" cy="4088921"/>
          </a:xfrm>
        </p:spPr>
        <p:txBody>
          <a:bodyPr rtlCol="0">
            <a:normAutofit/>
          </a:bodyPr>
          <a:lstStyle/>
          <a:p>
            <a:r>
              <a:rPr lang="en-US" altLang="zh-CN" b="0" i="0" u="none" strike="noStrike" baseline="0" dirty="0"/>
              <a:t>Function: mainly to be able to interact with other functions. </a:t>
            </a:r>
          </a:p>
          <a:p>
            <a:r>
              <a:rPr lang="en-US" altLang="zh-CN" b="0" i="0" u="none" strike="noStrike" baseline="0" dirty="0"/>
              <a:t>Design: Buttons to access other functions, and a calendar to display activities. </a:t>
            </a:r>
            <a:endParaRPr lang="zh-CN" altLang="en-US" dirty="0"/>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2312FD7-0EFE-546F-06B5-C23AB1C17CA3}"/>
              </a:ext>
            </a:extLst>
          </p:cNvPr>
          <p:cNvSpPr>
            <a:spLocks noGrp="1"/>
          </p:cNvSpPr>
          <p:nvPr>
            <p:ph type="title"/>
          </p:nvPr>
        </p:nvSpPr>
        <p:spPr>
          <a:xfrm>
            <a:off x="7390556" y="1700808"/>
            <a:ext cx="5184576" cy="1296144"/>
          </a:xfrm>
        </p:spPr>
        <p:txBody>
          <a:bodyPr>
            <a:normAutofit fontScale="90000"/>
          </a:bodyPr>
          <a:lstStyle/>
          <a:p>
            <a:r>
              <a:rPr lang="en-US" altLang="zh-CN" sz="3100" b="0" i="0" u="none" strike="noStrike" baseline="0" dirty="0"/>
              <a:t>Active publishing interface </a:t>
            </a:r>
            <a:br>
              <a:rPr lang="en-US" altLang="zh-CN" sz="3200" b="0" i="0" u="none" strike="noStrike" baseline="0" dirty="0"/>
            </a:br>
            <a:endParaRPr lang="en-US" dirty="0"/>
          </a:p>
        </p:txBody>
      </p:sp>
      <p:pic>
        <p:nvPicPr>
          <p:cNvPr id="7" name="图片 6">
            <a:extLst>
              <a:ext uri="{FF2B5EF4-FFF2-40B4-BE49-F238E27FC236}">
                <a16:creationId xmlns:a16="http://schemas.microsoft.com/office/drawing/2014/main" id="{2D0F6CF0-D896-957C-5047-1945599A2F20}"/>
              </a:ext>
            </a:extLst>
          </p:cNvPr>
          <p:cNvPicPr>
            <a:picLocks noChangeAspect="1"/>
          </p:cNvPicPr>
          <p:nvPr/>
        </p:nvPicPr>
        <p:blipFill>
          <a:blip r:embed="rId3"/>
          <a:stretch>
            <a:fillRect/>
          </a:stretch>
        </p:blipFill>
        <p:spPr>
          <a:xfrm>
            <a:off x="1629916" y="1359788"/>
            <a:ext cx="5577840" cy="3974210"/>
          </a:xfrm>
          <a:prstGeom prst="rect">
            <a:avLst/>
          </a:prstGeom>
          <a:noFill/>
        </p:spPr>
      </p:pic>
      <p:sp>
        <p:nvSpPr>
          <p:cNvPr id="2" name="内容占位符 1"/>
          <p:cNvSpPr>
            <a:spLocks noGrp="1"/>
          </p:cNvSpPr>
          <p:nvPr>
            <p:ph type="body" sz="half" idx="2"/>
          </p:nvPr>
        </p:nvSpPr>
        <p:spPr>
          <a:xfrm>
            <a:off x="7534572" y="2996952"/>
            <a:ext cx="4032448" cy="1944216"/>
          </a:xfrm>
        </p:spPr>
        <p:txBody>
          <a:bodyPr rtlCol="0">
            <a:normAutofit/>
          </a:bodyPr>
          <a:lstStyle/>
          <a:p>
            <a:endParaRPr lang="en-US" altLang="zh-CN" sz="1500" dirty="0"/>
          </a:p>
          <a:p>
            <a:r>
              <a:rPr lang="en-US" altLang="zh-CN" sz="1500" dirty="0"/>
              <a:t>Function</a:t>
            </a:r>
            <a:r>
              <a:rPr lang="en-US" altLang="zh-CN" sz="1500" b="0" i="0" u="none" strike="noStrike" baseline="0" dirty="0"/>
              <a:t>: Allows faculty to create and post new events. </a:t>
            </a:r>
          </a:p>
          <a:p>
            <a:r>
              <a:rPr lang="en-US" altLang="zh-CN" sz="1500" b="0" i="0" u="none" strike="noStrike" baseline="0" dirty="0"/>
              <a:t>Design: Input fields containing event name, time, location, description, and save and cancel buttons. </a:t>
            </a:r>
            <a:endParaRPr lang="zh-CN" altLang="en-US" sz="1500" dirty="0"/>
          </a:p>
        </p:txBody>
      </p:sp>
    </p:spTree>
    <p:extLst>
      <p:ext uri="{BB962C8B-B14F-4D97-AF65-F5344CB8AC3E}">
        <p14:creationId xmlns:p14="http://schemas.microsoft.com/office/powerpoint/2010/main" val="337666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BFBF239-FE69-4FDF-31A0-B47AEB2034BE}"/>
              </a:ext>
            </a:extLst>
          </p:cNvPr>
          <p:cNvSpPr>
            <a:spLocks noGrp="1"/>
          </p:cNvSpPr>
          <p:nvPr>
            <p:ph type="title"/>
          </p:nvPr>
        </p:nvSpPr>
        <p:spPr>
          <a:xfrm>
            <a:off x="1522876" y="609600"/>
            <a:ext cx="9143538" cy="1066800"/>
          </a:xfrm>
        </p:spPr>
        <p:txBody>
          <a:bodyPr anchor="b">
            <a:normAutofit/>
          </a:bodyPr>
          <a:lstStyle/>
          <a:p>
            <a:r>
              <a:rPr lang="en-US" altLang="zh-CN" b="0" i="0" u="none" strike="noStrike" baseline="0" dirty="0"/>
              <a:t>Active list interface </a:t>
            </a:r>
            <a:br>
              <a:rPr lang="en-US" altLang="zh-CN" b="0" i="0" u="none" strike="noStrike" baseline="0" dirty="0"/>
            </a:br>
            <a:endParaRPr lang="en-US" dirty="0"/>
          </a:p>
        </p:txBody>
      </p:sp>
      <p:sp>
        <p:nvSpPr>
          <p:cNvPr id="2" name="内容占位符 1"/>
          <p:cNvSpPr>
            <a:spLocks noGrp="1"/>
          </p:cNvSpPr>
          <p:nvPr>
            <p:ph sz="half" idx="1"/>
          </p:nvPr>
        </p:nvSpPr>
        <p:spPr>
          <a:xfrm>
            <a:off x="1522413" y="1904999"/>
            <a:ext cx="4435564" cy="4088921"/>
          </a:xfrm>
        </p:spPr>
        <p:txBody>
          <a:bodyPr rtlCol="0">
            <a:normAutofit/>
          </a:bodyPr>
          <a:lstStyle/>
          <a:p>
            <a:r>
              <a:rPr lang="en-US" altLang="zh-CN" b="0" i="0" u="none" strike="noStrike" baseline="0" dirty="0"/>
              <a:t>Functions: Displays all current and upcoming events. </a:t>
            </a:r>
          </a:p>
          <a:p>
            <a:r>
              <a:rPr lang="en-US" altLang="zh-CN" b="0" i="0" u="none" strike="noStrike" baseline="0" dirty="0"/>
              <a:t>Design: </a:t>
            </a:r>
            <a:r>
              <a:rPr lang="en-US" altLang="zh-CN" dirty="0"/>
              <a:t>contain all the activities, with each event entry linked to detailed information.</a:t>
            </a:r>
            <a:endParaRPr lang="zh-CN" altLang="en-US" dirty="0"/>
          </a:p>
        </p:txBody>
      </p:sp>
      <p:pic>
        <p:nvPicPr>
          <p:cNvPr id="18" name="图片 17">
            <a:extLst>
              <a:ext uri="{FF2B5EF4-FFF2-40B4-BE49-F238E27FC236}">
                <a16:creationId xmlns:a16="http://schemas.microsoft.com/office/drawing/2014/main" id="{6752DFD5-1073-3409-EC38-718496123717}"/>
              </a:ext>
            </a:extLst>
          </p:cNvPr>
          <p:cNvPicPr>
            <a:picLocks noChangeAspect="1"/>
          </p:cNvPicPr>
          <p:nvPr/>
        </p:nvPicPr>
        <p:blipFill>
          <a:blip r:embed="rId3"/>
          <a:stretch>
            <a:fillRect/>
          </a:stretch>
        </p:blipFill>
        <p:spPr>
          <a:xfrm>
            <a:off x="6814492" y="908720"/>
            <a:ext cx="2792878" cy="4088921"/>
          </a:xfrm>
          <a:prstGeom prst="rect">
            <a:avLst/>
          </a:prstGeom>
          <a:noFill/>
        </p:spPr>
      </p:pic>
    </p:spTree>
    <p:extLst>
      <p:ext uri="{BB962C8B-B14F-4D97-AF65-F5344CB8AC3E}">
        <p14:creationId xmlns:p14="http://schemas.microsoft.com/office/powerpoint/2010/main" val="2193442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1558971A-7F08-AA40-6883-E7A5813171AB}"/>
              </a:ext>
            </a:extLst>
          </p:cNvPr>
          <p:cNvSpPr>
            <a:spLocks noGrp="1"/>
          </p:cNvSpPr>
          <p:nvPr>
            <p:ph type="title"/>
          </p:nvPr>
        </p:nvSpPr>
        <p:spPr>
          <a:xfrm>
            <a:off x="1522876" y="609599"/>
            <a:ext cx="8820008" cy="1295399"/>
          </a:xfrm>
        </p:spPr>
        <p:txBody>
          <a:bodyPr/>
          <a:lstStyle/>
          <a:p>
            <a:r>
              <a:rPr lang="en-US" altLang="zh-CN" b="0" i="0" u="none" strike="noStrike" baseline="0" dirty="0"/>
              <a:t>Activity details interface </a:t>
            </a:r>
            <a:br>
              <a:rPr lang="en-US" altLang="zh-CN" b="0" i="0" u="none" strike="noStrike" baseline="0" dirty="0"/>
            </a:br>
            <a:endParaRPr lang="en-US" dirty="0"/>
          </a:p>
        </p:txBody>
      </p:sp>
      <p:sp>
        <p:nvSpPr>
          <p:cNvPr id="2" name="内容占位符 1"/>
          <p:cNvSpPr>
            <a:spLocks noGrp="1"/>
          </p:cNvSpPr>
          <p:nvPr>
            <p:ph sz="half" idx="1"/>
          </p:nvPr>
        </p:nvSpPr>
        <p:spPr>
          <a:xfrm>
            <a:off x="1269876" y="1767533"/>
            <a:ext cx="4824536" cy="4181747"/>
          </a:xfrm>
        </p:spPr>
        <p:txBody>
          <a:bodyPr rtlCol="0">
            <a:normAutofit/>
          </a:bodyPr>
          <a:lstStyle/>
          <a:p>
            <a:endParaRPr lang="en-US" altLang="zh-CN" b="0" i="0" u="none" strike="noStrike" baseline="0" dirty="0"/>
          </a:p>
          <a:p>
            <a:r>
              <a:rPr lang="en-US" altLang="zh-CN" b="0" i="0" u="none" strike="noStrike" baseline="0" dirty="0"/>
              <a:t>Function: Displays detailed information about selected activities. </a:t>
            </a:r>
          </a:p>
          <a:p>
            <a:r>
              <a:rPr lang="en-US" altLang="zh-CN" b="0" i="0" u="none" strike="noStrike" baseline="0" dirty="0"/>
              <a:t>Design: Contains event</a:t>
            </a:r>
            <a:r>
              <a:rPr lang="en-US" altLang="zh-CN" b="0" i="0" u="none" strike="noStrike" dirty="0"/>
              <a:t> exit</a:t>
            </a:r>
            <a:r>
              <a:rPr lang="en-US" altLang="zh-CN" b="0" i="0" u="none" strike="noStrike" baseline="0" dirty="0"/>
              <a:t>, </a:t>
            </a:r>
            <a:r>
              <a:rPr lang="en-US" altLang="zh-CN" dirty="0"/>
              <a:t>and feedback, attend</a:t>
            </a:r>
            <a:r>
              <a:rPr lang="en-US" altLang="zh-CN" b="0" i="0" u="none" strike="noStrike" dirty="0"/>
              <a:t> </a:t>
            </a:r>
            <a:r>
              <a:rPr lang="en-US" altLang="zh-CN" b="0" i="0" u="none" strike="noStrike" baseline="0" dirty="0"/>
              <a:t>button.</a:t>
            </a:r>
            <a:endParaRPr lang="zh-CN" altLang="en-US" dirty="0"/>
          </a:p>
        </p:txBody>
      </p:sp>
      <p:pic>
        <p:nvPicPr>
          <p:cNvPr id="5" name="图片 4">
            <a:extLst>
              <a:ext uri="{FF2B5EF4-FFF2-40B4-BE49-F238E27FC236}">
                <a16:creationId xmlns:a16="http://schemas.microsoft.com/office/drawing/2014/main" id="{9B2F3501-858E-B23C-3A3C-78817BC75FEA}"/>
              </a:ext>
            </a:extLst>
          </p:cNvPr>
          <p:cNvPicPr>
            <a:picLocks noChangeAspect="1"/>
          </p:cNvPicPr>
          <p:nvPr/>
        </p:nvPicPr>
        <p:blipFill>
          <a:blip r:embed="rId3"/>
          <a:stretch>
            <a:fillRect/>
          </a:stretch>
        </p:blipFill>
        <p:spPr>
          <a:xfrm>
            <a:off x="6238428" y="1880887"/>
            <a:ext cx="4968552" cy="3554555"/>
          </a:xfrm>
          <a:prstGeom prst="rect">
            <a:avLst/>
          </a:prstGeom>
        </p:spPr>
      </p:pic>
    </p:spTree>
    <p:extLst>
      <p:ext uri="{BB962C8B-B14F-4D97-AF65-F5344CB8AC3E}">
        <p14:creationId xmlns:p14="http://schemas.microsoft.com/office/powerpoint/2010/main" val="265530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type="title"/>
          </p:nvPr>
        </p:nvSpPr>
        <p:spPr>
          <a:xfrm>
            <a:off x="7606581" y="1524000"/>
            <a:ext cx="4582244" cy="1472952"/>
          </a:xfrm>
        </p:spPr>
        <p:txBody>
          <a:bodyPr rtlCol="0" anchor="b">
            <a:normAutofit/>
          </a:bodyPr>
          <a:lstStyle/>
          <a:p>
            <a:pPr algn="ctr"/>
            <a:r>
              <a:rPr lang="en-US" altLang="zh-CN" dirty="0"/>
              <a:t>Submit information interface</a:t>
            </a:r>
            <a:endParaRPr lang="en-US" altLang="zh-CN" b="0" i="0" u="none" strike="noStrike" baseline="0" dirty="0"/>
          </a:p>
        </p:txBody>
      </p:sp>
      <p:pic>
        <p:nvPicPr>
          <p:cNvPr id="4" name="图片 3" descr="图形用户界面&#10;&#10;描述已自动生成">
            <a:extLst>
              <a:ext uri="{FF2B5EF4-FFF2-40B4-BE49-F238E27FC236}">
                <a16:creationId xmlns:a16="http://schemas.microsoft.com/office/drawing/2014/main" id="{2B7FCFB2-5D30-CA0F-CC4A-4053A2149925}"/>
              </a:ext>
            </a:extLst>
          </p:cNvPr>
          <p:cNvPicPr>
            <a:picLocks noChangeAspect="1"/>
          </p:cNvPicPr>
          <p:nvPr/>
        </p:nvPicPr>
        <p:blipFill>
          <a:blip r:embed="rId3"/>
          <a:stretch>
            <a:fillRect/>
          </a:stretch>
        </p:blipFill>
        <p:spPr>
          <a:xfrm>
            <a:off x="1385251" y="1628800"/>
            <a:ext cx="5760720" cy="3283610"/>
          </a:xfrm>
          <a:prstGeom prst="rect">
            <a:avLst/>
          </a:prstGeom>
          <a:noFill/>
        </p:spPr>
      </p:pic>
      <p:sp>
        <p:nvSpPr>
          <p:cNvPr id="9" name="Text Placeholder 3">
            <a:extLst>
              <a:ext uri="{FF2B5EF4-FFF2-40B4-BE49-F238E27FC236}">
                <a16:creationId xmlns:a16="http://schemas.microsoft.com/office/drawing/2014/main" id="{FBB7F437-43E4-333C-0085-FF5912C3BED1}"/>
              </a:ext>
            </a:extLst>
          </p:cNvPr>
          <p:cNvSpPr>
            <a:spLocks noGrp="1"/>
          </p:cNvSpPr>
          <p:nvPr>
            <p:ph type="body" sz="half" idx="2"/>
          </p:nvPr>
        </p:nvSpPr>
        <p:spPr>
          <a:xfrm>
            <a:off x="7923214" y="3536829"/>
            <a:ext cx="3499790" cy="1764379"/>
          </a:xfrm>
        </p:spPr>
        <p:txBody>
          <a:bodyPr/>
          <a:lstStyle/>
          <a:p>
            <a:r>
              <a:rPr lang="en-US" altLang="zh-CN" sz="1600" b="0" i="0" u="none" strike="noStrike" baseline="0" dirty="0"/>
              <a:t>Function: Allows students to book activities. </a:t>
            </a:r>
          </a:p>
          <a:p>
            <a:r>
              <a:rPr lang="en-US" altLang="zh-CN" sz="1600" b="0" i="0" u="none" strike="noStrike" baseline="0" dirty="0"/>
              <a:t>Design: </a:t>
            </a:r>
            <a:r>
              <a:rPr lang="en-US" altLang="zh-CN" dirty="0"/>
              <a:t>Shows what information you need to enter </a:t>
            </a:r>
            <a:r>
              <a:rPr lang="en-US" altLang="zh-CN" sz="1600" b="0" i="0" u="none" strike="noStrike" baseline="0" dirty="0"/>
              <a:t>and includes a join</a:t>
            </a:r>
            <a:r>
              <a:rPr lang="en-US" altLang="zh-CN" sz="1600" b="0" i="0" u="none" strike="noStrike" dirty="0"/>
              <a:t> </a:t>
            </a:r>
            <a:r>
              <a:rPr lang="en-US" altLang="zh-CN" sz="1600" b="0" i="0" u="none" strike="noStrike" baseline="0" dirty="0"/>
              <a:t>buttons . </a:t>
            </a:r>
            <a:endParaRPr lang="en-US" dirty="0"/>
          </a:p>
        </p:txBody>
      </p:sp>
    </p:spTree>
    <p:extLst>
      <p:ext uri="{BB962C8B-B14F-4D97-AF65-F5344CB8AC3E}">
        <p14:creationId xmlns:p14="http://schemas.microsoft.com/office/powerpoint/2010/main" val="407931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项目规划概述演示文稿">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26713158_TF03460544" id="{B24DCBDB-C8ED-4276-9079-A25B174C7891}" vid="{E84EC321-3E0D-445D-B61A-0F9F92B7DE56}"/>
    </a:ext>
  </a:extLst>
</a:theme>
</file>

<file path=ppt/theme/theme2.xml><?xml version="1.0" encoding="utf-8"?>
<a:theme xmlns:a="http://schemas.openxmlformats.org/drawingml/2006/main" name="Office 主题">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业务项目规划概述演示文稿</Template>
  <TotalTime>277</TotalTime>
  <Words>417</Words>
  <Application>Microsoft Office PowerPoint</Application>
  <PresentationFormat>自定义</PresentationFormat>
  <Paragraphs>54</Paragraphs>
  <Slides>13</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Microsoft YaHei UI</vt:lpstr>
      <vt:lpstr>等线</vt:lpstr>
      <vt:lpstr>宋体</vt:lpstr>
      <vt:lpstr>Arial</vt:lpstr>
      <vt:lpstr>MV Boli</vt:lpstr>
      <vt:lpstr>Symbol</vt:lpstr>
      <vt:lpstr>Wingdings</vt:lpstr>
      <vt:lpstr>项目规划概述演示文稿</vt:lpstr>
      <vt:lpstr>Campus Events Calendar</vt:lpstr>
      <vt:lpstr>Project Introduction</vt:lpstr>
      <vt:lpstr>project objective</vt:lpstr>
      <vt:lpstr>UI Design</vt:lpstr>
      <vt:lpstr>Main interface  </vt:lpstr>
      <vt:lpstr>Active publishing interface  </vt:lpstr>
      <vt:lpstr>Active list interface  </vt:lpstr>
      <vt:lpstr>Activity details interface  </vt:lpstr>
      <vt:lpstr>Submit information interface</vt:lpstr>
      <vt:lpstr>Feedback submission interface  </vt:lpstr>
      <vt:lpstr>Activity feedback display  </vt:lpstr>
      <vt:lpstr>  The system is designed as a centralized platform to manage and disseminate event information within a campus environment. It serves faculty, students, and staff, enabling them to access, participate in, and provide feedback on various campus events efficiently.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ZHAO WEI</dc:creator>
  <cp:lastModifiedBy>ZHAO WEI</cp:lastModifiedBy>
  <cp:revision>5</cp:revision>
  <dcterms:created xsi:type="dcterms:W3CDTF">2024-06-25T10:00:16Z</dcterms:created>
  <dcterms:modified xsi:type="dcterms:W3CDTF">2024-06-26T02:55:48Z</dcterms:modified>
</cp:coreProperties>
</file>