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7" r:id="rId3"/>
    <p:sldId id="261" r:id="rId4"/>
    <p:sldId id="256" r:id="rId5"/>
    <p:sldId id="270" r:id="rId6"/>
    <p:sldId id="267" r:id="rId7"/>
    <p:sldId id="269" r:id="rId8"/>
    <p:sldId id="273" r:id="rId9"/>
    <p:sldId id="268" r:id="rId10"/>
    <p:sldId id="274" r:id="rId11"/>
    <p:sldId id="264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Felix (CI/DAP51.4)" initials="ZF(" lastIdx="1" clrIdx="0">
    <p:extLst>
      <p:ext uri="{19B8F6BF-5375-455C-9EA6-DF929625EA0E}">
        <p15:presenceInfo xmlns:p15="http://schemas.microsoft.com/office/powerpoint/2012/main" userId="ZHAO Felix (CI/DAP51.4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8C"/>
    <a:srgbClr val="B48D8B"/>
    <a:srgbClr val="FFFFFF"/>
    <a:srgbClr val="01AB94"/>
    <a:srgbClr val="B4D9D4"/>
    <a:srgbClr val="FDE5D9"/>
    <a:srgbClr val="E0E0E0"/>
    <a:srgbClr val="DDDEDD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37353" autoAdjust="0"/>
  </p:normalViewPr>
  <p:slideViewPr>
    <p:cSldViewPr snapToGrid="0" showGuides="1">
      <p:cViewPr varScale="1">
        <p:scale>
          <a:sx n="30" d="100"/>
          <a:sy n="30" d="100"/>
        </p:scale>
        <p:origin x="2750" y="38"/>
      </p:cViewPr>
      <p:guideLst>
        <p:guide orient="horz" pos="3521"/>
        <p:guide pos="3840"/>
      </p:guideLst>
    </p:cSldViewPr>
  </p:slideViewPr>
  <p:notesTextViewPr>
    <p:cViewPr>
      <p:scale>
        <a:sx n="3" d="2"/>
        <a:sy n="3" d="2"/>
      </p:scale>
      <p:origin x="0" y="-1008"/>
    </p:cViewPr>
  </p:notesTextViewPr>
  <p:sorterViewPr>
    <p:cViewPr>
      <p:scale>
        <a:sx n="152" d="100"/>
        <a:sy n="1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D1683-FB95-4B50-9A87-342F2834F23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5D3D-554D-41E4-B04D-CFFF719E9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1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欢迎大家来到我的知识分享</a:t>
            </a:r>
            <a:r>
              <a:rPr lang="en-US" altLang="zh-CN" dirty="0" smtClean="0"/>
              <a:t>-AI</a:t>
            </a:r>
            <a:r>
              <a:rPr lang="zh-CN" altLang="en-US" dirty="0" smtClean="0"/>
              <a:t>玩游戏，本次课程难度定义为：科普扫盲级，我们只讲原理，尽量少的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代码和数学推导。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有的小伙伴肯定有疑问了，纳尼？</a:t>
            </a:r>
            <a:r>
              <a:rPr lang="en-US" altLang="zh-CN" dirty="0" smtClean="0"/>
              <a:t>AI</a:t>
            </a:r>
            <a:r>
              <a:rPr lang="zh-CN" altLang="en-US" dirty="0" smtClean="0"/>
              <a:t>还需要数学？那玩意儿不是用来计算心理阴影面积的吗？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但是事实上，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就是建立在数学理论基础之上，</a:t>
            </a:r>
            <a:r>
              <a:rPr lang="zh-CN" altLang="en-US" b="0" dirty="0" smtClean="0"/>
              <a:t>我国著名的文学家思想家革命家鲁迅曾经说过：</a:t>
            </a:r>
            <a:r>
              <a:rPr lang="zh-CN" altLang="en-US" dirty="0" smtClean="0"/>
              <a:t>人工智能的本质就是数学，一切脱离数学搞</a:t>
            </a:r>
            <a:r>
              <a:rPr lang="en-US" altLang="zh-CN" dirty="0" smtClean="0"/>
              <a:t>AI</a:t>
            </a:r>
            <a:r>
              <a:rPr lang="zh-CN" altLang="en-US" dirty="0" smtClean="0"/>
              <a:t>的都是邪教。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好在我们这次涉及到的数学理论，有初中水平就够了。相信在座各位都已经拿到初中毕业文凭了吧？初中没毕业的，请自行离开。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7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b="1" dirty="0" smtClean="0"/>
              <a:t>计算设备</a:t>
            </a:r>
            <a:r>
              <a:rPr lang="zh-CN" altLang="en-US" dirty="0" smtClean="0"/>
              <a:t>：最开始开发是在我自己的</a:t>
            </a:r>
            <a:r>
              <a:rPr lang="en-US" altLang="zh-CN" dirty="0" err="1" smtClean="0"/>
              <a:t>Thinkpad</a:t>
            </a:r>
            <a:r>
              <a:rPr lang="zh-CN" altLang="en-US" dirty="0" smtClean="0"/>
              <a:t>笔记本上进行的，但是到真正训练的时候，我自己的笔记本电脑根本跑不动，训练一次要卡十几秒，毕竟大批量的运算需要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，那有小伙伴要问了，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进行运算呢？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不行吗？</a:t>
            </a:r>
            <a:r>
              <a:rPr lang="zh-CN" altLang="en-US" b="1" dirty="0" smtClean="0"/>
              <a:t>因为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更善于调度，而深度学习多数做的是简单加乘计算，这是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所擅长的，因为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内部核心多，所以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更擅长运算。</a:t>
            </a:r>
            <a:r>
              <a:rPr lang="zh-CN" altLang="en-US" b="0" dirty="0" smtClean="0"/>
              <a:t>这也是大型</a:t>
            </a:r>
            <a:r>
              <a:rPr lang="en-US" altLang="zh-CN" b="0" dirty="0" smtClean="0"/>
              <a:t>3D游戏烧显卡的原因，因为每一帧游戏画面都是实时计算出来的。</a:t>
            </a:r>
            <a:endParaRPr lang="zh-CN" altLang="en-US" b="0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后来我采用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旗下的</a:t>
            </a:r>
            <a:r>
              <a:rPr lang="en-US" altLang="zh-CN" dirty="0" smtClean="0"/>
              <a:t>kaggle</a:t>
            </a:r>
            <a:r>
              <a:rPr lang="zh-CN" altLang="en-US" dirty="0" smtClean="0"/>
              <a:t>平台进行训练，</a:t>
            </a:r>
            <a:r>
              <a:rPr lang="en-US" altLang="zh-CN" dirty="0" smtClean="0"/>
              <a:t>kaggle</a:t>
            </a:r>
            <a:r>
              <a:rPr lang="zh-CN" altLang="en-US" dirty="0" smtClean="0"/>
              <a:t>平台是一个专门为机器学习竞赛开办的一个免费平台，平台提供一个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每周免费使用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个小时的配额。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Headless 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但是新的问题来了，由于</a:t>
            </a:r>
            <a:r>
              <a:rPr lang="en-US" altLang="zh-CN" dirty="0" smtClean="0"/>
              <a:t>kaggle</a:t>
            </a:r>
            <a:r>
              <a:rPr lang="zh-CN" altLang="en-US" dirty="0" smtClean="0"/>
              <a:t>平台的后台是基于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的，后台没有显示设备，并不能显示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这样一个游戏对话框，所以在后台运行游戏会报错，所以我不得不研究修改游戏源码，使之能在后台运行，也就是</a:t>
            </a:r>
            <a:r>
              <a:rPr lang="en-US" altLang="zh-CN" dirty="0" smtClean="0"/>
              <a:t>Headless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3.</a:t>
            </a:r>
            <a:r>
              <a:rPr lang="zh-CN" altLang="en-US" b="1" dirty="0" smtClean="0"/>
              <a:t>算力不足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但是单个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个小时的配额很快就用完了，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个小时算用完之后要等待大约</a:t>
            </a:r>
            <a:r>
              <a:rPr lang="en-US" altLang="zh-CN" dirty="0" smtClean="0"/>
              <a:t>6</a:t>
            </a:r>
            <a:r>
              <a:rPr lang="zh-CN" altLang="en-US" dirty="0" smtClean="0"/>
              <a:t>天才能继续训练，大大影响了训练进度，后来听红星大神说博世内部有一个</a:t>
            </a:r>
            <a:r>
              <a:rPr lang="en-US" altLang="zh-CN" dirty="0" smtClean="0"/>
              <a:t>Deep Learning and GPU Computing Platform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可以申请免费试用账号，于是我抱着试试的心态，申请了一个试用账号，但是试用账号还是有限制，每个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（每次训练任务）只能运行两个小时，只能使用两个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的资源，但是每个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10G</a:t>
            </a:r>
            <a:r>
              <a:rPr lang="zh-CN" altLang="en-US" dirty="0" smtClean="0"/>
              <a:t>的显存可以使用，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而且在</a:t>
            </a:r>
            <a:r>
              <a:rPr lang="en-US" altLang="zh-CN" dirty="0" smtClean="0"/>
              <a:t>Maple</a:t>
            </a:r>
            <a:r>
              <a:rPr lang="zh-CN" altLang="en-US" smtClean="0"/>
              <a:t>大神的</a:t>
            </a:r>
            <a:r>
              <a:rPr lang="zh-CN" altLang="en-US" dirty="0" smtClean="0"/>
              <a:t>热情帮助下，我学会了使用</a:t>
            </a:r>
            <a:r>
              <a:rPr lang="en-US" altLang="zh-CN" dirty="0" smtClean="0"/>
              <a:t>IBM LSF</a:t>
            </a:r>
            <a:r>
              <a:rPr lang="zh-CN" altLang="en-US" dirty="0" smtClean="0"/>
              <a:t>任务调度框架，虽然每个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只能运行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个小时，但是可以一次提交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，可以保证一个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接一个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的连续运行，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保存模型的方法，可以实时保存训练进度，使得训练可以一直进行下去，就这样一直训练，白嫖了一个多月，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期间甚至管理员检测到平台的试用队列里塞满了我的训练任务，直接单线联系我说你不要一下提交这么多任务，这样别人就不能试用了，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后来我就有所收敛，从之前的一下提交几十个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到每次提交一两个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，还有趁管理员不在线的时候提交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。充分榨干的试用资源。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4.“</a:t>
            </a:r>
            <a:r>
              <a:rPr lang="zh-CN" altLang="en-US" b="1" dirty="0" smtClean="0"/>
              <a:t>一飞冲天</a:t>
            </a:r>
            <a:r>
              <a:rPr lang="zh-CN" altLang="en-US" dirty="0" smtClean="0"/>
              <a:t>”：设备和算力的问题解决了，但是模型训练也不是一帆风顺的，一开始小鸟只知道往上飞，然后撞柱子死掉了，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经过分析，这可能是它“有生之年”能见到的取得最高分的方式，为什么呢？（画图解释）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这也坚定了我的训练是有效的信心，因为它确实朝着“最大奖励值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去了，经过调整训练参数，慢慢的，从突破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分，最高到</a:t>
            </a:r>
            <a:r>
              <a:rPr lang="en-US" altLang="zh-CN" dirty="0" smtClean="0"/>
              <a:t>2000+</a:t>
            </a:r>
            <a:r>
              <a:rPr lang="zh-CN" altLang="en-US" dirty="0" smtClean="0"/>
              <a:t>分，训练了七七四十九天，终于练成了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火焰金睛</a:t>
            </a:r>
            <a:r>
              <a:rPr lang="en-US" altLang="zh-CN" dirty="0" smtClean="0"/>
              <a:t>“</a:t>
            </a:r>
            <a:r>
              <a:rPr lang="zh-CN" altLang="en-US" dirty="0" smtClean="0"/>
              <a:t>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7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3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年由谷歌旗下</a:t>
            </a:r>
            <a:r>
              <a:rPr lang="en-US" altLang="zh-CN" dirty="0" smtClean="0"/>
              <a:t>DeepMind</a:t>
            </a:r>
            <a:r>
              <a:rPr lang="zh-CN" altLang="en-US" dirty="0" smtClean="0"/>
              <a:t>公司开发的</a:t>
            </a:r>
            <a:r>
              <a:rPr lang="en-US" altLang="zh-CN" dirty="0" smtClean="0"/>
              <a:t>AlphaGo</a:t>
            </a:r>
            <a:r>
              <a:rPr lang="zh-CN" altLang="en-US" dirty="0" smtClean="0"/>
              <a:t>在围棋领域首次战胜人类，使得</a:t>
            </a:r>
            <a:r>
              <a:rPr lang="en-US" altLang="zh-CN" dirty="0" smtClean="0"/>
              <a:t>AI</a:t>
            </a:r>
            <a:r>
              <a:rPr lang="zh-CN" altLang="en-US" dirty="0" smtClean="0"/>
              <a:t>名声大噪。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现如今，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已经应用在我们生产生活的各个领域，生活方面有。。。。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在其他方面也给我们带来了很多惊喜，前段时间很火的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换脸，现在</a:t>
            </a:r>
            <a:r>
              <a:rPr lang="en-US" altLang="zh-CN" dirty="0" smtClean="0"/>
              <a:t>AI</a:t>
            </a:r>
            <a:r>
              <a:rPr lang="zh-CN" altLang="en-US" dirty="0" smtClean="0"/>
              <a:t>还能修复老旧照片，帮助故宫博物院修复文物，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还能作词作曲作画，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甚至还能去除马赛克，哇，听到这里是不是很多小伙伴按耐不住心中的喜悦，燃起了高涨的学习热情了呢？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相信在不远的未来，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可以在很多方面成为人类的好帮手。甚至替代人类。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AI与我的渊源</a:t>
            </a:r>
            <a:r>
              <a:rPr lang="en-US" dirty="0" smtClean="0"/>
              <a:t>。。。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2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我们来认识一下什么是人工智能，那我们先来对比一下传统程序和机器学习的异同。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传统程序是 </a:t>
            </a:r>
            <a:r>
              <a:rPr lang="zh-CN" altLang="en-US" b="1" baseline="0" dirty="0" smtClean="0"/>
              <a:t>输入数据 </a:t>
            </a:r>
            <a:r>
              <a:rPr lang="en-US" altLang="zh-CN" b="1" baseline="0" dirty="0" smtClean="0"/>
              <a:t>+ </a:t>
            </a:r>
            <a:r>
              <a:rPr lang="zh-CN" altLang="en-US" b="1" baseline="0" dirty="0" smtClean="0"/>
              <a:t>处理逻辑 </a:t>
            </a:r>
            <a:r>
              <a:rPr lang="en-US" altLang="zh-CN" b="1" baseline="0" dirty="0" smtClean="0"/>
              <a:t>=&gt; </a:t>
            </a:r>
            <a:r>
              <a:rPr lang="zh-CN" altLang="en-US" b="1" baseline="0" dirty="0" smtClean="0"/>
              <a:t>输出数据</a:t>
            </a:r>
            <a:r>
              <a:rPr lang="zh-CN" altLang="en-US" baseline="0" dirty="0" smtClean="0"/>
              <a:t>，也就是说</a:t>
            </a:r>
            <a:r>
              <a:rPr lang="zh-CN" altLang="en-US" b="1" baseline="0" dirty="0" smtClean="0"/>
              <a:t>逻辑是事先人为定义好的</a:t>
            </a:r>
            <a:r>
              <a:rPr lang="zh-CN" altLang="en-US" baseline="0" dirty="0" smtClean="0"/>
              <a:t>，这就牵扯到程序员与产品经理的爱恨情愁了。</a:t>
            </a:r>
            <a:endParaRPr lang="en-US" altLang="zh-CN" baseline="0" dirty="0" smtClean="0"/>
          </a:p>
          <a:p>
            <a:endParaRPr lang="zh-CN" altLang="en-US" baseline="0" dirty="0" smtClean="0"/>
          </a:p>
          <a:p>
            <a:r>
              <a:rPr lang="zh-CN" altLang="en-US" baseline="0" dirty="0" smtClean="0"/>
              <a:t>举个例子，产品经理说客户要实现一个计算器的功能，就是输入两个数字并返回和。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画图演示</a:t>
            </a:r>
            <a:r>
              <a:rPr lang="en-US" altLang="zh-CN" baseline="0" dirty="0" smtClean="0"/>
              <a:t>)##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我们再来看</a:t>
            </a:r>
            <a:r>
              <a:rPr lang="en-US" altLang="zh-CN" baseline="0" dirty="0" smtClean="0"/>
              <a:t>AI</a:t>
            </a:r>
            <a:r>
              <a:rPr lang="zh-CN" altLang="en-US" baseline="0" dirty="0" smtClean="0"/>
              <a:t>，</a:t>
            </a:r>
            <a:r>
              <a:rPr lang="en-US" altLang="zh-CN" b="1" baseline="0" dirty="0" smtClean="0"/>
              <a:t>AI</a:t>
            </a:r>
            <a:r>
              <a:rPr lang="zh-CN" altLang="en-US" b="1" baseline="0" dirty="0" smtClean="0"/>
              <a:t>是先有输入数据和输出数据</a:t>
            </a:r>
            <a:r>
              <a:rPr lang="zh-CN" altLang="en-US" baseline="0" dirty="0" smtClean="0"/>
              <a:t>，这些数据可能是用户收集上来的，</a:t>
            </a:r>
            <a:r>
              <a:rPr lang="zh-CN" altLang="en-US" b="1" baseline="0" dirty="0" smtClean="0"/>
              <a:t>再由</a:t>
            </a:r>
            <a:r>
              <a:rPr lang="en-US" altLang="zh-CN" b="1" baseline="0" dirty="0" smtClean="0"/>
              <a:t>AI</a:t>
            </a:r>
            <a:r>
              <a:rPr lang="zh-CN" altLang="en-US" b="1" baseline="0" dirty="0" smtClean="0"/>
              <a:t>模型推导出“处理逻辑”</a:t>
            </a:r>
            <a:r>
              <a:rPr lang="zh-CN" altLang="en-US" baseline="0" dirty="0" smtClean="0"/>
              <a:t>，然后用</a:t>
            </a:r>
            <a:r>
              <a:rPr lang="en-US" altLang="zh-CN" baseline="0" dirty="0" smtClean="0"/>
              <a:t>AI</a:t>
            </a:r>
            <a:r>
              <a:rPr lang="zh-CN" altLang="en-US" baseline="0" dirty="0" smtClean="0"/>
              <a:t>推导出来的模型去预测。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画图演示</a:t>
            </a:r>
            <a:r>
              <a:rPr lang="en-US" altLang="zh-CN" baseline="0" dirty="0" smtClean="0"/>
              <a:t>)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原理呢就是</a:t>
            </a:r>
            <a:r>
              <a:rPr lang="en-US" altLang="zh-CN" baseline="0" dirty="0" smtClean="0"/>
              <a:t> y = aX1 + bX2 + c</a:t>
            </a:r>
            <a:r>
              <a:rPr lang="zh-CN" altLang="en-US" baseline="0" dirty="0" smtClean="0"/>
              <a:t>，在这里需要讲两个概念，</a:t>
            </a:r>
            <a:r>
              <a:rPr lang="zh-CN" altLang="en-US" b="1" baseline="0" dirty="0" smtClean="0"/>
              <a:t>输入的数据叫特征值</a:t>
            </a:r>
            <a:r>
              <a:rPr lang="zh-CN" altLang="en-US" baseline="0" dirty="0" smtClean="0"/>
              <a:t>，</a:t>
            </a:r>
            <a:r>
              <a:rPr lang="zh-CN" altLang="en-US" b="1" baseline="0" dirty="0" smtClean="0"/>
              <a:t>输出的数据叫目标值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##</a:t>
            </a:r>
            <a:endParaRPr lang="zh-CN" altLang="en-US" baseline="0" dirty="0" smtClean="0"/>
          </a:p>
          <a:p>
            <a:endParaRPr lang="zh-CN" altLang="en-US" baseline="0" dirty="0" smtClean="0"/>
          </a:p>
          <a:p>
            <a:r>
              <a:rPr lang="zh-CN" altLang="en-US" baseline="0" dirty="0" smtClean="0"/>
              <a:t>此处，我想让大家记住，</a:t>
            </a:r>
            <a:r>
              <a:rPr lang="en-US" altLang="zh-CN" b="1" baseline="0" dirty="0" smtClean="0"/>
              <a:t>AI</a:t>
            </a:r>
            <a:r>
              <a:rPr lang="zh-CN" altLang="en-US" b="1" baseline="0" dirty="0" smtClean="0"/>
              <a:t>善于根据“特征”和“目标值”，推导两者之间的联系</a:t>
            </a:r>
            <a:r>
              <a:rPr lang="zh-CN" altLang="en-US" baseline="0" dirty="0" smtClean="0"/>
              <a:t>。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4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为大家演示一下简单的线性回归，验证一下</a:t>
            </a:r>
            <a:r>
              <a:rPr lang="en-US" altLang="zh-CN" dirty="0" smtClean="0"/>
              <a:t>AI</a:t>
            </a:r>
            <a:r>
              <a:rPr lang="zh-CN" altLang="en-US" dirty="0" smtClean="0"/>
              <a:t>能否为我们找到特征值和目标值之间的内在联系，代码非常简单。一看就懂。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如果你预测的是股价，你就是下一个股神巴非特了。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import </a:t>
            </a:r>
            <a:r>
              <a:rPr lang="en-US" dirty="0" err="1" smtClean="0"/>
              <a:t>LinearRegression</a:t>
            </a:r>
            <a:endParaRPr lang="en-US" dirty="0" smtClean="0"/>
          </a:p>
          <a:p>
            <a:r>
              <a:rPr lang="en-US" dirty="0" smtClean="0"/>
              <a:t>X = [[1,1],[2,2],[3,3]]</a:t>
            </a:r>
          </a:p>
          <a:p>
            <a:r>
              <a:rPr lang="en-US" dirty="0" smtClean="0"/>
              <a:t>y = [2,4,6]</a:t>
            </a:r>
          </a:p>
          <a:p>
            <a:r>
              <a:rPr lang="en-US" dirty="0" err="1" smtClean="0"/>
              <a:t>lr</a:t>
            </a:r>
            <a:r>
              <a:rPr lang="en-US" dirty="0" smtClean="0"/>
              <a:t> = </a:t>
            </a:r>
            <a:r>
              <a:rPr lang="en-US" dirty="0" err="1" smtClean="0"/>
              <a:t>LinearRegression</a:t>
            </a:r>
            <a:r>
              <a:rPr lang="en-US" dirty="0" smtClean="0"/>
              <a:t>().fit(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lr.predict</a:t>
            </a:r>
            <a:r>
              <a:rPr lang="en-US" dirty="0" smtClean="0"/>
              <a:t>([[5,5]])</a:t>
            </a:r>
          </a:p>
          <a:p>
            <a:endParaRPr lang="en-US" dirty="0" smtClean="0"/>
          </a:p>
          <a:p>
            <a:r>
              <a:rPr lang="en-GB" dirty="0" smtClean="0"/>
              <a:t>print('</a:t>
            </a:r>
            <a:r>
              <a:rPr lang="zh-CN" altLang="en-US" dirty="0" smtClean="0"/>
              <a:t>权重系数： </a:t>
            </a:r>
            <a:r>
              <a:rPr lang="en-US" altLang="zh-CN" dirty="0" smtClean="0"/>
              <a:t>', </a:t>
            </a:r>
            <a:r>
              <a:rPr lang="en-GB" dirty="0" err="1" smtClean="0"/>
              <a:t>lr.coef</a:t>
            </a:r>
            <a:r>
              <a:rPr lang="en-GB" dirty="0" smtClean="0"/>
              <a:t>_)</a:t>
            </a:r>
          </a:p>
          <a:p>
            <a:r>
              <a:rPr lang="en-GB" dirty="0" smtClean="0"/>
              <a:t>print('</a:t>
            </a:r>
            <a:r>
              <a:rPr lang="zh-CN" altLang="en-US" dirty="0" smtClean="0"/>
              <a:t>偏置： </a:t>
            </a:r>
            <a:r>
              <a:rPr lang="en-US" altLang="zh-CN" dirty="0" smtClean="0"/>
              <a:t>', </a:t>
            </a:r>
            <a:r>
              <a:rPr lang="en-GB" dirty="0" err="1" smtClean="0"/>
              <a:t>lr.intercept</a:t>
            </a:r>
            <a:r>
              <a:rPr lang="en-GB" dirty="0" smtClean="0"/>
              <a:t>_)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8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这是利用了强化学习</a:t>
            </a:r>
            <a:r>
              <a:rPr lang="en-US" altLang="zh-CN" baseline="0" dirty="0" smtClean="0"/>
              <a:t>(Reinforcement Learning)</a:t>
            </a:r>
            <a:r>
              <a:rPr lang="zh-CN" altLang="en-US" baseline="0" dirty="0" smtClean="0"/>
              <a:t>的理论，实现了一个能判断在当前“</a:t>
            </a:r>
            <a:r>
              <a:rPr lang="zh-CN" altLang="en-US" b="1" baseline="0" dirty="0" smtClean="0"/>
              <a:t>状态</a:t>
            </a:r>
            <a:r>
              <a:rPr lang="zh-CN" altLang="en-US" baseline="0" dirty="0" smtClean="0"/>
              <a:t>”下作出何种“</a:t>
            </a:r>
            <a:r>
              <a:rPr lang="zh-CN" altLang="en-US" b="1" baseline="0" dirty="0" smtClean="0"/>
              <a:t>动作</a:t>
            </a:r>
            <a:r>
              <a:rPr lang="zh-CN" altLang="en-US" baseline="0" dirty="0" smtClean="0"/>
              <a:t>”来达到最大“奖励”的“</a:t>
            </a:r>
            <a:r>
              <a:rPr lang="en-US" altLang="zh-CN" b="1" baseline="0" dirty="0" smtClean="0"/>
              <a:t>AI</a:t>
            </a:r>
            <a:r>
              <a:rPr lang="zh-CN" altLang="en-US" b="1" baseline="0" dirty="0" smtClean="0"/>
              <a:t>机器人</a:t>
            </a:r>
            <a:r>
              <a:rPr lang="zh-CN" altLang="en-US" baseline="0" dirty="0" smtClean="0"/>
              <a:t>”。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在以上这句话中，包含了</a:t>
            </a:r>
            <a:r>
              <a:rPr lang="zh-CN" altLang="en-US" b="1" baseline="0" dirty="0" smtClean="0"/>
              <a:t>马尔科夫决策过程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要素：</a:t>
            </a:r>
            <a:r>
              <a:rPr lang="zh-CN" altLang="en-US" b="1" baseline="0" dirty="0" smtClean="0"/>
              <a:t>智能体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Agent=“AI</a:t>
            </a:r>
            <a:r>
              <a:rPr lang="zh-CN" altLang="en-US" baseline="0" dirty="0" smtClean="0"/>
              <a:t>机器人”）、</a:t>
            </a:r>
            <a:r>
              <a:rPr lang="zh-CN" altLang="en-US" b="1" baseline="0" dirty="0" smtClean="0"/>
              <a:t>环境状态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environment=“</a:t>
            </a:r>
            <a:r>
              <a:rPr lang="zh-CN" altLang="en-US" baseline="0" dirty="0" smtClean="0"/>
              <a:t>状态”）、</a:t>
            </a:r>
            <a:r>
              <a:rPr lang="zh-CN" altLang="en-US" b="1" baseline="0" dirty="0" smtClean="0"/>
              <a:t>动作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action=“</a:t>
            </a:r>
            <a:r>
              <a:rPr lang="zh-CN" altLang="en-US" baseline="0" dirty="0" smtClean="0"/>
              <a:t>操作”）、</a:t>
            </a:r>
            <a:r>
              <a:rPr lang="zh-CN" altLang="en-US" b="1" baseline="0" dirty="0" smtClean="0"/>
              <a:t>奖励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reward=“</a:t>
            </a:r>
            <a:r>
              <a:rPr lang="zh-CN" altLang="en-US" baseline="0" dirty="0" smtClean="0"/>
              <a:t>奖励”）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既然提到了“</a:t>
            </a:r>
            <a:r>
              <a:rPr lang="zh-CN" altLang="en-US" b="1" baseline="0" dirty="0" smtClean="0"/>
              <a:t>马尔科夫</a:t>
            </a:r>
            <a:r>
              <a:rPr lang="zh-CN" altLang="en-US" baseline="0" dirty="0" smtClean="0"/>
              <a:t>决策过程”，我们需要先来了解一下</a:t>
            </a:r>
            <a:r>
              <a:rPr lang="en-US" altLang="zh-CN" baseline="0" dirty="0" smtClean="0"/>
              <a:t>Q Learning</a:t>
            </a:r>
            <a:r>
              <a:rPr lang="zh-CN" altLang="en-US" baseline="0" dirty="0" smtClean="0"/>
              <a:t>算法。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6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让我们回想一下小时候，放学回家，家长有交代，放学回家第一件事必须做作业，在家长下班回家之前，把作业做完就有奖励，没有做完就是一顿暴揍。</a:t>
            </a:r>
            <a:r>
              <a:rPr lang="en-US" altLang="zh-CN" dirty="0" smtClean="0"/>
              <a:t>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时刚放学回家的你站在了人生的岔路口，是去写作业，还是偷偷看电视？假如你不知道每件事情的后果，天真的选择了看电视，一时看电视一时爽，一直看一直爽，等家长回家之后发现，嘿嘿嘿。。。，这正是不写作业，母慈子孝，一写作业，鸡飞狗跳。爸爸果断拿出了祖传的七匹狼皮带，叫你深刻领悟到猴屁股为什么这样红。</a:t>
            </a:r>
            <a:r>
              <a:rPr lang="en-US" altLang="zh-CN" dirty="0" smtClean="0"/>
              <a:t>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下次放学回家，有了前车之鉴，摸了摸还没消肿的屁股，果断选择了乖乖去做作业，等家长回家之后，得到了一支爸爸祖传的棒棒糖作为奖励。这就在你脑子中形成了一种条件反射。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当用程序来实现以上情景时，就需要一张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表</a:t>
            </a:r>
            <a:r>
              <a:rPr lang="zh-CN" altLang="en-US" dirty="0" smtClean="0"/>
              <a:t>来当作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脑子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，所以说脑子是个好东西，它记录了在每种情况下作出每个决策所对应的奖励值，挨揍就是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，得到棒棒糖就是</a:t>
            </a:r>
            <a:r>
              <a:rPr lang="en-US" altLang="zh-CN" dirty="0" smtClean="0"/>
              <a:t>+1##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有了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表之后，以后每次遇到相同的情况，依据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表作出决策，就能拿到最大的奖励。其实这也是我们人类通过不断试错积累经验，来学习万事万物的过程。很好理解吧。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这一章节，我想让大家记住，</a:t>
            </a:r>
            <a:r>
              <a:rPr lang="zh-CN" altLang="en-US" b="1" dirty="0" smtClean="0"/>
              <a:t>强化学习的核心就是不断试错，不断积累经验，再根据以往经验，作出最优决策</a:t>
            </a:r>
            <a:r>
              <a:rPr lang="zh-CN" altLang="en-US" dirty="0" smtClean="0"/>
              <a:t>。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2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我们回到游戏，这张图片展示了每次我们与游戏（Flappy</a:t>
            </a:r>
            <a:r>
              <a:rPr lang="en-GB" dirty="0" smtClean="0"/>
              <a:t> </a:t>
            </a:r>
            <a:r>
              <a:rPr lang="en-GB" dirty="0" err="1" smtClean="0"/>
              <a:t>Bird）交互的过程，我们向游戏输入指令，是往上飞，还是往下飞</a:t>
            </a:r>
            <a:r>
              <a:rPr lang="en-GB" dirty="0" smtClean="0"/>
              <a:t>。##</a:t>
            </a:r>
          </a:p>
          <a:p>
            <a:endParaRPr lang="en-GB" dirty="0" smtClean="0"/>
          </a:p>
          <a:p>
            <a:r>
              <a:rPr lang="en-GB" dirty="0" smtClean="0"/>
              <a:t>游戏返回执行完动作之后的</a:t>
            </a:r>
            <a:r>
              <a:rPr lang="en-GB" b="1" dirty="0" smtClean="0"/>
              <a:t>游戏画面</a:t>
            </a:r>
            <a:r>
              <a:rPr lang="en-GB" dirty="0" smtClean="0"/>
              <a:t>，对应的</a:t>
            </a:r>
            <a:r>
              <a:rPr lang="en-GB" b="1" dirty="0" smtClean="0"/>
              <a:t>奖励值</a:t>
            </a:r>
            <a:r>
              <a:rPr lang="en-GB" dirty="0" smtClean="0"/>
              <a:t>（还活着是0.1，成功通过柱子+1，死掉是-1）和</a:t>
            </a:r>
            <a:r>
              <a:rPr lang="en-GB" b="1" dirty="0" smtClean="0"/>
              <a:t>是否GameOver</a:t>
            </a:r>
            <a:r>
              <a:rPr lang="en-GB" dirty="0" smtClean="0"/>
              <a:t>。</a:t>
            </a:r>
          </a:p>
          <a:p>
            <a:endParaRPr lang="en-GB" dirty="0" smtClean="0"/>
          </a:p>
          <a:p>
            <a:r>
              <a:rPr lang="en-GB" dirty="0" err="1" smtClean="0"/>
              <a:t>这样看来，游戏返回的每一帧画面都是一种状态，状态有无数个，这时用Q表记录所有的状态貌似有点</a:t>
            </a:r>
            <a:r>
              <a:rPr lang="zh-CN" altLang="en-US" dirty="0" smtClean="0"/>
              <a:t>力不从心</a:t>
            </a:r>
            <a:r>
              <a:rPr lang="en-GB" dirty="0" smtClean="0"/>
              <a:t>，</a:t>
            </a:r>
            <a:r>
              <a:rPr lang="en-GB" dirty="0" err="1" smtClean="0"/>
              <a:t>因为状态太多了</a:t>
            </a:r>
            <a:r>
              <a:rPr lang="en-GB" dirty="0" smtClean="0"/>
              <a:t>。</a:t>
            </a:r>
          </a:p>
          <a:p>
            <a:endParaRPr lang="en-GB" dirty="0" smtClean="0"/>
          </a:p>
          <a:p>
            <a:r>
              <a:rPr lang="en-GB" dirty="0" smtClean="0"/>
              <a:t>所以我们想到了用</a:t>
            </a:r>
            <a:r>
              <a:rPr lang="en-GB" b="1" dirty="0" smtClean="0"/>
              <a:t>AI模型去替代Q表</a:t>
            </a:r>
            <a:r>
              <a:rPr lang="en-GB" dirty="0" smtClean="0"/>
              <a:t>进行“</a:t>
            </a:r>
            <a:r>
              <a:rPr lang="en-GB" dirty="0" err="1" smtClean="0"/>
              <a:t>学习</a:t>
            </a:r>
            <a:r>
              <a:rPr lang="en-GB" dirty="0" smtClean="0"/>
              <a:t>”，</a:t>
            </a:r>
            <a:r>
              <a:rPr lang="en-GB" dirty="0" err="1" smtClean="0"/>
              <a:t>之前我们学过</a:t>
            </a:r>
            <a:r>
              <a:rPr lang="en-GB" dirty="0" smtClean="0"/>
              <a:t>：</a:t>
            </a:r>
            <a:r>
              <a:rPr lang="en-US" altLang="zh-CN" dirty="0" err="1" smtClean="0"/>
              <a:t>AI非常</a:t>
            </a:r>
            <a:r>
              <a:rPr lang="zh-CN" altLang="en-US" dirty="0" smtClean="0"/>
              <a:t>善于根据“特征值”和“目标值”，推导两者之间的联系。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b="1" dirty="0" smtClean="0"/>
              <a:t>特征</a:t>
            </a:r>
            <a:r>
              <a:rPr lang="en-US" b="1" dirty="0" smtClean="0"/>
              <a:t>值</a:t>
            </a:r>
            <a:r>
              <a:rPr lang="zh-CN" altLang="en-US" dirty="0" smtClean="0"/>
              <a:t>（</a:t>
            </a:r>
            <a:r>
              <a:rPr lang="en-US" b="1" dirty="0" err="1" smtClean="0"/>
              <a:t>输入值）是每一帧游戏画面</a:t>
            </a:r>
            <a:r>
              <a:rPr lang="en-US" dirty="0" smtClean="0"/>
              <a:t>，</a:t>
            </a:r>
            <a:r>
              <a:rPr lang="zh-CN" altLang="en-US" b="1" dirty="0" smtClean="0"/>
              <a:t>目标值</a:t>
            </a:r>
            <a:r>
              <a:rPr lang="zh-CN" altLang="en-US" dirty="0" smtClean="0"/>
              <a:t>（</a:t>
            </a:r>
            <a:r>
              <a:rPr lang="en-US" b="1" dirty="0" err="1" smtClean="0"/>
              <a:t>输出值）就是AI为我们预测出来的每种决策对应游戏返回的奖励值</a:t>
            </a:r>
            <a:r>
              <a:rPr lang="en-US" dirty="0" smtClean="0"/>
              <a:t>。(</a:t>
            </a:r>
            <a:r>
              <a:rPr lang="en-US" dirty="0" err="1" smtClean="0"/>
              <a:t>画图解释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zh-CN" altLang="en-US" dirty="0" smtClean="0"/>
              <a:t>我们只需要让</a:t>
            </a:r>
            <a:r>
              <a:rPr lang="en-US" altLang="zh-CN" dirty="0" smtClean="0"/>
              <a:t>AI</a:t>
            </a:r>
            <a:r>
              <a:rPr lang="zh-CN" altLang="en-US" dirty="0" smtClean="0"/>
              <a:t>根据当前的图片作出决策，将动作输入游戏，然后根据实际获得的奖励更新</a:t>
            </a:r>
            <a:r>
              <a:rPr lang="en-US" altLang="zh-CN" dirty="0" smtClean="0"/>
              <a:t>AI</a:t>
            </a:r>
            <a:r>
              <a:rPr lang="zh-CN" altLang="en-US" dirty="0" smtClean="0"/>
              <a:t>模型，不断反复训练，就实现了</a:t>
            </a:r>
            <a:r>
              <a:rPr lang="en-US" altLang="zh-CN" dirty="0" smtClean="0"/>
              <a:t>AI</a:t>
            </a:r>
            <a:r>
              <a:rPr lang="zh-CN" altLang="en-US" dirty="0" smtClean="0"/>
              <a:t>玩游戏了。</a:t>
            </a:r>
            <a:r>
              <a:rPr lang="en-US" altLang="zh-CN" dirty="0" smtClean="0"/>
              <a:t>##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我们回过头来说一下图片的处理，其实</a:t>
            </a:r>
            <a:r>
              <a:rPr lang="en-US" altLang="zh-CN" dirty="0" smtClean="0"/>
              <a:t>AI</a:t>
            </a:r>
            <a:r>
              <a:rPr lang="zh-CN" altLang="en-US" dirty="0" smtClean="0"/>
              <a:t>并不需要那么色彩丰富的图片，他只需要图片能清晰的表达小鸟与柱子的</a:t>
            </a:r>
            <a:r>
              <a:rPr lang="zh-CN" altLang="en-US" b="1" dirty="0" smtClean="0"/>
              <a:t>相对位置即可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所以图片在传入</a:t>
            </a:r>
            <a:r>
              <a:rPr lang="en-US" altLang="zh-CN" dirty="0" smtClean="0"/>
              <a:t>AI</a:t>
            </a:r>
            <a:r>
              <a:rPr lang="zh-CN" altLang="en-US" dirty="0" smtClean="0"/>
              <a:t>神经网络之前，还需简单处理一下，以减少</a:t>
            </a:r>
            <a:r>
              <a:rPr lang="en-US" altLang="zh-CN" dirty="0" smtClean="0"/>
              <a:t>AI</a:t>
            </a:r>
            <a:r>
              <a:rPr lang="zh-CN" altLang="en-US" dirty="0" smtClean="0"/>
              <a:t>训练的计算量。为什么要减少计算量？因为训练一次网络需要更新将近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万</a:t>
            </a:r>
            <a:r>
              <a:rPr lang="zh-CN" altLang="en-US" dirty="0" smtClean="0"/>
              <a:t>个参数。我们之前的例子，一共才</a:t>
            </a:r>
            <a:r>
              <a:rPr lang="en-US" altLang="zh-CN" dirty="0" smtClean="0"/>
              <a:t>3个参数。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游戏返回图片的尺寸时</a:t>
            </a:r>
            <a:r>
              <a:rPr lang="en-US" altLang="zh-CN" dirty="0" smtClean="0"/>
              <a:t>512x288</a:t>
            </a:r>
            <a:r>
              <a:rPr lang="zh-CN" altLang="en-US" dirty="0" smtClean="0"/>
              <a:t>个像素，</a:t>
            </a:r>
            <a:r>
              <a:rPr lang="en-US" altLang="zh-CN" dirty="0" smtClean="0"/>
              <a:t>##</a:t>
            </a:r>
            <a:r>
              <a:rPr lang="zh-CN" altLang="en-US" dirty="0" smtClean="0"/>
              <a:t>我们先将他调整为</a:t>
            </a:r>
            <a:r>
              <a:rPr lang="en-US" altLang="zh-CN" dirty="0" smtClean="0"/>
              <a:t>80x80</a:t>
            </a:r>
            <a:r>
              <a:rPr lang="zh-CN" altLang="en-US" dirty="0" smtClean="0"/>
              <a:t>，再灰度化，再二值化，最终形成这个样子，才传入神经网络。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11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这就是我们的深度卷积神经网络，包括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个卷积层和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个池化层，最后接一个全连接网络得出两个结果，分别是两种动作对应的奖励值。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我们将</a:t>
            </a:r>
            <a:r>
              <a:rPr lang="zh-CN" altLang="en-US" b="1" dirty="0" smtClean="0"/>
              <a:t>连续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帧</a:t>
            </a:r>
            <a:r>
              <a:rPr lang="zh-CN" altLang="en-US" dirty="0" smtClean="0"/>
              <a:t>图片经过处理之后传入神经网络，神经网络估算出两种动作对应的奖励值，挑选奖励值较大的动作传入游戏，游戏返回真实的奖励值。再根据</a:t>
            </a:r>
            <a:r>
              <a:rPr lang="zh-CN" altLang="en-US" b="1" dirty="0" smtClean="0"/>
              <a:t>实际的奖励值</a:t>
            </a:r>
            <a:r>
              <a:rPr lang="zh-CN" altLang="en-US" dirty="0" smtClean="0"/>
              <a:t>更新网络，反复迭代训练。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现在是“无奖问答”环节，请问为什么要将连续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帧图片传入神经网络？因为连续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帧图片可以表达出当前小鸟的运动趋势。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这就是模型训练的伪代码，接下来就是激动人心的代码Review环节</a:t>
            </a:r>
            <a:r>
              <a:rPr lang="en-GB" dirty="0" smtClean="0"/>
              <a:t>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5D3D-554D-41E4-B04D-CFFF719E9D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4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0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6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0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9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63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6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13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4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91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59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534649" y="959369"/>
            <a:ext cx="11122702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6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6AB1-6DBA-4E83-AD48-68D01DD6469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4CB0-D3B1-4BCE-9F98-E447F5CE9F4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rgbClr val="E8E8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52BE-CDE7-4106-BFB3-8262C9AE190A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18B9-B56E-4306-A49A-65BD36E92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15154" y="179664"/>
            <a:ext cx="4632694" cy="646331"/>
            <a:chOff x="515154" y="179664"/>
            <a:chExt cx="4632694" cy="646331"/>
          </a:xfrm>
        </p:grpSpPr>
        <p:sp>
          <p:nvSpPr>
            <p:cNvPr id="54" name="文本框 53"/>
            <p:cNvSpPr txBox="1"/>
            <p:nvPr/>
          </p:nvSpPr>
          <p:spPr>
            <a:xfrm>
              <a:off x="808198" y="179664"/>
              <a:ext cx="4339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 smtClean="0">
                  <a:solidFill>
                    <a:schemeClr val="tx2"/>
                  </a:solidFill>
                </a:rPr>
                <a:t>困难重重的训练过程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924825" y="3094201"/>
            <a:ext cx="2520280" cy="2520280"/>
          </a:xfrm>
          <a:prstGeom prst="ellipse">
            <a:avLst/>
          </a:prstGeom>
          <a:solidFill>
            <a:srgbClr val="01AB9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29085" y="3080949"/>
            <a:ext cx="2416020" cy="2560036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95423" y="4406099"/>
            <a:ext cx="2014204" cy="2014204"/>
          </a:xfrm>
          <a:prstGeom prst="ellipse">
            <a:avLst/>
          </a:prstGeom>
          <a:solidFill>
            <a:srgbClr val="01AB9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06617" y="4432603"/>
            <a:ext cx="2044824" cy="2161732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00362" y="1483858"/>
            <a:ext cx="3357873" cy="3357873"/>
          </a:xfrm>
          <a:prstGeom prst="ellipse">
            <a:avLst/>
          </a:prstGeom>
          <a:solidFill>
            <a:srgbClr val="F3908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44093" y="3878806"/>
            <a:ext cx="2382575" cy="2382575"/>
          </a:xfrm>
          <a:prstGeom prst="ellipse">
            <a:avLst/>
          </a:prstGeom>
          <a:solidFill>
            <a:srgbClr val="01AB9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50464" y="1730645"/>
            <a:ext cx="3066527" cy="3241849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矩形 4"/>
          <p:cNvSpPr/>
          <p:nvPr/>
        </p:nvSpPr>
        <p:spPr>
          <a:xfrm rot="20235757">
            <a:off x="1079362" y="2284545"/>
            <a:ext cx="6088485" cy="2972808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099143" y="1673378"/>
            <a:ext cx="2943068" cy="2977076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矩形 4"/>
          <p:cNvSpPr/>
          <p:nvPr/>
        </p:nvSpPr>
        <p:spPr>
          <a:xfrm rot="13415964">
            <a:off x="3927560" y="2804934"/>
            <a:ext cx="5240837" cy="2558929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748431" y="4508194"/>
            <a:ext cx="1858956" cy="1805949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889329" y="3971570"/>
            <a:ext cx="2463844" cy="2424043"/>
          </a:xfrm>
          <a:prstGeom prst="ellipse">
            <a:avLst/>
          </a:prstGeom>
          <a:gradFill flip="none" rotWithShape="1">
            <a:gsLst>
              <a:gs pos="33000">
                <a:sysClr val="window" lastClr="FFFFFF">
                  <a:lumMod val="75000"/>
                  <a:shade val="30000"/>
                  <a:satMod val="115000"/>
                </a:sysClr>
              </a:gs>
              <a:gs pos="100000">
                <a:sysClr val="window" lastClr="FFFFFF"/>
              </a:gs>
              <a:gs pos="82000">
                <a:sysClr val="window" lastClr="FFFFFF">
                  <a:lumMod val="75000"/>
                  <a:shade val="100000"/>
                  <a:satMod val="115000"/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矩形 4"/>
          <p:cNvSpPr/>
          <p:nvPr/>
        </p:nvSpPr>
        <p:spPr>
          <a:xfrm rot="20885534">
            <a:off x="6934366" y="4240416"/>
            <a:ext cx="4253329" cy="2076761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35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39"/>
          <p:cNvSpPr txBox="1"/>
          <p:nvPr/>
        </p:nvSpPr>
        <p:spPr>
          <a:xfrm>
            <a:off x="1291416" y="4117823"/>
            <a:ext cx="191722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01AB94"/>
                </a:solidFill>
                <a:effectLst/>
                <a:uLnTx/>
                <a:uFillTx/>
                <a:ea typeface="微软雅黑" pitchFamily="34" charset="-122"/>
              </a:rPr>
              <a:t>计算设备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1AB94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6" name="TextBox 41"/>
          <p:cNvSpPr txBox="1"/>
          <p:nvPr/>
        </p:nvSpPr>
        <p:spPr>
          <a:xfrm>
            <a:off x="4542512" y="2739062"/>
            <a:ext cx="222336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80000"/>
              </a:lnSpc>
              <a:defRPr/>
            </a:pPr>
            <a:r>
              <a:rPr lang="en-US" altLang="zh-CN" sz="3600" b="1" kern="0" dirty="0" smtClean="0">
                <a:ln w="18415" cmpd="sng">
                  <a:noFill/>
                  <a:prstDash val="solid"/>
                </a:ln>
                <a:solidFill>
                  <a:srgbClr val="F3908C"/>
                </a:solidFill>
                <a:ea typeface="微软雅黑" pitchFamily="34" charset="-122"/>
              </a:rPr>
              <a:t>Headless</a:t>
            </a:r>
          </a:p>
          <a:p>
            <a:pPr lvl="0" algn="ctr">
              <a:lnSpc>
                <a:spcPct val="80000"/>
              </a:lnSpc>
              <a:defRPr/>
            </a:pPr>
            <a:r>
              <a:rPr lang="en-US" altLang="zh-CN" sz="3600" b="1" kern="0" dirty="0" smtClean="0">
                <a:ln w="18415" cmpd="sng">
                  <a:noFill/>
                  <a:prstDash val="solid"/>
                </a:ln>
                <a:solidFill>
                  <a:srgbClr val="F3908C"/>
                </a:solidFill>
                <a:ea typeface="微软雅黑" pitchFamily="34" charset="-122"/>
              </a:rPr>
              <a:t>Mode</a:t>
            </a:r>
            <a:endParaRPr lang="en-US" altLang="zh-CN" sz="3600" b="1" kern="0" dirty="0">
              <a:ln w="18415" cmpd="sng">
                <a:noFill/>
                <a:prstDash val="solid"/>
              </a:ln>
              <a:solidFill>
                <a:srgbClr val="F3908C"/>
              </a:solidFill>
              <a:ea typeface="微软雅黑" pitchFamily="34" charset="-122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7038966" y="5282116"/>
            <a:ext cx="155013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ln w="18415" cmpd="sng">
                  <a:noFill/>
                  <a:prstDash val="solid"/>
                </a:ln>
                <a:solidFill>
                  <a:srgbClr val="01AB94"/>
                </a:solidFill>
                <a:ea typeface="微软雅黑" pitchFamily="34" charset="-122"/>
              </a:rPr>
              <a:t>算力不足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1AB94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60" name="TextBox 45"/>
          <p:cNvSpPr txBox="1"/>
          <p:nvPr/>
        </p:nvSpPr>
        <p:spPr>
          <a:xfrm>
            <a:off x="9130145" y="4851571"/>
            <a:ext cx="203560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800" b="1" kern="0" dirty="0">
                <a:ln w="18415" cmpd="sng">
                  <a:noFill/>
                  <a:prstDash val="solid"/>
                </a:ln>
                <a:solidFill>
                  <a:srgbClr val="01AB94"/>
                </a:solidFill>
                <a:ea typeface="微软雅黑" pitchFamily="34" charset="-122"/>
              </a:rPr>
              <a:t>“</a:t>
            </a:r>
            <a:r>
              <a:rPr lang="en-US" altLang="zh-CN" sz="2800" b="1" kern="0" dirty="0" smtClean="0">
                <a:ln w="18415" cmpd="sng">
                  <a:noFill/>
                  <a:prstDash val="solid"/>
                </a:ln>
                <a:solidFill>
                  <a:srgbClr val="01AB94"/>
                </a:solidFill>
                <a:ea typeface="微软雅黑" pitchFamily="34" charset="-122"/>
              </a:rPr>
              <a:t>一飞冲天”</a:t>
            </a:r>
            <a:endParaRPr lang="zh-CN" altLang="en-US" sz="2800" b="1" kern="0" dirty="0">
              <a:ln w="18415" cmpd="sng">
                <a:noFill/>
                <a:prstDash val="solid"/>
              </a:ln>
              <a:solidFill>
                <a:srgbClr val="01AB94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15154" y="179664"/>
            <a:ext cx="1247151" cy="646331"/>
            <a:chOff x="515154" y="179664"/>
            <a:chExt cx="1247151" cy="646331"/>
          </a:xfrm>
        </p:grpSpPr>
        <p:sp>
          <p:nvSpPr>
            <p:cNvPr id="54" name="文本框 53"/>
            <p:cNvSpPr txBox="1"/>
            <p:nvPr/>
          </p:nvSpPr>
          <p:spPr>
            <a:xfrm>
              <a:off x="808198" y="179664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2"/>
                  </a:solidFill>
                </a:rPr>
                <a:t>GIT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5153" y="1949021"/>
            <a:ext cx="11146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For BOSCH inside</a:t>
            </a:r>
          </a:p>
          <a:p>
            <a:r>
              <a:rPr lang="en-GB" sz="3200" dirty="0" smtClean="0"/>
              <a:t>git@sourcecode.socialcoding.bosch.com:7999</a:t>
            </a:r>
            <a:r>
              <a:rPr lang="en-GB" sz="3200" dirty="0"/>
              <a:t>/~zfe5szh/</a:t>
            </a:r>
            <a:r>
              <a:rPr lang="en-GB" sz="3200" dirty="0" err="1"/>
              <a:t>dqn-flappybird.git</a:t>
            </a:r>
            <a:endParaRPr lang="en-GB" sz="3200" dirty="0"/>
          </a:p>
          <a:p>
            <a:endParaRPr lang="en-GB" sz="3200" dirty="0" smtClean="0"/>
          </a:p>
          <a:p>
            <a:r>
              <a:rPr lang="en-GB" sz="3200" dirty="0" smtClean="0"/>
              <a:t>For internet</a:t>
            </a:r>
            <a:endParaRPr lang="en-GB" sz="3200" dirty="0"/>
          </a:p>
          <a:p>
            <a:r>
              <a:rPr lang="en-GB" sz="3200" dirty="0"/>
              <a:t>git@github.com:zhaowei0315/DQN-plays-Flappy-Bird-with-Tensorflow2.2.git</a:t>
            </a:r>
          </a:p>
        </p:txBody>
      </p:sp>
    </p:spTree>
    <p:extLst>
      <p:ext uri="{BB962C8B-B14F-4D97-AF65-F5344CB8AC3E}">
        <p14:creationId xmlns:p14="http://schemas.microsoft.com/office/powerpoint/2010/main" val="25669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15154" y="179664"/>
            <a:ext cx="2786034" cy="646331"/>
            <a:chOff x="515154" y="179664"/>
            <a:chExt cx="2786034" cy="646331"/>
          </a:xfrm>
        </p:grpSpPr>
        <p:sp>
          <p:nvSpPr>
            <p:cNvPr id="54" name="文本框 53"/>
            <p:cNvSpPr txBox="1"/>
            <p:nvPr/>
          </p:nvSpPr>
          <p:spPr>
            <a:xfrm>
              <a:off x="808198" y="179664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2"/>
                  </a:solidFill>
                </a:rPr>
                <a:t>AI</a:t>
              </a:r>
              <a:r>
                <a:rPr lang="zh-CN" altLang="en-US" sz="3600" b="1" dirty="0">
                  <a:solidFill>
                    <a:schemeClr val="tx2"/>
                  </a:solidFill>
                </a:rPr>
                <a:t>无处不在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20496" y="1075999"/>
            <a:ext cx="9262151" cy="5437648"/>
            <a:chOff x="1102796" y="889069"/>
            <a:chExt cx="10033133" cy="5890281"/>
          </a:xfrm>
        </p:grpSpPr>
        <p:grpSp>
          <p:nvGrpSpPr>
            <p:cNvPr id="2" name="组合 1"/>
            <p:cNvGrpSpPr/>
            <p:nvPr/>
          </p:nvGrpSpPr>
          <p:grpSpPr>
            <a:xfrm>
              <a:off x="1102796" y="889069"/>
              <a:ext cx="10033133" cy="5890281"/>
              <a:chOff x="-865846" y="128039"/>
              <a:chExt cx="11937381" cy="7008238"/>
            </a:xfrm>
          </p:grpSpPr>
          <p:sp>
            <p:nvSpPr>
              <p:cNvPr id="36" name="椭圆 4"/>
              <p:cNvSpPr/>
              <p:nvPr/>
            </p:nvSpPr>
            <p:spPr>
              <a:xfrm rot="197558">
                <a:off x="4697682" y="357380"/>
                <a:ext cx="6373853" cy="6453678"/>
              </a:xfrm>
              <a:custGeom>
                <a:avLst/>
                <a:gdLst/>
                <a:ahLst/>
                <a:cxnLst/>
                <a:rect l="l" t="t" r="r" b="b"/>
                <a:pathLst>
                  <a:path w="6373853" h="6453678">
                    <a:moveTo>
                      <a:pt x="1748789" y="3781"/>
                    </a:moveTo>
                    <a:cubicBezTo>
                      <a:pt x="1773410" y="1281"/>
                      <a:pt x="1798391" y="0"/>
                      <a:pt x="1823671" y="0"/>
                    </a:cubicBezTo>
                    <a:cubicBezTo>
                      <a:pt x="2222376" y="0"/>
                      <a:pt x="2546668" y="318599"/>
                      <a:pt x="2555176" y="715114"/>
                    </a:cubicBezTo>
                    <a:cubicBezTo>
                      <a:pt x="2646063" y="945229"/>
                      <a:pt x="2815509" y="1149545"/>
                      <a:pt x="3050234" y="1286278"/>
                    </a:cubicBezTo>
                    <a:cubicBezTo>
                      <a:pt x="3277270" y="1418531"/>
                      <a:pt x="3529180" y="1466470"/>
                      <a:pt x="3767051" y="1437382"/>
                    </a:cubicBezTo>
                    <a:cubicBezTo>
                      <a:pt x="4043009" y="1173698"/>
                      <a:pt x="4417184" y="1012566"/>
                      <a:pt x="4828995" y="1012566"/>
                    </a:cubicBezTo>
                    <a:cubicBezTo>
                      <a:pt x="5682197" y="1012566"/>
                      <a:pt x="6373853" y="1704222"/>
                      <a:pt x="6373853" y="2557424"/>
                    </a:cubicBezTo>
                    <a:cubicBezTo>
                      <a:pt x="6373853" y="3315640"/>
                      <a:pt x="5827627" y="3946278"/>
                      <a:pt x="5106977" y="4075988"/>
                    </a:cubicBezTo>
                    <a:cubicBezTo>
                      <a:pt x="4860269" y="4198053"/>
                      <a:pt x="4655938" y="4415360"/>
                      <a:pt x="4548276" y="4699239"/>
                    </a:cubicBezTo>
                    <a:cubicBezTo>
                      <a:pt x="4488061" y="4858013"/>
                      <a:pt x="4464290" y="5021251"/>
                      <a:pt x="4473846" y="5178965"/>
                    </a:cubicBezTo>
                    <a:cubicBezTo>
                      <a:pt x="4624448" y="5311033"/>
                      <a:pt x="4718008" y="5505241"/>
                      <a:pt x="4718008" y="5721301"/>
                    </a:cubicBezTo>
                    <a:cubicBezTo>
                      <a:pt x="4718008" y="6125782"/>
                      <a:pt x="4390112" y="6453678"/>
                      <a:pt x="3985631" y="6453678"/>
                    </a:cubicBezTo>
                    <a:cubicBezTo>
                      <a:pt x="3581150" y="6453678"/>
                      <a:pt x="3253254" y="6125782"/>
                      <a:pt x="3253254" y="5721301"/>
                    </a:cubicBezTo>
                    <a:cubicBezTo>
                      <a:pt x="3253254" y="5342100"/>
                      <a:pt x="3541444" y="5030211"/>
                      <a:pt x="3910750" y="4992705"/>
                    </a:cubicBezTo>
                    <a:lnTo>
                      <a:pt x="3970068" y="4989710"/>
                    </a:lnTo>
                    <a:cubicBezTo>
                      <a:pt x="4089426" y="4874941"/>
                      <a:pt x="4186035" y="4731148"/>
                      <a:pt x="4249282" y="4564379"/>
                    </a:cubicBezTo>
                    <a:cubicBezTo>
                      <a:pt x="4318623" y="4381544"/>
                      <a:pt x="4339635" y="4192787"/>
                      <a:pt x="4317136" y="4013436"/>
                    </a:cubicBezTo>
                    <a:cubicBezTo>
                      <a:pt x="4256166" y="3992601"/>
                      <a:pt x="4197322" y="3967056"/>
                      <a:pt x="4140584" y="3937908"/>
                    </a:cubicBezTo>
                    <a:cubicBezTo>
                      <a:pt x="3785942" y="3880704"/>
                      <a:pt x="3361104" y="3968836"/>
                      <a:pt x="2972750" y="4207511"/>
                    </a:cubicBezTo>
                    <a:cubicBezTo>
                      <a:pt x="2649524" y="4406159"/>
                      <a:pt x="2407922" y="4674458"/>
                      <a:pt x="2273557" y="4956562"/>
                    </a:cubicBezTo>
                    <a:cubicBezTo>
                      <a:pt x="2243728" y="5333109"/>
                      <a:pt x="1928537" y="5629160"/>
                      <a:pt x="1544199" y="5629160"/>
                    </a:cubicBezTo>
                    <a:cubicBezTo>
                      <a:pt x="1139718" y="5629161"/>
                      <a:pt x="811822" y="5301265"/>
                      <a:pt x="811822" y="4896783"/>
                    </a:cubicBezTo>
                    <a:cubicBezTo>
                      <a:pt x="811822" y="4517582"/>
                      <a:pt x="1100012" y="4205693"/>
                      <a:pt x="1469317" y="4168187"/>
                    </a:cubicBezTo>
                    <a:cubicBezTo>
                      <a:pt x="1493938" y="4165687"/>
                      <a:pt x="1518919" y="4164406"/>
                      <a:pt x="1544199" y="4164406"/>
                    </a:cubicBezTo>
                    <a:cubicBezTo>
                      <a:pt x="1614188" y="4164406"/>
                      <a:pt x="1681885" y="4174224"/>
                      <a:pt x="1745054" y="4195817"/>
                    </a:cubicBezTo>
                    <a:cubicBezTo>
                      <a:pt x="2080595" y="4225945"/>
                      <a:pt x="2467608" y="4133688"/>
                      <a:pt x="2823912" y="3914711"/>
                    </a:cubicBezTo>
                    <a:cubicBezTo>
                      <a:pt x="3105509" y="3741648"/>
                      <a:pt x="3325152" y="3515718"/>
                      <a:pt x="3465145" y="3273270"/>
                    </a:cubicBezTo>
                    <a:cubicBezTo>
                      <a:pt x="3451578" y="3254462"/>
                      <a:pt x="3441393" y="3233849"/>
                      <a:pt x="3431663" y="3212981"/>
                    </a:cubicBezTo>
                    <a:cubicBezTo>
                      <a:pt x="3160269" y="2960984"/>
                      <a:pt x="2737001" y="2800878"/>
                      <a:pt x="2261862" y="2800878"/>
                    </a:cubicBezTo>
                    <a:cubicBezTo>
                      <a:pt x="1915427" y="2800878"/>
                      <a:pt x="1596569" y="2885993"/>
                      <a:pt x="1343736" y="3029603"/>
                    </a:cubicBezTo>
                    <a:cubicBezTo>
                      <a:pt x="1213416" y="3228799"/>
                      <a:pt x="988216" y="3359981"/>
                      <a:pt x="732377" y="3359981"/>
                    </a:cubicBezTo>
                    <a:cubicBezTo>
                      <a:pt x="327896" y="3359981"/>
                      <a:pt x="0" y="3032085"/>
                      <a:pt x="0" y="2627604"/>
                    </a:cubicBezTo>
                    <a:cubicBezTo>
                      <a:pt x="0" y="2248403"/>
                      <a:pt x="288190" y="1936513"/>
                      <a:pt x="657496" y="1899008"/>
                    </a:cubicBezTo>
                    <a:cubicBezTo>
                      <a:pt x="682116" y="1896508"/>
                      <a:pt x="707097" y="1895227"/>
                      <a:pt x="732377" y="1895227"/>
                    </a:cubicBezTo>
                    <a:cubicBezTo>
                      <a:pt x="990216" y="1895227"/>
                      <a:pt x="1216935" y="2028468"/>
                      <a:pt x="1346404" y="2230521"/>
                    </a:cubicBezTo>
                    <a:cubicBezTo>
                      <a:pt x="1602758" y="2382858"/>
                      <a:pt x="1930881" y="2473491"/>
                      <a:pt x="2288367" y="2473491"/>
                    </a:cubicBezTo>
                    <a:cubicBezTo>
                      <a:pt x="2697774" y="2473492"/>
                      <a:pt x="3068669" y="2354621"/>
                      <a:pt x="3337053" y="2160075"/>
                    </a:cubicBezTo>
                    <a:cubicBezTo>
                      <a:pt x="3340926" y="2141545"/>
                      <a:pt x="3346143" y="2123420"/>
                      <a:pt x="3351687" y="2105436"/>
                    </a:cubicBezTo>
                    <a:cubicBezTo>
                      <a:pt x="3259746" y="1885205"/>
                      <a:pt x="3094211" y="1690778"/>
                      <a:pt x="2868101" y="1559064"/>
                    </a:cubicBezTo>
                    <a:cubicBezTo>
                      <a:pt x="2612420" y="1410124"/>
                      <a:pt x="2325191" y="1368116"/>
                      <a:pt x="2062135" y="1421669"/>
                    </a:cubicBezTo>
                    <a:cubicBezTo>
                      <a:pt x="2020112" y="1439592"/>
                      <a:pt x="1975220" y="1450584"/>
                      <a:pt x="1928800" y="1456357"/>
                    </a:cubicBezTo>
                    <a:cubicBezTo>
                      <a:pt x="1920816" y="1457887"/>
                      <a:pt x="1913196" y="1460508"/>
                      <a:pt x="1905608" y="1463212"/>
                    </a:cubicBezTo>
                    <a:lnTo>
                      <a:pt x="1907728" y="1459572"/>
                    </a:lnTo>
                    <a:cubicBezTo>
                      <a:pt x="1880177" y="1463133"/>
                      <a:pt x="1852113" y="1464754"/>
                      <a:pt x="1823671" y="1464754"/>
                    </a:cubicBezTo>
                    <a:cubicBezTo>
                      <a:pt x="1419190" y="1464754"/>
                      <a:pt x="1091294" y="1136858"/>
                      <a:pt x="1091294" y="732377"/>
                    </a:cubicBezTo>
                    <a:cubicBezTo>
                      <a:pt x="1091294" y="353176"/>
                      <a:pt x="1379484" y="41286"/>
                      <a:pt x="1748789" y="378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>
                <a:innerShdw blurRad="381000">
                  <a:schemeClr val="bg1">
                    <a:lumMod val="65000"/>
                  </a:scheme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TextBox 75"/>
              <p:cNvSpPr txBox="1"/>
              <p:nvPr/>
            </p:nvSpPr>
            <p:spPr>
              <a:xfrm>
                <a:off x="440475" y="128039"/>
                <a:ext cx="2973859" cy="136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自动驾驶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智能家居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面部识别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3" name="TextBox 76"/>
              <p:cNvSpPr txBox="1"/>
              <p:nvPr/>
            </p:nvSpPr>
            <p:spPr>
              <a:xfrm>
                <a:off x="-865846" y="2069275"/>
                <a:ext cx="2893958" cy="136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智能诊</a:t>
                </a: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疗与预测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医</a:t>
                </a: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学影像智能识</a:t>
                </a: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别</a:t>
                </a:r>
                <a:endPara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智能健康管理</a:t>
                </a:r>
                <a:endPara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4" name="TextBox 77"/>
              <p:cNvSpPr txBox="1"/>
              <p:nvPr/>
            </p:nvSpPr>
            <p:spPr>
              <a:xfrm>
                <a:off x="-271545" y="3895010"/>
                <a:ext cx="3184190" cy="136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客户风险预</a:t>
                </a: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警</a:t>
                </a:r>
                <a:endPara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估值模</a:t>
                </a: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型</a:t>
                </a:r>
                <a:endPara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算</a:t>
                </a: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法交易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5" name="TextBox 78"/>
              <p:cNvSpPr txBox="1"/>
              <p:nvPr/>
            </p:nvSpPr>
            <p:spPr>
              <a:xfrm>
                <a:off x="1099823" y="5767753"/>
                <a:ext cx="3031659" cy="136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各类智能机器人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预测性维护</a:t>
                </a:r>
                <a:endPara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400" kern="0" dirty="0" smtClean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数据可视化</a:t>
                </a:r>
                <a:endPara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8812786" y="2196009"/>
              <a:ext cx="2258501" cy="2192123"/>
              <a:chOff x="2848131" y="1860029"/>
              <a:chExt cx="3922794" cy="3807502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2848131" y="1860029"/>
                <a:ext cx="3807502" cy="3807502"/>
                <a:chOff x="2848131" y="1860029"/>
                <a:chExt cx="3807502" cy="3807502"/>
              </a:xfrm>
            </p:grpSpPr>
            <p:sp>
              <p:nvSpPr>
                <p:cNvPr id="101" name="椭圆 100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36823" y="1948721"/>
                  <a:ext cx="3630119" cy="363011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5" name="文本框 94"/>
              <p:cNvSpPr txBox="1"/>
              <p:nvPr/>
            </p:nvSpPr>
            <p:spPr>
              <a:xfrm>
                <a:off x="2867601" y="3089816"/>
                <a:ext cx="3903324" cy="133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err="1" smtClean="0">
                    <a:solidFill>
                      <a:srgbClr val="01AB94"/>
                    </a:solidFill>
                  </a:rPr>
                  <a:t>AI已经融入我们的日常生活</a:t>
                </a:r>
                <a:endParaRPr lang="en-US" altLang="zh-CN" sz="2000" dirty="0">
                  <a:solidFill>
                    <a:srgbClr val="01AB94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941359" y="1155522"/>
              <a:ext cx="951972" cy="928602"/>
              <a:chOff x="6941359" y="1155522"/>
              <a:chExt cx="951972" cy="928602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6962369" y="1155522"/>
                <a:ext cx="928602" cy="928602"/>
                <a:chOff x="2848131" y="1860029"/>
                <a:chExt cx="3807502" cy="3807502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936823" y="1948721"/>
                  <a:ext cx="3630119" cy="363011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" name="文本框 2"/>
              <p:cNvSpPr txBox="1"/>
              <p:nvPr/>
            </p:nvSpPr>
            <p:spPr>
              <a:xfrm>
                <a:off x="7153491" y="123334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1AB94"/>
                    </a:solidFill>
                  </a:rPr>
                  <a:t>01</a:t>
                </a:r>
                <a:endParaRPr lang="zh-CN" altLang="en-US" sz="2400" dirty="0">
                  <a:solidFill>
                    <a:srgbClr val="01AB94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6941359" y="1558484"/>
                <a:ext cx="951972" cy="40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01AB94"/>
                    </a:solidFill>
                  </a:rPr>
                  <a:t>生活</a:t>
                </a:r>
                <a:endParaRPr lang="en-US" altLang="zh-CN" dirty="0">
                  <a:solidFill>
                    <a:srgbClr val="01AB94"/>
                  </a:solidFill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946455" y="2701597"/>
              <a:ext cx="951972" cy="928602"/>
              <a:chOff x="6941359" y="1155522"/>
              <a:chExt cx="951972" cy="928602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6962369" y="1155522"/>
                <a:ext cx="928602" cy="928602"/>
                <a:chOff x="2848131" y="1860029"/>
                <a:chExt cx="3807502" cy="3807502"/>
              </a:xfrm>
            </p:grpSpPr>
            <p:sp>
              <p:nvSpPr>
                <p:cNvPr id="127" name="椭圆 126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936823" y="1948721"/>
                  <a:ext cx="3630119" cy="363011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文本框 124"/>
              <p:cNvSpPr txBox="1"/>
              <p:nvPr/>
            </p:nvSpPr>
            <p:spPr>
              <a:xfrm>
                <a:off x="7153491" y="1233346"/>
                <a:ext cx="571636" cy="500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3908C"/>
                    </a:solidFill>
                  </a:rPr>
                  <a:t>02</a:t>
                </a:r>
                <a:endParaRPr lang="zh-CN" altLang="en-US" sz="2400" dirty="0">
                  <a:solidFill>
                    <a:srgbClr val="F3908C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6941359" y="1558484"/>
                <a:ext cx="951972" cy="40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B48D8B"/>
                    </a:solidFill>
                  </a:rPr>
                  <a:t>医疗</a:t>
                </a:r>
                <a:endParaRPr lang="en-US" altLang="zh-CN" dirty="0">
                  <a:solidFill>
                    <a:srgbClr val="B48D8B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6520760" y="4645921"/>
              <a:ext cx="951972" cy="928602"/>
              <a:chOff x="6941359" y="1155522"/>
              <a:chExt cx="951972" cy="928602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6962369" y="1155522"/>
                <a:ext cx="928602" cy="928602"/>
                <a:chOff x="2848131" y="1860029"/>
                <a:chExt cx="3807502" cy="3807502"/>
              </a:xfrm>
            </p:grpSpPr>
            <p:sp>
              <p:nvSpPr>
                <p:cNvPr id="133" name="椭圆 132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2936823" y="1948721"/>
                  <a:ext cx="3630119" cy="363011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/>
              <p:cNvSpPr txBox="1"/>
              <p:nvPr/>
            </p:nvSpPr>
            <p:spPr>
              <a:xfrm>
                <a:off x="7153491" y="1233346"/>
                <a:ext cx="571636" cy="500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1AB94"/>
                    </a:solidFill>
                  </a:rPr>
                  <a:t>03</a:t>
                </a:r>
                <a:endParaRPr lang="zh-CN" altLang="en-US" sz="2400" dirty="0">
                  <a:solidFill>
                    <a:srgbClr val="01AB94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941359" y="1558484"/>
                <a:ext cx="951972" cy="40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01AB94"/>
                    </a:solidFill>
                  </a:rPr>
                  <a:t>金融</a:t>
                </a:r>
                <a:endParaRPr lang="en-US" altLang="zh-CN" dirty="0">
                  <a:solidFill>
                    <a:srgbClr val="01AB94"/>
                  </a:solidFill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8519047" y="5468856"/>
              <a:ext cx="951972" cy="928602"/>
              <a:chOff x="6941359" y="1155522"/>
              <a:chExt cx="951972" cy="928602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6962369" y="1155522"/>
                <a:ext cx="928602" cy="928602"/>
                <a:chOff x="2848131" y="1860029"/>
                <a:chExt cx="3807502" cy="3807502"/>
              </a:xfrm>
            </p:grpSpPr>
            <p:sp>
              <p:nvSpPr>
                <p:cNvPr id="139" name="椭圆 13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2936823" y="1948721"/>
                  <a:ext cx="3630119" cy="363011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7" name="文本框 136"/>
              <p:cNvSpPr txBox="1"/>
              <p:nvPr/>
            </p:nvSpPr>
            <p:spPr>
              <a:xfrm>
                <a:off x="7153491" y="1233346"/>
                <a:ext cx="571636" cy="500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3908C"/>
                    </a:solidFill>
                  </a:rPr>
                  <a:t>04</a:t>
                </a:r>
                <a:endParaRPr lang="zh-CN" altLang="en-US" sz="2400" dirty="0">
                  <a:solidFill>
                    <a:srgbClr val="F3908C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6941359" y="1558484"/>
                <a:ext cx="951972" cy="40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rgbClr val="F3908C"/>
                    </a:solidFill>
                  </a:rPr>
                  <a:t>工业</a:t>
                </a:r>
                <a:endParaRPr lang="en-US" altLang="zh-CN" dirty="0">
                  <a:solidFill>
                    <a:srgbClr val="F3908C"/>
                  </a:solidFill>
                </a:endParaRPr>
              </a:p>
            </p:txBody>
          </p:sp>
        </p:grpSp>
      </p:grpSp>
      <p:cxnSp>
        <p:nvCxnSpPr>
          <p:cNvPr id="10" name="直接连接符 9"/>
          <p:cNvCxnSpPr/>
          <p:nvPr/>
        </p:nvCxnSpPr>
        <p:spPr>
          <a:xfrm flipH="1">
            <a:off x="2634064" y="2159253"/>
            <a:ext cx="4395738" cy="9985"/>
          </a:xfrm>
          <a:prstGeom prst="line">
            <a:avLst/>
          </a:prstGeom>
          <a:ln w="3175">
            <a:solidFill>
              <a:srgbClr val="01AB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1618318" y="3586521"/>
            <a:ext cx="4512999" cy="1997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 flipV="1">
            <a:off x="2114131" y="5128082"/>
            <a:ext cx="4448763" cy="36564"/>
          </a:xfrm>
          <a:prstGeom prst="line">
            <a:avLst/>
          </a:prstGeom>
          <a:ln w="3175">
            <a:solidFill>
              <a:srgbClr val="01AB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145648" y="6292409"/>
            <a:ext cx="5675299" cy="221240"/>
            <a:chOff x="3145648" y="6292409"/>
            <a:chExt cx="5675299" cy="221240"/>
          </a:xfrm>
        </p:grpSpPr>
        <p:cxnSp>
          <p:nvCxnSpPr>
            <p:cNvPr id="143" name="直接连接符 142"/>
            <p:cNvCxnSpPr/>
            <p:nvPr/>
          </p:nvCxnSpPr>
          <p:spPr>
            <a:xfrm flipH="1">
              <a:off x="3145648" y="6513647"/>
              <a:ext cx="5517042" cy="0"/>
            </a:xfrm>
            <a:prstGeom prst="line">
              <a:avLst/>
            </a:prstGeom>
            <a:ln w="3175">
              <a:solidFill>
                <a:srgbClr val="01A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8662689" y="6292409"/>
              <a:ext cx="158258" cy="221240"/>
            </a:xfrm>
            <a:prstGeom prst="line">
              <a:avLst/>
            </a:prstGeom>
            <a:ln w="3175">
              <a:solidFill>
                <a:srgbClr val="01A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154" y="179664"/>
            <a:ext cx="5043062" cy="646331"/>
            <a:chOff x="515154" y="179664"/>
            <a:chExt cx="5043062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4750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/>
                  </a:solidFill>
                </a:rPr>
                <a:t>传统程</a:t>
              </a:r>
              <a:r>
                <a:rPr lang="zh-CN" altLang="en-US" sz="3600" b="1" dirty="0">
                  <a:solidFill>
                    <a:schemeClr val="tx2"/>
                  </a:solidFill>
                </a:rPr>
                <a:t>序 </a:t>
              </a:r>
              <a:r>
                <a:rPr lang="en-US" altLang="zh-CN" sz="3600" b="1" dirty="0">
                  <a:solidFill>
                    <a:schemeClr val="tx2"/>
                  </a:solidFill>
                </a:rPr>
                <a:t>VS </a:t>
              </a:r>
              <a:r>
                <a:rPr lang="zh-CN" altLang="en-US" sz="3600" b="1" dirty="0" smtClean="0">
                  <a:solidFill>
                    <a:schemeClr val="tx2"/>
                  </a:solidFill>
                </a:rPr>
                <a:t>人工智能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1" y="1208403"/>
            <a:ext cx="3466971" cy="5431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006" y="1204196"/>
            <a:ext cx="3418446" cy="54273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464" y="2994561"/>
            <a:ext cx="11791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AI</a:t>
            </a:r>
            <a:r>
              <a:rPr lang="zh-CN" altLang="en-US" sz="5400" dirty="0">
                <a:latin typeface="+mj-ea"/>
                <a:ea typeface="+mj-ea"/>
              </a:rPr>
              <a:t>善于根据“特</a:t>
            </a:r>
            <a:r>
              <a:rPr lang="zh-CN" altLang="en-US" sz="5400" dirty="0" smtClean="0">
                <a:latin typeface="+mj-ea"/>
                <a:ea typeface="+mj-ea"/>
              </a:rPr>
              <a:t>征值”</a:t>
            </a:r>
            <a:r>
              <a:rPr lang="zh-CN" altLang="en-US" sz="5400" dirty="0">
                <a:latin typeface="+mj-ea"/>
                <a:ea typeface="+mj-ea"/>
              </a:rPr>
              <a:t>和“目标值”</a:t>
            </a:r>
            <a:r>
              <a:rPr lang="zh-CN" altLang="en-US" sz="5400" dirty="0" smtClean="0">
                <a:latin typeface="+mj-ea"/>
                <a:ea typeface="+mj-ea"/>
              </a:rPr>
              <a:t>，</a:t>
            </a:r>
            <a:endParaRPr lang="en-US" altLang="zh-CN" sz="5400" dirty="0" smtClean="0">
              <a:latin typeface="+mj-ea"/>
              <a:ea typeface="+mj-ea"/>
            </a:endParaRPr>
          </a:p>
          <a:p>
            <a:pPr algn="ctr"/>
            <a:r>
              <a:rPr lang="zh-CN" altLang="en-US" sz="5400" dirty="0" smtClean="0">
                <a:latin typeface="+mj-ea"/>
                <a:ea typeface="+mj-ea"/>
              </a:rPr>
              <a:t>推</a:t>
            </a:r>
            <a:r>
              <a:rPr lang="zh-CN" altLang="en-US" sz="5400" dirty="0">
                <a:latin typeface="+mj-ea"/>
                <a:ea typeface="+mj-ea"/>
              </a:rPr>
              <a:t>导两者之间的联</a:t>
            </a:r>
            <a:r>
              <a:rPr lang="zh-CN" altLang="en-US" sz="5400" dirty="0" smtClean="0">
                <a:latin typeface="+mj-ea"/>
                <a:ea typeface="+mj-ea"/>
              </a:rPr>
              <a:t>系</a:t>
            </a:r>
            <a:endParaRPr lang="en-GB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57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154" y="179664"/>
            <a:ext cx="4889174" cy="646331"/>
            <a:chOff x="515154" y="179664"/>
            <a:chExt cx="4889174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4596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2"/>
                  </a:solidFill>
                </a:rPr>
                <a:t>5行代码搞定线性回归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6" y="1165013"/>
            <a:ext cx="9234359" cy="54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154" y="179664"/>
            <a:ext cx="5094358" cy="646331"/>
            <a:chOff x="515154" y="179664"/>
            <a:chExt cx="5094358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2"/>
                  </a:solidFill>
                </a:rPr>
                <a:t>DQN Flappy Bird</a:t>
              </a:r>
              <a:r>
                <a:rPr lang="zh-CN" altLang="en-US" sz="3600" b="1" dirty="0" smtClean="0">
                  <a:solidFill>
                    <a:schemeClr val="tx2"/>
                  </a:solidFill>
                </a:rPr>
                <a:t>演示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3" y="1202638"/>
            <a:ext cx="2759263" cy="5183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80" y="1202638"/>
            <a:ext cx="2759263" cy="518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6892" y="1359877"/>
            <a:ext cx="4232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这是利用了强化学习</a:t>
            </a:r>
            <a:r>
              <a:rPr lang="en-US" altLang="zh-CN" sz="3600" dirty="0"/>
              <a:t>(Reinforcement Learning)</a:t>
            </a:r>
            <a:r>
              <a:rPr lang="zh-CN" altLang="en-US" sz="3600" dirty="0"/>
              <a:t>的理论，实现了一个能判断在当前“</a:t>
            </a:r>
            <a:r>
              <a:rPr lang="zh-CN" altLang="en-US" sz="3600" b="1" dirty="0">
                <a:solidFill>
                  <a:schemeClr val="bg2">
                    <a:lumMod val="75000"/>
                  </a:schemeClr>
                </a:solidFill>
              </a:rPr>
              <a:t>状态</a:t>
            </a:r>
            <a:r>
              <a:rPr lang="zh-CN" altLang="en-US" sz="3600" dirty="0"/>
              <a:t>”下作出何种</a:t>
            </a:r>
            <a:r>
              <a:rPr lang="zh-CN" altLang="en-US" sz="3600" dirty="0" smtClean="0"/>
              <a:t>“</a:t>
            </a:r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</a:rPr>
              <a:t>动作</a:t>
            </a:r>
            <a:r>
              <a:rPr lang="zh-CN" altLang="en-US" sz="3600" dirty="0"/>
              <a:t>”来达到最大“</a:t>
            </a:r>
            <a:r>
              <a:rPr lang="zh-CN" altLang="en-US" sz="3600" b="1" dirty="0">
                <a:solidFill>
                  <a:schemeClr val="bg2">
                    <a:lumMod val="75000"/>
                  </a:schemeClr>
                </a:solidFill>
              </a:rPr>
              <a:t>奖励</a:t>
            </a:r>
            <a:r>
              <a:rPr lang="zh-CN" altLang="en-US" sz="3600" dirty="0"/>
              <a:t>”的“</a:t>
            </a:r>
            <a:r>
              <a:rPr lang="en-US" altLang="zh-CN" sz="3600" b="1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zh-CN" altLang="en-US" sz="3600" b="1" dirty="0">
                <a:solidFill>
                  <a:schemeClr val="bg2">
                    <a:lumMod val="75000"/>
                  </a:schemeClr>
                </a:solidFill>
              </a:rPr>
              <a:t>机器人</a:t>
            </a:r>
            <a:r>
              <a:rPr lang="zh-CN" altLang="en-US" sz="3600" dirty="0"/>
              <a:t>”。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88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154" y="179664"/>
            <a:ext cx="3837604" cy="646331"/>
            <a:chOff x="515154" y="179664"/>
            <a:chExt cx="3837604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2"/>
                  </a:solidFill>
                </a:rPr>
                <a:t>Q Learning算法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1971" y="1060851"/>
            <a:ext cx="118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37" y="1530532"/>
            <a:ext cx="8572561" cy="4261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91" y="1430183"/>
            <a:ext cx="7901455" cy="4361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073" y="2128263"/>
            <a:ext cx="7606380" cy="237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3788" y="1567216"/>
            <a:ext cx="6886950" cy="4020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71" y="2969777"/>
            <a:ext cx="12100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err="1" smtClean="0">
                <a:latin typeface="+mj-ea"/>
                <a:ea typeface="+mj-ea"/>
              </a:rPr>
              <a:t>算法核心：不断试错，不断积累</a:t>
            </a:r>
            <a:r>
              <a:rPr lang="zh-CN" altLang="en-US" sz="5400" dirty="0" smtClean="0">
                <a:latin typeface="+mj-ea"/>
                <a:ea typeface="+mj-ea"/>
              </a:rPr>
              <a:t>经</a:t>
            </a:r>
            <a:r>
              <a:rPr lang="zh-CN" altLang="en-US" sz="5400" dirty="0">
                <a:latin typeface="+mj-ea"/>
                <a:ea typeface="+mj-ea"/>
              </a:rPr>
              <a:t>验，再根据以往经验，作出最优决策</a:t>
            </a:r>
            <a:endParaRPr lang="en-GB" sz="5400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727" y="2589033"/>
            <a:ext cx="1006353" cy="1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3" y="1218442"/>
            <a:ext cx="8772965" cy="383420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5154" y="179664"/>
            <a:ext cx="5094358" cy="646331"/>
            <a:chOff x="515154" y="179664"/>
            <a:chExt cx="5094358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2"/>
                  </a:solidFill>
                </a:rPr>
                <a:t>DQN Flappy </a:t>
              </a:r>
              <a:r>
                <a:rPr lang="en-US" altLang="zh-CN" sz="3600" b="1" dirty="0" err="1" smtClean="0">
                  <a:solidFill>
                    <a:schemeClr val="tx2"/>
                  </a:solidFill>
                </a:rPr>
                <a:t>Bird原理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1190" y="1906801"/>
            <a:ext cx="4734282" cy="2828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203616" y="3275719"/>
            <a:ext cx="3240295" cy="3330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09512" y="2229883"/>
            <a:ext cx="3253201" cy="3304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106451" y="1182787"/>
            <a:ext cx="3387897" cy="3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154" y="179664"/>
            <a:ext cx="7069258" cy="646331"/>
            <a:chOff x="515154" y="179664"/>
            <a:chExt cx="7069258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6776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2"/>
                  </a:solidFill>
                </a:rPr>
                <a:t>DQN Flappy </a:t>
              </a:r>
              <a:r>
                <a:rPr lang="en-US" altLang="zh-CN" sz="3600" b="1" dirty="0" smtClean="0">
                  <a:solidFill>
                    <a:schemeClr val="tx2"/>
                  </a:solidFill>
                </a:rPr>
                <a:t>Bird </a:t>
              </a:r>
              <a:r>
                <a:rPr lang="en-US" altLang="zh-CN" sz="3600" b="1" dirty="0" err="1" smtClean="0">
                  <a:solidFill>
                    <a:schemeClr val="tx2"/>
                  </a:solidFill>
                </a:rPr>
                <a:t>卷积神经网络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24" y="1134096"/>
            <a:ext cx="8760273" cy="55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154" y="179664"/>
            <a:ext cx="2324369" cy="646331"/>
            <a:chOff x="515154" y="179664"/>
            <a:chExt cx="2324369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808198" y="17966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 smtClean="0">
                  <a:solidFill>
                    <a:schemeClr val="tx2"/>
                  </a:solidFill>
                </a:rPr>
                <a:t>训练流程</a:t>
              </a:r>
              <a:endParaRPr lang="zh-CN" alt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12677" y="425879"/>
              <a:ext cx="410698" cy="205744"/>
            </a:xfrm>
            <a:prstGeom prst="triangle">
              <a:avLst/>
            </a:prstGeom>
            <a:solidFill>
              <a:srgbClr val="01AB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5153" y="1358900"/>
            <a:ext cx="1118154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1、初始化游戏</a:t>
            </a:r>
          </a:p>
          <a:p>
            <a:r>
              <a:rPr lang="en-GB" sz="3200" dirty="0" smtClean="0"/>
              <a:t>2、随机初始化第一个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  <a:p>
            <a:r>
              <a:rPr lang="en-GB" sz="3200" dirty="0" smtClean="0"/>
              <a:t>3、将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Action</a:t>
            </a:r>
            <a:r>
              <a:rPr lang="en-GB" sz="3200" dirty="0" smtClean="0"/>
              <a:t>传入</a:t>
            </a:r>
            <a:r>
              <a:rPr lang="en-GB" sz="3200" b="1" dirty="0" smtClean="0"/>
              <a:t>游戏</a:t>
            </a:r>
            <a:r>
              <a:rPr lang="en-GB" sz="3200" dirty="0" smtClean="0"/>
              <a:t>，获得第一个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StateA</a:t>
            </a:r>
          </a:p>
          <a:p>
            <a:r>
              <a:rPr lang="en-GB" sz="3200" dirty="0" smtClean="0"/>
              <a:t>4、循环执行以下步骤：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4.1、将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StateA</a:t>
            </a:r>
            <a:r>
              <a:rPr lang="en-GB" sz="3200" dirty="0" smtClean="0"/>
              <a:t>传入神经网络估算下一个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4.2、将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Action</a:t>
            </a:r>
            <a:r>
              <a:rPr lang="en-GB" sz="3200" dirty="0" smtClean="0"/>
              <a:t>传入</a:t>
            </a:r>
            <a:r>
              <a:rPr lang="en-GB" sz="3200" b="1" dirty="0" smtClean="0"/>
              <a:t>游戏</a:t>
            </a:r>
            <a:r>
              <a:rPr lang="en-GB" sz="3200" dirty="0" smtClean="0"/>
              <a:t>，获得下一个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StateB</a:t>
            </a:r>
            <a:r>
              <a:rPr lang="en-GB" sz="3200" dirty="0" smtClean="0"/>
              <a:t>和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Reward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4.3、根据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StateA</a:t>
            </a:r>
            <a:r>
              <a:rPr lang="en-GB" sz="3200" dirty="0" smtClean="0"/>
              <a:t>、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StateB</a:t>
            </a:r>
            <a:r>
              <a:rPr lang="en-GB" sz="3200" dirty="0" smtClean="0"/>
              <a:t>和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Reward</a:t>
            </a:r>
            <a:r>
              <a:rPr lang="en-GB" sz="3200" dirty="0" smtClean="0"/>
              <a:t>训练神经网络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4.4、用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StateB</a:t>
            </a:r>
            <a:r>
              <a:rPr lang="en-GB" sz="3200" dirty="0" smtClean="0"/>
              <a:t>替换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StateA</a:t>
            </a:r>
            <a:r>
              <a:rPr lang="en-GB" sz="3200" dirty="0" smtClean="0"/>
              <a:t>并回到4.1继续执行</a:t>
            </a:r>
            <a:endParaRPr lang="en-GB" sz="3200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2">
      <a:dk1>
        <a:sysClr val="windowText" lastClr="000000"/>
      </a:dk1>
      <a:lt1>
        <a:sysClr val="window" lastClr="FFFFFF"/>
      </a:lt1>
      <a:dk2>
        <a:srgbClr val="01AB95"/>
      </a:dk2>
      <a:lt2>
        <a:srgbClr val="F3908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100000">
              <a:srgbClr val="DDDEDD"/>
            </a:gs>
          </a:gsLst>
          <a:lin ang="6000000" scaled="0"/>
          <a:tileRect/>
        </a:gradFill>
        <a:ln w="28575">
          <a:solidFill>
            <a:schemeClr val="bg1"/>
          </a:solidFill>
        </a:ln>
        <a:effectLst>
          <a:outerShdw blurRad="279400" dist="254000" dir="8100000" algn="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3269</Words>
  <Application>Microsoft Office PowerPoint</Application>
  <PresentationFormat>Widescreen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微软雅黑</vt:lpstr>
      <vt:lpstr>等线</vt:lpstr>
      <vt:lpstr>Arial</vt:lpstr>
      <vt:lpstr>Arial Black</vt:lpstr>
      <vt:lpstr>Calibri</vt:lpstr>
      <vt:lpstr>Calibri Light</vt:lpstr>
      <vt:lpstr>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ZHAO Felix (CI/DAP51.4)</cp:lastModifiedBy>
  <cp:revision>356</cp:revision>
  <dcterms:created xsi:type="dcterms:W3CDTF">2014-07-15T12:53:52Z</dcterms:created>
  <dcterms:modified xsi:type="dcterms:W3CDTF">2021-04-06T01:03:51Z</dcterms:modified>
</cp:coreProperties>
</file>