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78" r:id="rId4"/>
    <p:sldId id="284" r:id="rId5"/>
    <p:sldId id="269" r:id="rId6"/>
    <p:sldId id="274" r:id="rId7"/>
    <p:sldId id="276" r:id="rId8"/>
    <p:sldId id="268" r:id="rId9"/>
    <p:sldId id="285" r:id="rId10"/>
    <p:sldId id="257" r:id="rId11"/>
    <p:sldId id="28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C3A61-0615-46D6-A0EF-9EE869747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23CC3-BE5A-4B93-A857-9464D15F3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F1DB1-E4EE-42B0-8244-1EEFF0FCC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79407-DB8B-457A-A782-750626AF6ECD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88B4E-7729-48B6-8396-4FCC2403C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71D0F-2734-4950-86BA-E2EF24526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A282C-947C-4886-9431-37F1FB0D1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3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87418-74C6-4924-BA76-6C4458743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39EFC5-CC5A-4A2F-847F-17AE99143F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F9D9D-B216-44E7-B68F-8F04E73C7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79407-DB8B-457A-A782-750626AF6ECD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F4F07-43FB-467F-BD58-1B42F9C5F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837BE-C7F1-4155-B233-3A6C43EE3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A282C-947C-4886-9431-37F1FB0D1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6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5A47CA-FA17-4C6E-A582-3FEBEE9031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5F579-B148-4948-A4FA-613D2A6EA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9F296-9456-4E2E-AFF4-2C34FE8E6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79407-DB8B-457A-A782-750626AF6ECD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14984-D568-453C-9D4E-42648AAF2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71CC1-815B-4805-85C7-0438E2861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A282C-947C-4886-9431-37F1FB0D1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79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918B5-0584-4DC8-B1B7-936EAC1EB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5C7A3-2319-4D58-999C-C2B0DF18A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44631-28E5-4876-9CF7-4B4DA7BA6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79407-DB8B-457A-A782-750626AF6ECD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3F20D-F96B-4D74-B940-28B3D7F68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67B72-84D4-4608-B4C4-10C7B3CF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A282C-947C-4886-9431-37F1FB0D1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82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8A9F8-2DC0-4062-8319-B1BDB779D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942D6C-07CC-44A0-AE9D-E8FB3B9EC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D0909-5BEB-47DA-8AB5-58C56DC57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79407-DB8B-457A-A782-750626AF6ECD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7FD75-75B8-4CE1-ABFD-A20FE2B7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2991D-7598-4206-A4AE-DB9032B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A282C-947C-4886-9431-37F1FB0D1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75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BFBB3-3002-4AF4-96FC-AEB18F785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8595C-8A0B-4163-8486-9534AD3CB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4EC10-4908-44AA-AE57-D947D8D32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75E29-C4F8-4DB3-A783-33266A90F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79407-DB8B-457A-A782-750626AF6ECD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A0188-D6FF-4540-8989-B3370450E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CA42F-090F-4A16-AE4C-1C0B3F7BB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A282C-947C-4886-9431-37F1FB0D1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53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6466C-70A8-4E6F-81B3-4248BE48C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2D4A1-5693-41BC-8200-BA8F7C03D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57C645-79BD-4C18-8B76-48C30972F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145021-FBFF-4FEC-BBC8-FC53A3509B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EEAA87-DF6D-4C0C-8680-C2273E5EAF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50BE66-D7E5-4554-8795-C4073877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79407-DB8B-457A-A782-750626AF6ECD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382D1A-8E58-410C-BB31-0D62CD955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22AE22-5D0A-4377-ABAD-A0D6A4FFF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A282C-947C-4886-9431-37F1FB0D1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00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76519-0EF7-44D0-948F-2C348DDF7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D0DF93-F1B6-4666-A4AF-24F5CF92A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79407-DB8B-457A-A782-750626AF6ECD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9E1892-4120-49AC-96D3-8DA3C3890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73BA47-30AF-483E-A0DE-A36FD4B3D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A282C-947C-4886-9431-37F1FB0D1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54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768377-CF38-4B51-ABDF-07C0869B9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79407-DB8B-457A-A782-750626AF6ECD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367069-1A8E-4232-89A2-39BF5D01A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DAD291-F291-421D-840E-CA45E8022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A282C-947C-4886-9431-37F1FB0D1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6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49237-428D-4DD3-B5BE-AE94C4363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41C49-2086-4300-9F08-FF0E84728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EBE7F5-1732-4408-9C65-8C80637E8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66325-CFE1-4D35-AF0A-A0D7B6057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79407-DB8B-457A-A782-750626AF6ECD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6B1BD-DA2B-45D7-AF87-3718F0AD9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4FF79-03AF-490D-ABF8-BAE7A24E4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A282C-947C-4886-9431-37F1FB0D1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2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761C-B4E1-45F3-BE01-94494CC1B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FEBC5C-AEEF-4BAC-AA25-9E235EDD48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A040A-200C-44AC-B05E-E5E34F696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EADC7-4565-47D3-807B-E7A70337F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79407-DB8B-457A-A782-750626AF6ECD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952DB-0D38-474C-AFFA-103ED9541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DD7F8-6193-4774-9082-7E20DDF5A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A282C-947C-4886-9431-37F1FB0D1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66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E8D7CB-B175-41D7-BE61-4DFE00BBD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20BD1-859F-46CE-84D4-D0BB55330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EAF2E-9BD7-4644-869E-D9C628FC62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79407-DB8B-457A-A782-750626AF6ECD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B4AE3-3504-405E-8855-2E41822713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77525-15F6-4780-8F42-DADE53EB6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A282C-947C-4886-9431-37F1FB0D1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90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#_ENREF_1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#_ENREF_6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DCCAE-66DE-4156-B54C-8D6FEC95A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656" y="1154208"/>
            <a:ext cx="10522688" cy="2387600"/>
          </a:xfrm>
        </p:spPr>
        <p:txBody>
          <a:bodyPr>
            <a:normAutofit/>
          </a:bodyPr>
          <a:lstStyle/>
          <a:p>
            <a:r>
              <a:rPr lang="it-IT" sz="4800" b="1" dirty="0"/>
              <a:t>Sprint 1:</a:t>
            </a:r>
            <a:br>
              <a:rPr lang="it-IT" sz="4800" dirty="0"/>
            </a:br>
            <a:r>
              <a:rPr lang="it-IT" sz="4800" dirty="0"/>
              <a:t>RSNA-MICCAI Brain Tumor Radiogenomic Classification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F6718D-DF84-46D6-8E3E-AD59DF7D0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4650" y="4552524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Rahaf </a:t>
            </a:r>
            <a:r>
              <a:rPr lang="en-US" sz="2000" dirty="0" err="1"/>
              <a:t>Alharbey</a:t>
            </a:r>
            <a:endParaRPr lang="en-US" sz="2000" dirty="0"/>
          </a:p>
          <a:p>
            <a:pPr algn="l"/>
            <a:r>
              <a:rPr lang="en-US" sz="2000" dirty="0"/>
              <a:t>Jiawei Zhao</a:t>
            </a:r>
          </a:p>
          <a:p>
            <a:pPr algn="l"/>
            <a:r>
              <a:rPr lang="en-US" sz="2000" dirty="0" err="1"/>
              <a:t>Shuyi</a:t>
            </a:r>
            <a:r>
              <a:rPr lang="en-US" sz="2000" dirty="0"/>
              <a:t> Fan</a:t>
            </a:r>
          </a:p>
          <a:p>
            <a:pPr algn="l"/>
            <a:r>
              <a:rPr lang="en-US" sz="2000" dirty="0" err="1"/>
              <a:t>Zhaowen</a:t>
            </a:r>
            <a:r>
              <a:rPr lang="en-US" sz="2000" dirty="0"/>
              <a:t> Zhou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7F74069-A02F-46D6-8C84-1258ABAFD499}"/>
              </a:ext>
            </a:extLst>
          </p:cNvPr>
          <p:cNvSpPr txBox="1"/>
          <p:nvPr/>
        </p:nvSpPr>
        <p:spPr>
          <a:xfrm>
            <a:off x="7706945" y="4509992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Team Members:</a:t>
            </a:r>
          </a:p>
        </p:txBody>
      </p:sp>
    </p:spTree>
    <p:extLst>
      <p:ext uri="{BB962C8B-B14F-4D97-AF65-F5344CB8AC3E}">
        <p14:creationId xmlns:p14="http://schemas.microsoft.com/office/powerpoint/2010/main" val="605734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流程图: 数据 7">
            <a:extLst>
              <a:ext uri="{FF2B5EF4-FFF2-40B4-BE49-F238E27FC236}">
                <a16:creationId xmlns:a16="http://schemas.microsoft.com/office/drawing/2014/main" id="{BF57D1F2-82C6-4E79-A6B1-888F6EEC1380}"/>
              </a:ext>
            </a:extLst>
          </p:cNvPr>
          <p:cNvSpPr/>
          <p:nvPr/>
        </p:nvSpPr>
        <p:spPr>
          <a:xfrm rot="21097928">
            <a:off x="1848627" y="2833552"/>
            <a:ext cx="1457671" cy="2370367"/>
          </a:xfrm>
          <a:prstGeom prst="flowChartInputOutput">
            <a:avLst/>
          </a:prstGeom>
          <a:effectLst>
            <a:outerShdw blurRad="50800" dist="38100" dir="8100000" algn="tr" rotWithShape="0">
              <a:schemeClr val="accent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数据 8">
            <a:extLst>
              <a:ext uri="{FF2B5EF4-FFF2-40B4-BE49-F238E27FC236}">
                <a16:creationId xmlns:a16="http://schemas.microsoft.com/office/drawing/2014/main" id="{9CF3CE5E-B07F-426B-B2D1-E85131536E8A}"/>
              </a:ext>
            </a:extLst>
          </p:cNvPr>
          <p:cNvSpPr/>
          <p:nvPr/>
        </p:nvSpPr>
        <p:spPr>
          <a:xfrm rot="21097928">
            <a:off x="2315745" y="2833552"/>
            <a:ext cx="1457671" cy="2370367"/>
          </a:xfrm>
          <a:prstGeom prst="flowChartInputOutput">
            <a:avLst/>
          </a:prstGeom>
          <a:solidFill>
            <a:srgbClr val="FFC000"/>
          </a:solidFill>
          <a:effectLst>
            <a:outerShdw blurRad="50800" dist="38100" dir="8100000" algn="tr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数据 9">
            <a:extLst>
              <a:ext uri="{FF2B5EF4-FFF2-40B4-BE49-F238E27FC236}">
                <a16:creationId xmlns:a16="http://schemas.microsoft.com/office/drawing/2014/main" id="{5C701321-8395-40CF-9FFB-D67DC01130DE}"/>
              </a:ext>
            </a:extLst>
          </p:cNvPr>
          <p:cNvSpPr/>
          <p:nvPr/>
        </p:nvSpPr>
        <p:spPr>
          <a:xfrm rot="21097928">
            <a:off x="2760658" y="2833552"/>
            <a:ext cx="1457671" cy="2370367"/>
          </a:xfrm>
          <a:prstGeom prst="flowChartInputOutput">
            <a:avLst/>
          </a:prstGeom>
          <a:solidFill>
            <a:srgbClr val="92D050"/>
          </a:solidFill>
          <a:effectLst>
            <a:outerShdw blurRad="50800" dist="38100" dir="8100000" algn="tr" rotWithShape="0">
              <a:schemeClr val="accent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数据 10">
            <a:extLst>
              <a:ext uri="{FF2B5EF4-FFF2-40B4-BE49-F238E27FC236}">
                <a16:creationId xmlns:a16="http://schemas.microsoft.com/office/drawing/2014/main" id="{6AB173BE-79BE-4E3C-9132-5F3BA8869509}"/>
              </a:ext>
            </a:extLst>
          </p:cNvPr>
          <p:cNvSpPr/>
          <p:nvPr/>
        </p:nvSpPr>
        <p:spPr>
          <a:xfrm rot="21097928">
            <a:off x="3227777" y="2833552"/>
            <a:ext cx="1457670" cy="2370367"/>
          </a:xfrm>
          <a:prstGeom prst="flowChartInputOutpu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8100000" algn="tr" rotWithShape="0">
              <a:schemeClr val="tx1">
                <a:lumMod val="50000"/>
                <a:lumOff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数据 11">
            <a:extLst>
              <a:ext uri="{FF2B5EF4-FFF2-40B4-BE49-F238E27FC236}">
                <a16:creationId xmlns:a16="http://schemas.microsoft.com/office/drawing/2014/main" id="{EAC63EFD-0A40-4314-8ACF-7EBB240C529B}"/>
              </a:ext>
            </a:extLst>
          </p:cNvPr>
          <p:cNvSpPr/>
          <p:nvPr/>
        </p:nvSpPr>
        <p:spPr>
          <a:xfrm rot="21097928">
            <a:off x="3635536" y="2836270"/>
            <a:ext cx="1495023" cy="2370367"/>
          </a:xfrm>
          <a:prstGeom prst="flowChartInputOutpu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8100000" algn="tr" rotWithShape="0">
              <a:schemeClr val="tx1">
                <a:lumMod val="50000"/>
                <a:lumOff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84E3227-BBB9-4FAC-919D-5C5C23CC91BD}"/>
              </a:ext>
            </a:extLst>
          </p:cNvPr>
          <p:cNvCxnSpPr>
            <a:cxnSpLocks/>
          </p:cNvCxnSpPr>
          <p:nvPr/>
        </p:nvCxnSpPr>
        <p:spPr>
          <a:xfrm>
            <a:off x="2266472" y="2096134"/>
            <a:ext cx="0" cy="64396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7FE138B-D66F-4C7A-8A15-B9E438DD58B7}"/>
              </a:ext>
            </a:extLst>
          </p:cNvPr>
          <p:cNvCxnSpPr>
            <a:cxnSpLocks/>
          </p:cNvCxnSpPr>
          <p:nvPr/>
        </p:nvCxnSpPr>
        <p:spPr>
          <a:xfrm>
            <a:off x="3180872" y="2096134"/>
            <a:ext cx="0" cy="64396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A1D9D10-082C-4630-9BEA-51D91F8BDD99}"/>
              </a:ext>
            </a:extLst>
          </p:cNvPr>
          <p:cNvCxnSpPr>
            <a:cxnSpLocks/>
          </p:cNvCxnSpPr>
          <p:nvPr/>
        </p:nvCxnSpPr>
        <p:spPr>
          <a:xfrm flipV="1">
            <a:off x="2746192" y="5428614"/>
            <a:ext cx="0" cy="64396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4F8F923-139D-4A55-8B4A-49AD0E827E7A}"/>
              </a:ext>
            </a:extLst>
          </p:cNvPr>
          <p:cNvCxnSpPr>
            <a:cxnSpLocks/>
          </p:cNvCxnSpPr>
          <p:nvPr/>
        </p:nvCxnSpPr>
        <p:spPr>
          <a:xfrm flipV="1">
            <a:off x="3534139" y="5428615"/>
            <a:ext cx="0" cy="64396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8A4BAC1-E294-4E7E-A81B-655CE896CECA}"/>
              </a:ext>
            </a:extLst>
          </p:cNvPr>
          <p:cNvCxnSpPr>
            <a:cxnSpLocks/>
          </p:cNvCxnSpPr>
          <p:nvPr/>
        </p:nvCxnSpPr>
        <p:spPr>
          <a:xfrm>
            <a:off x="4054804" y="2096134"/>
            <a:ext cx="0" cy="64396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0B4D8CC5-5B10-4108-910D-2B769E692CBC}"/>
              </a:ext>
            </a:extLst>
          </p:cNvPr>
          <p:cNvSpPr txBox="1"/>
          <p:nvPr/>
        </p:nvSpPr>
        <p:spPr>
          <a:xfrm>
            <a:off x="1829510" y="1634469"/>
            <a:ext cx="916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Conv</a:t>
            </a:r>
            <a:endParaRPr lang="zh-CN" altLang="en-US" sz="24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5DEF9BE-96D5-4FAA-AA06-3FA787B615B5}"/>
              </a:ext>
            </a:extLst>
          </p:cNvPr>
          <p:cNvSpPr txBox="1"/>
          <p:nvPr/>
        </p:nvSpPr>
        <p:spPr>
          <a:xfrm>
            <a:off x="2287850" y="6190614"/>
            <a:ext cx="969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ReLU</a:t>
            </a:r>
            <a:endParaRPr lang="zh-CN" altLang="en-US" sz="2400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285CBDF-B992-4A06-9757-2B8F76E8084D}"/>
              </a:ext>
            </a:extLst>
          </p:cNvPr>
          <p:cNvSpPr txBox="1"/>
          <p:nvPr/>
        </p:nvSpPr>
        <p:spPr>
          <a:xfrm>
            <a:off x="3257239" y="6198393"/>
            <a:ext cx="1592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Dropout</a:t>
            </a:r>
            <a:endParaRPr lang="zh-CN" altLang="en-US" sz="2400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FC79096-4CAE-4374-B698-C2D17302CFF1}"/>
              </a:ext>
            </a:extLst>
          </p:cNvPr>
          <p:cNvSpPr txBox="1"/>
          <p:nvPr/>
        </p:nvSpPr>
        <p:spPr>
          <a:xfrm>
            <a:off x="2717672" y="1265137"/>
            <a:ext cx="1107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Batch</a:t>
            </a:r>
          </a:p>
          <a:p>
            <a:r>
              <a:rPr lang="en-US" altLang="zh-CN" sz="2400" b="1" dirty="0"/>
              <a:t>Norm</a:t>
            </a:r>
            <a:endParaRPr lang="zh-CN" altLang="en-US" sz="2400" b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91E03A7-AD96-4FAE-ABC8-D6653156D5E3}"/>
              </a:ext>
            </a:extLst>
          </p:cNvPr>
          <p:cNvSpPr txBox="1"/>
          <p:nvPr/>
        </p:nvSpPr>
        <p:spPr>
          <a:xfrm>
            <a:off x="3630194" y="1642248"/>
            <a:ext cx="945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Pool</a:t>
            </a:r>
            <a:endParaRPr lang="zh-CN" altLang="en-US" sz="2400" b="1" dirty="0"/>
          </a:p>
        </p:txBody>
      </p:sp>
      <p:sp>
        <p:nvSpPr>
          <p:cNvPr id="24" name="流程图: 数据 23">
            <a:extLst>
              <a:ext uri="{FF2B5EF4-FFF2-40B4-BE49-F238E27FC236}">
                <a16:creationId xmlns:a16="http://schemas.microsoft.com/office/drawing/2014/main" id="{00ED1DBD-386E-4090-93DA-8A617EAE2FDE}"/>
              </a:ext>
            </a:extLst>
          </p:cNvPr>
          <p:cNvSpPr/>
          <p:nvPr/>
        </p:nvSpPr>
        <p:spPr>
          <a:xfrm rot="21097928">
            <a:off x="4139808" y="2833552"/>
            <a:ext cx="1457671" cy="2370367"/>
          </a:xfrm>
          <a:prstGeom prst="flowChartInputOutput">
            <a:avLst/>
          </a:prstGeom>
          <a:effectLst>
            <a:outerShdw blurRad="50800" dist="38100" dir="8100000" algn="tr" rotWithShape="0">
              <a:schemeClr val="accent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数据 24">
            <a:extLst>
              <a:ext uri="{FF2B5EF4-FFF2-40B4-BE49-F238E27FC236}">
                <a16:creationId xmlns:a16="http://schemas.microsoft.com/office/drawing/2014/main" id="{5AA98183-2F8E-4C62-9AC7-A20FC2BC1E47}"/>
              </a:ext>
            </a:extLst>
          </p:cNvPr>
          <p:cNvSpPr/>
          <p:nvPr/>
        </p:nvSpPr>
        <p:spPr>
          <a:xfrm rot="21097928">
            <a:off x="4606926" y="2833552"/>
            <a:ext cx="1457671" cy="2370367"/>
          </a:xfrm>
          <a:prstGeom prst="flowChartInputOutput">
            <a:avLst/>
          </a:prstGeom>
          <a:solidFill>
            <a:srgbClr val="FFC000"/>
          </a:solidFill>
          <a:effectLst>
            <a:outerShdw blurRad="50800" dist="38100" dir="8100000" algn="tr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数据 25">
            <a:extLst>
              <a:ext uri="{FF2B5EF4-FFF2-40B4-BE49-F238E27FC236}">
                <a16:creationId xmlns:a16="http://schemas.microsoft.com/office/drawing/2014/main" id="{C271AA1F-CC50-40AF-AEB3-0A10FC6C1A4B}"/>
              </a:ext>
            </a:extLst>
          </p:cNvPr>
          <p:cNvSpPr/>
          <p:nvPr/>
        </p:nvSpPr>
        <p:spPr>
          <a:xfrm rot="21097928">
            <a:off x="4974203" y="2841331"/>
            <a:ext cx="1457671" cy="2370367"/>
          </a:xfrm>
          <a:prstGeom prst="flowChartInputOutput">
            <a:avLst/>
          </a:prstGeom>
          <a:solidFill>
            <a:srgbClr val="92D050"/>
          </a:solidFill>
          <a:effectLst>
            <a:outerShdw blurRad="50800" dist="38100" dir="8100000" algn="tr" rotWithShape="0">
              <a:schemeClr val="accent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数据 26">
            <a:extLst>
              <a:ext uri="{FF2B5EF4-FFF2-40B4-BE49-F238E27FC236}">
                <a16:creationId xmlns:a16="http://schemas.microsoft.com/office/drawing/2014/main" id="{905114C9-6481-4AE6-BE9D-8B9FDFF21766}"/>
              </a:ext>
            </a:extLst>
          </p:cNvPr>
          <p:cNvSpPr/>
          <p:nvPr/>
        </p:nvSpPr>
        <p:spPr>
          <a:xfrm rot="21097928">
            <a:off x="5441321" y="2841331"/>
            <a:ext cx="1457671" cy="2370367"/>
          </a:xfrm>
          <a:prstGeom prst="flowChartInputOutpu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8100000" algn="tr" rotWithShape="0">
              <a:schemeClr val="tx1">
                <a:lumMod val="50000"/>
                <a:lumOff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流程图: 数据 32">
            <a:extLst>
              <a:ext uri="{FF2B5EF4-FFF2-40B4-BE49-F238E27FC236}">
                <a16:creationId xmlns:a16="http://schemas.microsoft.com/office/drawing/2014/main" id="{D8EB550F-AF62-4A63-AACF-CC4E2B95F03A}"/>
              </a:ext>
            </a:extLst>
          </p:cNvPr>
          <p:cNvSpPr/>
          <p:nvPr/>
        </p:nvSpPr>
        <p:spPr>
          <a:xfrm rot="21097928">
            <a:off x="6872195" y="2836271"/>
            <a:ext cx="1495023" cy="2370367"/>
          </a:xfrm>
          <a:prstGeom prst="flowChartInputOutpu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8100000" algn="tr" rotWithShape="0">
              <a:schemeClr val="tx1">
                <a:lumMod val="50000"/>
                <a:lumOff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870A0A3E-8605-40CA-82FB-50DB998C76D2}"/>
              </a:ext>
            </a:extLst>
          </p:cNvPr>
          <p:cNvCxnSpPr>
            <a:cxnSpLocks/>
          </p:cNvCxnSpPr>
          <p:nvPr/>
        </p:nvCxnSpPr>
        <p:spPr>
          <a:xfrm>
            <a:off x="7343332" y="2096135"/>
            <a:ext cx="0" cy="64396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E4D0E3CE-7614-4B19-8C0D-D3C3A3686211}"/>
              </a:ext>
            </a:extLst>
          </p:cNvPr>
          <p:cNvSpPr txBox="1"/>
          <p:nvPr/>
        </p:nvSpPr>
        <p:spPr>
          <a:xfrm>
            <a:off x="6121106" y="1613682"/>
            <a:ext cx="299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Bi-directional GRU</a:t>
            </a:r>
            <a:endParaRPr lang="zh-CN" altLang="en-US" sz="2400" b="1" dirty="0"/>
          </a:p>
        </p:txBody>
      </p:sp>
      <p:sp>
        <p:nvSpPr>
          <p:cNvPr id="36" name="流程图: 数据 35">
            <a:extLst>
              <a:ext uri="{FF2B5EF4-FFF2-40B4-BE49-F238E27FC236}">
                <a16:creationId xmlns:a16="http://schemas.microsoft.com/office/drawing/2014/main" id="{CB72A6D8-B627-4FA7-B552-3C2ACDBF9BCD}"/>
              </a:ext>
            </a:extLst>
          </p:cNvPr>
          <p:cNvSpPr/>
          <p:nvPr/>
        </p:nvSpPr>
        <p:spPr>
          <a:xfrm rot="21097928">
            <a:off x="7339312" y="2844050"/>
            <a:ext cx="1495023" cy="2370367"/>
          </a:xfrm>
          <a:prstGeom prst="flowChartInputOutput">
            <a:avLst/>
          </a:prstGeom>
          <a:solidFill>
            <a:srgbClr val="FFC000"/>
          </a:solidFill>
          <a:effectLst>
            <a:outerShdw blurRad="50800" dist="38100" dir="8100000" algn="tr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3A4C408F-4333-4B82-A7F1-D44F4423FBB0}"/>
              </a:ext>
            </a:extLst>
          </p:cNvPr>
          <p:cNvCxnSpPr>
            <a:cxnSpLocks/>
          </p:cNvCxnSpPr>
          <p:nvPr/>
        </p:nvCxnSpPr>
        <p:spPr>
          <a:xfrm rot="10800000">
            <a:off x="7806912" y="5436393"/>
            <a:ext cx="0" cy="64396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F58C66DC-11AC-48ED-8837-8B0E54B63D3E}"/>
              </a:ext>
            </a:extLst>
          </p:cNvPr>
          <p:cNvSpPr txBox="1"/>
          <p:nvPr/>
        </p:nvSpPr>
        <p:spPr>
          <a:xfrm>
            <a:off x="7348570" y="6198394"/>
            <a:ext cx="969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ReLU</a:t>
            </a:r>
            <a:endParaRPr lang="zh-CN" altLang="en-US" sz="2400" b="1" dirty="0"/>
          </a:p>
        </p:txBody>
      </p:sp>
      <p:sp>
        <p:nvSpPr>
          <p:cNvPr id="39" name="流程图: 数据 38">
            <a:extLst>
              <a:ext uri="{FF2B5EF4-FFF2-40B4-BE49-F238E27FC236}">
                <a16:creationId xmlns:a16="http://schemas.microsoft.com/office/drawing/2014/main" id="{38C1B789-9CB2-48F1-9FDC-394E267EA050}"/>
              </a:ext>
            </a:extLst>
          </p:cNvPr>
          <p:cNvSpPr/>
          <p:nvPr/>
        </p:nvSpPr>
        <p:spPr>
          <a:xfrm rot="21097928">
            <a:off x="7907076" y="2836271"/>
            <a:ext cx="1495023" cy="2370367"/>
          </a:xfrm>
          <a:prstGeom prst="flowChartInputOutpu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8100000" algn="tr" rotWithShape="0">
              <a:schemeClr val="tx1">
                <a:lumMod val="50000"/>
                <a:lumOff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76CEBF2-FD93-4991-BEB6-F812C0840F69}"/>
              </a:ext>
            </a:extLst>
          </p:cNvPr>
          <p:cNvCxnSpPr>
            <a:cxnSpLocks/>
          </p:cNvCxnSpPr>
          <p:nvPr/>
        </p:nvCxnSpPr>
        <p:spPr>
          <a:xfrm rot="10800000">
            <a:off x="8655100" y="5436394"/>
            <a:ext cx="0" cy="64396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B5550CBE-EE3C-440C-8262-17C3EA6AF69C}"/>
              </a:ext>
            </a:extLst>
          </p:cNvPr>
          <p:cNvSpPr txBox="1"/>
          <p:nvPr/>
        </p:nvSpPr>
        <p:spPr>
          <a:xfrm>
            <a:off x="8316722" y="6198394"/>
            <a:ext cx="1592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Dropout</a:t>
            </a:r>
            <a:endParaRPr lang="zh-CN" altLang="en-US" sz="2400" b="1" dirty="0"/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D23D9DBD-7D3A-4434-8F4C-0BC046937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60" y="2929255"/>
            <a:ext cx="1152398" cy="2373549"/>
          </a:xfrm>
          <a:prstGeom prst="rect">
            <a:avLst/>
          </a:prstGeom>
        </p:spPr>
      </p:pic>
      <p:sp>
        <p:nvSpPr>
          <p:cNvPr id="44" name="箭头: 右 43">
            <a:extLst>
              <a:ext uri="{FF2B5EF4-FFF2-40B4-BE49-F238E27FC236}">
                <a16:creationId xmlns:a16="http://schemas.microsoft.com/office/drawing/2014/main" id="{B4197C9B-F2E6-4C9B-A09A-BFC85BB3B50A}"/>
              </a:ext>
            </a:extLst>
          </p:cNvPr>
          <p:cNvSpPr/>
          <p:nvPr/>
        </p:nvSpPr>
        <p:spPr>
          <a:xfrm>
            <a:off x="1478552" y="3945255"/>
            <a:ext cx="502668" cy="35052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29A7529-F1BE-4B72-B3D0-A1CA12E1B29A}"/>
              </a:ext>
            </a:extLst>
          </p:cNvPr>
          <p:cNvSpPr txBox="1"/>
          <p:nvPr/>
        </p:nvSpPr>
        <p:spPr>
          <a:xfrm>
            <a:off x="430364" y="6080362"/>
            <a:ext cx="969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Input</a:t>
            </a:r>
            <a:endParaRPr lang="zh-CN" altLang="en-US" sz="2400" b="1" dirty="0"/>
          </a:p>
        </p:txBody>
      </p:sp>
      <p:sp>
        <p:nvSpPr>
          <p:cNvPr id="48" name="箭头: 右 47">
            <a:extLst>
              <a:ext uri="{FF2B5EF4-FFF2-40B4-BE49-F238E27FC236}">
                <a16:creationId xmlns:a16="http://schemas.microsoft.com/office/drawing/2014/main" id="{A44E8C40-4A29-4B94-ADD1-D07DF473C944}"/>
              </a:ext>
            </a:extLst>
          </p:cNvPr>
          <p:cNvSpPr/>
          <p:nvPr/>
        </p:nvSpPr>
        <p:spPr>
          <a:xfrm>
            <a:off x="9408628" y="3943309"/>
            <a:ext cx="502668" cy="35052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A88BDFA-0262-43E3-9CD4-95D532C48694}"/>
              </a:ext>
            </a:extLst>
          </p:cNvPr>
          <p:cNvSpPr txBox="1"/>
          <p:nvPr/>
        </p:nvSpPr>
        <p:spPr>
          <a:xfrm rot="-5400000">
            <a:off x="10563763" y="3089761"/>
            <a:ext cx="861774" cy="205761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4400" dirty="0" err="1"/>
              <a:t>Softmax</a:t>
            </a:r>
            <a:endParaRPr lang="zh-CN" altLang="en-US" sz="44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85BF612-D941-4DBF-9291-8B0C7E3868C0}"/>
              </a:ext>
            </a:extLst>
          </p:cNvPr>
          <p:cNvSpPr txBox="1"/>
          <p:nvPr/>
        </p:nvSpPr>
        <p:spPr>
          <a:xfrm>
            <a:off x="4895532" y="388649"/>
            <a:ext cx="24009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Technologies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8566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5AACEC9-FE53-4988-AA5E-63A0EFEDE80E}"/>
              </a:ext>
            </a:extLst>
          </p:cNvPr>
          <p:cNvSpPr/>
          <p:nvPr/>
        </p:nvSpPr>
        <p:spPr>
          <a:xfrm>
            <a:off x="3975677" y="2274838"/>
            <a:ext cx="424064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7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</a:t>
            </a:r>
            <a:endParaRPr lang="zh-CN" altLang="en-US" sz="7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509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6D2928-8314-4094-9A5E-4C6FD7864929}"/>
              </a:ext>
            </a:extLst>
          </p:cNvPr>
          <p:cNvSpPr txBox="1"/>
          <p:nvPr/>
        </p:nvSpPr>
        <p:spPr>
          <a:xfrm>
            <a:off x="5242913" y="538480"/>
            <a:ext cx="1706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/>
              <a:t>Contents</a:t>
            </a:r>
            <a:endParaRPr lang="zh-CN" altLang="en-US" sz="32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213E4A-3BA9-4B5E-A475-22818D90ACF7}"/>
              </a:ext>
            </a:extLst>
          </p:cNvPr>
          <p:cNvSpPr txBox="1"/>
          <p:nvPr/>
        </p:nvSpPr>
        <p:spPr>
          <a:xfrm>
            <a:off x="2128519" y="2184840"/>
            <a:ext cx="793496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3200" b="1" dirty="0"/>
              <a:t>Product mission</a:t>
            </a:r>
          </a:p>
          <a:p>
            <a:pPr marL="342900" indent="-342900">
              <a:buAutoNum type="arabicPeriod"/>
            </a:pPr>
            <a:endParaRPr lang="en-US" altLang="zh-CN" sz="3200" b="1" dirty="0"/>
          </a:p>
          <a:p>
            <a:pPr marL="342900" indent="-342900">
              <a:buAutoNum type="arabicPeriod"/>
            </a:pPr>
            <a:r>
              <a:rPr lang="en-US" altLang="zh-CN" sz="3200" b="1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Comprehensive Literature </a:t>
            </a:r>
            <a:r>
              <a:rPr lang="en-US" altLang="zh-CN" sz="3200" b="1" dirty="0">
                <a:ea typeface="宋体" panose="0201060003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sz="3200" b="1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eview</a:t>
            </a:r>
          </a:p>
          <a:p>
            <a:pPr marL="342900" indent="-342900">
              <a:buAutoNum type="arabicPeriod"/>
            </a:pPr>
            <a:endParaRPr lang="en-US" altLang="zh-CN" sz="3200" b="1" dirty="0"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en-US" altLang="zh-CN" sz="3200" b="1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MVP &amp; MVP User </a:t>
            </a:r>
            <a:r>
              <a:rPr lang="en-US" altLang="zh-CN" sz="3200" b="1" dirty="0"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en-US" altLang="zh-CN" sz="3200" b="1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tories</a:t>
            </a:r>
          </a:p>
          <a:p>
            <a:pPr marL="342900" indent="-342900">
              <a:buAutoNum type="arabicPeriod"/>
            </a:pPr>
            <a:endParaRPr lang="en-US" altLang="zh-CN" sz="3200" b="1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en-US" altLang="zh-CN" sz="3200" b="1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Technologies</a:t>
            </a:r>
          </a:p>
          <a:p>
            <a:endParaRPr lang="en-US" altLang="zh-CN" sz="3200" b="1" dirty="0"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5022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E18C092-1A61-42E3-8582-6812E24D747D}"/>
              </a:ext>
            </a:extLst>
          </p:cNvPr>
          <p:cNvSpPr txBox="1"/>
          <p:nvPr/>
        </p:nvSpPr>
        <p:spPr>
          <a:xfrm>
            <a:off x="3190240" y="28777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Comprehensive literature review</a:t>
            </a:r>
            <a:endParaRPr lang="zh-CN" altLang="en-US" sz="32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57F257B-2B39-4C67-BC12-A20797F0A8A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75414" y="2298169"/>
            <a:ext cx="5335580" cy="363222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413F5FD-9964-4223-9D0A-17EA1814224A}"/>
              </a:ext>
            </a:extLst>
          </p:cNvPr>
          <p:cNvSpPr txBox="1"/>
          <p:nvPr/>
        </p:nvSpPr>
        <p:spPr>
          <a:xfrm>
            <a:off x="875414" y="138530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Deep learning with </a:t>
            </a:r>
            <a:r>
              <a:rPr lang="en-US" altLang="zh-CN" sz="20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transfer learning</a:t>
            </a:r>
            <a:endParaRPr lang="zh-CN" altLang="en-US" sz="20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81CFD8F-1E00-469A-88E0-2AD5747DDC14}"/>
              </a:ext>
            </a:extLst>
          </p:cNvPr>
          <p:cNvSpPr txBox="1"/>
          <p:nvPr/>
        </p:nvSpPr>
        <p:spPr>
          <a:xfrm>
            <a:off x="6700091" y="2581776"/>
            <a:ext cx="472794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TL stores knowledge while solving one problem and applies it to another related field(</a:t>
            </a:r>
            <a:r>
              <a:rPr lang="en-US" altLang="zh-CN" sz="2000" u="none" strike="noStrike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  <a:hlinkClick r:id="rId3" action="ppaction://hlinkfile" tooltip="Day, 2017 #223"/>
              </a:rPr>
              <a:t>Day and </a:t>
            </a:r>
            <a:r>
              <a:rPr lang="en-US" altLang="zh-CN" sz="2000" u="none" strike="noStrike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  <a:hlinkClick r:id="rId3" action="ppaction://hlinkfile" tooltip="Day, 2017 #223"/>
              </a:rPr>
              <a:t>Khoshgoftaar</a:t>
            </a:r>
            <a:r>
              <a:rPr lang="en-US" altLang="zh-CN" sz="2000" u="none" strike="noStrike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  <a:hlinkClick r:id="rId3" action="ppaction://hlinkfile" tooltip="Day, 2017 #223"/>
              </a:rPr>
              <a:t>, 2017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).</a:t>
            </a:r>
          </a:p>
          <a:p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Reports show that 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Deep learning with transferred high-level features can make precise diagnosis possible and medical resource be full use of 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000" u="none" strike="noStrike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  <a:hlinkClick r:id="rId4" action="ppaction://hlinkfile" tooltip="Valverde, 2021 #201"/>
              </a:rPr>
              <a:t>Valverde et al., 2021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26573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E18C092-1A61-42E3-8582-6812E24D747D}"/>
              </a:ext>
            </a:extLst>
          </p:cNvPr>
          <p:cNvSpPr txBox="1"/>
          <p:nvPr/>
        </p:nvSpPr>
        <p:spPr>
          <a:xfrm>
            <a:off x="3190240" y="28777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Comprehensive literature review</a:t>
            </a:r>
            <a:endParaRPr lang="zh-CN" altLang="en-US" sz="3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413F5FD-9964-4223-9D0A-17EA1814224A}"/>
              </a:ext>
            </a:extLst>
          </p:cNvPr>
          <p:cNvSpPr txBox="1"/>
          <p:nvPr/>
        </p:nvSpPr>
        <p:spPr>
          <a:xfrm>
            <a:off x="600206" y="928871"/>
            <a:ext cx="68570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Variable selection for traditional machine learning method</a:t>
            </a:r>
            <a:endParaRPr lang="zh-CN" altLang="en-US" sz="20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81CFD8F-1E00-469A-88E0-2AD5747DDC14}"/>
              </a:ext>
            </a:extLst>
          </p:cNvPr>
          <p:cNvSpPr txBox="1"/>
          <p:nvPr/>
        </p:nvSpPr>
        <p:spPr>
          <a:xfrm>
            <a:off x="6664581" y="1898196"/>
            <a:ext cx="472794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This prediction problem can be easily turned into a supervised classification problem which can be solved by traditional machine learning method.</a:t>
            </a:r>
          </a:p>
          <a:p>
            <a:endParaRPr lang="en-US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Variable selection and dimensionality reduction both need to be used for the high dimension dataset contained in the MRI scan to reduce variable.</a:t>
            </a:r>
          </a:p>
          <a:p>
            <a:endParaRPr lang="en-US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None of the variable selection method can be called the best. So a systematic empirical comparison of several best-known methods is needed. (Vasileios </a:t>
            </a:r>
            <a:r>
              <a:rPr lang="en-US" altLang="zh-CN" sz="2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G.Kanas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et al., 2016)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sz="20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8D62E15-F940-4684-B85C-288078569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294" y="1385303"/>
            <a:ext cx="4301126" cy="460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906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182C65E-43EC-44B9-8ACA-832A679F5365}"/>
              </a:ext>
            </a:extLst>
          </p:cNvPr>
          <p:cNvSpPr txBox="1"/>
          <p:nvPr/>
        </p:nvSpPr>
        <p:spPr>
          <a:xfrm>
            <a:off x="4496442" y="288462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MVP user stories</a:t>
            </a:r>
            <a:endParaRPr lang="zh-CN" altLang="en-US" sz="32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D6194E9-5DDD-475F-8569-917346024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110" y="1197579"/>
            <a:ext cx="3239965" cy="5043341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6E2E6840-EE1C-40E0-B286-4C710AB9B04A}"/>
              </a:ext>
            </a:extLst>
          </p:cNvPr>
          <p:cNvSpPr txBox="1"/>
          <p:nvPr/>
        </p:nvSpPr>
        <p:spPr>
          <a:xfrm>
            <a:off x="4741682" y="1412568"/>
            <a:ext cx="609442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As a doctor,</a:t>
            </a:r>
          </a:p>
          <a:p>
            <a:pPr algn="just"/>
            <a:endParaRPr lang="en-US" altLang="zh-CN" sz="20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 algn="just">
              <a:buAutoNum type="arabicPeriod"/>
            </a:pP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lready got the MRI scans, want to know whether if patients </a:t>
            </a:r>
            <a:r>
              <a:rPr lang="en-US" altLang="zh-CN" sz="20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have brain tumor or not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; </a:t>
            </a:r>
          </a:p>
          <a:p>
            <a:pPr marL="457200" indent="-457200" algn="just">
              <a:buFontTx/>
              <a:buAutoNum type="arabicPeriod"/>
            </a:pP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Already find tumor in MRI, want to make sure if it is </a:t>
            </a:r>
            <a:r>
              <a:rPr lang="en-US" altLang="zh-CN" sz="20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cancerous or not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20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 algn="just">
              <a:buAutoNum type="arabicPeriod"/>
            </a:pPr>
            <a:endParaRPr lang="zh-CN" altLang="zh-CN" sz="20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5BC71E7-3D64-4488-AE8B-129722C4BF6B}"/>
              </a:ext>
            </a:extLst>
          </p:cNvPr>
          <p:cNvSpPr/>
          <p:nvPr/>
        </p:nvSpPr>
        <p:spPr>
          <a:xfrm>
            <a:off x="1366886" y="3429000"/>
            <a:ext cx="1018095" cy="10275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A45902B-793C-494E-8406-D606AB37598B}"/>
              </a:ext>
            </a:extLst>
          </p:cNvPr>
          <p:cNvCxnSpPr/>
          <p:nvPr/>
        </p:nvCxnSpPr>
        <p:spPr>
          <a:xfrm>
            <a:off x="2403835" y="3959258"/>
            <a:ext cx="233784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2B67328-5187-44CA-860D-AE1FFDDC4ECF}"/>
              </a:ext>
            </a:extLst>
          </p:cNvPr>
          <p:cNvSpPr txBox="1"/>
          <p:nvPr/>
        </p:nvSpPr>
        <p:spPr>
          <a:xfrm>
            <a:off x="4851519" y="3758094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tumor?</a:t>
            </a:r>
          </a:p>
          <a:p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cancerous or </a:t>
            </a:r>
            <a:r>
              <a:rPr lang="en-US" altLang="zh-CN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denign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?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160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0DC095B-612D-42D9-8ECD-AD7616716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71" y="1129783"/>
            <a:ext cx="3465990" cy="513879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182C65E-43EC-44B9-8ACA-832A679F5365}"/>
              </a:ext>
            </a:extLst>
          </p:cNvPr>
          <p:cNvSpPr txBox="1"/>
          <p:nvPr/>
        </p:nvSpPr>
        <p:spPr>
          <a:xfrm>
            <a:off x="4496442" y="288462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MVP user stories</a:t>
            </a:r>
            <a:endParaRPr lang="zh-CN" altLang="en-US" sz="32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E2E6840-EE1C-40E0-B286-4C710AB9B04A}"/>
              </a:ext>
            </a:extLst>
          </p:cNvPr>
          <p:cNvSpPr txBox="1"/>
          <p:nvPr/>
        </p:nvSpPr>
        <p:spPr>
          <a:xfrm>
            <a:off x="4741682" y="1412568"/>
            <a:ext cx="609442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As a doctor,</a:t>
            </a:r>
          </a:p>
          <a:p>
            <a:pPr algn="just"/>
            <a:endParaRPr lang="en-US" altLang="zh-CN" sz="20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 algn="just">
              <a:buAutoNum type="arabicPeriod"/>
            </a:pP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lready got the MRI scans, want to know whether if patients </a:t>
            </a:r>
            <a:r>
              <a:rPr lang="en-US" altLang="zh-CN" sz="20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have brain tumor or not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; </a:t>
            </a:r>
          </a:p>
          <a:p>
            <a:pPr marL="457200" indent="-457200" algn="just">
              <a:buFontTx/>
              <a:buAutoNum type="arabicPeriod"/>
            </a:pP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Already find tumor in MRI, want to make sure if it is </a:t>
            </a:r>
            <a:r>
              <a:rPr lang="en-US" altLang="zh-CN" sz="20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cancerous or not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20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 algn="just">
              <a:buAutoNum type="arabicPeriod"/>
            </a:pP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Make sure it’s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cancerous, want to recognize the </a:t>
            </a:r>
            <a:r>
              <a:rPr lang="en-US" altLang="zh-CN" sz="20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tumor’s type 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(location);</a:t>
            </a:r>
          </a:p>
          <a:p>
            <a:pPr marL="457200" indent="-457200" algn="just">
              <a:buFontTx/>
              <a:buAutoNum type="arabicPeriod"/>
            </a:pP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Make sure it’s cancerous, want to know the </a:t>
            </a:r>
            <a:r>
              <a:rPr lang="en-US" altLang="zh-CN" sz="20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status of the tumor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</a:p>
          <a:p>
            <a:pPr marL="457200" indent="-457200" algn="just">
              <a:buAutoNum type="arabicPeriod"/>
            </a:pPr>
            <a:endParaRPr lang="en-US" altLang="zh-CN" sz="20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 algn="just">
              <a:buAutoNum type="arabicPeriod"/>
            </a:pPr>
            <a:endParaRPr lang="zh-CN" altLang="zh-CN" sz="20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5BC71E7-3D64-4488-AE8B-129722C4BF6B}"/>
              </a:ext>
            </a:extLst>
          </p:cNvPr>
          <p:cNvSpPr/>
          <p:nvPr/>
        </p:nvSpPr>
        <p:spPr>
          <a:xfrm>
            <a:off x="1366886" y="4700696"/>
            <a:ext cx="1018095" cy="10275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A45902B-793C-494E-8406-D606AB37598B}"/>
              </a:ext>
            </a:extLst>
          </p:cNvPr>
          <p:cNvCxnSpPr/>
          <p:nvPr/>
        </p:nvCxnSpPr>
        <p:spPr>
          <a:xfrm>
            <a:off x="2403835" y="5230954"/>
            <a:ext cx="233784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2B67328-5187-44CA-860D-AE1FFDDC4ECF}"/>
              </a:ext>
            </a:extLst>
          </p:cNvPr>
          <p:cNvSpPr txBox="1"/>
          <p:nvPr/>
        </p:nvSpPr>
        <p:spPr>
          <a:xfrm>
            <a:off x="4842093" y="5046288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tumor’s type? status?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291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8BA9AB3-B9E8-410C-87F1-07005E9B2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825" y="743702"/>
            <a:ext cx="8050491" cy="387859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182C65E-43EC-44B9-8ACA-832A679F5365}"/>
              </a:ext>
            </a:extLst>
          </p:cNvPr>
          <p:cNvSpPr txBox="1"/>
          <p:nvPr/>
        </p:nvSpPr>
        <p:spPr>
          <a:xfrm>
            <a:off x="4496442" y="288462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MVP user stories</a:t>
            </a:r>
            <a:endParaRPr lang="zh-CN" altLang="en-US" sz="32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07E8E62-D4AB-46A3-B934-D84A84D3FC59}"/>
              </a:ext>
            </a:extLst>
          </p:cNvPr>
          <p:cNvSpPr txBox="1"/>
          <p:nvPr/>
        </p:nvSpPr>
        <p:spPr>
          <a:xfrm>
            <a:off x="1189348" y="4806218"/>
            <a:ext cx="981330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As a student / researcher,</a:t>
            </a:r>
          </a:p>
          <a:p>
            <a:pPr algn="just"/>
            <a:endParaRPr lang="en-US" altLang="zh-CN" sz="20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 algn="just">
              <a:buAutoNum type="arabicPeriod"/>
            </a:pP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learn classify model in their own field, want to know </a:t>
            </a:r>
            <a:r>
              <a:rPr lang="en-US" altLang="zh-CN" sz="20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details of our product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</a:p>
          <a:p>
            <a:pPr marL="457200" indent="-457200" algn="just">
              <a:buFontTx/>
              <a:buAutoNum type="arabicPeriod"/>
            </a:pP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Already have their own model, and want to </a:t>
            </a:r>
            <a:r>
              <a:rPr lang="en-US" altLang="zh-CN" sz="20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compare their products with ours;</a:t>
            </a:r>
          </a:p>
          <a:p>
            <a:pPr marL="457200" indent="-457200" algn="just">
              <a:buAutoNum type="arabicPeriod"/>
            </a:pPr>
            <a:endParaRPr lang="en-US" altLang="zh-CN" sz="20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2576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5F65378-5F5E-4C38-A327-0987A616521C}"/>
              </a:ext>
            </a:extLst>
          </p:cNvPr>
          <p:cNvSpPr txBox="1"/>
          <p:nvPr/>
        </p:nvSpPr>
        <p:spPr>
          <a:xfrm>
            <a:off x="5523963" y="35445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MVP</a:t>
            </a:r>
            <a:endParaRPr lang="zh-CN" altLang="en-US" sz="3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D2D4639-3F3D-4B9A-B733-9776DFB9B37F}"/>
              </a:ext>
            </a:extLst>
          </p:cNvPr>
          <p:cNvSpPr txBox="1"/>
          <p:nvPr/>
        </p:nvSpPr>
        <p:spPr>
          <a:xfrm>
            <a:off x="3271099" y="1500493"/>
            <a:ext cx="874807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The product should:</a:t>
            </a:r>
            <a:endParaRPr lang="en-US" altLang="zh-CN" sz="2000" b="1" kern="100" dirty="0"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/>
            <a:endParaRPr lang="en-US" altLang="zh-CN" sz="20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 algn="just">
              <a:buAutoNum type="arabicPeriod"/>
            </a:pP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recognize whether patient h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as brain tumor or not;</a:t>
            </a:r>
          </a:p>
          <a:p>
            <a:pPr marL="457200" indent="-457200" algn="just">
              <a:buAutoNum type="arabicPeriod"/>
            </a:pP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make sure whether the tumor is c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ancerous or not;</a:t>
            </a:r>
          </a:p>
          <a:p>
            <a:pPr marL="457200" indent="-457200" algn="just">
              <a:buAutoNum type="arabicPeriod"/>
            </a:pP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find T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umor’s type (location);</a:t>
            </a:r>
          </a:p>
          <a:p>
            <a:pPr marL="457200" indent="-457200" algn="just">
              <a:buAutoNum type="arabicPeriod"/>
            </a:pP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get the status of the tumor.</a:t>
            </a:r>
          </a:p>
          <a:p>
            <a:pPr marL="457200" indent="-457200" algn="just">
              <a:buAutoNum type="arabicPeriod"/>
            </a:pP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supply code and dataset of our product.</a:t>
            </a:r>
          </a:p>
          <a:p>
            <a:pPr marL="457200" indent="-457200" algn="just">
              <a:buAutoNum type="arabicPeriod"/>
            </a:pPr>
            <a:endParaRPr lang="zh-CN" altLang="zh-CN" sz="20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6A0320E2-A15E-40F2-BBD0-2F2B34CE2C25}"/>
              </a:ext>
            </a:extLst>
          </p:cNvPr>
          <p:cNvSpPr/>
          <p:nvPr/>
        </p:nvSpPr>
        <p:spPr>
          <a:xfrm>
            <a:off x="5693790" y="4080234"/>
            <a:ext cx="273377" cy="67585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D79EF08-B597-48A3-942C-56015BEBA68F}"/>
              </a:ext>
            </a:extLst>
          </p:cNvPr>
          <p:cNvSpPr txBox="1"/>
          <p:nvPr/>
        </p:nvSpPr>
        <p:spPr>
          <a:xfrm>
            <a:off x="2783264" y="5143775"/>
            <a:ext cx="60944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supply detail of brain tumor</a:t>
            </a:r>
          </a:p>
          <a:p>
            <a:pPr algn="ctr"/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open source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47546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81303FB-CB13-4E12-B82E-807D9632473A}"/>
              </a:ext>
            </a:extLst>
          </p:cNvPr>
          <p:cNvSpPr txBox="1"/>
          <p:nvPr/>
        </p:nvSpPr>
        <p:spPr>
          <a:xfrm>
            <a:off x="106532" y="1830840"/>
            <a:ext cx="197084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Methylation data</a:t>
            </a:r>
            <a:endParaRPr lang="zh-CN" altLang="en-US" dirty="0">
              <a:ln>
                <a:solidFill>
                  <a:schemeClr val="tx1"/>
                </a:solidFill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25238E9-C366-4BDF-BA65-5CDA956DC908}"/>
              </a:ext>
            </a:extLst>
          </p:cNvPr>
          <p:cNvSpPr txBox="1"/>
          <p:nvPr/>
        </p:nvSpPr>
        <p:spPr>
          <a:xfrm>
            <a:off x="2626311" y="1830840"/>
            <a:ext cx="197084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Site selection</a:t>
            </a:r>
            <a:endParaRPr lang="zh-CN" altLang="en-US" dirty="0">
              <a:ln>
                <a:solidFill>
                  <a:schemeClr val="tx1"/>
                </a:solidFill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菱形 6">
            <a:extLst>
              <a:ext uri="{FF2B5EF4-FFF2-40B4-BE49-F238E27FC236}">
                <a16:creationId xmlns:a16="http://schemas.microsoft.com/office/drawing/2014/main" id="{94ED3667-5F72-4F1C-AA4B-B2E68CB4CA71}"/>
              </a:ext>
            </a:extLst>
          </p:cNvPr>
          <p:cNvSpPr/>
          <p:nvPr/>
        </p:nvSpPr>
        <p:spPr>
          <a:xfrm>
            <a:off x="4820575" y="1350563"/>
            <a:ext cx="2922233" cy="1329886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0DC77C-9081-456E-ADE8-150FA9FADD45}"/>
              </a:ext>
            </a:extLst>
          </p:cNvPr>
          <p:cNvSpPr txBox="1"/>
          <p:nvPr/>
        </p:nvSpPr>
        <p:spPr>
          <a:xfrm>
            <a:off x="5369511" y="1692340"/>
            <a:ext cx="2031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n>
                  <a:solidFill>
                    <a:schemeClr val="tx1"/>
                  </a:solidFill>
                </a:ln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Methylation</a:t>
            </a:r>
            <a:r>
              <a:rPr lang="en-US" altLang="zh-CN" dirty="0"/>
              <a:t> </a:t>
            </a:r>
            <a:r>
              <a:rPr lang="en-US" altLang="zh-CN" dirty="0">
                <a:ln>
                  <a:solidFill>
                    <a:schemeClr val="tx1"/>
                  </a:solidFill>
                </a:ln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beta value &gt; threshold?</a:t>
            </a:r>
            <a:endParaRPr lang="zh-CN" altLang="en-US" dirty="0">
              <a:ln>
                <a:solidFill>
                  <a:schemeClr val="tx1"/>
                </a:solidFill>
              </a:ln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591B08E-D45B-4C59-875B-91E29CEEE121}"/>
              </a:ext>
            </a:extLst>
          </p:cNvPr>
          <p:cNvSpPr txBox="1"/>
          <p:nvPr/>
        </p:nvSpPr>
        <p:spPr>
          <a:xfrm>
            <a:off x="8346489" y="1095758"/>
            <a:ext cx="197084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Positive methylation status</a:t>
            </a:r>
            <a:endParaRPr lang="zh-CN" altLang="en-US" dirty="0">
              <a:ln>
                <a:solidFill>
                  <a:schemeClr val="tx1"/>
                </a:solidFill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70263CF-A8FB-48FC-8260-90DF360E91FA}"/>
              </a:ext>
            </a:extLst>
          </p:cNvPr>
          <p:cNvSpPr txBox="1"/>
          <p:nvPr/>
        </p:nvSpPr>
        <p:spPr>
          <a:xfrm>
            <a:off x="8346488" y="2200172"/>
            <a:ext cx="197084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Negative methylation status</a:t>
            </a:r>
            <a:endParaRPr lang="zh-CN" altLang="en-US" dirty="0">
              <a:ln>
                <a:solidFill>
                  <a:schemeClr val="tx1"/>
                </a:solidFill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BEF3872-60D6-4980-A75B-C4A752AAA20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077375" y="2015506"/>
            <a:ext cx="548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97C5577-D29C-464B-A775-D884B795E364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597154" y="2015506"/>
            <a:ext cx="2234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78345A9-0B41-48F2-86CA-5DD21CE99A98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7742808" y="2015506"/>
            <a:ext cx="207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E0DFEEEB-6DDE-4073-88B6-676BA3E8085E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7894305" y="2071155"/>
            <a:ext cx="507832" cy="3965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71A1CF73-3408-4160-BA89-8FC77F151843}"/>
              </a:ext>
            </a:extLst>
          </p:cNvPr>
          <p:cNvCxnSpPr>
            <a:cxnSpLocks/>
            <a:endCxn id="9" idx="1"/>
          </p:cNvCxnSpPr>
          <p:nvPr/>
        </p:nvCxnSpPr>
        <p:spPr>
          <a:xfrm rot="5400000" flipH="1" flipV="1">
            <a:off x="7849931" y="1518948"/>
            <a:ext cx="596582" cy="3965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BBBE0FBE-5593-410D-AA04-08CD7F156FF5}"/>
              </a:ext>
            </a:extLst>
          </p:cNvPr>
          <p:cNvSpPr txBox="1"/>
          <p:nvPr/>
        </p:nvSpPr>
        <p:spPr>
          <a:xfrm>
            <a:off x="7949954" y="1022972"/>
            <a:ext cx="20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AE6E702-90C6-42A6-8B31-D9967F300DA9}"/>
              </a:ext>
            </a:extLst>
          </p:cNvPr>
          <p:cNvSpPr txBox="1"/>
          <p:nvPr/>
        </p:nvSpPr>
        <p:spPr>
          <a:xfrm>
            <a:off x="7998780" y="2524816"/>
            <a:ext cx="20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F56E18D-1606-4E4F-8EE8-6501F144F0D2}"/>
              </a:ext>
            </a:extLst>
          </p:cNvPr>
          <p:cNvSpPr txBox="1"/>
          <p:nvPr/>
        </p:nvSpPr>
        <p:spPr>
          <a:xfrm>
            <a:off x="10672439" y="1234257"/>
            <a:ext cx="139083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Value = 1</a:t>
            </a:r>
            <a:endParaRPr lang="zh-CN" altLang="en-US" dirty="0">
              <a:ln>
                <a:solidFill>
                  <a:schemeClr val="tx1"/>
                </a:solidFill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D119229-C631-49DF-A398-C41FA51E7E55}"/>
              </a:ext>
            </a:extLst>
          </p:cNvPr>
          <p:cNvSpPr txBox="1"/>
          <p:nvPr/>
        </p:nvSpPr>
        <p:spPr>
          <a:xfrm>
            <a:off x="10672438" y="2345498"/>
            <a:ext cx="139083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Value = 0</a:t>
            </a:r>
            <a:endParaRPr lang="zh-CN" altLang="en-US" dirty="0">
              <a:ln>
                <a:solidFill>
                  <a:schemeClr val="tx1"/>
                </a:solidFill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FEA028C5-536D-42FD-AD6D-7FCDCABA567C}"/>
              </a:ext>
            </a:extLst>
          </p:cNvPr>
          <p:cNvCxnSpPr>
            <a:cxnSpLocks/>
            <a:stCxn id="9" idx="3"/>
            <a:endCxn id="35" idx="1"/>
          </p:cNvCxnSpPr>
          <p:nvPr/>
        </p:nvCxnSpPr>
        <p:spPr>
          <a:xfrm flipV="1">
            <a:off x="10317332" y="1418923"/>
            <a:ext cx="3551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E14FC3B5-83BB-409F-9B39-7BEDBFF1EB8B}"/>
              </a:ext>
            </a:extLst>
          </p:cNvPr>
          <p:cNvCxnSpPr>
            <a:cxnSpLocks/>
          </p:cNvCxnSpPr>
          <p:nvPr/>
        </p:nvCxnSpPr>
        <p:spPr>
          <a:xfrm flipV="1">
            <a:off x="10317331" y="2530162"/>
            <a:ext cx="3551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280ED1A7-068D-407A-BCEA-1F5F54754DC0}"/>
              </a:ext>
            </a:extLst>
          </p:cNvPr>
          <p:cNvSpPr txBox="1"/>
          <p:nvPr/>
        </p:nvSpPr>
        <p:spPr>
          <a:xfrm>
            <a:off x="338554" y="3277671"/>
            <a:ext cx="143374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MRI data</a:t>
            </a:r>
            <a:endParaRPr lang="zh-CN" altLang="en-US" dirty="0">
              <a:ln>
                <a:solidFill>
                  <a:schemeClr val="tx1"/>
                </a:solidFill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BB8B9D9-84A7-475A-86BA-291FA3D44B42}"/>
              </a:ext>
            </a:extLst>
          </p:cNvPr>
          <p:cNvSpPr txBox="1"/>
          <p:nvPr/>
        </p:nvSpPr>
        <p:spPr>
          <a:xfrm>
            <a:off x="2113625" y="3139174"/>
            <a:ext cx="224013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selection</a:t>
            </a: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T1/T2/Flair axial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0FCE922-6275-4B7C-8C16-211E892EE923}"/>
              </a:ext>
            </a:extLst>
          </p:cNvPr>
          <p:cNvSpPr txBox="1"/>
          <p:nvPr/>
        </p:nvSpPr>
        <p:spPr>
          <a:xfrm>
            <a:off x="4975934" y="3144527"/>
            <a:ext cx="224013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out noise image 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09E7ADA-0D10-4E47-89F5-756CF01472D5}"/>
              </a:ext>
            </a:extLst>
          </p:cNvPr>
          <p:cNvSpPr txBox="1"/>
          <p:nvPr/>
        </p:nvSpPr>
        <p:spPr>
          <a:xfrm>
            <a:off x="7898719" y="3139172"/>
            <a:ext cx="160390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Slices selection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417C779-18BF-40FC-90B4-DBF76C69345D}"/>
              </a:ext>
            </a:extLst>
          </p:cNvPr>
          <p:cNvSpPr txBox="1"/>
          <p:nvPr/>
        </p:nvSpPr>
        <p:spPr>
          <a:xfrm>
            <a:off x="10317331" y="3139172"/>
            <a:ext cx="130169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Slices rotation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68EEBD1-5414-411C-809A-5E21ADA30D7B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1772298" y="3462337"/>
            <a:ext cx="341327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829D5B58-B508-4F34-99FC-AED06CE945BE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>
            <a:off x="4353756" y="3462340"/>
            <a:ext cx="622178" cy="5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517211A0-A380-4C57-BA3E-1AD2D6CD8C84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 flipV="1">
            <a:off x="7216065" y="3462338"/>
            <a:ext cx="682654" cy="5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937B3DB6-AED7-4CE5-92CD-496EAE34A377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9502620" y="3462338"/>
            <a:ext cx="814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3" name="图片 62">
            <a:extLst>
              <a:ext uri="{FF2B5EF4-FFF2-40B4-BE49-F238E27FC236}">
                <a16:creationId xmlns:a16="http://schemas.microsoft.com/office/drawing/2014/main" id="{D6FD3DED-2A16-4FF1-8002-3D4B7F77D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741" y="4026209"/>
            <a:ext cx="3991067" cy="2311568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E144CCD8-538A-49CD-98CA-6B5746815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21" y="4126207"/>
            <a:ext cx="11430000" cy="2505075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D8742E52-1FAD-4DBF-BFA4-8160FCA14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021" y="3838495"/>
            <a:ext cx="11130008" cy="2893483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212EFAF4-E02A-4352-9FF3-5CF1351A372A}"/>
              </a:ext>
            </a:extLst>
          </p:cNvPr>
          <p:cNvSpPr txBox="1"/>
          <p:nvPr/>
        </p:nvSpPr>
        <p:spPr>
          <a:xfrm>
            <a:off x="4895532" y="388649"/>
            <a:ext cx="24009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Technologies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8514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454</Words>
  <Application>Microsoft Office PowerPoint</Application>
  <PresentationFormat>宽屏</PresentationFormat>
  <Paragraphs>85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Sprint 1: RSNA-MICCAI Brain Tumor Radiogenomic Classification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MVP and  user story</dc:title>
  <dc:creator>alireza</dc:creator>
  <cp:lastModifiedBy>Zhao Jiawei</cp:lastModifiedBy>
  <cp:revision>14</cp:revision>
  <dcterms:created xsi:type="dcterms:W3CDTF">2021-10-10T09:47:03Z</dcterms:created>
  <dcterms:modified xsi:type="dcterms:W3CDTF">2021-10-12T00:47:56Z</dcterms:modified>
</cp:coreProperties>
</file>