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97" r:id="rId5"/>
    <p:sldId id="294" r:id="rId6"/>
    <p:sldId id="285" r:id="rId7"/>
    <p:sldId id="257" r:id="rId8"/>
    <p:sldId id="299" r:id="rId9"/>
    <p:sldId id="301" r:id="rId10"/>
    <p:sldId id="298" r:id="rId11"/>
    <p:sldId id="293" r:id="rId12"/>
    <p:sldId id="296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0" autoAdjust="0"/>
    <p:restoredTop sz="95889" autoAdjust="0"/>
  </p:normalViewPr>
  <p:slideViewPr>
    <p:cSldViewPr snapToGrid="0">
      <p:cViewPr varScale="1">
        <p:scale>
          <a:sx n="80" d="100"/>
          <a:sy n="80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A8150-4EC3-40EB-ABD1-CE0BB8CBB71C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6D959-9E1A-49FC-B8C8-8509244D3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glioblastoma, it's both the most common form of brain cancer in adults and the one with the worst prognosis, with median survival being less than a year. The presence of a specific genetic sequence in the tumor known as MGMT promoter methylation has been shown to be a favorable prognostic factor and a strong predictor of responsiveness to chemotherapy.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2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1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</a:t>
            </a:r>
            <a:endParaRPr lang="en-US" altLang="zh-CN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Fluid Attenuated Inversion Recovery (FLAIR)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pre-contrast (T1w)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post-contrast (T1Gd)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T2-weighted (T2)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</a:t>
            </a:r>
            <a:endParaRPr lang="en-US" altLang="zh-CN" b="0" i="0" dirty="0"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Fluid Attenuated Inversion Recovery (FLAIR)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pre-contrast (T1w)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T1-weighted post-contrast (T1Gd)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Inter"/>
              </a:rPr>
              <a:t>T2-weighted (T2)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6D959-9E1A-49FC-B8C8-8509244D35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EB093-F800-4FAD-AC3E-CCA7A085D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B2D39-281B-4D29-9208-CF50433B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8FD20-5E7E-49D3-ACCB-34A60D67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E4D43-66FA-4065-9016-96E93FA0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86CC1-EE02-4A60-B839-0195C8FD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3BF5-CA9B-4FA7-809E-EBE72FEE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07DC2-2583-48FA-BCFD-4B98D7AF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A09C9-AFA0-4FC0-B54E-1C68D099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3E2E-CBAD-4D0A-8E64-D7523E6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7BD3B-3FF0-415E-8ED3-D249ED19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E1EC0-D682-45DC-A192-DD4E1F1B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3E21C-9A23-4BAB-B46B-92BEFC3A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9E47B-C2B0-4096-AAF0-C7BC4F4C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2F98D-1DD2-4A35-9680-BC29C3D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CC2D8-C7F2-4FBB-A858-2C5F93A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8A28-E80B-4ADA-9BBC-0EF45592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F7E5-FD6B-4099-B65B-41DB864B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9256-A597-4091-B200-CE2F656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3F7AA-A818-4D92-A126-CD6893F7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5FC8-3813-4878-A636-1D854CA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D16E-43A3-4DCB-8958-4F8709AA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33839-1D97-4FDE-A187-EEE59C8B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269F5-3895-4ED6-9EED-C87DFC2D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F640-326F-4065-A109-3F5E881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B7B02-0F69-4ED5-A4CE-6A8EC2C3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1A99A-7906-4706-AED2-80DBD21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CE1EB-131B-4AD7-999E-77CAE0C7C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DFB54-61B3-44DF-BB64-2EDC19FA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81362-80B9-459C-9358-C3EA604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AD6F9-7F3C-4E37-AF46-55A87827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B2A88-BB81-41AF-83C6-EEF4AB0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653C-6CC7-4EF5-9D91-582EA118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118A6-9188-4DB3-A9FB-885E5A65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774131-CD04-482B-BFBB-75D8B1C6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A4539-E488-407A-B4E1-D6AECA75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F5142-36C4-4534-880C-A540FC3C8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97CD7-7880-43BB-B70F-2620793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B43BE3-DCAB-49B1-8679-FABFEEDE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80FAD-285F-44C5-9BF7-26538AA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14FB-163B-44DB-A45F-A5B61369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A66915-03D6-4FD3-9734-CBF1661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26D65-8E38-4256-90A0-1133BFD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C5F44-34BD-43BA-A67C-FCC4A086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A60D6-BB86-4A40-8E29-1B0E500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C9A1C-69AF-4E28-BFED-15D77A78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52C0C-6389-44EE-9398-B69C708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6BC6-DA8F-4006-8DEB-F6DF306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7B70-C9D8-4981-A0CD-C075D247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C5723-7044-4144-9CD3-8CA7A45A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B4694-7541-4B04-A1DF-0889664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4F65F-1290-47AE-89F2-B05B15FF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0B24E-89AC-4EC8-BD33-875D0D89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1F39-C0C1-4CDE-B89C-E47227FB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84F11-909D-4D69-ABEF-F71F64CF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86EDC-E6C2-4A88-AA6F-F52F2D95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1CED5-30A2-4B63-A36D-88F161D5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B7269-72D4-460A-80BD-259CAA82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F0C96-7AA7-4DC3-98C8-1ECD9C7B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C61E0-DCAE-4524-BB09-55CFC5C7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91FD1-46CB-479D-AC90-58196E7A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B12A8-2930-45E0-8A5A-4AE2EF54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5B76-2DBE-4C98-A9C7-BE30C24266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1B69A-741E-4F6B-B3C8-74C33DA01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1F423-6C0B-499B-97FD-E481C3FA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712A-1EAA-41A1-BB01-AD502F92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0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CCAE-66DE-4156-B54C-8D6FEC95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6" y="1154208"/>
            <a:ext cx="10522688" cy="2387600"/>
          </a:xfrm>
        </p:spPr>
        <p:txBody>
          <a:bodyPr>
            <a:normAutofit fontScale="90000"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2:</a:t>
            </a:r>
            <a:b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RSNA-MICCAI Brain Tumor Radiogenomic Classification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6718D-DF84-46D6-8E3E-AD59DF7D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775" y="4266774"/>
            <a:ext cx="248456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Rahaf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Alharbey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Jiawei Zhao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74069-A02F-46D6-8C84-1258ABAFD499}"/>
              </a:ext>
            </a:extLst>
          </p:cNvPr>
          <p:cNvSpPr txBox="1"/>
          <p:nvPr/>
        </p:nvSpPr>
        <p:spPr>
          <a:xfrm>
            <a:off x="6901070" y="42242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6057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771FA1-8E38-4A64-B847-121296532891}"/>
              </a:ext>
            </a:extLst>
          </p:cNvPr>
          <p:cNvSpPr txBox="1"/>
          <p:nvPr/>
        </p:nvSpPr>
        <p:spPr>
          <a:xfrm>
            <a:off x="3047172" y="3818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Justification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CF5E4D-F1C5-4B7D-8475-847C18D9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5512"/>
            <a:ext cx="4334480" cy="453453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5806BE2-A5B6-419A-85F7-B7979365F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2128"/>
              </p:ext>
            </p:extLst>
          </p:nvPr>
        </p:nvGraphicFramePr>
        <p:xfrm>
          <a:off x="657820" y="2441757"/>
          <a:ext cx="4778704" cy="197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52">
                  <a:extLst>
                    <a:ext uri="{9D8B030D-6E8A-4147-A177-3AD203B41FA5}">
                      <a16:colId xmlns:a16="http://schemas.microsoft.com/office/drawing/2014/main" val="4086284236"/>
                    </a:ext>
                  </a:extLst>
                </a:gridCol>
                <a:gridCol w="2389352">
                  <a:extLst>
                    <a:ext uri="{9D8B030D-6E8A-4147-A177-3AD203B41FA5}">
                      <a16:colId xmlns:a16="http://schemas.microsoft.com/office/drawing/2014/main" val="417442685"/>
                    </a:ext>
                  </a:extLst>
                </a:gridCol>
              </a:tblGrid>
              <a:tr h="980434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chemeClr val="bg1"/>
                          </a:solidFill>
                          <a:effectLst/>
                          <a:latin typeface="CMR10"/>
                        </a:rPr>
                        <a:t>Precision</a:t>
                      </a:r>
                      <a:endParaRPr lang="en-US" sz="5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0.72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41575"/>
                  </a:ext>
                </a:extLst>
              </a:tr>
              <a:tr h="994051">
                <a:tc>
                  <a:txBody>
                    <a:bodyPr/>
                    <a:lstStyle/>
                    <a:p>
                      <a:r>
                        <a:rPr lang="en-US" sz="3600" b="1" i="0" dirty="0">
                          <a:solidFill>
                            <a:schemeClr val="tx1"/>
                          </a:solidFill>
                          <a:effectLst/>
                          <a:latin typeface="CMR10"/>
                        </a:rPr>
                        <a:t>Recall</a:t>
                      </a:r>
                      <a:endParaRPr lang="en-US" sz="5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>
                          <a:solidFill>
                            <a:schemeClr val="tx1"/>
                          </a:solidFill>
                          <a:effectLst/>
                          <a:latin typeface="CMR10"/>
                          <a:ea typeface="+mn-ea"/>
                          <a:cs typeface="+mn-cs"/>
                        </a:rPr>
                        <a:t>0.42</a:t>
                      </a:r>
                      <a:endParaRPr lang="zh-CN" altLang="en-US" sz="3600" b="1" i="0" kern="1200" dirty="0">
                        <a:solidFill>
                          <a:schemeClr val="tx1"/>
                        </a:solidFill>
                        <a:effectLst/>
                        <a:latin typeface="CMR1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4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F72A59-4FB2-4434-8022-3B118C7BE2F9}"/>
              </a:ext>
            </a:extLst>
          </p:cNvPr>
          <p:cNvSpPr txBox="1"/>
          <p:nvPr/>
        </p:nvSpPr>
        <p:spPr>
          <a:xfrm>
            <a:off x="3207854" y="6104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User Story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F4AB173-9CED-40A8-85CA-71BF07D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95" y="1627911"/>
            <a:ext cx="2298242" cy="360217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BD3338D-1046-4752-95A3-93E72BA6E42B}"/>
              </a:ext>
            </a:extLst>
          </p:cNvPr>
          <p:cNvSpPr txBox="1"/>
          <p:nvPr/>
        </p:nvSpPr>
        <p:spPr>
          <a:xfrm>
            <a:off x="7349490" y="243459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E6EC01-60C9-461B-B8B5-4C517DC6C8C5}"/>
              </a:ext>
            </a:extLst>
          </p:cNvPr>
          <p:cNvSpPr txBox="1"/>
          <p:nvPr/>
        </p:nvSpPr>
        <p:spPr>
          <a:xfrm>
            <a:off x="4969193" y="2613392"/>
            <a:ext cx="60979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doctor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who has a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lready got the MRI scans, and want to know whether if patients 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have glioblastoma tumor or not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 because  this would potentially minimize the number of surgeries and refine the type of therapy required.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46152D-BC23-46C7-8037-981BF07BF633}"/>
              </a:ext>
            </a:extLst>
          </p:cNvPr>
          <p:cNvSpPr txBox="1"/>
          <p:nvPr/>
        </p:nvSpPr>
        <p:spPr>
          <a:xfrm>
            <a:off x="1328739" y="5243383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sub-folders of MRI scans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17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86EBDD9-549A-4B34-8486-E8C92C1B6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5" r="4899"/>
          <a:stretch/>
        </p:blipFill>
        <p:spPr>
          <a:xfrm>
            <a:off x="4998720" y="2426994"/>
            <a:ext cx="2103120" cy="2232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981F43-5E2C-46DD-A7B8-FBE05B864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93" y="1579025"/>
            <a:ext cx="2298242" cy="3602178"/>
          </a:xfrm>
          <a:prstGeom prst="rect">
            <a:avLst/>
          </a:prstGeom>
        </p:spPr>
      </p:pic>
      <p:sp>
        <p:nvSpPr>
          <p:cNvPr id="16" name="Arrow: Right 20">
            <a:extLst>
              <a:ext uri="{FF2B5EF4-FFF2-40B4-BE49-F238E27FC236}">
                <a16:creationId xmlns:a16="http://schemas.microsoft.com/office/drawing/2014/main" id="{B2F3C2AD-B19F-4341-85D6-6477FBB06783}"/>
              </a:ext>
            </a:extLst>
          </p:cNvPr>
          <p:cNvSpPr/>
          <p:nvPr/>
        </p:nvSpPr>
        <p:spPr>
          <a:xfrm>
            <a:off x="3923479" y="3310876"/>
            <a:ext cx="771497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5EF2BB-ADEE-4E9E-9A61-521EEAD61DF8}"/>
              </a:ext>
            </a:extLst>
          </p:cNvPr>
          <p:cNvSpPr txBox="1"/>
          <p:nvPr/>
        </p:nvSpPr>
        <p:spPr>
          <a:xfrm flipH="1">
            <a:off x="1351606" y="5398837"/>
            <a:ext cx="257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four sub-folders of MRI scans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70B1B9-19CE-4556-9AFA-850A32A91B64}"/>
              </a:ext>
            </a:extLst>
          </p:cNvPr>
          <p:cNvSpPr txBox="1"/>
          <p:nvPr/>
        </p:nvSpPr>
        <p:spPr>
          <a:xfrm flipH="1">
            <a:off x="8855991" y="4939344"/>
            <a:ext cx="2014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result: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GMB or not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20">
            <a:extLst>
              <a:ext uri="{FF2B5EF4-FFF2-40B4-BE49-F238E27FC236}">
                <a16:creationId xmlns:a16="http://schemas.microsoft.com/office/drawing/2014/main" id="{BFD451F2-011E-4215-B73F-C843FAC59347}"/>
              </a:ext>
            </a:extLst>
          </p:cNvPr>
          <p:cNvSpPr/>
          <p:nvPr/>
        </p:nvSpPr>
        <p:spPr>
          <a:xfrm>
            <a:off x="7726228" y="3276585"/>
            <a:ext cx="771497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5DA223-8875-4551-A9FE-D8F5E4F12BF0}"/>
              </a:ext>
            </a:extLst>
          </p:cNvPr>
          <p:cNvSpPr txBox="1"/>
          <p:nvPr/>
        </p:nvSpPr>
        <p:spPr>
          <a:xfrm>
            <a:off x="4694976" y="4939344"/>
            <a:ext cx="2880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progress,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to users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Glioblastoma: why these brain cancers are so difficult to treat">
            <a:extLst>
              <a:ext uri="{FF2B5EF4-FFF2-40B4-BE49-F238E27FC236}">
                <a16:creationId xmlns:a16="http://schemas.microsoft.com/office/drawing/2014/main" id="{33AF220C-40AA-4390-BB36-8D07A6F8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86" y="24269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E2785A-6D08-4C00-AADD-BE3704EBACF3}"/>
              </a:ext>
            </a:extLst>
          </p:cNvPr>
          <p:cNvSpPr txBox="1"/>
          <p:nvPr/>
        </p:nvSpPr>
        <p:spPr>
          <a:xfrm>
            <a:off x="3207854" y="6104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Product Functions</a:t>
            </a:r>
          </a:p>
        </p:txBody>
      </p:sp>
    </p:spTree>
    <p:extLst>
      <p:ext uri="{BB962C8B-B14F-4D97-AF65-F5344CB8AC3E}">
        <p14:creationId xmlns:p14="http://schemas.microsoft.com/office/powerpoint/2010/main" val="262459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AACEC9-FE53-4988-AA5E-63A0EFEDE80E}"/>
              </a:ext>
            </a:extLst>
          </p:cNvPr>
          <p:cNvSpPr/>
          <p:nvPr/>
        </p:nvSpPr>
        <p:spPr>
          <a:xfrm>
            <a:off x="2743225" y="2828835"/>
            <a:ext cx="62218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FAC49-D5BB-46EE-8C5E-AB4834818021}"/>
              </a:ext>
            </a:extLst>
          </p:cNvPr>
          <p:cNvSpPr txBox="1"/>
          <p:nvPr/>
        </p:nvSpPr>
        <p:spPr>
          <a:xfrm>
            <a:off x="496957" y="626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2928-8314-4094-9A5E-4C6FD7864929}"/>
              </a:ext>
            </a:extLst>
          </p:cNvPr>
          <p:cNvSpPr txBox="1"/>
          <p:nvPr/>
        </p:nvSpPr>
        <p:spPr>
          <a:xfrm>
            <a:off x="5019423" y="53848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13E4A-3BA9-4B5E-A475-22818D90ACF7}"/>
              </a:ext>
            </a:extLst>
          </p:cNvPr>
          <p:cNvSpPr txBox="1"/>
          <p:nvPr/>
        </p:nvSpPr>
        <p:spPr>
          <a:xfrm>
            <a:off x="2279374" y="1905506"/>
            <a:ext cx="7934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Technology Selection and Justification</a:t>
            </a:r>
          </a:p>
          <a:p>
            <a:pPr marL="342900" indent="-342900">
              <a:buAutoNum type="arabicPeriod"/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Product Functions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2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6D2928-8314-4094-9A5E-4C6FD7864929}"/>
              </a:ext>
            </a:extLst>
          </p:cNvPr>
          <p:cNvSpPr txBox="1"/>
          <p:nvPr/>
        </p:nvSpPr>
        <p:spPr>
          <a:xfrm>
            <a:off x="5019423" y="53848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13E4A-3BA9-4B5E-A475-22818D90ACF7}"/>
              </a:ext>
            </a:extLst>
          </p:cNvPr>
          <p:cNvSpPr txBox="1"/>
          <p:nvPr/>
        </p:nvSpPr>
        <p:spPr>
          <a:xfrm>
            <a:off x="2279374" y="1905506"/>
            <a:ext cx="7934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in Sprint 1, both talking about the framework, but this time we should talk about the framework that could be executable)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Technology Selection and justification </a:t>
            </a:r>
          </a:p>
          <a:p>
            <a:pPr marL="342900" indent="-342900">
              <a:buAutoNum type="arabicPeriod"/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Functions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(executable function of our product as well as user stories)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A58F7947-8FD4-4666-BD04-C5D1575E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fa-I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F6F7E1-4804-47F4-BEE7-B6EC88091E56}"/>
              </a:ext>
            </a:extLst>
          </p:cNvPr>
          <p:cNvSpPr txBox="1"/>
          <p:nvPr/>
        </p:nvSpPr>
        <p:spPr>
          <a:xfrm>
            <a:off x="339090" y="1245312"/>
            <a:ext cx="11852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lioblastoma (GMB) 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both the most common form of brain cancer and the one with the worst prognosis.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MGMT promoter methylation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(DNA sequence) has been shown to be a strong predictor of GMB.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27466A5A-E72F-4A58-ACF4-EADAF6C5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436711"/>
            <a:ext cx="3407727" cy="33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761F93-9C3C-40AA-96A1-2D949535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14" y="2423930"/>
            <a:ext cx="3407727" cy="33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427723-3D51-4956-899D-20CA47F959D9}"/>
              </a:ext>
            </a:extLst>
          </p:cNvPr>
          <p:cNvSpPr txBox="1"/>
          <p:nvPr/>
        </p:nvSpPr>
        <p:spPr>
          <a:xfrm>
            <a:off x="3667443" y="591965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MRI sagittal view, post contrast. 15 year old boy.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8CD5E-D48C-4975-B1BD-72234507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Mission</a:t>
            </a:r>
            <a:endParaRPr lang="fa-I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4CB6C6-97F1-46A2-AE1B-A122189C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9079"/>
            <a:ext cx="10787270" cy="1456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redicting GMB :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MRI (magnetic resonance imaging) scans to train and test our model to detect for the presence of MGMT promoter methylation.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a-I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15A0AD-2F45-4553-87BD-3014FE96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64" y="3060852"/>
            <a:ext cx="3963224" cy="2566186"/>
          </a:xfrm>
          <a:prstGeom prst="rect">
            <a:avLst/>
          </a:prstGeom>
        </p:spPr>
      </p:pic>
      <p:pic>
        <p:nvPicPr>
          <p:cNvPr id="19" name="Picture 6" descr="What Tests Will My Doctor Use to Make a Cancer Diagnosis? | Everyday Health">
            <a:extLst>
              <a:ext uri="{FF2B5EF4-FFF2-40B4-BE49-F238E27FC236}">
                <a16:creationId xmlns:a16="http://schemas.microsoft.com/office/drawing/2014/main" id="{B76ECB61-AB68-428E-B90B-1AE5B252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46" y="2832734"/>
            <a:ext cx="3076145" cy="145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Looking at the brain with MRI — Science Learning Hub">
            <a:extLst>
              <a:ext uri="{FF2B5EF4-FFF2-40B4-BE49-F238E27FC236}">
                <a16:creationId xmlns:a16="http://schemas.microsoft.com/office/drawing/2014/main" id="{5AFB5C84-4241-4D38-AD82-F73DDEE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02" y="4427614"/>
            <a:ext cx="1500353" cy="15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rain MRI: How to read MRI brain scan | Kenhub">
            <a:extLst>
              <a:ext uri="{FF2B5EF4-FFF2-40B4-BE49-F238E27FC236}">
                <a16:creationId xmlns:a16="http://schemas.microsoft.com/office/drawing/2014/main" id="{2D3E2F4B-8F5F-485E-903A-7E626125A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5333" y="4427614"/>
            <a:ext cx="1500353" cy="15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0">
            <a:extLst>
              <a:ext uri="{FF2B5EF4-FFF2-40B4-BE49-F238E27FC236}">
                <a16:creationId xmlns:a16="http://schemas.microsoft.com/office/drawing/2014/main" id="{A0C75708-FF09-4F03-A493-88D281A5AAA3}"/>
              </a:ext>
            </a:extLst>
          </p:cNvPr>
          <p:cNvSpPr/>
          <p:nvPr/>
        </p:nvSpPr>
        <p:spPr>
          <a:xfrm>
            <a:off x="3422470" y="4019747"/>
            <a:ext cx="329225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Arrow: Right 20">
            <a:extLst>
              <a:ext uri="{FF2B5EF4-FFF2-40B4-BE49-F238E27FC236}">
                <a16:creationId xmlns:a16="http://schemas.microsoft.com/office/drawing/2014/main" id="{F21B2DAD-B69E-404A-AD45-1CFAC302C2DD}"/>
              </a:ext>
            </a:extLst>
          </p:cNvPr>
          <p:cNvSpPr/>
          <p:nvPr/>
        </p:nvSpPr>
        <p:spPr>
          <a:xfrm>
            <a:off x="7234481" y="4019747"/>
            <a:ext cx="321188" cy="53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2" descr="A man with a fast-growing brain tumor experiencing a severe headache.">
            <a:extLst>
              <a:ext uri="{FF2B5EF4-FFF2-40B4-BE49-F238E27FC236}">
                <a16:creationId xmlns:a16="http://schemas.microsoft.com/office/drawing/2014/main" id="{663903D1-EF74-4817-B996-B5D54611F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7"/>
          <a:stretch/>
        </p:blipFill>
        <p:spPr bwMode="auto">
          <a:xfrm>
            <a:off x="912083" y="3403051"/>
            <a:ext cx="2375274" cy="17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1303FB-CB13-4E12-B82E-807D9632473A}"/>
              </a:ext>
            </a:extLst>
          </p:cNvPr>
          <p:cNvSpPr txBox="1"/>
          <p:nvPr/>
        </p:nvSpPr>
        <p:spPr>
          <a:xfrm>
            <a:off x="86654" y="25166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Methylation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238E9-C366-4BDF-BA65-5CDA956DC908}"/>
              </a:ext>
            </a:extLst>
          </p:cNvPr>
          <p:cNvSpPr txBox="1"/>
          <p:nvPr/>
        </p:nvSpPr>
        <p:spPr>
          <a:xfrm>
            <a:off x="2606433" y="2516640"/>
            <a:ext cx="1970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Site selection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94ED3667-5F72-4F1C-AA4B-B2E68CB4CA71}"/>
              </a:ext>
            </a:extLst>
          </p:cNvPr>
          <p:cNvSpPr/>
          <p:nvPr/>
        </p:nvSpPr>
        <p:spPr>
          <a:xfrm>
            <a:off x="4800697" y="2036363"/>
            <a:ext cx="2922233" cy="13298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0DC77C-9081-456E-ADE8-150FA9FADD45}"/>
              </a:ext>
            </a:extLst>
          </p:cNvPr>
          <p:cNvSpPr txBox="1"/>
          <p:nvPr/>
        </p:nvSpPr>
        <p:spPr>
          <a:xfrm>
            <a:off x="5349633" y="2378140"/>
            <a:ext cx="203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 value &gt; threshold?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91B08E-D45B-4C59-875B-91E29CEEE121}"/>
              </a:ext>
            </a:extLst>
          </p:cNvPr>
          <p:cNvSpPr txBox="1"/>
          <p:nvPr/>
        </p:nvSpPr>
        <p:spPr>
          <a:xfrm>
            <a:off x="8326611" y="1781558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Positive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0263CF-A8FB-48FC-8260-90DF360E91FA}"/>
              </a:ext>
            </a:extLst>
          </p:cNvPr>
          <p:cNvSpPr txBox="1"/>
          <p:nvPr/>
        </p:nvSpPr>
        <p:spPr>
          <a:xfrm>
            <a:off x="8326610" y="2885972"/>
            <a:ext cx="19708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Negative methylation status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EF3872-60D6-4980-A75B-C4A752AAA20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7497" y="2701306"/>
            <a:ext cx="54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7C5577-D29C-464B-A775-D884B795E36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77276" y="2701306"/>
            <a:ext cx="22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8345A9-0B41-48F2-86CA-5DD21CE99A9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722930" y="2701306"/>
            <a:ext cx="207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0DFEEEB-6DDE-4073-88B6-676BA3E8085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7874427" y="2756955"/>
            <a:ext cx="50783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1A1CF73-3408-4160-BA89-8FC77F151843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830053" y="2204748"/>
            <a:ext cx="596582" cy="39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BBE0FBE-5593-410D-AA04-08CD7F156FF5}"/>
              </a:ext>
            </a:extLst>
          </p:cNvPr>
          <p:cNvSpPr txBox="1"/>
          <p:nvPr/>
        </p:nvSpPr>
        <p:spPr>
          <a:xfrm>
            <a:off x="7930076" y="1708772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E6E702-90C6-42A6-8B31-D9967F300DA9}"/>
              </a:ext>
            </a:extLst>
          </p:cNvPr>
          <p:cNvSpPr txBox="1"/>
          <p:nvPr/>
        </p:nvSpPr>
        <p:spPr>
          <a:xfrm>
            <a:off x="7978902" y="3210616"/>
            <a:ext cx="2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56E18D-1606-4E4F-8EE8-6501F144F0D2}"/>
              </a:ext>
            </a:extLst>
          </p:cNvPr>
          <p:cNvSpPr txBox="1"/>
          <p:nvPr/>
        </p:nvSpPr>
        <p:spPr>
          <a:xfrm>
            <a:off x="10652561" y="1920057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1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119229-C631-49DF-A398-C41FA51E7E55}"/>
              </a:ext>
            </a:extLst>
          </p:cNvPr>
          <p:cNvSpPr txBox="1"/>
          <p:nvPr/>
        </p:nvSpPr>
        <p:spPr>
          <a:xfrm>
            <a:off x="10652560" y="3031298"/>
            <a:ext cx="1390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Value = 0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EA028C5-536D-42FD-AD6D-7FCDCABA567C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 flipV="1">
            <a:off x="10297454" y="2104723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4FC3B5-83BB-409F-9B39-7BEDBFF1EB8B}"/>
              </a:ext>
            </a:extLst>
          </p:cNvPr>
          <p:cNvCxnSpPr>
            <a:cxnSpLocks/>
          </p:cNvCxnSpPr>
          <p:nvPr/>
        </p:nvCxnSpPr>
        <p:spPr>
          <a:xfrm flipV="1">
            <a:off x="10297453" y="3215962"/>
            <a:ext cx="3551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80ED1A7-068D-407A-BCEA-1F5F54754DC0}"/>
              </a:ext>
            </a:extLst>
          </p:cNvPr>
          <p:cNvSpPr txBox="1"/>
          <p:nvPr/>
        </p:nvSpPr>
        <p:spPr>
          <a:xfrm>
            <a:off x="318676" y="3963471"/>
            <a:ext cx="143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MRI data</a:t>
            </a:r>
            <a:endParaRPr lang="zh-CN" altLang="en-US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B8B9D9-84A7-475A-86BA-291FA3D44B42}"/>
              </a:ext>
            </a:extLst>
          </p:cNvPr>
          <p:cNvSpPr txBox="1"/>
          <p:nvPr/>
        </p:nvSpPr>
        <p:spPr>
          <a:xfrm>
            <a:off x="2093747" y="3824974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selection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T1/T2/Flair axial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FCE922-6275-4B7C-8C16-211E892EE923}"/>
              </a:ext>
            </a:extLst>
          </p:cNvPr>
          <p:cNvSpPr txBox="1"/>
          <p:nvPr/>
        </p:nvSpPr>
        <p:spPr>
          <a:xfrm>
            <a:off x="4956056" y="3830327"/>
            <a:ext cx="22401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out noise image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9E7ADA-0D10-4E47-89F5-756CF01472D5}"/>
              </a:ext>
            </a:extLst>
          </p:cNvPr>
          <p:cNvSpPr txBox="1"/>
          <p:nvPr/>
        </p:nvSpPr>
        <p:spPr>
          <a:xfrm>
            <a:off x="7878841" y="3824972"/>
            <a:ext cx="16039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selection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417C779-18BF-40FC-90B4-DBF76C69345D}"/>
              </a:ext>
            </a:extLst>
          </p:cNvPr>
          <p:cNvSpPr txBox="1"/>
          <p:nvPr/>
        </p:nvSpPr>
        <p:spPr>
          <a:xfrm>
            <a:off x="10297453" y="3824972"/>
            <a:ext cx="1301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 rotation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EEBD1-5414-411C-809A-5E21ADA30D7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52420" y="4148137"/>
            <a:ext cx="34132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29D5B58-B508-4F34-99FC-AED06CE945B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33878" y="4148140"/>
            <a:ext cx="622178" cy="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17211A0-A380-4C57-BA3E-1AD2D6CD8C8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7196187" y="4148138"/>
            <a:ext cx="682654" cy="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B3DB6-AED7-4CE5-92CD-496EAE34A377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9482742" y="4148138"/>
            <a:ext cx="81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12EFAF4-E02A-4352-9FF3-5CF1351A372A}"/>
              </a:ext>
            </a:extLst>
          </p:cNvPr>
          <p:cNvSpPr txBox="1"/>
          <p:nvPr/>
        </p:nvSpPr>
        <p:spPr>
          <a:xfrm>
            <a:off x="4875654" y="329014"/>
            <a:ext cx="3054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BF57D1F2-82C6-4E79-A6B1-888F6EEC1380}"/>
              </a:ext>
            </a:extLst>
          </p:cNvPr>
          <p:cNvSpPr/>
          <p:nvPr/>
        </p:nvSpPr>
        <p:spPr>
          <a:xfrm rot="21097928">
            <a:off x="1848627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9CF3CE5E-B07F-426B-B2D1-E85131536E8A}"/>
              </a:ext>
            </a:extLst>
          </p:cNvPr>
          <p:cNvSpPr/>
          <p:nvPr/>
        </p:nvSpPr>
        <p:spPr>
          <a:xfrm rot="21097928">
            <a:off x="2315745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5C701321-8395-40CF-9FFB-D67DC01130DE}"/>
              </a:ext>
            </a:extLst>
          </p:cNvPr>
          <p:cNvSpPr/>
          <p:nvPr/>
        </p:nvSpPr>
        <p:spPr>
          <a:xfrm rot="21097928">
            <a:off x="2760658" y="2833552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流程图: 数据 10">
            <a:extLst>
              <a:ext uri="{FF2B5EF4-FFF2-40B4-BE49-F238E27FC236}">
                <a16:creationId xmlns:a16="http://schemas.microsoft.com/office/drawing/2014/main" id="{6AB173BE-79BE-4E3C-9132-5F3BA8869509}"/>
              </a:ext>
            </a:extLst>
          </p:cNvPr>
          <p:cNvSpPr/>
          <p:nvPr/>
        </p:nvSpPr>
        <p:spPr>
          <a:xfrm rot="21097928">
            <a:off x="3227777" y="2833552"/>
            <a:ext cx="1457670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EAC63EFD-0A40-4314-8ACF-7EBB240C529B}"/>
              </a:ext>
            </a:extLst>
          </p:cNvPr>
          <p:cNvSpPr/>
          <p:nvPr/>
        </p:nvSpPr>
        <p:spPr>
          <a:xfrm rot="21097928">
            <a:off x="3635536" y="2836270"/>
            <a:ext cx="1495023" cy="2370367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84E3227-BBB9-4FAC-919D-5C5C23CC91BD}"/>
              </a:ext>
            </a:extLst>
          </p:cNvPr>
          <p:cNvCxnSpPr>
            <a:cxnSpLocks/>
          </p:cNvCxnSpPr>
          <p:nvPr/>
        </p:nvCxnSpPr>
        <p:spPr>
          <a:xfrm>
            <a:off x="22664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FE138B-D66F-4C7A-8A15-B9E438DD58B7}"/>
              </a:ext>
            </a:extLst>
          </p:cNvPr>
          <p:cNvCxnSpPr>
            <a:cxnSpLocks/>
          </p:cNvCxnSpPr>
          <p:nvPr/>
        </p:nvCxnSpPr>
        <p:spPr>
          <a:xfrm>
            <a:off x="3180872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1D9D10-082C-4630-9BEA-51D91F8BDD99}"/>
              </a:ext>
            </a:extLst>
          </p:cNvPr>
          <p:cNvCxnSpPr>
            <a:cxnSpLocks/>
          </p:cNvCxnSpPr>
          <p:nvPr/>
        </p:nvCxnSpPr>
        <p:spPr>
          <a:xfrm flipV="1">
            <a:off x="2746192" y="542861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F8F923-139D-4A55-8B4A-49AD0E827E7A}"/>
              </a:ext>
            </a:extLst>
          </p:cNvPr>
          <p:cNvCxnSpPr>
            <a:cxnSpLocks/>
          </p:cNvCxnSpPr>
          <p:nvPr/>
        </p:nvCxnSpPr>
        <p:spPr>
          <a:xfrm flipV="1">
            <a:off x="3534139" y="542861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8A4BAC1-E294-4E7E-A81B-655CE896CECA}"/>
              </a:ext>
            </a:extLst>
          </p:cNvPr>
          <p:cNvCxnSpPr>
            <a:cxnSpLocks/>
          </p:cNvCxnSpPr>
          <p:nvPr/>
        </p:nvCxnSpPr>
        <p:spPr>
          <a:xfrm>
            <a:off x="4054804" y="209613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4D8CC5-5B10-4108-910D-2B769E692CBC}"/>
              </a:ext>
            </a:extLst>
          </p:cNvPr>
          <p:cNvSpPr txBox="1"/>
          <p:nvPr/>
        </p:nvSpPr>
        <p:spPr>
          <a:xfrm>
            <a:off x="1829510" y="1634469"/>
            <a:ext cx="91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DEF9BE-96D5-4FAA-AA06-3FA787B615B5}"/>
              </a:ext>
            </a:extLst>
          </p:cNvPr>
          <p:cNvSpPr txBox="1"/>
          <p:nvPr/>
        </p:nvSpPr>
        <p:spPr>
          <a:xfrm>
            <a:off x="2287850" y="619061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85CBDF-B992-4A06-9757-2B8F76E8084D}"/>
              </a:ext>
            </a:extLst>
          </p:cNvPr>
          <p:cNvSpPr txBox="1"/>
          <p:nvPr/>
        </p:nvSpPr>
        <p:spPr>
          <a:xfrm>
            <a:off x="3257239" y="6198393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C79096-4CAE-4374-B698-C2D17302CFF1}"/>
              </a:ext>
            </a:extLst>
          </p:cNvPr>
          <p:cNvSpPr txBox="1"/>
          <p:nvPr/>
        </p:nvSpPr>
        <p:spPr>
          <a:xfrm>
            <a:off x="2717672" y="1265137"/>
            <a:ext cx="110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1E03A7-AD96-4FAE-ABC8-D6653156D5E3}"/>
              </a:ext>
            </a:extLst>
          </p:cNvPr>
          <p:cNvSpPr txBox="1"/>
          <p:nvPr/>
        </p:nvSpPr>
        <p:spPr>
          <a:xfrm>
            <a:off x="3630194" y="1642248"/>
            <a:ext cx="94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00ED1DBD-386E-4090-93DA-8A617EAE2FDE}"/>
              </a:ext>
            </a:extLst>
          </p:cNvPr>
          <p:cNvSpPr/>
          <p:nvPr/>
        </p:nvSpPr>
        <p:spPr>
          <a:xfrm rot="21097928">
            <a:off x="4139808" y="2833552"/>
            <a:ext cx="1457671" cy="2370367"/>
          </a:xfrm>
          <a:prstGeom prst="flowChartInputOutput">
            <a:avLst/>
          </a:prstGeom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5AA98183-2F8E-4C62-9AC7-A20FC2BC1E47}"/>
              </a:ext>
            </a:extLst>
          </p:cNvPr>
          <p:cNvSpPr/>
          <p:nvPr/>
        </p:nvSpPr>
        <p:spPr>
          <a:xfrm rot="21097928">
            <a:off x="4606926" y="2833552"/>
            <a:ext cx="1457671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C271AA1F-CC50-40AF-AEB3-0A10FC6C1A4B}"/>
              </a:ext>
            </a:extLst>
          </p:cNvPr>
          <p:cNvSpPr/>
          <p:nvPr/>
        </p:nvSpPr>
        <p:spPr>
          <a:xfrm rot="21097928">
            <a:off x="4974203" y="2841331"/>
            <a:ext cx="1457671" cy="2370367"/>
          </a:xfrm>
          <a:prstGeom prst="flowChartInputOutput">
            <a:avLst/>
          </a:prstGeom>
          <a:solidFill>
            <a:srgbClr val="92D050"/>
          </a:solidFill>
          <a:effectLst>
            <a:outerShdw blurRad="50800" dist="38100" dir="8100000" algn="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905114C9-6481-4AE6-BE9D-8B9FDFF21766}"/>
              </a:ext>
            </a:extLst>
          </p:cNvPr>
          <p:cNvSpPr/>
          <p:nvPr/>
        </p:nvSpPr>
        <p:spPr>
          <a:xfrm rot="21097928">
            <a:off x="5441321" y="2841331"/>
            <a:ext cx="1457671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数据 32">
            <a:extLst>
              <a:ext uri="{FF2B5EF4-FFF2-40B4-BE49-F238E27FC236}">
                <a16:creationId xmlns:a16="http://schemas.microsoft.com/office/drawing/2014/main" id="{D8EB550F-AF62-4A63-AACF-CC4E2B95F03A}"/>
              </a:ext>
            </a:extLst>
          </p:cNvPr>
          <p:cNvSpPr/>
          <p:nvPr/>
        </p:nvSpPr>
        <p:spPr>
          <a:xfrm rot="21097928">
            <a:off x="6872195" y="2836271"/>
            <a:ext cx="1495023" cy="2370367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70A0A3E-8605-40CA-82FB-50DB998C76D2}"/>
              </a:ext>
            </a:extLst>
          </p:cNvPr>
          <p:cNvCxnSpPr>
            <a:cxnSpLocks/>
          </p:cNvCxnSpPr>
          <p:nvPr/>
        </p:nvCxnSpPr>
        <p:spPr>
          <a:xfrm>
            <a:off x="7343332" y="2096135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4D0E3CE-7614-4B19-8C0D-D3C3A3686211}"/>
              </a:ext>
            </a:extLst>
          </p:cNvPr>
          <p:cNvSpPr txBox="1"/>
          <p:nvPr/>
        </p:nvSpPr>
        <p:spPr>
          <a:xfrm>
            <a:off x="6121106" y="1613682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GRU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流程图: 数据 35">
            <a:extLst>
              <a:ext uri="{FF2B5EF4-FFF2-40B4-BE49-F238E27FC236}">
                <a16:creationId xmlns:a16="http://schemas.microsoft.com/office/drawing/2014/main" id="{CB72A6D8-B627-4FA7-B552-3C2ACDBF9BCD}"/>
              </a:ext>
            </a:extLst>
          </p:cNvPr>
          <p:cNvSpPr/>
          <p:nvPr/>
        </p:nvSpPr>
        <p:spPr>
          <a:xfrm rot="21097928">
            <a:off x="7339312" y="2844050"/>
            <a:ext cx="1495023" cy="2370367"/>
          </a:xfrm>
          <a:prstGeom prst="flowChartInputOutput">
            <a:avLst/>
          </a:prstGeom>
          <a:solidFill>
            <a:srgbClr val="FFC000"/>
          </a:solidFill>
          <a:effectLst>
            <a:outerShdw blurRad="50800" dist="38100" dir="8100000" algn="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A4C408F-4333-4B82-A7F1-D44F4423FBB0}"/>
              </a:ext>
            </a:extLst>
          </p:cNvPr>
          <p:cNvCxnSpPr>
            <a:cxnSpLocks/>
          </p:cNvCxnSpPr>
          <p:nvPr/>
        </p:nvCxnSpPr>
        <p:spPr>
          <a:xfrm rot="10800000">
            <a:off x="7806912" y="5436393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58C66DC-11AC-48ED-8837-8B0E54B63D3E}"/>
              </a:ext>
            </a:extLst>
          </p:cNvPr>
          <p:cNvSpPr txBox="1"/>
          <p:nvPr/>
        </p:nvSpPr>
        <p:spPr>
          <a:xfrm>
            <a:off x="7348570" y="6198394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38C1B789-9CB2-48F1-9FDC-394E267EA050}"/>
              </a:ext>
            </a:extLst>
          </p:cNvPr>
          <p:cNvSpPr/>
          <p:nvPr/>
        </p:nvSpPr>
        <p:spPr>
          <a:xfrm rot="21097928">
            <a:off x="7907076" y="2836271"/>
            <a:ext cx="1495023" cy="2370367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8100000" algn="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6CEBF2-FD93-4991-BEB6-F812C0840F69}"/>
              </a:ext>
            </a:extLst>
          </p:cNvPr>
          <p:cNvCxnSpPr>
            <a:cxnSpLocks/>
          </p:cNvCxnSpPr>
          <p:nvPr/>
        </p:nvCxnSpPr>
        <p:spPr>
          <a:xfrm rot="10800000">
            <a:off x="8655100" y="5436394"/>
            <a:ext cx="0" cy="643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550CBE-EE3C-440C-8262-17C3EA6AF69C}"/>
              </a:ext>
            </a:extLst>
          </p:cNvPr>
          <p:cNvSpPr txBox="1"/>
          <p:nvPr/>
        </p:nvSpPr>
        <p:spPr>
          <a:xfrm>
            <a:off x="8316722" y="6198394"/>
            <a:ext cx="159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23D9DBD-7D3A-4434-8F4C-0BC04693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0" y="2929255"/>
            <a:ext cx="1152398" cy="2373549"/>
          </a:xfrm>
          <a:prstGeom prst="rect">
            <a:avLst/>
          </a:prstGeom>
        </p:spPr>
      </p:pic>
      <p:sp>
        <p:nvSpPr>
          <p:cNvPr id="44" name="箭头: 右 43">
            <a:extLst>
              <a:ext uri="{FF2B5EF4-FFF2-40B4-BE49-F238E27FC236}">
                <a16:creationId xmlns:a16="http://schemas.microsoft.com/office/drawing/2014/main" id="{B4197C9B-F2E6-4C9B-A09A-BFC85BB3B50A}"/>
              </a:ext>
            </a:extLst>
          </p:cNvPr>
          <p:cNvSpPr/>
          <p:nvPr/>
        </p:nvSpPr>
        <p:spPr>
          <a:xfrm>
            <a:off x="1478552" y="3945255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9A7529-F1BE-4B72-B3D0-A1CA12E1B29A}"/>
              </a:ext>
            </a:extLst>
          </p:cNvPr>
          <p:cNvSpPr txBox="1"/>
          <p:nvPr/>
        </p:nvSpPr>
        <p:spPr>
          <a:xfrm>
            <a:off x="430364" y="6080362"/>
            <a:ext cx="9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44E8C40-4A29-4B94-ADD1-D07DF473C944}"/>
              </a:ext>
            </a:extLst>
          </p:cNvPr>
          <p:cNvSpPr/>
          <p:nvPr/>
        </p:nvSpPr>
        <p:spPr>
          <a:xfrm>
            <a:off x="9408628" y="3943309"/>
            <a:ext cx="502668" cy="350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88BDFA-0262-43E3-9CD4-95D532C48694}"/>
              </a:ext>
            </a:extLst>
          </p:cNvPr>
          <p:cNvSpPr txBox="1"/>
          <p:nvPr/>
        </p:nvSpPr>
        <p:spPr>
          <a:xfrm rot="-5400000">
            <a:off x="10563763" y="3116210"/>
            <a:ext cx="861774" cy="20047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360BD-9FFD-4D9C-B54D-3763407801C9}"/>
              </a:ext>
            </a:extLst>
          </p:cNvPr>
          <p:cNvSpPr txBox="1"/>
          <p:nvPr/>
        </p:nvSpPr>
        <p:spPr>
          <a:xfrm>
            <a:off x="4875654" y="329014"/>
            <a:ext cx="3054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D71B53-0E84-4461-BC3A-2E930A30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00" y="1357317"/>
            <a:ext cx="8156800" cy="52863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2AA2D6-C1F6-4406-8064-F834AE169CF3}"/>
              </a:ext>
            </a:extLst>
          </p:cNvPr>
          <p:cNvSpPr txBox="1"/>
          <p:nvPr/>
        </p:nvSpPr>
        <p:spPr>
          <a:xfrm>
            <a:off x="190500" y="2551836"/>
            <a:ext cx="3914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R10"/>
              </a:rPr>
              <a:t>(a)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Input the MRI scan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(b)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Show the steps of RCNN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(c)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the output from any filter, in each convolutional layer </a:t>
            </a: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(d, e)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the output after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0"/>
              </a:rPr>
              <a:t>ReLU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activation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F8D148-D0FA-4683-A034-291143DE256E}"/>
              </a:ext>
            </a:extLst>
          </p:cNvPr>
          <p:cNvSpPr txBox="1"/>
          <p:nvPr/>
        </p:nvSpPr>
        <p:spPr>
          <a:xfrm>
            <a:off x="3047172" y="381865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1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F19D9F-9AA6-4A67-8067-4CC50A723023}"/>
              </a:ext>
            </a:extLst>
          </p:cNvPr>
          <p:cNvSpPr txBox="1"/>
          <p:nvPr/>
        </p:nvSpPr>
        <p:spPr>
          <a:xfrm>
            <a:off x="645458" y="408792"/>
            <a:ext cx="4916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is not suitable for processing high-dimensional data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823FD-BF07-4CDA-843A-4EADD515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841"/>
            <a:ext cx="6752489" cy="5064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0AF3E6-3209-4A2E-89A8-3EB329ED51E2}"/>
              </a:ext>
            </a:extLst>
          </p:cNvPr>
          <p:cNvSpPr txBox="1"/>
          <p:nvPr/>
        </p:nvSpPr>
        <p:spPr>
          <a:xfrm>
            <a:off x="6932058" y="1446343"/>
            <a:ext cx="382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travel far to get the data points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B6C910-E5F2-448B-AA5D-43C6E6FEAC64}"/>
              </a:ext>
            </a:extLst>
          </p:cNvPr>
          <p:cNvSpPr txBox="1"/>
          <p:nvPr/>
        </p:nvSpPr>
        <p:spPr>
          <a:xfrm>
            <a:off x="6932058" y="2798057"/>
            <a:ext cx="38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points are non-local points and not good predictors.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FBAB2-DBF9-4E3E-A067-E5E6C0AE4121}"/>
              </a:ext>
            </a:extLst>
          </p:cNvPr>
          <p:cNvSpPr txBox="1"/>
          <p:nvPr/>
        </p:nvSpPr>
        <p:spPr>
          <a:xfrm>
            <a:off x="6932058" y="4395993"/>
            <a:ext cx="382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in high-dimensional space, most points are far away to each other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7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492</Words>
  <Application>Microsoft Office PowerPoint</Application>
  <PresentationFormat>宽屏</PresentationFormat>
  <Paragraphs>96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CMBX10</vt:lpstr>
      <vt:lpstr>CMR10</vt:lpstr>
      <vt:lpstr>Inter</vt:lpstr>
      <vt:lpstr>等线</vt:lpstr>
      <vt:lpstr>等线 Light</vt:lpstr>
      <vt:lpstr>Arial</vt:lpstr>
      <vt:lpstr>Times New Roman</vt:lpstr>
      <vt:lpstr>Office 主题​​</vt:lpstr>
      <vt:lpstr>Sprint 2:  RSNA-MICCAI Brain Tumor Radiogenomic Classification</vt:lpstr>
      <vt:lpstr>PowerPoint 演示文稿</vt:lpstr>
      <vt:lpstr>PowerPoint 演示文稿</vt:lpstr>
      <vt:lpstr>Background</vt:lpstr>
      <vt:lpstr>Product Mission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2:  RSNA-MICCAI Brain Tumor Radiogenomic Classification</dc:title>
  <dc:creator>Zhao Jiawei</dc:creator>
  <cp:lastModifiedBy>Francis Z</cp:lastModifiedBy>
  <cp:revision>8</cp:revision>
  <dcterms:created xsi:type="dcterms:W3CDTF">2021-10-17T17:04:24Z</dcterms:created>
  <dcterms:modified xsi:type="dcterms:W3CDTF">2021-11-19T16:33:06Z</dcterms:modified>
</cp:coreProperties>
</file>