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51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530820CF-B880-4189-942D-D702A7CBA730}" type="datetimeFigureOut">
              <a:rPr lang="zh-CN" altLang="en-US" smtClean="0"/>
              <a:t>2018/10/16</a:t>
            </a:fld>
            <a:endParaRPr lang="zh-CN"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C913308-F349-4B6D-A68A-DD1791B4A57B}" type="slidenum">
              <a:rPr lang="zh-CN" altLang="en-US" smtClean="0"/>
              <a:t>‹#›</a:t>
            </a:fld>
            <a:endParaRPr lang="zh-CN" alt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Title 10"/>
          <p:cNvSpPr>
            <a:spLocks noGrp="1"/>
          </p:cNvSpPr>
          <p:nvPr>
            <p:ph type="title"/>
          </p:nvPr>
        </p:nvSpPr>
        <p:spPr/>
        <p:txBody>
          <a:bodyPr/>
          <a:lstStyle/>
          <a:p>
            <a:r>
              <a:rPr lang="zh-CN" altLang="en-US" smtClean="0"/>
              <a:t>单击此处编辑母版标题样式</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2" name="Title 1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zh-CN" altLang="en-US" smtClean="0"/>
              <a:t>单击此处编辑母版标题样式</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530820CF-B880-4189-942D-D702A7CBA730}" type="datetimeFigureOut">
              <a:rPr lang="zh-CN" altLang="en-US" smtClean="0"/>
              <a:t>2018/10/16</a:t>
            </a:fld>
            <a:endParaRPr lang="zh-CN" alt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zh-CN" alt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smtClean="0"/>
              <a:t>基于</a:t>
            </a:r>
            <a:r>
              <a:rPr lang="zh-CN" altLang="en-US" dirty="0"/>
              <a:t>单片机</a:t>
            </a:r>
            <a:r>
              <a:rPr lang="zh-CN" altLang="zh-CN" dirty="0" smtClean="0"/>
              <a:t>的</a:t>
            </a:r>
            <a:r>
              <a:rPr lang="zh-CN" altLang="zh-CN" dirty="0"/>
              <a:t>心率血氧检测系统设计</a:t>
            </a:r>
            <a:endParaRPr lang="zh-CN" altLang="en-US" dirty="0"/>
          </a:p>
        </p:txBody>
      </p:sp>
      <p:sp>
        <p:nvSpPr>
          <p:cNvPr id="3" name="副标题 2"/>
          <p:cNvSpPr>
            <a:spLocks noGrp="1"/>
          </p:cNvSpPr>
          <p:nvPr>
            <p:ph type="subTitle" idx="1"/>
          </p:nvPr>
        </p:nvSpPr>
        <p:spPr/>
        <p:txBody>
          <a:bodyPr/>
          <a:lstStyle/>
          <a:p>
            <a:r>
              <a:rPr lang="zh-CN" altLang="en-US" dirty="0" smtClean="0"/>
              <a:t>导师：李红霞</a:t>
            </a:r>
            <a:endParaRPr lang="en-US" altLang="zh-CN" dirty="0" smtClean="0"/>
          </a:p>
          <a:p>
            <a:r>
              <a:rPr lang="zh-CN" altLang="en-US" dirty="0" smtClean="0"/>
              <a:t>开题报告人：赵文月</a:t>
            </a:r>
            <a:endParaRPr lang="en-US" altLang="zh-CN" dirty="0" smtClean="0"/>
          </a:p>
          <a:p>
            <a:r>
              <a:rPr lang="zh-CN" altLang="en-US" dirty="0" smtClean="0"/>
              <a:t>专业：计算机科学与技术</a:t>
            </a:r>
            <a:endParaRPr lang="en-US" altLang="zh-CN" dirty="0" smtClean="0"/>
          </a:p>
          <a:p>
            <a:endParaRPr lang="zh-CN" altLang="en-US" dirty="0"/>
          </a:p>
        </p:txBody>
      </p:sp>
    </p:spTree>
    <p:extLst>
      <p:ext uri="{BB962C8B-B14F-4D97-AF65-F5344CB8AC3E}">
        <p14:creationId xmlns:p14="http://schemas.microsoft.com/office/powerpoint/2010/main" val="2494997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i="1" dirty="0" smtClean="0"/>
              <a:t>THANKS</a:t>
            </a:r>
            <a:r>
              <a:rPr lang="zh-CN" altLang="en-US" i="1" dirty="0" smtClean="0"/>
              <a:t>！</a:t>
            </a:r>
            <a:endParaRPr lang="zh-CN" altLang="en-US" i="1" dirty="0"/>
          </a:p>
        </p:txBody>
      </p:sp>
      <p:sp>
        <p:nvSpPr>
          <p:cNvPr id="3" name="副标题 2"/>
          <p:cNvSpPr>
            <a:spLocks noGrp="1"/>
          </p:cNvSpPr>
          <p:nvPr>
            <p:ph type="subTitle" idx="1"/>
          </p:nvPr>
        </p:nvSpPr>
        <p:spPr/>
        <p:txBody>
          <a:bodyPr>
            <a:normAutofit/>
          </a:bodyPr>
          <a:lstStyle/>
          <a:p>
            <a:pPr>
              <a:spcBef>
                <a:spcPct val="0"/>
              </a:spcBef>
            </a:pPr>
            <a:r>
              <a:rPr lang="zh-CN" altLang="en-US" sz="5400" i="1" dirty="0">
                <a:ln w="3175">
                  <a:solidFill>
                    <a:schemeClr val="tx1">
                      <a:alpha val="65000"/>
                    </a:schemeClr>
                  </a:solidFill>
                </a:ln>
                <a:effectLst>
                  <a:outerShdw blurRad="25400" dist="12700" dir="14220000" rotWithShape="0">
                    <a:prstClr val="black">
                      <a:alpha val="50000"/>
                    </a:prstClr>
                  </a:outerShdw>
                </a:effectLst>
                <a:latin typeface="+mj-lt"/>
                <a:ea typeface="+mj-ea"/>
                <a:cs typeface="+mj-cs"/>
              </a:rPr>
              <a:t>谢谢</a:t>
            </a:r>
            <a:r>
              <a:rPr lang="zh-CN" altLang="en-US" sz="5400" i="1" dirty="0" smtClean="0">
                <a:ln w="3175">
                  <a:solidFill>
                    <a:schemeClr val="tx1">
                      <a:alpha val="65000"/>
                    </a:schemeClr>
                  </a:solidFill>
                </a:ln>
                <a:effectLst>
                  <a:outerShdw blurRad="25400" dist="12700" dir="14220000" rotWithShape="0">
                    <a:prstClr val="black">
                      <a:alpha val="50000"/>
                    </a:prstClr>
                  </a:outerShdw>
                </a:effectLst>
                <a:latin typeface="+mj-lt"/>
                <a:ea typeface="+mj-ea"/>
                <a:cs typeface="+mj-cs"/>
              </a:rPr>
              <a:t>观看！</a:t>
            </a:r>
            <a:endParaRPr lang="zh-CN" altLang="en-US" sz="5400" i="1" dirty="0">
              <a:ln w="3175">
                <a:solidFill>
                  <a:schemeClr val="tx1">
                    <a:alpha val="65000"/>
                  </a:schemeClr>
                </a:solidFill>
              </a:ln>
              <a:effectLst>
                <a:outerShdw blurRad="25400" dist="12700" dir="14220000" rotWithShape="0">
                  <a:prstClr val="black">
                    <a:alpha val="50000"/>
                  </a:prstClr>
                </a:outerShdw>
              </a:effectLst>
              <a:latin typeface="+mj-lt"/>
              <a:ea typeface="+mj-ea"/>
              <a:cs typeface="+mj-cs"/>
            </a:endParaRPr>
          </a:p>
        </p:txBody>
      </p:sp>
    </p:spTree>
    <p:extLst>
      <p:ext uri="{BB962C8B-B14F-4D97-AF65-F5344CB8AC3E}">
        <p14:creationId xmlns:p14="http://schemas.microsoft.com/office/powerpoint/2010/main" val="383229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z="3200" dirty="0" smtClean="0">
                <a:latin typeface="微软雅黑" panose="020B0503020204020204" pitchFamily="34" charset="-122"/>
                <a:ea typeface="微软雅黑" panose="020B0503020204020204" pitchFamily="34" charset="-122"/>
              </a:rPr>
              <a:t>选题意义及依据</a:t>
            </a:r>
            <a:endParaRPr lang="en-US" altLang="zh-CN" sz="3200"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课题相关的研究现状</a:t>
            </a:r>
            <a:endParaRPr lang="en-US" altLang="zh-CN" sz="3200" dirty="0" smtClean="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论文</a:t>
            </a:r>
            <a:r>
              <a:rPr lang="zh-CN" altLang="en-US" sz="3200" dirty="0" smtClean="0">
                <a:latin typeface="微软雅黑" panose="020B0503020204020204" pitchFamily="34" charset="-122"/>
                <a:ea typeface="微软雅黑" panose="020B0503020204020204" pitchFamily="34" charset="-122"/>
              </a:rPr>
              <a:t>的研究内容</a:t>
            </a:r>
            <a:endParaRPr lang="en-US" altLang="zh-CN" sz="3200"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关键硬件技术</a:t>
            </a:r>
            <a:endParaRPr lang="en-US" altLang="zh-CN" sz="3200"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软件实现</a:t>
            </a:r>
            <a:endParaRPr lang="en-US" altLang="zh-CN" sz="3200"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论文工作计划</a:t>
            </a:r>
            <a:endParaRPr lang="en-US" altLang="zh-CN" sz="3200" dirty="0" smtClean="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总结</a:t>
            </a:r>
          </a:p>
        </p:txBody>
      </p:sp>
      <p:sp>
        <p:nvSpPr>
          <p:cNvPr id="3" name="标题 2"/>
          <p:cNvSpPr>
            <a:spLocks noGrp="1"/>
          </p:cNvSpPr>
          <p:nvPr>
            <p:ph type="title"/>
          </p:nvPr>
        </p:nvSpPr>
        <p:spPr/>
        <p:txBody>
          <a:bodyPr/>
          <a:lstStyle/>
          <a:p>
            <a:pPr algn="l"/>
            <a:r>
              <a:rPr lang="zh-CN" altLang="en-US" dirty="0" smtClean="0"/>
              <a:t>目录：</a:t>
            </a:r>
            <a:endParaRPr lang="zh-CN" altLang="en-US" dirty="0"/>
          </a:p>
        </p:txBody>
      </p:sp>
    </p:spTree>
    <p:extLst>
      <p:ext uri="{BB962C8B-B14F-4D97-AF65-F5344CB8AC3E}">
        <p14:creationId xmlns:p14="http://schemas.microsoft.com/office/powerpoint/2010/main" val="3581395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选题意义及依据</a:t>
            </a:r>
            <a:endParaRPr lang="zh-CN" altLang="en-US" dirty="0"/>
          </a:p>
        </p:txBody>
      </p:sp>
      <p:sp>
        <p:nvSpPr>
          <p:cNvPr id="3" name="内容占位符 2"/>
          <p:cNvSpPr>
            <a:spLocks noGrp="1"/>
          </p:cNvSpPr>
          <p:nvPr>
            <p:ph sz="quarter" idx="13"/>
          </p:nvPr>
        </p:nvSpPr>
        <p:spPr/>
        <p:txBody>
          <a:bodyPr>
            <a:normAutofit fontScale="92500" lnSpcReduction="20000"/>
          </a:bodyPr>
          <a:lstStyle/>
          <a:p>
            <a:r>
              <a:rPr lang="zh-CN" altLang="en-US" dirty="0" smtClean="0"/>
              <a:t>意义：</a:t>
            </a:r>
            <a:r>
              <a:rPr lang="zh-CN" altLang="zh-CN" dirty="0" smtClean="0"/>
              <a:t>血</a:t>
            </a:r>
            <a:r>
              <a:rPr lang="zh-CN" altLang="zh-CN" dirty="0"/>
              <a:t>氧和心率是人体最重要的生理参数，血氧饱和度是反映人体血液中含氧量的重要参数，氧气通过与还原血红蛋白结合为氧合血红蛋白的方式存在于人体的血液之中，是反映血液循环系统的重要参数。对血氧信号的实施控测，能帮助医生在临床上及时掌握病人的生理特征，给病人的生理健康提供准确的保障。</a:t>
            </a:r>
            <a:endParaRPr lang="zh-CN" altLang="en-US" dirty="0"/>
          </a:p>
        </p:txBody>
      </p:sp>
      <p:sp>
        <p:nvSpPr>
          <p:cNvPr id="4" name="内容占位符 3"/>
          <p:cNvSpPr>
            <a:spLocks noGrp="1"/>
          </p:cNvSpPr>
          <p:nvPr>
            <p:ph sz="quarter" idx="14"/>
          </p:nvPr>
        </p:nvSpPr>
        <p:spPr/>
        <p:txBody>
          <a:bodyPr>
            <a:normAutofit fontScale="92500"/>
          </a:bodyPr>
          <a:lstStyle/>
          <a:p>
            <a:r>
              <a:rPr lang="zh-CN" altLang="en-US" dirty="0" smtClean="0"/>
              <a:t>依据：</a:t>
            </a:r>
            <a:r>
              <a:rPr lang="zh-CN" altLang="zh-CN" dirty="0"/>
              <a:t>传统的血氧检测仪采用二波长透射光进行测量，这些检测仪器只能检测血氧或者心率，对于运动状态的监护，更是存在很大误差，该文</a:t>
            </a:r>
            <a:r>
              <a:rPr lang="zh-CN" altLang="zh-CN" dirty="0" smtClean="0"/>
              <a:t>基于</a:t>
            </a:r>
            <a:r>
              <a:rPr lang="en-US" altLang="zh-CN" dirty="0" smtClean="0"/>
              <a:t>51</a:t>
            </a:r>
            <a:r>
              <a:rPr lang="zh-CN" altLang="zh-CN" dirty="0" smtClean="0"/>
              <a:t>系列</a:t>
            </a:r>
            <a:r>
              <a:rPr lang="zh-CN" altLang="zh-CN" dirty="0"/>
              <a:t>单片机和传感器进行血氧心率检测仪的研制，能独立实现或同时实现血氧与心率的检测，具有很好的应用价值。</a:t>
            </a:r>
            <a:endParaRPr lang="zh-CN" altLang="en-US" dirty="0"/>
          </a:p>
        </p:txBody>
      </p:sp>
    </p:spTree>
    <p:extLst>
      <p:ext uri="{BB962C8B-B14F-4D97-AF65-F5344CB8AC3E}">
        <p14:creationId xmlns:p14="http://schemas.microsoft.com/office/powerpoint/2010/main" val="677867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脉搏血氧饱和度检测系统是一种将血氧浓度的光电检测技术与容积脉搏描记技术结合起来 实现无创伤、连续血氧浓度测量的新型医疗监护仪器。消除测量系统中各种干扰的影响</a:t>
            </a:r>
            <a:r>
              <a:rPr lang="en-US" altLang="zh-CN" dirty="0"/>
              <a:t>, </a:t>
            </a:r>
            <a:r>
              <a:rPr lang="zh-CN" altLang="en-US" dirty="0"/>
              <a:t>设法正确 地检出光电容积脉搏波信号是关系到测量系统准确性及其精度的关键问题之一。</a:t>
            </a:r>
            <a:r>
              <a:rPr lang="zh-CN" altLang="en-US" dirty="0" smtClean="0"/>
              <a:t>本论文着重</a:t>
            </a:r>
            <a:r>
              <a:rPr lang="zh-CN" altLang="en-US" dirty="0"/>
              <a:t>介绍了 脉搏血氧饱和度检测系统中干扰的主要来源、处理方法及其应用现状</a:t>
            </a:r>
            <a:r>
              <a:rPr lang="en-US" altLang="zh-CN" dirty="0"/>
              <a:t>, </a:t>
            </a:r>
            <a:r>
              <a:rPr lang="zh-CN" altLang="en-US" dirty="0"/>
              <a:t>从而为脉搏血氧饱和度检 测系统设计提供了依据。</a:t>
            </a:r>
          </a:p>
        </p:txBody>
      </p:sp>
      <p:sp>
        <p:nvSpPr>
          <p:cNvPr id="3" name="标题 2"/>
          <p:cNvSpPr>
            <a:spLocks noGrp="1"/>
          </p:cNvSpPr>
          <p:nvPr>
            <p:ph type="title"/>
          </p:nvPr>
        </p:nvSpPr>
        <p:spPr/>
        <p:txBody>
          <a:bodyPr/>
          <a:lstStyle/>
          <a:p>
            <a:r>
              <a:rPr lang="en-US" altLang="zh-CN" dirty="0" smtClean="0"/>
              <a:t>2.</a:t>
            </a:r>
            <a:r>
              <a:rPr lang="zh-CN" altLang="en-US" dirty="0" smtClean="0"/>
              <a:t>课题相关的研究</a:t>
            </a:r>
            <a:r>
              <a:rPr lang="zh-CN" altLang="en-US" dirty="0"/>
              <a:t>现状</a:t>
            </a:r>
          </a:p>
        </p:txBody>
      </p:sp>
    </p:spTree>
    <p:extLst>
      <p:ext uri="{BB962C8B-B14F-4D97-AF65-F5344CB8AC3E}">
        <p14:creationId xmlns:p14="http://schemas.microsoft.com/office/powerpoint/2010/main" val="110937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3568" y="2132856"/>
            <a:ext cx="7745505" cy="3877815"/>
          </a:xfrm>
        </p:spPr>
        <p:txBody>
          <a:bodyPr/>
          <a:lstStyle/>
          <a:p>
            <a:r>
              <a:rPr lang="zh-CN" altLang="en-US" dirty="0" smtClean="0"/>
              <a:t>主要研究的内容是：</a:t>
            </a:r>
            <a:endParaRPr lang="en-US" altLang="zh-CN" dirty="0" smtClean="0"/>
          </a:p>
          <a:p>
            <a:pPr marL="0" indent="0">
              <a:buNone/>
            </a:pPr>
            <a:r>
              <a:rPr lang="en-US" altLang="zh-CN" dirty="0" smtClean="0"/>
              <a:t>1</a:t>
            </a:r>
            <a:r>
              <a:rPr lang="zh-CN" altLang="en-US" dirty="0" smtClean="0"/>
              <a:t>、基于</a:t>
            </a:r>
            <a:r>
              <a:rPr lang="en-US" altLang="zh-CN" dirty="0" smtClean="0"/>
              <a:t>51</a:t>
            </a:r>
            <a:r>
              <a:rPr lang="zh-CN" altLang="en-US" dirty="0" smtClean="0"/>
              <a:t>单片机的功能设计</a:t>
            </a:r>
            <a:endParaRPr lang="en-US" altLang="zh-CN" dirty="0" smtClean="0"/>
          </a:p>
          <a:p>
            <a:pPr marL="0" indent="0">
              <a:buNone/>
            </a:pPr>
            <a:r>
              <a:rPr lang="en-US" altLang="zh-CN" dirty="0" smtClean="0"/>
              <a:t>2</a:t>
            </a:r>
            <a:r>
              <a:rPr lang="zh-CN" altLang="en-US" dirty="0" smtClean="0"/>
              <a:t>、脉搏信号的采集</a:t>
            </a:r>
            <a:endParaRPr lang="en-US" altLang="zh-CN" dirty="0" smtClean="0"/>
          </a:p>
          <a:p>
            <a:pPr marL="0" indent="0">
              <a:buNone/>
            </a:pPr>
            <a:r>
              <a:rPr lang="en-US" altLang="zh-CN" dirty="0" smtClean="0"/>
              <a:t>3</a:t>
            </a:r>
            <a:r>
              <a:rPr lang="zh-CN" altLang="en-US" dirty="0" smtClean="0"/>
              <a:t>、电流电路的转换</a:t>
            </a:r>
            <a:endParaRPr lang="en-US" altLang="zh-CN" dirty="0" smtClean="0"/>
          </a:p>
          <a:p>
            <a:pPr marL="0" indent="0">
              <a:buNone/>
            </a:pPr>
            <a:r>
              <a:rPr lang="en-US" altLang="zh-CN" dirty="0" smtClean="0"/>
              <a:t>4</a:t>
            </a:r>
            <a:r>
              <a:rPr lang="zh-CN" altLang="en-US" dirty="0" smtClean="0"/>
              <a:t>、信号的预处理</a:t>
            </a:r>
            <a:endParaRPr lang="en-US" altLang="zh-CN" dirty="0" smtClean="0"/>
          </a:p>
          <a:p>
            <a:pPr marL="0" indent="0">
              <a:buNone/>
            </a:pPr>
            <a:r>
              <a:rPr lang="en-US" altLang="zh-CN" dirty="0" smtClean="0"/>
              <a:t>5</a:t>
            </a:r>
            <a:r>
              <a:rPr lang="zh-CN" altLang="en-US" dirty="0" smtClean="0"/>
              <a:t>、电源模块的研究</a:t>
            </a:r>
            <a:endParaRPr lang="en-US" altLang="zh-CN" dirty="0" smtClean="0"/>
          </a:p>
          <a:p>
            <a:pPr marL="0" indent="0">
              <a:buNone/>
            </a:pPr>
            <a:r>
              <a:rPr lang="en-US" altLang="zh-CN" dirty="0" smtClean="0"/>
              <a:t>6</a:t>
            </a:r>
            <a:r>
              <a:rPr lang="zh-CN" altLang="en-US" dirty="0" smtClean="0"/>
              <a:t>、</a:t>
            </a:r>
            <a:r>
              <a:rPr lang="en-US" altLang="zh-CN" dirty="0" smtClean="0"/>
              <a:t>USB</a:t>
            </a:r>
            <a:r>
              <a:rPr lang="zh-CN" altLang="en-US" dirty="0" smtClean="0"/>
              <a:t>转串口模块的硬件研究</a:t>
            </a:r>
            <a:endParaRPr lang="en-US" altLang="zh-CN" dirty="0" smtClean="0"/>
          </a:p>
          <a:p>
            <a:pPr marL="0" indent="0">
              <a:buNone/>
            </a:pPr>
            <a:r>
              <a:rPr lang="en-US" altLang="zh-CN" dirty="0" smtClean="0"/>
              <a:t>7</a:t>
            </a:r>
            <a:r>
              <a:rPr lang="zh-CN" altLang="en-US" dirty="0" smtClean="0"/>
              <a:t>、以及提取特征点与传感器驱动</a:t>
            </a:r>
            <a:endParaRPr lang="zh-CN" altLang="en-US" dirty="0"/>
          </a:p>
        </p:txBody>
      </p:sp>
      <p:sp>
        <p:nvSpPr>
          <p:cNvPr id="3" name="标题 2"/>
          <p:cNvSpPr>
            <a:spLocks noGrp="1"/>
          </p:cNvSpPr>
          <p:nvPr>
            <p:ph type="title"/>
          </p:nvPr>
        </p:nvSpPr>
        <p:spPr/>
        <p:txBody>
          <a:bodyPr/>
          <a:lstStyle/>
          <a:p>
            <a:r>
              <a:rPr lang="en-US" altLang="zh-CN" dirty="0" smtClean="0"/>
              <a:t>3.</a:t>
            </a:r>
            <a:r>
              <a:rPr lang="zh-CN" altLang="en-US" dirty="0" smtClean="0"/>
              <a:t>论文的研究内容</a:t>
            </a:r>
            <a:endParaRPr lang="zh-CN" altLang="en-US" dirty="0"/>
          </a:p>
        </p:txBody>
      </p:sp>
    </p:spTree>
    <p:extLst>
      <p:ext uri="{BB962C8B-B14F-4D97-AF65-F5344CB8AC3E}">
        <p14:creationId xmlns:p14="http://schemas.microsoft.com/office/powerpoint/2010/main" val="346080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000000"/>
                </a:solidFill>
                <a:latin typeface="+mn-ea"/>
                <a:sym typeface="Arial" pitchFamily="34" charset="0"/>
              </a:rPr>
              <a:t>构建单片机最小工作电路，作为本系统的中央处理单元，负责系统参数的采集与处理、执行部件的控制等；</a:t>
            </a:r>
          </a:p>
          <a:p>
            <a:r>
              <a:rPr lang="zh-CN" altLang="en-US" dirty="0" smtClean="0">
                <a:solidFill>
                  <a:srgbClr val="000000"/>
                </a:solidFill>
                <a:latin typeface="+mn-ea"/>
                <a:sym typeface="Arial" pitchFamily="34" charset="0"/>
              </a:rPr>
              <a:t>构建心率血氧检测</a:t>
            </a:r>
            <a:r>
              <a:rPr lang="zh-CN" altLang="en-US" dirty="0">
                <a:solidFill>
                  <a:srgbClr val="000000"/>
                </a:solidFill>
                <a:latin typeface="+mn-ea"/>
                <a:sym typeface="Arial" pitchFamily="34" charset="0"/>
              </a:rPr>
              <a:t>传感器工作电路，实现</a:t>
            </a:r>
            <a:r>
              <a:rPr lang="zh-CN" altLang="en-US" dirty="0" smtClean="0">
                <a:solidFill>
                  <a:srgbClr val="000000"/>
                </a:solidFill>
                <a:latin typeface="+mn-ea"/>
                <a:sym typeface="Arial" pitchFamily="34" charset="0"/>
              </a:rPr>
              <a:t>对脉搏信号的</a:t>
            </a:r>
            <a:r>
              <a:rPr lang="zh-CN" altLang="en-US" dirty="0">
                <a:solidFill>
                  <a:srgbClr val="000000"/>
                </a:solidFill>
                <a:latin typeface="+mn-ea"/>
                <a:sym typeface="Arial" pitchFamily="34" charset="0"/>
              </a:rPr>
              <a:t>采集</a:t>
            </a:r>
            <a:endParaRPr lang="en-US" altLang="zh-CN" dirty="0" smtClean="0">
              <a:latin typeface="+mn-ea"/>
            </a:endParaRPr>
          </a:p>
          <a:p>
            <a:r>
              <a:rPr lang="zh-CN" altLang="en-US" dirty="0" smtClean="0">
                <a:solidFill>
                  <a:srgbClr val="000000"/>
                </a:solidFill>
                <a:latin typeface="+mn-ea"/>
                <a:sym typeface="Arial" pitchFamily="34" charset="0"/>
              </a:rPr>
              <a:t>构建报警</a:t>
            </a:r>
            <a:r>
              <a:rPr lang="zh-CN" altLang="en-US" dirty="0">
                <a:solidFill>
                  <a:srgbClr val="000000"/>
                </a:solidFill>
                <a:latin typeface="+mn-ea"/>
                <a:sym typeface="Arial" pitchFamily="34" charset="0"/>
              </a:rPr>
              <a:t>电路</a:t>
            </a:r>
            <a:r>
              <a:rPr lang="zh-CN" altLang="en-US" dirty="0" smtClean="0">
                <a:solidFill>
                  <a:srgbClr val="000000"/>
                </a:solidFill>
                <a:latin typeface="+mn-ea"/>
                <a:sym typeface="Arial" pitchFamily="34" charset="0"/>
              </a:rPr>
              <a:t>实现参数值异常</a:t>
            </a:r>
            <a:r>
              <a:rPr lang="zh-CN" altLang="en-US" dirty="0">
                <a:solidFill>
                  <a:srgbClr val="000000"/>
                </a:solidFill>
                <a:latin typeface="+mn-ea"/>
                <a:sym typeface="Arial" pitchFamily="34" charset="0"/>
              </a:rPr>
              <a:t>时的报警功能</a:t>
            </a:r>
            <a:r>
              <a:rPr lang="zh-CN" altLang="en-US" dirty="0" smtClean="0">
                <a:solidFill>
                  <a:srgbClr val="000000"/>
                </a:solidFill>
                <a:latin typeface="+mn-ea"/>
                <a:sym typeface="Arial" pitchFamily="34" charset="0"/>
              </a:rPr>
              <a:t>；</a:t>
            </a:r>
            <a:endParaRPr lang="zh-CN" altLang="en-US" dirty="0">
              <a:solidFill>
                <a:srgbClr val="000000"/>
              </a:solidFill>
              <a:latin typeface="+mn-ea"/>
              <a:sym typeface="Arial" pitchFamily="34" charset="0"/>
            </a:endParaRPr>
          </a:p>
          <a:p>
            <a:r>
              <a:rPr lang="zh-CN" altLang="en-US" dirty="0">
                <a:solidFill>
                  <a:srgbClr val="000000"/>
                </a:solidFill>
                <a:latin typeface="+mn-ea"/>
                <a:sym typeface="Arial" pitchFamily="34" charset="0"/>
              </a:rPr>
              <a:t>构建液晶显示电路对系统参数进行显示；</a:t>
            </a:r>
          </a:p>
          <a:p>
            <a:r>
              <a:rPr lang="zh-CN" altLang="en-US" dirty="0">
                <a:solidFill>
                  <a:srgbClr val="000000"/>
                </a:solidFill>
                <a:latin typeface="+mn-ea"/>
                <a:sym typeface="Arial" pitchFamily="34" charset="0"/>
              </a:rPr>
              <a:t>构建电源供电电路，满足系统的供电需求。</a:t>
            </a:r>
          </a:p>
          <a:p>
            <a:endParaRPr lang="en-US" altLang="zh-CN" dirty="0" smtClean="0"/>
          </a:p>
        </p:txBody>
      </p:sp>
      <p:sp>
        <p:nvSpPr>
          <p:cNvPr id="3" name="标题 2"/>
          <p:cNvSpPr>
            <a:spLocks noGrp="1"/>
          </p:cNvSpPr>
          <p:nvPr>
            <p:ph type="title"/>
          </p:nvPr>
        </p:nvSpPr>
        <p:spPr/>
        <p:txBody>
          <a:bodyPr/>
          <a:lstStyle/>
          <a:p>
            <a:r>
              <a:rPr lang="en-US" altLang="zh-CN" dirty="0" smtClean="0"/>
              <a:t>4.</a:t>
            </a:r>
            <a:r>
              <a:rPr lang="zh-CN" altLang="en-US" dirty="0" smtClean="0"/>
              <a:t>关键硬件技术</a:t>
            </a:r>
            <a:endParaRPr lang="zh-CN" altLang="en-US" dirty="0"/>
          </a:p>
        </p:txBody>
      </p:sp>
    </p:spTree>
    <p:extLst>
      <p:ext uri="{BB962C8B-B14F-4D97-AF65-F5344CB8AC3E}">
        <p14:creationId xmlns:p14="http://schemas.microsoft.com/office/powerpoint/2010/main" val="2703078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000000"/>
                </a:solidFill>
                <a:sym typeface="Arial" pitchFamily="34" charset="0"/>
              </a:rPr>
              <a:t>本课题设计采用的模块设计的思想，程序编写时采用层次化、模块化的软件编写方法，即先对每个模块的电路及程序进行设计与编写，采用模块逐个添加的方法进行本系统的软件编程，先对每个功能模块的功能进行编程实现，再进行系统的联调设计；软件程序的编写使用KEIL C软件编译环境，使用C语言进行系统程序的编写，并在程序中对采集到的数据进行分析、处理和显示。</a:t>
            </a:r>
          </a:p>
          <a:p>
            <a:endParaRPr lang="zh-CN" altLang="en-US" dirty="0"/>
          </a:p>
        </p:txBody>
      </p:sp>
      <p:sp>
        <p:nvSpPr>
          <p:cNvPr id="3" name="标题 2"/>
          <p:cNvSpPr>
            <a:spLocks noGrp="1"/>
          </p:cNvSpPr>
          <p:nvPr>
            <p:ph type="title"/>
          </p:nvPr>
        </p:nvSpPr>
        <p:spPr/>
        <p:txBody>
          <a:bodyPr/>
          <a:lstStyle/>
          <a:p>
            <a:r>
              <a:rPr lang="en-US" altLang="zh-CN" dirty="0" smtClean="0"/>
              <a:t>5.</a:t>
            </a:r>
            <a:r>
              <a:rPr lang="zh-CN" altLang="en-US" dirty="0" smtClean="0"/>
              <a:t>软件实现</a:t>
            </a:r>
            <a:endParaRPr lang="zh-CN" altLang="en-US" dirty="0"/>
          </a:p>
        </p:txBody>
      </p:sp>
    </p:spTree>
    <p:extLst>
      <p:ext uri="{BB962C8B-B14F-4D97-AF65-F5344CB8AC3E}">
        <p14:creationId xmlns:p14="http://schemas.microsoft.com/office/powerpoint/2010/main" val="3914867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6.</a:t>
            </a:r>
            <a:r>
              <a:rPr lang="zh-CN" altLang="en-US" dirty="0" smtClean="0"/>
              <a:t>论文工作计划</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336" y="2204864"/>
            <a:ext cx="7488832"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3381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在器件的选取和电路设计中</a:t>
            </a:r>
            <a:r>
              <a:rPr lang="en-US" altLang="zh-CN" dirty="0" smtClean="0"/>
              <a:t> </a:t>
            </a:r>
            <a:r>
              <a:rPr lang="zh-CN" altLang="en-US" dirty="0" smtClean="0"/>
              <a:t>，本设计采用了低功耗、可以有效减少运动干扰干扰的</a:t>
            </a:r>
            <a:r>
              <a:rPr lang="en-US" altLang="zh-CN" dirty="0" smtClean="0"/>
              <a:t>SFH7050</a:t>
            </a:r>
            <a:r>
              <a:rPr lang="zh-CN" altLang="en-US" dirty="0" smtClean="0"/>
              <a:t>光传感器，每一个模块的设计都经过多次计算、尝试和失败，使其功能和参数尽量达到最优效果</a:t>
            </a:r>
            <a:endParaRPr lang="en-US" altLang="zh-CN" dirty="0" smtClean="0"/>
          </a:p>
          <a:p>
            <a:r>
              <a:rPr lang="zh-CN" altLang="en-US" dirty="0" smtClean="0"/>
              <a:t>在滤波电路设计和放大电路设计的过程中，每一部分都经过多次的仿真、数据修改、如此反复，才能确定实验电路中元器件的值。</a:t>
            </a:r>
            <a:endParaRPr lang="zh-CN" altLang="en-US" dirty="0"/>
          </a:p>
        </p:txBody>
      </p:sp>
      <p:sp>
        <p:nvSpPr>
          <p:cNvPr id="3" name="标题 2"/>
          <p:cNvSpPr>
            <a:spLocks noGrp="1"/>
          </p:cNvSpPr>
          <p:nvPr>
            <p:ph type="title"/>
          </p:nvPr>
        </p:nvSpPr>
        <p:spPr/>
        <p:txBody>
          <a:bodyPr/>
          <a:lstStyle/>
          <a:p>
            <a:r>
              <a:rPr lang="en-US" altLang="zh-CN" dirty="0" smtClean="0"/>
              <a:t>7.</a:t>
            </a:r>
            <a:r>
              <a:rPr lang="zh-CN" altLang="en-US" dirty="0" smtClean="0"/>
              <a:t>总结</a:t>
            </a:r>
            <a:endParaRPr lang="zh-CN" altLang="en-US" dirty="0"/>
          </a:p>
        </p:txBody>
      </p:sp>
    </p:spTree>
    <p:extLst>
      <p:ext uri="{BB962C8B-B14F-4D97-AF65-F5344CB8AC3E}">
        <p14:creationId xmlns:p14="http://schemas.microsoft.com/office/powerpoint/2010/main" val="36743008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精装书">
  <a:themeElements>
    <a:clrScheme name="精装书">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精装书">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精装书">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222</TotalTime>
  <Words>660</Words>
  <Application>Microsoft Office PowerPoint</Application>
  <PresentationFormat>全屏显示(4:3)</PresentationFormat>
  <Paragraphs>40</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精装书</vt:lpstr>
      <vt:lpstr>基于单片机的心率血氧检测系统设计</vt:lpstr>
      <vt:lpstr>目录：</vt:lpstr>
      <vt:lpstr>1.选题意义及依据</vt:lpstr>
      <vt:lpstr>2.课题相关的研究现状</vt:lpstr>
      <vt:lpstr>3.论文的研究内容</vt:lpstr>
      <vt:lpstr>4.关键硬件技术</vt:lpstr>
      <vt:lpstr>5.软件实现</vt:lpstr>
      <vt:lpstr>6.论文工作计划</vt:lpstr>
      <vt:lpstr>7.总结</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浅谈基于STM32的心率血氧检测系统设计</dc:title>
  <dc:creator>Estelle___</dc:creator>
  <cp:lastModifiedBy>q1123423@outlook.com</cp:lastModifiedBy>
  <cp:revision>15</cp:revision>
  <dcterms:created xsi:type="dcterms:W3CDTF">2018-10-13T04:02:34Z</dcterms:created>
  <dcterms:modified xsi:type="dcterms:W3CDTF">2018-10-16T06:41:35Z</dcterms:modified>
</cp:coreProperties>
</file>