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61" r:id="rId5"/>
    <p:sldId id="262" r:id="rId6"/>
    <p:sldId id="263" r:id="rId7"/>
    <p:sldId id="265" r:id="rId8"/>
    <p:sldId id="266" r:id="rId9"/>
    <p:sldId id="268" r:id="rId10"/>
    <p:sldId id="260" r:id="rId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74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20665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8"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94400" y="-904875"/>
            <a:ext cx="5778500" cy="866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04450" y="2811463"/>
            <a:ext cx="17780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7811070">
            <a:off x="7758112" y="2312988"/>
            <a:ext cx="4984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7811070">
            <a:off x="11284744" y="1432719"/>
            <a:ext cx="5000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rot="7811070">
            <a:off x="10610850" y="5068888"/>
            <a:ext cx="242888"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hasCustomPrompt="1"/>
          </p:nvPr>
        </p:nvSpPr>
        <p:spPr>
          <a:xfrm>
            <a:off x="1320800" y="1879599"/>
            <a:ext cx="5054600" cy="1706563"/>
          </a:xfrm>
        </p:spPr>
        <p:txBody>
          <a:bodyPr anchor="b"/>
          <a:lstStyle>
            <a:lvl1pPr algn="ctr">
              <a:defRPr sz="5400"/>
            </a:lvl1pPr>
          </a:lstStyle>
          <a:p>
            <a:r>
              <a:rPr lang="zh-CN" altLang="en-US" dirty="0" smtClean="0"/>
              <a:t>编辑标题</a:t>
            </a:r>
            <a:endParaRPr lang="zh-CN" altLang="en-US" dirty="0"/>
          </a:p>
        </p:txBody>
      </p:sp>
      <p:sp>
        <p:nvSpPr>
          <p:cNvPr id="3" name="副标题 2"/>
          <p:cNvSpPr>
            <a:spLocks noGrp="1"/>
          </p:cNvSpPr>
          <p:nvPr>
            <p:ph type="subTitle" idx="1"/>
          </p:nvPr>
        </p:nvSpPr>
        <p:spPr>
          <a:xfrm>
            <a:off x="1320800" y="3678238"/>
            <a:ext cx="5054600" cy="10080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3D5CD62-5319-4AB3-88F1-B66C6A1C7D35}" type="datetimeFigureOut">
              <a:rPr lang="zh-CN" altLang="en-US"/>
              <a:t>2018/11/2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04E5447-34EC-4B17-BF1D-D476548DF4C1}"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9" name="组合 8"/>
          <p:cNvGrpSpPr/>
          <p:nvPr/>
        </p:nvGrpSpPr>
        <p:grpSpPr>
          <a:xfrm>
            <a:off x="0" y="520076"/>
            <a:ext cx="5080000" cy="1015659"/>
            <a:chOff x="0" y="165100"/>
            <a:chExt cx="2505075" cy="511175"/>
          </a:xfrm>
        </p:grpSpPr>
        <p:sp>
          <p:nvSpPr>
            <p:cNvPr id="7" name="任意多边形 6"/>
            <p:cNvSpPr/>
            <p:nvPr/>
          </p:nvSpPr>
          <p:spPr>
            <a:xfrm rot="10800000">
              <a:off x="0" y="265113"/>
              <a:ext cx="2505075" cy="411162"/>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8" name="任意多边形 7"/>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
        <p:nvSpPr>
          <p:cNvPr id="2" name="标题 1"/>
          <p:cNvSpPr>
            <a:spLocks noGrp="1"/>
          </p:cNvSpPr>
          <p:nvPr>
            <p:ph type="title" hasCustomPrompt="1"/>
          </p:nvPr>
        </p:nvSpPr>
        <p:spPr>
          <a:xfrm>
            <a:off x="0" y="520074"/>
            <a:ext cx="4644571" cy="816948"/>
          </a:xfrm>
        </p:spPr>
        <p:txBody>
          <a:bodyPr/>
          <a:lstStyle>
            <a:lvl1pPr algn="ctr">
              <a:defRPr sz="3600">
                <a:solidFill>
                  <a:srgbClr val="0A5B78"/>
                </a:solidFill>
              </a:defRPr>
            </a:lvl1pPr>
          </a:lstStyle>
          <a:p>
            <a:r>
              <a:rPr lang="zh-CN" altLang="en-US" dirty="0" smtClean="0"/>
              <a:t>编辑标题</a:t>
            </a:r>
            <a:endParaRPr lang="zh-CN" altLang="en-US" dirty="0"/>
          </a:p>
        </p:txBody>
      </p:sp>
      <p:sp>
        <p:nvSpPr>
          <p:cNvPr id="3" name="内容占位符 2"/>
          <p:cNvSpPr>
            <a:spLocks noGrp="1"/>
          </p:cNvSpPr>
          <p:nvPr>
            <p:ph idx="1"/>
          </p:nvPr>
        </p:nvSpPr>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a:lvl1pPr>
          </a:lstStyle>
          <a:p>
            <a:pPr>
              <a:defRPr/>
            </a:pPr>
            <a:fld id="{3ADE3E99-A2D8-4321-8419-A8D9A910D68F}" type="datetimeFigureOut">
              <a:rPr lang="zh-CN" altLang="en-US"/>
              <a:t>2018/11/2</a:t>
            </a:fld>
            <a:endParaRPr lang="zh-CN" altLang="en-US"/>
          </a:p>
        </p:txBody>
      </p:sp>
      <p:sp>
        <p:nvSpPr>
          <p:cNvPr id="5" name="页脚占位符 4"/>
          <p:cNvSpPr>
            <a:spLocks noGrp="1"/>
          </p:cNvSpPr>
          <p:nvPr>
            <p:ph type="ftr" sz="quarter" idx="11"/>
          </p:nvPr>
        </p:nvSpPr>
        <p:spPr/>
        <p:txBody>
          <a:bodyPr>
            <a:normAutofit/>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normAutofit/>
          </a:bodyPr>
          <a:lstStyle>
            <a:lvl1pPr>
              <a:defRPr/>
            </a:lvl1pPr>
          </a:lstStyle>
          <a:p>
            <a:pPr>
              <a:defRPr/>
            </a:pPr>
            <a:fld id="{C5D56B44-4602-45AA-8998-318C288C6790}"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圆角矩形 6"/>
          <p:cNvSpPr/>
          <p:nvPr/>
        </p:nvSpPr>
        <p:spPr>
          <a:xfrm>
            <a:off x="2419350" y="2438400"/>
            <a:ext cx="8308975" cy="2609850"/>
          </a:xfrm>
          <a:prstGeom prst="roundRect">
            <a:avLst/>
          </a:prstGeom>
          <a:solidFill>
            <a:srgbClr val="0A4C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圆角矩形 7"/>
          <p:cNvSpPr/>
          <p:nvPr/>
        </p:nvSpPr>
        <p:spPr>
          <a:xfrm>
            <a:off x="2160588" y="2173288"/>
            <a:ext cx="8308975" cy="2611437"/>
          </a:xfrm>
          <a:prstGeom prst="roundRect">
            <a:avLst/>
          </a:prstGeom>
          <a:solidFill>
            <a:srgbClr val="0A5B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圆角矩形 8"/>
          <p:cNvSpPr/>
          <p:nvPr/>
        </p:nvSpPr>
        <p:spPr>
          <a:xfrm>
            <a:off x="2279650" y="2270125"/>
            <a:ext cx="7729538" cy="24272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日期占位符 3"/>
          <p:cNvSpPr>
            <a:spLocks noGrp="1"/>
          </p:cNvSpPr>
          <p:nvPr>
            <p:ph type="dt" sz="half" idx="10"/>
          </p:nvPr>
        </p:nvSpPr>
        <p:spPr/>
        <p:txBody>
          <a:bodyPr/>
          <a:lstStyle>
            <a:lvl1pPr>
              <a:defRPr/>
            </a:lvl1pPr>
          </a:lstStyle>
          <a:p>
            <a:pPr>
              <a:defRPr/>
            </a:pPr>
            <a:fld id="{97236944-FE98-47ED-8658-816FED3F8554}" type="datetimeFigureOut">
              <a:rPr lang="zh-CN" altLang="en-US"/>
              <a:t>2018/11/2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7D56A6D-63A8-4DB4-A259-6300F1A84A99}" type="slidenum">
              <a:rPr lang="zh-CN" altLang="en-US"/>
              <a:t>‹#›</a:t>
            </a:fld>
            <a:endParaRPr lang="zh-CN" altLang="en-US"/>
          </a:p>
        </p:txBody>
      </p:sp>
      <p:pic>
        <p:nvPicPr>
          <p:cNvPr id="10"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2072550">
            <a:off x="974725" y="290513"/>
            <a:ext cx="288925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0"/>
          <p:cNvCxnSpPr/>
          <p:nvPr/>
        </p:nvCxnSpPr>
        <p:spPr bwMode="auto">
          <a:xfrm flipV="1">
            <a:off x="4933950" y="3135313"/>
            <a:ext cx="69851" cy="646112"/>
          </a:xfrm>
          <a:prstGeom prst="line">
            <a:avLst/>
          </a:prstGeom>
          <a:ln w="19050">
            <a:solidFill>
              <a:srgbClr val="0A4C6C"/>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5029201" y="2844800"/>
            <a:ext cx="4979987" cy="1345654"/>
          </a:xfrm>
        </p:spPr>
        <p:txBody>
          <a:bodyPr anchor="ctr"/>
          <a:lstStyle>
            <a:lvl1pPr>
              <a:defRPr sz="4400" b="1">
                <a:solidFill>
                  <a:srgbClr val="0A4C6C"/>
                </a:solidFill>
              </a:defRPr>
            </a:lvl1pPr>
          </a:lstStyle>
          <a:p>
            <a:r>
              <a:rPr lang="zh-CN" altLang="en-US" dirty="0" smtClean="0"/>
              <a:t>编辑标题</a:t>
            </a:r>
            <a:endParaRPr lang="zh-CN" altLang="en-US" dirty="0"/>
          </a:p>
        </p:txBody>
      </p:sp>
      <p:sp>
        <p:nvSpPr>
          <p:cNvPr id="3" name="文本占位符 2"/>
          <p:cNvSpPr>
            <a:spLocks noGrp="1"/>
          </p:cNvSpPr>
          <p:nvPr>
            <p:ph type="body" idx="1" hasCustomPrompt="1"/>
          </p:nvPr>
        </p:nvSpPr>
        <p:spPr>
          <a:xfrm>
            <a:off x="2419349" y="2853809"/>
            <a:ext cx="2490789" cy="1337162"/>
          </a:xfrm>
        </p:spPr>
        <p:txBody>
          <a:bodyPr anchor="ctr"/>
          <a:lstStyle>
            <a:lvl1pPr marL="0" indent="0" algn="r">
              <a:buNone/>
              <a:defRPr sz="4400" b="1">
                <a:solidFill>
                  <a:srgbClr val="0A4C6C"/>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编辑文本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p:nvGrpSpPr>
        <p:grpSpPr>
          <a:xfrm>
            <a:off x="0" y="520076"/>
            <a:ext cx="5080000" cy="1015659"/>
            <a:chOff x="0" y="165100"/>
            <a:chExt cx="2505075" cy="511175"/>
          </a:xfrm>
        </p:grpSpPr>
        <p:sp>
          <p:nvSpPr>
            <p:cNvPr id="9" name="任意多边形 8"/>
            <p:cNvSpPr/>
            <p:nvPr/>
          </p:nvSpPr>
          <p:spPr>
            <a:xfrm rot="10800000">
              <a:off x="0" y="265113"/>
              <a:ext cx="2505075" cy="411162"/>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0" name="任意多边形 9"/>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
        <p:nvSpPr>
          <p:cNvPr id="5" name="日期占位符 3"/>
          <p:cNvSpPr>
            <a:spLocks noGrp="1"/>
          </p:cNvSpPr>
          <p:nvPr>
            <p:ph type="dt" sz="half" idx="10"/>
          </p:nvPr>
        </p:nvSpPr>
        <p:spPr/>
        <p:txBody>
          <a:bodyPr/>
          <a:lstStyle>
            <a:lvl1pPr>
              <a:defRPr/>
            </a:lvl1pPr>
          </a:lstStyle>
          <a:p>
            <a:pPr>
              <a:defRPr/>
            </a:pPr>
            <a:fld id="{49037EF6-3586-40F1-91B4-4892CCE7C443}" type="datetimeFigureOut">
              <a:rPr lang="zh-CN" altLang="en-US"/>
              <a:t>2018/11/2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4F1F90-7732-4A31-9113-ADCCEBFF45ED}" type="slidenum">
              <a:rPr lang="zh-CN" altLang="en-US"/>
              <a:t>‹#›</a:t>
            </a:fld>
            <a:endParaRPr lang="zh-CN" altLang="en-US"/>
          </a:p>
        </p:txBody>
      </p:sp>
      <p:sp>
        <p:nvSpPr>
          <p:cNvPr id="2" name="标题 1"/>
          <p:cNvSpPr>
            <a:spLocks noGrp="1"/>
          </p:cNvSpPr>
          <p:nvPr>
            <p:ph type="title" hasCustomPrompt="1"/>
          </p:nvPr>
        </p:nvSpPr>
        <p:spPr>
          <a:xfrm>
            <a:off x="0" y="539406"/>
            <a:ext cx="4688114" cy="797616"/>
          </a:xfrm>
        </p:spPr>
        <p:txBody>
          <a:bodyPr/>
          <a:lstStyle>
            <a:lvl1pPr algn="ctr">
              <a:defRPr sz="3600">
                <a:solidFill>
                  <a:srgbClr val="0A5B78"/>
                </a:solidFill>
              </a:defRPr>
            </a:lvl1pPr>
          </a:lstStyle>
          <a:p>
            <a:r>
              <a:rPr lang="zh-CN" altLang="en-US" dirty="0" smtClean="0"/>
              <a:t>编辑标题</a:t>
            </a:r>
            <a:endParaRPr lang="zh-CN" altLang="en-US" dirty="0"/>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954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717799"/>
            <a:ext cx="5157787" cy="34718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7954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717799"/>
            <a:ext cx="5183188" cy="34718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3099281-17E5-4DC4-9DDC-C95F7A0D559F}" type="datetimeFigureOut">
              <a:rPr lang="zh-CN" altLang="en-US"/>
              <a:t>2018/11/2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F569FEB-3A2E-4B0B-9E19-450DFB1A4663}"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8"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94400" y="-904875"/>
            <a:ext cx="5778500" cy="866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04450" y="2811463"/>
            <a:ext cx="17780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7811070">
            <a:off x="7758112" y="2312988"/>
            <a:ext cx="4984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7811070">
            <a:off x="11284744" y="1432719"/>
            <a:ext cx="5000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rot="7811070">
            <a:off x="10610850" y="5068888"/>
            <a:ext cx="242888"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858316" y="1854199"/>
            <a:ext cx="5469914" cy="2024517"/>
          </a:xfrm>
        </p:spPr>
        <p:txBody>
          <a:bodyPr anchor="b"/>
          <a:lstStyle>
            <a:lvl1pPr algn="dist">
              <a:defRPr sz="9600" b="1"/>
            </a:lvl1pPr>
          </a:lstStyle>
          <a:p>
            <a:r>
              <a:rPr lang="zh-CN" altLang="en-US" dirty="0" smtClean="0"/>
              <a:t>编辑标题</a:t>
            </a:r>
            <a:endParaRPr lang="zh-CN" altLang="en-US" dirty="0"/>
          </a:p>
        </p:txBody>
      </p:sp>
      <p:sp>
        <p:nvSpPr>
          <p:cNvPr id="3" name="日期占位符 3"/>
          <p:cNvSpPr>
            <a:spLocks noGrp="1"/>
          </p:cNvSpPr>
          <p:nvPr>
            <p:ph type="dt" sz="half" idx="10"/>
          </p:nvPr>
        </p:nvSpPr>
        <p:spPr/>
        <p:txBody>
          <a:bodyPr/>
          <a:lstStyle>
            <a:lvl1pPr>
              <a:defRPr/>
            </a:lvl1pPr>
          </a:lstStyle>
          <a:p>
            <a:pPr>
              <a:defRPr/>
            </a:pPr>
            <a:fld id="{96E503A9-528B-455E-AF60-BFE25F67AF3B}" type="datetimeFigureOut">
              <a:rPr lang="zh-CN" altLang="en-US"/>
              <a:t>2018/11/2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CB675EB-A0D5-48A8-BE19-99795251C889}" type="slidenum">
              <a:rPr lang="zh-CN" altLang="en-US"/>
              <a:t>‹#›</a:t>
            </a:fld>
            <a:endParaRPr lang="zh-CN" altLang="en-US"/>
          </a:p>
        </p:txBody>
      </p:sp>
      <p:sp>
        <p:nvSpPr>
          <p:cNvPr id="14" name="内容占位符 13"/>
          <p:cNvSpPr>
            <a:spLocks noGrp="1"/>
          </p:cNvSpPr>
          <p:nvPr>
            <p:ph sz="quarter" idx="13" hasCustomPrompt="1"/>
          </p:nvPr>
        </p:nvSpPr>
        <p:spPr>
          <a:xfrm>
            <a:off x="858316" y="3970905"/>
            <a:ext cx="5469914" cy="543037"/>
          </a:xfrm>
        </p:spPr>
        <p:txBody>
          <a:bodyPr/>
          <a:lstStyle>
            <a:lvl1pPr marL="0" indent="0" algn="dist">
              <a:buFontTx/>
              <a:buNone/>
              <a:defRPr sz="1800"/>
            </a:lvl1pPr>
          </a:lstStyle>
          <a:p>
            <a:pPr lvl="0"/>
            <a:r>
              <a:rPr lang="zh-CN" altLang="en-US" dirty="0" smtClean="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CDA3BAE-7B2C-4E5C-B4A8-E429706FEF71}" type="datetimeFigureOut">
              <a:rPr lang="zh-CN" altLang="en-US"/>
              <a:t>2018/11/2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67DF8C2-F984-4EE5-9F98-E3079E19EBE9}" type="slidenum">
              <a:rPr lang="zh-CN" altLang="en-US"/>
              <a:t>‹#›</a:t>
            </a:fld>
            <a:endParaRPr lang="zh-CN" altLang="en-US"/>
          </a:p>
        </p:txBody>
      </p:sp>
      <p:sp>
        <p:nvSpPr>
          <p:cNvPr id="5" name="任意多边形 4"/>
          <p:cNvSpPr/>
          <p:nvPr/>
        </p:nvSpPr>
        <p:spPr>
          <a:xfrm rot="10800000">
            <a:off x="0" y="265113"/>
            <a:ext cx="2505075" cy="411162"/>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 name="任意多边形 5"/>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0" y="520076"/>
            <a:ext cx="4847771" cy="1015659"/>
            <a:chOff x="0" y="165100"/>
            <a:chExt cx="2505075" cy="511175"/>
          </a:xfrm>
        </p:grpSpPr>
        <p:sp>
          <p:nvSpPr>
            <p:cNvPr id="9" name="任意多边形 8"/>
            <p:cNvSpPr/>
            <p:nvPr/>
          </p:nvSpPr>
          <p:spPr>
            <a:xfrm rot="10800000">
              <a:off x="0" y="265113"/>
              <a:ext cx="2505075" cy="411162"/>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0" name="任意多边形 9"/>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
        <p:nvSpPr>
          <p:cNvPr id="2" name="标题 1"/>
          <p:cNvSpPr>
            <a:spLocks noGrp="1"/>
          </p:cNvSpPr>
          <p:nvPr>
            <p:ph type="title" hasCustomPrompt="1"/>
          </p:nvPr>
        </p:nvSpPr>
        <p:spPr>
          <a:xfrm>
            <a:off x="0" y="457200"/>
            <a:ext cx="5004987" cy="879820"/>
          </a:xfrm>
        </p:spPr>
        <p:txBody>
          <a:bodyPr anchor="ctr" anchorCtr="0"/>
          <a:lstStyle>
            <a:lvl1pPr>
              <a:defRPr sz="3200">
                <a:solidFill>
                  <a:srgbClr val="0A5B78"/>
                </a:solidFill>
              </a:defRPr>
            </a:lvl1pPr>
          </a:lstStyle>
          <a:p>
            <a:r>
              <a:rPr lang="zh-CN" altLang="en-US" dirty="0" smtClean="0"/>
              <a:t>编辑标题</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1535736"/>
            <a:ext cx="4165200" cy="43332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2018/11/2</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29370" y="365125"/>
            <a:ext cx="1324429"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8987971"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EFD9D74-47D9-4702-A33C-335B63B48DBF}"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A6B8B"/>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3A68CFE1-77A2-4851-B875-77CC789EBDE1}" type="datetimeFigureOut">
              <a:rPr lang="zh-CN" altLang="en-US"/>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a:defRPr/>
            </a:pPr>
            <a:fld id="{9922F129-1AE4-4FF5-99A2-C1EF8A885A9F}" type="slidenum">
              <a:rPr lang="zh-CN" altLang="en-US"/>
              <a:t>‹#›</a:t>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fontAlgn="base">
        <a:lnSpc>
          <a:spcPct val="90000"/>
        </a:lnSpc>
        <a:spcBef>
          <a:spcPct val="0"/>
        </a:spcBef>
        <a:spcAft>
          <a:spcPct val="0"/>
        </a:spcAft>
        <a:defRPr sz="4000" kern="1200">
          <a:solidFill>
            <a:schemeClr val="bg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9.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文本框 5"/>
          <p:cNvSpPr txBox="1">
            <a:spLocks noChangeArrowheads="1"/>
          </p:cNvSpPr>
          <p:nvPr/>
        </p:nvSpPr>
        <p:spPr bwMode="auto">
          <a:xfrm>
            <a:off x="114935" y="1593215"/>
            <a:ext cx="8043228"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5400" b="1" dirty="0" smtClean="0">
                <a:solidFill>
                  <a:schemeClr val="bg1"/>
                </a:solidFill>
                <a:latin typeface="+mn-ea"/>
                <a:ea typeface="+mn-ea"/>
                <a:cs typeface="+mn-ea"/>
                <a:sym typeface="+mn-ea"/>
              </a:rPr>
              <a:t>基于</a:t>
            </a:r>
            <a:r>
              <a:rPr lang="zh-CN" altLang="en-US" sz="5400" b="1" dirty="0">
                <a:solidFill>
                  <a:schemeClr val="bg1"/>
                </a:solidFill>
                <a:latin typeface="+mn-ea"/>
                <a:ea typeface="+mn-ea"/>
                <a:cs typeface="+mn-ea"/>
                <a:sym typeface="+mn-ea"/>
              </a:rPr>
              <a:t>单片机</a:t>
            </a:r>
            <a:r>
              <a:rPr lang="zh-CN" altLang="zh-CN" sz="5400" b="1" dirty="0" smtClean="0">
                <a:solidFill>
                  <a:schemeClr val="bg1"/>
                </a:solidFill>
                <a:latin typeface="+mn-ea"/>
                <a:ea typeface="+mn-ea"/>
                <a:cs typeface="+mn-ea"/>
                <a:sym typeface="+mn-ea"/>
              </a:rPr>
              <a:t>的</a:t>
            </a:r>
            <a:r>
              <a:rPr lang="zh-CN" altLang="zh-CN" sz="5400" b="1" dirty="0">
                <a:solidFill>
                  <a:schemeClr val="bg1"/>
                </a:solidFill>
                <a:latin typeface="+mn-ea"/>
                <a:ea typeface="+mn-ea"/>
                <a:cs typeface="+mn-ea"/>
                <a:sym typeface="+mn-ea"/>
              </a:rPr>
              <a:t>心率血氧检测</a:t>
            </a:r>
            <a:r>
              <a:rPr lang="zh-CN" altLang="zh-CN" sz="5400" b="1" dirty="0" smtClean="0">
                <a:solidFill>
                  <a:schemeClr val="bg1"/>
                </a:solidFill>
                <a:latin typeface="+mn-ea"/>
                <a:ea typeface="+mn-ea"/>
                <a:cs typeface="+mn-ea"/>
                <a:sym typeface="+mn-ea"/>
              </a:rPr>
              <a:t>系统</a:t>
            </a:r>
            <a:r>
              <a:rPr lang="zh-CN" altLang="en-US" sz="5400" b="1" dirty="0" smtClean="0">
                <a:solidFill>
                  <a:schemeClr val="bg1"/>
                </a:solidFill>
                <a:latin typeface="+mn-ea"/>
                <a:ea typeface="+mn-ea"/>
                <a:cs typeface="+mn-ea"/>
                <a:sym typeface="+mn-ea"/>
              </a:rPr>
              <a:t>的</a:t>
            </a:r>
            <a:r>
              <a:rPr lang="zh-CN" altLang="zh-CN" sz="5400" b="1" dirty="0" smtClean="0">
                <a:solidFill>
                  <a:schemeClr val="bg1"/>
                </a:solidFill>
                <a:latin typeface="+mn-ea"/>
                <a:ea typeface="+mn-ea"/>
                <a:cs typeface="+mn-ea"/>
                <a:sym typeface="+mn-ea"/>
              </a:rPr>
              <a:t>设计</a:t>
            </a:r>
            <a:r>
              <a:rPr lang="zh-CN" altLang="zh-CN" sz="5400" b="1" dirty="0">
                <a:solidFill>
                  <a:schemeClr val="bg1"/>
                </a:solidFill>
                <a:latin typeface="+mn-ea"/>
                <a:ea typeface="+mn-ea"/>
                <a:cs typeface="+mn-ea"/>
                <a:sym typeface="+mn-ea"/>
              </a:rPr>
              <a:t>与实现</a:t>
            </a:r>
          </a:p>
        </p:txBody>
      </p:sp>
      <p:sp>
        <p:nvSpPr>
          <p:cNvPr id="2" name="文本框 1"/>
          <p:cNvSpPr txBox="1"/>
          <p:nvPr/>
        </p:nvSpPr>
        <p:spPr>
          <a:xfrm>
            <a:off x="1464310" y="4422140"/>
            <a:ext cx="4935220" cy="1568450"/>
          </a:xfrm>
          <a:prstGeom prst="rect">
            <a:avLst/>
          </a:prstGeom>
          <a:noFill/>
        </p:spPr>
        <p:txBody>
          <a:bodyPr wrap="square" rtlCol="0">
            <a:spAutoFit/>
          </a:bodyPr>
          <a:lstStyle/>
          <a:p>
            <a:r>
              <a:rPr lang="en-US" altLang="zh-CN" sz="3200" dirty="0">
                <a:solidFill>
                  <a:schemeClr val="bg1"/>
                </a:solidFill>
              </a:rPr>
              <a:t>        </a:t>
            </a:r>
            <a:r>
              <a:rPr lang="zh-CN" altLang="en-US" sz="3200" dirty="0" smtClean="0">
                <a:solidFill>
                  <a:schemeClr val="bg1"/>
                </a:solidFill>
              </a:rPr>
              <a:t>导    师：</a:t>
            </a:r>
            <a:r>
              <a:rPr lang="zh-CN" altLang="en-US" sz="3200" dirty="0">
                <a:solidFill>
                  <a:schemeClr val="bg1"/>
                </a:solidFill>
              </a:rPr>
              <a:t>李红霞</a:t>
            </a:r>
          </a:p>
          <a:p>
            <a:r>
              <a:rPr lang="zh-CN" altLang="en-US" sz="3200" dirty="0">
                <a:solidFill>
                  <a:schemeClr val="bg1"/>
                </a:solidFill>
              </a:rPr>
              <a:t>        答辩</a:t>
            </a:r>
            <a:r>
              <a:rPr lang="zh-CN" altLang="en-US" sz="3200" dirty="0" smtClean="0">
                <a:solidFill>
                  <a:schemeClr val="bg1"/>
                </a:solidFill>
              </a:rPr>
              <a:t>人 ：</a:t>
            </a:r>
            <a:r>
              <a:rPr lang="zh-CN" altLang="en-US" sz="3200" dirty="0">
                <a:solidFill>
                  <a:schemeClr val="bg1"/>
                </a:solidFill>
              </a:rPr>
              <a:t>赵文月</a:t>
            </a:r>
          </a:p>
          <a:p>
            <a:r>
              <a:rPr lang="zh-CN" altLang="en-US" sz="3200" dirty="0">
                <a:solidFill>
                  <a:schemeClr val="bg1"/>
                </a:solidFill>
              </a:rPr>
              <a:t>专业：计算机科学与技术</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感谢观看</a:t>
            </a:r>
            <a:endParaRPr lang="zh-CN" altLang="en-US" dirty="0"/>
          </a:p>
        </p:txBody>
      </p:sp>
      <p:sp>
        <p:nvSpPr>
          <p:cNvPr id="3" name="内容占位符 2"/>
          <p:cNvSpPr>
            <a:spLocks noGrp="1"/>
          </p:cNvSpPr>
          <p:nvPr>
            <p:ph sz="quarter" idx="13"/>
          </p:nvPr>
        </p:nvSpPr>
        <p:spPr/>
        <p:txBody>
          <a:bodyPr/>
          <a:lstStyle/>
          <a:p>
            <a:pPr algn="dist"/>
            <a:r>
              <a:rPr lang="en-US" altLang="zh-CN" dirty="0" smtClean="0"/>
              <a:t>THANKING FOR YOUR WATCHING</a:t>
            </a:r>
            <a:endParaRPr lang="zh-CN" altLang="en-US" dirty="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94688" y="4508500"/>
            <a:ext cx="378618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7811070">
            <a:off x="10668794" y="3564731"/>
            <a:ext cx="1062038"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7811070">
            <a:off x="7980363" y="4733925"/>
            <a:ext cx="1062037"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图片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7811070">
            <a:off x="10283826" y="5211762"/>
            <a:ext cx="5191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图片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78838" y="2384425"/>
            <a:ext cx="288925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p:nvSpPr>
        <p:spPr>
          <a:xfrm>
            <a:off x="2346325" y="717550"/>
            <a:ext cx="2239963" cy="782638"/>
          </a:xfrm>
          <a:prstGeom prst="roundRect">
            <a:avLst/>
          </a:prstGeom>
          <a:solidFill>
            <a:srgbClr val="0A4C6C"/>
          </a:solidFill>
          <a:ln w="381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31" name="文本框 13"/>
          <p:cNvSpPr txBox="1">
            <a:spLocks noChangeArrowheads="1"/>
          </p:cNvSpPr>
          <p:nvPr/>
        </p:nvSpPr>
        <p:spPr bwMode="auto">
          <a:xfrm>
            <a:off x="2400300" y="846931"/>
            <a:ext cx="218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solidFill>
                  <a:schemeClr val="bg1"/>
                </a:solidFill>
                <a:latin typeface="微软雅黑" panose="020B0503020204020204" pitchFamily="34" charset="-122"/>
                <a:ea typeface="微软雅黑" panose="020B0503020204020204" pitchFamily="34" charset="-122"/>
              </a:rPr>
              <a:t>目录</a:t>
            </a: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5136" name="组合 4"/>
          <p:cNvGrpSpPr/>
          <p:nvPr/>
        </p:nvGrpSpPr>
        <p:grpSpPr bwMode="auto">
          <a:xfrm>
            <a:off x="3033750" y="2463651"/>
            <a:ext cx="5030787" cy="460674"/>
            <a:chOff x="6380051" y="2271699"/>
            <a:chExt cx="5030283" cy="460378"/>
          </a:xfrm>
        </p:grpSpPr>
        <p:sp>
          <p:nvSpPr>
            <p:cNvPr id="5156" name="文本框 127"/>
            <p:cNvSpPr txBox="1">
              <a:spLocks noChangeArrowheads="1"/>
            </p:cNvSpPr>
            <p:nvPr/>
          </p:nvSpPr>
          <p:spPr bwMode="auto">
            <a:xfrm>
              <a:off x="7848842" y="2271699"/>
              <a:ext cx="3561492" cy="46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rgbClr val="FFFFFF"/>
                  </a:solidFill>
                  <a:latin typeface="微软雅黑" panose="020B0503020204020204" pitchFamily="34" charset="-122"/>
                  <a:ea typeface="微软雅黑" panose="020B0503020204020204" pitchFamily="34" charset="-122"/>
                </a:rPr>
                <a:t>相关的选题研究</a:t>
              </a:r>
            </a:p>
          </p:txBody>
        </p:sp>
        <p:sp>
          <p:nvSpPr>
            <p:cNvPr id="5157" name="文本框 130"/>
            <p:cNvSpPr txBox="1">
              <a:spLocks noChangeArrowheads="1"/>
            </p:cNvSpPr>
            <p:nvPr/>
          </p:nvSpPr>
          <p:spPr bwMode="auto">
            <a:xfrm>
              <a:off x="6380051" y="2271702"/>
              <a:ext cx="15965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b="1" dirty="0">
                  <a:solidFill>
                    <a:srgbClr val="FFFFFF"/>
                  </a:solidFill>
                  <a:latin typeface="微软雅黑" panose="020B0503020204020204" pitchFamily="34" charset="-122"/>
                  <a:ea typeface="微软雅黑" panose="020B0503020204020204" pitchFamily="34" charset="-122"/>
                </a:rPr>
                <a:t>Part 02</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bwMode="auto">
            <a:xfrm flipV="1">
              <a:off x="7692781" y="2336745"/>
              <a:ext cx="130162" cy="33157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2298700" y="1749426"/>
            <a:ext cx="5106988" cy="4285297"/>
            <a:chOff x="2346325" y="2030413"/>
            <a:chExt cx="5106988" cy="4285297"/>
          </a:xfrm>
        </p:grpSpPr>
        <p:sp>
          <p:nvSpPr>
            <p:cNvPr id="65" name="圆角矩形 64"/>
            <p:cNvSpPr/>
            <p:nvPr/>
          </p:nvSpPr>
          <p:spPr>
            <a:xfrm>
              <a:off x="2346325" y="4576763"/>
              <a:ext cx="4957763" cy="501650"/>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圆角矩形 63"/>
            <p:cNvSpPr/>
            <p:nvPr/>
          </p:nvSpPr>
          <p:spPr>
            <a:xfrm>
              <a:off x="2373313" y="3328988"/>
              <a:ext cx="4957762" cy="501650"/>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圆角矩形 62"/>
            <p:cNvSpPr/>
            <p:nvPr/>
          </p:nvSpPr>
          <p:spPr>
            <a:xfrm>
              <a:off x="2346325" y="2030413"/>
              <a:ext cx="4957763" cy="500062"/>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五角星 15"/>
            <p:cNvSpPr/>
            <p:nvPr/>
          </p:nvSpPr>
          <p:spPr>
            <a:xfrm flipV="1">
              <a:off x="2601913" y="4083050"/>
              <a:ext cx="339725" cy="339725"/>
            </a:xfrm>
            <a:prstGeom prst="star5">
              <a:avLst>
                <a:gd name="adj" fmla="val 26758"/>
                <a:gd name="hf" fmla="val 105146"/>
                <a:gd name="vf" fmla="val 110557"/>
              </a:avLst>
            </a:prstGeom>
            <a:solidFill>
              <a:srgbClr val="0A5B7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五角星 16"/>
            <p:cNvSpPr/>
            <p:nvPr/>
          </p:nvSpPr>
          <p:spPr>
            <a:xfrm flipV="1">
              <a:off x="2601913" y="4657725"/>
              <a:ext cx="339725" cy="339725"/>
            </a:xfrm>
            <a:prstGeom prst="star5">
              <a:avLst>
                <a:gd name="adj" fmla="val 26758"/>
                <a:gd name="hf" fmla="val 105146"/>
                <a:gd name="vf" fmla="val 110557"/>
              </a:avLst>
            </a:prstGeom>
            <a:solidFill>
              <a:srgbClr val="0A5B7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五角星 17"/>
            <p:cNvSpPr/>
            <p:nvPr/>
          </p:nvSpPr>
          <p:spPr>
            <a:xfrm flipV="1">
              <a:off x="2620963" y="5287963"/>
              <a:ext cx="341312" cy="339725"/>
            </a:xfrm>
            <a:prstGeom prst="star5">
              <a:avLst>
                <a:gd name="adj" fmla="val 26758"/>
                <a:gd name="hf" fmla="val 105146"/>
                <a:gd name="vf" fmla="val 110557"/>
              </a:avLst>
            </a:prstGeom>
            <a:solidFill>
              <a:srgbClr val="0A5B7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135" name="组合 5"/>
            <p:cNvGrpSpPr/>
            <p:nvPr/>
          </p:nvGrpSpPr>
          <p:grpSpPr bwMode="auto">
            <a:xfrm>
              <a:off x="3052763" y="2032000"/>
              <a:ext cx="4251325" cy="461963"/>
              <a:chOff x="6380050" y="1512875"/>
              <a:chExt cx="4251196" cy="461962"/>
            </a:xfrm>
          </p:grpSpPr>
          <p:sp>
            <p:nvSpPr>
              <p:cNvPr id="5159" name="文本框 128"/>
              <p:cNvSpPr txBox="1">
                <a:spLocks noChangeArrowheads="1"/>
              </p:cNvSpPr>
              <p:nvPr/>
            </p:nvSpPr>
            <p:spPr bwMode="auto">
              <a:xfrm>
                <a:off x="7848842" y="1512875"/>
                <a:ext cx="27824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rgbClr val="0A4C6C"/>
                    </a:solidFill>
                    <a:latin typeface="微软雅黑" panose="020B0503020204020204" pitchFamily="34" charset="-122"/>
                    <a:ea typeface="微软雅黑" panose="020B0503020204020204" pitchFamily="34" charset="-122"/>
                  </a:rPr>
                  <a:t>选题的目的、意义</a:t>
                </a:r>
              </a:p>
            </p:txBody>
          </p:sp>
          <p:sp>
            <p:nvSpPr>
              <p:cNvPr id="5160" name="文本框 129"/>
              <p:cNvSpPr txBox="1">
                <a:spLocks noChangeArrowheads="1"/>
              </p:cNvSpPr>
              <p:nvPr/>
            </p:nvSpPr>
            <p:spPr bwMode="auto">
              <a:xfrm>
                <a:off x="6380050" y="1512875"/>
                <a:ext cx="1596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b="1">
                    <a:solidFill>
                      <a:srgbClr val="0A4C6C"/>
                    </a:solidFill>
                    <a:latin typeface="微软雅黑" panose="020B0503020204020204" pitchFamily="34" charset="-122"/>
                    <a:ea typeface="微软雅黑" panose="020B0503020204020204" pitchFamily="34" charset="-122"/>
                  </a:rPr>
                  <a:t>Part 01</a:t>
                </a:r>
                <a:endParaRPr lang="zh-CN" altLang="en-US" sz="2400" b="1">
                  <a:solidFill>
                    <a:srgbClr val="0A4C6C"/>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bwMode="auto">
              <a:xfrm flipV="1">
                <a:off x="7692872" y="1566850"/>
                <a:ext cx="130171" cy="331787"/>
              </a:xfrm>
              <a:prstGeom prst="line">
                <a:avLst/>
              </a:prstGeom>
              <a:ln w="19050">
                <a:solidFill>
                  <a:srgbClr val="0A4C6C"/>
                </a:solidFill>
              </a:ln>
            </p:spPr>
            <p:style>
              <a:lnRef idx="1">
                <a:schemeClr val="accent1"/>
              </a:lnRef>
              <a:fillRef idx="0">
                <a:schemeClr val="accent1"/>
              </a:fillRef>
              <a:effectRef idx="0">
                <a:schemeClr val="accent1"/>
              </a:effectRef>
              <a:fontRef idx="minor">
                <a:schemeClr val="tx1"/>
              </a:fontRef>
            </p:style>
          </p:cxnSp>
        </p:grpSp>
        <p:grpSp>
          <p:nvGrpSpPr>
            <p:cNvPr id="5137" name="组合 3"/>
            <p:cNvGrpSpPr/>
            <p:nvPr/>
          </p:nvGrpSpPr>
          <p:grpSpPr bwMode="auto">
            <a:xfrm>
              <a:off x="3038475" y="3352800"/>
              <a:ext cx="4291013" cy="460375"/>
              <a:chOff x="6380050" y="3030525"/>
              <a:chExt cx="4291136" cy="461665"/>
            </a:xfrm>
          </p:grpSpPr>
          <p:sp>
            <p:nvSpPr>
              <p:cNvPr id="5153" name="文本框 126"/>
              <p:cNvSpPr txBox="1">
                <a:spLocks noChangeArrowheads="1"/>
              </p:cNvSpPr>
              <p:nvPr/>
            </p:nvSpPr>
            <p:spPr bwMode="auto">
              <a:xfrm>
                <a:off x="7848841" y="3030525"/>
                <a:ext cx="28223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rgbClr val="0A4C6C"/>
                    </a:solidFill>
                    <a:latin typeface="微软雅黑" panose="020B0503020204020204" pitchFamily="34" charset="-122"/>
                    <a:ea typeface="微软雅黑" panose="020B0503020204020204" pitchFamily="34" charset="-122"/>
                  </a:rPr>
                  <a:t>研究内容及模块</a:t>
                </a:r>
              </a:p>
            </p:txBody>
          </p:sp>
          <p:sp>
            <p:nvSpPr>
              <p:cNvPr id="5154" name="文本框 131"/>
              <p:cNvSpPr txBox="1">
                <a:spLocks noChangeArrowheads="1"/>
              </p:cNvSpPr>
              <p:nvPr/>
            </p:nvSpPr>
            <p:spPr bwMode="auto">
              <a:xfrm>
                <a:off x="6380050" y="3030525"/>
                <a:ext cx="15965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b="1">
                    <a:solidFill>
                      <a:srgbClr val="0A4C6C"/>
                    </a:solidFill>
                    <a:latin typeface="微软雅黑" panose="020B0503020204020204" pitchFamily="34" charset="-122"/>
                    <a:ea typeface="微软雅黑" panose="020B0503020204020204" pitchFamily="34" charset="-122"/>
                  </a:rPr>
                  <a:t>Part 03</a:t>
                </a:r>
                <a:endParaRPr lang="zh-CN" altLang="en-US" sz="2400" b="1">
                  <a:solidFill>
                    <a:srgbClr val="0A4C6C"/>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bwMode="auto">
              <a:xfrm flipV="1">
                <a:off x="7692951" y="3108531"/>
                <a:ext cx="130179" cy="331125"/>
              </a:xfrm>
              <a:prstGeom prst="line">
                <a:avLst/>
              </a:prstGeom>
              <a:ln w="19050">
                <a:solidFill>
                  <a:srgbClr val="0A4C6C"/>
                </a:solidFill>
              </a:ln>
            </p:spPr>
            <p:style>
              <a:lnRef idx="1">
                <a:schemeClr val="accent1"/>
              </a:lnRef>
              <a:fillRef idx="0">
                <a:schemeClr val="accent1"/>
              </a:fillRef>
              <a:effectRef idx="0">
                <a:schemeClr val="accent1"/>
              </a:effectRef>
              <a:fontRef idx="minor">
                <a:schemeClr val="tx1"/>
              </a:fontRef>
            </p:style>
          </p:cxnSp>
        </p:grpSp>
        <p:grpSp>
          <p:nvGrpSpPr>
            <p:cNvPr id="5138" name="组合 2"/>
            <p:cNvGrpSpPr/>
            <p:nvPr/>
          </p:nvGrpSpPr>
          <p:grpSpPr bwMode="auto">
            <a:xfrm>
              <a:off x="3087688" y="4032250"/>
              <a:ext cx="4365625" cy="461963"/>
              <a:chOff x="6380050" y="3787762"/>
              <a:chExt cx="4366188" cy="461963"/>
            </a:xfrm>
          </p:grpSpPr>
          <p:sp>
            <p:nvSpPr>
              <p:cNvPr id="5150" name="文本框 125"/>
              <p:cNvSpPr txBox="1">
                <a:spLocks noChangeArrowheads="1"/>
              </p:cNvSpPr>
              <p:nvPr/>
            </p:nvSpPr>
            <p:spPr bwMode="auto">
              <a:xfrm>
                <a:off x="7848841" y="3787762"/>
                <a:ext cx="289739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rgbClr val="FFFFFF"/>
                    </a:solidFill>
                    <a:latin typeface="微软雅黑" panose="020B0503020204020204" pitchFamily="34" charset="-122"/>
                    <a:ea typeface="微软雅黑" panose="020B0503020204020204" pitchFamily="34" charset="-122"/>
                  </a:rPr>
                  <a:t>开发工具</a:t>
                </a:r>
              </a:p>
            </p:txBody>
          </p:sp>
          <p:sp>
            <p:nvSpPr>
              <p:cNvPr id="5151" name="文本框 132"/>
              <p:cNvSpPr txBox="1">
                <a:spLocks noChangeArrowheads="1"/>
              </p:cNvSpPr>
              <p:nvPr/>
            </p:nvSpPr>
            <p:spPr bwMode="auto">
              <a:xfrm>
                <a:off x="6380050" y="3787762"/>
                <a:ext cx="1596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b="1">
                    <a:solidFill>
                      <a:srgbClr val="FFFFFF"/>
                    </a:solidFill>
                    <a:latin typeface="微软雅黑" panose="020B0503020204020204" pitchFamily="34" charset="-122"/>
                    <a:ea typeface="微软雅黑" panose="020B0503020204020204" pitchFamily="34" charset="-122"/>
                  </a:rPr>
                  <a:t>Part 04</a:t>
                </a:r>
                <a:endParaRPr lang="zh-CN" altLang="en-US" sz="2400" b="1">
                  <a:solidFill>
                    <a:srgbClr val="FFFFFF"/>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bwMode="auto">
              <a:xfrm flipV="1">
                <a:off x="7693081" y="3878250"/>
                <a:ext cx="130192" cy="3317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139" name="组合 2"/>
            <p:cNvGrpSpPr/>
            <p:nvPr/>
          </p:nvGrpSpPr>
          <p:grpSpPr bwMode="auto">
            <a:xfrm>
              <a:off x="3086100" y="4595813"/>
              <a:ext cx="4057650" cy="461962"/>
              <a:chOff x="6380050" y="3787762"/>
              <a:chExt cx="4057650" cy="461963"/>
            </a:xfrm>
          </p:grpSpPr>
          <p:sp>
            <p:nvSpPr>
              <p:cNvPr id="5147" name="文本框 125"/>
              <p:cNvSpPr txBox="1">
                <a:spLocks noChangeArrowheads="1"/>
              </p:cNvSpPr>
              <p:nvPr/>
            </p:nvSpPr>
            <p:spPr bwMode="auto">
              <a:xfrm>
                <a:off x="7848842" y="3787762"/>
                <a:ext cx="258885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smtClean="0">
                    <a:solidFill>
                      <a:srgbClr val="0A4C6C"/>
                    </a:solidFill>
                    <a:latin typeface="微软雅黑" panose="020B0503020204020204" pitchFamily="34" charset="-122"/>
                    <a:ea typeface="微软雅黑" panose="020B0503020204020204" pitchFamily="34" charset="-122"/>
                  </a:rPr>
                  <a:t>实现原理</a:t>
                </a:r>
                <a:endParaRPr lang="zh-CN" altLang="en-US" sz="2400" b="1" dirty="0">
                  <a:solidFill>
                    <a:srgbClr val="0A4C6C"/>
                  </a:solidFill>
                  <a:latin typeface="微软雅黑" panose="020B0503020204020204" pitchFamily="34" charset="-122"/>
                  <a:ea typeface="微软雅黑" panose="020B0503020204020204" pitchFamily="34" charset="-122"/>
                </a:endParaRPr>
              </a:p>
            </p:txBody>
          </p:sp>
          <p:sp>
            <p:nvSpPr>
              <p:cNvPr id="5148" name="文本框 132"/>
              <p:cNvSpPr txBox="1">
                <a:spLocks noChangeArrowheads="1"/>
              </p:cNvSpPr>
              <p:nvPr/>
            </p:nvSpPr>
            <p:spPr bwMode="auto">
              <a:xfrm>
                <a:off x="6380050" y="3787762"/>
                <a:ext cx="1596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b="1">
                    <a:solidFill>
                      <a:srgbClr val="0A4C6C"/>
                    </a:solidFill>
                    <a:latin typeface="微软雅黑" panose="020B0503020204020204" pitchFamily="34" charset="-122"/>
                    <a:ea typeface="微软雅黑" panose="020B0503020204020204" pitchFamily="34" charset="-122"/>
                  </a:rPr>
                  <a:t>Part 05</a:t>
                </a:r>
                <a:endParaRPr lang="zh-CN" altLang="en-US" sz="2400" b="1">
                  <a:solidFill>
                    <a:srgbClr val="0A4C6C"/>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bwMode="auto">
              <a:xfrm flipV="1">
                <a:off x="7692913" y="3878249"/>
                <a:ext cx="130175" cy="331789"/>
              </a:xfrm>
              <a:prstGeom prst="line">
                <a:avLst/>
              </a:prstGeom>
              <a:ln w="19050">
                <a:solidFill>
                  <a:srgbClr val="0A4C6C"/>
                </a:solidFill>
              </a:ln>
            </p:spPr>
            <p:style>
              <a:lnRef idx="1">
                <a:schemeClr val="accent1"/>
              </a:lnRef>
              <a:fillRef idx="0">
                <a:schemeClr val="accent1"/>
              </a:fillRef>
              <a:effectRef idx="0">
                <a:schemeClr val="accent1"/>
              </a:effectRef>
              <a:fontRef idx="minor">
                <a:schemeClr val="tx1"/>
              </a:fontRef>
            </p:style>
          </p:cxnSp>
        </p:grpSp>
        <p:grpSp>
          <p:nvGrpSpPr>
            <p:cNvPr id="5140" name="组合 2"/>
            <p:cNvGrpSpPr/>
            <p:nvPr/>
          </p:nvGrpSpPr>
          <p:grpSpPr bwMode="auto">
            <a:xfrm>
              <a:off x="3087688" y="5151437"/>
              <a:ext cx="4044950" cy="461963"/>
              <a:chOff x="6392750" y="3787761"/>
              <a:chExt cx="4044950" cy="461964"/>
            </a:xfrm>
          </p:grpSpPr>
          <p:sp>
            <p:nvSpPr>
              <p:cNvPr id="5144" name="文本框 125"/>
              <p:cNvSpPr txBox="1">
                <a:spLocks noChangeArrowheads="1"/>
              </p:cNvSpPr>
              <p:nvPr/>
            </p:nvSpPr>
            <p:spPr bwMode="auto">
              <a:xfrm>
                <a:off x="7848842" y="3787761"/>
                <a:ext cx="258885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400" b="1" dirty="0">
                    <a:solidFill>
                      <a:srgbClr val="FFFFFF"/>
                    </a:solidFill>
                    <a:latin typeface="微软雅黑" panose="020B0503020204020204" pitchFamily="34" charset="-122"/>
                    <a:ea typeface="微软雅黑" panose="020B0503020204020204" pitchFamily="34" charset="-122"/>
                  </a:rPr>
                  <a:t>项目工作计划</a:t>
                </a:r>
              </a:p>
            </p:txBody>
          </p:sp>
          <p:sp>
            <p:nvSpPr>
              <p:cNvPr id="5145" name="文本框 132"/>
              <p:cNvSpPr txBox="1">
                <a:spLocks noChangeArrowheads="1"/>
              </p:cNvSpPr>
              <p:nvPr/>
            </p:nvSpPr>
            <p:spPr bwMode="auto">
              <a:xfrm>
                <a:off x="6392750" y="3787762"/>
                <a:ext cx="1596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b="1" dirty="0">
                    <a:solidFill>
                      <a:srgbClr val="FFFFFF"/>
                    </a:solidFill>
                    <a:latin typeface="微软雅黑" panose="020B0503020204020204" pitchFamily="34" charset="-122"/>
                    <a:ea typeface="微软雅黑" panose="020B0503020204020204" pitchFamily="34" charset="-122"/>
                  </a:rPr>
                  <a:t>Part 06</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bwMode="auto">
              <a:xfrm flipV="1">
                <a:off x="7692912" y="3878249"/>
                <a:ext cx="130175" cy="3317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3" name="五角星 42"/>
            <p:cNvSpPr/>
            <p:nvPr/>
          </p:nvSpPr>
          <p:spPr>
            <a:xfrm flipV="1">
              <a:off x="2601913" y="3441700"/>
              <a:ext cx="339725" cy="339725"/>
            </a:xfrm>
            <a:prstGeom prst="star5">
              <a:avLst>
                <a:gd name="adj" fmla="val 26758"/>
                <a:gd name="hf" fmla="val 105146"/>
                <a:gd name="vf" fmla="val 110557"/>
              </a:avLst>
            </a:prstGeom>
            <a:solidFill>
              <a:srgbClr val="0A5B7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五角星 43"/>
            <p:cNvSpPr/>
            <p:nvPr/>
          </p:nvSpPr>
          <p:spPr>
            <a:xfrm flipV="1">
              <a:off x="2603500" y="2805113"/>
              <a:ext cx="339725" cy="339725"/>
            </a:xfrm>
            <a:prstGeom prst="star5">
              <a:avLst>
                <a:gd name="adj" fmla="val 26758"/>
                <a:gd name="hf" fmla="val 105146"/>
                <a:gd name="vf" fmla="val 110557"/>
              </a:avLst>
            </a:prstGeom>
            <a:solidFill>
              <a:srgbClr val="0A5B7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五角星 44"/>
            <p:cNvSpPr/>
            <p:nvPr/>
          </p:nvSpPr>
          <p:spPr>
            <a:xfrm flipV="1">
              <a:off x="2620963" y="2124075"/>
              <a:ext cx="341312" cy="339725"/>
            </a:xfrm>
            <a:prstGeom prst="star5">
              <a:avLst>
                <a:gd name="adj" fmla="val 26758"/>
                <a:gd name="hf" fmla="val 105146"/>
                <a:gd name="vf" fmla="val 110557"/>
              </a:avLst>
            </a:prstGeom>
            <a:solidFill>
              <a:srgbClr val="0A5B7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圆角矩形 1"/>
            <p:cNvSpPr/>
            <p:nvPr/>
          </p:nvSpPr>
          <p:spPr>
            <a:xfrm>
              <a:off x="2373630" y="5815648"/>
              <a:ext cx="4957763" cy="500062"/>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129"/>
            <p:cNvSpPr txBox="1">
              <a:spLocks noChangeArrowheads="1"/>
            </p:cNvSpPr>
            <p:nvPr/>
          </p:nvSpPr>
          <p:spPr bwMode="auto">
            <a:xfrm>
              <a:off x="3087688" y="5853430"/>
              <a:ext cx="15965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b="1">
                  <a:solidFill>
                    <a:srgbClr val="0A4C6C"/>
                  </a:solidFill>
                  <a:latin typeface="微软雅黑" panose="020B0503020204020204" pitchFamily="34" charset="-122"/>
                  <a:ea typeface="微软雅黑" panose="020B0503020204020204" pitchFamily="34" charset="-122"/>
                </a:rPr>
                <a:t>Part 07</a:t>
              </a:r>
              <a:endParaRPr lang="zh-CN" altLang="en-US" sz="2400" b="1">
                <a:solidFill>
                  <a:srgbClr val="0A4C6C"/>
                </a:solidFill>
                <a:latin typeface="微软雅黑" panose="020B0503020204020204" pitchFamily="34" charset="-122"/>
                <a:ea typeface="微软雅黑" panose="020B0503020204020204" pitchFamily="34" charset="-122"/>
              </a:endParaRPr>
            </a:p>
          </p:txBody>
        </p:sp>
        <p:sp>
          <p:nvSpPr>
            <p:cNvPr id="5" name="文本框 128"/>
            <p:cNvSpPr txBox="1">
              <a:spLocks noChangeArrowheads="1"/>
            </p:cNvSpPr>
            <p:nvPr/>
          </p:nvSpPr>
          <p:spPr bwMode="auto">
            <a:xfrm>
              <a:off x="4481595" y="5815965"/>
              <a:ext cx="2782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smtClean="0">
                  <a:solidFill>
                    <a:srgbClr val="0A4C6C"/>
                  </a:solidFill>
                  <a:latin typeface="微软雅黑" panose="020B0503020204020204" pitchFamily="34" charset="-122"/>
                  <a:ea typeface="微软雅黑" panose="020B0503020204020204" pitchFamily="34" charset="-122"/>
                </a:rPr>
                <a:t>问题总结</a:t>
              </a:r>
              <a:endParaRPr lang="zh-CN" altLang="en-US" sz="2400" b="1" dirty="0">
                <a:solidFill>
                  <a:srgbClr val="0A4C6C"/>
                </a:solidFill>
                <a:latin typeface="微软雅黑" panose="020B0503020204020204" pitchFamily="34" charset="-122"/>
                <a:ea typeface="微软雅黑" panose="020B0503020204020204" pitchFamily="34" charset="-122"/>
              </a:endParaRPr>
            </a:p>
          </p:txBody>
        </p:sp>
        <p:sp>
          <p:nvSpPr>
            <p:cNvPr id="48" name="五角星 47"/>
            <p:cNvSpPr/>
            <p:nvPr/>
          </p:nvSpPr>
          <p:spPr>
            <a:xfrm flipV="1">
              <a:off x="2627312" y="5895816"/>
              <a:ext cx="339725" cy="339725"/>
            </a:xfrm>
            <a:prstGeom prst="star5">
              <a:avLst>
                <a:gd name="adj" fmla="val 26758"/>
                <a:gd name="hf" fmla="val 105146"/>
                <a:gd name="vf" fmla="val 110557"/>
              </a:avLst>
            </a:prstGeom>
            <a:solidFill>
              <a:srgbClr val="0A5B7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50" name="直接连接符 49"/>
          <p:cNvCxnSpPr/>
          <p:nvPr/>
        </p:nvCxnSpPr>
        <p:spPr bwMode="auto">
          <a:xfrm flipV="1">
            <a:off x="4317999" y="5622766"/>
            <a:ext cx="130175" cy="331788"/>
          </a:xfrm>
          <a:prstGeom prst="line">
            <a:avLst/>
          </a:prstGeom>
          <a:ln w="19050">
            <a:solidFill>
              <a:srgbClr val="0A4C6C"/>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dirty="0"/>
              <a:t>1.</a:t>
            </a:r>
            <a:r>
              <a:rPr lang="zh-CN" altLang="en-US" dirty="0"/>
              <a:t>选题意义及依据</a:t>
            </a:r>
          </a:p>
        </p:txBody>
      </p:sp>
      <p:sp>
        <p:nvSpPr>
          <p:cNvPr id="3" name="内容占位符 2"/>
          <p:cNvSpPr>
            <a:spLocks noGrp="1"/>
          </p:cNvSpPr>
          <p:nvPr>
            <p:ph idx="1"/>
          </p:nvPr>
        </p:nvSpPr>
        <p:spPr/>
        <p:txBody>
          <a:bodyPr>
            <a:normAutofit lnSpcReduction="10000"/>
          </a:bodyPr>
          <a:lstStyle/>
          <a:p>
            <a:pPr algn="just">
              <a:lnSpc>
                <a:spcPct val="120000"/>
              </a:lnSpc>
            </a:pPr>
            <a:r>
              <a:rPr lang="zh-CN" altLang="en-US" dirty="0"/>
              <a:t>意义：</a:t>
            </a:r>
            <a:r>
              <a:rPr lang="zh-CN" altLang="zh-CN" dirty="0" smtClean="0">
                <a:sym typeface="+mn-ea"/>
              </a:rPr>
              <a:t>血</a:t>
            </a:r>
            <a:r>
              <a:rPr lang="zh-CN" altLang="zh-CN" dirty="0">
                <a:sym typeface="+mn-ea"/>
              </a:rPr>
              <a:t>氧和心率是人体最重要的生理参数，血氧饱和度是反映人体血液中含氧量的重要参数，氧气通过与还原血红蛋白结合为氧合血红蛋白的方式存在于人体的血液之中，是反映血液循环系统的重要参数。对血氧信号的实施控测，能帮助医生在临床上及时掌握病人的生理特征，给病人的生理健康提供准确的保障。</a:t>
            </a:r>
          </a:p>
          <a:p>
            <a:pPr marL="0" indent="0" algn="just">
              <a:lnSpc>
                <a:spcPct val="120000"/>
              </a:lnSpc>
              <a:buNone/>
            </a:pPr>
            <a:endParaRPr lang="en-US" altLang="zh-CN" sz="2000" dirty="0"/>
          </a:p>
          <a:p>
            <a:pPr algn="just">
              <a:lnSpc>
                <a:spcPct val="120000"/>
              </a:lnSpc>
            </a:pPr>
            <a:r>
              <a:rPr lang="zh-CN" altLang="en-US" dirty="0"/>
              <a:t>依据：</a:t>
            </a:r>
            <a:r>
              <a:rPr lang="zh-CN" altLang="zh-CN" dirty="0">
                <a:sym typeface="+mn-ea"/>
              </a:rPr>
              <a:t>传统的血氧检测仪采用二波长透射光进行测量，这些检测仪器只能检测血氧或者心率，对于运动状态的监护，更是存在很大误差</a:t>
            </a:r>
            <a:r>
              <a:rPr lang="zh-CN" altLang="zh-CN" dirty="0" smtClean="0">
                <a:sym typeface="+mn-ea"/>
              </a:rPr>
              <a:t>，</a:t>
            </a:r>
            <a:r>
              <a:rPr lang="zh-CN" altLang="en-US" dirty="0" smtClean="0">
                <a:sym typeface="+mn-ea"/>
              </a:rPr>
              <a:t>该项目使用了</a:t>
            </a:r>
            <a:r>
              <a:rPr lang="en-US" altLang="zh-CN" dirty="0" smtClean="0">
                <a:sym typeface="+mn-ea"/>
              </a:rPr>
              <a:t>51</a:t>
            </a:r>
            <a:r>
              <a:rPr lang="zh-CN" altLang="zh-CN" dirty="0">
                <a:sym typeface="+mn-ea"/>
              </a:rPr>
              <a:t>系列</a:t>
            </a:r>
            <a:r>
              <a:rPr lang="zh-CN" altLang="zh-CN" dirty="0">
                <a:sym typeface="+mn-ea"/>
              </a:rPr>
              <a:t>单片机和传感器进行血氧</a:t>
            </a:r>
            <a:r>
              <a:rPr lang="zh-CN" altLang="zh-CN" dirty="0" smtClean="0">
                <a:sym typeface="+mn-ea"/>
              </a:rPr>
              <a:t>心率</a:t>
            </a:r>
            <a:r>
              <a:rPr lang="zh-CN" altLang="en-US" dirty="0" smtClean="0">
                <a:sym typeface="+mn-ea"/>
              </a:rPr>
              <a:t>检测</a:t>
            </a:r>
            <a:r>
              <a:rPr lang="zh-CN" altLang="zh-CN" dirty="0" smtClean="0">
                <a:sym typeface="+mn-ea"/>
              </a:rPr>
              <a:t>，</a:t>
            </a:r>
            <a:r>
              <a:rPr lang="zh-CN" altLang="zh-CN" dirty="0">
                <a:sym typeface="+mn-ea"/>
              </a:rPr>
              <a:t>能独立实现或同时实现血氧与心率的检测，具有很好的应用价值。</a:t>
            </a:r>
            <a:endParaRPr lang="zh-CN" altLang="en-US" dirty="0"/>
          </a:p>
          <a:p>
            <a:pPr algn="just"/>
            <a:endParaRPr lang="en-US" altLang="zh-CN" sz="2000" dirty="0"/>
          </a:p>
          <a:p>
            <a:pPr marL="0" indent="0" algn="just">
              <a:buNone/>
            </a:pPr>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p:cNvPicPr>
          <p:nvPr/>
        </p:nvPicPr>
        <p:blipFill>
          <a:blip r:embed="rId3" cstate="print">
            <a:extLst>
              <a:ext uri="{28A0092B-C50C-407E-A947-70E740481C1C}">
                <a14:useLocalDpi xmlns:a14="http://schemas.microsoft.com/office/drawing/2010/main" val="0"/>
              </a:ext>
            </a:extLst>
          </a:blip>
          <a:srcRect b="2364"/>
          <a:stretch>
            <a:fillRect/>
          </a:stretch>
        </p:blipFill>
        <p:spPr bwMode="auto">
          <a:xfrm>
            <a:off x="0" y="2163763"/>
            <a:ext cx="6343650" cy="411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文本框 9"/>
          <p:cNvSpPr txBox="1">
            <a:spLocks noChangeArrowheads="1"/>
          </p:cNvSpPr>
          <p:nvPr/>
        </p:nvSpPr>
        <p:spPr bwMode="auto">
          <a:xfrm>
            <a:off x="-4763" y="176213"/>
            <a:ext cx="193611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a:solidFill>
                  <a:srgbClr val="0A5B78"/>
                </a:solidFill>
                <a:latin typeface="微软雅黑" panose="020B0503020204020204" pitchFamily="34" charset="-122"/>
                <a:ea typeface="微软雅黑" panose="020B0503020204020204" pitchFamily="34" charset="-122"/>
              </a:rPr>
              <a:t>2.</a:t>
            </a:r>
            <a:r>
              <a:rPr lang="zh-CN" altLang="en-US" sz="2000" b="1">
                <a:solidFill>
                  <a:srgbClr val="0A5B78"/>
                </a:solidFill>
                <a:latin typeface="微软雅黑" panose="020B0503020204020204" pitchFamily="34" charset="-122"/>
                <a:ea typeface="微软雅黑" panose="020B0503020204020204" pitchFamily="34" charset="-122"/>
              </a:rPr>
              <a:t>相关选题研究</a:t>
            </a:r>
          </a:p>
        </p:txBody>
      </p:sp>
      <p:sp>
        <p:nvSpPr>
          <p:cNvPr id="29" name="矩形 28"/>
          <p:cNvSpPr/>
          <p:nvPr/>
        </p:nvSpPr>
        <p:spPr>
          <a:xfrm>
            <a:off x="6343650" y="2116931"/>
            <a:ext cx="960438" cy="103663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305" name="矩形 39"/>
          <p:cNvSpPr>
            <a:spLocks noChangeArrowheads="1"/>
          </p:cNvSpPr>
          <p:nvPr/>
        </p:nvSpPr>
        <p:spPr bwMode="auto">
          <a:xfrm>
            <a:off x="7439978" y="2349479"/>
            <a:ext cx="43751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smtClean="0">
                <a:solidFill>
                  <a:schemeClr val="bg1"/>
                </a:solidFill>
                <a:sym typeface="+mn-ea"/>
              </a:rPr>
              <a:t>        消除</a:t>
            </a:r>
            <a:r>
              <a:rPr lang="zh-CN" altLang="en-US" sz="2400" dirty="0">
                <a:solidFill>
                  <a:schemeClr val="bg1"/>
                </a:solidFill>
                <a:sym typeface="+mn-ea"/>
              </a:rPr>
              <a:t>测量系统中各种干扰的影响</a:t>
            </a:r>
            <a:r>
              <a:rPr lang="en-US" altLang="zh-CN" sz="2400" dirty="0">
                <a:solidFill>
                  <a:schemeClr val="bg1"/>
                </a:solidFill>
                <a:sym typeface="+mn-ea"/>
              </a:rPr>
              <a:t>, </a:t>
            </a:r>
            <a:r>
              <a:rPr lang="zh-CN" altLang="en-US" sz="2400" dirty="0">
                <a:solidFill>
                  <a:schemeClr val="bg1"/>
                </a:solidFill>
                <a:sym typeface="+mn-ea"/>
              </a:rPr>
              <a:t>设法正确 地检出光电容积脉搏波信号是关系到测量系统准确性及其精度的关键问题之一</a:t>
            </a:r>
            <a:r>
              <a:rPr lang="zh-CN" altLang="en-US" sz="2400" dirty="0" smtClean="0">
                <a:solidFill>
                  <a:schemeClr val="bg1"/>
                </a:solidFill>
                <a:sym typeface="+mn-ea"/>
              </a:rPr>
              <a:t>。</a:t>
            </a:r>
            <a:r>
              <a:rPr lang="zh-CN" altLang="en-US" sz="2400" dirty="0">
                <a:solidFill>
                  <a:schemeClr val="bg1"/>
                </a:solidFill>
                <a:sym typeface="+mn-ea"/>
              </a:rPr>
              <a:t>我们</a:t>
            </a:r>
            <a:r>
              <a:rPr lang="zh-CN" altLang="en-US" sz="2400" dirty="0" smtClean="0">
                <a:solidFill>
                  <a:schemeClr val="bg1"/>
                </a:solidFill>
                <a:sym typeface="+mn-ea"/>
              </a:rPr>
              <a:t>要充分了解</a:t>
            </a:r>
            <a:r>
              <a:rPr lang="zh-CN" altLang="en-US" sz="2400" dirty="0" smtClean="0">
                <a:solidFill>
                  <a:schemeClr val="bg1"/>
                </a:solidFill>
                <a:sym typeface="+mn-ea"/>
              </a:rPr>
              <a:t>脉搏</a:t>
            </a:r>
            <a:r>
              <a:rPr lang="zh-CN" altLang="en-US" sz="2400" dirty="0">
                <a:solidFill>
                  <a:schemeClr val="bg1"/>
                </a:solidFill>
                <a:sym typeface="+mn-ea"/>
              </a:rPr>
              <a:t>血氧饱和度检测系统中干扰的主要来源、处理方法及其应用现状</a:t>
            </a:r>
            <a:r>
              <a:rPr lang="en-US" altLang="zh-CN" sz="2400" dirty="0">
                <a:solidFill>
                  <a:schemeClr val="bg1"/>
                </a:solidFill>
                <a:sym typeface="+mn-ea"/>
              </a:rPr>
              <a:t>, </a:t>
            </a:r>
            <a:r>
              <a:rPr lang="zh-CN" altLang="en-US" sz="2400" dirty="0">
                <a:solidFill>
                  <a:schemeClr val="bg1"/>
                </a:solidFill>
                <a:sym typeface="+mn-ea"/>
              </a:rPr>
              <a:t>从而为脉搏血氧饱和度</a:t>
            </a:r>
            <a:r>
              <a:rPr lang="zh-CN" altLang="en-US" sz="2400" dirty="0" smtClean="0">
                <a:solidFill>
                  <a:schemeClr val="bg1"/>
                </a:solidFill>
                <a:sym typeface="+mn-ea"/>
              </a:rPr>
              <a:t>检测</a:t>
            </a:r>
            <a:r>
              <a:rPr lang="zh-CN" altLang="en-US" sz="2400" dirty="0">
                <a:solidFill>
                  <a:schemeClr val="bg1"/>
                </a:solidFill>
                <a:sym typeface="+mn-ea"/>
              </a:rPr>
              <a:t>系统设计提供了依据。</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grpSp>
        <p:nvGrpSpPr>
          <p:cNvPr id="3" name="组合 2"/>
          <p:cNvGrpSpPr/>
          <p:nvPr/>
        </p:nvGrpSpPr>
        <p:grpSpPr>
          <a:xfrm>
            <a:off x="6343650" y="2400300"/>
            <a:ext cx="976313" cy="3883025"/>
            <a:chOff x="6311900" y="1836738"/>
            <a:chExt cx="976313" cy="3883025"/>
          </a:xfrm>
        </p:grpSpPr>
        <p:sp>
          <p:nvSpPr>
            <p:cNvPr id="30" name="矩形 29"/>
            <p:cNvSpPr/>
            <p:nvPr/>
          </p:nvSpPr>
          <p:spPr>
            <a:xfrm>
              <a:off x="6311900" y="2617788"/>
              <a:ext cx="976313" cy="1036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 name="矩形 30"/>
            <p:cNvSpPr/>
            <p:nvPr/>
          </p:nvSpPr>
          <p:spPr>
            <a:xfrm>
              <a:off x="6311900" y="3654425"/>
              <a:ext cx="960438" cy="103663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 name="矩形 31"/>
            <p:cNvSpPr/>
            <p:nvPr/>
          </p:nvSpPr>
          <p:spPr>
            <a:xfrm>
              <a:off x="6311900" y="4683125"/>
              <a:ext cx="976313" cy="1036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12298" name="图片 3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8275" y="3876675"/>
              <a:ext cx="5937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图片 3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8738" y="4833938"/>
              <a:ext cx="76993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图片 3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21450" y="2873375"/>
              <a:ext cx="5699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图片 3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518275" y="1836738"/>
              <a:ext cx="563563"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0" name="Freeform 697"/>
            <p:cNvSpPr>
              <a:spLocks noEditPoints="1"/>
            </p:cNvSpPr>
            <p:nvPr/>
          </p:nvSpPr>
          <p:spPr bwMode="auto">
            <a:xfrm>
              <a:off x="6621463" y="2808288"/>
              <a:ext cx="301625" cy="644525"/>
            </a:xfrm>
            <a:custGeom>
              <a:avLst/>
              <a:gdLst>
                <a:gd name="T0" fmla="*/ 260014 w 135"/>
                <a:gd name="T1" fmla="*/ 24656 h 288"/>
                <a:gd name="T2" fmla="*/ 201735 w 135"/>
                <a:gd name="T3" fmla="*/ 24656 h 288"/>
                <a:gd name="T4" fmla="*/ 58279 w 135"/>
                <a:gd name="T5" fmla="*/ 130007 h 288"/>
                <a:gd name="T6" fmla="*/ 0 w 135"/>
                <a:gd name="T7" fmla="*/ 587272 h 288"/>
                <a:gd name="T8" fmla="*/ 244323 w 135"/>
                <a:gd name="T9" fmla="*/ 645551 h 288"/>
                <a:gd name="T10" fmla="*/ 302602 w 135"/>
                <a:gd name="T11" fmla="*/ 186044 h 288"/>
                <a:gd name="T12" fmla="*/ 65003 w 135"/>
                <a:gd name="T13" fmla="*/ 602963 h 288"/>
                <a:gd name="T14" fmla="*/ 65003 w 135"/>
                <a:gd name="T15" fmla="*/ 555891 h 288"/>
                <a:gd name="T16" fmla="*/ 65003 w 135"/>
                <a:gd name="T17" fmla="*/ 602963 h 288"/>
                <a:gd name="T18" fmla="*/ 42588 w 135"/>
                <a:gd name="T19" fmla="*/ 499854 h 288"/>
                <a:gd name="T20" fmla="*/ 89660 w 135"/>
                <a:gd name="T21" fmla="*/ 499854 h 288"/>
                <a:gd name="T22" fmla="*/ 65003 w 135"/>
                <a:gd name="T23" fmla="*/ 522269 h 288"/>
                <a:gd name="T24" fmla="*/ 65003 w 135"/>
                <a:gd name="T25" fmla="*/ 396745 h 288"/>
                <a:gd name="T26" fmla="*/ 65003 w 135"/>
                <a:gd name="T27" fmla="*/ 443816 h 288"/>
                <a:gd name="T28" fmla="*/ 152422 w 135"/>
                <a:gd name="T29" fmla="*/ 602963 h 288"/>
                <a:gd name="T30" fmla="*/ 152422 w 135"/>
                <a:gd name="T31" fmla="*/ 555891 h 288"/>
                <a:gd name="T32" fmla="*/ 152422 w 135"/>
                <a:gd name="T33" fmla="*/ 602963 h 288"/>
                <a:gd name="T34" fmla="*/ 130007 w 135"/>
                <a:gd name="T35" fmla="*/ 499854 h 288"/>
                <a:gd name="T36" fmla="*/ 174837 w 135"/>
                <a:gd name="T37" fmla="*/ 499854 h 288"/>
                <a:gd name="T38" fmla="*/ 152422 w 135"/>
                <a:gd name="T39" fmla="*/ 443816 h 288"/>
                <a:gd name="T40" fmla="*/ 152422 w 135"/>
                <a:gd name="T41" fmla="*/ 396745 h 288"/>
                <a:gd name="T42" fmla="*/ 152422 w 135"/>
                <a:gd name="T43" fmla="*/ 443816 h 288"/>
                <a:gd name="T44" fmla="*/ 47071 w 135"/>
                <a:gd name="T45" fmla="*/ 316051 h 288"/>
                <a:gd name="T46" fmla="*/ 89660 w 135"/>
                <a:gd name="T47" fmla="*/ 177078 h 288"/>
                <a:gd name="T48" fmla="*/ 255531 w 135"/>
                <a:gd name="T49" fmla="*/ 217425 h 288"/>
                <a:gd name="T50" fmla="*/ 212942 w 135"/>
                <a:gd name="T51" fmla="*/ 356398 h 288"/>
                <a:gd name="T52" fmla="*/ 237599 w 135"/>
                <a:gd name="T53" fmla="*/ 396745 h 288"/>
                <a:gd name="T54" fmla="*/ 237599 w 135"/>
                <a:gd name="T55" fmla="*/ 443816 h 288"/>
                <a:gd name="T56" fmla="*/ 237599 w 135"/>
                <a:gd name="T57" fmla="*/ 396745 h 288"/>
                <a:gd name="T58" fmla="*/ 212942 w 135"/>
                <a:gd name="T59" fmla="*/ 578306 h 288"/>
                <a:gd name="T60" fmla="*/ 260014 w 135"/>
                <a:gd name="T61" fmla="*/ 578306 h 288"/>
                <a:gd name="T62" fmla="*/ 237599 w 135"/>
                <a:gd name="T63" fmla="*/ 522269 h 288"/>
                <a:gd name="T64" fmla="*/ 237599 w 135"/>
                <a:gd name="T65" fmla="*/ 475197 h 288"/>
                <a:gd name="T66" fmla="*/ 237599 w 135"/>
                <a:gd name="T67" fmla="*/ 522269 h 2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5" h="288">
                  <a:moveTo>
                    <a:pt x="116" y="59"/>
                  </a:moveTo>
                  <a:cubicBezTo>
                    <a:pt x="116" y="11"/>
                    <a:pt x="116" y="11"/>
                    <a:pt x="116" y="11"/>
                  </a:cubicBezTo>
                  <a:cubicBezTo>
                    <a:pt x="116" y="7"/>
                    <a:pt x="110" y="0"/>
                    <a:pt x="103" y="0"/>
                  </a:cubicBezTo>
                  <a:cubicBezTo>
                    <a:pt x="95" y="0"/>
                    <a:pt x="90" y="7"/>
                    <a:pt x="90" y="11"/>
                  </a:cubicBezTo>
                  <a:cubicBezTo>
                    <a:pt x="90" y="58"/>
                    <a:pt x="90" y="58"/>
                    <a:pt x="90" y="58"/>
                  </a:cubicBezTo>
                  <a:cubicBezTo>
                    <a:pt x="26" y="58"/>
                    <a:pt x="26" y="58"/>
                    <a:pt x="26" y="58"/>
                  </a:cubicBezTo>
                  <a:cubicBezTo>
                    <a:pt x="12" y="58"/>
                    <a:pt x="0" y="69"/>
                    <a:pt x="0" y="83"/>
                  </a:cubicBezTo>
                  <a:cubicBezTo>
                    <a:pt x="0" y="262"/>
                    <a:pt x="0" y="262"/>
                    <a:pt x="0" y="262"/>
                  </a:cubicBezTo>
                  <a:cubicBezTo>
                    <a:pt x="0" y="277"/>
                    <a:pt x="12" y="288"/>
                    <a:pt x="26" y="288"/>
                  </a:cubicBezTo>
                  <a:cubicBezTo>
                    <a:pt x="109" y="288"/>
                    <a:pt x="109" y="288"/>
                    <a:pt x="109" y="288"/>
                  </a:cubicBezTo>
                  <a:cubicBezTo>
                    <a:pt x="123" y="288"/>
                    <a:pt x="135" y="277"/>
                    <a:pt x="135" y="262"/>
                  </a:cubicBezTo>
                  <a:cubicBezTo>
                    <a:pt x="135" y="83"/>
                    <a:pt x="135" y="83"/>
                    <a:pt x="135" y="83"/>
                  </a:cubicBezTo>
                  <a:cubicBezTo>
                    <a:pt x="135" y="72"/>
                    <a:pt x="127" y="62"/>
                    <a:pt x="116" y="59"/>
                  </a:cubicBezTo>
                  <a:close/>
                  <a:moveTo>
                    <a:pt x="29" y="269"/>
                  </a:moveTo>
                  <a:cubicBezTo>
                    <a:pt x="24" y="269"/>
                    <a:pt x="19" y="264"/>
                    <a:pt x="19" y="258"/>
                  </a:cubicBezTo>
                  <a:cubicBezTo>
                    <a:pt x="19" y="252"/>
                    <a:pt x="24" y="248"/>
                    <a:pt x="29" y="248"/>
                  </a:cubicBezTo>
                  <a:cubicBezTo>
                    <a:pt x="35" y="248"/>
                    <a:pt x="40" y="252"/>
                    <a:pt x="40" y="258"/>
                  </a:cubicBezTo>
                  <a:cubicBezTo>
                    <a:pt x="40" y="264"/>
                    <a:pt x="35" y="269"/>
                    <a:pt x="29" y="269"/>
                  </a:cubicBezTo>
                  <a:close/>
                  <a:moveTo>
                    <a:pt x="29" y="233"/>
                  </a:moveTo>
                  <a:cubicBezTo>
                    <a:pt x="24" y="233"/>
                    <a:pt x="19" y="229"/>
                    <a:pt x="19" y="223"/>
                  </a:cubicBezTo>
                  <a:cubicBezTo>
                    <a:pt x="19" y="217"/>
                    <a:pt x="24" y="212"/>
                    <a:pt x="29" y="212"/>
                  </a:cubicBezTo>
                  <a:cubicBezTo>
                    <a:pt x="35" y="212"/>
                    <a:pt x="40" y="217"/>
                    <a:pt x="40" y="223"/>
                  </a:cubicBezTo>
                  <a:cubicBezTo>
                    <a:pt x="40" y="223"/>
                    <a:pt x="40" y="223"/>
                    <a:pt x="40" y="223"/>
                  </a:cubicBezTo>
                  <a:cubicBezTo>
                    <a:pt x="40" y="229"/>
                    <a:pt x="35" y="233"/>
                    <a:pt x="29" y="233"/>
                  </a:cubicBezTo>
                  <a:close/>
                  <a:moveTo>
                    <a:pt x="19" y="188"/>
                  </a:moveTo>
                  <a:cubicBezTo>
                    <a:pt x="19" y="182"/>
                    <a:pt x="24" y="177"/>
                    <a:pt x="29" y="177"/>
                  </a:cubicBezTo>
                  <a:cubicBezTo>
                    <a:pt x="35" y="177"/>
                    <a:pt x="40" y="182"/>
                    <a:pt x="40" y="188"/>
                  </a:cubicBezTo>
                  <a:cubicBezTo>
                    <a:pt x="40" y="193"/>
                    <a:pt x="35" y="198"/>
                    <a:pt x="29" y="198"/>
                  </a:cubicBezTo>
                  <a:cubicBezTo>
                    <a:pt x="24" y="198"/>
                    <a:pt x="19" y="193"/>
                    <a:pt x="19" y="188"/>
                  </a:cubicBezTo>
                  <a:close/>
                  <a:moveTo>
                    <a:pt x="68" y="269"/>
                  </a:moveTo>
                  <a:cubicBezTo>
                    <a:pt x="62" y="269"/>
                    <a:pt x="58" y="264"/>
                    <a:pt x="58" y="258"/>
                  </a:cubicBezTo>
                  <a:cubicBezTo>
                    <a:pt x="58" y="252"/>
                    <a:pt x="62" y="248"/>
                    <a:pt x="68" y="248"/>
                  </a:cubicBezTo>
                  <a:cubicBezTo>
                    <a:pt x="74" y="248"/>
                    <a:pt x="78" y="252"/>
                    <a:pt x="78" y="258"/>
                  </a:cubicBezTo>
                  <a:cubicBezTo>
                    <a:pt x="78" y="264"/>
                    <a:pt x="74" y="269"/>
                    <a:pt x="68" y="269"/>
                  </a:cubicBezTo>
                  <a:close/>
                  <a:moveTo>
                    <a:pt x="68" y="233"/>
                  </a:moveTo>
                  <a:cubicBezTo>
                    <a:pt x="62" y="233"/>
                    <a:pt x="58" y="229"/>
                    <a:pt x="58" y="223"/>
                  </a:cubicBezTo>
                  <a:cubicBezTo>
                    <a:pt x="58" y="217"/>
                    <a:pt x="62" y="212"/>
                    <a:pt x="68" y="212"/>
                  </a:cubicBezTo>
                  <a:cubicBezTo>
                    <a:pt x="74" y="212"/>
                    <a:pt x="78" y="217"/>
                    <a:pt x="78" y="223"/>
                  </a:cubicBezTo>
                  <a:cubicBezTo>
                    <a:pt x="78" y="229"/>
                    <a:pt x="74" y="233"/>
                    <a:pt x="68" y="233"/>
                  </a:cubicBezTo>
                  <a:close/>
                  <a:moveTo>
                    <a:pt x="68" y="198"/>
                  </a:moveTo>
                  <a:cubicBezTo>
                    <a:pt x="62" y="198"/>
                    <a:pt x="58" y="193"/>
                    <a:pt x="58" y="188"/>
                  </a:cubicBezTo>
                  <a:cubicBezTo>
                    <a:pt x="58" y="182"/>
                    <a:pt x="62" y="177"/>
                    <a:pt x="68" y="177"/>
                  </a:cubicBezTo>
                  <a:cubicBezTo>
                    <a:pt x="74" y="177"/>
                    <a:pt x="78" y="182"/>
                    <a:pt x="78" y="188"/>
                  </a:cubicBezTo>
                  <a:cubicBezTo>
                    <a:pt x="78" y="193"/>
                    <a:pt x="74" y="198"/>
                    <a:pt x="68" y="198"/>
                  </a:cubicBezTo>
                  <a:close/>
                  <a:moveTo>
                    <a:pt x="40" y="159"/>
                  </a:moveTo>
                  <a:cubicBezTo>
                    <a:pt x="30" y="159"/>
                    <a:pt x="21" y="151"/>
                    <a:pt x="21" y="141"/>
                  </a:cubicBezTo>
                  <a:cubicBezTo>
                    <a:pt x="21" y="97"/>
                    <a:pt x="21" y="97"/>
                    <a:pt x="21" y="97"/>
                  </a:cubicBezTo>
                  <a:cubicBezTo>
                    <a:pt x="21" y="87"/>
                    <a:pt x="30" y="79"/>
                    <a:pt x="40" y="79"/>
                  </a:cubicBezTo>
                  <a:cubicBezTo>
                    <a:pt x="95" y="79"/>
                    <a:pt x="95" y="79"/>
                    <a:pt x="95" y="79"/>
                  </a:cubicBezTo>
                  <a:cubicBezTo>
                    <a:pt x="105" y="79"/>
                    <a:pt x="114" y="87"/>
                    <a:pt x="114" y="97"/>
                  </a:cubicBezTo>
                  <a:cubicBezTo>
                    <a:pt x="114" y="141"/>
                    <a:pt x="114" y="141"/>
                    <a:pt x="114" y="141"/>
                  </a:cubicBezTo>
                  <a:cubicBezTo>
                    <a:pt x="114" y="151"/>
                    <a:pt x="105" y="159"/>
                    <a:pt x="95" y="159"/>
                  </a:cubicBezTo>
                  <a:lnTo>
                    <a:pt x="40" y="159"/>
                  </a:lnTo>
                  <a:close/>
                  <a:moveTo>
                    <a:pt x="106" y="177"/>
                  </a:moveTo>
                  <a:cubicBezTo>
                    <a:pt x="111" y="177"/>
                    <a:pt x="116" y="182"/>
                    <a:pt x="116" y="188"/>
                  </a:cubicBezTo>
                  <a:cubicBezTo>
                    <a:pt x="116" y="193"/>
                    <a:pt x="111" y="198"/>
                    <a:pt x="106" y="198"/>
                  </a:cubicBezTo>
                  <a:cubicBezTo>
                    <a:pt x="100" y="198"/>
                    <a:pt x="95" y="193"/>
                    <a:pt x="95" y="188"/>
                  </a:cubicBezTo>
                  <a:cubicBezTo>
                    <a:pt x="95" y="182"/>
                    <a:pt x="100" y="177"/>
                    <a:pt x="106" y="177"/>
                  </a:cubicBezTo>
                  <a:close/>
                  <a:moveTo>
                    <a:pt x="106" y="269"/>
                  </a:moveTo>
                  <a:cubicBezTo>
                    <a:pt x="100" y="269"/>
                    <a:pt x="95" y="264"/>
                    <a:pt x="95" y="258"/>
                  </a:cubicBezTo>
                  <a:cubicBezTo>
                    <a:pt x="95" y="252"/>
                    <a:pt x="100" y="248"/>
                    <a:pt x="106" y="248"/>
                  </a:cubicBezTo>
                  <a:cubicBezTo>
                    <a:pt x="111" y="248"/>
                    <a:pt x="116" y="252"/>
                    <a:pt x="116" y="258"/>
                  </a:cubicBezTo>
                  <a:cubicBezTo>
                    <a:pt x="116" y="264"/>
                    <a:pt x="111" y="269"/>
                    <a:pt x="106" y="269"/>
                  </a:cubicBezTo>
                  <a:close/>
                  <a:moveTo>
                    <a:pt x="106" y="233"/>
                  </a:moveTo>
                  <a:cubicBezTo>
                    <a:pt x="100" y="233"/>
                    <a:pt x="95" y="229"/>
                    <a:pt x="95" y="223"/>
                  </a:cubicBezTo>
                  <a:cubicBezTo>
                    <a:pt x="95" y="217"/>
                    <a:pt x="100" y="212"/>
                    <a:pt x="106" y="212"/>
                  </a:cubicBezTo>
                  <a:cubicBezTo>
                    <a:pt x="111" y="212"/>
                    <a:pt x="116" y="217"/>
                    <a:pt x="116" y="223"/>
                  </a:cubicBezTo>
                  <a:cubicBezTo>
                    <a:pt x="116" y="229"/>
                    <a:pt x="111" y="233"/>
                    <a:pt x="106" y="233"/>
                  </a:cubicBezTo>
                  <a:close/>
                </a:path>
              </a:pathLst>
            </a:custGeom>
            <a:solidFill>
              <a:srgbClr val="0A5B7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1" name="Freeform 388"/>
            <p:cNvSpPr/>
            <p:nvPr/>
          </p:nvSpPr>
          <p:spPr bwMode="auto">
            <a:xfrm>
              <a:off x="6510338" y="4929188"/>
              <a:ext cx="593725" cy="569912"/>
            </a:xfrm>
            <a:custGeom>
              <a:avLst/>
              <a:gdLst>
                <a:gd name="T0" fmla="*/ 481747 w 128"/>
                <a:gd name="T1" fmla="*/ 296460 h 123"/>
                <a:gd name="T2" fmla="*/ 592919 w 128"/>
                <a:gd name="T3" fmla="*/ 296460 h 123"/>
                <a:gd name="T4" fmla="*/ 296460 w 128"/>
                <a:gd name="T5" fmla="*/ 0 h 123"/>
                <a:gd name="T6" fmla="*/ 0 w 128"/>
                <a:gd name="T7" fmla="*/ 296460 h 123"/>
                <a:gd name="T8" fmla="*/ 111172 w 128"/>
                <a:gd name="T9" fmla="*/ 296460 h 123"/>
                <a:gd name="T10" fmla="*/ 111172 w 128"/>
                <a:gd name="T11" fmla="*/ 569760 h 123"/>
                <a:gd name="T12" fmla="*/ 240873 w 128"/>
                <a:gd name="T13" fmla="*/ 569760 h 123"/>
                <a:gd name="T14" fmla="*/ 240873 w 128"/>
                <a:gd name="T15" fmla="*/ 403001 h 123"/>
                <a:gd name="T16" fmla="*/ 352046 w 128"/>
                <a:gd name="T17" fmla="*/ 403001 h 123"/>
                <a:gd name="T18" fmla="*/ 352046 w 128"/>
                <a:gd name="T19" fmla="*/ 569760 h 123"/>
                <a:gd name="T20" fmla="*/ 481747 w 128"/>
                <a:gd name="T21" fmla="*/ 569760 h 123"/>
                <a:gd name="T22" fmla="*/ 481747 w 128"/>
                <a:gd name="T23" fmla="*/ 296460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8" h="123">
                  <a:moveTo>
                    <a:pt x="104" y="64"/>
                  </a:moveTo>
                  <a:lnTo>
                    <a:pt x="128" y="64"/>
                  </a:lnTo>
                  <a:lnTo>
                    <a:pt x="64" y="0"/>
                  </a:lnTo>
                  <a:lnTo>
                    <a:pt x="0" y="64"/>
                  </a:lnTo>
                  <a:lnTo>
                    <a:pt x="24" y="64"/>
                  </a:lnTo>
                  <a:lnTo>
                    <a:pt x="24" y="123"/>
                  </a:lnTo>
                  <a:lnTo>
                    <a:pt x="52" y="123"/>
                  </a:lnTo>
                  <a:lnTo>
                    <a:pt x="52" y="87"/>
                  </a:lnTo>
                  <a:lnTo>
                    <a:pt x="76" y="87"/>
                  </a:lnTo>
                  <a:lnTo>
                    <a:pt x="76" y="123"/>
                  </a:lnTo>
                  <a:lnTo>
                    <a:pt x="104" y="123"/>
                  </a:lnTo>
                  <a:lnTo>
                    <a:pt x="104" y="64"/>
                  </a:lnTo>
                  <a:close/>
                </a:path>
              </a:pathLst>
            </a:custGeom>
            <a:solidFill>
              <a:srgbClr val="0A5B7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TextBox 1"/>
          <p:cNvSpPr txBox="1"/>
          <p:nvPr/>
        </p:nvSpPr>
        <p:spPr>
          <a:xfrm>
            <a:off x="157163" y="1107271"/>
            <a:ext cx="12034837" cy="830997"/>
          </a:xfrm>
          <a:prstGeom prst="rect">
            <a:avLst/>
          </a:prstGeom>
          <a:noFill/>
        </p:spPr>
        <p:txBody>
          <a:bodyPr wrap="square" rtlCol="0">
            <a:spAutoFit/>
          </a:bodyPr>
          <a:lstStyle/>
          <a:p>
            <a:r>
              <a:rPr lang="zh-CN" altLang="en-US" sz="2400" dirty="0" smtClean="0">
                <a:solidFill>
                  <a:schemeClr val="bg1"/>
                </a:solidFill>
                <a:latin typeface="Calibri" panose="020F0502020204030204" pitchFamily="34" charset="0"/>
                <a:ea typeface="宋体" panose="02010600030101010101" pitchFamily="2" charset="-122"/>
                <a:sym typeface="+mn-ea"/>
              </a:rPr>
              <a:t>         脉搏</a:t>
            </a:r>
            <a:r>
              <a:rPr lang="zh-CN" altLang="en-US" sz="2400" dirty="0">
                <a:solidFill>
                  <a:schemeClr val="bg1"/>
                </a:solidFill>
                <a:latin typeface="Calibri" panose="020F0502020204030204" pitchFamily="34" charset="0"/>
                <a:ea typeface="宋体" panose="02010600030101010101" pitchFamily="2" charset="-122"/>
                <a:sym typeface="+mn-ea"/>
              </a:rPr>
              <a:t>血氧饱和度检测系统是一种将血氧浓度的光电检测技术与容积脉搏描记技术结合起来 实现无创伤、连续血氧浓度测量的新型医疗监护仪器。</a:t>
            </a:r>
            <a:endParaRPr lang="zh-CN" altLang="en-US" sz="2400" dirty="0">
              <a:solidFill>
                <a:schemeClr val="bg1"/>
              </a:solidFill>
              <a:latin typeface="Calibri" panose="020F0502020204030204" pitchFamily="34" charset="0"/>
              <a:ea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文本框 9"/>
          <p:cNvSpPr txBox="1">
            <a:spLocks noChangeArrowheads="1"/>
          </p:cNvSpPr>
          <p:nvPr/>
        </p:nvSpPr>
        <p:spPr bwMode="auto">
          <a:xfrm>
            <a:off x="-4763" y="176213"/>
            <a:ext cx="219011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a:solidFill>
                  <a:srgbClr val="0A5B78"/>
                </a:solidFill>
                <a:latin typeface="微软雅黑" panose="020B0503020204020204" pitchFamily="34" charset="-122"/>
                <a:ea typeface="微软雅黑" panose="020B0503020204020204" pitchFamily="34" charset="-122"/>
              </a:rPr>
              <a:t>3.</a:t>
            </a:r>
            <a:r>
              <a:rPr lang="zh-CN" altLang="en-US" sz="2000" b="1">
                <a:solidFill>
                  <a:srgbClr val="0A5B78"/>
                </a:solidFill>
                <a:latin typeface="微软雅黑" panose="020B0503020204020204" pitchFamily="34" charset="-122"/>
                <a:ea typeface="微软雅黑" panose="020B0503020204020204" pitchFamily="34" charset="-122"/>
              </a:rPr>
              <a:t>研究内容及模块</a:t>
            </a:r>
          </a:p>
        </p:txBody>
      </p:sp>
      <p:cxnSp>
        <p:nvCxnSpPr>
          <p:cNvPr id="11" name="直接连接符 10"/>
          <p:cNvCxnSpPr>
            <a:stCxn id="31" idx="7"/>
          </p:cNvCxnSpPr>
          <p:nvPr/>
        </p:nvCxnSpPr>
        <p:spPr>
          <a:xfrm>
            <a:off x="1898015" y="3620135"/>
            <a:ext cx="102933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703119" y="4004336"/>
            <a:ext cx="0" cy="17145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3074987" y="3235079"/>
            <a:ext cx="769257" cy="769257"/>
            <a:chOff x="3074987" y="3235079"/>
            <a:chExt cx="769257" cy="769257"/>
          </a:xfrm>
          <a:solidFill>
            <a:schemeClr val="bg1">
              <a:alpha val="93000"/>
            </a:schemeClr>
          </a:solidFill>
        </p:grpSpPr>
        <p:sp>
          <p:nvSpPr>
            <p:cNvPr id="14" name="椭圆 13"/>
            <p:cNvSpPr/>
            <p:nvPr/>
          </p:nvSpPr>
          <p:spPr>
            <a:xfrm>
              <a:off x="3074987" y="3235079"/>
              <a:ext cx="769257" cy="7692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Freeform 208"/>
            <p:cNvSpPr>
              <a:spLocks noEditPoints="1"/>
            </p:cNvSpPr>
            <p:nvPr/>
          </p:nvSpPr>
          <p:spPr bwMode="auto">
            <a:xfrm>
              <a:off x="3303343" y="3433906"/>
              <a:ext cx="318068" cy="365107"/>
            </a:xfrm>
            <a:custGeom>
              <a:avLst/>
              <a:gdLst>
                <a:gd name="T0" fmla="*/ 217 w 252"/>
                <a:gd name="T1" fmla="*/ 204 h 288"/>
                <a:gd name="T2" fmla="*/ 217 w 252"/>
                <a:gd name="T3" fmla="*/ 196 h 288"/>
                <a:gd name="T4" fmla="*/ 217 w 252"/>
                <a:gd name="T5" fmla="*/ 126 h 288"/>
                <a:gd name="T6" fmla="*/ 156 w 252"/>
                <a:gd name="T7" fmla="*/ 40 h 288"/>
                <a:gd name="T8" fmla="*/ 158 w 252"/>
                <a:gd name="T9" fmla="*/ 32 h 288"/>
                <a:gd name="T10" fmla="*/ 126 w 252"/>
                <a:gd name="T11" fmla="*/ 0 h 288"/>
                <a:gd name="T12" fmla="*/ 94 w 252"/>
                <a:gd name="T13" fmla="*/ 32 h 288"/>
                <a:gd name="T14" fmla="*/ 96 w 252"/>
                <a:gd name="T15" fmla="*/ 40 h 288"/>
                <a:gd name="T16" fmla="*/ 35 w 252"/>
                <a:gd name="T17" fmla="*/ 126 h 288"/>
                <a:gd name="T18" fmla="*/ 35 w 252"/>
                <a:gd name="T19" fmla="*/ 196 h 288"/>
                <a:gd name="T20" fmla="*/ 35 w 252"/>
                <a:gd name="T21" fmla="*/ 204 h 288"/>
                <a:gd name="T22" fmla="*/ 0 w 252"/>
                <a:gd name="T23" fmla="*/ 238 h 288"/>
                <a:gd name="T24" fmla="*/ 14 w 252"/>
                <a:gd name="T25" fmla="*/ 252 h 288"/>
                <a:gd name="T26" fmla="*/ 95 w 252"/>
                <a:gd name="T27" fmla="*/ 252 h 288"/>
                <a:gd name="T28" fmla="*/ 94 w 252"/>
                <a:gd name="T29" fmla="*/ 256 h 288"/>
                <a:gd name="T30" fmla="*/ 126 w 252"/>
                <a:gd name="T31" fmla="*/ 288 h 288"/>
                <a:gd name="T32" fmla="*/ 158 w 252"/>
                <a:gd name="T33" fmla="*/ 256 h 288"/>
                <a:gd name="T34" fmla="*/ 157 w 252"/>
                <a:gd name="T35" fmla="*/ 252 h 288"/>
                <a:gd name="T36" fmla="*/ 238 w 252"/>
                <a:gd name="T37" fmla="*/ 252 h 288"/>
                <a:gd name="T38" fmla="*/ 252 w 252"/>
                <a:gd name="T39" fmla="*/ 238 h 288"/>
                <a:gd name="T40" fmla="*/ 217 w 252"/>
                <a:gd name="T41" fmla="*/ 204 h 288"/>
                <a:gd name="T42" fmla="*/ 108 w 252"/>
                <a:gd name="T43" fmla="*/ 32 h 288"/>
                <a:gd name="T44" fmla="*/ 126 w 252"/>
                <a:gd name="T45" fmla="*/ 14 h 288"/>
                <a:gd name="T46" fmla="*/ 144 w 252"/>
                <a:gd name="T47" fmla="*/ 32 h 288"/>
                <a:gd name="T48" fmla="*/ 143 w 252"/>
                <a:gd name="T49" fmla="*/ 37 h 288"/>
                <a:gd name="T50" fmla="*/ 126 w 252"/>
                <a:gd name="T51" fmla="*/ 35 h 288"/>
                <a:gd name="T52" fmla="*/ 109 w 252"/>
                <a:gd name="T53" fmla="*/ 37 h 288"/>
                <a:gd name="T54" fmla="*/ 108 w 252"/>
                <a:gd name="T55" fmla="*/ 3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2" h="288">
                  <a:moveTo>
                    <a:pt x="217" y="204"/>
                  </a:moveTo>
                  <a:cubicBezTo>
                    <a:pt x="217" y="202"/>
                    <a:pt x="217" y="199"/>
                    <a:pt x="217" y="196"/>
                  </a:cubicBezTo>
                  <a:cubicBezTo>
                    <a:pt x="217" y="126"/>
                    <a:pt x="217" y="126"/>
                    <a:pt x="217" y="126"/>
                  </a:cubicBezTo>
                  <a:cubicBezTo>
                    <a:pt x="217" y="86"/>
                    <a:pt x="192" y="53"/>
                    <a:pt x="156" y="40"/>
                  </a:cubicBezTo>
                  <a:cubicBezTo>
                    <a:pt x="157" y="37"/>
                    <a:pt x="158" y="35"/>
                    <a:pt x="158" y="32"/>
                  </a:cubicBezTo>
                  <a:cubicBezTo>
                    <a:pt x="158" y="14"/>
                    <a:pt x="143" y="0"/>
                    <a:pt x="126" y="0"/>
                  </a:cubicBezTo>
                  <a:cubicBezTo>
                    <a:pt x="109" y="0"/>
                    <a:pt x="94" y="14"/>
                    <a:pt x="94" y="32"/>
                  </a:cubicBezTo>
                  <a:cubicBezTo>
                    <a:pt x="94" y="35"/>
                    <a:pt x="95" y="37"/>
                    <a:pt x="96" y="40"/>
                  </a:cubicBezTo>
                  <a:cubicBezTo>
                    <a:pt x="60" y="53"/>
                    <a:pt x="35" y="86"/>
                    <a:pt x="35" y="126"/>
                  </a:cubicBezTo>
                  <a:cubicBezTo>
                    <a:pt x="35" y="196"/>
                    <a:pt x="35" y="196"/>
                    <a:pt x="35" y="196"/>
                  </a:cubicBezTo>
                  <a:cubicBezTo>
                    <a:pt x="35" y="199"/>
                    <a:pt x="35" y="202"/>
                    <a:pt x="35" y="204"/>
                  </a:cubicBezTo>
                  <a:cubicBezTo>
                    <a:pt x="0" y="238"/>
                    <a:pt x="0" y="238"/>
                    <a:pt x="0" y="238"/>
                  </a:cubicBezTo>
                  <a:cubicBezTo>
                    <a:pt x="0" y="246"/>
                    <a:pt x="6" y="252"/>
                    <a:pt x="14" y="252"/>
                  </a:cubicBezTo>
                  <a:cubicBezTo>
                    <a:pt x="95" y="252"/>
                    <a:pt x="95" y="252"/>
                    <a:pt x="95" y="252"/>
                  </a:cubicBezTo>
                  <a:cubicBezTo>
                    <a:pt x="95" y="254"/>
                    <a:pt x="94" y="255"/>
                    <a:pt x="94" y="256"/>
                  </a:cubicBezTo>
                  <a:cubicBezTo>
                    <a:pt x="94" y="274"/>
                    <a:pt x="109" y="288"/>
                    <a:pt x="126" y="288"/>
                  </a:cubicBezTo>
                  <a:cubicBezTo>
                    <a:pt x="143" y="288"/>
                    <a:pt x="158" y="274"/>
                    <a:pt x="158" y="256"/>
                  </a:cubicBezTo>
                  <a:cubicBezTo>
                    <a:pt x="158" y="255"/>
                    <a:pt x="157" y="254"/>
                    <a:pt x="157" y="252"/>
                  </a:cubicBezTo>
                  <a:cubicBezTo>
                    <a:pt x="238" y="252"/>
                    <a:pt x="238" y="252"/>
                    <a:pt x="238" y="252"/>
                  </a:cubicBezTo>
                  <a:cubicBezTo>
                    <a:pt x="246" y="252"/>
                    <a:pt x="252" y="246"/>
                    <a:pt x="252" y="238"/>
                  </a:cubicBezTo>
                  <a:lnTo>
                    <a:pt x="217" y="204"/>
                  </a:lnTo>
                  <a:close/>
                  <a:moveTo>
                    <a:pt x="108" y="32"/>
                  </a:moveTo>
                  <a:cubicBezTo>
                    <a:pt x="108" y="22"/>
                    <a:pt x="116" y="14"/>
                    <a:pt x="126" y="14"/>
                  </a:cubicBezTo>
                  <a:cubicBezTo>
                    <a:pt x="136" y="14"/>
                    <a:pt x="144" y="22"/>
                    <a:pt x="144" y="32"/>
                  </a:cubicBezTo>
                  <a:cubicBezTo>
                    <a:pt x="144" y="33"/>
                    <a:pt x="143" y="35"/>
                    <a:pt x="143" y="37"/>
                  </a:cubicBezTo>
                  <a:cubicBezTo>
                    <a:pt x="137" y="36"/>
                    <a:pt x="132" y="35"/>
                    <a:pt x="126" y="35"/>
                  </a:cubicBezTo>
                  <a:cubicBezTo>
                    <a:pt x="120" y="35"/>
                    <a:pt x="115" y="36"/>
                    <a:pt x="109" y="37"/>
                  </a:cubicBezTo>
                  <a:cubicBezTo>
                    <a:pt x="109" y="35"/>
                    <a:pt x="108" y="33"/>
                    <a:pt x="108" y="32"/>
                  </a:cubicBezTo>
                  <a:close/>
                </a:path>
              </a:pathLst>
            </a:custGeom>
            <a:solidFill>
              <a:srgbClr val="0A5B78"/>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6" name="直接箭头连接符 15"/>
          <p:cNvCxnSpPr/>
          <p:nvPr/>
        </p:nvCxnSpPr>
        <p:spPr>
          <a:xfrm flipH="1" flipV="1">
            <a:off x="3459615" y="1639642"/>
            <a:ext cx="0" cy="15954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0185364" y="3934420"/>
            <a:ext cx="0" cy="17145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7943850" y="1639641"/>
            <a:ext cx="0" cy="15954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5316903" y="3235079"/>
            <a:ext cx="769257" cy="769257"/>
            <a:chOff x="5316903" y="3235079"/>
            <a:chExt cx="769257" cy="769257"/>
          </a:xfrm>
          <a:solidFill>
            <a:schemeClr val="bg1"/>
          </a:solidFill>
        </p:grpSpPr>
        <p:sp>
          <p:nvSpPr>
            <p:cNvPr id="20" name="椭圆 19"/>
            <p:cNvSpPr/>
            <p:nvPr/>
          </p:nvSpPr>
          <p:spPr>
            <a:xfrm>
              <a:off x="5316903" y="3235079"/>
              <a:ext cx="769257" cy="7692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 name="Freeform 201"/>
            <p:cNvSpPr>
              <a:spLocks noEditPoints="1"/>
            </p:cNvSpPr>
            <p:nvPr/>
          </p:nvSpPr>
          <p:spPr bwMode="auto">
            <a:xfrm>
              <a:off x="5574244" y="3433906"/>
              <a:ext cx="254573" cy="350839"/>
            </a:xfrm>
            <a:custGeom>
              <a:avLst/>
              <a:gdLst>
                <a:gd name="T0" fmla="*/ 35 w 119"/>
                <a:gd name="T1" fmla="*/ 0 h 164"/>
                <a:gd name="T2" fmla="*/ 35 w 119"/>
                <a:gd name="T3" fmla="*/ 0 h 164"/>
                <a:gd name="T4" fmla="*/ 0 w 119"/>
                <a:gd name="T5" fmla="*/ 34 h 164"/>
                <a:gd name="T6" fmla="*/ 0 w 119"/>
                <a:gd name="T7" fmla="*/ 164 h 164"/>
                <a:gd name="T8" fmla="*/ 119 w 119"/>
                <a:gd name="T9" fmla="*/ 164 h 164"/>
                <a:gd name="T10" fmla="*/ 119 w 119"/>
                <a:gd name="T11" fmla="*/ 0 h 164"/>
                <a:gd name="T12" fmla="*/ 35 w 119"/>
                <a:gd name="T13" fmla="*/ 0 h 164"/>
                <a:gd name="T14" fmla="*/ 105 w 119"/>
                <a:gd name="T15" fmla="*/ 42 h 164"/>
                <a:gd name="T16" fmla="*/ 76 w 119"/>
                <a:gd name="T17" fmla="*/ 14 h 164"/>
                <a:gd name="T18" fmla="*/ 105 w 119"/>
                <a:gd name="T19" fmla="*/ 14 h 164"/>
                <a:gd name="T20" fmla="*/ 105 w 119"/>
                <a:gd name="T21" fmla="*/ 42 h 164"/>
                <a:gd name="T22" fmla="*/ 56 w 119"/>
                <a:gd name="T23" fmla="*/ 21 h 164"/>
                <a:gd name="T24" fmla="*/ 56 w 119"/>
                <a:gd name="T25" fmla="*/ 150 h 164"/>
                <a:gd name="T26" fmla="*/ 16 w 119"/>
                <a:gd name="T27" fmla="*/ 150 h 164"/>
                <a:gd name="T28" fmla="*/ 56 w 119"/>
                <a:gd name="T29" fmla="*/ 21 h 164"/>
                <a:gd name="T30" fmla="*/ 14 w 119"/>
                <a:gd name="T31" fmla="*/ 132 h 164"/>
                <a:gd name="T32" fmla="*/ 14 w 119"/>
                <a:gd name="T33" fmla="*/ 48 h 164"/>
                <a:gd name="T34" fmla="*/ 41 w 119"/>
                <a:gd name="T35" fmla="*/ 48 h 164"/>
                <a:gd name="T36" fmla="*/ 14 w 119"/>
                <a:gd name="T37" fmla="*/ 132 h 164"/>
                <a:gd name="T38" fmla="*/ 63 w 119"/>
                <a:gd name="T39" fmla="*/ 21 h 164"/>
                <a:gd name="T40" fmla="*/ 104 w 119"/>
                <a:gd name="T41" fmla="*/ 150 h 164"/>
                <a:gd name="T42" fmla="*/ 63 w 119"/>
                <a:gd name="T43" fmla="*/ 150 h 164"/>
                <a:gd name="T44" fmla="*/ 63 w 119"/>
                <a:gd name="T45" fmla="*/ 21 h 164"/>
                <a:gd name="T46" fmla="*/ 68 w 119"/>
                <a:gd name="T47" fmla="*/ 15 h 164"/>
                <a:gd name="T48" fmla="*/ 105 w 119"/>
                <a:gd name="T49" fmla="*/ 52 h 164"/>
                <a:gd name="T50" fmla="*/ 105 w 119"/>
                <a:gd name="T51" fmla="*/ 131 h 164"/>
                <a:gd name="T52" fmla="*/ 68 w 119"/>
                <a:gd name="T53" fmla="*/ 15 h 164"/>
                <a:gd name="T54" fmla="*/ 52 w 119"/>
                <a:gd name="T55" fmla="*/ 14 h 164"/>
                <a:gd name="T56" fmla="*/ 49 w 119"/>
                <a:gd name="T57" fmla="*/ 24 h 164"/>
                <a:gd name="T58" fmla="*/ 49 w 119"/>
                <a:gd name="T59" fmla="*/ 14 h 164"/>
                <a:gd name="T60" fmla="*/ 52 w 119"/>
                <a:gd name="T61" fmla="*/ 14 h 164"/>
                <a:gd name="T62" fmla="*/ 38 w 119"/>
                <a:gd name="T63" fmla="*/ 12 h 164"/>
                <a:gd name="T64" fmla="*/ 38 w 119"/>
                <a:gd name="T65" fmla="*/ 38 h 164"/>
                <a:gd name="T66" fmla="*/ 12 w 119"/>
                <a:gd name="T67" fmla="*/ 38 h 164"/>
                <a:gd name="T68" fmla="*/ 38 w 119"/>
                <a:gd name="T69" fmla="*/ 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9" h="164">
                  <a:moveTo>
                    <a:pt x="35" y="0"/>
                  </a:moveTo>
                  <a:lnTo>
                    <a:pt x="35" y="0"/>
                  </a:lnTo>
                  <a:lnTo>
                    <a:pt x="0" y="34"/>
                  </a:lnTo>
                  <a:lnTo>
                    <a:pt x="0" y="164"/>
                  </a:lnTo>
                  <a:lnTo>
                    <a:pt x="119" y="164"/>
                  </a:lnTo>
                  <a:lnTo>
                    <a:pt x="119" y="0"/>
                  </a:lnTo>
                  <a:lnTo>
                    <a:pt x="35" y="0"/>
                  </a:lnTo>
                  <a:close/>
                  <a:moveTo>
                    <a:pt x="105" y="42"/>
                  </a:moveTo>
                  <a:lnTo>
                    <a:pt x="76" y="14"/>
                  </a:lnTo>
                  <a:lnTo>
                    <a:pt x="105" y="14"/>
                  </a:lnTo>
                  <a:lnTo>
                    <a:pt x="105" y="42"/>
                  </a:lnTo>
                  <a:close/>
                  <a:moveTo>
                    <a:pt x="56" y="21"/>
                  </a:moveTo>
                  <a:lnTo>
                    <a:pt x="56" y="150"/>
                  </a:lnTo>
                  <a:lnTo>
                    <a:pt x="16" y="150"/>
                  </a:lnTo>
                  <a:lnTo>
                    <a:pt x="56" y="21"/>
                  </a:lnTo>
                  <a:close/>
                  <a:moveTo>
                    <a:pt x="14" y="132"/>
                  </a:moveTo>
                  <a:lnTo>
                    <a:pt x="14" y="48"/>
                  </a:lnTo>
                  <a:lnTo>
                    <a:pt x="41" y="48"/>
                  </a:lnTo>
                  <a:lnTo>
                    <a:pt x="14" y="132"/>
                  </a:lnTo>
                  <a:close/>
                  <a:moveTo>
                    <a:pt x="63" y="21"/>
                  </a:moveTo>
                  <a:lnTo>
                    <a:pt x="104" y="150"/>
                  </a:lnTo>
                  <a:lnTo>
                    <a:pt x="63" y="150"/>
                  </a:lnTo>
                  <a:lnTo>
                    <a:pt x="63" y="21"/>
                  </a:lnTo>
                  <a:close/>
                  <a:moveTo>
                    <a:pt x="68" y="15"/>
                  </a:moveTo>
                  <a:lnTo>
                    <a:pt x="105" y="52"/>
                  </a:lnTo>
                  <a:lnTo>
                    <a:pt x="105" y="131"/>
                  </a:lnTo>
                  <a:lnTo>
                    <a:pt x="68" y="15"/>
                  </a:lnTo>
                  <a:close/>
                  <a:moveTo>
                    <a:pt x="52" y="14"/>
                  </a:moveTo>
                  <a:lnTo>
                    <a:pt x="49" y="24"/>
                  </a:lnTo>
                  <a:lnTo>
                    <a:pt x="49" y="14"/>
                  </a:lnTo>
                  <a:lnTo>
                    <a:pt x="52" y="14"/>
                  </a:lnTo>
                  <a:close/>
                  <a:moveTo>
                    <a:pt x="38" y="12"/>
                  </a:moveTo>
                  <a:lnTo>
                    <a:pt x="38" y="38"/>
                  </a:lnTo>
                  <a:lnTo>
                    <a:pt x="12" y="38"/>
                  </a:lnTo>
                  <a:lnTo>
                    <a:pt x="38" y="12"/>
                  </a:lnTo>
                  <a:close/>
                </a:path>
              </a:pathLst>
            </a:custGeom>
            <a:solidFill>
              <a:srgbClr val="0A5B78"/>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p:nvPr/>
        </p:nvGrpSpPr>
        <p:grpSpPr>
          <a:xfrm>
            <a:off x="7558819" y="3235079"/>
            <a:ext cx="769257" cy="769257"/>
            <a:chOff x="7558819" y="3235079"/>
            <a:chExt cx="769257" cy="769257"/>
          </a:xfrm>
          <a:solidFill>
            <a:schemeClr val="bg1">
              <a:alpha val="93000"/>
            </a:schemeClr>
          </a:solidFill>
        </p:grpSpPr>
        <p:sp>
          <p:nvSpPr>
            <p:cNvPr id="23" name="椭圆 22"/>
            <p:cNvSpPr/>
            <p:nvPr/>
          </p:nvSpPr>
          <p:spPr>
            <a:xfrm>
              <a:off x="7558819" y="3235079"/>
              <a:ext cx="769257" cy="7692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4" name="组合 23"/>
            <p:cNvGrpSpPr/>
            <p:nvPr/>
          </p:nvGrpSpPr>
          <p:grpSpPr>
            <a:xfrm>
              <a:off x="7781600" y="3468675"/>
              <a:ext cx="323694" cy="321721"/>
              <a:chOff x="4445001" y="3036889"/>
              <a:chExt cx="260350" cy="258763"/>
            </a:xfrm>
            <a:grpFill/>
          </p:grpSpPr>
          <p:sp>
            <p:nvSpPr>
              <p:cNvPr id="25" name="Freeform 209"/>
              <p:cNvSpPr>
                <a:spLocks noEditPoints="1"/>
              </p:cNvSpPr>
              <p:nvPr/>
            </p:nvSpPr>
            <p:spPr bwMode="auto">
              <a:xfrm>
                <a:off x="4445001" y="3036889"/>
                <a:ext cx="260350" cy="258763"/>
              </a:xfrm>
              <a:custGeom>
                <a:avLst/>
                <a:gdLst>
                  <a:gd name="T0" fmla="*/ 268 w 288"/>
                  <a:gd name="T1" fmla="*/ 0 h 288"/>
                  <a:gd name="T2" fmla="*/ 20 w 288"/>
                  <a:gd name="T3" fmla="*/ 0 h 288"/>
                  <a:gd name="T4" fmla="*/ 0 w 288"/>
                  <a:gd name="T5" fmla="*/ 20 h 288"/>
                  <a:gd name="T6" fmla="*/ 0 w 288"/>
                  <a:gd name="T7" fmla="*/ 240 h 288"/>
                  <a:gd name="T8" fmla="*/ 48 w 288"/>
                  <a:gd name="T9" fmla="*/ 288 h 288"/>
                  <a:gd name="T10" fmla="*/ 62 w 288"/>
                  <a:gd name="T11" fmla="*/ 288 h 288"/>
                  <a:gd name="T12" fmla="*/ 62 w 288"/>
                  <a:gd name="T13" fmla="*/ 204 h 288"/>
                  <a:gd name="T14" fmla="*/ 196 w 288"/>
                  <a:gd name="T15" fmla="*/ 204 h 288"/>
                  <a:gd name="T16" fmla="*/ 196 w 288"/>
                  <a:gd name="T17" fmla="*/ 288 h 288"/>
                  <a:gd name="T18" fmla="*/ 268 w 288"/>
                  <a:gd name="T19" fmla="*/ 288 h 288"/>
                  <a:gd name="T20" fmla="*/ 288 w 288"/>
                  <a:gd name="T21" fmla="*/ 268 h 288"/>
                  <a:gd name="T22" fmla="*/ 288 w 288"/>
                  <a:gd name="T23" fmla="*/ 20 h 288"/>
                  <a:gd name="T24" fmla="*/ 268 w 288"/>
                  <a:gd name="T25" fmla="*/ 0 h 288"/>
                  <a:gd name="T26" fmla="*/ 244 w 288"/>
                  <a:gd name="T27" fmla="*/ 145 h 288"/>
                  <a:gd name="T28" fmla="*/ 44 w 288"/>
                  <a:gd name="T29" fmla="*/ 145 h 288"/>
                  <a:gd name="T30" fmla="*/ 44 w 288"/>
                  <a:gd name="T31" fmla="*/ 14 h 288"/>
                  <a:gd name="T32" fmla="*/ 244 w 288"/>
                  <a:gd name="T33" fmla="*/ 14 h 288"/>
                  <a:gd name="T34" fmla="*/ 244 w 288"/>
                  <a:gd name="T35" fmla="*/ 14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88">
                    <a:moveTo>
                      <a:pt x="268" y="0"/>
                    </a:moveTo>
                    <a:cubicBezTo>
                      <a:pt x="20" y="0"/>
                      <a:pt x="20" y="0"/>
                      <a:pt x="20" y="0"/>
                    </a:cubicBezTo>
                    <a:cubicBezTo>
                      <a:pt x="5" y="0"/>
                      <a:pt x="0" y="5"/>
                      <a:pt x="0" y="20"/>
                    </a:cubicBezTo>
                    <a:cubicBezTo>
                      <a:pt x="0" y="240"/>
                      <a:pt x="0" y="240"/>
                      <a:pt x="0" y="240"/>
                    </a:cubicBezTo>
                    <a:cubicBezTo>
                      <a:pt x="48" y="288"/>
                      <a:pt x="48" y="288"/>
                      <a:pt x="48" y="288"/>
                    </a:cubicBezTo>
                    <a:cubicBezTo>
                      <a:pt x="62" y="288"/>
                      <a:pt x="62" y="288"/>
                      <a:pt x="62" y="288"/>
                    </a:cubicBezTo>
                    <a:cubicBezTo>
                      <a:pt x="62" y="204"/>
                      <a:pt x="62" y="204"/>
                      <a:pt x="62" y="204"/>
                    </a:cubicBezTo>
                    <a:cubicBezTo>
                      <a:pt x="196" y="204"/>
                      <a:pt x="196" y="204"/>
                      <a:pt x="196" y="204"/>
                    </a:cubicBezTo>
                    <a:cubicBezTo>
                      <a:pt x="196" y="288"/>
                      <a:pt x="196" y="288"/>
                      <a:pt x="196" y="288"/>
                    </a:cubicBezTo>
                    <a:cubicBezTo>
                      <a:pt x="268" y="288"/>
                      <a:pt x="268" y="288"/>
                      <a:pt x="268" y="288"/>
                    </a:cubicBezTo>
                    <a:cubicBezTo>
                      <a:pt x="284" y="288"/>
                      <a:pt x="288" y="284"/>
                      <a:pt x="288" y="268"/>
                    </a:cubicBezTo>
                    <a:cubicBezTo>
                      <a:pt x="288" y="20"/>
                      <a:pt x="288" y="20"/>
                      <a:pt x="288" y="20"/>
                    </a:cubicBezTo>
                    <a:cubicBezTo>
                      <a:pt x="288" y="5"/>
                      <a:pt x="284" y="0"/>
                      <a:pt x="268" y="0"/>
                    </a:cubicBezTo>
                    <a:close/>
                    <a:moveTo>
                      <a:pt x="244" y="145"/>
                    </a:moveTo>
                    <a:cubicBezTo>
                      <a:pt x="44" y="145"/>
                      <a:pt x="44" y="145"/>
                      <a:pt x="44" y="145"/>
                    </a:cubicBezTo>
                    <a:cubicBezTo>
                      <a:pt x="44" y="14"/>
                      <a:pt x="44" y="14"/>
                      <a:pt x="44" y="14"/>
                    </a:cubicBezTo>
                    <a:cubicBezTo>
                      <a:pt x="244" y="14"/>
                      <a:pt x="244" y="14"/>
                      <a:pt x="244" y="14"/>
                    </a:cubicBezTo>
                    <a:lnTo>
                      <a:pt x="244" y="145"/>
                    </a:lnTo>
                    <a:close/>
                  </a:path>
                </a:pathLst>
              </a:custGeom>
              <a:solidFill>
                <a:srgbClr val="0A5B78"/>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 name="Rectangle 210"/>
              <p:cNvSpPr>
                <a:spLocks noChangeArrowheads="1"/>
              </p:cNvSpPr>
              <p:nvPr/>
            </p:nvSpPr>
            <p:spPr bwMode="auto">
              <a:xfrm>
                <a:off x="4525963" y="3246439"/>
                <a:ext cx="301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27" name="组合 26"/>
          <p:cNvGrpSpPr/>
          <p:nvPr/>
        </p:nvGrpSpPr>
        <p:grpSpPr>
          <a:xfrm>
            <a:off x="9800736" y="3235079"/>
            <a:ext cx="769257" cy="769257"/>
            <a:chOff x="9800736" y="3235079"/>
            <a:chExt cx="769257" cy="769257"/>
          </a:xfrm>
          <a:solidFill>
            <a:schemeClr val="bg1"/>
          </a:solidFill>
        </p:grpSpPr>
        <p:sp>
          <p:nvSpPr>
            <p:cNvPr id="28" name="椭圆 27"/>
            <p:cNvSpPr/>
            <p:nvPr/>
          </p:nvSpPr>
          <p:spPr>
            <a:xfrm>
              <a:off x="9800736" y="3235079"/>
              <a:ext cx="769257" cy="7692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 name="Freeform 94"/>
            <p:cNvSpPr>
              <a:spLocks noEditPoints="1"/>
            </p:cNvSpPr>
            <p:nvPr/>
          </p:nvSpPr>
          <p:spPr bwMode="auto">
            <a:xfrm>
              <a:off x="10011876" y="3461187"/>
              <a:ext cx="346974" cy="323558"/>
            </a:xfrm>
            <a:custGeom>
              <a:avLst/>
              <a:gdLst>
                <a:gd name="T0" fmla="*/ 215 w 288"/>
                <a:gd name="T1" fmla="*/ 0 h 269"/>
                <a:gd name="T2" fmla="*/ 213 w 288"/>
                <a:gd name="T3" fmla="*/ 0 h 269"/>
                <a:gd name="T4" fmla="*/ 212 w 288"/>
                <a:gd name="T5" fmla="*/ 0 h 269"/>
                <a:gd name="T6" fmla="*/ 139 w 288"/>
                <a:gd name="T7" fmla="*/ 73 h 269"/>
                <a:gd name="T8" fmla="*/ 139 w 288"/>
                <a:gd name="T9" fmla="*/ 117 h 269"/>
                <a:gd name="T10" fmla="*/ 0 w 288"/>
                <a:gd name="T11" fmla="*/ 117 h 269"/>
                <a:gd name="T12" fmla="*/ 0 w 288"/>
                <a:gd name="T13" fmla="*/ 269 h 269"/>
                <a:gd name="T14" fmla="*/ 202 w 288"/>
                <a:gd name="T15" fmla="*/ 269 h 269"/>
                <a:gd name="T16" fmla="*/ 202 w 288"/>
                <a:gd name="T17" fmla="*/ 117 h 269"/>
                <a:gd name="T18" fmla="*/ 175 w 288"/>
                <a:gd name="T19" fmla="*/ 117 h 269"/>
                <a:gd name="T20" fmla="*/ 175 w 288"/>
                <a:gd name="T21" fmla="*/ 73 h 269"/>
                <a:gd name="T22" fmla="*/ 212 w 288"/>
                <a:gd name="T23" fmla="*/ 36 h 269"/>
                <a:gd name="T24" fmla="*/ 214 w 288"/>
                <a:gd name="T25" fmla="*/ 36 h 269"/>
                <a:gd name="T26" fmla="*/ 215 w 288"/>
                <a:gd name="T27" fmla="*/ 36 h 269"/>
                <a:gd name="T28" fmla="*/ 251 w 288"/>
                <a:gd name="T29" fmla="*/ 73 h 269"/>
                <a:gd name="T30" fmla="*/ 251 w 288"/>
                <a:gd name="T31" fmla="*/ 91 h 269"/>
                <a:gd name="T32" fmla="*/ 264 w 288"/>
                <a:gd name="T33" fmla="*/ 91 h 269"/>
                <a:gd name="T34" fmla="*/ 264 w 288"/>
                <a:gd name="T35" fmla="*/ 95 h 269"/>
                <a:gd name="T36" fmla="*/ 251 w 288"/>
                <a:gd name="T37" fmla="*/ 107 h 269"/>
                <a:gd name="T38" fmla="*/ 251 w 288"/>
                <a:gd name="T39" fmla="*/ 117 h 269"/>
                <a:gd name="T40" fmla="*/ 288 w 288"/>
                <a:gd name="T41" fmla="*/ 117 h 269"/>
                <a:gd name="T42" fmla="*/ 288 w 288"/>
                <a:gd name="T43" fmla="*/ 73 h 269"/>
                <a:gd name="T44" fmla="*/ 215 w 288"/>
                <a:gd name="T45" fmla="*/ 0 h 269"/>
                <a:gd name="T46" fmla="*/ 124 w 288"/>
                <a:gd name="T47" fmla="*/ 241 h 269"/>
                <a:gd name="T48" fmla="*/ 78 w 288"/>
                <a:gd name="T49" fmla="*/ 241 h 269"/>
                <a:gd name="T50" fmla="*/ 89 w 288"/>
                <a:gd name="T51" fmla="*/ 192 h 269"/>
                <a:gd name="T52" fmla="*/ 78 w 288"/>
                <a:gd name="T53" fmla="*/ 172 h 269"/>
                <a:gd name="T54" fmla="*/ 101 w 288"/>
                <a:gd name="T55" fmla="*/ 149 h 269"/>
                <a:gd name="T56" fmla="*/ 124 w 288"/>
                <a:gd name="T57" fmla="*/ 172 h 269"/>
                <a:gd name="T58" fmla="*/ 112 w 288"/>
                <a:gd name="T59" fmla="*/ 192 h 269"/>
                <a:gd name="T60" fmla="*/ 124 w 288"/>
                <a:gd name="T61" fmla="*/ 24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8" h="269">
                  <a:moveTo>
                    <a:pt x="215" y="0"/>
                  </a:moveTo>
                  <a:cubicBezTo>
                    <a:pt x="214" y="0"/>
                    <a:pt x="214" y="0"/>
                    <a:pt x="213" y="0"/>
                  </a:cubicBezTo>
                  <a:cubicBezTo>
                    <a:pt x="213" y="0"/>
                    <a:pt x="212" y="0"/>
                    <a:pt x="212" y="0"/>
                  </a:cubicBezTo>
                  <a:cubicBezTo>
                    <a:pt x="172" y="0"/>
                    <a:pt x="139" y="33"/>
                    <a:pt x="139" y="73"/>
                  </a:cubicBezTo>
                  <a:cubicBezTo>
                    <a:pt x="139" y="73"/>
                    <a:pt x="139" y="99"/>
                    <a:pt x="139" y="117"/>
                  </a:cubicBezTo>
                  <a:cubicBezTo>
                    <a:pt x="0" y="117"/>
                    <a:pt x="0" y="117"/>
                    <a:pt x="0" y="117"/>
                  </a:cubicBezTo>
                  <a:cubicBezTo>
                    <a:pt x="0" y="269"/>
                    <a:pt x="0" y="269"/>
                    <a:pt x="0" y="269"/>
                  </a:cubicBezTo>
                  <a:cubicBezTo>
                    <a:pt x="202" y="269"/>
                    <a:pt x="202" y="269"/>
                    <a:pt x="202" y="269"/>
                  </a:cubicBezTo>
                  <a:cubicBezTo>
                    <a:pt x="202" y="117"/>
                    <a:pt x="202" y="117"/>
                    <a:pt x="202" y="117"/>
                  </a:cubicBezTo>
                  <a:cubicBezTo>
                    <a:pt x="175" y="117"/>
                    <a:pt x="175" y="117"/>
                    <a:pt x="175" y="117"/>
                  </a:cubicBezTo>
                  <a:cubicBezTo>
                    <a:pt x="175" y="99"/>
                    <a:pt x="175" y="73"/>
                    <a:pt x="175" y="73"/>
                  </a:cubicBezTo>
                  <a:cubicBezTo>
                    <a:pt x="175" y="53"/>
                    <a:pt x="192" y="36"/>
                    <a:pt x="212" y="36"/>
                  </a:cubicBezTo>
                  <a:cubicBezTo>
                    <a:pt x="213" y="36"/>
                    <a:pt x="214" y="36"/>
                    <a:pt x="214" y="36"/>
                  </a:cubicBezTo>
                  <a:cubicBezTo>
                    <a:pt x="214" y="36"/>
                    <a:pt x="214" y="36"/>
                    <a:pt x="215" y="36"/>
                  </a:cubicBezTo>
                  <a:cubicBezTo>
                    <a:pt x="235" y="36"/>
                    <a:pt x="251" y="53"/>
                    <a:pt x="251" y="73"/>
                  </a:cubicBezTo>
                  <a:cubicBezTo>
                    <a:pt x="251" y="73"/>
                    <a:pt x="251" y="81"/>
                    <a:pt x="251" y="91"/>
                  </a:cubicBezTo>
                  <a:cubicBezTo>
                    <a:pt x="264" y="91"/>
                    <a:pt x="264" y="91"/>
                    <a:pt x="264" y="91"/>
                  </a:cubicBezTo>
                  <a:cubicBezTo>
                    <a:pt x="264" y="95"/>
                    <a:pt x="264" y="95"/>
                    <a:pt x="264" y="95"/>
                  </a:cubicBezTo>
                  <a:cubicBezTo>
                    <a:pt x="251" y="107"/>
                    <a:pt x="251" y="107"/>
                    <a:pt x="251" y="107"/>
                  </a:cubicBezTo>
                  <a:cubicBezTo>
                    <a:pt x="251" y="111"/>
                    <a:pt x="251" y="114"/>
                    <a:pt x="251" y="117"/>
                  </a:cubicBezTo>
                  <a:cubicBezTo>
                    <a:pt x="288" y="117"/>
                    <a:pt x="288" y="117"/>
                    <a:pt x="288" y="117"/>
                  </a:cubicBezTo>
                  <a:cubicBezTo>
                    <a:pt x="288" y="99"/>
                    <a:pt x="288" y="73"/>
                    <a:pt x="288" y="73"/>
                  </a:cubicBezTo>
                  <a:cubicBezTo>
                    <a:pt x="288" y="33"/>
                    <a:pt x="255" y="0"/>
                    <a:pt x="215" y="0"/>
                  </a:cubicBezTo>
                  <a:close/>
                  <a:moveTo>
                    <a:pt x="124" y="241"/>
                  </a:moveTo>
                  <a:cubicBezTo>
                    <a:pt x="78" y="241"/>
                    <a:pt x="78" y="241"/>
                    <a:pt x="78" y="241"/>
                  </a:cubicBezTo>
                  <a:cubicBezTo>
                    <a:pt x="89" y="192"/>
                    <a:pt x="89" y="192"/>
                    <a:pt x="89" y="192"/>
                  </a:cubicBezTo>
                  <a:cubicBezTo>
                    <a:pt x="82" y="188"/>
                    <a:pt x="78" y="181"/>
                    <a:pt x="78" y="172"/>
                  </a:cubicBezTo>
                  <a:cubicBezTo>
                    <a:pt x="78" y="160"/>
                    <a:pt x="88" y="149"/>
                    <a:pt x="101" y="149"/>
                  </a:cubicBezTo>
                  <a:cubicBezTo>
                    <a:pt x="113" y="149"/>
                    <a:pt x="124" y="160"/>
                    <a:pt x="124" y="172"/>
                  </a:cubicBezTo>
                  <a:cubicBezTo>
                    <a:pt x="124" y="181"/>
                    <a:pt x="119" y="188"/>
                    <a:pt x="112" y="192"/>
                  </a:cubicBezTo>
                  <a:lnTo>
                    <a:pt x="124" y="241"/>
                  </a:lnTo>
                  <a:close/>
                </a:path>
              </a:pathLst>
            </a:custGeom>
            <a:solidFill>
              <a:srgbClr val="0A5B78"/>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30" name="组合 29"/>
          <p:cNvGrpSpPr/>
          <p:nvPr/>
        </p:nvGrpSpPr>
        <p:grpSpPr>
          <a:xfrm>
            <a:off x="406743" y="3001989"/>
            <a:ext cx="1235439" cy="1235439"/>
            <a:chOff x="406743" y="3001989"/>
            <a:chExt cx="1235439" cy="1235439"/>
          </a:xfrm>
          <a:solidFill>
            <a:schemeClr val="bg1"/>
          </a:solidFill>
        </p:grpSpPr>
        <p:sp>
          <p:nvSpPr>
            <p:cNvPr id="31" name="泪滴形 30"/>
            <p:cNvSpPr/>
            <p:nvPr/>
          </p:nvSpPr>
          <p:spPr>
            <a:xfrm rot="2700000">
              <a:off x="406743" y="3001989"/>
              <a:ext cx="1235439" cy="123543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noFill/>
              </a:endParaRPr>
            </a:p>
          </p:txBody>
        </p:sp>
        <p:sp>
          <p:nvSpPr>
            <p:cNvPr id="32" name="文本框 31"/>
            <p:cNvSpPr txBox="1"/>
            <p:nvPr/>
          </p:nvSpPr>
          <p:spPr>
            <a:xfrm>
              <a:off x="622768" y="3434262"/>
              <a:ext cx="934040" cy="645160"/>
            </a:xfrm>
            <a:prstGeom prst="rect">
              <a:avLst/>
            </a:prstGeom>
            <a:grpFill/>
          </p:spPr>
          <p:txBody>
            <a:bodyPr wrap="square">
              <a:spAutoFit/>
            </a:bodyPr>
            <a:lstStyle/>
            <a:p>
              <a:pPr eaLnBrk="1" fontAlgn="auto" hangingPunct="1">
                <a:spcBef>
                  <a:spcPts val="0"/>
                </a:spcBef>
                <a:spcAft>
                  <a:spcPts val="0"/>
                </a:spcAft>
                <a:defRPr/>
              </a:pPr>
              <a:r>
                <a:rPr lang="zh-CN" altLang="en-US" b="1" dirty="0">
                  <a:solidFill>
                    <a:srgbClr val="0A5B78"/>
                  </a:solidFill>
                  <a:latin typeface="微软雅黑" panose="020B0503020204020204" pitchFamily="34" charset="-122"/>
                  <a:ea typeface="微软雅黑" panose="020B0503020204020204" pitchFamily="34" charset="-122"/>
                </a:rPr>
                <a:t>内容及模块</a:t>
              </a:r>
            </a:p>
          </p:txBody>
        </p:sp>
      </p:grpSp>
      <p:sp>
        <p:nvSpPr>
          <p:cNvPr id="17438" name="矩形 34"/>
          <p:cNvSpPr>
            <a:spLocks noChangeArrowheads="1"/>
          </p:cNvSpPr>
          <p:nvPr/>
        </p:nvSpPr>
        <p:spPr bwMode="auto">
          <a:xfrm>
            <a:off x="3489365" y="603717"/>
            <a:ext cx="325596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2000" b="1" dirty="0">
                <a:solidFill>
                  <a:schemeClr val="bg1"/>
                </a:solidFill>
                <a:latin typeface="微软雅黑" panose="020B0503020204020204" pitchFamily="34" charset="-122"/>
                <a:ea typeface="微软雅黑" panose="020B0503020204020204" pitchFamily="34" charset="-122"/>
              </a:rPr>
              <a:t>3.1</a:t>
            </a:r>
            <a:r>
              <a:rPr lang="zh-CN" altLang="en-US" sz="2000" b="1" dirty="0">
                <a:solidFill>
                  <a:schemeClr val="bg1"/>
                </a:solidFill>
                <a:latin typeface="微软雅黑" panose="020B0503020204020204" pitchFamily="34" charset="-122"/>
                <a:ea typeface="微软雅黑" panose="020B0503020204020204" pitchFamily="34" charset="-122"/>
              </a:rPr>
              <a:t>基于</a:t>
            </a:r>
            <a:r>
              <a:rPr lang="en-US" altLang="zh-CN" sz="2000" b="1" dirty="0">
                <a:solidFill>
                  <a:schemeClr val="bg1"/>
                </a:solidFill>
                <a:latin typeface="微软雅黑" panose="020B0503020204020204" pitchFamily="34" charset="-122"/>
                <a:ea typeface="微软雅黑" panose="020B0503020204020204" pitchFamily="34" charset="-122"/>
              </a:rPr>
              <a:t>51</a:t>
            </a:r>
            <a:r>
              <a:rPr lang="zh-CN" altLang="en-US" sz="2000" b="1" dirty="0" smtClean="0">
                <a:solidFill>
                  <a:schemeClr val="bg1"/>
                </a:solidFill>
                <a:latin typeface="微软雅黑" panose="020B0503020204020204" pitchFamily="34" charset="-122"/>
                <a:ea typeface="微软雅黑" panose="020B0503020204020204" pitchFamily="34" charset="-122"/>
              </a:rPr>
              <a:t>单片机的设计</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just" eaLnBrk="1" hangingPunct="1"/>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just" eaLnBrk="1" hangingPunct="1"/>
            <a:r>
              <a:rPr lang="en-US" altLang="zh-CN" sz="2000" dirty="0" smtClean="0">
                <a:solidFill>
                  <a:schemeClr val="bg1"/>
                </a:solidFill>
                <a:latin typeface="微软雅黑" panose="020B0503020204020204" pitchFamily="34" charset="-122"/>
                <a:ea typeface="微软雅黑" panose="020B0503020204020204" pitchFamily="34" charset="-122"/>
              </a:rPr>
              <a:t>51</a:t>
            </a:r>
            <a:r>
              <a:rPr lang="zh-CN" altLang="en-US" sz="2000" dirty="0" smtClean="0">
                <a:solidFill>
                  <a:schemeClr val="bg1"/>
                </a:solidFill>
                <a:latin typeface="微软雅黑" panose="020B0503020204020204" pitchFamily="34" charset="-122"/>
                <a:ea typeface="微软雅黑" panose="020B0503020204020204" pitchFamily="34" charset="-122"/>
              </a:rPr>
              <a:t>单片机体积小巧，携带方便，通讯速度快，无需外接电源，之前利用单片机做过一个实验，上手熟练</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25" name="组合 36"/>
          <p:cNvGrpSpPr/>
          <p:nvPr/>
        </p:nvGrpSpPr>
        <p:grpSpPr bwMode="auto">
          <a:xfrm>
            <a:off x="2790629" y="4326564"/>
            <a:ext cx="2570996" cy="2029996"/>
            <a:chOff x="996030" y="3714533"/>
            <a:chExt cx="2570632" cy="2029851"/>
          </a:xfrm>
        </p:grpSpPr>
        <p:sp>
          <p:nvSpPr>
            <p:cNvPr id="17435" name="矩形 37"/>
            <p:cNvSpPr>
              <a:spLocks noChangeArrowheads="1"/>
            </p:cNvSpPr>
            <p:nvPr/>
          </p:nvSpPr>
          <p:spPr bwMode="auto">
            <a:xfrm>
              <a:off x="1012736" y="4113285"/>
              <a:ext cx="2553926" cy="1631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sz="2000" dirty="0" smtClean="0">
                <a:solidFill>
                  <a:schemeClr val="bg1"/>
                </a:solidFill>
                <a:latin typeface="微软雅黑" panose="020B0503020204020204" pitchFamily="34" charset="-122"/>
                <a:ea typeface="微软雅黑" panose="020B0503020204020204" pitchFamily="34" charset="-122"/>
              </a:endParaRPr>
            </a:p>
            <a:p>
              <a:pPr eaLnBrk="1" hangingPunct="1"/>
              <a:r>
                <a:rPr lang="zh-CN" altLang="en-US" sz="2000" dirty="0" smtClean="0">
                  <a:solidFill>
                    <a:schemeClr val="bg1"/>
                  </a:solidFill>
                  <a:latin typeface="微软雅黑" panose="020B0503020204020204" pitchFamily="34" charset="-122"/>
                  <a:ea typeface="微软雅黑" panose="020B0503020204020204" pitchFamily="34" charset="-122"/>
                </a:rPr>
                <a:t>脉搏</a:t>
              </a:r>
              <a:r>
                <a:rPr lang="zh-CN" altLang="en-US" sz="2000" dirty="0">
                  <a:solidFill>
                    <a:schemeClr val="bg1"/>
                  </a:solidFill>
                  <a:latin typeface="微软雅黑" panose="020B0503020204020204" pitchFamily="34" charset="-122"/>
                  <a:ea typeface="微软雅黑" panose="020B0503020204020204" pitchFamily="34" charset="-122"/>
                </a:rPr>
                <a:t>信号的采集、电流电路的转换、信号的预处理、电源模块的研究</a:t>
              </a:r>
              <a:r>
                <a:rPr lang="zh-CN" altLang="en-US" dirty="0">
                  <a:solidFill>
                    <a:schemeClr val="bg1"/>
                  </a:solidFill>
                  <a:latin typeface="微软雅黑" panose="020B0503020204020204" pitchFamily="34" charset="-122"/>
                  <a:ea typeface="微软雅黑" panose="020B0503020204020204" pitchFamily="34" charset="-122"/>
                </a:rPr>
                <a:t>、</a:t>
              </a:r>
            </a:p>
          </p:txBody>
        </p:sp>
        <p:sp>
          <p:nvSpPr>
            <p:cNvPr id="17436" name="矩形 38"/>
            <p:cNvSpPr>
              <a:spLocks noChangeArrowheads="1"/>
            </p:cNvSpPr>
            <p:nvPr/>
          </p:nvSpPr>
          <p:spPr bwMode="auto">
            <a:xfrm>
              <a:off x="996030" y="3714533"/>
              <a:ext cx="2431071" cy="398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2000" b="1" dirty="0">
                  <a:solidFill>
                    <a:schemeClr val="bg1"/>
                  </a:solidFill>
                  <a:latin typeface="微软雅黑" panose="020B0503020204020204" pitchFamily="34" charset="-122"/>
                  <a:ea typeface="微软雅黑" panose="020B0503020204020204" pitchFamily="34" charset="-122"/>
                </a:rPr>
                <a:t>3.2</a:t>
              </a:r>
              <a:r>
                <a:rPr lang="zh-CN" altLang="en-US" sz="2000" b="1" dirty="0">
                  <a:solidFill>
                    <a:schemeClr val="bg1"/>
                  </a:solidFill>
                  <a:latin typeface="微软雅黑" panose="020B0503020204020204" pitchFamily="34" charset="-122"/>
                  <a:ea typeface="微软雅黑" panose="020B0503020204020204" pitchFamily="34" charset="-122"/>
                </a:rPr>
                <a:t>各模块的的处理</a:t>
              </a:r>
            </a:p>
          </p:txBody>
        </p:sp>
      </p:grpSp>
      <p:sp>
        <p:nvSpPr>
          <p:cNvPr id="17434" name="矩形 42"/>
          <p:cNvSpPr>
            <a:spLocks noChangeArrowheads="1"/>
          </p:cNvSpPr>
          <p:nvPr/>
        </p:nvSpPr>
        <p:spPr bwMode="auto">
          <a:xfrm>
            <a:off x="8039490" y="574993"/>
            <a:ext cx="352249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3.3 USB</a:t>
            </a:r>
            <a:r>
              <a:rPr lang="zh-CN" altLang="en-US" sz="2000" b="1" dirty="0">
                <a:solidFill>
                  <a:schemeClr val="bg1"/>
                </a:solidFill>
                <a:latin typeface="微软雅黑" panose="020B0503020204020204" pitchFamily="34" charset="-122"/>
                <a:ea typeface="微软雅黑" panose="020B0503020204020204" pitchFamily="34" charset="-122"/>
              </a:rPr>
              <a:t>转换口的硬件</a:t>
            </a:r>
            <a:r>
              <a:rPr lang="zh-CN" altLang="en-US" sz="2000" b="1" dirty="0" smtClean="0">
                <a:solidFill>
                  <a:schemeClr val="bg1"/>
                </a:solidFill>
                <a:latin typeface="微软雅黑" panose="020B0503020204020204" pitchFamily="34" charset="-122"/>
                <a:ea typeface="微软雅黑" panose="020B0503020204020204" pitchFamily="34" charset="-122"/>
              </a:rPr>
              <a:t>研究</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eaLnBrk="1" hangingPunct="1"/>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000" dirty="0" smtClean="0">
                <a:solidFill>
                  <a:schemeClr val="bg1"/>
                </a:solidFill>
                <a:latin typeface="微软雅黑" panose="020B0503020204020204" pitchFamily="34" charset="-122"/>
                <a:ea typeface="微软雅黑" panose="020B0503020204020204" pitchFamily="34" charset="-122"/>
              </a:rPr>
              <a:t>由于单片机通讯的串口与计算机进行数据通讯时，遵循的通讯协议不同，可能会出现不匹配的问题，所以添加了</a:t>
            </a:r>
            <a:r>
              <a:rPr lang="en-US" altLang="zh-CN" sz="2000" dirty="0" smtClean="0">
                <a:solidFill>
                  <a:schemeClr val="bg1"/>
                </a:solidFill>
                <a:latin typeface="微软雅黑" panose="020B0503020204020204" pitchFamily="34" charset="-122"/>
                <a:ea typeface="微软雅黑" panose="020B0503020204020204" pitchFamily="34" charset="-122"/>
              </a:rPr>
              <a:t>USB</a:t>
            </a:r>
            <a:r>
              <a:rPr lang="zh-CN" altLang="en-US" sz="2000" dirty="0" smtClean="0">
                <a:solidFill>
                  <a:schemeClr val="bg1"/>
                </a:solidFill>
                <a:latin typeface="微软雅黑" panose="020B0503020204020204" pitchFamily="34" charset="-122"/>
                <a:ea typeface="微软雅黑" panose="020B0503020204020204" pitchFamily="34" charset="-122"/>
              </a:rPr>
              <a:t>转串口模块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7432" name="矩形 46"/>
          <p:cNvSpPr>
            <a:spLocks noChangeArrowheads="1"/>
          </p:cNvSpPr>
          <p:nvPr/>
        </p:nvSpPr>
        <p:spPr bwMode="auto">
          <a:xfrm>
            <a:off x="6392004" y="4440790"/>
            <a:ext cx="364569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3.4</a:t>
            </a:r>
            <a:r>
              <a:rPr lang="zh-CN" altLang="en-US" sz="2000" b="1" dirty="0">
                <a:solidFill>
                  <a:schemeClr val="bg1"/>
                </a:solidFill>
                <a:latin typeface="微软雅黑" panose="020B0503020204020204" pitchFamily="34" charset="-122"/>
                <a:ea typeface="微软雅黑" panose="020B0503020204020204" pitchFamily="34" charset="-122"/>
              </a:rPr>
              <a:t>提取特征点与传感器</a:t>
            </a:r>
            <a:r>
              <a:rPr lang="zh-CN" altLang="en-US" sz="2000" b="1" dirty="0" smtClean="0">
                <a:solidFill>
                  <a:schemeClr val="bg1"/>
                </a:solidFill>
                <a:latin typeface="微软雅黑" panose="020B0503020204020204" pitchFamily="34" charset="-122"/>
                <a:ea typeface="微软雅黑" panose="020B0503020204020204" pitchFamily="34" charset="-122"/>
              </a:rPr>
              <a:t>驱动</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eaLnBrk="1" hangingPunct="1"/>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在实验过程</a:t>
            </a:r>
            <a:r>
              <a:rPr lang="zh-CN" altLang="en-US" sz="2000" dirty="0" smtClean="0">
                <a:solidFill>
                  <a:schemeClr val="bg1"/>
                </a:solidFill>
                <a:latin typeface="微软雅黑" panose="020B0503020204020204" pitchFamily="34" charset="-122"/>
                <a:ea typeface="微软雅黑" panose="020B0503020204020204" pitchFamily="34" charset="-122"/>
              </a:rPr>
              <a:t>中我们需要将特殊的情况或者特殊的数据值提取出来研究现象。</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0" y="457200"/>
            <a:ext cx="5004987" cy="879820"/>
          </a:xfrm>
        </p:spPr>
        <p:txBody>
          <a:bodyPr/>
          <a:lstStyle/>
          <a:p>
            <a:r>
              <a:rPr lang="en-US" altLang="zh-CN" dirty="0"/>
              <a:t>4.</a:t>
            </a:r>
            <a:r>
              <a:rPr lang="zh-CN" altLang="en-US" dirty="0"/>
              <a:t>开发工具</a:t>
            </a:r>
          </a:p>
        </p:txBody>
      </p:sp>
      <p:pic>
        <p:nvPicPr>
          <p:cNvPr id="14" name="图片占位符 13"/>
          <p:cNvPicPr>
            <a:picLocks noGrp="1" noChangeAspect="1"/>
          </p:cNvPicPr>
          <p:nvPr>
            <p:ph type="pic" idx="1"/>
          </p:nvPr>
        </p:nvPicPr>
        <p:blipFill>
          <a:blip r:embed="rId4" cstate="print">
            <a:extLst>
              <a:ext uri="{28A0092B-C50C-407E-A947-70E740481C1C}">
                <a14:useLocalDpi xmlns:a14="http://schemas.microsoft.com/office/drawing/2010/main" val="0"/>
              </a:ext>
            </a:extLst>
          </a:blip>
          <a:srcRect/>
          <a:stretch>
            <a:fillRect/>
          </a:stretch>
        </p:blipFill>
        <p:spPr/>
      </p:pic>
      <p:sp>
        <p:nvSpPr>
          <p:cNvPr id="7" name="文本占位符 6"/>
          <p:cNvSpPr>
            <a:spLocks noGrp="1"/>
          </p:cNvSpPr>
          <p:nvPr>
            <p:ph type="body" sz="half" idx="2"/>
          </p:nvPr>
        </p:nvSpPr>
        <p:spPr/>
        <p:txBody>
          <a:bodyPr>
            <a:normAutofit lnSpcReduction="10000"/>
          </a:bodyPr>
          <a:lstStyle/>
          <a:p>
            <a:pPr marL="342900" indent="-342900">
              <a:buFont typeface="Arial" panose="020B0604020202020204" pitchFamily="34" charset="0"/>
              <a:buChar char="•"/>
            </a:pPr>
            <a:r>
              <a:rPr lang="en-US" altLang="zh-CN" sz="1800" dirty="0" smtClean="0"/>
              <a:t>Keil4</a:t>
            </a:r>
          </a:p>
          <a:p>
            <a:pPr marL="342900" indent="-342900">
              <a:buFont typeface="Arial" panose="020B0604020202020204" pitchFamily="34" charset="0"/>
              <a:buChar char="•"/>
            </a:pPr>
            <a:endParaRPr lang="en-US" altLang="zh-CN" sz="1800" dirty="0" smtClean="0"/>
          </a:p>
          <a:p>
            <a:pPr marL="342900" indent="-342900">
              <a:buFont typeface="Arial" panose="020B0604020202020204" pitchFamily="34" charset="0"/>
              <a:buChar char="•"/>
            </a:pPr>
            <a:r>
              <a:rPr lang="en-US" altLang="zh-CN" sz="1800" dirty="0" smtClean="0"/>
              <a:t>AD</a:t>
            </a:r>
            <a:r>
              <a:rPr lang="zh-CN" altLang="en-US" sz="1800" dirty="0"/>
              <a:t>（</a:t>
            </a:r>
            <a:r>
              <a:rPr lang="en-US" altLang="zh-CN" sz="1800" dirty="0"/>
              <a:t>Altium Desigener</a:t>
            </a:r>
            <a:r>
              <a:rPr lang="zh-CN" altLang="en-US" sz="1800" dirty="0"/>
              <a:t>）硬件</a:t>
            </a:r>
            <a:endParaRPr lang="en-US" altLang="zh-CN" sz="1800" dirty="0"/>
          </a:p>
          <a:p>
            <a:pPr marL="342900" indent="-342900">
              <a:buFont typeface="Arial" panose="020B0604020202020204" pitchFamily="34" charset="0"/>
              <a:buChar char="•"/>
            </a:pPr>
            <a:endParaRPr lang="en-US" altLang="zh-CN" sz="1800" dirty="0"/>
          </a:p>
          <a:p>
            <a:pPr marL="342900" indent="-342900">
              <a:buFont typeface="Arial" panose="020B0604020202020204" pitchFamily="34" charset="0"/>
              <a:buChar char="•"/>
            </a:pPr>
            <a:r>
              <a:rPr lang="en-US" altLang="zh-CN" sz="1800" dirty="0" smtClean="0"/>
              <a:t>MAX30102</a:t>
            </a:r>
            <a:r>
              <a:rPr lang="zh-CN" altLang="en-US" sz="1800" dirty="0" smtClean="0"/>
              <a:t>传感器</a:t>
            </a:r>
            <a:endParaRPr lang="en-US" altLang="zh-CN" sz="1800" dirty="0"/>
          </a:p>
          <a:p>
            <a:pPr marL="342900" indent="-342900">
              <a:buFont typeface="Arial" panose="020B0604020202020204" pitchFamily="34" charset="0"/>
              <a:buChar char="•"/>
            </a:pPr>
            <a:endParaRPr lang="en-US" altLang="zh-CN" sz="1800" dirty="0"/>
          </a:p>
          <a:p>
            <a:pPr marL="342900" indent="-342900">
              <a:buFont typeface="Arial" panose="020B0604020202020204" pitchFamily="34" charset="0"/>
              <a:buChar char="•"/>
            </a:pPr>
            <a:r>
              <a:rPr lang="zh-CN" altLang="en-US" sz="1800" dirty="0"/>
              <a:t>无线</a:t>
            </a:r>
            <a:r>
              <a:rPr lang="en-US" altLang="zh-CN" sz="1800" dirty="0"/>
              <a:t>/</a:t>
            </a:r>
            <a:r>
              <a:rPr lang="zh-CN" altLang="en-US" sz="1800" dirty="0"/>
              <a:t>通讯</a:t>
            </a:r>
            <a:r>
              <a:rPr lang="zh-CN" altLang="en-US" sz="1800" dirty="0" smtClean="0"/>
              <a:t>工具</a:t>
            </a:r>
            <a:endParaRPr lang="en-US" altLang="zh-CN" sz="1800" dirty="0" smtClean="0"/>
          </a:p>
          <a:p>
            <a:pPr marL="342900" indent="-342900">
              <a:buFont typeface="Arial" panose="020B0604020202020204" pitchFamily="34" charset="0"/>
              <a:buChar char="•"/>
            </a:pPr>
            <a:endParaRPr lang="en-US" altLang="zh-CN" sz="1800" dirty="0" smtClean="0"/>
          </a:p>
          <a:p>
            <a:pPr marL="342900" indent="-342900">
              <a:lnSpc>
                <a:spcPct val="100000"/>
              </a:lnSpc>
              <a:buFont typeface="Arial" panose="020B0604020202020204" pitchFamily="34" charset="0"/>
              <a:buChar char="•"/>
            </a:pPr>
            <a:r>
              <a:rPr lang="en-US" altLang="zh-CN" sz="1800" dirty="0" smtClean="0"/>
              <a:t>CPU</a:t>
            </a:r>
            <a:r>
              <a:rPr lang="zh-CN" altLang="en-US" sz="1800" dirty="0" smtClean="0"/>
              <a:t>：</a:t>
            </a:r>
            <a:r>
              <a:rPr lang="en-US" altLang="zh-CN" sz="1800" dirty="0" smtClean="0"/>
              <a:t>STC89C52 </a:t>
            </a:r>
            <a:endParaRPr lang="en-US" altLang="zh-CN" sz="1800" dirty="0"/>
          </a:p>
          <a:p>
            <a:endParaRPr lang="zh-CN" altLang="en-US" sz="1800" dirty="0"/>
          </a:p>
          <a:p>
            <a:pPr marL="342900" indent="-342900">
              <a:buFont typeface="Arial" panose="020B0604020202020204" pitchFamily="34" charset="0"/>
              <a:buChar char="•"/>
            </a:pPr>
            <a:r>
              <a:rPr lang="en-US" altLang="zh-CN" sz="1800" b="1" dirty="0"/>
              <a:t>C</a:t>
            </a:r>
            <a:r>
              <a:rPr lang="zh-CN" altLang="en-US" sz="1800" b="1" dirty="0" smtClean="0"/>
              <a:t>语言</a:t>
            </a:r>
            <a:endParaRPr lang="en-US" altLang="zh-CN" sz="1800" b="1" dirty="0" smtClean="0"/>
          </a:p>
          <a:p>
            <a:r>
              <a:rPr lang="zh-CN" altLang="en-US" sz="1800" dirty="0" smtClean="0">
                <a:latin typeface="宋体" pitchFamily="2" charset="-122"/>
                <a:ea typeface="宋体" pitchFamily="2" charset="-122"/>
              </a:rPr>
              <a:t>   使用</a:t>
            </a:r>
            <a:r>
              <a:rPr lang="en-US" altLang="zh-CN" sz="1800" dirty="0" smtClean="0">
                <a:latin typeface="宋体" pitchFamily="2" charset="-122"/>
                <a:ea typeface="宋体" pitchFamily="2" charset="-122"/>
              </a:rPr>
              <a:t>C</a:t>
            </a:r>
            <a:r>
              <a:rPr lang="zh-CN" altLang="en-US" sz="1800" dirty="0">
                <a:latin typeface="宋体" pitchFamily="2" charset="-122"/>
                <a:ea typeface="宋体" pitchFamily="2" charset="-122"/>
              </a:rPr>
              <a:t>语言</a:t>
            </a:r>
            <a:r>
              <a:rPr lang="zh-CN" altLang="en-US" sz="1800" dirty="0" smtClean="0">
                <a:latin typeface="宋体" pitchFamily="2" charset="-122"/>
                <a:ea typeface="宋体" pitchFamily="2" charset="-122"/>
              </a:rPr>
              <a:t>技术</a:t>
            </a:r>
            <a:r>
              <a:rPr lang="zh-CN" altLang="en-US" sz="1800" dirty="0">
                <a:latin typeface="宋体" pitchFamily="2" charset="-122"/>
                <a:ea typeface="宋体" pitchFamily="2" charset="-122"/>
              </a:rPr>
              <a:t>实现程序代码的编写。</a:t>
            </a:r>
            <a:endParaRPr lang="zh-CN" altLang="en-US" sz="1800" dirty="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06104"/>
            <a:ext cx="4644571" cy="816948"/>
          </a:xfrm>
        </p:spPr>
        <p:txBody>
          <a:bodyPr vert="horz" wrap="square" lIns="91440" tIns="45720" rIns="91440" bIns="45720" rtlCol="0" anchor="ctr">
            <a:normAutofit/>
          </a:bodyPr>
          <a:lstStyle/>
          <a:p>
            <a:r>
              <a:rPr lang="en-US" altLang="zh-CN" dirty="0"/>
              <a:t>5</a:t>
            </a:r>
            <a:r>
              <a:rPr lang="en-US" altLang="zh-CN" dirty="0" smtClean="0"/>
              <a:t>.</a:t>
            </a:r>
            <a:r>
              <a:rPr lang="zh-CN" altLang="en-US" dirty="0" smtClean="0"/>
              <a:t>实现原理</a:t>
            </a:r>
            <a:endParaRPr lang="zh-CN" altLang="en-US" dirty="0"/>
          </a:p>
        </p:txBody>
      </p:sp>
      <p:sp>
        <p:nvSpPr>
          <p:cNvPr id="3" name="内容占位符 2"/>
          <p:cNvSpPr>
            <a:spLocks noGrp="1"/>
          </p:cNvSpPr>
          <p:nvPr>
            <p:ph idx="1"/>
          </p:nvPr>
        </p:nvSpPr>
        <p:spPr/>
        <p:txBody>
          <a:bodyPr>
            <a:normAutofit fontScale="92500" lnSpcReduction="10000"/>
          </a:bodyPr>
          <a:lstStyle/>
          <a:p>
            <a:pPr algn="just">
              <a:lnSpc>
                <a:spcPct val="120000"/>
              </a:lnSpc>
            </a:pPr>
            <a:r>
              <a:rPr lang="zh-CN" altLang="en-US" dirty="0" smtClean="0">
                <a:solidFill>
                  <a:schemeClr val="bg1"/>
                </a:solidFill>
                <a:sym typeface="Arial" panose="020B0604020202020204" pitchFamily="34" charset="0"/>
              </a:rPr>
              <a:t>采用</a:t>
            </a:r>
            <a:r>
              <a:rPr lang="zh-CN" altLang="en-US" dirty="0">
                <a:solidFill>
                  <a:schemeClr val="bg1"/>
                </a:solidFill>
                <a:sym typeface="Arial" panose="020B0604020202020204" pitchFamily="34" charset="0"/>
              </a:rPr>
              <a:t>的模块设计的思想，程序编写时采用层次化、模块化的软件编写</a:t>
            </a:r>
            <a:r>
              <a:rPr lang="zh-CN" altLang="en-US" dirty="0" smtClean="0">
                <a:solidFill>
                  <a:schemeClr val="bg1"/>
                </a:solidFill>
                <a:sym typeface="Arial" panose="020B0604020202020204" pitchFamily="34" charset="0"/>
              </a:rPr>
              <a:t>方法</a:t>
            </a:r>
            <a:r>
              <a:rPr lang="zh-CN" altLang="en-US" dirty="0">
                <a:sym typeface="Arial" panose="020B0604020202020204" pitchFamily="34" charset="0"/>
              </a:rPr>
              <a:t>。</a:t>
            </a:r>
            <a:r>
              <a:rPr lang="zh-CN" altLang="en-US" dirty="0" smtClean="0">
                <a:sym typeface="Arial" panose="020B0604020202020204" pitchFamily="34" charset="0"/>
              </a:rPr>
              <a:t>软件</a:t>
            </a:r>
            <a:r>
              <a:rPr lang="zh-CN" altLang="en-US" dirty="0">
                <a:sym typeface="Arial" panose="020B0604020202020204" pitchFamily="34" charset="0"/>
              </a:rPr>
              <a:t>程序的编写使用KEIL C软件编译环境，使用C语言进行系统程序的编写，并在程序中对采集到的数据进行分析、处理和显示</a:t>
            </a:r>
            <a:r>
              <a:rPr lang="zh-CN" altLang="en-US" dirty="0" smtClean="0">
                <a:sym typeface="Arial" panose="020B0604020202020204" pitchFamily="34" charset="0"/>
              </a:rPr>
              <a:t>。</a:t>
            </a:r>
            <a:endParaRPr lang="en-US" altLang="zh-CN" dirty="0" smtClean="0">
              <a:solidFill>
                <a:schemeClr val="bg1"/>
              </a:solidFill>
              <a:sym typeface="Arial" panose="020B0604020202020204" pitchFamily="34" charset="0"/>
            </a:endParaRPr>
          </a:p>
          <a:p>
            <a:pPr algn="just">
              <a:lnSpc>
                <a:spcPct val="120000"/>
              </a:lnSpc>
            </a:pPr>
            <a:r>
              <a:rPr lang="zh-CN" altLang="en-US" dirty="0" smtClean="0">
                <a:sym typeface="Arial" panose="020B0604020202020204" pitchFamily="34" charset="0"/>
              </a:rPr>
              <a:t>脉搏信号的获取：</a:t>
            </a:r>
            <a:r>
              <a:rPr lang="zh-CN" altLang="en-US" dirty="0" smtClean="0">
                <a:sym typeface="Wingdings" panose="05000000000000000000" pitchFamily="2" charset="2"/>
              </a:rPr>
              <a:t>光电</a:t>
            </a:r>
            <a:r>
              <a:rPr lang="zh-CN" altLang="en-US" dirty="0">
                <a:sym typeface="Wingdings" panose="05000000000000000000" pitchFamily="2" charset="2"/>
              </a:rPr>
              <a:t>容积法</a:t>
            </a:r>
            <a:r>
              <a:rPr lang="zh-CN" altLang="en-US" dirty="0" smtClean="0">
                <a:sym typeface="Wingdings" panose="05000000000000000000" pitchFamily="2" charset="2"/>
              </a:rPr>
              <a:t>，是利用</a:t>
            </a:r>
            <a:r>
              <a:rPr lang="zh-CN" altLang="en-US" dirty="0">
                <a:sym typeface="Wingdings" panose="05000000000000000000" pitchFamily="2" charset="2"/>
              </a:rPr>
              <a:t>人体组织在血管搏动时造成透光率不同来进行脉搏和血氧饱和度测量的。传感器由光源和光电变换器两部分组成，通过绑带或夹子固定在病人的手指、手腕或耳垂</a:t>
            </a:r>
            <a:r>
              <a:rPr lang="zh-CN" altLang="en-US" dirty="0" smtClean="0">
                <a:sym typeface="Wingdings" panose="05000000000000000000" pitchFamily="2" charset="2"/>
              </a:rPr>
              <a:t>上。</a:t>
            </a:r>
            <a:endParaRPr lang="en-US" altLang="zh-CN" dirty="0" smtClean="0">
              <a:sym typeface="Wingdings" panose="05000000000000000000" pitchFamily="2" charset="2"/>
            </a:endParaRPr>
          </a:p>
          <a:p>
            <a:pPr algn="just">
              <a:lnSpc>
                <a:spcPct val="120000"/>
              </a:lnSpc>
            </a:pPr>
            <a:r>
              <a:rPr lang="zh-CN" altLang="en-US" dirty="0">
                <a:sym typeface="Wingdings" panose="05000000000000000000" pitchFamily="2" charset="2"/>
              </a:rPr>
              <a:t>血氧饱和浓度：当光束透过人体外周血管，由于动脉搏动充血容积变化导致这束光的透光率发生改变，此时由光电变换器接收经人体组织反射的光线，转变为电信号并将其放大和输出由于脉搏是随心脏的搏动而周期性变化的信号，动脉血管容积也周期性变化，因此光电变换器的电信号变化周期</a:t>
            </a:r>
            <a:r>
              <a:rPr lang="zh-CN" altLang="en-US" dirty="0" smtClean="0">
                <a:sym typeface="Wingdings" panose="05000000000000000000" pitchFamily="2" charset="2"/>
              </a:rPr>
              <a:t>就是血氧饱和浓度。</a:t>
            </a:r>
            <a:endParaRPr lang="en-US" altLang="zh-CN" dirty="0" smtClean="0">
              <a:solidFill>
                <a:schemeClr val="bg1"/>
              </a:solidFill>
              <a:sym typeface="Arial" panose="020B0604020202020204" pitchFamily="34" charset="0"/>
            </a:endParaRPr>
          </a:p>
          <a:p>
            <a:pPr algn="just">
              <a:lnSpc>
                <a:spcPct val="120000"/>
              </a:lnSpc>
            </a:pPr>
            <a:endParaRPr lang="en-US" altLang="zh-CN" dirty="0">
              <a:sym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a:t>
            </a:r>
            <a:r>
              <a:rPr lang="zh-CN" altLang="en-US" dirty="0"/>
              <a:t>项目工作计划</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12390" y="2009775"/>
            <a:ext cx="7633970" cy="4310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p:cNvPicPr>
          <p:nvPr/>
        </p:nvPicPr>
        <p:blipFill>
          <a:blip r:embed="rId3" cstate="print">
            <a:extLst>
              <a:ext uri="{28A0092B-C50C-407E-A947-70E740481C1C}">
                <a14:useLocalDpi xmlns:a14="http://schemas.microsoft.com/office/drawing/2010/main" val="0"/>
              </a:ext>
            </a:extLst>
          </a:blip>
          <a:srcRect b="2364"/>
          <a:stretch>
            <a:fillRect/>
          </a:stretch>
        </p:blipFill>
        <p:spPr bwMode="auto">
          <a:xfrm>
            <a:off x="0" y="1598613"/>
            <a:ext cx="6343650" cy="411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文本框 9"/>
          <p:cNvSpPr txBox="1">
            <a:spLocks noChangeArrowheads="1"/>
          </p:cNvSpPr>
          <p:nvPr/>
        </p:nvSpPr>
        <p:spPr bwMode="auto">
          <a:xfrm>
            <a:off x="-4763" y="176213"/>
            <a:ext cx="1443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solidFill>
                  <a:srgbClr val="0A5B78"/>
                </a:solidFill>
                <a:latin typeface="微软雅黑" panose="020B0503020204020204" pitchFamily="34" charset="-122"/>
                <a:ea typeface="微软雅黑" panose="020B0503020204020204" pitchFamily="34" charset="-122"/>
              </a:rPr>
              <a:t>7</a:t>
            </a:r>
            <a:r>
              <a:rPr lang="en-US" altLang="zh-CN" sz="2000" b="1" dirty="0" smtClean="0">
                <a:solidFill>
                  <a:srgbClr val="0A5B78"/>
                </a:solidFill>
                <a:latin typeface="微软雅黑" panose="020B0503020204020204" pitchFamily="34" charset="-122"/>
                <a:ea typeface="微软雅黑" panose="020B0503020204020204" pitchFamily="34" charset="-122"/>
              </a:rPr>
              <a:t>.</a:t>
            </a:r>
            <a:r>
              <a:rPr lang="zh-CN" altLang="en-US" sz="2000" b="1" dirty="0">
                <a:solidFill>
                  <a:srgbClr val="0A5B78"/>
                </a:solidFill>
                <a:latin typeface="微软雅黑" panose="020B0503020204020204" pitchFamily="34" charset="-122"/>
                <a:ea typeface="微软雅黑" panose="020B0503020204020204" pitchFamily="34" charset="-122"/>
              </a:rPr>
              <a:t>问题总结</a:t>
            </a:r>
          </a:p>
        </p:txBody>
      </p:sp>
      <p:sp>
        <p:nvSpPr>
          <p:cNvPr id="29" name="矩形 28"/>
          <p:cNvSpPr/>
          <p:nvPr/>
        </p:nvSpPr>
        <p:spPr>
          <a:xfrm>
            <a:off x="6311900" y="1600200"/>
            <a:ext cx="960438" cy="103663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0" name="矩形 29"/>
          <p:cNvSpPr/>
          <p:nvPr/>
        </p:nvSpPr>
        <p:spPr>
          <a:xfrm>
            <a:off x="6311900" y="2617788"/>
            <a:ext cx="976313" cy="1036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 name="矩形 30"/>
          <p:cNvSpPr/>
          <p:nvPr/>
        </p:nvSpPr>
        <p:spPr>
          <a:xfrm>
            <a:off x="6311900" y="3654425"/>
            <a:ext cx="960438" cy="103663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 name="矩形 31"/>
          <p:cNvSpPr/>
          <p:nvPr/>
        </p:nvSpPr>
        <p:spPr>
          <a:xfrm>
            <a:off x="6311900" y="4683125"/>
            <a:ext cx="976313" cy="1036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12298" name="图片 3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8275" y="3876675"/>
            <a:ext cx="5937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图片 3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8738" y="4833938"/>
            <a:ext cx="76993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图片 3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21450" y="2873375"/>
            <a:ext cx="5699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图片 3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518275" y="1836738"/>
            <a:ext cx="563563"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a:xfrm>
            <a:off x="7494904" y="1638161"/>
            <a:ext cx="2968308" cy="1746587"/>
            <a:chOff x="7447279" y="964923"/>
            <a:chExt cx="2968308" cy="1746587"/>
          </a:xfrm>
        </p:grpSpPr>
        <p:sp>
          <p:nvSpPr>
            <p:cNvPr id="12302" name="文本框 36"/>
            <p:cNvSpPr txBox="1">
              <a:spLocks noChangeArrowheads="1"/>
            </p:cNvSpPr>
            <p:nvPr/>
          </p:nvSpPr>
          <p:spPr bwMode="auto">
            <a:xfrm>
              <a:off x="7447279" y="964923"/>
              <a:ext cx="2920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solidFill>
                    <a:schemeClr val="bg1"/>
                  </a:solidFill>
                  <a:latin typeface="微软雅黑" panose="020B0503020204020204" pitchFamily="34" charset="-122"/>
                  <a:ea typeface="微软雅黑" panose="020B0503020204020204" pitchFamily="34" charset="-122"/>
                </a:rPr>
                <a:t>7</a:t>
              </a: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整理数据得出结论</a:t>
              </a:r>
            </a:p>
          </p:txBody>
        </p:sp>
        <p:sp>
          <p:nvSpPr>
            <p:cNvPr id="12304" name="文本框 38"/>
            <p:cNvSpPr txBox="1">
              <a:spLocks noChangeArrowheads="1"/>
            </p:cNvSpPr>
            <p:nvPr/>
          </p:nvSpPr>
          <p:spPr bwMode="auto">
            <a:xfrm>
              <a:off x="7494904" y="2311400"/>
              <a:ext cx="2920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solidFill>
                    <a:schemeClr val="bg1"/>
                  </a:solidFill>
                  <a:latin typeface="微软雅黑" panose="020B0503020204020204" pitchFamily="34" charset="-122"/>
                  <a:ea typeface="微软雅黑" panose="020B0503020204020204" pitchFamily="34" charset="-122"/>
                </a:rPr>
                <a:t>7</a:t>
              </a:r>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可能存在的问题</a:t>
              </a:r>
            </a:p>
          </p:txBody>
        </p:sp>
      </p:grpSp>
      <p:sp>
        <p:nvSpPr>
          <p:cNvPr id="12305" name="矩形 39"/>
          <p:cNvSpPr>
            <a:spLocks noChangeArrowheads="1"/>
          </p:cNvSpPr>
          <p:nvPr/>
        </p:nvSpPr>
        <p:spPr bwMode="auto">
          <a:xfrm>
            <a:off x="7542529" y="3439160"/>
            <a:ext cx="43751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chemeClr val="bg1"/>
                </a:solidFill>
                <a:sym typeface="+mn-ea"/>
              </a:rPr>
              <a:t>        </a:t>
            </a:r>
            <a:r>
              <a:rPr lang="zh-CN" altLang="en-US" dirty="0" smtClean="0">
                <a:solidFill>
                  <a:schemeClr val="bg1"/>
                </a:solidFill>
                <a:sym typeface="+mn-ea"/>
              </a:rPr>
              <a:t>在器件的选取和电路设计中</a:t>
            </a:r>
            <a:r>
              <a:rPr lang="en-US" altLang="zh-CN" dirty="0" smtClean="0">
                <a:solidFill>
                  <a:schemeClr val="bg1"/>
                </a:solidFill>
                <a:sym typeface="+mn-ea"/>
              </a:rPr>
              <a:t> </a:t>
            </a:r>
            <a:r>
              <a:rPr lang="zh-CN" altLang="en-US" dirty="0" smtClean="0">
                <a:solidFill>
                  <a:schemeClr val="bg1"/>
                </a:solidFill>
                <a:sym typeface="+mn-ea"/>
              </a:rPr>
              <a:t>，本设计采用了低功耗、可以有效减少运动干扰干扰的</a:t>
            </a:r>
            <a:r>
              <a:rPr lang="en-US" altLang="zh-CN" dirty="0" smtClean="0">
                <a:solidFill>
                  <a:schemeClr val="bg1"/>
                </a:solidFill>
                <a:sym typeface="+mn-ea"/>
              </a:rPr>
              <a:t>MAX30102</a:t>
            </a:r>
            <a:r>
              <a:rPr lang="zh-CN" altLang="en-US" dirty="0" smtClean="0">
                <a:solidFill>
                  <a:schemeClr val="bg1"/>
                </a:solidFill>
                <a:sym typeface="+mn-ea"/>
              </a:rPr>
              <a:t>传感器，每一个模块的设计都经过多次计算、尝试和失败，使其功能和参数尽量达到最优效果</a:t>
            </a:r>
            <a:r>
              <a:rPr lang="zh-CN" altLang="en-US" dirty="0">
                <a:solidFill>
                  <a:schemeClr val="bg1"/>
                </a:solidFill>
                <a:sym typeface="+mn-ea"/>
              </a:rPr>
              <a:t>。</a:t>
            </a:r>
            <a:r>
              <a:rPr lang="zh-CN" altLang="en-US" dirty="0" smtClean="0">
                <a:solidFill>
                  <a:schemeClr val="bg1"/>
                </a:solidFill>
                <a:sym typeface="+mn-ea"/>
              </a:rPr>
              <a:t>在滤波电路设计和放大电路设计的过程中，每一部分都经过多次的仿真、数据修改、如此反复，才能确定实验电路中元器件的值。</a:t>
            </a:r>
            <a:endParaRPr lang="zh-CN" altLang="en-US"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12310" name="Freeform 697"/>
          <p:cNvSpPr>
            <a:spLocks noEditPoints="1"/>
          </p:cNvSpPr>
          <p:nvPr/>
        </p:nvSpPr>
        <p:spPr bwMode="auto">
          <a:xfrm>
            <a:off x="6621463" y="2808288"/>
            <a:ext cx="301625" cy="644525"/>
          </a:xfrm>
          <a:custGeom>
            <a:avLst/>
            <a:gdLst>
              <a:gd name="T0" fmla="*/ 260014 w 135"/>
              <a:gd name="T1" fmla="*/ 24656 h 288"/>
              <a:gd name="T2" fmla="*/ 201735 w 135"/>
              <a:gd name="T3" fmla="*/ 24656 h 288"/>
              <a:gd name="T4" fmla="*/ 58279 w 135"/>
              <a:gd name="T5" fmla="*/ 130007 h 288"/>
              <a:gd name="T6" fmla="*/ 0 w 135"/>
              <a:gd name="T7" fmla="*/ 587272 h 288"/>
              <a:gd name="T8" fmla="*/ 244323 w 135"/>
              <a:gd name="T9" fmla="*/ 645551 h 288"/>
              <a:gd name="T10" fmla="*/ 302602 w 135"/>
              <a:gd name="T11" fmla="*/ 186044 h 288"/>
              <a:gd name="T12" fmla="*/ 65003 w 135"/>
              <a:gd name="T13" fmla="*/ 602963 h 288"/>
              <a:gd name="T14" fmla="*/ 65003 w 135"/>
              <a:gd name="T15" fmla="*/ 555891 h 288"/>
              <a:gd name="T16" fmla="*/ 65003 w 135"/>
              <a:gd name="T17" fmla="*/ 602963 h 288"/>
              <a:gd name="T18" fmla="*/ 42588 w 135"/>
              <a:gd name="T19" fmla="*/ 499854 h 288"/>
              <a:gd name="T20" fmla="*/ 89660 w 135"/>
              <a:gd name="T21" fmla="*/ 499854 h 288"/>
              <a:gd name="T22" fmla="*/ 65003 w 135"/>
              <a:gd name="T23" fmla="*/ 522269 h 288"/>
              <a:gd name="T24" fmla="*/ 65003 w 135"/>
              <a:gd name="T25" fmla="*/ 396745 h 288"/>
              <a:gd name="T26" fmla="*/ 65003 w 135"/>
              <a:gd name="T27" fmla="*/ 443816 h 288"/>
              <a:gd name="T28" fmla="*/ 152422 w 135"/>
              <a:gd name="T29" fmla="*/ 602963 h 288"/>
              <a:gd name="T30" fmla="*/ 152422 w 135"/>
              <a:gd name="T31" fmla="*/ 555891 h 288"/>
              <a:gd name="T32" fmla="*/ 152422 w 135"/>
              <a:gd name="T33" fmla="*/ 602963 h 288"/>
              <a:gd name="T34" fmla="*/ 130007 w 135"/>
              <a:gd name="T35" fmla="*/ 499854 h 288"/>
              <a:gd name="T36" fmla="*/ 174837 w 135"/>
              <a:gd name="T37" fmla="*/ 499854 h 288"/>
              <a:gd name="T38" fmla="*/ 152422 w 135"/>
              <a:gd name="T39" fmla="*/ 443816 h 288"/>
              <a:gd name="T40" fmla="*/ 152422 w 135"/>
              <a:gd name="T41" fmla="*/ 396745 h 288"/>
              <a:gd name="T42" fmla="*/ 152422 w 135"/>
              <a:gd name="T43" fmla="*/ 443816 h 288"/>
              <a:gd name="T44" fmla="*/ 47071 w 135"/>
              <a:gd name="T45" fmla="*/ 316051 h 288"/>
              <a:gd name="T46" fmla="*/ 89660 w 135"/>
              <a:gd name="T47" fmla="*/ 177078 h 288"/>
              <a:gd name="T48" fmla="*/ 255531 w 135"/>
              <a:gd name="T49" fmla="*/ 217425 h 288"/>
              <a:gd name="T50" fmla="*/ 212942 w 135"/>
              <a:gd name="T51" fmla="*/ 356398 h 288"/>
              <a:gd name="T52" fmla="*/ 237599 w 135"/>
              <a:gd name="T53" fmla="*/ 396745 h 288"/>
              <a:gd name="T54" fmla="*/ 237599 w 135"/>
              <a:gd name="T55" fmla="*/ 443816 h 288"/>
              <a:gd name="T56" fmla="*/ 237599 w 135"/>
              <a:gd name="T57" fmla="*/ 396745 h 288"/>
              <a:gd name="T58" fmla="*/ 212942 w 135"/>
              <a:gd name="T59" fmla="*/ 578306 h 288"/>
              <a:gd name="T60" fmla="*/ 260014 w 135"/>
              <a:gd name="T61" fmla="*/ 578306 h 288"/>
              <a:gd name="T62" fmla="*/ 237599 w 135"/>
              <a:gd name="T63" fmla="*/ 522269 h 288"/>
              <a:gd name="T64" fmla="*/ 237599 w 135"/>
              <a:gd name="T65" fmla="*/ 475197 h 288"/>
              <a:gd name="T66" fmla="*/ 237599 w 135"/>
              <a:gd name="T67" fmla="*/ 522269 h 2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5" h="288">
                <a:moveTo>
                  <a:pt x="116" y="59"/>
                </a:moveTo>
                <a:cubicBezTo>
                  <a:pt x="116" y="11"/>
                  <a:pt x="116" y="11"/>
                  <a:pt x="116" y="11"/>
                </a:cubicBezTo>
                <a:cubicBezTo>
                  <a:pt x="116" y="7"/>
                  <a:pt x="110" y="0"/>
                  <a:pt x="103" y="0"/>
                </a:cubicBezTo>
                <a:cubicBezTo>
                  <a:pt x="95" y="0"/>
                  <a:pt x="90" y="7"/>
                  <a:pt x="90" y="11"/>
                </a:cubicBezTo>
                <a:cubicBezTo>
                  <a:pt x="90" y="58"/>
                  <a:pt x="90" y="58"/>
                  <a:pt x="90" y="58"/>
                </a:cubicBezTo>
                <a:cubicBezTo>
                  <a:pt x="26" y="58"/>
                  <a:pt x="26" y="58"/>
                  <a:pt x="26" y="58"/>
                </a:cubicBezTo>
                <a:cubicBezTo>
                  <a:pt x="12" y="58"/>
                  <a:pt x="0" y="69"/>
                  <a:pt x="0" y="83"/>
                </a:cubicBezTo>
                <a:cubicBezTo>
                  <a:pt x="0" y="262"/>
                  <a:pt x="0" y="262"/>
                  <a:pt x="0" y="262"/>
                </a:cubicBezTo>
                <a:cubicBezTo>
                  <a:pt x="0" y="277"/>
                  <a:pt x="12" y="288"/>
                  <a:pt x="26" y="288"/>
                </a:cubicBezTo>
                <a:cubicBezTo>
                  <a:pt x="109" y="288"/>
                  <a:pt x="109" y="288"/>
                  <a:pt x="109" y="288"/>
                </a:cubicBezTo>
                <a:cubicBezTo>
                  <a:pt x="123" y="288"/>
                  <a:pt x="135" y="277"/>
                  <a:pt x="135" y="262"/>
                </a:cubicBezTo>
                <a:cubicBezTo>
                  <a:pt x="135" y="83"/>
                  <a:pt x="135" y="83"/>
                  <a:pt x="135" y="83"/>
                </a:cubicBezTo>
                <a:cubicBezTo>
                  <a:pt x="135" y="72"/>
                  <a:pt x="127" y="62"/>
                  <a:pt x="116" y="59"/>
                </a:cubicBezTo>
                <a:close/>
                <a:moveTo>
                  <a:pt x="29" y="269"/>
                </a:moveTo>
                <a:cubicBezTo>
                  <a:pt x="24" y="269"/>
                  <a:pt x="19" y="264"/>
                  <a:pt x="19" y="258"/>
                </a:cubicBezTo>
                <a:cubicBezTo>
                  <a:pt x="19" y="252"/>
                  <a:pt x="24" y="248"/>
                  <a:pt x="29" y="248"/>
                </a:cubicBezTo>
                <a:cubicBezTo>
                  <a:pt x="35" y="248"/>
                  <a:pt x="40" y="252"/>
                  <a:pt x="40" y="258"/>
                </a:cubicBezTo>
                <a:cubicBezTo>
                  <a:pt x="40" y="264"/>
                  <a:pt x="35" y="269"/>
                  <a:pt x="29" y="269"/>
                </a:cubicBezTo>
                <a:close/>
                <a:moveTo>
                  <a:pt x="29" y="233"/>
                </a:moveTo>
                <a:cubicBezTo>
                  <a:pt x="24" y="233"/>
                  <a:pt x="19" y="229"/>
                  <a:pt x="19" y="223"/>
                </a:cubicBezTo>
                <a:cubicBezTo>
                  <a:pt x="19" y="217"/>
                  <a:pt x="24" y="212"/>
                  <a:pt x="29" y="212"/>
                </a:cubicBezTo>
                <a:cubicBezTo>
                  <a:pt x="35" y="212"/>
                  <a:pt x="40" y="217"/>
                  <a:pt x="40" y="223"/>
                </a:cubicBezTo>
                <a:cubicBezTo>
                  <a:pt x="40" y="223"/>
                  <a:pt x="40" y="223"/>
                  <a:pt x="40" y="223"/>
                </a:cubicBezTo>
                <a:cubicBezTo>
                  <a:pt x="40" y="229"/>
                  <a:pt x="35" y="233"/>
                  <a:pt x="29" y="233"/>
                </a:cubicBezTo>
                <a:close/>
                <a:moveTo>
                  <a:pt x="19" y="188"/>
                </a:moveTo>
                <a:cubicBezTo>
                  <a:pt x="19" y="182"/>
                  <a:pt x="24" y="177"/>
                  <a:pt x="29" y="177"/>
                </a:cubicBezTo>
                <a:cubicBezTo>
                  <a:pt x="35" y="177"/>
                  <a:pt x="40" y="182"/>
                  <a:pt x="40" y="188"/>
                </a:cubicBezTo>
                <a:cubicBezTo>
                  <a:pt x="40" y="193"/>
                  <a:pt x="35" y="198"/>
                  <a:pt x="29" y="198"/>
                </a:cubicBezTo>
                <a:cubicBezTo>
                  <a:pt x="24" y="198"/>
                  <a:pt x="19" y="193"/>
                  <a:pt x="19" y="188"/>
                </a:cubicBezTo>
                <a:close/>
                <a:moveTo>
                  <a:pt x="68" y="269"/>
                </a:moveTo>
                <a:cubicBezTo>
                  <a:pt x="62" y="269"/>
                  <a:pt x="58" y="264"/>
                  <a:pt x="58" y="258"/>
                </a:cubicBezTo>
                <a:cubicBezTo>
                  <a:pt x="58" y="252"/>
                  <a:pt x="62" y="248"/>
                  <a:pt x="68" y="248"/>
                </a:cubicBezTo>
                <a:cubicBezTo>
                  <a:pt x="74" y="248"/>
                  <a:pt x="78" y="252"/>
                  <a:pt x="78" y="258"/>
                </a:cubicBezTo>
                <a:cubicBezTo>
                  <a:pt x="78" y="264"/>
                  <a:pt x="74" y="269"/>
                  <a:pt x="68" y="269"/>
                </a:cubicBezTo>
                <a:close/>
                <a:moveTo>
                  <a:pt x="68" y="233"/>
                </a:moveTo>
                <a:cubicBezTo>
                  <a:pt x="62" y="233"/>
                  <a:pt x="58" y="229"/>
                  <a:pt x="58" y="223"/>
                </a:cubicBezTo>
                <a:cubicBezTo>
                  <a:pt x="58" y="217"/>
                  <a:pt x="62" y="212"/>
                  <a:pt x="68" y="212"/>
                </a:cubicBezTo>
                <a:cubicBezTo>
                  <a:pt x="74" y="212"/>
                  <a:pt x="78" y="217"/>
                  <a:pt x="78" y="223"/>
                </a:cubicBezTo>
                <a:cubicBezTo>
                  <a:pt x="78" y="229"/>
                  <a:pt x="74" y="233"/>
                  <a:pt x="68" y="233"/>
                </a:cubicBezTo>
                <a:close/>
                <a:moveTo>
                  <a:pt x="68" y="198"/>
                </a:moveTo>
                <a:cubicBezTo>
                  <a:pt x="62" y="198"/>
                  <a:pt x="58" y="193"/>
                  <a:pt x="58" y="188"/>
                </a:cubicBezTo>
                <a:cubicBezTo>
                  <a:pt x="58" y="182"/>
                  <a:pt x="62" y="177"/>
                  <a:pt x="68" y="177"/>
                </a:cubicBezTo>
                <a:cubicBezTo>
                  <a:pt x="74" y="177"/>
                  <a:pt x="78" y="182"/>
                  <a:pt x="78" y="188"/>
                </a:cubicBezTo>
                <a:cubicBezTo>
                  <a:pt x="78" y="193"/>
                  <a:pt x="74" y="198"/>
                  <a:pt x="68" y="198"/>
                </a:cubicBezTo>
                <a:close/>
                <a:moveTo>
                  <a:pt x="40" y="159"/>
                </a:moveTo>
                <a:cubicBezTo>
                  <a:pt x="30" y="159"/>
                  <a:pt x="21" y="151"/>
                  <a:pt x="21" y="141"/>
                </a:cubicBezTo>
                <a:cubicBezTo>
                  <a:pt x="21" y="97"/>
                  <a:pt x="21" y="97"/>
                  <a:pt x="21" y="97"/>
                </a:cubicBezTo>
                <a:cubicBezTo>
                  <a:pt x="21" y="87"/>
                  <a:pt x="30" y="79"/>
                  <a:pt x="40" y="79"/>
                </a:cubicBezTo>
                <a:cubicBezTo>
                  <a:pt x="95" y="79"/>
                  <a:pt x="95" y="79"/>
                  <a:pt x="95" y="79"/>
                </a:cubicBezTo>
                <a:cubicBezTo>
                  <a:pt x="105" y="79"/>
                  <a:pt x="114" y="87"/>
                  <a:pt x="114" y="97"/>
                </a:cubicBezTo>
                <a:cubicBezTo>
                  <a:pt x="114" y="141"/>
                  <a:pt x="114" y="141"/>
                  <a:pt x="114" y="141"/>
                </a:cubicBezTo>
                <a:cubicBezTo>
                  <a:pt x="114" y="151"/>
                  <a:pt x="105" y="159"/>
                  <a:pt x="95" y="159"/>
                </a:cubicBezTo>
                <a:lnTo>
                  <a:pt x="40" y="159"/>
                </a:lnTo>
                <a:close/>
                <a:moveTo>
                  <a:pt x="106" y="177"/>
                </a:moveTo>
                <a:cubicBezTo>
                  <a:pt x="111" y="177"/>
                  <a:pt x="116" y="182"/>
                  <a:pt x="116" y="188"/>
                </a:cubicBezTo>
                <a:cubicBezTo>
                  <a:pt x="116" y="193"/>
                  <a:pt x="111" y="198"/>
                  <a:pt x="106" y="198"/>
                </a:cubicBezTo>
                <a:cubicBezTo>
                  <a:pt x="100" y="198"/>
                  <a:pt x="95" y="193"/>
                  <a:pt x="95" y="188"/>
                </a:cubicBezTo>
                <a:cubicBezTo>
                  <a:pt x="95" y="182"/>
                  <a:pt x="100" y="177"/>
                  <a:pt x="106" y="177"/>
                </a:cubicBezTo>
                <a:close/>
                <a:moveTo>
                  <a:pt x="106" y="269"/>
                </a:moveTo>
                <a:cubicBezTo>
                  <a:pt x="100" y="269"/>
                  <a:pt x="95" y="264"/>
                  <a:pt x="95" y="258"/>
                </a:cubicBezTo>
                <a:cubicBezTo>
                  <a:pt x="95" y="252"/>
                  <a:pt x="100" y="248"/>
                  <a:pt x="106" y="248"/>
                </a:cubicBezTo>
                <a:cubicBezTo>
                  <a:pt x="111" y="248"/>
                  <a:pt x="116" y="252"/>
                  <a:pt x="116" y="258"/>
                </a:cubicBezTo>
                <a:cubicBezTo>
                  <a:pt x="116" y="264"/>
                  <a:pt x="111" y="269"/>
                  <a:pt x="106" y="269"/>
                </a:cubicBezTo>
                <a:close/>
                <a:moveTo>
                  <a:pt x="106" y="233"/>
                </a:moveTo>
                <a:cubicBezTo>
                  <a:pt x="100" y="233"/>
                  <a:pt x="95" y="229"/>
                  <a:pt x="95" y="223"/>
                </a:cubicBezTo>
                <a:cubicBezTo>
                  <a:pt x="95" y="217"/>
                  <a:pt x="100" y="212"/>
                  <a:pt x="106" y="212"/>
                </a:cubicBezTo>
                <a:cubicBezTo>
                  <a:pt x="111" y="212"/>
                  <a:pt x="116" y="217"/>
                  <a:pt x="116" y="223"/>
                </a:cubicBezTo>
                <a:cubicBezTo>
                  <a:pt x="116" y="229"/>
                  <a:pt x="111" y="233"/>
                  <a:pt x="106" y="233"/>
                </a:cubicBezTo>
                <a:close/>
              </a:path>
            </a:pathLst>
          </a:custGeom>
          <a:solidFill>
            <a:srgbClr val="0A5B7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1" name="Freeform 388"/>
          <p:cNvSpPr/>
          <p:nvPr/>
        </p:nvSpPr>
        <p:spPr bwMode="auto">
          <a:xfrm>
            <a:off x="6510338" y="4929188"/>
            <a:ext cx="593725" cy="569912"/>
          </a:xfrm>
          <a:custGeom>
            <a:avLst/>
            <a:gdLst>
              <a:gd name="T0" fmla="*/ 481747 w 128"/>
              <a:gd name="T1" fmla="*/ 296460 h 123"/>
              <a:gd name="T2" fmla="*/ 592919 w 128"/>
              <a:gd name="T3" fmla="*/ 296460 h 123"/>
              <a:gd name="T4" fmla="*/ 296460 w 128"/>
              <a:gd name="T5" fmla="*/ 0 h 123"/>
              <a:gd name="T6" fmla="*/ 0 w 128"/>
              <a:gd name="T7" fmla="*/ 296460 h 123"/>
              <a:gd name="T8" fmla="*/ 111172 w 128"/>
              <a:gd name="T9" fmla="*/ 296460 h 123"/>
              <a:gd name="T10" fmla="*/ 111172 w 128"/>
              <a:gd name="T11" fmla="*/ 569760 h 123"/>
              <a:gd name="T12" fmla="*/ 240873 w 128"/>
              <a:gd name="T13" fmla="*/ 569760 h 123"/>
              <a:gd name="T14" fmla="*/ 240873 w 128"/>
              <a:gd name="T15" fmla="*/ 403001 h 123"/>
              <a:gd name="T16" fmla="*/ 352046 w 128"/>
              <a:gd name="T17" fmla="*/ 403001 h 123"/>
              <a:gd name="T18" fmla="*/ 352046 w 128"/>
              <a:gd name="T19" fmla="*/ 569760 h 123"/>
              <a:gd name="T20" fmla="*/ 481747 w 128"/>
              <a:gd name="T21" fmla="*/ 569760 h 123"/>
              <a:gd name="T22" fmla="*/ 481747 w 128"/>
              <a:gd name="T23" fmla="*/ 296460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8" h="123">
                <a:moveTo>
                  <a:pt x="104" y="64"/>
                </a:moveTo>
                <a:lnTo>
                  <a:pt x="128" y="64"/>
                </a:lnTo>
                <a:lnTo>
                  <a:pt x="64" y="0"/>
                </a:lnTo>
                <a:lnTo>
                  <a:pt x="0" y="64"/>
                </a:lnTo>
                <a:lnTo>
                  <a:pt x="24" y="64"/>
                </a:lnTo>
                <a:lnTo>
                  <a:pt x="24" y="123"/>
                </a:lnTo>
                <a:lnTo>
                  <a:pt x="52" y="123"/>
                </a:lnTo>
                <a:lnTo>
                  <a:pt x="52" y="87"/>
                </a:lnTo>
                <a:lnTo>
                  <a:pt x="76" y="87"/>
                </a:lnTo>
                <a:lnTo>
                  <a:pt x="76" y="123"/>
                </a:lnTo>
                <a:lnTo>
                  <a:pt x="104" y="123"/>
                </a:lnTo>
                <a:lnTo>
                  <a:pt x="104" y="64"/>
                </a:lnTo>
                <a:close/>
              </a:path>
            </a:pathLst>
          </a:custGeom>
          <a:solidFill>
            <a:srgbClr val="0A5B7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extBox 1"/>
          <p:cNvSpPr txBox="1"/>
          <p:nvPr/>
        </p:nvSpPr>
        <p:spPr>
          <a:xfrm>
            <a:off x="7667147" y="2038271"/>
            <a:ext cx="4125913" cy="923330"/>
          </a:xfrm>
          <a:prstGeom prst="rect">
            <a:avLst/>
          </a:prstGeom>
          <a:noFill/>
        </p:spPr>
        <p:txBody>
          <a:bodyPr wrap="square" rtlCol="0">
            <a:spAutoFit/>
          </a:bodyPr>
          <a:lstStyle/>
          <a:p>
            <a:r>
              <a:rPr lang="zh-CN" altLang="en-US" dirty="0">
                <a:solidFill>
                  <a:schemeClr val="bg1"/>
                </a:solidFill>
                <a:latin typeface="Calibri" panose="020F0502020204030204" pitchFamily="34" charset="0"/>
                <a:ea typeface="宋体" panose="02010600030101010101" pitchFamily="2" charset="-122"/>
              </a:rPr>
              <a:t>        将脉搏信号，心率血氧值记录下来，反复研究数据的特点，找出规律，最终得出结论</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39"/>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9"/>
  <p:tag name="KSO_WM_TAG_VERSION" val="1.0"/>
  <p:tag name="KSO_WM_SLIDE_ID" val="basetag20163639_2"/>
  <p:tag name="KSO_WM_SLIDE_INDEX" val="2"/>
  <p:tag name="KSO_WM_SLIDE_ITEM_CNT" val="0"/>
  <p:tag name="KSO_WM_SLIDE_TYPE" val="text"/>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639"/>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9"/>
  <p:tag name="KSO_WM_TAG_VERSION" val="1.0"/>
  <p:tag name="KSO_WM_SLIDE_ID" val="basetag20163639_12"/>
  <p:tag name="KSO_WM_SLIDE_INDEX" val="12"/>
  <p:tag name="KSO_WM_SLIDE_ITEM_CNT" val="0"/>
  <p:tag name="KSO_WM_SLIDE_TYPE" val="text"/>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9"/>
  <p:tag name="KSO_WM_TAG_VERSION" val="1.0"/>
  <p:tag name="KSO_WM_SLIDE_ID" val="basetag20163639_35"/>
  <p:tag name="KSO_WM_SLIDE_INDEX" val="35"/>
  <p:tag name="KSO_WM_SLIDE_ITEM_CNT" val="0"/>
  <p:tag name="KSO_WM_SLIDE_TYPE" val="endPag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39"/>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9"/>
  <p:tag name="KSO_WM_TAG_VERSION" val="1.0"/>
  <p:tag name="KSO_WM_TEMPLATE_THUMBS_INDEX" val="1、2、5、6、7、8、11、15、18、24、29、34、35"/>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9"/>
  <p:tag name="KSO_WM_TAG_VERSION" val="1.0"/>
  <p:tag name="KSO_WM_SLIDE_ID" val="basetag20163639_1"/>
  <p:tag name="KSO_WM_SLIDE_INDEX" val="1"/>
  <p:tag name="KSO_WM_SLIDE_ITEM_CNT" val="0"/>
  <p:tag name="KSO_WM_SLIDE_TYPE" val="title"/>
  <p:tag name="KSO_WM_TEMPLATE_THUMBS_INDEX" val="1、2、5、6、7、8、11、15、18、24、29、34、35"/>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9"/>
  <p:tag name="KSO_WM_TAG_VERSION" val="1.0"/>
  <p:tag name="KSO_WM_SLIDE_ID" val="basetag20163639_6"/>
  <p:tag name="KSO_WM_SLIDE_INDEX" val="6"/>
  <p:tag name="KSO_WM_SLIDE_ITEM_CNT" val="0"/>
  <p:tag name="KSO_WM_SLIDE_TYPE" val="contents"/>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9"/>
  <p:tag name="KSO_WM_TAG_VERSION" val="1.0"/>
  <p:tag name="KSO_WM_SLIDE_ID" val="basetag20163639_2"/>
  <p:tag name="KSO_WM_SLIDE_INDEX" val="2"/>
  <p:tag name="KSO_WM_SLIDE_ITEM_CNT" val="0"/>
  <p:tag name="KSO_WM_SLIDE_TYPE" val="text"/>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9"/>
  <p:tag name="KSO_WM_TAG_VERSION" val="1.0"/>
  <p:tag name="KSO_WM_SLIDE_ID" val="basetag20163639_12"/>
  <p:tag name="KSO_WM_SLIDE_INDEX" val="12"/>
  <p:tag name="KSO_WM_SLIDE_ITEM_CNT" val="0"/>
  <p:tag name="KSO_WM_SLIDE_TYPE" val="text"/>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9"/>
  <p:tag name="KSO_WM_TAG_VERSION" val="1.0"/>
  <p:tag name="KSO_WM_SLIDE_ID" val="basetag20163639_19"/>
  <p:tag name="KSO_WM_SLIDE_INDEX" val="19"/>
  <p:tag name="KSO_WM_SLIDE_ITEM_CNT" val="0"/>
  <p:tag name="KSO_WM_SLIDE_TYPE" val="text"/>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9"/>
  <p:tag name="KSO_WM_TAG_VERSION" val="1.0"/>
  <p:tag name="KSO_WM_SLIDE_ID" val="basetag20163639_4"/>
  <p:tag name="KSO_WM_SLIDE_INDEX" val="4"/>
  <p:tag name="KSO_WM_SLIDE_ITEM_CNT" val="0"/>
  <p:tag name="KSO_WM_SLIDE_TYPE" val="text"/>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832</Words>
  <Application>Microsoft Office PowerPoint</Application>
  <PresentationFormat>自定义</PresentationFormat>
  <Paragraphs>68</Paragraphs>
  <Slides>10</Slides>
  <Notes>3</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1_Office 主题</vt:lpstr>
      <vt:lpstr>PowerPoint 演示文稿</vt:lpstr>
      <vt:lpstr>PowerPoint 演示文稿</vt:lpstr>
      <vt:lpstr>1.选题意义及依据</vt:lpstr>
      <vt:lpstr>PowerPoint 演示文稿</vt:lpstr>
      <vt:lpstr>PowerPoint 演示文稿</vt:lpstr>
      <vt:lpstr>4.开发工具</vt:lpstr>
      <vt:lpstr>5.实现原理</vt:lpstr>
      <vt:lpstr>6.项目工作计划</vt:lpstr>
      <vt:lpstr>PowerPoint 演示文稿</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q1123423@outlook.com</cp:lastModifiedBy>
  <cp:revision>26</cp:revision>
  <dcterms:created xsi:type="dcterms:W3CDTF">2017-03-28T13:51:00Z</dcterms:created>
  <dcterms:modified xsi:type="dcterms:W3CDTF">2018-11-02T13:18:39Z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2052-11.1.0.7875</vt:lpwstr>
  </property>
</Properties>
</file>