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874" r:id="rId3"/>
    <p:sldId id="2371" r:id="rId5"/>
    <p:sldId id="1927" r:id="rId6"/>
    <p:sldId id="2364" r:id="rId7"/>
    <p:sldId id="2359" r:id="rId8"/>
    <p:sldId id="2367" r:id="rId9"/>
    <p:sldId id="2368" r:id="rId10"/>
    <p:sldId id="2369" r:id="rId11"/>
    <p:sldId id="1139" r:id="rId12"/>
  </p:sldIdLst>
  <p:sldSz cx="11878945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rdeo@gmail.com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909"/>
    <a:srgbClr val="FF9300"/>
    <a:srgbClr val="942092"/>
    <a:srgbClr val="FF9901"/>
    <a:srgbClr val="FFC001"/>
    <a:srgbClr val="00B14F"/>
    <a:srgbClr val="01B0F0"/>
    <a:srgbClr val="0070C0"/>
    <a:srgbClr val="E9C4A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57" autoAdjust="0"/>
    <p:restoredTop sz="95226" autoAdjust="0"/>
  </p:normalViewPr>
  <p:slideViewPr>
    <p:cSldViewPr snapToGrid="0" showGuides="1">
      <p:cViewPr varScale="1">
        <p:scale>
          <a:sx n="82" d="100"/>
          <a:sy n="82" d="100"/>
        </p:scale>
        <p:origin x="379" y="58"/>
      </p:cViewPr>
      <p:guideLst>
        <p:guide orient="horz" pos="4228"/>
        <p:guide pos="22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"/>
    </p:cViewPr>
  </p:sorterViewPr>
  <p:notesViewPr>
    <p:cSldViewPr showGuides="1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FBE55DA-2D53-9943-BA14-C14B2990354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9000" y="685800"/>
            <a:ext cx="5940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D758B0-C55D-4F49-A1BE-FA2FA4A8269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8788" y="685800"/>
            <a:ext cx="5940425" cy="3429000"/>
          </a:xfrm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fld id="{F7F4AB65-9C9C-7242-8BCD-F2C06BDD9EB1}" type="slidenum">
              <a:rPr kumimoji="0" lang="en-US" altLang="zh-CN" sz="1200">
                <a:latin typeface="Arial" panose="020B0604020202020204" pitchFamily="34" charset="0"/>
              </a:rPr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业务管理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业务人员在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CRM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系统进行客户管理、商务管理、销售管理等信息管理与维护，建立客户及联系人信息，录入客户跟进记录，发现销售商机，录入签约合同及服务订单。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前台展示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前台展示包括客户及联系人信息展示，产品及订单展示，员工日程及活动记录展示等，移动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端与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PC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网页端主要功能保持一致。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后台管理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系统管理员可在后台进行用户权限管理、订单审批流程管理、业务参数管理、数据共享及隔离管理等。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/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系统外联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对接其他系统，如公司的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APP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系统、金融模型平台、投研系统、统一用户管理系统等。</a:t>
            </a:r>
            <a:endParaRPr kumimoji="1" lang="zh-CN" altLang="zh-CN" sz="11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685800"/>
            <a:ext cx="5940425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/>
          <p:nvPr/>
        </p:nvSpPr>
        <p:spPr bwMode="auto">
          <a:xfrm>
            <a:off x="513563" y="6248400"/>
            <a:ext cx="3735187" cy="40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defRPr/>
            </a:pPr>
            <a:r>
              <a:rPr kumimoji="1" lang="en-US" altLang="zh-CN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版权所有 </a:t>
            </a:r>
            <a:r>
              <a:rPr kumimoji="1" lang="en-US" altLang="zh-CN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©2006-2019 </a:t>
            </a:r>
            <a:r>
              <a:rPr kumimoji="1" lang="zh-CN" altLang="en-US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上海锐至</a:t>
            </a:r>
            <a:endParaRPr kumimoji="1" lang="zh-CN" altLang="en-US" sz="1000" dirty="0">
              <a:solidFill>
                <a:srgbClr val="1F497D">
                  <a:lumMod val="60000"/>
                  <a:lumOff val="4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13719" y="2696320"/>
            <a:ext cx="10766284" cy="1898711"/>
          </a:xfrm>
          <a:prstGeom prst="rect">
            <a:avLst/>
          </a:prstGeom>
          <a:solidFill>
            <a:srgbClr val="1D19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5" descr="E:\图片资料\图\fap-sr-0345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flipH="1">
            <a:off x="-5" y="2696320"/>
            <a:ext cx="1169291" cy="189871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1166" y="2399608"/>
            <a:ext cx="9256017" cy="1143352"/>
          </a:xfrm>
          <a:prstGeom prst="rect">
            <a:avLst/>
          </a:prstGeom>
        </p:spPr>
        <p:txBody>
          <a:bodyPr lIns="36000" rIns="36000">
            <a:normAutofit/>
          </a:bodyPr>
          <a:lstStyle>
            <a:lvl1pPr algn="r">
              <a:defRPr lang="zh-CN" altLang="en-US" sz="2800" b="0" i="0" kern="1200" dirty="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81728" y="3695755"/>
            <a:ext cx="5145455" cy="5050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None/>
              <a:defRPr lang="zh-CN" altLang="en-US" sz="2000" kern="1200" dirty="0">
                <a:solidFill>
                  <a:schemeClr val="bg1"/>
                </a:solidFill>
                <a:latin typeface="黑体" panose="02010609060101010101" pitchFamily="2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TextBox 19"/>
          <p:cNvSpPr txBox="1"/>
          <p:nvPr/>
        </p:nvSpPr>
        <p:spPr>
          <a:xfrm>
            <a:off x="8688513" y="4314439"/>
            <a:ext cx="263867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www.richeninfo.com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xfrm>
            <a:off x="816721" y="365124"/>
            <a:ext cx="10246138" cy="1325564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标题文本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0762392" y="6385348"/>
            <a:ext cx="300469" cy="308188"/>
          </a:xfrm>
          <a:prstGeom prst="rect">
            <a:avLst/>
          </a:prstGeom>
        </p:spPr>
        <p:txBody>
          <a:bodyPr/>
          <a:lstStyle>
            <a:lvl1pPr defTabSz="914400"/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ZTE-PPT-16x9-0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08151"/>
            <a:ext cx="1187958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1999201" y="3465422"/>
            <a:ext cx="1767501" cy="1616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1396" tIns="60703" rIns="121396" bIns="60703" anchor="b" anchorCtr="1">
            <a:spAutoFit/>
          </a:bodyPr>
          <a:lstStyle/>
          <a:p>
            <a:pPr defTabSz="934720">
              <a:defRPr/>
            </a:pPr>
            <a:r>
              <a:rPr lang="en-US" sz="117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117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117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104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104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 </a:t>
            </a:r>
            <a:endParaRPr lang="en-US" altLang="ja-JP" sz="104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endParaRPr lang="en-US" altLang="zh-CN" sz="117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altLang="zh-CN" sz="117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117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zh-CN" alt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zh-CN" sz="104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18pt</a:t>
            </a:r>
            <a:endParaRPr lang="en-US" altLang="ja-JP" sz="104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  <a:p>
            <a:pPr defTabSz="934720">
              <a:defRPr/>
            </a:pPr>
            <a:r>
              <a:rPr lang="en-US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1040" noProof="1">
                <a:solidFill>
                  <a:prstClr val="white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1040" noProof="1">
              <a:solidFill>
                <a:prstClr val="white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/>
          <p:nvPr/>
        </p:nvGrpSpPr>
        <p:grpSpPr bwMode="auto">
          <a:xfrm>
            <a:off x="12166261" y="5135035"/>
            <a:ext cx="1808748" cy="1318684"/>
            <a:chOff x="9286278" y="1725515"/>
            <a:chExt cx="1392554" cy="989008"/>
          </a:xfrm>
        </p:grpSpPr>
        <p:grpSp>
          <p:nvGrpSpPr>
            <p:cNvPr id="7" name="组 6"/>
            <p:cNvGrpSpPr/>
            <p:nvPr/>
          </p:nvGrpSpPr>
          <p:grpSpPr bwMode="auto">
            <a:xfrm>
              <a:off x="9286278" y="1725515"/>
              <a:ext cx="935250" cy="253999"/>
              <a:chOff x="9286278" y="1725515"/>
              <a:chExt cx="935250" cy="253999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999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6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7265"/>
                <a:ext cx="717713" cy="173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91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91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/>
            <p:nvPr/>
          </p:nvGrpSpPr>
          <p:grpSpPr bwMode="auto">
            <a:xfrm>
              <a:off x="9286278" y="2098576"/>
              <a:ext cx="1198835" cy="255586"/>
              <a:chOff x="9286278" y="2098576"/>
              <a:chExt cx="1198835" cy="255586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576"/>
                <a:ext cx="254058" cy="255586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 sz="260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30326"/>
                <a:ext cx="981298" cy="1733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910" i="1">
                    <a:solidFill>
                      <a:prstClr val="white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91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524"/>
              <a:ext cx="254058" cy="253999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2600">
                <a:solidFill>
                  <a:prstClr val="white"/>
                </a:solidFill>
              </a:endParaRPr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2274"/>
              <a:ext cx="1175017" cy="1733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910" i="1">
                  <a:solidFill>
                    <a:prstClr val="white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910" i="1">
                <a:solidFill>
                  <a:prstClr val="white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549992" y="6606120"/>
            <a:ext cx="2846149" cy="1693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78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ZTE Corporation. All rights reserved</a:t>
            </a:r>
            <a:endParaRPr kumimoji="1" lang="en-US" sz="78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lide Number Placeholder 5"/>
          <p:cNvSpPr>
            <a:spLocks noGrp="1"/>
          </p:cNvSpPr>
          <p:nvPr/>
        </p:nvSpPr>
        <p:spPr bwMode="auto">
          <a:xfrm>
            <a:off x="309364" y="6540500"/>
            <a:ext cx="544481" cy="3661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fld id="{38F179A1-AA35-4530-9F5A-60363942DAEE}" type="slidenum">
              <a:rPr lang="en-US" sz="104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</a:fld>
            <a:endParaRPr lang="en-US" sz="104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436698" y="1514284"/>
            <a:ext cx="11060796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234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820" b="0" i="0" kern="1200" dirty="0" smtClean="0">
                <a:solidFill>
                  <a:srgbClr val="404040"/>
                </a:solidFill>
                <a:latin typeface="+mn-lt"/>
                <a:ea typeface="微软雅黑" panose="020B0503020204020204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436698" y="420731"/>
            <a:ext cx="11060796" cy="964969"/>
          </a:xfrm>
        </p:spPr>
        <p:txBody>
          <a:bodyPr rtlCol="0">
            <a:noAutofit/>
          </a:bodyPr>
          <a:lstStyle>
            <a:lvl1pPr>
              <a:defRPr lang="zh-CN" altLang="en-US" b="1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6" descr="메인 copy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87958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20317" y="130622"/>
            <a:ext cx="1069162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fontAlgn="auto" latinLnBrk="1" hangingPunct="1">
              <a:spcBef>
                <a:spcPct val="0"/>
              </a:spcBef>
              <a:spcAft>
                <a:spcPts val="0"/>
              </a:spcAft>
              <a:buNone/>
              <a:defRPr lang="ko-KR" altLang="en-US" sz="3200" b="1" kern="1200" dirty="0"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93979" y="6356350"/>
            <a:ext cx="2771902" cy="365125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58856" y="6356350"/>
            <a:ext cx="3761867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13699" y="6356350"/>
            <a:ext cx="2771902" cy="365125"/>
          </a:xfrm>
        </p:spPr>
        <p:txBody>
          <a:bodyPr/>
          <a:lstStyle/>
          <a:p>
            <a:pPr lvl="0"/>
            <a:fld id="{9A0DB2DC-4C9A-4742-B13C-FB6460FD3503}" type="slidenum">
              <a:rPr lang="ko-KR" altLang="en-US" dirty="0">
                <a:latin typeface="Malgun Gothic" panose="020B0503020000020004" charset="-127"/>
                <a:ea typeface="Malgun Gothic" panose="020B0503020000020004" charset="-127"/>
              </a:rPr>
            </a:fld>
            <a:endParaRPr lang="ko-KR" altLang="en-US" dirty="0">
              <a:latin typeface="Malgun Gothic" panose="020B0503020000020004" charset="-127"/>
              <a:ea typeface="Malgun Gothic" panose="020B0503020000020004" charset="-127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325913" y="-1"/>
            <a:ext cx="7553350" cy="6858000"/>
          </a:xfrm>
          <a:custGeom>
            <a:avLst/>
            <a:gdLst>
              <a:gd name="connsiteX0" fmla="*/ 0 w 7752202"/>
              <a:gd name="connsiteY0" fmla="*/ 0 h 6858000"/>
              <a:gd name="connsiteX1" fmla="*/ 7752202 w 7752202"/>
              <a:gd name="connsiteY1" fmla="*/ 0 h 6858000"/>
              <a:gd name="connsiteX2" fmla="*/ 7752202 w 7752202"/>
              <a:gd name="connsiteY2" fmla="*/ 6858000 h 6858000"/>
              <a:gd name="connsiteX3" fmla="*/ 0 w 77522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2202" h="6858000">
                <a:moveTo>
                  <a:pt x="0" y="0"/>
                </a:moveTo>
                <a:lnTo>
                  <a:pt x="7752202" y="0"/>
                </a:lnTo>
                <a:lnTo>
                  <a:pt x="77522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pt模板-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925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7"/>
          <p:cNvSpPr txBox="1"/>
          <p:nvPr userDrawn="1"/>
        </p:nvSpPr>
        <p:spPr>
          <a:xfrm>
            <a:off x="11365658" y="6608763"/>
            <a:ext cx="513597" cy="27051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6A66141-F3C4-124C-891D-929F4A6A9879}" type="slidenum">
              <a:rPr lang="zh-CN" altLang="en-US" sz="1170" b="1" smtClean="0">
                <a:solidFill>
                  <a:srgbClr val="9BBB59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170" b="1">
              <a:solidFill>
                <a:srgbClr val="9BBB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 userDrawn="1"/>
        </p:nvSpPr>
        <p:spPr bwMode="auto">
          <a:xfrm>
            <a:off x="11367210" y="6608769"/>
            <a:ext cx="513596" cy="2705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A368D0C7-8D94-4664-B57A-A0FFFCA61B8C}" type="slidenum">
              <a:rPr lang="zh-CN" altLang="en-US" sz="1170" b="1" smtClean="0">
                <a:solidFill>
                  <a:srgbClr val="9BBB59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170" b="1">
              <a:solidFill>
                <a:srgbClr val="9BBB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1076604" y="-192608"/>
            <a:ext cx="12957405" cy="7056784"/>
            <a:chOff x="-1104800" y="-218380"/>
            <a:chExt cx="13296804" cy="7056784"/>
          </a:xfrm>
        </p:grpSpPr>
        <p:pic>
          <p:nvPicPr>
            <p:cNvPr id="6" name="图片 5" descr="ppt模板-02.jpg"/>
            <p:cNvPicPr>
              <a:picLocks noChangeAspect="1"/>
            </p:cNvPicPr>
            <p:nvPr userDrawn="1"/>
          </p:nvPicPr>
          <p:blipFill rotWithShape="1">
            <a:blip r:embed="rId2" cstate="print"/>
            <a:srcRect l="85540"/>
            <a:stretch>
              <a:fillRect/>
            </a:stretch>
          </p:blipFill>
          <p:spPr bwMode="auto">
            <a:xfrm>
              <a:off x="10776519" y="-44624"/>
              <a:ext cx="1415485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图片 6" descr="ppt模板-02.jpg"/>
            <p:cNvPicPr>
              <a:picLocks noChangeAspect="1"/>
            </p:cNvPicPr>
            <p:nvPr userDrawn="1"/>
          </p:nvPicPr>
          <p:blipFill rotWithShape="1">
            <a:blip r:embed="rId2" cstate="print"/>
            <a:srcRect l="-8092" t="-2573" r="16141" b="-326"/>
            <a:stretch>
              <a:fillRect/>
            </a:stretch>
          </p:blipFill>
          <p:spPr bwMode="auto">
            <a:xfrm>
              <a:off x="-1104800" y="-218380"/>
              <a:ext cx="11881318" cy="7056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365658" y="6381750"/>
            <a:ext cx="327960" cy="360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70" b="1">
                <a:solidFill>
                  <a:srgbClr val="89B92A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fld id="{DF007C23-9479-497D-9A29-4CF50C8477B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8100"/>
            <a:ext cx="11887835" cy="6885305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 - 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875"/>
            <a:ext cx="11873230" cy="6861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 - 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-8890"/>
            <a:ext cx="11896725" cy="6856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 - 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7320"/>
            <a:ext cx="11868785" cy="665543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2967038" y="2114868"/>
            <a:ext cx="5257800" cy="2643187"/>
            <a:chOff x="2633" y="1913"/>
            <a:chExt cx="8280" cy="4162"/>
          </a:xfrm>
        </p:grpSpPr>
        <p:grpSp>
          <p:nvGrpSpPr>
            <p:cNvPr id="14" name="组合 30"/>
            <p:cNvGrpSpPr/>
            <p:nvPr/>
          </p:nvGrpSpPr>
          <p:grpSpPr>
            <a:xfrm>
              <a:off x="2633" y="1913"/>
              <a:ext cx="8100" cy="3937"/>
              <a:chOff x="28575" y="0"/>
              <a:chExt cx="5143536" cy="2500330"/>
            </a:xfrm>
          </p:grpSpPr>
          <p:pic>
            <p:nvPicPr>
              <p:cNvPr id="15" name="图片 5" descr="未标题-1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504" y="642942"/>
                <a:ext cx="214314" cy="209578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6" name="图片 7" descr="未标题-1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4842" y="71438"/>
                <a:ext cx="367710" cy="35958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7" name="图片 8" descr="未标题-1.png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7124" y="1997870"/>
                <a:ext cx="513814" cy="50246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cxnSp>
            <p:nvCxnSpPr>
              <p:cNvPr id="18" name="直接连接符 10"/>
              <p:cNvCxnSpPr/>
              <p:nvPr/>
            </p:nvCxnSpPr>
            <p:spPr>
              <a:xfrm flipV="1">
                <a:off x="785817" y="250827"/>
                <a:ext cx="3429024" cy="496891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9" name="直接连接符 15"/>
              <p:cNvCxnSpPr/>
              <p:nvPr/>
            </p:nvCxnSpPr>
            <p:spPr>
              <a:xfrm rot="5400000">
                <a:off x="2821799" y="746923"/>
                <a:ext cx="2000264" cy="1071569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20" name="直接连接符 18"/>
              <p:cNvCxnSpPr/>
              <p:nvPr/>
            </p:nvCxnSpPr>
            <p:spPr>
              <a:xfrm>
                <a:off x="714380" y="785818"/>
                <a:ext cx="2428892" cy="1428760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pic>
            <p:nvPicPr>
              <p:cNvPr id="21" name="图片 24" descr="12454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43404" y="0"/>
                <a:ext cx="468244" cy="4682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2" name="文本框 10"/>
              <p:cNvSpPr txBox="1"/>
              <p:nvPr/>
            </p:nvSpPr>
            <p:spPr>
              <a:xfrm>
                <a:off x="28575" y="1336368"/>
                <a:ext cx="5143536" cy="7315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1000" dirty="0">
                    <a:latin typeface="微软雅黑" panose="020B0503020204020204" charset="-122"/>
                    <a:ea typeface="微软雅黑" panose="020B0503020204020204" charset="-122"/>
                  </a:rPr>
                  <a:t>            </a:t>
                </a:r>
                <a:endParaRPr lang="en-US" altLang="zh-CN" sz="10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0" lvl="0" indent="0" algn="ctr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1800" b="1" dirty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共创 美好未来</a:t>
                </a:r>
                <a:endParaRPr lang="zh-CN" altLang="en-US" sz="18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pic>
          <p:nvPicPr>
            <p:cNvPr id="23" name="图片 32" descr="5689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88" y="4950"/>
              <a:ext cx="1125" cy="11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" name="矩形 12"/>
            <p:cNvSpPr/>
            <p:nvPr/>
          </p:nvSpPr>
          <p:spPr>
            <a:xfrm>
              <a:off x="2925" y="2925"/>
              <a:ext cx="7988" cy="18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7200" b="1" dirty="0"/>
                <a:t>TH</a:t>
              </a:r>
              <a:r>
                <a:rPr lang="en-US" altLang="zh-CN" sz="7200" b="1" dirty="0">
                  <a:solidFill>
                    <a:srgbClr val="7F7F7F"/>
                  </a:solidFill>
                </a:rPr>
                <a:t>ANK</a:t>
              </a:r>
              <a:r>
                <a:rPr lang="en-US" altLang="zh-CN" sz="7200" b="1" dirty="0"/>
                <a:t>  </a:t>
              </a:r>
              <a:r>
                <a:rPr lang="en-US" altLang="zh-CN" sz="7200" b="1" dirty="0">
                  <a:solidFill>
                    <a:srgbClr val="7F7F7F"/>
                  </a:solidFill>
                </a:rPr>
                <a:t>YO</a:t>
              </a:r>
              <a:r>
                <a:rPr lang="en-US" altLang="zh-CN" sz="7200" b="1" dirty="0"/>
                <a:t>U</a:t>
              </a:r>
              <a:endParaRPr lang="zh-CN" altLang="en-US" sz="7200" b="1" dirty="0"/>
            </a:p>
          </p:txBody>
        </p:sp>
      </p:grpSp>
      <p:sp>
        <p:nvSpPr>
          <p:cNvPr id="26" name="矩形 25"/>
          <p:cNvSpPr/>
          <p:nvPr userDrawn="1"/>
        </p:nvSpPr>
        <p:spPr>
          <a:xfrm>
            <a:off x="363220" y="5165725"/>
            <a:ext cx="9438005" cy="1637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A88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上海锐至信息技术有限公司</a:t>
            </a:r>
            <a:endParaRPr lang="en-US" altLang="zh-CN" dirty="0">
              <a:solidFill>
                <a:srgbClr val="A88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电话：</a:t>
            </a:r>
            <a:r>
              <a:rPr lang="en-US" altLang="zh-CN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021-64327250</a:t>
            </a:r>
            <a:endParaRPr lang="en-US" altLang="zh-CN" dirty="0">
              <a:solidFill>
                <a:srgbClr val="A88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地址：上海市徐汇区桂箐路</a:t>
            </a:r>
            <a:r>
              <a:rPr lang="en-US" altLang="zh-CN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111</a:t>
            </a:r>
            <a:r>
              <a:rPr lang="zh-CN" altLang="en-US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号</a:t>
            </a:r>
            <a:r>
              <a:rPr lang="en-US" altLang="zh-CN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楼</a:t>
            </a:r>
            <a:endParaRPr lang="en-US" altLang="zh-CN" dirty="0">
              <a:solidFill>
                <a:srgbClr val="A88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dirty="0">
                <a:solidFill>
                  <a:srgbClr val="A88000"/>
                </a:solidFill>
                <a:latin typeface="微软雅黑" panose="020B0503020204020204" charset="-122"/>
                <a:ea typeface="微软雅黑" panose="020B0503020204020204" charset="-122"/>
              </a:rPr>
              <a:t>www.richeninfo.com</a:t>
            </a:r>
            <a:endParaRPr lang="zh-CN" altLang="en-US" dirty="0">
              <a:solidFill>
                <a:srgbClr val="A88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占位符 23"/>
          <p:cNvSpPr>
            <a:spLocks noGrp="1"/>
          </p:cNvSpPr>
          <p:nvPr>
            <p:ph type="title"/>
          </p:nvPr>
        </p:nvSpPr>
        <p:spPr bwMode="auto">
          <a:xfrm>
            <a:off x="216563" y="116634"/>
            <a:ext cx="11164106" cy="7945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176567" y="6611781"/>
            <a:ext cx="5036450" cy="25463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版权所有 </a:t>
            </a:r>
            <a:r>
              <a:rPr kumimoji="1" lang="en-US" altLang="zh-CN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©2006-2019</a:t>
            </a:r>
            <a:r>
              <a:rPr kumimoji="1" lang="zh-CN" altLang="en-US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上海锐至</a:t>
            </a:r>
            <a:endParaRPr kumimoji="1" lang="zh-CN" altLang="en-US" sz="1000" dirty="0">
              <a:solidFill>
                <a:srgbClr val="1F497D">
                  <a:lumMod val="60000"/>
                  <a:lumOff val="4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61"/>
          <p:cNvSpPr>
            <a:spLocks noChangeArrowheads="1"/>
          </p:cNvSpPr>
          <p:nvPr/>
        </p:nvSpPr>
        <p:spPr bwMode="auto">
          <a:xfrm>
            <a:off x="11287844" y="6611781"/>
            <a:ext cx="586105" cy="25463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r>
              <a:rPr kumimoji="1" lang="zh-CN" altLang="en-US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kumimoji="1" lang="en-US" altLang="zh-CN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fld id="{991FEDB1-2281-8347-9821-759047AAD1F3}" type="slidenum">
              <a:rPr kumimoji="1" lang="en-US" altLang="zh-TW" sz="1000" dirty="0" smtClean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fld>
            <a:r>
              <a:rPr kumimoji="1" lang="en-US" altLang="zh-TW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1000" dirty="0">
                <a:solidFill>
                  <a:srgbClr val="1F497D">
                    <a:lumMod val="60000"/>
                    <a:lumOff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页</a:t>
            </a:r>
            <a:endParaRPr kumimoji="1" lang="en-US" altLang="zh-TW" sz="1000" dirty="0">
              <a:solidFill>
                <a:srgbClr val="1F497D">
                  <a:lumMod val="60000"/>
                  <a:lumOff val="4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16563" y="1019175"/>
            <a:ext cx="11164106" cy="4570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11880000" cy="165875"/>
          </a:xfrm>
          <a:prstGeom prst="rect">
            <a:avLst/>
          </a:prstGeom>
          <a:solidFill>
            <a:srgbClr val="1E1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lang="zh-CN" altLang="en-US" sz="1600" b="0" i="0" kern="1200" dirty="0">
          <a:solidFill>
            <a:srgbClr val="00489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9pPr>
    </p:titleStyle>
    <p:bodyStyle>
      <a:lvl1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/>
        <a:buNone/>
        <a:defRPr kumimoji="1" lang="zh-CN" altLang="en-US" sz="2000" b="0" i="1" kern="1200" dirty="0">
          <a:solidFill>
            <a:srgbClr val="004890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0" indent="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kumimoji="1" lang="zh-CN" altLang="en-US" sz="1200" b="0" kern="1200" dirty="0">
          <a:solidFill>
            <a:srgbClr val="004890"/>
          </a:solidFill>
          <a:latin typeface="Heiti SC Light"/>
          <a:ea typeface="Heiti SC Light"/>
          <a:cs typeface="Heiti SC Light"/>
        </a:defRPr>
      </a:lvl2pPr>
      <a:lvl3pPr marL="269875" indent="-269875" algn="l" defTabSz="457200" rtl="0" eaLnBrk="1" fontAlgn="base" hangingPunct="1">
        <a:spcBef>
          <a:spcPts val="6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lang="en-GB" altLang="zh-CN" sz="1400" b="0" i="0" u="none" strike="noStrike" kern="1200" cap="none" spc="0" normalizeH="0" baseline="0" dirty="0">
          <a:ln>
            <a:noFill/>
          </a:ln>
          <a:solidFill>
            <a:srgbClr val="004890"/>
          </a:solidFill>
          <a:effectLst/>
          <a:uLnTx/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449580" indent="-179705" algn="l" defTabSz="457200" rtl="0" eaLnBrk="1" fontAlgn="base" hangingPunct="1">
        <a:spcBef>
          <a:spcPct val="20000"/>
        </a:spcBef>
        <a:spcAft>
          <a:spcPct val="0"/>
        </a:spcAft>
        <a:buSzPct val="100000"/>
        <a:buFont typeface="Arial" panose="020B0604020202020204" pitchFamily="34" charset="0"/>
        <a:buChar char="–"/>
        <a:defRPr kumimoji="1" lang="zh-CN" altLang="en-US" sz="1200" b="0" kern="1200" dirty="0">
          <a:solidFill>
            <a:srgbClr val="004890"/>
          </a:solidFill>
          <a:latin typeface="Heiti SC Light"/>
          <a:ea typeface="Heiti SC Light"/>
          <a:cs typeface="Heiti SC Light"/>
        </a:defRPr>
      </a:lvl4pPr>
      <a:lvl5pPr marL="628650" indent="-179705" algn="l" defTabSz="457200" rtl="0" eaLnBrk="1" fontAlgn="base" hangingPunct="1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u"/>
        <a:defRPr kumimoji="1" lang="zh-CN" altLang="en-US" sz="1200" b="0" kern="1200" dirty="0">
          <a:solidFill>
            <a:srgbClr val="004890"/>
          </a:solidFill>
          <a:latin typeface="Heiti SC Light"/>
          <a:ea typeface="Heiti SC Light"/>
          <a:cs typeface="Heiti SC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2110536" y="2978728"/>
            <a:ext cx="9256017" cy="114335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latin typeface="微软雅黑" panose="020B0503020204020204" charset="-122"/>
              </a:rPr>
              <a:t>2020</a:t>
            </a:r>
            <a:r>
              <a:rPr sz="4000" b="1" dirty="0">
                <a:latin typeface="微软雅黑" panose="020B0503020204020204" charset="-122"/>
              </a:rPr>
              <a:t>年终总结</a:t>
            </a:r>
            <a:br>
              <a:rPr sz="4000" b="1" dirty="0">
                <a:latin typeface="微软雅黑" panose="020B0503020204020204" charset="-122"/>
              </a:rPr>
            </a:br>
            <a:r>
              <a:rPr sz="3200" b="1" dirty="0">
                <a:latin typeface="微软雅黑" panose="020B0503020204020204" charset="-122"/>
              </a:rPr>
              <a:t>赵武涛</a:t>
            </a:r>
            <a:r>
              <a:rPr sz="4000" b="1" dirty="0">
                <a:latin typeface="微软雅黑" panose="020B0503020204020204" charset="-122"/>
              </a:rPr>
              <a:t> </a:t>
            </a:r>
            <a:endParaRPr sz="4000" b="1" dirty="0"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246738"/>
            <a:ext cx="2768508" cy="9797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"/>
          <p:cNvSpPr txBox="1"/>
          <p:nvPr/>
        </p:nvSpPr>
        <p:spPr>
          <a:xfrm>
            <a:off x="411540" y="283539"/>
            <a:ext cx="554461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r>
              <a:rPr lang="en-US" altLang="zh-CN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en-US" altLang="zh-C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en-US" altLang="zh-CN" sz="2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3234055" y="1670685"/>
            <a:ext cx="5410200" cy="526415"/>
          </a:xfrm>
          <a:prstGeom prst="parallelogram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 algn="l"/>
            <a:r>
              <a:rPr lang="en-US" altLang="zh-CN"/>
              <a:t>n               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>
                <a:solidFill>
                  <a:schemeClr val="tx2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年终工作概述</a:t>
            </a:r>
            <a:endParaRPr lang="zh-CN" altLang="en-US" sz="2400" b="1">
              <a:solidFill>
                <a:schemeClr val="tx2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3234055" y="2679065"/>
            <a:ext cx="5410200" cy="526415"/>
          </a:xfrm>
          <a:prstGeom prst="parallelogram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2400" b="1">
                <a:solidFill>
                  <a:schemeClr val="tx2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b="1">
                <a:solidFill>
                  <a:schemeClr val="tx2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工作完成情况</a:t>
            </a:r>
            <a:endParaRPr lang="zh-CN" altLang="en-US" sz="2400" b="1">
              <a:solidFill>
                <a:schemeClr val="tx2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3259455" y="3703320"/>
            <a:ext cx="5410200" cy="526415"/>
          </a:xfrm>
          <a:prstGeom prst="parallelogram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 sz="2400" b="1">
                <a:solidFill>
                  <a:schemeClr val="tx2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2400" b="1">
                <a:solidFill>
                  <a:schemeClr val="tx2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工作存在不足</a:t>
            </a:r>
            <a:endParaRPr lang="zh-CN" altLang="en-US" sz="2400" b="1">
              <a:solidFill>
                <a:schemeClr val="tx2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3259455" y="4744720"/>
            <a:ext cx="5410200" cy="526415"/>
          </a:xfrm>
          <a:prstGeom prst="parallelogram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                   </a:t>
            </a:r>
            <a:r>
              <a:rPr lang="zh-CN" altLang="en-US" sz="2400" b="1">
                <a:solidFill>
                  <a:schemeClr val="tx2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明年工作计划</a:t>
            </a:r>
            <a:endParaRPr lang="zh-CN" altLang="en-US" sz="2400" b="1">
              <a:solidFill>
                <a:schemeClr val="tx2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443480" y="1670685"/>
            <a:ext cx="842645" cy="53975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p>
            <a:pPr>
              <a:lnSpc>
                <a:spcPct val="80000"/>
              </a:lnSpc>
            </a:pPr>
            <a:r>
              <a:rPr lang="en-US" altLang="zh-CN" sz="2800" b="1">
                <a:latin typeface="TeamViewer13" panose="050B0102010101010101" charset="0"/>
                <a:cs typeface="TeamViewer13" panose="050B0102010101010101" charset="0"/>
                <a:sym typeface="+mn-ea"/>
              </a:rPr>
              <a:t>01</a:t>
            </a:r>
            <a:endParaRPr lang="en-US" altLang="zh-CN" sz="2800" b="1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TeamViewer13" panose="050B0102010101010101" charset="0"/>
              <a:ea typeface="方正兰亭超细黑简体" panose="02000000000000000000" charset="-122"/>
              <a:cs typeface="TeamViewer13" panose="050B0102010101010101" charset="0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2443480" y="2665730"/>
            <a:ext cx="842645" cy="53975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80000"/>
              </a:lnSpc>
            </a:pPr>
            <a:r>
              <a:rPr lang="en-US" altLang="zh-CN" sz="2800" b="1">
                <a:latin typeface="TeamViewer13" panose="050B0102010101010101" charset="0"/>
                <a:cs typeface="TeamViewer13" panose="050B0102010101010101" charset="0"/>
              </a:rPr>
              <a:t>02</a:t>
            </a:r>
            <a:endParaRPr lang="en-US" altLang="zh-CN" sz="2800" b="1">
              <a:latin typeface="TeamViewer13" panose="050B0102010101010101" charset="0"/>
              <a:cs typeface="TeamViewer13" panose="050B0102010101010101" charset="0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2443480" y="3707130"/>
            <a:ext cx="842645" cy="53975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80000"/>
              </a:lnSpc>
            </a:pPr>
            <a:r>
              <a:rPr lang="en-US" altLang="zh-CN" sz="2800" b="1">
                <a:latin typeface="TeamViewer13" panose="050B0102010101010101" charset="0"/>
                <a:cs typeface="TeamViewer13" panose="050B0102010101010101" charset="0"/>
                <a:sym typeface="+mn-ea"/>
              </a:rPr>
              <a:t>03</a:t>
            </a:r>
            <a:endParaRPr lang="en-US" altLang="zh-CN" sz="2800"/>
          </a:p>
        </p:txBody>
      </p:sp>
      <p:sp>
        <p:nvSpPr>
          <p:cNvPr id="10" name="平行四边形 9"/>
          <p:cNvSpPr/>
          <p:nvPr/>
        </p:nvSpPr>
        <p:spPr>
          <a:xfrm>
            <a:off x="2443480" y="4735830"/>
            <a:ext cx="842645" cy="53975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pPr>
              <a:lnSpc>
                <a:spcPct val="80000"/>
              </a:lnSpc>
            </a:pPr>
            <a:r>
              <a:rPr lang="en-US" altLang="zh-CN" sz="2800" b="1">
                <a:latin typeface="TeamViewer13" panose="050B0102010101010101" charset="0"/>
                <a:cs typeface="TeamViewer13" panose="050B0102010101010101" charset="0"/>
                <a:sym typeface="+mn-ea"/>
              </a:rPr>
              <a:t>04</a:t>
            </a:r>
            <a:endParaRPr lang="en-US" altLang="zh-CN" sz="2800"/>
          </a:p>
        </p:txBody>
      </p:sp>
      <p:cxnSp>
        <p:nvCxnSpPr>
          <p:cNvPr id="11" name="直接连接符 4"/>
          <p:cNvCxnSpPr/>
          <p:nvPr/>
        </p:nvCxnSpPr>
        <p:spPr>
          <a:xfrm>
            <a:off x="133350" y="1031875"/>
            <a:ext cx="11611610" cy="10795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2509862" y="1561651"/>
            <a:ext cx="6859539" cy="4235030"/>
            <a:chOff x="2058848" y="1561651"/>
            <a:chExt cx="6859539" cy="4235030"/>
          </a:xfrm>
        </p:grpSpPr>
        <p:sp>
          <p:nvSpPr>
            <p:cNvPr id="20" name="图文框 3"/>
            <p:cNvSpPr/>
            <p:nvPr/>
          </p:nvSpPr>
          <p:spPr>
            <a:xfrm rot="5400000" flipV="1">
              <a:off x="4492575" y="-768"/>
              <a:ext cx="1992085" cy="6859539"/>
            </a:xfrm>
            <a:prstGeom prst="frame">
              <a:avLst>
                <a:gd name="adj1" fmla="val 132"/>
              </a:avLst>
            </a:prstGeom>
            <a:solidFill>
              <a:srgbClr val="FEAC22"/>
            </a:solidFill>
            <a:ln>
              <a:solidFill>
                <a:srgbClr val="FEA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39900"/>
                </a:solidFill>
              </a:endParaRPr>
            </a:p>
          </p:txBody>
        </p:sp>
        <p:grpSp>
          <p:nvGrpSpPr>
            <p:cNvPr id="21" name="组 20"/>
            <p:cNvGrpSpPr/>
            <p:nvPr/>
          </p:nvGrpSpPr>
          <p:grpSpPr>
            <a:xfrm>
              <a:off x="2263349" y="1561651"/>
              <a:ext cx="4047886" cy="4235030"/>
              <a:chOff x="1482549" y="1502640"/>
              <a:chExt cx="4454992" cy="4660958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1482549" y="1502640"/>
                <a:ext cx="4454992" cy="4660958"/>
              </a:xfrm>
              <a:prstGeom prst="diamond">
                <a:avLst/>
              </a:prstGeom>
              <a:solidFill>
                <a:srgbClr val="FEF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70" t="70793" r="49076" b="686"/>
              <a:stretch>
                <a:fillRect/>
              </a:stretch>
            </p:blipFill>
            <p:spPr>
              <a:xfrm rot="411943">
                <a:off x="1759839" y="1849813"/>
                <a:ext cx="3947239" cy="4092527"/>
              </a:xfrm>
              <a:prstGeom prst="rect">
                <a:avLst/>
              </a:prstGeom>
            </p:spPr>
          </p:pic>
        </p:grpSp>
        <p:sp>
          <p:nvSpPr>
            <p:cNvPr id="24" name="文本框 23"/>
            <p:cNvSpPr txBox="1">
              <a:spLocks noChangeArrowheads="1"/>
            </p:cNvSpPr>
            <p:nvPr/>
          </p:nvSpPr>
          <p:spPr bwMode="auto">
            <a:xfrm>
              <a:off x="6131850" y="3137769"/>
              <a:ext cx="26212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年度工作概述</a:t>
              </a:r>
              <a:endParaRPr lang="zh-CN" altLang="en-US" sz="32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69804" y="2658043"/>
              <a:ext cx="28915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</a:t>
              </a:r>
              <a:endParaRPr lang="zh-CN" alt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文本框 12"/>
          <p:cNvSpPr txBox="1"/>
          <p:nvPr/>
        </p:nvSpPr>
        <p:spPr>
          <a:xfrm>
            <a:off x="863600" y="361950"/>
            <a:ext cx="386270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XXXXX</a:t>
            </a:r>
            <a:endParaRPr lang="zh-CN" sz="2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" name="直接连接符 4"/>
          <p:cNvCxnSpPr/>
          <p:nvPr/>
        </p:nvCxnSpPr>
        <p:spPr>
          <a:xfrm>
            <a:off x="133350" y="930275"/>
            <a:ext cx="11611610" cy="10795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cxnSp>
      <p:pic>
        <p:nvPicPr>
          <p:cNvPr id="6" name="图片 5" descr="目录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210" y="361950"/>
            <a:ext cx="453390" cy="453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"/>
          <p:cNvSpPr txBox="1"/>
          <p:nvPr/>
        </p:nvSpPr>
        <p:spPr>
          <a:xfrm>
            <a:off x="411540" y="283539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XXXXXX</a:t>
            </a:r>
            <a:endParaRPr lang="zh-CN" altLang="en-US" sz="2400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2509862" y="1561651"/>
            <a:ext cx="6859539" cy="4235030"/>
            <a:chOff x="2058848" y="1561651"/>
            <a:chExt cx="6859539" cy="4235030"/>
          </a:xfrm>
        </p:grpSpPr>
        <p:sp>
          <p:nvSpPr>
            <p:cNvPr id="20" name="图文框 3"/>
            <p:cNvSpPr/>
            <p:nvPr/>
          </p:nvSpPr>
          <p:spPr>
            <a:xfrm rot="5400000" flipV="1">
              <a:off x="4492575" y="-768"/>
              <a:ext cx="1992085" cy="6859539"/>
            </a:xfrm>
            <a:prstGeom prst="frame">
              <a:avLst>
                <a:gd name="adj1" fmla="val 132"/>
              </a:avLst>
            </a:prstGeom>
            <a:solidFill>
              <a:srgbClr val="FEAC22"/>
            </a:solidFill>
            <a:ln>
              <a:solidFill>
                <a:srgbClr val="FEA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39900"/>
                </a:solidFill>
              </a:endParaRPr>
            </a:p>
          </p:txBody>
        </p:sp>
        <p:grpSp>
          <p:nvGrpSpPr>
            <p:cNvPr id="21" name="组 20"/>
            <p:cNvGrpSpPr/>
            <p:nvPr/>
          </p:nvGrpSpPr>
          <p:grpSpPr>
            <a:xfrm>
              <a:off x="2263349" y="1561651"/>
              <a:ext cx="4047886" cy="4235030"/>
              <a:chOff x="1482549" y="1502640"/>
              <a:chExt cx="4454992" cy="4660958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1482549" y="1502640"/>
                <a:ext cx="4454992" cy="4660958"/>
              </a:xfrm>
              <a:prstGeom prst="diamond">
                <a:avLst/>
              </a:prstGeom>
              <a:solidFill>
                <a:srgbClr val="FEF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70" t="70793" r="49076" b="686"/>
              <a:stretch>
                <a:fillRect/>
              </a:stretch>
            </p:blipFill>
            <p:spPr>
              <a:xfrm rot="411943">
                <a:off x="1759839" y="1849813"/>
                <a:ext cx="3947239" cy="4092527"/>
              </a:xfrm>
              <a:prstGeom prst="rect">
                <a:avLst/>
              </a:prstGeom>
            </p:spPr>
          </p:pic>
        </p:grpSp>
        <p:sp>
          <p:nvSpPr>
            <p:cNvPr id="24" name="文本框 23"/>
            <p:cNvSpPr txBox="1">
              <a:spLocks noChangeArrowheads="1"/>
            </p:cNvSpPr>
            <p:nvPr/>
          </p:nvSpPr>
          <p:spPr bwMode="auto">
            <a:xfrm>
              <a:off x="6171220" y="3151104"/>
              <a:ext cx="26212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工作完成情况</a:t>
              </a:r>
              <a:endParaRPr lang="zh-CN" altLang="en-US" sz="32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69804" y="2658043"/>
              <a:ext cx="2891572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</a:t>
              </a:r>
              <a:endParaRPr lang="zh-CN" alt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2509862" y="1561651"/>
            <a:ext cx="6859539" cy="4235030"/>
            <a:chOff x="2058848" y="1561651"/>
            <a:chExt cx="6859539" cy="4235030"/>
          </a:xfrm>
        </p:grpSpPr>
        <p:sp>
          <p:nvSpPr>
            <p:cNvPr id="20" name="图文框 3"/>
            <p:cNvSpPr/>
            <p:nvPr/>
          </p:nvSpPr>
          <p:spPr>
            <a:xfrm rot="5400000" flipV="1">
              <a:off x="4492575" y="-768"/>
              <a:ext cx="1992085" cy="6859539"/>
            </a:xfrm>
            <a:prstGeom prst="frame">
              <a:avLst>
                <a:gd name="adj1" fmla="val 132"/>
              </a:avLst>
            </a:prstGeom>
            <a:solidFill>
              <a:srgbClr val="FEAC22"/>
            </a:solidFill>
            <a:ln>
              <a:solidFill>
                <a:srgbClr val="FEA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39900"/>
                </a:solidFill>
              </a:endParaRPr>
            </a:p>
          </p:txBody>
        </p:sp>
        <p:grpSp>
          <p:nvGrpSpPr>
            <p:cNvPr id="21" name="组 20"/>
            <p:cNvGrpSpPr/>
            <p:nvPr/>
          </p:nvGrpSpPr>
          <p:grpSpPr>
            <a:xfrm>
              <a:off x="2263349" y="1561651"/>
              <a:ext cx="4047886" cy="4235030"/>
              <a:chOff x="1482549" y="1502640"/>
              <a:chExt cx="4454992" cy="4660958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1482549" y="1502640"/>
                <a:ext cx="4454992" cy="4660958"/>
              </a:xfrm>
              <a:prstGeom prst="diamond">
                <a:avLst/>
              </a:prstGeom>
              <a:solidFill>
                <a:srgbClr val="FEF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70" t="70793" r="49076" b="686"/>
              <a:stretch>
                <a:fillRect/>
              </a:stretch>
            </p:blipFill>
            <p:spPr>
              <a:xfrm rot="411943">
                <a:off x="1759839" y="1849813"/>
                <a:ext cx="3947239" cy="4092527"/>
              </a:xfrm>
              <a:prstGeom prst="rect">
                <a:avLst/>
              </a:prstGeom>
            </p:spPr>
          </p:pic>
        </p:grpSp>
        <p:sp>
          <p:nvSpPr>
            <p:cNvPr id="24" name="文本框 23"/>
            <p:cNvSpPr txBox="1">
              <a:spLocks noChangeArrowheads="1"/>
            </p:cNvSpPr>
            <p:nvPr/>
          </p:nvSpPr>
          <p:spPr bwMode="auto">
            <a:xfrm>
              <a:off x="6131850" y="3137134"/>
              <a:ext cx="26212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工作存在不足</a:t>
              </a:r>
              <a:endParaRPr lang="zh-CN" altLang="en-US" sz="32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69804" y="2658043"/>
              <a:ext cx="2891572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</a:t>
              </a:r>
              <a:endParaRPr lang="zh-CN" alt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2509862" y="1561651"/>
            <a:ext cx="6859539" cy="4235030"/>
            <a:chOff x="2058848" y="1561651"/>
            <a:chExt cx="6859539" cy="4235030"/>
          </a:xfrm>
        </p:grpSpPr>
        <p:sp>
          <p:nvSpPr>
            <p:cNvPr id="20" name="图文框 3"/>
            <p:cNvSpPr/>
            <p:nvPr/>
          </p:nvSpPr>
          <p:spPr>
            <a:xfrm rot="5400000" flipV="1">
              <a:off x="4492575" y="-768"/>
              <a:ext cx="1992085" cy="6859539"/>
            </a:xfrm>
            <a:prstGeom prst="frame">
              <a:avLst>
                <a:gd name="adj1" fmla="val 132"/>
              </a:avLst>
            </a:prstGeom>
            <a:solidFill>
              <a:srgbClr val="FEAC22"/>
            </a:solidFill>
            <a:ln>
              <a:solidFill>
                <a:srgbClr val="FEA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39900"/>
                </a:solidFill>
              </a:endParaRPr>
            </a:p>
          </p:txBody>
        </p:sp>
        <p:grpSp>
          <p:nvGrpSpPr>
            <p:cNvPr id="21" name="组 20"/>
            <p:cNvGrpSpPr/>
            <p:nvPr/>
          </p:nvGrpSpPr>
          <p:grpSpPr>
            <a:xfrm>
              <a:off x="2263349" y="1561651"/>
              <a:ext cx="4047886" cy="4235030"/>
              <a:chOff x="1482549" y="1502640"/>
              <a:chExt cx="4454992" cy="4660958"/>
            </a:xfrm>
          </p:grpSpPr>
          <p:sp>
            <p:nvSpPr>
              <p:cNvPr id="22" name="菱形 21"/>
              <p:cNvSpPr/>
              <p:nvPr/>
            </p:nvSpPr>
            <p:spPr>
              <a:xfrm>
                <a:off x="1482549" y="1502640"/>
                <a:ext cx="4454992" cy="4660958"/>
              </a:xfrm>
              <a:prstGeom prst="diamond">
                <a:avLst/>
              </a:prstGeom>
              <a:solidFill>
                <a:srgbClr val="FEF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170" t="70793" r="49076" b="686"/>
              <a:stretch>
                <a:fillRect/>
              </a:stretch>
            </p:blipFill>
            <p:spPr>
              <a:xfrm rot="411943">
                <a:off x="1759839" y="1849813"/>
                <a:ext cx="3947239" cy="4092527"/>
              </a:xfrm>
              <a:prstGeom prst="rect">
                <a:avLst/>
              </a:prstGeom>
            </p:spPr>
          </p:pic>
        </p:grpSp>
        <p:sp>
          <p:nvSpPr>
            <p:cNvPr id="24" name="文本框 23"/>
            <p:cNvSpPr txBox="1">
              <a:spLocks noChangeArrowheads="1"/>
            </p:cNvSpPr>
            <p:nvPr/>
          </p:nvSpPr>
          <p:spPr bwMode="auto">
            <a:xfrm>
              <a:off x="6131850" y="3137134"/>
              <a:ext cx="2621280" cy="5835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 b="1" dirty="0">
                  <a:solidFill>
                    <a:srgbClr val="474747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明年工作计划</a:t>
              </a:r>
              <a:endParaRPr lang="zh-CN" altLang="en-US" sz="3200" b="1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69804" y="2658043"/>
              <a:ext cx="2891572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</a:t>
              </a:r>
              <a:r>
                <a:rPr lang="en-US" sz="9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4</a:t>
              </a:r>
              <a:endParaRPr lang="en-US" sz="9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timeline"/>
</p:tagLst>
</file>

<file path=ppt/tags/tag2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我的图形库">
  <a:themeElements>
    <a:clrScheme name="kingdee">
      <a:dk1>
        <a:srgbClr val="000000"/>
      </a:dk1>
      <a:lt1>
        <a:srgbClr val="FFFFFF"/>
      </a:lt1>
      <a:dk2>
        <a:srgbClr val="000000"/>
      </a:dk2>
      <a:lt2>
        <a:srgbClr val="404040"/>
      </a:lt2>
      <a:accent1>
        <a:srgbClr val="0060C0"/>
      </a:accent1>
      <a:accent2>
        <a:srgbClr val="003B76"/>
      </a:accent2>
      <a:accent3>
        <a:srgbClr val="FFFFFF"/>
      </a:accent3>
      <a:accent4>
        <a:srgbClr val="000000"/>
      </a:accent4>
      <a:accent5>
        <a:srgbClr val="AAB6DC"/>
      </a:accent5>
      <a:accent6>
        <a:srgbClr val="00356A"/>
      </a:accent6>
      <a:hlink>
        <a:srgbClr val="FF9900"/>
      </a:hlink>
      <a:folHlink>
        <a:srgbClr val="CC00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eaVert" wrap="square" rtlCol="0" anchor="t" anchorCtr="0">
        <a:spAutoFit/>
      </a:bodyPr>
      <a:lstStyle>
        <a:defPPr>
          <a:defRPr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charset="-122"/>
            <a:ea typeface="微软雅黑" panose="020B0503020204020204" charset="-122"/>
            <a:cs typeface="Times New Roman" panose="0202060305040502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WPS 演示</Application>
  <PresentationFormat>自定义</PresentationFormat>
  <Paragraphs>40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Times New Roman</vt:lpstr>
      <vt:lpstr>Arial</vt:lpstr>
      <vt:lpstr>Heiti SC Light</vt:lpstr>
      <vt:lpstr>Arial Black</vt:lpstr>
      <vt:lpstr>黑体</vt:lpstr>
      <vt:lpstr>Times</vt:lpstr>
      <vt:lpstr>HY견고딕</vt:lpstr>
      <vt:lpstr>Malgun Gothic</vt:lpstr>
      <vt:lpstr>Calibri</vt:lpstr>
      <vt:lpstr>思源黑体 CN Bold</vt:lpstr>
      <vt:lpstr>Arial Unicode MS</vt:lpstr>
      <vt:lpstr>方正兰亭超细黑简体</vt:lpstr>
      <vt:lpstr>方正粗黑宋简体</vt:lpstr>
      <vt:lpstr>楷体</vt:lpstr>
      <vt:lpstr>MingLiU-ExtB</vt:lpstr>
      <vt:lpstr>MingLiU_HKSCS-ExtB</vt:lpstr>
      <vt:lpstr>PMingLiU</vt:lpstr>
      <vt:lpstr>Aparajita</vt:lpstr>
      <vt:lpstr>Browallia New</vt:lpstr>
      <vt:lpstr>BrowalliaUPC</vt:lpstr>
      <vt:lpstr>Calibri Light</vt:lpstr>
      <vt:lpstr>Cambria</vt:lpstr>
      <vt:lpstr>Cambria Math</vt:lpstr>
      <vt:lpstr>Arabic Typesetting</vt:lpstr>
      <vt:lpstr>AngsanaUPC</vt:lpstr>
      <vt:lpstr>Candara</vt:lpstr>
      <vt:lpstr>Webdings</vt:lpstr>
      <vt:lpstr>Vrinda</vt:lpstr>
      <vt:lpstr>Vijaya</vt:lpstr>
      <vt:lpstr>Vani</vt:lpstr>
      <vt:lpstr>Verdana</vt:lpstr>
      <vt:lpstr>Utsaah</vt:lpstr>
      <vt:lpstr>Tunga</vt:lpstr>
      <vt:lpstr>Trebuchet MS</vt:lpstr>
      <vt:lpstr>Traditional Arabic</vt:lpstr>
      <vt:lpstr>TeamViewer13</vt:lpstr>
      <vt:lpstr>Tahoma</vt:lpstr>
      <vt:lpstr>我的图形库</vt:lpstr>
      <vt:lpstr>XXXXXX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2019年终总结-XXXX</dc:title>
  <dc:creator/>
  <cp:lastModifiedBy>wxing</cp:lastModifiedBy>
  <cp:revision>1081</cp:revision>
  <dcterms:created xsi:type="dcterms:W3CDTF">2015-08-26T01:38:00Z</dcterms:created>
  <dcterms:modified xsi:type="dcterms:W3CDTF">2019-12-15T13:49:13Z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  <property fmtid="{D5CDD505-2E9C-101B-9397-08002B2CF9AE}" pid="3" name="KSORubyTemplateID">
    <vt:lpwstr>13</vt:lpwstr>
  </property>
</Properties>
</file>