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75" r:id="rId4"/>
  </p:sldMasterIdLst>
  <p:notesMasterIdLst>
    <p:notesMasterId r:id="rId8"/>
  </p:notesMasterIdLst>
  <p:sldIdLst>
    <p:sldId id="256" r:id="rId5"/>
    <p:sldId id="298" r:id="rId6"/>
    <p:sldId id="299" r:id="rId7"/>
    <p:sldId id="2610" r:id="rId9"/>
    <p:sldId id="300" r:id="rId10"/>
    <p:sldId id="2568" r:id="rId11"/>
    <p:sldId id="302" r:id="rId12"/>
    <p:sldId id="2574" r:id="rId13"/>
    <p:sldId id="2575" r:id="rId14"/>
    <p:sldId id="2569" r:id="rId15"/>
    <p:sldId id="304" r:id="rId16"/>
    <p:sldId id="2605" r:id="rId17"/>
    <p:sldId id="3538" r:id="rId18"/>
    <p:sldId id="3549" r:id="rId19"/>
    <p:sldId id="3547" r:id="rId20"/>
    <p:sldId id="3550" r:id="rId21"/>
    <p:sldId id="3541" r:id="rId22"/>
    <p:sldId id="3551" r:id="rId23"/>
    <p:sldId id="3552" r:id="rId24"/>
    <p:sldId id="3553" r:id="rId25"/>
    <p:sldId id="3554" r:id="rId26"/>
    <p:sldId id="313" r:id="rId27"/>
    <p:sldId id="2565" r:id="rId28"/>
    <p:sldId id="315" r:id="rId29"/>
    <p:sldId id="316" r:id="rId30"/>
    <p:sldId id="317" r:id="rId31"/>
    <p:sldId id="318" r:id="rId32"/>
    <p:sldId id="297" r:id="rId33"/>
    <p:sldId id="2561" r:id="rId34"/>
    <p:sldId id="2572" r:id="rId35"/>
    <p:sldId id="2578" r:id="rId36"/>
    <p:sldId id="989" r:id="rId37"/>
    <p:sldId id="2567" r:id="rId38"/>
    <p:sldId id="25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00B14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6" autoAdjust="0"/>
    <p:restoredTop sz="96846" autoAdjust="0"/>
  </p:normalViewPr>
  <p:slideViewPr>
    <p:cSldViewPr>
      <p:cViewPr varScale="1">
        <p:scale>
          <a:sx n="85" d="100"/>
          <a:sy n="85" d="100"/>
        </p:scale>
        <p:origin x="1186" y="53"/>
      </p:cViewPr>
      <p:guideLst>
        <p:guide orient="horz" pos="1388"/>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E07C7E-D295-4658-BE25-43CD634EA34A}"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zh-CN" altLang="en-US"/>
        </a:p>
      </dgm:t>
    </dgm:pt>
    <dgm:pt modelId="{05C433D0-2313-4B8E-9269-628AD87F8B99}">
      <dgm:prSet phldrT="[文本]" custT="1"/>
      <dgm:spPr/>
      <dgm:t>
        <a:bodyPr/>
        <a:lstStyle/>
        <a:p>
          <a:r>
            <a:rPr lang="zh-CN" altLang="en-US" sz="1600" b="1" dirty="0">
              <a:latin typeface="微软雅黑" panose="020B0503020204020204" pitchFamily="34" charset="-122"/>
              <a:ea typeface="微软雅黑" panose="020B0503020204020204" pitchFamily="34" charset="-122"/>
            </a:rPr>
            <a:t>框架订单系统</a:t>
          </a:r>
        </a:p>
      </dgm:t>
    </dgm:pt>
    <dgm:pt modelId="{C8147D29-7B37-48A1-AA16-F5E5839AFBB2}" cxnId="{CF99FF61-0C23-4F30-8362-6A6F5B219F36}"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B8EC116-C7EC-470D-83EC-79B93BABE642}" cxnId="{CF99FF61-0C23-4F30-8362-6A6F5B219F36}"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8552F54-25F3-46B2-B5BD-1A444420CF43}">
      <dgm:prSet phldrT="[文本]" custT="1"/>
      <dgm:spPr/>
      <dgm:t>
        <a:bodyPr/>
        <a:lstStyle/>
        <a:p>
          <a:pPr>
            <a:lnSpc>
              <a:spcPts val="1800"/>
            </a:lnSpc>
          </a:pP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集中化基础数据迁移</a:t>
          </a:r>
        </a:p>
      </dgm:t>
    </dgm:pt>
    <dgm:pt modelId="{74DDE012-8C7C-4677-B516-2F29FB06D1D4}" cxnId="{1A80A53C-7388-40B4-ABEF-1FF13FA5450D}"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1E0AED7-6E70-4E9C-AB13-B455F7274180}" cxnId="{1A80A53C-7388-40B4-ABEF-1FF13FA5450D}"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A08DA62-7D31-4F06-A6B0-41E8890C658B}">
      <dgm:prSet phldrT="[文本]" custT="1"/>
      <dgm:spPr/>
      <dgm:t>
        <a:bodyPr/>
        <a:lstStyle/>
        <a:p>
          <a:r>
            <a:rPr lang="zh-CN" altLang="en-US" sz="1600" b="1" dirty="0">
              <a:latin typeface="微软雅黑" panose="020B0503020204020204" pitchFamily="34" charset="-122"/>
              <a:ea typeface="微软雅黑" panose="020B0503020204020204" pitchFamily="34" charset="-122"/>
            </a:rPr>
            <a:t>可视化采购平台</a:t>
          </a:r>
        </a:p>
      </dgm:t>
    </dgm:pt>
    <dgm:pt modelId="{14A9C91B-0234-4B52-84FF-DF99536E09CD}" cxnId="{0670C118-68EE-42C3-9FC8-404AD96520F1}"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060FCA1-9E10-48E9-BEFA-6DE6E60C0604}" cxnId="{0670C118-68EE-42C3-9FC8-404AD96520F1}"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72696A6-36AE-4885-9496-3BC86A375429}">
      <dgm:prSet phldrT="[文本]" custT="1"/>
      <dgm:spPr/>
      <dgm:t>
        <a:bodyPr/>
        <a:lstStyle/>
        <a:p>
          <a:pPr>
            <a:lnSpc>
              <a:spcPts val="1700"/>
            </a:lnSpc>
          </a:pP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集中化基础数据迁移</a:t>
          </a:r>
        </a:p>
      </dgm:t>
    </dgm:pt>
    <dgm:pt modelId="{07948319-16DC-4674-92EE-077249E8749C}" cxnId="{42DEA656-416F-4C62-AC4D-F6FC997D9F56}"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3BA31EB-A13C-4D1C-B9C7-C6F0472A3B57}" cxnId="{42DEA656-416F-4C62-AC4D-F6FC997D9F56}"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A528856-3BA0-4A21-A885-2E89D635D9F7}">
      <dgm:prSet phldrT="[文本]" custT="1"/>
      <dgm:spPr/>
      <dgm:t>
        <a:bodyPr/>
        <a:lstStyle/>
        <a:p>
          <a:pPr>
            <a:lnSpc>
              <a:spcPts val="1800"/>
            </a:lnSpc>
          </a:pPr>
          <a:r>
            <a:rPr lang="zh-CN" altLang="en-US" sz="1400" dirty="0">
              <a:latin typeface="微软雅黑" panose="020B0503020204020204" pitchFamily="34" charset="-122"/>
              <a:ea typeface="微软雅黑" panose="020B0503020204020204" pitchFamily="34" charset="-122"/>
            </a:rPr>
            <a:t>框架合同实现上市、</a:t>
          </a:r>
          <a:r>
            <a:rPr lang="en-US" altLang="zh-CN" sz="1400" dirty="0">
              <a:latin typeface="微软雅黑" panose="020B0503020204020204" pitchFamily="34" charset="-122"/>
              <a:ea typeface="微软雅黑" panose="020B0503020204020204" pitchFamily="34" charset="-122"/>
            </a:rPr>
            <a:t>TD</a:t>
          </a:r>
          <a:r>
            <a:rPr lang="zh-CN" altLang="en-US" sz="1400" dirty="0">
              <a:latin typeface="微软雅黑" panose="020B0503020204020204" pitchFamily="34" charset="-122"/>
              <a:ea typeface="微软雅黑" panose="020B0503020204020204" pitchFamily="34" charset="-122"/>
            </a:rPr>
            <a:t>主题框架合同管理</a:t>
          </a:r>
        </a:p>
      </dgm:t>
    </dgm:pt>
    <dgm:pt modelId="{CD42E026-50A3-4052-939B-30CD20EA2D76}" cxnId="{78E6F2EA-29A1-4B4D-ADEB-ED706322CF65}" type="parTrans">
      <dgm:prSet/>
      <dgm:spPr/>
      <dgm:t>
        <a:bodyPr/>
        <a:lstStyle/>
        <a:p>
          <a:endParaRPr lang="zh-CN" altLang="en-US"/>
        </a:p>
      </dgm:t>
    </dgm:pt>
    <dgm:pt modelId="{07AFC2B1-CA58-4FC9-B907-F2855BF02160}" cxnId="{78E6F2EA-29A1-4B4D-ADEB-ED706322CF65}" type="sibTrans">
      <dgm:prSet/>
      <dgm:spPr/>
      <dgm:t>
        <a:bodyPr/>
        <a:lstStyle/>
        <a:p>
          <a:endParaRPr lang="zh-CN" altLang="en-US"/>
        </a:p>
      </dgm:t>
    </dgm:pt>
    <dgm:pt modelId="{F586C3F4-FE13-4EDF-B9A9-80A73D5C57C2}">
      <dgm:prSet phldrT="[文本]" custT="1"/>
      <dgm:spPr/>
      <dgm:t>
        <a:bodyPr/>
        <a:lstStyle/>
        <a:p>
          <a:pPr>
            <a:lnSpc>
              <a:spcPts val="1800"/>
            </a:lnSpc>
          </a:pPr>
          <a:r>
            <a:rPr lang="zh-CN" altLang="en-US" sz="1400" dirty="0">
              <a:latin typeface="微软雅黑" panose="020B0503020204020204" pitchFamily="34" charset="-122"/>
              <a:ea typeface="微软雅黑" panose="020B0503020204020204" pitchFamily="34" charset="-122"/>
            </a:rPr>
            <a:t>采购申请、订单管理功能优化改造</a:t>
          </a:r>
        </a:p>
      </dgm:t>
    </dgm:pt>
    <dgm:pt modelId="{1937D200-FB70-4DFE-9D60-62230CB46CEA}" cxnId="{799CF4AD-BA4D-41AE-B474-3C80A3C09EF4}" type="parTrans">
      <dgm:prSet/>
      <dgm:spPr/>
      <dgm:t>
        <a:bodyPr/>
        <a:lstStyle/>
        <a:p>
          <a:endParaRPr lang="zh-CN" altLang="en-US"/>
        </a:p>
      </dgm:t>
    </dgm:pt>
    <dgm:pt modelId="{E286F860-A6AB-495C-B83D-9712849BCC4E}" cxnId="{799CF4AD-BA4D-41AE-B474-3C80A3C09EF4}" type="sibTrans">
      <dgm:prSet/>
      <dgm:spPr/>
      <dgm:t>
        <a:bodyPr/>
        <a:lstStyle/>
        <a:p>
          <a:endParaRPr lang="zh-CN" altLang="en-US"/>
        </a:p>
      </dgm:t>
    </dgm:pt>
    <dgm:pt modelId="{D93E6E75-AEFD-4AF8-9C4F-1F31A3AB0847}">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办公用品、工程物资采购订单功能优化</a:t>
          </a:r>
        </a:p>
      </dgm:t>
    </dgm:pt>
    <dgm:pt modelId="{F1366EB6-F9A1-413B-BEE5-D4EA62B0701F}" cxnId="{1AAC9675-FB38-41F4-91F0-67603CB7B248}"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FC6E99C-8E0E-4DFB-A73F-797A76D4619A}" cxnId="{1AAC9675-FB38-41F4-91F0-67603CB7B248}"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13F5D7C-8061-4B2C-9FB2-C53F419DF74E}">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一收一支功能改造</a:t>
          </a:r>
        </a:p>
      </dgm:t>
    </dgm:pt>
    <dgm:pt modelId="{7E025CCA-075F-4E3D-864E-0356079B9190}" cxnId="{7ED4ED3E-D0A2-4810-A001-8BC18F802975}"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DCBE8F2-D24A-4406-BE24-AFCC1EA18DBE}" cxnId="{7ED4ED3E-D0A2-4810-A001-8BC18F802975}"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F7E4391-383F-4E96-B441-1A8F518158E4}">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标准配置包全流程贯通</a:t>
          </a:r>
        </a:p>
      </dgm:t>
    </dgm:pt>
    <dgm:pt modelId="{E6E2B2A8-3010-4CBF-B831-B5ACE4E3E777}" cxnId="{BCC75CA9-FFEB-4E75-8193-184DC6DA912A}" type="parTrans">
      <dgm:prSet/>
      <dgm:spPr/>
      <dgm:t>
        <a:bodyPr/>
        <a:lstStyle/>
        <a:p>
          <a:endParaRPr lang="zh-CN" altLang="en-US"/>
        </a:p>
      </dgm:t>
    </dgm:pt>
    <dgm:pt modelId="{F6B906EA-0D6B-4577-B613-107E22D74654}" cxnId="{BCC75CA9-FFEB-4E75-8193-184DC6DA912A}" type="sibTrans">
      <dgm:prSet/>
      <dgm:spPr/>
      <dgm:t>
        <a:bodyPr/>
        <a:lstStyle/>
        <a:p>
          <a:endParaRPr lang="zh-CN" altLang="en-US"/>
        </a:p>
      </dgm:t>
    </dgm:pt>
    <dgm:pt modelId="{73C38657-B095-47FD-87A9-EC2148EF085A}">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华为备货物流信息跟踪</a:t>
          </a:r>
        </a:p>
      </dgm:t>
    </dgm:pt>
    <dgm:pt modelId="{51304F15-812E-4E15-ABA4-5C4F0692E590}" cxnId="{12047E7D-80C9-4023-8A07-7ED8E4DA1B1E}" type="parTrans">
      <dgm:prSet/>
      <dgm:spPr/>
      <dgm:t>
        <a:bodyPr/>
        <a:lstStyle/>
        <a:p>
          <a:endParaRPr lang="zh-CN" altLang="en-US"/>
        </a:p>
      </dgm:t>
    </dgm:pt>
    <dgm:pt modelId="{EFC853A7-AEAA-42BE-922E-37B55C93FF12}" cxnId="{12047E7D-80C9-4023-8A07-7ED8E4DA1B1E}" type="sibTrans">
      <dgm:prSet/>
      <dgm:spPr/>
      <dgm:t>
        <a:bodyPr/>
        <a:lstStyle/>
        <a:p>
          <a:endParaRPr lang="zh-CN" altLang="en-US"/>
        </a:p>
      </dgm:t>
    </dgm:pt>
    <dgm:pt modelId="{74099556-3C15-40E5-A96C-FE84BE7BEF73}" type="pres">
      <dgm:prSet presAssocID="{47E07C7E-D295-4658-BE25-43CD634EA34A}" presName="Name0" presStyleCnt="0">
        <dgm:presLayoutVars>
          <dgm:dir/>
          <dgm:animLvl val="lvl"/>
          <dgm:resizeHandles val="exact"/>
        </dgm:presLayoutVars>
      </dgm:prSet>
      <dgm:spPr/>
    </dgm:pt>
    <dgm:pt modelId="{5D34EDBA-254B-4254-86BB-DF4ECC6BA4F0}" type="pres">
      <dgm:prSet presAssocID="{05C433D0-2313-4B8E-9269-628AD87F8B99}" presName="linNode" presStyleCnt="0"/>
      <dgm:spPr/>
    </dgm:pt>
    <dgm:pt modelId="{03BA13A3-9F79-46CD-9F63-3BAD20AFC0CE}" type="pres">
      <dgm:prSet presAssocID="{05C433D0-2313-4B8E-9269-628AD87F8B99}" presName="parentText" presStyleLbl="node1" presStyleIdx="0" presStyleCnt="2" custScaleX="50517" custScaleY="25225">
        <dgm:presLayoutVars>
          <dgm:chMax val="1"/>
          <dgm:bulletEnabled val="1"/>
        </dgm:presLayoutVars>
      </dgm:prSet>
      <dgm:spPr/>
    </dgm:pt>
    <dgm:pt modelId="{52348E7F-C2EB-4F7A-9AD8-2E75EE6D7E8E}" type="pres">
      <dgm:prSet presAssocID="{05C433D0-2313-4B8E-9269-628AD87F8B99}" presName="descendantText" presStyleLbl="alignAccFollowNode1" presStyleIdx="0" presStyleCnt="2" custScaleX="167130" custScaleY="31531">
        <dgm:presLayoutVars>
          <dgm:bulletEnabled val="1"/>
        </dgm:presLayoutVars>
      </dgm:prSet>
      <dgm:spPr/>
    </dgm:pt>
    <dgm:pt modelId="{74C32A25-31EB-458A-8C2E-183BF2A0C6B1}" type="pres">
      <dgm:prSet presAssocID="{DB8EC116-C7EC-470D-83EC-79B93BABE642}" presName="sp" presStyleCnt="0"/>
      <dgm:spPr/>
    </dgm:pt>
    <dgm:pt modelId="{E48BE6E1-A63E-4B3F-B19F-CA94D986D554}" type="pres">
      <dgm:prSet presAssocID="{8A08DA62-7D31-4F06-A6B0-41E8890C658B}" presName="linNode" presStyleCnt="0"/>
      <dgm:spPr/>
    </dgm:pt>
    <dgm:pt modelId="{DCC6B5CB-B3C7-4498-9FDA-7D684E827AB1}" type="pres">
      <dgm:prSet presAssocID="{8A08DA62-7D31-4F06-A6B0-41E8890C658B}" presName="parentText" presStyleLbl="node1" presStyleIdx="1" presStyleCnt="2" custScaleX="44597" custScaleY="38577">
        <dgm:presLayoutVars>
          <dgm:chMax val="1"/>
          <dgm:bulletEnabled val="1"/>
        </dgm:presLayoutVars>
      </dgm:prSet>
      <dgm:spPr/>
    </dgm:pt>
    <dgm:pt modelId="{A6218BE3-BCF2-4F92-AE03-F93CEA95F380}" type="pres">
      <dgm:prSet presAssocID="{8A08DA62-7D31-4F06-A6B0-41E8890C658B}" presName="descendantText" presStyleLbl="alignAccFollowNode1" presStyleIdx="1" presStyleCnt="2" custScaleX="152834" custScaleY="50417" custLinFactNeighborX="56" custLinFactNeighborY="-1098">
        <dgm:presLayoutVars>
          <dgm:bulletEnabled val="1"/>
        </dgm:presLayoutVars>
      </dgm:prSet>
      <dgm:spPr/>
    </dgm:pt>
  </dgm:ptLst>
  <dgm:cxnLst>
    <dgm:cxn modelId="{E6DE5312-2B54-4EE3-96B9-5AF8E729894B}" type="presOf" srcId="{D93E6E75-AEFD-4AF8-9C4F-1F31A3AB0847}" destId="{A6218BE3-BCF2-4F92-AE03-F93CEA95F380}" srcOrd="0" destOrd="1" presId="urn:microsoft.com/office/officeart/2005/8/layout/vList5"/>
    <dgm:cxn modelId="{1940B416-F6B5-4AC8-8847-744EEF9790A7}" type="presOf" srcId="{D13F5D7C-8061-4B2C-9FB2-C53F419DF74E}" destId="{A6218BE3-BCF2-4F92-AE03-F93CEA95F380}" srcOrd="0" destOrd="2" presId="urn:microsoft.com/office/officeart/2005/8/layout/vList5"/>
    <dgm:cxn modelId="{0670C118-68EE-42C3-9FC8-404AD96520F1}" srcId="{47E07C7E-D295-4658-BE25-43CD634EA34A}" destId="{8A08DA62-7D31-4F06-A6B0-41E8890C658B}" srcOrd="1" destOrd="0" parTransId="{14A9C91B-0234-4B52-84FF-DF99536E09CD}" sibTransId="{D060FCA1-9E10-48E9-BEFA-6DE6E60C0604}"/>
    <dgm:cxn modelId="{0676542D-F362-4FEB-ABC8-9E662D776CD1}" type="presOf" srcId="{FA528856-3BA0-4A21-A885-2E89D635D9F7}" destId="{52348E7F-C2EB-4F7A-9AD8-2E75EE6D7E8E}" srcOrd="0" destOrd="1" presId="urn:microsoft.com/office/officeart/2005/8/layout/vList5"/>
    <dgm:cxn modelId="{1A80A53C-7388-40B4-ABEF-1FF13FA5450D}" srcId="{05C433D0-2313-4B8E-9269-628AD87F8B99}" destId="{68552F54-25F3-46B2-B5BD-1A444420CF43}" srcOrd="0" destOrd="0" parTransId="{74DDE012-8C7C-4677-B516-2F29FB06D1D4}" sibTransId="{B1E0AED7-6E70-4E9C-AB13-B455F7274180}"/>
    <dgm:cxn modelId="{7ED4ED3E-D0A2-4810-A001-8BC18F802975}" srcId="{8A08DA62-7D31-4F06-A6B0-41E8890C658B}" destId="{D13F5D7C-8061-4B2C-9FB2-C53F419DF74E}" srcOrd="2" destOrd="0" parTransId="{6DCBE8F2-D24A-4406-BE24-AFCC1EA18DBE}" sibTransId="{7E025CCA-075F-4E3D-864E-0356079B9190}"/>
    <dgm:cxn modelId="{84E5C261-DF13-4911-BD42-3EE185A61C06}" type="presOf" srcId="{8F7E4391-383F-4E96-B441-1A8F518158E4}" destId="{A6218BE3-BCF2-4F92-AE03-F93CEA95F380}" srcOrd="0" destOrd="3" presId="urn:microsoft.com/office/officeart/2005/8/layout/vList5"/>
    <dgm:cxn modelId="{CF99FF61-0C23-4F30-8362-6A6F5B219F36}" srcId="{47E07C7E-D295-4658-BE25-43CD634EA34A}" destId="{05C433D0-2313-4B8E-9269-628AD87F8B99}" srcOrd="0" destOrd="0" parTransId="{C8147D29-7B37-48A1-AA16-F5E5839AFBB2}" sibTransId="{DB8EC116-C7EC-470D-83EC-79B93BABE642}"/>
    <dgm:cxn modelId="{C1291A65-0DAF-487E-B96E-5C22702A4BF3}" type="presOf" srcId="{68552F54-25F3-46B2-B5BD-1A444420CF43}" destId="{52348E7F-C2EB-4F7A-9AD8-2E75EE6D7E8E}" srcOrd="0" destOrd="0" presId="urn:microsoft.com/office/officeart/2005/8/layout/vList5"/>
    <dgm:cxn modelId="{1AAC9675-FB38-41F4-91F0-67603CB7B248}" srcId="{8A08DA62-7D31-4F06-A6B0-41E8890C658B}" destId="{D93E6E75-AEFD-4AF8-9C4F-1F31A3AB0847}" srcOrd="1" destOrd="0" parTransId="{EFC6E99C-8E0E-4DFB-A73F-797A76D4619A}" sibTransId="{F1366EB6-F9A1-413B-BEE5-D4EA62B0701F}"/>
    <dgm:cxn modelId="{42DEA656-416F-4C62-AC4D-F6FC997D9F56}" srcId="{8A08DA62-7D31-4F06-A6B0-41E8890C658B}" destId="{872696A6-36AE-4885-9496-3BC86A375429}" srcOrd="0" destOrd="0" parTransId="{07948319-16DC-4674-92EE-077249E8749C}" sibTransId="{D3BA31EB-A13C-4D1C-B9C7-C6F0472A3B57}"/>
    <dgm:cxn modelId="{12047E7D-80C9-4023-8A07-7ED8E4DA1B1E}" srcId="{8A08DA62-7D31-4F06-A6B0-41E8890C658B}" destId="{73C38657-B095-47FD-87A9-EC2148EF085A}" srcOrd="4" destOrd="0" parTransId="{51304F15-812E-4E15-ABA4-5C4F0692E590}" sibTransId="{EFC853A7-AEAA-42BE-922E-37B55C93FF12}"/>
    <dgm:cxn modelId="{80FC1D8F-4BCB-4567-83C4-F51C3235368E}" type="presOf" srcId="{47E07C7E-D295-4658-BE25-43CD634EA34A}" destId="{74099556-3C15-40E5-A96C-FE84BE7BEF73}" srcOrd="0" destOrd="0" presId="urn:microsoft.com/office/officeart/2005/8/layout/vList5"/>
    <dgm:cxn modelId="{BCC75CA9-FFEB-4E75-8193-184DC6DA912A}" srcId="{8A08DA62-7D31-4F06-A6B0-41E8890C658B}" destId="{8F7E4391-383F-4E96-B441-1A8F518158E4}" srcOrd="3" destOrd="0" parTransId="{E6E2B2A8-3010-4CBF-B831-B5ACE4E3E777}" sibTransId="{F6B906EA-0D6B-4577-B613-107E22D74654}"/>
    <dgm:cxn modelId="{3CF568A9-9DF2-4E48-A6B8-BA3122CEDB7D}" type="presOf" srcId="{872696A6-36AE-4885-9496-3BC86A375429}" destId="{A6218BE3-BCF2-4F92-AE03-F93CEA95F380}" srcOrd="0" destOrd="0" presId="urn:microsoft.com/office/officeart/2005/8/layout/vList5"/>
    <dgm:cxn modelId="{8FB8A7AA-B4DA-4230-8520-802BA9D1927F}" type="presOf" srcId="{F586C3F4-FE13-4EDF-B9A9-80A73D5C57C2}" destId="{52348E7F-C2EB-4F7A-9AD8-2E75EE6D7E8E}" srcOrd="0" destOrd="2" presId="urn:microsoft.com/office/officeart/2005/8/layout/vList5"/>
    <dgm:cxn modelId="{799CF4AD-BA4D-41AE-B474-3C80A3C09EF4}" srcId="{05C433D0-2313-4B8E-9269-628AD87F8B99}" destId="{F586C3F4-FE13-4EDF-B9A9-80A73D5C57C2}" srcOrd="2" destOrd="0" parTransId="{1937D200-FB70-4DFE-9D60-62230CB46CEA}" sibTransId="{E286F860-A6AB-495C-B83D-9712849BCC4E}"/>
    <dgm:cxn modelId="{6F6183C2-D260-466E-84A4-294F59F34129}" type="presOf" srcId="{8A08DA62-7D31-4F06-A6B0-41E8890C658B}" destId="{DCC6B5CB-B3C7-4498-9FDA-7D684E827AB1}" srcOrd="0" destOrd="0" presId="urn:microsoft.com/office/officeart/2005/8/layout/vList5"/>
    <dgm:cxn modelId="{78E6F2EA-29A1-4B4D-ADEB-ED706322CF65}" srcId="{05C433D0-2313-4B8E-9269-628AD87F8B99}" destId="{FA528856-3BA0-4A21-A885-2E89D635D9F7}" srcOrd="1" destOrd="0" parTransId="{CD42E026-50A3-4052-939B-30CD20EA2D76}" sibTransId="{07AFC2B1-CA58-4FC9-B907-F2855BF02160}"/>
    <dgm:cxn modelId="{6C14FCEE-3C56-48D2-98A1-78D7F0A983E0}" type="presOf" srcId="{05C433D0-2313-4B8E-9269-628AD87F8B99}" destId="{03BA13A3-9F79-46CD-9F63-3BAD20AFC0CE}" srcOrd="0" destOrd="0" presId="urn:microsoft.com/office/officeart/2005/8/layout/vList5"/>
    <dgm:cxn modelId="{59D5F3EF-C029-4F3D-BA81-D5EDB70FDEE0}" type="presOf" srcId="{73C38657-B095-47FD-87A9-EC2148EF085A}" destId="{A6218BE3-BCF2-4F92-AE03-F93CEA95F380}" srcOrd="0" destOrd="4" presId="urn:microsoft.com/office/officeart/2005/8/layout/vList5"/>
    <dgm:cxn modelId="{B05FE5E4-8518-4649-92B8-F3019860F1C1}" type="presParOf" srcId="{74099556-3C15-40E5-A96C-FE84BE7BEF73}" destId="{5D34EDBA-254B-4254-86BB-DF4ECC6BA4F0}" srcOrd="0" destOrd="0" presId="urn:microsoft.com/office/officeart/2005/8/layout/vList5"/>
    <dgm:cxn modelId="{85B79DA1-2E84-4696-ADD8-26CEC20E79A6}" type="presParOf" srcId="{5D34EDBA-254B-4254-86BB-DF4ECC6BA4F0}" destId="{03BA13A3-9F79-46CD-9F63-3BAD20AFC0CE}" srcOrd="0" destOrd="0" presId="urn:microsoft.com/office/officeart/2005/8/layout/vList5"/>
    <dgm:cxn modelId="{A825F4E9-7297-40CF-BDDD-FE6E2525D5D8}" type="presParOf" srcId="{5D34EDBA-254B-4254-86BB-DF4ECC6BA4F0}" destId="{52348E7F-C2EB-4F7A-9AD8-2E75EE6D7E8E}" srcOrd="1" destOrd="0" presId="urn:microsoft.com/office/officeart/2005/8/layout/vList5"/>
    <dgm:cxn modelId="{C400ABC9-C2FC-422F-BD3F-426A9D1F6E46}" type="presParOf" srcId="{74099556-3C15-40E5-A96C-FE84BE7BEF73}" destId="{74C32A25-31EB-458A-8C2E-183BF2A0C6B1}" srcOrd="1" destOrd="0" presId="urn:microsoft.com/office/officeart/2005/8/layout/vList5"/>
    <dgm:cxn modelId="{89E7DCAB-3349-4D60-ABE1-76A38ED58354}" type="presParOf" srcId="{74099556-3C15-40E5-A96C-FE84BE7BEF73}" destId="{E48BE6E1-A63E-4B3F-B19F-CA94D986D554}" srcOrd="2" destOrd="0" presId="urn:microsoft.com/office/officeart/2005/8/layout/vList5"/>
    <dgm:cxn modelId="{24DCE97C-02D5-4709-93D8-2907B675202A}" type="presParOf" srcId="{E48BE6E1-A63E-4B3F-B19F-CA94D986D554}" destId="{DCC6B5CB-B3C7-4498-9FDA-7D684E827AB1}" srcOrd="0" destOrd="0" presId="urn:microsoft.com/office/officeart/2005/8/layout/vList5"/>
    <dgm:cxn modelId="{422A71F8-29FF-486C-9ED2-5202296B7C01}" type="presParOf" srcId="{E48BE6E1-A63E-4B3F-B19F-CA94D986D554}" destId="{A6218BE3-BCF2-4F92-AE03-F93CEA95F380}"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48E7F-C2EB-4F7A-9AD8-2E75EE6D7E8E}">
      <dsp:nvSpPr>
        <dsp:cNvPr id="0" name=""/>
        <dsp:cNvSpPr/>
      </dsp:nvSpPr>
      <dsp:spPr>
        <a:xfrm rot="5400000">
          <a:off x="4212992" y="-2545515"/>
          <a:ext cx="838831" cy="691217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ts val="1800"/>
            </a:lnSpc>
            <a:spcBef>
              <a:spcPct val="0"/>
            </a:spcBef>
            <a:spcAft>
              <a:spcPct val="15000"/>
            </a:spcAft>
            <a:buChar char="•"/>
          </a:pPr>
          <a:r>
            <a:rPr lang="en-US" altLang="zh-CN" sz="1400" kern="1200" dirty="0">
              <a:latin typeface="微软雅黑" pitchFamily="34" charset="-122"/>
              <a:ea typeface="微软雅黑" pitchFamily="34" charset="-122"/>
            </a:rPr>
            <a:t>ERP</a:t>
          </a:r>
          <a:r>
            <a:rPr lang="zh-CN" altLang="en-US" sz="1400" kern="1200" dirty="0">
              <a:latin typeface="微软雅黑" pitchFamily="34" charset="-122"/>
              <a:ea typeface="微软雅黑" pitchFamily="34" charset="-122"/>
            </a:rPr>
            <a:t>集中化基础数据迁移</a:t>
          </a:r>
        </a:p>
        <a:p>
          <a:pPr marL="114300" lvl="1" indent="-114300" algn="l" defTabSz="622300">
            <a:lnSpc>
              <a:spcPts val="1800"/>
            </a:lnSpc>
            <a:spcBef>
              <a:spcPct val="0"/>
            </a:spcBef>
            <a:spcAft>
              <a:spcPct val="15000"/>
            </a:spcAft>
            <a:buChar char="•"/>
          </a:pPr>
          <a:r>
            <a:rPr lang="zh-CN" altLang="en-US" sz="1400" kern="1200" dirty="0">
              <a:latin typeface="微软雅黑" pitchFamily="34" charset="-122"/>
              <a:ea typeface="微软雅黑" pitchFamily="34" charset="-122"/>
            </a:rPr>
            <a:t>框架合同实现上市、</a:t>
          </a:r>
          <a:r>
            <a:rPr lang="en-US" altLang="zh-CN" sz="1400" kern="1200" dirty="0">
              <a:latin typeface="微软雅黑" pitchFamily="34" charset="-122"/>
              <a:ea typeface="微软雅黑" pitchFamily="34" charset="-122"/>
            </a:rPr>
            <a:t>TD</a:t>
          </a:r>
          <a:r>
            <a:rPr lang="zh-CN" altLang="en-US" sz="1400" kern="1200" dirty="0">
              <a:latin typeface="微软雅黑" pitchFamily="34" charset="-122"/>
              <a:ea typeface="微软雅黑" pitchFamily="34" charset="-122"/>
            </a:rPr>
            <a:t>主题框架合同管理</a:t>
          </a:r>
        </a:p>
        <a:p>
          <a:pPr marL="114300" lvl="1" indent="-114300" algn="l" defTabSz="622300">
            <a:lnSpc>
              <a:spcPts val="1800"/>
            </a:lnSpc>
            <a:spcBef>
              <a:spcPct val="0"/>
            </a:spcBef>
            <a:spcAft>
              <a:spcPct val="15000"/>
            </a:spcAft>
            <a:buChar char="•"/>
          </a:pPr>
          <a:r>
            <a:rPr lang="zh-CN" altLang="en-US" sz="1400" kern="1200" dirty="0">
              <a:latin typeface="微软雅黑" pitchFamily="34" charset="-122"/>
              <a:ea typeface="微软雅黑" pitchFamily="34" charset="-122"/>
            </a:rPr>
            <a:t>采购申请、订单管理功能优化改造</a:t>
          </a:r>
        </a:p>
      </dsp:txBody>
      <dsp:txXfrm rot="-5400000">
        <a:off x="1176323" y="532102"/>
        <a:ext cx="6871222" cy="756935"/>
      </dsp:txXfrm>
    </dsp:sp>
    <dsp:sp modelId="{03BA13A3-9F79-46CD-9F63-3BAD20AFC0CE}">
      <dsp:nvSpPr>
        <dsp:cNvPr id="0" name=""/>
        <dsp:cNvSpPr/>
      </dsp:nvSpPr>
      <dsp:spPr>
        <a:xfrm>
          <a:off x="1100" y="491150"/>
          <a:ext cx="1175222" cy="83883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框架订单系统</a:t>
          </a:r>
        </a:p>
      </dsp:txBody>
      <dsp:txXfrm>
        <a:off x="42049" y="532099"/>
        <a:ext cx="1093324" cy="756939"/>
      </dsp:txXfrm>
    </dsp:sp>
    <dsp:sp modelId="{A6218BE3-BCF2-4F92-AE03-F93CEA95F380}">
      <dsp:nvSpPr>
        <dsp:cNvPr id="0" name=""/>
        <dsp:cNvSpPr/>
      </dsp:nvSpPr>
      <dsp:spPr>
        <a:xfrm rot="5400000">
          <a:off x="3945549" y="-1335732"/>
          <a:ext cx="1341262" cy="6946825"/>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ts val="1700"/>
            </a:lnSpc>
            <a:spcBef>
              <a:spcPct val="0"/>
            </a:spcBef>
            <a:spcAft>
              <a:spcPct val="15000"/>
            </a:spcAft>
            <a:buChar char="•"/>
          </a:pPr>
          <a:r>
            <a:rPr lang="en-US" altLang="zh-CN" sz="1400" kern="1200" dirty="0">
              <a:latin typeface="微软雅黑" pitchFamily="34" charset="-122"/>
              <a:ea typeface="微软雅黑" pitchFamily="34" charset="-122"/>
            </a:rPr>
            <a:t>ERP</a:t>
          </a:r>
          <a:r>
            <a:rPr lang="zh-CN" altLang="en-US" sz="1400" kern="1200" dirty="0">
              <a:latin typeface="微软雅黑" pitchFamily="34" charset="-122"/>
              <a:ea typeface="微软雅黑" pitchFamily="34" charset="-122"/>
            </a:rPr>
            <a:t>集中化基础数据迁移</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办公用品、工程物资采购订单功能优化</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一收一支功能改造</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标准配置包全流程贯通</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华为备货物流信息跟踪</a:t>
          </a:r>
        </a:p>
      </dsp:txBody>
      <dsp:txXfrm rot="-5400000">
        <a:off x="1142768" y="1532524"/>
        <a:ext cx="6881350" cy="1210312"/>
      </dsp:txXfrm>
    </dsp:sp>
    <dsp:sp modelId="{DCC6B5CB-B3C7-4498-9FDA-7D684E827AB1}">
      <dsp:nvSpPr>
        <dsp:cNvPr id="0" name=""/>
        <dsp:cNvSpPr/>
      </dsp:nvSpPr>
      <dsp:spPr>
        <a:xfrm>
          <a:off x="1100" y="1525466"/>
          <a:ext cx="1140235" cy="128284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可视化采购平台</a:t>
          </a:r>
        </a:p>
      </dsp:txBody>
      <dsp:txXfrm>
        <a:off x="56762" y="1581128"/>
        <a:ext cx="1028911" cy="117152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2EB53-20E7-4B68-8897-33D78E8ABC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CC7F4-BC9B-4882-B2D3-297AA92A21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张小军：增加硬件迁移工作量，将登陆</a:t>
            </a:r>
            <a:r>
              <a:rPr lang="en-US" altLang="zh-CN" dirty="0"/>
              <a:t>Session</a:t>
            </a:r>
            <a:r>
              <a:rPr lang="zh-CN" altLang="en-US" dirty="0"/>
              <a:t>调整到架构优化</a:t>
            </a:r>
            <a:endParaRPr lang="zh-CN" altLang="en-US" dirty="0"/>
          </a:p>
        </p:txBody>
      </p:sp>
      <p:sp>
        <p:nvSpPr>
          <p:cNvPr id="4" name="灯片编号占位符 3"/>
          <p:cNvSpPr>
            <a:spLocks noGrp="1"/>
          </p:cNvSpPr>
          <p:nvPr>
            <p:ph type="sldNum" sz="quarter" idx="10"/>
          </p:nvPr>
        </p:nvSpPr>
        <p:spPr/>
        <p:txBody>
          <a:bodyPr/>
          <a:lstStyle/>
          <a:p>
            <a:fld id="{D8469DAD-82B0-40FA-8B93-3039969043E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张小军：增加硬件迁移工作量，将登陆</a:t>
            </a:r>
            <a:r>
              <a:rPr lang="en-US" altLang="zh-CN" dirty="0"/>
              <a:t>Session</a:t>
            </a:r>
            <a:r>
              <a:rPr lang="zh-CN" altLang="en-US" dirty="0"/>
              <a:t>调整到架构优化</a:t>
            </a:r>
            <a:endParaRPr lang="zh-CN" altLang="en-US" dirty="0"/>
          </a:p>
        </p:txBody>
      </p:sp>
      <p:sp>
        <p:nvSpPr>
          <p:cNvPr id="4" name="灯片编号占位符 3"/>
          <p:cNvSpPr>
            <a:spLocks noGrp="1"/>
          </p:cNvSpPr>
          <p:nvPr>
            <p:ph type="sldNum" sz="quarter" idx="10"/>
          </p:nvPr>
        </p:nvSpPr>
        <p:spPr/>
        <p:txBody>
          <a:bodyPr/>
          <a:lstStyle/>
          <a:p>
            <a:fld id="{D8469DAD-82B0-40FA-8B93-3039969043E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i="0" dirty="0"/>
              <a:t>区分清楚本期的功能点，哪些是新增、哪些是修改，修改的多少单价、新增的多少</a:t>
            </a:r>
            <a:endParaRPr lang="zh-CN" altLang="en-US" i="0" dirty="0"/>
          </a:p>
        </p:txBody>
      </p:sp>
      <p:sp>
        <p:nvSpPr>
          <p:cNvPr id="4" name="灯片编号占位符 3"/>
          <p:cNvSpPr>
            <a:spLocks noGrp="1"/>
          </p:cNvSpPr>
          <p:nvPr>
            <p:ph type="sldNum" sz="quarter" idx="10"/>
          </p:nvPr>
        </p:nvSpPr>
        <p:spPr/>
        <p:txBody>
          <a:bodyPr/>
          <a:lstStyle/>
          <a:p>
            <a:fld id="{85BC97D5-8192-4A6D-A7B5-EFFDF635E1E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17927F-E47A-4E72-AFC7-07117C05B583}"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E4EF237-E942-4B77-BE0C-51A5A6289900}"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75F1E88-37C1-480E-9E2D-963B0E7255F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6EAEC2-EFC7-46EB-98B5-B2975481175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2D1B376-BDB8-4352-98ED-1EA24A705836}"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B284116-C2A1-4D14-A958-9C1414E5CBB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EF8E4F14-A064-42C1-998E-D04EF4EEFAE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43CF749-7E9A-4D45-B504-D051B5CA608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07D43F28-E3C6-4C37-9A8A-10ADBB63A8B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1EB4C9E0-48B9-4501-87F6-EF1B4AF9F01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A6F9CEFA-5C72-4582-B858-BB5E651B45E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9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6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3929B160-184B-4D1F-A6ED-D88B310B5E25}"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4" name="标题 1"/>
          <p:cNvSpPr>
            <a:spLocks noGrp="1"/>
          </p:cNvSpPr>
          <p:nvPr>
            <p:ph type="title"/>
          </p:nvPr>
        </p:nvSpPr>
        <p:spPr>
          <a:xfrm>
            <a:off x="561600" y="260649"/>
            <a:ext cx="6818712" cy="672075"/>
          </a:xfrm>
          <a:prstGeom prst="rect">
            <a:avLst/>
          </a:prstGeom>
        </p:spPr>
        <p:txBody>
          <a:bodyPr lIns="91432" tIns="45716" rIns="91432" bIns="45716"/>
          <a:lstStyle>
            <a:lvl1pPr marL="0" algn="l" defTabSz="914400" rtl="0" eaLnBrk="1" latinLnBrk="0" hangingPunct="1">
              <a:defRPr lang="zh-CN" altLang="en-US" sz="2000" b="1" i="0" kern="1200" dirty="0" smtClean="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endParaRPr lang="zh-CN" altLang="en-US" dirty="0"/>
          </a:p>
        </p:txBody>
      </p:sp>
      <p:grpSp>
        <p:nvGrpSpPr>
          <p:cNvPr id="3" name="组合 17"/>
          <p:cNvGrpSpPr/>
          <p:nvPr userDrawn="1"/>
        </p:nvGrpSpPr>
        <p:grpSpPr bwMode="auto">
          <a:xfrm>
            <a:off x="79199" y="309045"/>
            <a:ext cx="9064801" cy="719667"/>
            <a:chOff x="0" y="232392"/>
            <a:chExt cx="9262400" cy="539158"/>
          </a:xfrm>
        </p:grpSpPr>
        <p:sp>
          <p:nvSpPr>
            <p:cNvPr id="4" name="矩形 3"/>
            <p:cNvSpPr/>
            <p:nvPr/>
          </p:nvSpPr>
          <p:spPr>
            <a:xfrm>
              <a:off x="0" y="668476"/>
              <a:ext cx="9143218" cy="103074"/>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FFFFFF"/>
                </a:solidFill>
              </a:endParaRPr>
            </a:p>
          </p:txBody>
        </p:sp>
        <p:sp>
          <p:nvSpPr>
            <p:cNvPr id="6" name="对角圆角矩形 5"/>
            <p:cNvSpPr/>
            <p:nvPr/>
          </p:nvSpPr>
          <p:spPr>
            <a:xfrm>
              <a:off x="7930457" y="232392"/>
              <a:ext cx="1331943" cy="359968"/>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endParaRPr>
            </a:p>
          </p:txBody>
        </p:sp>
      </p:grpSp>
      <p:grpSp>
        <p:nvGrpSpPr>
          <p:cNvPr id="7" name="组合 6"/>
          <p:cNvGrpSpPr/>
          <p:nvPr userDrawn="1"/>
        </p:nvGrpSpPr>
        <p:grpSpPr>
          <a:xfrm>
            <a:off x="107505" y="224375"/>
            <a:ext cx="445834" cy="595668"/>
            <a:chOff x="107504" y="51470"/>
            <a:chExt cx="481011" cy="563561"/>
          </a:xfrm>
          <a:solidFill>
            <a:schemeClr val="tx2">
              <a:lumMod val="40000"/>
              <a:lumOff val="60000"/>
            </a:schemeClr>
          </a:solidFill>
        </p:grpSpPr>
        <p:sp>
          <p:nvSpPr>
            <p:cNvPr id="8" name="矩形 7"/>
            <p:cNvSpPr/>
            <p:nvPr/>
          </p:nvSpPr>
          <p:spPr bwMode="auto">
            <a:xfrm>
              <a:off x="107504" y="51470"/>
              <a:ext cx="425451"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9" name="直接连接符 8"/>
            <p:cNvCxnSpPr/>
            <p:nvPr/>
          </p:nvCxnSpPr>
          <p:spPr bwMode="auto">
            <a:xfrm>
              <a:off x="588515" y="51470"/>
              <a:ext cx="0" cy="563561"/>
            </a:xfrm>
            <a:prstGeom prst="line">
              <a:avLst/>
            </a:prstGeom>
            <a:grpFill/>
            <a:ln w="28575" cap="flat" cmpd="sng" algn="ctr">
              <a:solidFill>
                <a:sysClr val="windowText" lastClr="000000">
                  <a:lumMod val="50000"/>
                  <a:lumOff val="50000"/>
                </a:sysClr>
              </a:solidFill>
              <a:prstDash val="solid"/>
              <a:miter lim="800000"/>
            </a:ln>
            <a:effectLst/>
          </p:spPr>
        </p:cxnSp>
      </p:grpSp>
      <p:grpSp>
        <p:nvGrpSpPr>
          <p:cNvPr id="10" name="组合 9"/>
          <p:cNvGrpSpPr/>
          <p:nvPr userDrawn="1"/>
        </p:nvGrpSpPr>
        <p:grpSpPr>
          <a:xfrm>
            <a:off x="8820486" y="224375"/>
            <a:ext cx="185469" cy="595668"/>
            <a:chOff x="7020272" y="233342"/>
            <a:chExt cx="103192" cy="563561"/>
          </a:xfrm>
          <a:solidFill>
            <a:schemeClr val="tx2">
              <a:lumMod val="40000"/>
              <a:lumOff val="60000"/>
            </a:schemeClr>
          </a:solidFill>
        </p:grpSpPr>
        <p:sp>
          <p:nvSpPr>
            <p:cNvPr id="11" name="矩形 10"/>
            <p:cNvSpPr/>
            <p:nvPr/>
          </p:nvSpPr>
          <p:spPr bwMode="auto">
            <a:xfrm flipH="1">
              <a:off x="7058377" y="233342"/>
              <a:ext cx="65087"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12" name="直接连接符 11"/>
            <p:cNvCxnSpPr/>
            <p:nvPr/>
          </p:nvCxnSpPr>
          <p:spPr bwMode="auto">
            <a:xfrm flipH="1">
              <a:off x="7020272" y="233342"/>
              <a:ext cx="0" cy="563561"/>
            </a:xfrm>
            <a:prstGeom prst="line">
              <a:avLst/>
            </a:prstGeom>
            <a:grpFill/>
            <a:ln w="28575" cap="flat" cmpd="sng" algn="ctr">
              <a:solidFill>
                <a:sysClr val="windowText" lastClr="000000">
                  <a:lumMod val="50000"/>
                  <a:lumOff val="50000"/>
                </a:sysClr>
              </a:solidFill>
              <a:prstDash val="solid"/>
              <a:miter lim="800000"/>
            </a:ln>
            <a:effectLst/>
          </p:spPr>
        </p:cxnSp>
      </p:grpSp>
      <p:sp>
        <p:nvSpPr>
          <p:cNvPr id="13" name="Text Box 3"/>
          <p:cNvSpPr txBox="1">
            <a:spLocks noChangeArrowheads="1"/>
          </p:cNvSpPr>
          <p:nvPr userDrawn="1"/>
        </p:nvSpPr>
        <p:spPr bwMode="auto">
          <a:xfrm>
            <a:off x="8636241" y="6607365"/>
            <a:ext cx="616281" cy="261600"/>
          </a:xfrm>
          <a:prstGeom prst="rect">
            <a:avLst/>
          </a:prstGeom>
          <a:noFill/>
          <a:ln w="3175" algn="ctr">
            <a:noFill/>
            <a:miter lim="800000"/>
          </a:ln>
          <a:effectLst/>
        </p:spPr>
        <p:txBody>
          <a:bodyPr wrap="square" lIns="91431" tIns="45715" rIns="91431" bIns="45715">
            <a:spAutoFit/>
          </a:bodyPr>
          <a:lstStyle/>
          <a:p>
            <a:pPr algn="ctr" eaLnBrk="0" fontAlgn="base" hangingPunct="0">
              <a:lnSpc>
                <a:spcPct val="110000"/>
              </a:lnSpc>
              <a:spcBef>
                <a:spcPct val="50000"/>
              </a:spcBef>
              <a:spcAft>
                <a:spcPct val="0"/>
              </a:spcAft>
              <a:defRPr/>
            </a:pPr>
            <a:fld id="{7EA02B1A-709A-4B49-B163-E329CD0A6562}" type="slidenum">
              <a:rPr lang="en-US" altLang="zh-CN" sz="1000" b="1" i="1" smtClean="0">
                <a:solidFill>
                  <a:srgbClr val="000000"/>
                </a:solidFill>
                <a:latin typeface="微软雅黑" panose="020B0503020204020204" pitchFamily="34" charset="-122"/>
                <a:ea typeface="微软雅黑" panose="020B0503020204020204" pitchFamily="34" charset="-122"/>
              </a:rPr>
            </a:fld>
            <a:endParaRPr lang="en-US" altLang="zh-CN" sz="1000" b="1" i="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部门汇报材料">
    <p:spTree>
      <p:nvGrpSpPr>
        <p:cNvPr id="1" name=""/>
        <p:cNvGrpSpPr/>
        <p:nvPr/>
      </p:nvGrpSpPr>
      <p:grpSpPr>
        <a:xfrm>
          <a:off x="0" y="0"/>
          <a:ext cx="0" cy="0"/>
          <a:chOff x="0" y="0"/>
          <a:chExt cx="0" cy="0"/>
        </a:xfrm>
      </p:grpSpPr>
      <p:cxnSp>
        <p:nvCxnSpPr>
          <p:cNvPr id="7" name="直接连接符 9"/>
          <p:cNvCxnSpPr/>
          <p:nvPr userDrawn="1"/>
        </p:nvCxnSpPr>
        <p:spPr>
          <a:xfrm>
            <a:off x="0" y="908720"/>
            <a:ext cx="9144000" cy="1588"/>
          </a:xfrm>
          <a:prstGeom prst="line">
            <a:avLst/>
          </a:prstGeom>
          <a:ln w="28575">
            <a:solidFill>
              <a:schemeClr val="bg1">
                <a:lumMod val="50000"/>
                <a:alpha val="80000"/>
              </a:schemeClr>
            </a:solidFill>
          </a:ln>
          <a:effectLst>
            <a:innerShdw blurRad="469900" dist="50800" dir="7620000">
              <a:srgbClr val="FFFF00"/>
            </a:inn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336492" y="143983"/>
            <a:ext cx="8350308" cy="620721"/>
          </a:xfrm>
        </p:spPr>
        <p:txBody>
          <a:bodyPr vert="horz" lIns="91440" tIns="45720" rIns="91440" bIns="45720" rtlCol="0" anchor="ctr">
            <a:normAutofit/>
          </a:bodyPr>
          <a:lstStyle>
            <a:lvl1pPr algn="l">
              <a:defRPr lang="zh-CN" altLang="en-US" sz="2000" b="1" dirty="0">
                <a:latin typeface="微软雅黑" panose="020B0503020204020204" pitchFamily="34" charset="-122"/>
                <a:ea typeface="微软雅黑" panose="020B0503020204020204" pitchFamily="34" charset="-122"/>
              </a:defRPr>
            </a:lvl1pPr>
          </a:lstStyle>
          <a:p>
            <a:pPr lvl="0" algn="l"/>
            <a:r>
              <a:rPr lang="zh-CN" altLang="en-US" dirty="0"/>
              <a:t>单击此处编辑母版标题样式</a:t>
            </a:r>
            <a:endParaRPr lang="zh-CN" altLang="en-US" dirty="0"/>
          </a:p>
        </p:txBody>
      </p:sp>
      <p:sp>
        <p:nvSpPr>
          <p:cNvPr id="9" name="日期占位符 3"/>
          <p:cNvSpPr>
            <a:spLocks noGrp="1"/>
          </p:cNvSpPr>
          <p:nvPr>
            <p:ph type="dt" sz="half" idx="14"/>
          </p:nvPr>
        </p:nvSpPr>
        <p:spPr>
          <a:xfrm>
            <a:off x="457200" y="6356350"/>
            <a:ext cx="2133600" cy="365125"/>
          </a:xfrm>
          <a:prstGeom prst="rect">
            <a:avLst/>
          </a:prstGeom>
        </p:spPr>
        <p:txBody>
          <a:bodyPr/>
          <a:lstStyle>
            <a:lvl1pPr>
              <a:defRPr/>
            </a:lvl1pPr>
          </a:lstStyle>
          <a:p>
            <a:pPr eaLnBrk="0" fontAlgn="base" hangingPunct="0">
              <a:spcBef>
                <a:spcPct val="0"/>
              </a:spcBef>
              <a:spcAft>
                <a:spcPct val="0"/>
              </a:spcAft>
              <a:defRPr/>
            </a:pPr>
            <a:endParaRPr lang="zh-CN" altLang="en-US" dirty="0">
              <a:solidFill>
                <a:srgbClr val="0860A8"/>
              </a:solidFill>
              <a:latin typeface="Verdana" panose="020B0604030504040204" pitchFamily="34" charset="0"/>
              <a:ea typeface="宋体" panose="02010600030101010101" pitchFamily="2" charset="-122"/>
            </a:endParaRPr>
          </a:p>
        </p:txBody>
      </p:sp>
      <p:sp>
        <p:nvSpPr>
          <p:cNvPr id="10" name="页脚占位符 4"/>
          <p:cNvSpPr>
            <a:spLocks noGrp="1"/>
          </p:cNvSpPr>
          <p:nvPr>
            <p:ph type="ftr" sz="quarter" idx="15"/>
          </p:nvPr>
        </p:nvSpPr>
        <p:spPr>
          <a:xfrm>
            <a:off x="3124200" y="6356350"/>
            <a:ext cx="2895600" cy="365125"/>
          </a:xfrm>
          <a:prstGeom prst="rect">
            <a:avLst/>
          </a:prstGeom>
        </p:spPr>
        <p:txBody>
          <a:bodyPr/>
          <a:lstStyle>
            <a:lvl1pPr>
              <a:defRPr/>
            </a:lvl1pPr>
          </a:lstStyle>
          <a:p>
            <a:pPr eaLnBrk="0" fontAlgn="base" hangingPunct="0">
              <a:spcBef>
                <a:spcPct val="0"/>
              </a:spcBef>
              <a:spcAft>
                <a:spcPct val="0"/>
              </a:spcAft>
              <a:defRPr/>
            </a:pPr>
            <a:endParaRPr lang="zh-CN" altLang="en-US">
              <a:solidFill>
                <a:srgbClr val="0860A8"/>
              </a:solidFill>
              <a:latin typeface="Verdana" panose="020B0604030504040204" pitchFamily="34" charset="0"/>
              <a:ea typeface="宋体" panose="02010600030101010101" pitchFamily="2" charset="-122"/>
            </a:endParaRPr>
          </a:p>
        </p:txBody>
      </p:sp>
      <p:sp>
        <p:nvSpPr>
          <p:cNvPr id="12" name="灯片编号占位符 5"/>
          <p:cNvSpPr>
            <a:spLocks noGrp="1"/>
          </p:cNvSpPr>
          <p:nvPr>
            <p:ph type="sldNum" sz="quarter" idx="16"/>
          </p:nvPr>
        </p:nvSpPr>
        <p:spPr>
          <a:xfrm>
            <a:off x="6835775" y="6350000"/>
            <a:ext cx="2133600" cy="365125"/>
          </a:xfrm>
          <a:prstGeom prst="rect">
            <a:avLst/>
          </a:prstGeom>
        </p:spPr>
        <p:txBody>
          <a:bodyPr vert="horz" lIns="91440" tIns="45720" rIns="91440" bIns="45720" rtlCol="0" anchor="ctr"/>
          <a:lstStyle>
            <a:lvl1pPr algn="r">
              <a:defRPr lang="zh-CN" altLang="en-US" sz="1000" smtClean="0">
                <a:solidFill>
                  <a:schemeClr val="tx1"/>
                </a:solidFill>
              </a:defRPr>
            </a:lvl1pPr>
          </a:lstStyle>
          <a:p>
            <a:pPr eaLnBrk="0" fontAlgn="base" hangingPunct="0">
              <a:spcBef>
                <a:spcPct val="0"/>
              </a:spcBef>
              <a:spcAft>
                <a:spcPct val="0"/>
              </a:spcAft>
            </a:pPr>
            <a:fld id="{91860737-D5BF-4A35-9D9C-9CD4CBABB218}" type="slidenum">
              <a:rPr lang="en-US" altLang="zh-CN">
                <a:solidFill>
                  <a:srgbClr val="000000"/>
                </a:solidFill>
                <a:latin typeface="Verdana" panose="020B0604030504040204" pitchFamily="34" charset="0"/>
                <a:ea typeface="宋体" panose="02010600030101010101" pitchFamily="2" charset="-122"/>
              </a:rPr>
            </a:fld>
            <a:endParaRPr lang="en-US" dirty="0">
              <a:solidFill>
                <a:srgbClr val="000000"/>
              </a:solidFill>
              <a:latin typeface="Verdana" panose="020B0604030504040204" pitchFamily="34" charset="0"/>
              <a:ea typeface="宋体" panose="02010600030101010101" pitchFamily="2" charset="-122"/>
            </a:endParaRPr>
          </a:p>
        </p:txBody>
      </p:sp>
      <p:pic>
        <p:nvPicPr>
          <p:cNvPr id="1027" name="Picture 3" descr="D:\工作\c.材料撰写\4G标志.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56276" y="224574"/>
            <a:ext cx="2050740" cy="540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2" name="图片 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E0CDCC92-BD8E-4255-AEA7-FBCB4D619153}" type="slidenum">
              <a:rPr lang="zh-CN" altLang="en-US" sz="1200" b="1" smtClean="0">
                <a:solidFill>
                  <a:srgbClr val="9BBB59"/>
                </a:solidFill>
                <a:latin typeface="微软雅黑" panose="020B0503020204020204" pitchFamily="34" charset="-122"/>
                <a:ea typeface="微软雅黑" panose="020B0503020204020204" pitchFamily="34" charset="-122"/>
              </a:rPr>
            </a:fld>
            <a:endParaRPr lang="zh-CN" altLang="en-US" sz="1200" b="1">
              <a:solidFill>
                <a:srgbClr val="9BBB59"/>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3"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654CCF23-C6B2-42B5-AE9E-48A7E90F6A3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190448" y="39204"/>
            <a:ext cx="7810552" cy="583648"/>
          </a:xfrm>
        </p:spPr>
        <p:txBody>
          <a:bodyPr/>
          <a:lstStyle>
            <a:lvl1pPr algn="l">
              <a:defRPr sz="2800">
                <a:solidFill>
                  <a:schemeClr val="bg1"/>
                </a:solidFill>
                <a:latin typeface="华文中宋" panose="02010600040101010101" pitchFamily="2" charset="-122"/>
                <a:ea typeface="华文中宋" panose="02010600040101010101" pitchFamily="2" charset="-122"/>
              </a:defRPr>
            </a:lvl1pPr>
          </a:lstStyle>
          <a:p>
            <a:r>
              <a:rPr lang="en-US" altLang="zh-CN"/>
              <a:t>Click to edit Master title style</a:t>
            </a:r>
            <a:endParaRPr lang="zh-CN" alt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2" name="图片 11" descr="ppt模板-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C58323B1-6530-4965-AE3E-00B6D4A0A988}"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E4EF237-E942-4B77-BE0C-51A5A6289900}"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75F1E88-37C1-480E-9E2D-963B0E7255F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6EAEC2-EFC7-46EB-98B5-B2975481175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2D1B376-BDB8-4352-98ED-1EA24A705836}"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B284116-C2A1-4D14-A958-9C1414E5CBB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EF8E4F14-A064-42C1-998E-D04EF4EEFAE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43CF749-7E9A-4D45-B504-D051B5CA608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07D43F28-E3C6-4C37-9A8A-10ADBB63A8B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1EB4C9E0-48B9-4501-87F6-EF1B4AF9F01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A6F9CEFA-5C72-4582-B858-BB5E651B45E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fontAlgn="auto">
              <a:spcBef>
                <a:spcPts val="0"/>
              </a:spcBef>
              <a:spcAft>
                <a:spcPts val="0"/>
              </a:spcAft>
            </a:pPr>
            <a:fld id="{24173ED6-4A69-4FA8-8A09-51FC87ACF5D8}" type="slidenum">
              <a:rPr lang="zh-CN" altLang="en-US" sz="1200" b="1" smtClean="0">
                <a:solidFill>
                  <a:srgbClr val="9BBB59"/>
                </a:solidFill>
                <a:latin typeface="微软雅黑" panose="020B0503020204020204" pitchFamily="34" charset="-122"/>
                <a:ea typeface="微软雅黑" panose="020B0503020204020204" pitchFamily="34" charset="-122"/>
                <a:cs typeface="+mn-cs"/>
              </a:rPr>
            </a:fld>
            <a:endParaRPr lang="zh-CN" altLang="en-US" sz="1200" b="1" dirty="0">
              <a:solidFill>
                <a:srgbClr val="9BBB59"/>
              </a:solidFill>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6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3929B160-184B-4D1F-A6ED-D88B310B5E25}"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4" name="标题 1"/>
          <p:cNvSpPr>
            <a:spLocks noGrp="1"/>
          </p:cNvSpPr>
          <p:nvPr>
            <p:ph type="title"/>
          </p:nvPr>
        </p:nvSpPr>
        <p:spPr>
          <a:xfrm>
            <a:off x="561600" y="260649"/>
            <a:ext cx="6818712" cy="672075"/>
          </a:xfrm>
          <a:prstGeom prst="rect">
            <a:avLst/>
          </a:prstGeom>
        </p:spPr>
        <p:txBody>
          <a:bodyPr lIns="91432" tIns="45716" rIns="91432" bIns="45716"/>
          <a:lstStyle>
            <a:lvl1pPr marL="0" algn="l" defTabSz="914400" rtl="0" eaLnBrk="1" latinLnBrk="0" hangingPunct="1">
              <a:defRPr lang="zh-CN" altLang="en-US" sz="2000" b="1" i="0" kern="1200" dirty="0" smtClean="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endParaRPr lang="zh-CN" altLang="en-US" dirty="0"/>
          </a:p>
        </p:txBody>
      </p:sp>
      <p:grpSp>
        <p:nvGrpSpPr>
          <p:cNvPr id="3" name="组合 17"/>
          <p:cNvGrpSpPr/>
          <p:nvPr userDrawn="1"/>
        </p:nvGrpSpPr>
        <p:grpSpPr bwMode="auto">
          <a:xfrm>
            <a:off x="79199" y="309045"/>
            <a:ext cx="9064801" cy="719667"/>
            <a:chOff x="0" y="232392"/>
            <a:chExt cx="9262400" cy="539158"/>
          </a:xfrm>
        </p:grpSpPr>
        <p:sp>
          <p:nvSpPr>
            <p:cNvPr id="4" name="矩形 3"/>
            <p:cNvSpPr/>
            <p:nvPr/>
          </p:nvSpPr>
          <p:spPr>
            <a:xfrm>
              <a:off x="0" y="668476"/>
              <a:ext cx="9143218" cy="103074"/>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FFFFFF"/>
                </a:solidFill>
              </a:endParaRPr>
            </a:p>
          </p:txBody>
        </p:sp>
        <p:sp>
          <p:nvSpPr>
            <p:cNvPr id="6" name="对角圆角矩形 5"/>
            <p:cNvSpPr/>
            <p:nvPr/>
          </p:nvSpPr>
          <p:spPr>
            <a:xfrm>
              <a:off x="7930457" y="232392"/>
              <a:ext cx="1331943" cy="359968"/>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endParaRPr>
            </a:p>
          </p:txBody>
        </p:sp>
      </p:grpSp>
      <p:grpSp>
        <p:nvGrpSpPr>
          <p:cNvPr id="7" name="组合 6"/>
          <p:cNvGrpSpPr/>
          <p:nvPr userDrawn="1"/>
        </p:nvGrpSpPr>
        <p:grpSpPr>
          <a:xfrm>
            <a:off x="107505" y="224375"/>
            <a:ext cx="445834" cy="595668"/>
            <a:chOff x="107504" y="51470"/>
            <a:chExt cx="481011" cy="563561"/>
          </a:xfrm>
          <a:solidFill>
            <a:schemeClr val="tx2">
              <a:lumMod val="40000"/>
              <a:lumOff val="60000"/>
            </a:schemeClr>
          </a:solidFill>
        </p:grpSpPr>
        <p:sp>
          <p:nvSpPr>
            <p:cNvPr id="8" name="矩形 7"/>
            <p:cNvSpPr/>
            <p:nvPr/>
          </p:nvSpPr>
          <p:spPr bwMode="auto">
            <a:xfrm>
              <a:off x="107504" y="51470"/>
              <a:ext cx="425451"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9" name="直接连接符 8"/>
            <p:cNvCxnSpPr/>
            <p:nvPr/>
          </p:nvCxnSpPr>
          <p:spPr bwMode="auto">
            <a:xfrm>
              <a:off x="588515" y="51470"/>
              <a:ext cx="0" cy="563561"/>
            </a:xfrm>
            <a:prstGeom prst="line">
              <a:avLst/>
            </a:prstGeom>
            <a:grpFill/>
            <a:ln w="28575" cap="flat" cmpd="sng" algn="ctr">
              <a:solidFill>
                <a:sysClr val="windowText" lastClr="000000">
                  <a:lumMod val="50000"/>
                  <a:lumOff val="50000"/>
                </a:sysClr>
              </a:solidFill>
              <a:prstDash val="solid"/>
              <a:miter lim="800000"/>
            </a:ln>
            <a:effectLst/>
          </p:spPr>
        </p:cxnSp>
      </p:grpSp>
      <p:grpSp>
        <p:nvGrpSpPr>
          <p:cNvPr id="10" name="组合 9"/>
          <p:cNvGrpSpPr/>
          <p:nvPr userDrawn="1"/>
        </p:nvGrpSpPr>
        <p:grpSpPr>
          <a:xfrm>
            <a:off x="8820486" y="224375"/>
            <a:ext cx="185469" cy="595668"/>
            <a:chOff x="7020272" y="233342"/>
            <a:chExt cx="103192" cy="563561"/>
          </a:xfrm>
          <a:solidFill>
            <a:schemeClr val="tx2">
              <a:lumMod val="40000"/>
              <a:lumOff val="60000"/>
            </a:schemeClr>
          </a:solidFill>
        </p:grpSpPr>
        <p:sp>
          <p:nvSpPr>
            <p:cNvPr id="11" name="矩形 10"/>
            <p:cNvSpPr/>
            <p:nvPr/>
          </p:nvSpPr>
          <p:spPr bwMode="auto">
            <a:xfrm flipH="1">
              <a:off x="7058377" y="233342"/>
              <a:ext cx="65087"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12" name="直接连接符 11"/>
            <p:cNvCxnSpPr/>
            <p:nvPr/>
          </p:nvCxnSpPr>
          <p:spPr bwMode="auto">
            <a:xfrm flipH="1">
              <a:off x="7020272" y="233342"/>
              <a:ext cx="0" cy="563561"/>
            </a:xfrm>
            <a:prstGeom prst="line">
              <a:avLst/>
            </a:prstGeom>
            <a:grpFill/>
            <a:ln w="28575" cap="flat" cmpd="sng" algn="ctr">
              <a:solidFill>
                <a:sysClr val="windowText" lastClr="000000">
                  <a:lumMod val="50000"/>
                  <a:lumOff val="50000"/>
                </a:sysClr>
              </a:solidFill>
              <a:prstDash val="solid"/>
              <a:miter lim="800000"/>
            </a:ln>
            <a:effectLst/>
          </p:spPr>
        </p:cxnSp>
      </p:grpSp>
      <p:sp>
        <p:nvSpPr>
          <p:cNvPr id="13" name="Text Box 3"/>
          <p:cNvSpPr txBox="1">
            <a:spLocks noChangeArrowheads="1"/>
          </p:cNvSpPr>
          <p:nvPr userDrawn="1"/>
        </p:nvSpPr>
        <p:spPr bwMode="auto">
          <a:xfrm>
            <a:off x="8636241" y="6607365"/>
            <a:ext cx="616281" cy="261600"/>
          </a:xfrm>
          <a:prstGeom prst="rect">
            <a:avLst/>
          </a:prstGeom>
          <a:noFill/>
          <a:ln w="3175" algn="ctr">
            <a:noFill/>
            <a:miter lim="800000"/>
          </a:ln>
          <a:effectLst/>
        </p:spPr>
        <p:txBody>
          <a:bodyPr wrap="square" lIns="91431" tIns="45715" rIns="91431" bIns="45715">
            <a:spAutoFit/>
          </a:bodyPr>
          <a:lstStyle/>
          <a:p>
            <a:pPr algn="ctr" eaLnBrk="0" fontAlgn="base" hangingPunct="0">
              <a:lnSpc>
                <a:spcPct val="110000"/>
              </a:lnSpc>
              <a:spcBef>
                <a:spcPct val="50000"/>
              </a:spcBef>
              <a:spcAft>
                <a:spcPct val="0"/>
              </a:spcAft>
              <a:defRPr/>
            </a:pPr>
            <a:fld id="{7EA02B1A-709A-4B49-B163-E329CD0A6562}" type="slidenum">
              <a:rPr lang="en-US" altLang="zh-CN" sz="1000" b="1" i="1" smtClean="0">
                <a:solidFill>
                  <a:srgbClr val="000000"/>
                </a:solidFill>
                <a:latin typeface="微软雅黑" panose="020B0503020204020204" pitchFamily="34" charset="-122"/>
                <a:ea typeface="微软雅黑" panose="020B0503020204020204" pitchFamily="34" charset="-122"/>
              </a:rPr>
            </a:fld>
            <a:endParaRPr lang="en-US" altLang="zh-CN" sz="1000" b="1" i="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部门汇报材料">
    <p:spTree>
      <p:nvGrpSpPr>
        <p:cNvPr id="1" name=""/>
        <p:cNvGrpSpPr/>
        <p:nvPr/>
      </p:nvGrpSpPr>
      <p:grpSpPr>
        <a:xfrm>
          <a:off x="0" y="0"/>
          <a:ext cx="0" cy="0"/>
          <a:chOff x="0" y="0"/>
          <a:chExt cx="0" cy="0"/>
        </a:xfrm>
      </p:grpSpPr>
      <p:cxnSp>
        <p:nvCxnSpPr>
          <p:cNvPr id="7" name="直接连接符 9"/>
          <p:cNvCxnSpPr/>
          <p:nvPr userDrawn="1"/>
        </p:nvCxnSpPr>
        <p:spPr>
          <a:xfrm>
            <a:off x="0" y="908720"/>
            <a:ext cx="9144000" cy="1588"/>
          </a:xfrm>
          <a:prstGeom prst="line">
            <a:avLst/>
          </a:prstGeom>
          <a:ln w="28575">
            <a:solidFill>
              <a:schemeClr val="bg1">
                <a:lumMod val="50000"/>
                <a:alpha val="80000"/>
              </a:schemeClr>
            </a:solidFill>
          </a:ln>
          <a:effectLst>
            <a:innerShdw blurRad="469900" dist="50800" dir="7620000">
              <a:srgbClr val="FFFF00"/>
            </a:inn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336492" y="143983"/>
            <a:ext cx="8350308" cy="620721"/>
          </a:xfrm>
        </p:spPr>
        <p:txBody>
          <a:bodyPr vert="horz" lIns="91440" tIns="45720" rIns="91440" bIns="45720" rtlCol="0" anchor="ctr">
            <a:normAutofit/>
          </a:bodyPr>
          <a:lstStyle>
            <a:lvl1pPr algn="l">
              <a:defRPr lang="zh-CN" altLang="en-US" sz="2000" b="1" dirty="0">
                <a:latin typeface="微软雅黑" panose="020B0503020204020204" pitchFamily="34" charset="-122"/>
                <a:ea typeface="微软雅黑" panose="020B0503020204020204" pitchFamily="34" charset="-122"/>
              </a:defRPr>
            </a:lvl1pPr>
          </a:lstStyle>
          <a:p>
            <a:pPr lvl="0" algn="l"/>
            <a:r>
              <a:rPr lang="zh-CN" altLang="en-US" dirty="0"/>
              <a:t>单击此处编辑母版标题样式</a:t>
            </a:r>
            <a:endParaRPr lang="zh-CN" altLang="en-US" dirty="0"/>
          </a:p>
        </p:txBody>
      </p:sp>
      <p:sp>
        <p:nvSpPr>
          <p:cNvPr id="9" name="日期占位符 3"/>
          <p:cNvSpPr>
            <a:spLocks noGrp="1"/>
          </p:cNvSpPr>
          <p:nvPr>
            <p:ph type="dt" sz="half" idx="14"/>
          </p:nvPr>
        </p:nvSpPr>
        <p:spPr>
          <a:xfrm>
            <a:off x="457200" y="6356350"/>
            <a:ext cx="2133600" cy="365125"/>
          </a:xfrm>
          <a:prstGeom prst="rect">
            <a:avLst/>
          </a:prstGeom>
        </p:spPr>
        <p:txBody>
          <a:bodyPr/>
          <a:lstStyle>
            <a:lvl1pPr>
              <a:defRPr/>
            </a:lvl1pPr>
          </a:lstStyle>
          <a:p>
            <a:pPr eaLnBrk="0" fontAlgn="base" hangingPunct="0">
              <a:spcBef>
                <a:spcPct val="0"/>
              </a:spcBef>
              <a:spcAft>
                <a:spcPct val="0"/>
              </a:spcAft>
              <a:defRPr/>
            </a:pPr>
            <a:endParaRPr lang="zh-CN" altLang="en-US" dirty="0">
              <a:solidFill>
                <a:srgbClr val="0860A8"/>
              </a:solidFill>
              <a:latin typeface="Verdana" panose="020B0604030504040204" pitchFamily="34" charset="0"/>
              <a:ea typeface="宋体" panose="02010600030101010101" pitchFamily="2" charset="-122"/>
            </a:endParaRPr>
          </a:p>
        </p:txBody>
      </p:sp>
      <p:sp>
        <p:nvSpPr>
          <p:cNvPr id="10" name="页脚占位符 4"/>
          <p:cNvSpPr>
            <a:spLocks noGrp="1"/>
          </p:cNvSpPr>
          <p:nvPr>
            <p:ph type="ftr" sz="quarter" idx="15"/>
          </p:nvPr>
        </p:nvSpPr>
        <p:spPr>
          <a:xfrm>
            <a:off x="3124200" y="6356350"/>
            <a:ext cx="2895600" cy="365125"/>
          </a:xfrm>
          <a:prstGeom prst="rect">
            <a:avLst/>
          </a:prstGeom>
        </p:spPr>
        <p:txBody>
          <a:bodyPr/>
          <a:lstStyle>
            <a:lvl1pPr>
              <a:defRPr/>
            </a:lvl1pPr>
          </a:lstStyle>
          <a:p>
            <a:pPr eaLnBrk="0" fontAlgn="base" hangingPunct="0">
              <a:spcBef>
                <a:spcPct val="0"/>
              </a:spcBef>
              <a:spcAft>
                <a:spcPct val="0"/>
              </a:spcAft>
              <a:defRPr/>
            </a:pPr>
            <a:endParaRPr lang="zh-CN" altLang="en-US">
              <a:solidFill>
                <a:srgbClr val="0860A8"/>
              </a:solidFill>
              <a:latin typeface="Verdana" panose="020B0604030504040204" pitchFamily="34" charset="0"/>
              <a:ea typeface="宋体" panose="02010600030101010101" pitchFamily="2" charset="-122"/>
            </a:endParaRPr>
          </a:p>
        </p:txBody>
      </p:sp>
      <p:sp>
        <p:nvSpPr>
          <p:cNvPr id="12" name="灯片编号占位符 5"/>
          <p:cNvSpPr>
            <a:spLocks noGrp="1"/>
          </p:cNvSpPr>
          <p:nvPr>
            <p:ph type="sldNum" sz="quarter" idx="16"/>
          </p:nvPr>
        </p:nvSpPr>
        <p:spPr>
          <a:xfrm>
            <a:off x="6835775" y="6350000"/>
            <a:ext cx="2133600" cy="365125"/>
          </a:xfrm>
          <a:prstGeom prst="rect">
            <a:avLst/>
          </a:prstGeom>
        </p:spPr>
        <p:txBody>
          <a:bodyPr vert="horz" lIns="91440" tIns="45720" rIns="91440" bIns="45720" rtlCol="0" anchor="ctr"/>
          <a:lstStyle>
            <a:lvl1pPr algn="r">
              <a:defRPr lang="zh-CN" altLang="en-US" sz="1000" smtClean="0">
                <a:solidFill>
                  <a:schemeClr val="tx1"/>
                </a:solidFill>
              </a:defRPr>
            </a:lvl1pPr>
          </a:lstStyle>
          <a:p>
            <a:pPr eaLnBrk="0" fontAlgn="base" hangingPunct="0">
              <a:spcBef>
                <a:spcPct val="0"/>
              </a:spcBef>
              <a:spcAft>
                <a:spcPct val="0"/>
              </a:spcAft>
            </a:pPr>
            <a:fld id="{91860737-D5BF-4A35-9D9C-9CD4CBABB218}" type="slidenum">
              <a:rPr lang="en-US" altLang="zh-CN">
                <a:solidFill>
                  <a:srgbClr val="000000"/>
                </a:solidFill>
                <a:latin typeface="Verdana" panose="020B0604030504040204" pitchFamily="34" charset="0"/>
                <a:ea typeface="宋体" panose="02010600030101010101" pitchFamily="2" charset="-122"/>
              </a:rPr>
            </a:fld>
            <a:endParaRPr lang="en-US" dirty="0">
              <a:solidFill>
                <a:srgbClr val="000000"/>
              </a:solidFill>
              <a:latin typeface="Verdana" panose="020B0604030504040204" pitchFamily="34" charset="0"/>
              <a:ea typeface="宋体" panose="02010600030101010101" pitchFamily="2" charset="-122"/>
            </a:endParaRPr>
          </a:p>
        </p:txBody>
      </p:sp>
      <p:pic>
        <p:nvPicPr>
          <p:cNvPr id="1027" name="Picture 3" descr="D:\工作\c.材料撰写\4G标志.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56276" y="224574"/>
            <a:ext cx="2050740" cy="540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rotWithShape="1">
          <a:blip r:embed="rId2" cstate="print"/>
          <a:srcRect l="1" t="571" r="1" b="90654"/>
          <a:stretch>
            <a:fillRect/>
          </a:stretch>
        </p:blipFill>
        <p:spPr>
          <a:xfrm>
            <a:off x="0" y="3"/>
            <a:ext cx="9143280" cy="811288"/>
          </a:xfrm>
          <a:prstGeom prst="rect">
            <a:avLst/>
          </a:prstGeom>
        </p:spPr>
      </p:pic>
      <p:sp>
        <p:nvSpPr>
          <p:cNvPr id="8" name="TextBox 7"/>
          <p:cNvSpPr txBox="1"/>
          <p:nvPr userDrawn="1"/>
        </p:nvSpPr>
        <p:spPr>
          <a:xfrm>
            <a:off x="8748467" y="6608393"/>
            <a:ext cx="395536" cy="276995"/>
          </a:xfrm>
          <a:prstGeom prst="rect">
            <a:avLst/>
          </a:prstGeom>
          <a:noFill/>
        </p:spPr>
        <p:txBody>
          <a:bodyPr wrap="square" lIns="91436" tIns="45718" rIns="91436" bIns="45718"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5496" y="59026"/>
            <a:ext cx="8229600" cy="777686"/>
          </a:xfrm>
          <a:prstGeom prst="rect">
            <a:avLst/>
          </a:prstGeom>
        </p:spPr>
        <p:txBody>
          <a:bodyPr lIns="91436" tIns="45718" rIns="91436" bIns="45718"/>
          <a:lstStyle>
            <a:lvl1pPr algn="l">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3"/>
          <p:cNvSpPr>
            <a:spLocks noGrp="1"/>
          </p:cNvSpPr>
          <p:nvPr>
            <p:ph sz="quarter" idx="10"/>
          </p:nvPr>
        </p:nvSpPr>
        <p:spPr>
          <a:xfrm>
            <a:off x="107955" y="1009531"/>
            <a:ext cx="8928100" cy="5599241"/>
          </a:xfrm>
          <a:prstGeom prst="rect">
            <a:avLst/>
          </a:prstGeom>
        </p:spPr>
        <p:txBody>
          <a:bodyPr lIns="91436" tIns="45718" rIns="91436" bIns="45718"/>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3"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p:nvPr userDrawn="1"/>
        </p:nvSpPr>
        <p:spPr>
          <a:xfrm>
            <a:off x="8748721" y="6608769"/>
            <a:ext cx="395287" cy="276999"/>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hangingPunct="1">
              <a:defRPr/>
            </a:pPr>
            <a:fld id="{654CCF23-C6B2-42B5-AE9E-48A7E90F6A3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190448" y="39204"/>
            <a:ext cx="7810552" cy="583648"/>
          </a:xfrm>
        </p:spPr>
        <p:txBody>
          <a:bodyPr/>
          <a:lstStyle>
            <a:lvl1pPr algn="l">
              <a:defRPr sz="2800">
                <a:solidFill>
                  <a:schemeClr val="bg1"/>
                </a:solidFill>
                <a:latin typeface="华文中宋" panose="02010600040101010101" pitchFamily="2" charset="-122"/>
                <a:ea typeface="华文中宋" panose="02010600040101010101" pitchFamily="2" charset="-122"/>
              </a:defRPr>
            </a:lvl1pPr>
          </a:lstStyle>
          <a:p>
            <a:r>
              <a:rPr lang="en-US" altLang="zh-CN"/>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a:ln>
            <a:solidFill>
              <a:schemeClr val="bg1">
                <a:lumMod val="85000"/>
              </a:schemeClr>
            </a:solidFill>
          </a:ln>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79512" y="116632"/>
            <a:ext cx="7632848" cy="461938"/>
          </a:xfrm>
          <a:prstGeom prst="rect">
            <a:avLst/>
          </a:prstGeom>
        </p:spPr>
        <p:txBody>
          <a:bodyPr anchor="ctr"/>
          <a:lstStyle>
            <a:lvl1pPr algn="l">
              <a:defRPr sz="24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0" name="内容占位符 9"/>
          <p:cNvSpPr>
            <a:spLocks noGrp="1"/>
          </p:cNvSpPr>
          <p:nvPr>
            <p:ph sz="quarter" idx="10"/>
          </p:nvPr>
        </p:nvSpPr>
        <p:spPr>
          <a:xfrm>
            <a:off x="395536" y="836613"/>
            <a:ext cx="8424614" cy="792187"/>
          </a:xfrm>
          <a:prstGeom prst="rect">
            <a:avLst/>
          </a:prstGeom>
          <a:ln w="9525">
            <a:solidFill>
              <a:schemeClr val="bg1">
                <a:lumMod val="75000"/>
              </a:schemeClr>
            </a:solidFill>
          </a:ln>
        </p:spPr>
        <p:txBody>
          <a:bodyPr lIns="36000" tIns="36000"/>
          <a:lstStyle>
            <a:lvl1pPr marL="0" indent="457200">
              <a:lnSpc>
                <a:spcPct val="120000"/>
              </a:lnSpc>
              <a:buNone/>
              <a:defRPr sz="1400">
                <a:latin typeface="微软雅黑" panose="020B0503020204020204" pitchFamily="34" charset="-122"/>
                <a:ea typeface="微软雅黑" panose="020B0503020204020204" pitchFamily="34" charset="-122"/>
              </a:defRPr>
            </a:lvl1pPr>
          </a:lstStyle>
          <a:p>
            <a:pPr lvl="0"/>
            <a:endParaRPr lang="zh-CN" altLang="en-US" dirty="0"/>
          </a:p>
        </p:txBody>
      </p:sp>
      <p:sp>
        <p:nvSpPr>
          <p:cNvPr id="12" name="内容占位符 9"/>
          <p:cNvSpPr>
            <a:spLocks noGrp="1"/>
          </p:cNvSpPr>
          <p:nvPr>
            <p:ph sz="quarter" idx="11"/>
          </p:nvPr>
        </p:nvSpPr>
        <p:spPr>
          <a:xfrm>
            <a:off x="5724128" y="1772817"/>
            <a:ext cx="3096022" cy="4608511"/>
          </a:xfrm>
          <a:prstGeom prst="rect">
            <a:avLst/>
          </a:prstGeom>
          <a:ln w="9525">
            <a:solidFill>
              <a:schemeClr val="bg1">
                <a:lumMod val="75000"/>
              </a:schemeClr>
            </a:solidFill>
          </a:ln>
        </p:spPr>
        <p:txBody>
          <a:bodyPr lIns="36000" tIns="36000" rIns="0"/>
          <a:lstStyle>
            <a:lvl1pPr marL="0" indent="0">
              <a:lnSpc>
                <a:spcPct val="120000"/>
              </a:lnSpc>
              <a:buNone/>
              <a:defRPr sz="1200">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2" name="图片 11" descr="ppt模板-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C58323B1-6530-4965-AE3E-00B6D4A0A988}"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1" Type="http://schemas.openxmlformats.org/officeDocument/2006/relationships/theme" Target="../theme/theme2.xml"/><Relationship Id="rId20" Type="http://schemas.openxmlformats.org/officeDocument/2006/relationships/image" Target="../media/image2.jpeg"/><Relationship Id="rId2" Type="http://schemas.openxmlformats.org/officeDocument/2006/relationships/slideLayout" Target="../slideLayouts/slideLayout9.xml"/><Relationship Id="rId19" Type="http://schemas.openxmlformats.org/officeDocument/2006/relationships/image" Target="../media/image5.png"/><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1" Type="http://schemas.openxmlformats.org/officeDocument/2006/relationships/theme" Target="../theme/theme3.xml"/><Relationship Id="rId20" Type="http://schemas.openxmlformats.org/officeDocument/2006/relationships/image" Target="../media/image2.jpeg"/><Relationship Id="rId2" Type="http://schemas.openxmlformats.org/officeDocument/2006/relationships/slideLayout" Target="../slideLayouts/slideLayout27.xml"/><Relationship Id="rId19" Type="http://schemas.openxmlformats.org/officeDocument/2006/relationships/image" Target="../media/image5.png"/><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00188" y="158750"/>
            <a:ext cx="7429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lstStyle/>
          <a:p>
            <a:pPr lvl="0"/>
            <a:r>
              <a:rPr lang="en-US" altLang="zh-TW"/>
              <a:t>Click to edit Master title style</a:t>
            </a:r>
            <a:endParaRPr lang="en-US" altLang="zh-CN"/>
          </a:p>
        </p:txBody>
      </p:sp>
      <p:sp>
        <p:nvSpPr>
          <p:cNvPr id="1027" name="Rectangle 3"/>
          <p:cNvSpPr>
            <a:spLocks noGrp="1" noChangeArrowheads="1"/>
          </p:cNvSpPr>
          <p:nvPr>
            <p:ph type="body" idx="1"/>
          </p:nvPr>
        </p:nvSpPr>
        <p:spPr bwMode="auto">
          <a:xfrm>
            <a:off x="455613" y="1201738"/>
            <a:ext cx="8237537"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en-US" altLang="zh-CN"/>
          </a:p>
        </p:txBody>
      </p:sp>
      <p:sp>
        <p:nvSpPr>
          <p:cNvPr id="1028" name="Rectangle 4"/>
          <p:cNvSpPr>
            <a:spLocks noChangeArrowheads="1"/>
          </p:cNvSpPr>
          <p:nvPr/>
        </p:nvSpPr>
        <p:spPr bwMode="invGray">
          <a:xfrm>
            <a:off x="3175" y="6029325"/>
            <a:ext cx="9140825" cy="828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endParaRPr lang="en-US" altLang="zh-CN">
              <a:solidFill>
                <a:srgbClr val="0860A8"/>
              </a:solidFill>
              <a:ea typeface="汉仪中圆简"/>
              <a:cs typeface="Arial" panose="020B0604020202020204" pitchFamily="34" charset="0"/>
            </a:endParaRPr>
          </a:p>
        </p:txBody>
      </p:sp>
      <p:sp>
        <p:nvSpPr>
          <p:cNvPr id="1029" name="Text Box 6"/>
          <p:cNvSpPr txBox="1">
            <a:spLocks noChangeArrowheads="1"/>
          </p:cNvSpPr>
          <p:nvPr/>
        </p:nvSpPr>
        <p:spPr bwMode="auto">
          <a:xfrm>
            <a:off x="3949700" y="6597650"/>
            <a:ext cx="124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r>
              <a:rPr lang="en-GB" altLang="zh-CN" sz="1000">
                <a:solidFill>
                  <a:srgbClr val="FFFFFF"/>
                </a:solidFill>
                <a:latin typeface="Arial" panose="020B0604020202020204" pitchFamily="34" charset="0"/>
                <a:ea typeface="汉仪中圆简"/>
                <a:cs typeface="Arial" panose="020B0604020202020204" pitchFamily="34" charset="0"/>
              </a:rPr>
              <a:t>Intel Confidential</a:t>
            </a:r>
            <a:endParaRPr lang="en-US" altLang="zh-CN" sz="1000">
              <a:solidFill>
                <a:srgbClr val="FFFFFF"/>
              </a:solidFill>
              <a:latin typeface="Arial" panose="020B0604020202020204" pitchFamily="34" charset="0"/>
              <a:ea typeface="汉仪中圆简"/>
              <a:cs typeface="Arial" panose="020B0604020202020204" pitchFamily="34" charset="0"/>
            </a:endParaRPr>
          </a:p>
        </p:txBody>
      </p:sp>
      <p:sp>
        <p:nvSpPr>
          <p:cNvPr id="391175" name="Rectangle 7"/>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F207CD-F20B-4660-97AD-72E9D1CF8C3A}"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sp>
        <p:nvSpPr>
          <p:cNvPr id="391176" name="Rectangle 8"/>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F98CCA6D-3BA0-47A4-BA1D-7187847A2695}"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pic>
        <p:nvPicPr>
          <p:cNvPr id="1032" name="Picture 10" descr="intel_wht_100 [Convert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89875" y="6165850"/>
            <a:ext cx="8064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1"/>
          <p:cNvSpPr>
            <a:spLocks noChangeArrowheads="1"/>
          </p:cNvSpPr>
          <p:nvPr/>
        </p:nvSpPr>
        <p:spPr bwMode="auto">
          <a:xfrm>
            <a:off x="904875" y="6135688"/>
            <a:ext cx="651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algn="ctr" eaLnBrk="0" fontAlgn="base" hangingPunct="0">
              <a:spcBef>
                <a:spcPct val="0"/>
              </a:spcBef>
              <a:spcAft>
                <a:spcPct val="0"/>
              </a:spcAft>
              <a:defRPr/>
            </a:pPr>
            <a:r>
              <a:rPr lang="en-US" altLang="zh-CN" sz="800">
                <a:solidFill>
                  <a:srgbClr val="FFFFFF"/>
                </a:solidFill>
                <a:latin typeface="Neo Sans Intel"/>
                <a:ea typeface="汉仪中圆简"/>
                <a:cs typeface="Arial" panose="020B0604020202020204" pitchFamily="34" charset="0"/>
              </a:rPr>
              <a:t>Intel and the Intel logo are trademarks or registered trademarks of Intel Corporation or its subsidiaries in the United States and other countries.  *Other names and brands may be claimed as the property of others.  All products, dates, and figures are preliminary and are subject to change without any notice.  Copyright © 2010, Intel Corporation.</a:t>
            </a:r>
            <a:endParaRPr lang="en-US" altLang="zh-CN" sz="800">
              <a:solidFill>
                <a:srgbClr val="FFFFFF"/>
              </a:solidFill>
              <a:latin typeface="Neo Sans Intel"/>
              <a:ea typeface="汉仪中圆简"/>
              <a:cs typeface="Arial" panose="020B0604020202020204" pitchFamily="34" charset="0"/>
            </a:endParaRPr>
          </a:p>
        </p:txBody>
      </p:sp>
      <p:pic>
        <p:nvPicPr>
          <p:cNvPr id="1034" name="图片 6" descr="ppt模板-02.jpg"/>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ransition>
    <p:fade/>
  </p:transition>
  <p:hf hdr="0" ftr="0" dt="0"/>
  <p:txStyles>
    <p:titleStyle>
      <a:lvl1pPr algn="ctr" rtl="0" eaLnBrk="0" fontAlgn="base" hangingPunct="0">
        <a:spcBef>
          <a:spcPct val="0"/>
        </a:spcBef>
        <a:spcAft>
          <a:spcPct val="0"/>
        </a:spcAft>
        <a:defRPr sz="3200" b="1">
          <a:solidFill>
            <a:schemeClr val="tx2"/>
          </a:solidFill>
          <a:latin typeface="+mj-lt"/>
          <a:ea typeface="+mj-ea"/>
          <a:cs typeface="汉仪中圆简"/>
        </a:defRPr>
      </a:lvl1pPr>
      <a:lvl2pPr algn="ctr" rtl="0" eaLnBrk="0" fontAlgn="base" hangingPunct="0">
        <a:spcBef>
          <a:spcPct val="0"/>
        </a:spcBef>
        <a:spcAft>
          <a:spcPct val="0"/>
        </a:spcAft>
        <a:defRPr sz="3200" b="1">
          <a:solidFill>
            <a:schemeClr val="tx2"/>
          </a:solidFill>
          <a:latin typeface="Neo Sans Intel"/>
          <a:ea typeface="汉仪中圆简"/>
          <a:cs typeface="汉仪中圆简"/>
        </a:defRPr>
      </a:lvl2pPr>
      <a:lvl3pPr algn="ctr" rtl="0" eaLnBrk="0" fontAlgn="base" hangingPunct="0">
        <a:spcBef>
          <a:spcPct val="0"/>
        </a:spcBef>
        <a:spcAft>
          <a:spcPct val="0"/>
        </a:spcAft>
        <a:defRPr sz="3200" b="1">
          <a:solidFill>
            <a:schemeClr val="tx2"/>
          </a:solidFill>
          <a:latin typeface="Neo Sans Intel"/>
          <a:ea typeface="汉仪中圆简"/>
          <a:cs typeface="汉仪中圆简"/>
        </a:defRPr>
      </a:lvl3pPr>
      <a:lvl4pPr algn="ctr" rtl="0" eaLnBrk="0" fontAlgn="base" hangingPunct="0">
        <a:spcBef>
          <a:spcPct val="0"/>
        </a:spcBef>
        <a:spcAft>
          <a:spcPct val="0"/>
        </a:spcAft>
        <a:defRPr sz="3200" b="1">
          <a:solidFill>
            <a:schemeClr val="tx2"/>
          </a:solidFill>
          <a:latin typeface="Neo Sans Intel"/>
          <a:ea typeface="汉仪中圆简"/>
          <a:cs typeface="汉仪中圆简"/>
        </a:defRPr>
      </a:lvl4pPr>
      <a:lvl5pPr algn="ctr" rtl="0" eaLnBrk="0" fontAlgn="base" hangingPunct="0">
        <a:spcBef>
          <a:spcPct val="0"/>
        </a:spcBef>
        <a:spcAft>
          <a:spcPct val="0"/>
        </a:spcAft>
        <a:defRPr sz="3200" b="1">
          <a:solidFill>
            <a:schemeClr val="tx2"/>
          </a:solidFill>
          <a:latin typeface="Neo Sans Intel"/>
          <a:ea typeface="汉仪中圆简"/>
          <a:cs typeface="汉仪中圆简"/>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汉仪中圆简"/>
        </a:defRPr>
      </a:lvl1pPr>
      <a:lvl2pPr marL="576580" indent="-236855" algn="l" rtl="0" eaLnBrk="0" fontAlgn="base" hangingPunct="0">
        <a:spcBef>
          <a:spcPct val="20000"/>
        </a:spcBef>
        <a:spcAft>
          <a:spcPct val="0"/>
        </a:spcAft>
        <a:buFont typeface="Verdana" panose="020B0604030504040204" pitchFamily="34" charset="0"/>
        <a:buChar char="–"/>
        <a:defRPr sz="2000">
          <a:solidFill>
            <a:schemeClr val="tx1"/>
          </a:solidFill>
          <a:latin typeface="+mn-lt"/>
          <a:ea typeface="汉仪中圆简"/>
          <a:cs typeface="汉仪中圆简"/>
        </a:defRPr>
      </a:lvl2pPr>
      <a:lvl3pPr marL="914400" indent="-224155" algn="l" rtl="0" eaLnBrk="0" fontAlgn="base" hangingPunct="0">
        <a:spcBef>
          <a:spcPct val="20000"/>
        </a:spcBef>
        <a:spcAft>
          <a:spcPct val="0"/>
        </a:spcAft>
        <a:buFont typeface="Verdana" panose="020B0604030504040204" pitchFamily="34" charset="0"/>
        <a:buChar char="–"/>
        <a:defRPr>
          <a:solidFill>
            <a:schemeClr val="tx1"/>
          </a:solidFill>
          <a:latin typeface="+mn-lt"/>
          <a:ea typeface="汉仪中圆简"/>
          <a:cs typeface="汉仪中圆简"/>
        </a:defRPr>
      </a:lvl3pPr>
      <a:lvl4pPr marL="1265555" indent="-236855"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汉仪中圆简"/>
          <a:cs typeface="汉仪中圆简"/>
        </a:defRPr>
      </a:lvl4pPr>
      <a:lvl5pPr marL="1660525" indent="-234950" algn="l" rtl="0" eaLnBrk="0" fontAlgn="base" hangingPunct="0">
        <a:spcBef>
          <a:spcPct val="20000"/>
        </a:spcBef>
        <a:spcAft>
          <a:spcPct val="0"/>
        </a:spcAft>
        <a:buFont typeface="Verdana" panose="020B0604030504040204" pitchFamily="34" charset="0"/>
        <a:buChar char="–"/>
        <a:defRPr sz="1400">
          <a:solidFill>
            <a:schemeClr val="tx1"/>
          </a:solidFill>
          <a:latin typeface="+mn-lt"/>
          <a:ea typeface="汉仪中圆简"/>
          <a:cs typeface="汉仪中圆简"/>
        </a:defRPr>
      </a:lvl5pPr>
      <a:lvl6pPr marL="21177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00188" y="158750"/>
            <a:ext cx="7429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lstStyle/>
          <a:p>
            <a:pPr lvl="0"/>
            <a:r>
              <a:rPr lang="en-US" altLang="zh-TW"/>
              <a:t>Click to edit Master title style</a:t>
            </a:r>
            <a:endParaRPr lang="en-US" altLang="zh-CN"/>
          </a:p>
        </p:txBody>
      </p:sp>
      <p:sp>
        <p:nvSpPr>
          <p:cNvPr id="1027" name="Rectangle 3"/>
          <p:cNvSpPr>
            <a:spLocks noGrp="1" noChangeArrowheads="1"/>
          </p:cNvSpPr>
          <p:nvPr>
            <p:ph type="body" idx="1"/>
          </p:nvPr>
        </p:nvSpPr>
        <p:spPr bwMode="auto">
          <a:xfrm>
            <a:off x="455613" y="1201738"/>
            <a:ext cx="8237537"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en-US" altLang="zh-CN"/>
          </a:p>
        </p:txBody>
      </p:sp>
      <p:sp>
        <p:nvSpPr>
          <p:cNvPr id="1028" name="Rectangle 4"/>
          <p:cNvSpPr>
            <a:spLocks noChangeArrowheads="1"/>
          </p:cNvSpPr>
          <p:nvPr/>
        </p:nvSpPr>
        <p:spPr bwMode="invGray">
          <a:xfrm>
            <a:off x="3175" y="6029325"/>
            <a:ext cx="9140825" cy="828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endParaRPr lang="en-US" altLang="zh-CN">
              <a:solidFill>
                <a:srgbClr val="0860A8"/>
              </a:solidFill>
              <a:ea typeface="汉仪中圆简"/>
              <a:cs typeface="Arial" panose="020B0604020202020204" pitchFamily="34" charset="0"/>
            </a:endParaRPr>
          </a:p>
        </p:txBody>
      </p:sp>
      <p:sp>
        <p:nvSpPr>
          <p:cNvPr id="1029" name="Text Box 6"/>
          <p:cNvSpPr txBox="1">
            <a:spLocks noChangeArrowheads="1"/>
          </p:cNvSpPr>
          <p:nvPr/>
        </p:nvSpPr>
        <p:spPr bwMode="auto">
          <a:xfrm>
            <a:off x="3949700" y="6597650"/>
            <a:ext cx="124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r>
              <a:rPr lang="en-GB" altLang="zh-CN" sz="1000">
                <a:solidFill>
                  <a:srgbClr val="FFFFFF"/>
                </a:solidFill>
                <a:latin typeface="Arial" panose="020B0604020202020204" pitchFamily="34" charset="0"/>
                <a:ea typeface="汉仪中圆简"/>
                <a:cs typeface="Arial" panose="020B0604020202020204" pitchFamily="34" charset="0"/>
              </a:rPr>
              <a:t>Intel Confidential</a:t>
            </a:r>
            <a:endParaRPr lang="en-US" altLang="zh-CN" sz="1000">
              <a:solidFill>
                <a:srgbClr val="FFFFFF"/>
              </a:solidFill>
              <a:latin typeface="Arial" panose="020B0604020202020204" pitchFamily="34" charset="0"/>
              <a:ea typeface="汉仪中圆简"/>
              <a:cs typeface="Arial" panose="020B0604020202020204" pitchFamily="34" charset="0"/>
            </a:endParaRPr>
          </a:p>
        </p:txBody>
      </p:sp>
      <p:sp>
        <p:nvSpPr>
          <p:cNvPr id="391175" name="Rectangle 7"/>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F207CD-F20B-4660-97AD-72E9D1CF8C3A}"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sp>
        <p:nvSpPr>
          <p:cNvPr id="391176" name="Rectangle 8"/>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F98CCA6D-3BA0-47A4-BA1D-7187847A2695}"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pic>
        <p:nvPicPr>
          <p:cNvPr id="1032" name="Picture 10" descr="intel_wht_100 [Convert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89875" y="6165850"/>
            <a:ext cx="8064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1"/>
          <p:cNvSpPr>
            <a:spLocks noChangeArrowheads="1"/>
          </p:cNvSpPr>
          <p:nvPr/>
        </p:nvSpPr>
        <p:spPr bwMode="auto">
          <a:xfrm>
            <a:off x="904875" y="6135688"/>
            <a:ext cx="651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algn="ctr" eaLnBrk="0" fontAlgn="base" hangingPunct="0">
              <a:spcBef>
                <a:spcPct val="0"/>
              </a:spcBef>
              <a:spcAft>
                <a:spcPct val="0"/>
              </a:spcAft>
              <a:defRPr/>
            </a:pPr>
            <a:r>
              <a:rPr lang="en-US" altLang="zh-CN" sz="800">
                <a:solidFill>
                  <a:srgbClr val="FFFFFF"/>
                </a:solidFill>
                <a:latin typeface="Neo Sans Intel"/>
                <a:ea typeface="汉仪中圆简"/>
                <a:cs typeface="Arial" panose="020B0604020202020204" pitchFamily="34" charset="0"/>
              </a:rPr>
              <a:t>Intel and the Intel logo are trademarks or registered trademarks of Intel Corporation or its subsidiaries in the United States and other countries.  *Other names and brands may be claimed as the property of others.  All products, dates, and figures are preliminary and are subject to change without any notice.  Copyright © 2010, Intel Corporation.</a:t>
            </a:r>
            <a:endParaRPr lang="en-US" altLang="zh-CN" sz="800">
              <a:solidFill>
                <a:srgbClr val="FFFFFF"/>
              </a:solidFill>
              <a:latin typeface="Neo Sans Intel"/>
              <a:ea typeface="汉仪中圆简"/>
              <a:cs typeface="Arial" panose="020B0604020202020204" pitchFamily="34" charset="0"/>
            </a:endParaRPr>
          </a:p>
        </p:txBody>
      </p:sp>
      <p:pic>
        <p:nvPicPr>
          <p:cNvPr id="1034" name="图片 6" descr="ppt模板-02.jpg"/>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transition>
    <p:fade/>
  </p:transition>
  <p:hf hdr="0" ftr="0" dt="0"/>
  <p:txStyles>
    <p:titleStyle>
      <a:lvl1pPr algn="ctr" rtl="0" eaLnBrk="0" fontAlgn="base" hangingPunct="0">
        <a:spcBef>
          <a:spcPct val="0"/>
        </a:spcBef>
        <a:spcAft>
          <a:spcPct val="0"/>
        </a:spcAft>
        <a:defRPr sz="3200" b="1">
          <a:solidFill>
            <a:schemeClr val="tx2"/>
          </a:solidFill>
          <a:latin typeface="+mj-lt"/>
          <a:ea typeface="+mj-ea"/>
          <a:cs typeface="汉仪中圆简"/>
        </a:defRPr>
      </a:lvl1pPr>
      <a:lvl2pPr algn="ctr" rtl="0" eaLnBrk="0" fontAlgn="base" hangingPunct="0">
        <a:spcBef>
          <a:spcPct val="0"/>
        </a:spcBef>
        <a:spcAft>
          <a:spcPct val="0"/>
        </a:spcAft>
        <a:defRPr sz="3200" b="1">
          <a:solidFill>
            <a:schemeClr val="tx2"/>
          </a:solidFill>
          <a:latin typeface="Neo Sans Intel"/>
          <a:ea typeface="汉仪中圆简"/>
          <a:cs typeface="汉仪中圆简"/>
        </a:defRPr>
      </a:lvl2pPr>
      <a:lvl3pPr algn="ctr" rtl="0" eaLnBrk="0" fontAlgn="base" hangingPunct="0">
        <a:spcBef>
          <a:spcPct val="0"/>
        </a:spcBef>
        <a:spcAft>
          <a:spcPct val="0"/>
        </a:spcAft>
        <a:defRPr sz="3200" b="1">
          <a:solidFill>
            <a:schemeClr val="tx2"/>
          </a:solidFill>
          <a:latin typeface="Neo Sans Intel"/>
          <a:ea typeface="汉仪中圆简"/>
          <a:cs typeface="汉仪中圆简"/>
        </a:defRPr>
      </a:lvl3pPr>
      <a:lvl4pPr algn="ctr" rtl="0" eaLnBrk="0" fontAlgn="base" hangingPunct="0">
        <a:spcBef>
          <a:spcPct val="0"/>
        </a:spcBef>
        <a:spcAft>
          <a:spcPct val="0"/>
        </a:spcAft>
        <a:defRPr sz="3200" b="1">
          <a:solidFill>
            <a:schemeClr val="tx2"/>
          </a:solidFill>
          <a:latin typeface="Neo Sans Intel"/>
          <a:ea typeface="汉仪中圆简"/>
          <a:cs typeface="汉仪中圆简"/>
        </a:defRPr>
      </a:lvl4pPr>
      <a:lvl5pPr algn="ctr" rtl="0" eaLnBrk="0" fontAlgn="base" hangingPunct="0">
        <a:spcBef>
          <a:spcPct val="0"/>
        </a:spcBef>
        <a:spcAft>
          <a:spcPct val="0"/>
        </a:spcAft>
        <a:defRPr sz="3200" b="1">
          <a:solidFill>
            <a:schemeClr val="tx2"/>
          </a:solidFill>
          <a:latin typeface="Neo Sans Intel"/>
          <a:ea typeface="汉仪中圆简"/>
          <a:cs typeface="汉仪中圆简"/>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汉仪中圆简"/>
        </a:defRPr>
      </a:lvl1pPr>
      <a:lvl2pPr marL="576580" indent="-236855" algn="l" rtl="0" eaLnBrk="0" fontAlgn="base" hangingPunct="0">
        <a:spcBef>
          <a:spcPct val="20000"/>
        </a:spcBef>
        <a:spcAft>
          <a:spcPct val="0"/>
        </a:spcAft>
        <a:buFont typeface="Verdana" panose="020B0604030504040204" pitchFamily="34" charset="0"/>
        <a:buChar char="–"/>
        <a:defRPr sz="2000">
          <a:solidFill>
            <a:schemeClr val="tx1"/>
          </a:solidFill>
          <a:latin typeface="+mn-lt"/>
          <a:ea typeface="汉仪中圆简"/>
          <a:cs typeface="汉仪中圆简"/>
        </a:defRPr>
      </a:lvl2pPr>
      <a:lvl3pPr marL="914400" indent="-224155" algn="l" rtl="0" eaLnBrk="0" fontAlgn="base" hangingPunct="0">
        <a:spcBef>
          <a:spcPct val="20000"/>
        </a:spcBef>
        <a:spcAft>
          <a:spcPct val="0"/>
        </a:spcAft>
        <a:buFont typeface="Verdana" panose="020B0604030504040204" pitchFamily="34" charset="0"/>
        <a:buChar char="–"/>
        <a:defRPr>
          <a:solidFill>
            <a:schemeClr val="tx1"/>
          </a:solidFill>
          <a:latin typeface="+mn-lt"/>
          <a:ea typeface="汉仪中圆简"/>
          <a:cs typeface="汉仪中圆简"/>
        </a:defRPr>
      </a:lvl3pPr>
      <a:lvl4pPr marL="1265555" indent="-236855"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汉仪中圆简"/>
          <a:cs typeface="汉仪中圆简"/>
        </a:defRPr>
      </a:lvl4pPr>
      <a:lvl5pPr marL="1660525" indent="-234950" algn="l" rtl="0" eaLnBrk="0" fontAlgn="base" hangingPunct="0">
        <a:spcBef>
          <a:spcPct val="20000"/>
        </a:spcBef>
        <a:spcAft>
          <a:spcPct val="0"/>
        </a:spcAft>
        <a:buFont typeface="Verdana" panose="020B0604030504040204" pitchFamily="34" charset="0"/>
        <a:buChar char="–"/>
        <a:defRPr sz="1400">
          <a:solidFill>
            <a:schemeClr val="tx1"/>
          </a:solidFill>
          <a:latin typeface="+mn-lt"/>
          <a:ea typeface="汉仪中圆简"/>
          <a:cs typeface="汉仪中圆简"/>
        </a:defRPr>
      </a:lvl5pPr>
      <a:lvl6pPr marL="21177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628800"/>
            <a:ext cx="7318026" cy="1569660"/>
          </a:xfrm>
          <a:prstGeom prst="rect">
            <a:avLst/>
          </a:prstGeom>
          <a:noFill/>
        </p:spPr>
        <p:txBody>
          <a:bodyPr wrap="square" rtlCol="0">
            <a:spAutoFit/>
          </a:bodyPr>
          <a:lstStyle/>
          <a:p>
            <a:pPr algn="ctr"/>
            <a:r>
              <a:rPr lang="en-US" altLang="zh-CN" sz="4800" b="1" dirty="0">
                <a:solidFill>
                  <a:srgbClr val="0070C0"/>
                </a:solidFill>
                <a:latin typeface="微软雅黑" panose="020B0503020204020204" pitchFamily="34" charset="-122"/>
                <a:ea typeface="微软雅黑" panose="020B0503020204020204" pitchFamily="34" charset="-122"/>
              </a:rPr>
              <a:t>2019</a:t>
            </a:r>
            <a:r>
              <a:rPr lang="zh-CN" altLang="en-US" sz="4800" b="1" dirty="0">
                <a:solidFill>
                  <a:srgbClr val="0070C0"/>
                </a:solidFill>
                <a:latin typeface="微软雅黑" panose="020B0503020204020204" pitchFamily="34" charset="-122"/>
                <a:ea typeface="微软雅黑" panose="020B0503020204020204" pitchFamily="34" charset="-122"/>
              </a:rPr>
              <a:t>年上海公司供应链系统能力提升建设工程</a:t>
            </a:r>
            <a:endParaRPr lang="en-US" altLang="zh-CN" sz="3600" b="1" dirty="0">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37023" y="5013176"/>
            <a:ext cx="6669954" cy="830997"/>
          </a:xfrm>
          <a:prstGeom prst="rect">
            <a:avLst/>
          </a:prstGeom>
          <a:noFill/>
        </p:spPr>
        <p:txBody>
          <a:bodyPr wrap="square" rtlCol="0">
            <a:spAutoFit/>
          </a:bodyPr>
          <a:lstStyle/>
          <a:p>
            <a:pPr algn="ctr">
              <a:lnSpc>
                <a:spcPct val="120000"/>
              </a:lnSpc>
            </a:pPr>
            <a:r>
              <a:rPr lang="zh-CN" altLang="en-US" sz="2000" b="1" dirty="0">
                <a:solidFill>
                  <a:srgbClr val="0070C0"/>
                </a:solidFill>
                <a:latin typeface="微软雅黑" panose="020B0503020204020204" pitchFamily="34" charset="-122"/>
                <a:ea typeface="微软雅黑" panose="020B0503020204020204" pitchFamily="34" charset="-122"/>
              </a:rPr>
              <a:t>信息系统运营部</a:t>
            </a:r>
            <a:endParaRPr lang="en-US" altLang="zh-CN" sz="2000" b="1" dirty="0">
              <a:solidFill>
                <a:srgbClr val="0070C0"/>
              </a:solidFill>
              <a:latin typeface="微软雅黑" panose="020B0503020204020204" pitchFamily="34" charset="-122"/>
              <a:ea typeface="微软雅黑" panose="020B0503020204020204" pitchFamily="34" charset="-122"/>
            </a:endParaRPr>
          </a:p>
          <a:p>
            <a:pPr algn="ctr">
              <a:lnSpc>
                <a:spcPct val="120000"/>
              </a:lnSpc>
            </a:pPr>
            <a:r>
              <a:rPr lang="en-US" altLang="zh-CN" sz="2000" b="1" dirty="0">
                <a:solidFill>
                  <a:srgbClr val="0070C0"/>
                </a:solidFill>
                <a:latin typeface="微软雅黑" panose="020B0503020204020204" pitchFamily="34" charset="-122"/>
                <a:ea typeface="微软雅黑" panose="020B0503020204020204" pitchFamily="34" charset="-122"/>
              </a:rPr>
              <a:t>2019</a:t>
            </a:r>
            <a:r>
              <a:rPr lang="zh-CN" altLang="en-US" sz="2000" b="1" dirty="0">
                <a:solidFill>
                  <a:srgbClr val="0070C0"/>
                </a:solidFill>
                <a:latin typeface="微软雅黑" panose="020B0503020204020204" pitchFamily="34" charset="-122"/>
                <a:ea typeface="微软雅黑" panose="020B0503020204020204" pitchFamily="34" charset="-122"/>
              </a:rPr>
              <a:t>年</a:t>
            </a:r>
            <a:r>
              <a:rPr lang="en-US" altLang="zh-CN" sz="2000" b="1" dirty="0">
                <a:solidFill>
                  <a:srgbClr val="0070C0"/>
                </a:solidFill>
                <a:latin typeface="微软雅黑" panose="020B0503020204020204" pitchFamily="34" charset="-122"/>
                <a:ea typeface="微软雅黑" panose="020B0503020204020204" pitchFamily="34" charset="-122"/>
              </a:rPr>
              <a:t>5</a:t>
            </a:r>
            <a:r>
              <a:rPr lang="zh-CN" altLang="en-US" sz="2000" b="1" dirty="0">
                <a:solidFill>
                  <a:srgbClr val="0070C0"/>
                </a:solidFill>
                <a:latin typeface="微软雅黑" panose="020B0503020204020204" pitchFamily="34" charset="-122"/>
                <a:ea typeface="微软雅黑" panose="020B0503020204020204" pitchFamily="34" charset="-122"/>
              </a:rPr>
              <a:t>月</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0" y="805940"/>
            <a:ext cx="3723704" cy="257133"/>
          </a:xfrm>
          <a:prstGeom prst="rect">
            <a:avLst/>
          </a:prstGeom>
          <a:solidFill>
            <a:schemeClr val="accent5">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r>
              <a:rPr lang="zh-CN" altLang="en-US" sz="1200" b="1" dirty="0">
                <a:latin typeface="微软雅黑" panose="020B0503020204020204" pitchFamily="34" charset="-122"/>
                <a:ea typeface="微软雅黑" panose="020B0503020204020204" pitchFamily="34" charset="-122"/>
              </a:rPr>
              <a:t>框架订单系统能力提升试点改造</a:t>
            </a:r>
            <a:endParaRPr lang="zh-CN" altLang="en-US" sz="1200" b="1" dirty="0">
              <a:latin typeface="微软雅黑" panose="020B0503020204020204" pitchFamily="34" charset="-122"/>
              <a:ea typeface="微软雅黑" panose="020B0503020204020204" pitchFamily="34" charset="-122"/>
            </a:endParaRPr>
          </a:p>
        </p:txBody>
      </p:sp>
      <p:sp>
        <p:nvSpPr>
          <p:cNvPr id="33" name="Rectangle 30"/>
          <p:cNvSpPr>
            <a:spLocks noChangeArrowheads="1"/>
          </p:cNvSpPr>
          <p:nvPr/>
        </p:nvSpPr>
        <p:spPr bwMode="auto">
          <a:xfrm>
            <a:off x="1747178" y="1146316"/>
            <a:ext cx="6899516" cy="591440"/>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marL="171450" lvl="0" indent="-171450">
              <a:buClr>
                <a:schemeClr val="accent1"/>
              </a:buClr>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通过框架订单系统与内审系统接口对接将内审订单同步框架框架订单系统，由框架系统实现对订单管理相关控校验（合同上限、物料、配额等），校验通过则订单生效并返回内审系统；同步实现订单查询功能、订单导入供应链功能。</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34" name="圆角矩形 22"/>
          <p:cNvSpPr/>
          <p:nvPr/>
        </p:nvSpPr>
        <p:spPr>
          <a:xfrm>
            <a:off x="92115" y="1296807"/>
            <a:ext cx="1586230" cy="281836"/>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schemeClr val="bg1"/>
                </a:solidFill>
                <a:latin typeface="微软雅黑" panose="020B0503020204020204" pitchFamily="34" charset="-122"/>
                <a:ea typeface="微软雅黑" panose="020B0503020204020204" pitchFamily="34" charset="-122"/>
              </a:rPr>
              <a:t>内审订单流程管理</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35" name="Rectangle 30"/>
          <p:cNvSpPr>
            <a:spLocks noChangeArrowheads="1"/>
          </p:cNvSpPr>
          <p:nvPr/>
        </p:nvSpPr>
        <p:spPr bwMode="auto">
          <a:xfrm>
            <a:off x="1769312" y="1812010"/>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实现工程设计、施工、监理类订单的起草、审批、打印等功能，整合流程引擎依据各个工程部门、属地分公司管理办法实现订单个特殊流程审核</a:t>
            </a:r>
            <a:endParaRPr lang="zh-CN" altLang="en-US" sz="1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22"/>
          <p:cNvSpPr/>
          <p:nvPr/>
        </p:nvSpPr>
        <p:spPr>
          <a:xfrm>
            <a:off x="89387" y="1916832"/>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kern="0" dirty="0">
                <a:solidFill>
                  <a:schemeClr val="bg1"/>
                </a:solidFill>
                <a:latin typeface="微软雅黑" panose="020B0503020204020204" pitchFamily="34" charset="-122"/>
                <a:ea typeface="微软雅黑" panose="020B0503020204020204" pitchFamily="34" charset="-122"/>
              </a:rPr>
              <a:t>工程类订单管理</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37" name="Rectangle 30"/>
          <p:cNvSpPr>
            <a:spLocks noChangeArrowheads="1"/>
          </p:cNvSpPr>
          <p:nvPr/>
        </p:nvSpPr>
        <p:spPr bwMode="auto">
          <a:xfrm>
            <a:off x="1747178" y="2344117"/>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通过框架订单系统与物资中心系统对接，实现集采手机终端物资申请结果导入框架订单系统系统，然后实现采购申请的分配、下单审批等功能，订单生效后反馈物资中心做后续送货信息。</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38" name="圆角矩形 22"/>
          <p:cNvSpPr/>
          <p:nvPr/>
        </p:nvSpPr>
        <p:spPr>
          <a:xfrm>
            <a:off x="92115" y="2456225"/>
            <a:ext cx="1586230" cy="281305"/>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schemeClr val="bg1"/>
                </a:solidFill>
                <a:latin typeface="微软雅黑" panose="020B0503020204020204" pitchFamily="34" charset="-122"/>
                <a:ea typeface="微软雅黑" panose="020B0503020204020204" pitchFamily="34" charset="-122"/>
                <a:cs typeface="+mj-cs"/>
                <a:sym typeface="+mn-ea"/>
              </a:rPr>
              <a:t>集采手机终端订单管理</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39" name="Rectangle 30"/>
          <p:cNvSpPr>
            <a:spLocks noChangeArrowheads="1"/>
          </p:cNvSpPr>
          <p:nvPr/>
        </p:nvSpPr>
        <p:spPr bwMode="auto">
          <a:xfrm>
            <a:off x="1744450" y="2894177"/>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通过框架合同部门配额管控，价格变更流程实现部门配额、价格调整的功能；实现总控合同、供应商采购偏离度维护管理，订单环节实现逻辑校验管控</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40" name="圆角矩形 22"/>
          <p:cNvSpPr/>
          <p:nvPr/>
        </p:nvSpPr>
        <p:spPr>
          <a:xfrm>
            <a:off x="92115" y="2996952"/>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45" name="矩形 16"/>
          <p:cNvSpPr/>
          <p:nvPr/>
        </p:nvSpPr>
        <p:spPr>
          <a:xfrm>
            <a:off x="89387" y="3517582"/>
            <a:ext cx="3723704" cy="257133"/>
          </a:xfrm>
          <a:prstGeom prst="rect">
            <a:avLst/>
          </a:prstGeom>
          <a:solidFill>
            <a:schemeClr val="accent5">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r>
              <a:rPr lang="zh-CN" altLang="en-US" sz="1200" b="1" dirty="0">
                <a:latin typeface="微软雅黑" panose="020B0503020204020204" pitchFamily="34" charset="-122"/>
                <a:ea typeface="微软雅黑" panose="020B0503020204020204" pitchFamily="34" charset="-122"/>
              </a:rPr>
              <a:t>可视化采购平台能力提升试点改造</a:t>
            </a:r>
            <a:endParaRPr lang="zh-CN" altLang="en-US" sz="1200" b="1" dirty="0">
              <a:latin typeface="微软雅黑" panose="020B0503020204020204" pitchFamily="34" charset="-122"/>
              <a:ea typeface="微软雅黑" panose="020B0503020204020204" pitchFamily="34" charset="-122"/>
            </a:endParaRPr>
          </a:p>
        </p:txBody>
      </p:sp>
      <p:sp>
        <p:nvSpPr>
          <p:cNvPr id="60" name="标题 1"/>
          <p:cNvSpPr txBox="1"/>
          <p:nvPr/>
        </p:nvSpPr>
        <p:spPr>
          <a:xfrm>
            <a:off x="35496" y="116632"/>
            <a:ext cx="7272808" cy="493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spcBef>
                <a:spcPct val="0"/>
              </a:spcBef>
              <a:buNone/>
              <a:defRPr sz="3200" b="1">
                <a:solidFill>
                  <a:schemeClr val="bg1"/>
                </a:solidFill>
                <a:latin typeface="微软雅黑" panose="020B0503020204020204" pitchFamily="34" charset="-122"/>
                <a:ea typeface="微软雅黑" panose="020B0503020204020204" pitchFamily="34" charset="-122"/>
                <a:cs typeface="+mj-cs"/>
              </a:defRPr>
            </a:lvl1pPr>
          </a:lstStyle>
          <a:p>
            <a:r>
              <a:rPr lang="zh-CN" altLang="en-US" sz="2400" dirty="0"/>
              <a:t>需求分析</a:t>
            </a:r>
            <a:endParaRPr lang="zh-CN" altLang="en-US" sz="2400" dirty="0"/>
          </a:p>
        </p:txBody>
      </p:sp>
      <p:sp>
        <p:nvSpPr>
          <p:cNvPr id="21" name="Rectangle 30"/>
          <p:cNvSpPr>
            <a:spLocks noChangeArrowheads="1"/>
          </p:cNvSpPr>
          <p:nvPr/>
        </p:nvSpPr>
        <p:spPr bwMode="auto">
          <a:xfrm>
            <a:off x="1741900" y="3838534"/>
            <a:ext cx="6899516" cy="591440"/>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marL="171450" lvl="0" indent="-171450">
              <a:buClr>
                <a:schemeClr val="accent1"/>
              </a:buClr>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完善标准配置物资库管理，统一采购申请入口；通过接口同步标准物资与华为、长飞等供应商，供应商按照标准配置回复反馈供应商库存备货信息、发货信息、物流信息，从而实现物流贯穿跟踪；实现各个环节配置各个节点提醒设置，实现预警短信提醒</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22" name="圆角矩形 22"/>
          <p:cNvSpPr/>
          <p:nvPr/>
        </p:nvSpPr>
        <p:spPr>
          <a:xfrm>
            <a:off x="86837" y="3989024"/>
            <a:ext cx="1586230" cy="281836"/>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schemeClr val="bg1"/>
                </a:solidFill>
                <a:latin typeface="微软雅黑" panose="020B0503020204020204" pitchFamily="34" charset="-122"/>
                <a:ea typeface="微软雅黑" panose="020B0503020204020204" pitchFamily="34" charset="-122"/>
              </a:rPr>
              <a:t>标准化物资贯穿跟踪</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23" name="Rectangle 30"/>
          <p:cNvSpPr>
            <a:spLocks noChangeArrowheads="1"/>
          </p:cNvSpPr>
          <p:nvPr/>
        </p:nvSpPr>
        <p:spPr bwMode="auto">
          <a:xfrm>
            <a:off x="1728253" y="5027996"/>
            <a:ext cx="6899516" cy="273212"/>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latin typeface="微软雅黑" panose="020B0503020204020204" pitchFamily="34" charset="-122"/>
                <a:ea typeface="微软雅黑" panose="020B0503020204020204" pitchFamily="34" charset="-122"/>
              </a:rPr>
              <a:t>可视化采购平台整合流程引擎实现订单审批流程配置化管理，同时接入</a:t>
            </a:r>
            <a:r>
              <a:rPr lang="en-US" altLang="zh-CN" sz="1100" dirty="0">
                <a:latin typeface="微软雅黑" panose="020B0503020204020204" pitchFamily="34" charset="-122"/>
                <a:ea typeface="微软雅黑" panose="020B0503020204020204" pitchFamily="34" charset="-122"/>
              </a:rPr>
              <a:t>MOA</a:t>
            </a:r>
            <a:r>
              <a:rPr lang="zh-CN" altLang="en-US" sz="1100" dirty="0">
                <a:latin typeface="微软雅黑" panose="020B0503020204020204" pitchFamily="34" charset="-122"/>
                <a:ea typeface="微软雅黑" panose="020B0503020204020204" pitchFamily="34" charset="-122"/>
              </a:rPr>
              <a:t>实现可视化订单手机审批功能。</a:t>
            </a:r>
            <a:endParaRPr lang="zh-CN" altLang="en-US" sz="1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圆角矩形 22"/>
          <p:cNvSpPr/>
          <p:nvPr/>
        </p:nvSpPr>
        <p:spPr>
          <a:xfrm>
            <a:off x="73190" y="5027996"/>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kern="0" dirty="0">
                <a:solidFill>
                  <a:schemeClr val="bg1"/>
                </a:solidFill>
                <a:latin typeface="微软雅黑" panose="020B0503020204020204" pitchFamily="34" charset="-122"/>
                <a:ea typeface="微软雅黑" panose="020B0503020204020204" pitchFamily="34" charset="-122"/>
              </a:rPr>
              <a:t>移动办公能力提升</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29" name="Rectangle 30"/>
          <p:cNvSpPr>
            <a:spLocks noChangeArrowheads="1"/>
          </p:cNvSpPr>
          <p:nvPr/>
        </p:nvSpPr>
        <p:spPr bwMode="auto">
          <a:xfrm>
            <a:off x="1741900" y="4509120"/>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latin typeface="微软雅黑" panose="020B0503020204020204" pitchFamily="34" charset="-122"/>
                <a:ea typeface="微软雅黑" panose="020B0503020204020204" pitchFamily="34" charset="-122"/>
              </a:rPr>
              <a:t>建立标准物资库存管理功能，通过对接供应链系统获取上架标准物资实时库存信息，结合可视化系统对在途库存的管控实现采购申请、采购订单环节的呆滞库存申请、采购管控</a:t>
            </a:r>
            <a:endParaRPr lang="zh-CN" altLang="en-US" sz="1100" dirty="0">
              <a:latin typeface="微软雅黑" panose="020B0503020204020204" pitchFamily="34" charset="-122"/>
              <a:ea typeface="微软雅黑" panose="020B0503020204020204" pitchFamily="34" charset="-122"/>
            </a:endParaRPr>
          </a:p>
        </p:txBody>
      </p:sp>
      <p:sp>
        <p:nvSpPr>
          <p:cNvPr id="30" name="圆角矩形 22"/>
          <p:cNvSpPr/>
          <p:nvPr/>
        </p:nvSpPr>
        <p:spPr>
          <a:xfrm>
            <a:off x="73190" y="4594793"/>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kern="0" dirty="0">
                <a:solidFill>
                  <a:schemeClr val="bg1"/>
                </a:solidFill>
                <a:latin typeface="微软雅黑" panose="020B0503020204020204" pitchFamily="34" charset="-122"/>
                <a:ea typeface="微软雅黑" panose="020B0503020204020204" pitchFamily="34" charset="-122"/>
              </a:rPr>
              <a:t>标准物资呆滞库存管控</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400" b="1" dirty="0">
                <a:latin typeface="微软雅黑" panose="020B0503020204020204" pitchFamily="34" charset="-122"/>
                <a:ea typeface="微软雅黑" panose="020B0503020204020204" pitchFamily="34" charset="-122"/>
              </a:rPr>
              <a:t>建设方案概述</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0" name="内容占位符 5"/>
          <p:cNvGraphicFramePr/>
          <p:nvPr/>
        </p:nvGraphicFramePr>
        <p:xfrm>
          <a:off x="251520" y="692696"/>
          <a:ext cx="8712968" cy="5582920"/>
        </p:xfrm>
        <a:graphic>
          <a:graphicData uri="http://schemas.openxmlformats.org/drawingml/2006/table">
            <a:tbl>
              <a:tblPr firstRow="1" bandRow="1">
                <a:tableStyleId>{F5AB1C69-6EDB-4FF4-983F-18BD219EF322}</a:tableStyleId>
              </a:tblPr>
              <a:tblGrid>
                <a:gridCol w="571504"/>
                <a:gridCol w="1571636"/>
                <a:gridCol w="4446826"/>
                <a:gridCol w="1339652"/>
                <a:gridCol w="783350"/>
              </a:tblGrid>
              <a:tr h="370840">
                <a:tc>
                  <a:txBody>
                    <a:bodyPr/>
                    <a:lstStyle/>
                    <a:p>
                      <a:pPr algn="l">
                        <a:lnSpc>
                          <a:spcPct val="100000"/>
                        </a:lnSpc>
                      </a:pPr>
                      <a:r>
                        <a:rPr lang="zh-CN" altLang="en-US" sz="1400" dirty="0"/>
                        <a:t>序号</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建设项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建设内容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效果</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类型</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内审订单管理</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144145" marR="0" lvl="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cs typeface="+mn-cs"/>
                        </a:rPr>
                        <a:t>框架订单系统与内审系统接口对接将内审订单同步框架框架订单系统，由框架系统实现对订单管理相关控校验（合同上限、物料、配额等），校验通过则订单生效并返回内审系统；同步实现订单查询功能、订单导入供应链功能。</a:t>
                      </a:r>
                      <a:endParaRPr lang="zh-CN" altLang="en-US" sz="1200" kern="0" dirty="0">
                        <a:solidFill>
                          <a:prstClr val="black"/>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满足内审采购业务管理需求</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工程类订单管理</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实现工程设计、施工、监理类订单的起草、审批、打印等功能，整合流程引擎依据各个工程部门、属地分公司管理办法实现订单个特殊流程审核</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满足工程部业务管理需求</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优化</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集采手机终端订单管理</a:t>
                      </a:r>
                      <a:endParaRPr lang="zh-CN" altLang="en-US" sz="12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pPr>
                      <a:r>
                        <a:rPr lang="zh-CN" altLang="en-US" sz="1200" dirty="0">
                          <a:solidFill>
                            <a:prstClr val="black"/>
                          </a:solidFill>
                          <a:latin typeface="微软雅黑" panose="020B0503020204020204" pitchFamily="34" charset="-122"/>
                          <a:ea typeface="微软雅黑" panose="020B0503020204020204" pitchFamily="34" charset="-122"/>
                        </a:rPr>
                        <a:t>通过框架订单系统与物资中心系统对接，实现集采手机终端物资申请结果导入框架订单系统系统，然后实现采购申请的分配、下单审批等功能，订单生效后反馈物资中心做后续送货信息</a:t>
                      </a:r>
                      <a:endParaRPr lang="en-US" altLang="zh-CN" sz="1200"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满足工程部业务管理需求</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业务精细化管理能力提升</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lvl="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通过框架合同部门配额管控，价格变更流程实现部门配额、价格调整的功能；实现总控合同、供应商采购偏离度维护管理，订单环节实现逻辑校验管控</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精细化管控</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dirty="0">
                          <a:latin typeface="微软雅黑" panose="020B0503020204020204" pitchFamily="34" charset="-122"/>
                          <a:ea typeface="微软雅黑" panose="020B0503020204020204" pitchFamily="34" charset="-122"/>
                        </a:rPr>
                        <a:t>标准化物资贯穿跟踪</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144145" marR="0" lvl="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完善标准配置物资库管理，统一通过可视化采购平台作为申请入口，实现标准物资通过可视化系统采购，非标物资通过供应链采购申请</a:t>
                      </a:r>
                      <a:endParaRPr lang="en-US" altLang="zh-CN" sz="1200" dirty="0">
                        <a:solidFill>
                          <a:prstClr val="black"/>
                        </a:solidFill>
                        <a:latin typeface="微软雅黑" panose="020B0503020204020204" pitchFamily="34" charset="-122"/>
                        <a:ea typeface="微软雅黑" panose="020B0503020204020204" pitchFamily="34" charset="-122"/>
                      </a:endParaRPr>
                    </a:p>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通过接口同步标准物资与华为、长飞等供应商，供应商按照标准配置回复反馈供应商库存备货信息、发货信息、物流信息，从而实现物流贯穿跟踪；实现各个环节配置各个节点提醒设置，实现预警短信提醒</a:t>
                      </a:r>
                      <a:endParaRPr lang="zh-CN" altLang="zh-CN" sz="1200"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移动端查看单位工程现场施工情况</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优化</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标准物资呆滞库存管控</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建立标准物资库存管理功能，通过对接供应链系统获取上架标准物资实时库存信息，结合可视化系统对在途库存的管控实现采购申请、采购订单环节的呆滞库存申请、采购管控</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便于操作，有效推广</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l">
                        <a:lnSpc>
                          <a:spcPct val="100000"/>
                        </a:lnSpc>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移动办公能力提升</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可视化采购平台整合接入</a:t>
                      </a:r>
                      <a:r>
                        <a:rPr lang="en-US" altLang="zh-CN" sz="1200" kern="0" dirty="0">
                          <a:solidFill>
                            <a:prstClr val="black"/>
                          </a:solidFill>
                          <a:latin typeface="微软雅黑" panose="020B0503020204020204" pitchFamily="34" charset="-122"/>
                          <a:ea typeface="微软雅黑" panose="020B0503020204020204" pitchFamily="34" charset="-122"/>
                        </a:rPr>
                        <a:t>MOA</a:t>
                      </a:r>
                      <a:r>
                        <a:rPr lang="zh-CN" altLang="en-US" sz="1200" kern="0" dirty="0">
                          <a:solidFill>
                            <a:prstClr val="black"/>
                          </a:solidFill>
                          <a:latin typeface="微软雅黑" panose="020B0503020204020204" pitchFamily="34" charset="-122"/>
                          <a:ea typeface="微软雅黑" panose="020B0503020204020204" pitchFamily="34" charset="-122"/>
                        </a:rPr>
                        <a:t>实现可视化订单手机审批功能，同时对接完善流程引擎实现订单审批流程配置化管理</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便于操作，有效推广</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l">
                        <a:lnSpc>
                          <a:spcPct val="100000"/>
                        </a:lnSpc>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50525" y="2342449"/>
            <a:ext cx="1232317" cy="3977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3" name="矩形 12"/>
          <p:cNvSpPr/>
          <p:nvPr/>
        </p:nvSpPr>
        <p:spPr>
          <a:xfrm>
            <a:off x="5088557" y="2339871"/>
            <a:ext cx="2184354" cy="398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4" name="矩形 13"/>
          <p:cNvSpPr/>
          <p:nvPr/>
        </p:nvSpPr>
        <p:spPr>
          <a:xfrm>
            <a:off x="7272911" y="2341023"/>
            <a:ext cx="1223109" cy="3979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 name="矩形 14"/>
          <p:cNvSpPr/>
          <p:nvPr/>
        </p:nvSpPr>
        <p:spPr>
          <a:xfrm>
            <a:off x="3844810" y="2353779"/>
            <a:ext cx="1243747" cy="32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内审系统</a:t>
            </a:r>
            <a:endParaRPr lang="zh-CN" altLang="en-US" sz="1350" dirty="0">
              <a:solidFill>
                <a:prstClr val="white"/>
              </a:solidFill>
              <a:latin typeface="Calibri" panose="020F0502020204030204"/>
              <a:ea typeface="宋体" panose="02010600030101010101" pitchFamily="2" charset="-122"/>
            </a:endParaRPr>
          </a:p>
        </p:txBody>
      </p:sp>
      <p:sp>
        <p:nvSpPr>
          <p:cNvPr id="16" name="矩形 15"/>
          <p:cNvSpPr/>
          <p:nvPr/>
        </p:nvSpPr>
        <p:spPr>
          <a:xfrm>
            <a:off x="5094271" y="2348880"/>
            <a:ext cx="2184353" cy="32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17" name="矩形 16"/>
          <p:cNvSpPr/>
          <p:nvPr/>
        </p:nvSpPr>
        <p:spPr>
          <a:xfrm>
            <a:off x="7269512" y="2348880"/>
            <a:ext cx="1223110" cy="32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18" name="矩形: 圆角 17"/>
          <p:cNvSpPr/>
          <p:nvPr/>
        </p:nvSpPr>
        <p:spPr>
          <a:xfrm>
            <a:off x="3966455" y="3429000"/>
            <a:ext cx="965585" cy="42165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200" dirty="0">
                <a:solidFill>
                  <a:prstClr val="white"/>
                </a:solidFill>
                <a:latin typeface="宋体" panose="02010600030101010101" pitchFamily="2" charset="-122"/>
                <a:ea typeface="宋体" panose="02010600030101010101" pitchFamily="2" charset="-122"/>
              </a:rPr>
              <a:t>生效订单</a:t>
            </a:r>
            <a:endParaRPr lang="zh-CN" altLang="en-US" sz="1200" dirty="0">
              <a:solidFill>
                <a:prstClr val="white"/>
              </a:solidFill>
              <a:latin typeface="宋体" panose="02010600030101010101" pitchFamily="2" charset="-122"/>
              <a:ea typeface="宋体" panose="02010600030101010101" pitchFamily="2" charset="-122"/>
            </a:endParaRPr>
          </a:p>
        </p:txBody>
      </p:sp>
      <p:cxnSp>
        <p:nvCxnSpPr>
          <p:cNvPr id="20" name="直接箭头连接符 19"/>
          <p:cNvCxnSpPr>
            <a:stCxn id="18" idx="3"/>
            <a:endCxn id="23" idx="1"/>
          </p:cNvCxnSpPr>
          <p:nvPr/>
        </p:nvCxnSpPr>
        <p:spPr>
          <a:xfrm>
            <a:off x="4932040" y="3639827"/>
            <a:ext cx="606487" cy="121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5538527" y="3453024"/>
            <a:ext cx="965357" cy="3979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订单校验</a:t>
            </a:r>
            <a:endParaRPr lang="zh-CN" altLang="en-US" sz="900" dirty="0">
              <a:solidFill>
                <a:prstClr val="white"/>
              </a:solidFill>
              <a:latin typeface="Calibri" panose="020F0502020204030204"/>
              <a:ea typeface="宋体" panose="02010600030101010101" pitchFamily="2" charset="-122"/>
            </a:endParaRPr>
          </a:p>
        </p:txBody>
      </p:sp>
      <p:cxnSp>
        <p:nvCxnSpPr>
          <p:cNvPr id="24" name="连接符: 肘形 23"/>
          <p:cNvCxnSpPr>
            <a:stCxn id="112" idx="1"/>
            <a:endCxn id="18" idx="2"/>
          </p:cNvCxnSpPr>
          <p:nvPr/>
        </p:nvCxnSpPr>
        <p:spPr>
          <a:xfrm rot="10800000">
            <a:off x="4449249" y="3850654"/>
            <a:ext cx="1066019" cy="34272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72637" y="3460588"/>
            <a:ext cx="377026"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接口</a:t>
            </a:r>
            <a:endParaRPr lang="zh-CN" altLang="en-US" sz="750" b="1" dirty="0">
              <a:solidFill>
                <a:srgbClr val="FF0000"/>
              </a:solidFill>
              <a:latin typeface="Calibri" panose="020F0502020204030204"/>
              <a:ea typeface="宋体" panose="02010600030101010101" pitchFamily="2" charset="-122"/>
            </a:endParaRPr>
          </a:p>
        </p:txBody>
      </p:sp>
      <p:sp>
        <p:nvSpPr>
          <p:cNvPr id="33" name="矩形 32"/>
          <p:cNvSpPr/>
          <p:nvPr/>
        </p:nvSpPr>
        <p:spPr>
          <a:xfrm>
            <a:off x="5405038" y="3121887"/>
            <a:ext cx="1230310" cy="1928531"/>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34" name="文本框 33"/>
          <p:cNvSpPr txBox="1"/>
          <p:nvPr/>
        </p:nvSpPr>
        <p:spPr>
          <a:xfrm>
            <a:off x="5631999" y="3099378"/>
            <a:ext cx="723275"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业务校验</a:t>
            </a:r>
            <a:endParaRPr lang="zh-CN" altLang="en-US" sz="1050" b="1" dirty="0">
              <a:solidFill>
                <a:prstClr val="black"/>
              </a:solidFill>
              <a:latin typeface="Calibri" panose="020F0502020204030204"/>
              <a:ea typeface="宋体" panose="02010600030101010101" pitchFamily="2" charset="-122"/>
            </a:endParaRPr>
          </a:p>
        </p:txBody>
      </p:sp>
      <p:sp>
        <p:nvSpPr>
          <p:cNvPr id="43" name="矩形: 圆角 42"/>
          <p:cNvSpPr/>
          <p:nvPr/>
        </p:nvSpPr>
        <p:spPr>
          <a:xfrm>
            <a:off x="5527252" y="5805264"/>
            <a:ext cx="932770" cy="4120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订单生效</a:t>
            </a:r>
            <a:endParaRPr lang="zh-CN" altLang="en-US" sz="900" dirty="0">
              <a:solidFill>
                <a:prstClr val="white"/>
              </a:solidFill>
              <a:latin typeface="Calibri" panose="020F0502020204030204"/>
              <a:ea typeface="宋体" panose="02010600030101010101" pitchFamily="2" charset="-122"/>
            </a:endParaRPr>
          </a:p>
        </p:txBody>
      </p:sp>
      <p:sp>
        <p:nvSpPr>
          <p:cNvPr id="48" name="矩形: 圆角 47"/>
          <p:cNvSpPr/>
          <p:nvPr/>
        </p:nvSpPr>
        <p:spPr>
          <a:xfrm>
            <a:off x="7433691" y="5805264"/>
            <a:ext cx="908094" cy="406138"/>
          </a:xfrm>
          <a:prstGeom prst="round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49" name="直接箭头连接符 48"/>
          <p:cNvCxnSpPr>
            <a:stCxn id="43" idx="3"/>
            <a:endCxn id="48" idx="1"/>
          </p:cNvCxnSpPr>
          <p:nvPr/>
        </p:nvCxnSpPr>
        <p:spPr>
          <a:xfrm flipV="1">
            <a:off x="6460022" y="6008333"/>
            <a:ext cx="973669" cy="297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菱形 61"/>
          <p:cNvSpPr/>
          <p:nvPr/>
        </p:nvSpPr>
        <p:spPr>
          <a:xfrm>
            <a:off x="5508104" y="4534018"/>
            <a:ext cx="988617" cy="407150"/>
          </a:xfrm>
          <a:prstGeom prst="diamond">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defRPr/>
            </a:pPr>
            <a:r>
              <a:rPr lang="zh-CN" altLang="en-US" sz="600" b="1" dirty="0">
                <a:solidFill>
                  <a:prstClr val="black"/>
                </a:solidFill>
                <a:latin typeface="Calibri" panose="020F0502020204030204"/>
                <a:ea typeface="宋体" panose="02010600030101010101" pitchFamily="2" charset="-122"/>
              </a:rPr>
              <a:t>订单预算校验</a:t>
            </a:r>
            <a:endParaRPr lang="zh-CN" altLang="en-US" sz="600" b="1" dirty="0">
              <a:solidFill>
                <a:prstClr val="black"/>
              </a:solidFill>
              <a:latin typeface="Calibri" panose="020F0502020204030204"/>
              <a:ea typeface="宋体" panose="02010600030101010101" pitchFamily="2" charset="-122"/>
            </a:endParaRPr>
          </a:p>
        </p:txBody>
      </p:sp>
      <p:cxnSp>
        <p:nvCxnSpPr>
          <p:cNvPr id="65" name="直接箭头连接符 64"/>
          <p:cNvCxnSpPr/>
          <p:nvPr/>
        </p:nvCxnSpPr>
        <p:spPr>
          <a:xfrm>
            <a:off x="5993638" y="3874256"/>
            <a:ext cx="0" cy="2067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112" idx="2"/>
            <a:endCxn id="62" idx="0"/>
          </p:cNvCxnSpPr>
          <p:nvPr/>
        </p:nvCxnSpPr>
        <p:spPr>
          <a:xfrm flipH="1">
            <a:off x="6002413" y="4396949"/>
            <a:ext cx="7163" cy="1370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4747373" y="4051599"/>
            <a:ext cx="761747"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校验失败接口</a:t>
            </a:r>
            <a:endParaRPr lang="zh-CN" altLang="en-US" sz="750" b="1" dirty="0">
              <a:solidFill>
                <a:srgbClr val="FF0000"/>
              </a:solidFill>
              <a:latin typeface="Calibri" panose="020F0502020204030204"/>
              <a:ea typeface="宋体" panose="02010600030101010101" pitchFamily="2" charset="-122"/>
            </a:endParaRPr>
          </a:p>
        </p:txBody>
      </p:sp>
      <p:sp>
        <p:nvSpPr>
          <p:cNvPr id="56" name="矩形 55"/>
          <p:cNvSpPr/>
          <p:nvPr/>
        </p:nvSpPr>
        <p:spPr>
          <a:xfrm>
            <a:off x="286172" y="682504"/>
            <a:ext cx="8462292"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解决内审系统下框架订单问题，通过框架订单系统与内审系统接口对接将内审订单同步框架框架订单系统，由框架系统实现对内审订单相关业务管理校验（合同上限、物料、预算、配额等），校验通过则订单生效并返回内审系统；同步实现订单查询功能、订单导入供应链功能。</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57" name="文本框 56"/>
          <p:cNvSpPr txBox="1"/>
          <p:nvPr/>
        </p:nvSpPr>
        <p:spPr>
          <a:xfrm>
            <a:off x="179512" y="116632"/>
            <a:ext cx="7200800" cy="400110"/>
          </a:xfrm>
          <a:prstGeom prst="rect">
            <a:avLst/>
          </a:prstGeom>
          <a:noFill/>
        </p:spPr>
        <p:txBody>
          <a:bodyPr wrap="square" rtlCol="0">
            <a:spAutoFit/>
          </a:bodyPr>
          <a:lstStyle/>
          <a:p>
            <a:pPr lvl="0">
              <a:defRPr/>
            </a:pPr>
            <a:r>
              <a:rPr lang="en-US" altLang="en-US" sz="2000" b="1" dirty="0">
                <a:solidFill>
                  <a:schemeClr val="bg1"/>
                </a:solidFill>
                <a:latin typeface="微软雅黑" panose="020B0503020204020204" pitchFamily="34" charset="-122"/>
                <a:ea typeface="微软雅黑" panose="020B0503020204020204" pitchFamily="34" charset="-122"/>
              </a:rPr>
              <a:t>2.1</a:t>
            </a:r>
            <a:r>
              <a:rPr lang="zh-CN" altLang="en-US" sz="2000" b="1" dirty="0">
                <a:solidFill>
                  <a:schemeClr val="bg1"/>
                </a:solidFill>
                <a:latin typeface="微软雅黑" panose="020B0503020204020204" pitchFamily="34" charset="-122"/>
                <a:ea typeface="微软雅黑" panose="020B0503020204020204" pitchFamily="34" charset="-122"/>
              </a:rPr>
              <a:t>内审订单管理改造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文本框 1"/>
          <p:cNvSpPr txBox="1"/>
          <p:nvPr/>
        </p:nvSpPr>
        <p:spPr>
          <a:xfrm>
            <a:off x="928972" y="1718187"/>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59" name="文本框 5"/>
          <p:cNvSpPr txBox="1"/>
          <p:nvPr/>
        </p:nvSpPr>
        <p:spPr>
          <a:xfrm>
            <a:off x="4346145" y="1700808"/>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0" name="矩形 7"/>
          <p:cNvSpPr/>
          <p:nvPr/>
        </p:nvSpPr>
        <p:spPr>
          <a:xfrm>
            <a:off x="286172" y="2241407"/>
            <a:ext cx="3315505"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内审订单导入接口</a:t>
            </a:r>
            <a:r>
              <a:rPr lang="zh-CN" altLang="en-US" sz="1200" dirty="0">
                <a:solidFill>
                  <a:schemeClr val="tx1"/>
                </a:solidFill>
                <a:latin typeface="微软雅黑" panose="020B0503020204020204" pitchFamily="34" charset="-122"/>
                <a:ea typeface="微软雅黑" panose="020B0503020204020204" pitchFamily="34" charset="-122"/>
              </a:rPr>
              <a:t>：内审系统审核通过的订单通过接口同步至框架订单系统。</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内审订单合同校验</a:t>
            </a:r>
            <a:r>
              <a:rPr lang="zh-CN" altLang="en-US" sz="1200" dirty="0">
                <a:solidFill>
                  <a:schemeClr val="tx1"/>
                </a:solidFill>
                <a:latin typeface="微软雅黑" panose="020B0503020204020204" pitchFamily="34" charset="-122"/>
                <a:ea typeface="微软雅黑" panose="020B0503020204020204" pitchFamily="34" charset="-122"/>
              </a:rPr>
              <a:t>：订单关联框架合同、物料有效校验（合同状态有效校验、合同下物料是否合规校验）；框架合同金额上限是否超额校验；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内审订单预算校验：</a:t>
            </a:r>
            <a:r>
              <a:rPr lang="zh-CN" altLang="en-US" sz="1200" dirty="0">
                <a:solidFill>
                  <a:schemeClr val="tx1"/>
                </a:solidFill>
                <a:latin typeface="微软雅黑" panose="020B0503020204020204" pitchFamily="34" charset="-122"/>
                <a:ea typeface="微软雅黑" panose="020B0503020204020204" pitchFamily="34" charset="-122"/>
              </a:rPr>
              <a:t>预算金额检查、冻结、占用接口校验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订单管理功能</a:t>
            </a:r>
            <a:r>
              <a:rPr lang="zh-CN" altLang="en-US" sz="1200" dirty="0">
                <a:solidFill>
                  <a:schemeClr val="tx1"/>
                </a:solidFill>
                <a:latin typeface="微软雅黑" panose="020B0503020204020204" pitchFamily="34" charset="-122"/>
                <a:ea typeface="微软雅黑" panose="020B0503020204020204" pitchFamily="34" charset="-122"/>
              </a:rPr>
              <a:t>：实现内审订单查询管理功能，以及显示内审订单详情信息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内审订单反馈接口：</a:t>
            </a:r>
            <a:r>
              <a:rPr lang="zh-CN" altLang="en-US" sz="1200" dirty="0">
                <a:solidFill>
                  <a:schemeClr val="tx1"/>
                </a:solidFill>
                <a:latin typeface="微软雅黑" panose="020B0503020204020204" pitchFamily="34" charset="-122"/>
                <a:ea typeface="微软雅黑" panose="020B0503020204020204" pitchFamily="34" charset="-122"/>
              </a:rPr>
              <a:t>框架订单系统将校验检查过的订单结果反馈至内审系统，生效内审订单关联申请结算；校验失败订单修改后重新提交。</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订单导入供应链接口</a:t>
            </a:r>
            <a:r>
              <a:rPr lang="zh-CN" altLang="en-US" sz="1200" dirty="0">
                <a:solidFill>
                  <a:schemeClr val="tx1"/>
                </a:solidFill>
                <a:latin typeface="微软雅黑" panose="020B0503020204020204" pitchFamily="34" charset="-122"/>
                <a:ea typeface="微软雅黑" panose="020B0503020204020204" pitchFamily="34" charset="-122"/>
              </a:rPr>
              <a:t>：优化订单导入供应链系统接口，实现区分内审订单业务。</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1" name="矩形 4"/>
          <p:cNvSpPr/>
          <p:nvPr/>
        </p:nvSpPr>
        <p:spPr>
          <a:xfrm>
            <a:off x="3707904" y="2266169"/>
            <a:ext cx="4903634" cy="429783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9" name="矩形: 圆角 68"/>
          <p:cNvSpPr/>
          <p:nvPr/>
        </p:nvSpPr>
        <p:spPr>
          <a:xfrm>
            <a:off x="3967674" y="2791321"/>
            <a:ext cx="978067" cy="42165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200" dirty="0">
                <a:solidFill>
                  <a:prstClr val="white"/>
                </a:solidFill>
                <a:latin typeface="宋体" panose="02010600030101010101" pitchFamily="2" charset="-122"/>
                <a:ea typeface="宋体" panose="02010600030101010101" pitchFamily="2" charset="-122"/>
              </a:rPr>
              <a:t>创建审批订单</a:t>
            </a:r>
            <a:endParaRPr lang="zh-CN" altLang="en-US" sz="1200" dirty="0">
              <a:solidFill>
                <a:prstClr val="white"/>
              </a:solidFill>
              <a:latin typeface="宋体" panose="02010600030101010101" pitchFamily="2" charset="-122"/>
              <a:ea typeface="宋体" panose="02010600030101010101" pitchFamily="2" charset="-122"/>
            </a:endParaRPr>
          </a:p>
        </p:txBody>
      </p:sp>
      <p:cxnSp>
        <p:nvCxnSpPr>
          <p:cNvPr id="70" name="直接箭头连接符 69"/>
          <p:cNvCxnSpPr>
            <a:stCxn id="69" idx="2"/>
            <a:endCxn id="18" idx="0"/>
          </p:cNvCxnSpPr>
          <p:nvPr/>
        </p:nvCxnSpPr>
        <p:spPr>
          <a:xfrm flipH="1">
            <a:off x="4449248" y="3212976"/>
            <a:ext cx="7460" cy="216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菱形 111"/>
          <p:cNvSpPr/>
          <p:nvPr/>
        </p:nvSpPr>
        <p:spPr>
          <a:xfrm>
            <a:off x="5515267" y="3989799"/>
            <a:ext cx="988617" cy="407150"/>
          </a:xfrm>
          <a:prstGeom prst="diamond">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defRPr/>
            </a:pPr>
            <a:r>
              <a:rPr lang="zh-CN" altLang="en-US" sz="600" b="1" dirty="0">
                <a:solidFill>
                  <a:prstClr val="black"/>
                </a:solidFill>
                <a:latin typeface="Calibri" panose="020F0502020204030204"/>
                <a:ea typeface="宋体" panose="02010600030101010101" pitchFamily="2" charset="-122"/>
              </a:rPr>
              <a:t>合同上限、物料校验</a:t>
            </a:r>
            <a:endParaRPr lang="zh-CN" altLang="en-US" sz="600" b="1" dirty="0">
              <a:solidFill>
                <a:prstClr val="black"/>
              </a:solidFill>
              <a:latin typeface="Calibri" panose="020F0502020204030204"/>
              <a:ea typeface="宋体" panose="02010600030101010101" pitchFamily="2" charset="-122"/>
            </a:endParaRPr>
          </a:p>
        </p:txBody>
      </p:sp>
      <p:sp>
        <p:nvSpPr>
          <p:cNvPr id="113" name="矩形: 圆角 112"/>
          <p:cNvSpPr/>
          <p:nvPr/>
        </p:nvSpPr>
        <p:spPr>
          <a:xfrm>
            <a:off x="5504467" y="5165201"/>
            <a:ext cx="965357" cy="3979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合同使用金额占用、预算金额占用</a:t>
            </a:r>
            <a:endParaRPr lang="zh-CN" altLang="en-US" sz="900" dirty="0">
              <a:solidFill>
                <a:prstClr val="white"/>
              </a:solidFill>
              <a:latin typeface="Calibri" panose="020F0502020204030204"/>
              <a:ea typeface="宋体" panose="02010600030101010101" pitchFamily="2" charset="-122"/>
            </a:endParaRPr>
          </a:p>
        </p:txBody>
      </p:sp>
      <p:cxnSp>
        <p:nvCxnSpPr>
          <p:cNvPr id="114" name="直接箭头连接符 113"/>
          <p:cNvCxnSpPr/>
          <p:nvPr/>
        </p:nvCxnSpPr>
        <p:spPr>
          <a:xfrm>
            <a:off x="6002412" y="4958499"/>
            <a:ext cx="0" cy="2067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6012160" y="5598562"/>
            <a:ext cx="0" cy="2067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连接符: 肘形 115"/>
          <p:cNvCxnSpPr>
            <a:stCxn id="62" idx="1"/>
            <a:endCxn id="18" idx="2"/>
          </p:cNvCxnSpPr>
          <p:nvPr/>
        </p:nvCxnSpPr>
        <p:spPr>
          <a:xfrm rot="10800000">
            <a:off x="4449248" y="3850655"/>
            <a:ext cx="1058856" cy="88693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4788024" y="4589403"/>
            <a:ext cx="761747"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校验失败接口</a:t>
            </a:r>
            <a:endParaRPr lang="zh-CN" altLang="en-US" sz="750" b="1" dirty="0">
              <a:solidFill>
                <a:srgbClr val="FF0000"/>
              </a:solidFill>
              <a:latin typeface="Calibri" panose="020F0502020204030204"/>
              <a:ea typeface="宋体" panose="02010600030101010101" pitchFamily="2" charset="-122"/>
            </a:endParaRPr>
          </a:p>
        </p:txBody>
      </p:sp>
      <p:cxnSp>
        <p:nvCxnSpPr>
          <p:cNvPr id="120" name="连接符: 肘形 119"/>
          <p:cNvCxnSpPr>
            <a:stCxn id="43" idx="1"/>
            <a:endCxn id="18" idx="2"/>
          </p:cNvCxnSpPr>
          <p:nvPr/>
        </p:nvCxnSpPr>
        <p:spPr>
          <a:xfrm rot="10800000">
            <a:off x="4449248" y="3850654"/>
            <a:ext cx="1078004" cy="216065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4769421" y="5854143"/>
            <a:ext cx="761747"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订单生效接口</a:t>
            </a:r>
            <a:endParaRPr lang="zh-CN" altLang="en-US" sz="750" b="1" dirty="0">
              <a:solidFill>
                <a:srgbClr val="FF0000"/>
              </a:solidFill>
              <a:latin typeface="Calibri" panose="020F0502020204030204"/>
              <a:ea typeface="宋体" panose="02010600030101010101" pitchFamily="2" charset="-122"/>
            </a:endParaRPr>
          </a:p>
        </p:txBody>
      </p:sp>
      <p:sp>
        <p:nvSpPr>
          <p:cNvPr id="124" name="文本框 123"/>
          <p:cNvSpPr txBox="1"/>
          <p:nvPr/>
        </p:nvSpPr>
        <p:spPr>
          <a:xfrm>
            <a:off x="6753512" y="5854142"/>
            <a:ext cx="377026"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接口</a:t>
            </a:r>
            <a:endParaRPr lang="zh-CN" altLang="en-US" sz="750" b="1" dirty="0">
              <a:solidFill>
                <a:srgbClr val="FF0000"/>
              </a:solidFill>
              <a:latin typeface="Calibri" panose="020F0502020204030204"/>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86172" y="682504"/>
            <a:ext cx="8462292"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承接原供应链系统所有工程类设计、施工、监理类采购订单业务，对框架订单订单起草、审批等功能进行改造，满足工程类订单管理流程；整合流程引擎实现订单流程配置化管理，从而解决工程类订单因部门、金额、类型等不同导致的流程不统一的问题。</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57" name="文本框 56"/>
          <p:cNvSpPr txBox="1"/>
          <p:nvPr/>
        </p:nvSpPr>
        <p:spPr>
          <a:xfrm>
            <a:off x="179512" y="116632"/>
            <a:ext cx="7200800" cy="400110"/>
          </a:xfrm>
          <a:prstGeom prst="rect">
            <a:avLst/>
          </a:prstGeom>
          <a:noFill/>
        </p:spPr>
        <p:txBody>
          <a:bodyPr wrap="square" rtlCol="0">
            <a:spAutoFit/>
          </a:bodyPr>
          <a:lstStyle/>
          <a:p>
            <a:pPr lvl="0">
              <a:defRPr/>
            </a:pPr>
            <a:r>
              <a:rPr lang="en-US" altLang="en-US" sz="2000" b="1"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工程类订单管理改造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文本框 1"/>
          <p:cNvSpPr txBox="1"/>
          <p:nvPr/>
        </p:nvSpPr>
        <p:spPr>
          <a:xfrm>
            <a:off x="928972" y="1667936"/>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59" name="文本框 5"/>
          <p:cNvSpPr txBox="1"/>
          <p:nvPr/>
        </p:nvSpPr>
        <p:spPr>
          <a:xfrm>
            <a:off x="4945649" y="1628800"/>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0" name="矩形 7"/>
          <p:cNvSpPr/>
          <p:nvPr/>
        </p:nvSpPr>
        <p:spPr>
          <a:xfrm>
            <a:off x="286172" y="2206170"/>
            <a:ext cx="3473371"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订单管理功能调整</a:t>
            </a:r>
            <a:r>
              <a:rPr lang="zh-CN" altLang="en-US" sz="1200" dirty="0">
                <a:solidFill>
                  <a:schemeClr val="tx1"/>
                </a:solidFill>
                <a:latin typeface="微软雅黑" panose="020B0503020204020204" pitchFamily="34" charset="-122"/>
                <a:ea typeface="微软雅黑" panose="020B0503020204020204" pitchFamily="34" charset="-122"/>
              </a:rPr>
              <a:t>：依据工程类设计、施工、监理不同大小类订单要求，实现订单起草管理。</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订单提交审批校验管控</a:t>
            </a:r>
            <a:r>
              <a:rPr lang="zh-CN" altLang="en-US" sz="1200" dirty="0">
                <a:solidFill>
                  <a:schemeClr val="tx1"/>
                </a:solidFill>
                <a:latin typeface="微软雅黑" panose="020B0503020204020204" pitchFamily="34" charset="-122"/>
                <a:ea typeface="微软雅黑" panose="020B0503020204020204" pitchFamily="34" charset="-122"/>
              </a:rPr>
              <a:t>：订单关联框架合同上限校验、合同使用部门校验、物料价格自动获取；集团配额校验检查；项目</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成本预算检查冻结占用</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流程引擎配置管理：</a:t>
            </a:r>
            <a:r>
              <a:rPr lang="zh-CN" altLang="en-US" sz="1200" dirty="0">
                <a:solidFill>
                  <a:schemeClr val="tx1"/>
                </a:solidFill>
                <a:latin typeface="微软雅黑" panose="020B0503020204020204" pitchFamily="34" charset="-122"/>
                <a:ea typeface="微软雅黑" panose="020B0503020204020204" pitchFamily="34" charset="-122"/>
              </a:rPr>
              <a:t>对接流程引擎通过人员配置、流程角儿配置、代理人等功能，实现六种不同类型订单审核流程配置管理；订单审批环节依据流程配置各个节点进行发送待办，实现订单审批</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订单审批、查询</a:t>
            </a:r>
            <a:r>
              <a:rPr lang="zh-CN" altLang="en-US" sz="1200" dirty="0">
                <a:solidFill>
                  <a:schemeClr val="tx1"/>
                </a:solidFill>
                <a:latin typeface="微软雅黑" panose="020B0503020204020204" pitchFamily="34" charset="-122"/>
                <a:ea typeface="微软雅黑" panose="020B0503020204020204" pitchFamily="34" charset="-122"/>
              </a:rPr>
              <a:t>：调整订单显示不同类型订单内容，实现订单审批、查询调整。</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订单打印：</a:t>
            </a:r>
            <a:r>
              <a:rPr lang="zh-CN" altLang="en-US" sz="1200" dirty="0">
                <a:solidFill>
                  <a:schemeClr val="tx1"/>
                </a:solidFill>
                <a:latin typeface="微软雅黑" panose="020B0503020204020204" pitchFamily="34" charset="-122"/>
                <a:ea typeface="微软雅黑" panose="020B0503020204020204" pitchFamily="34" charset="-122"/>
              </a:rPr>
              <a:t>实现设计、施工、监理与检测的</a:t>
            </a:r>
            <a:r>
              <a:rPr lang="en-US" altLang="zh-CN" sz="1200" dirty="0">
                <a:solidFill>
                  <a:schemeClr val="tx1"/>
                </a:solidFill>
                <a:latin typeface="微软雅黑" panose="020B0503020204020204" pitchFamily="34" charset="-122"/>
                <a:ea typeface="微软雅黑" panose="020B0503020204020204" pitchFamily="34" charset="-122"/>
              </a:rPr>
              <a:t>3+1</a:t>
            </a:r>
            <a:r>
              <a:rPr lang="zh-CN" altLang="en-US" sz="1200" dirty="0">
                <a:solidFill>
                  <a:schemeClr val="tx1"/>
                </a:solidFill>
                <a:latin typeface="微软雅黑" panose="020B0503020204020204" pitchFamily="34" charset="-122"/>
                <a:ea typeface="微软雅黑" panose="020B0503020204020204" pitchFamily="34" charset="-122"/>
              </a:rPr>
              <a:t>订单样式打印功能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订单导入供应链接口</a:t>
            </a:r>
            <a:r>
              <a:rPr lang="zh-CN" altLang="en-US" sz="1200" dirty="0">
                <a:solidFill>
                  <a:schemeClr val="tx1"/>
                </a:solidFill>
                <a:latin typeface="微软雅黑" panose="020B0503020204020204" pitchFamily="34" charset="-122"/>
                <a:ea typeface="微软雅黑" panose="020B0503020204020204" pitchFamily="34" charset="-122"/>
              </a:rPr>
              <a:t>：优化订单导入供应链系统接口。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1" name="矩形 4"/>
          <p:cNvSpPr/>
          <p:nvPr/>
        </p:nvSpPr>
        <p:spPr>
          <a:xfrm>
            <a:off x="3927541" y="2169627"/>
            <a:ext cx="4964939" cy="429783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39" name="矩形 38"/>
          <p:cNvSpPr/>
          <p:nvPr/>
        </p:nvSpPr>
        <p:spPr>
          <a:xfrm>
            <a:off x="4021457" y="2248661"/>
            <a:ext cx="3433433" cy="416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0" name="矩形 39"/>
          <p:cNvSpPr/>
          <p:nvPr/>
        </p:nvSpPr>
        <p:spPr>
          <a:xfrm>
            <a:off x="7463831" y="2256966"/>
            <a:ext cx="1348122" cy="4161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1" name="矩形 40"/>
          <p:cNvSpPr/>
          <p:nvPr/>
        </p:nvSpPr>
        <p:spPr>
          <a:xfrm>
            <a:off x="4021456" y="2257670"/>
            <a:ext cx="3433435" cy="32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42" name="矩形 41"/>
          <p:cNvSpPr/>
          <p:nvPr/>
        </p:nvSpPr>
        <p:spPr>
          <a:xfrm>
            <a:off x="7463830" y="2248662"/>
            <a:ext cx="1350439" cy="33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45" name="矩形: 圆角 44"/>
          <p:cNvSpPr/>
          <p:nvPr/>
        </p:nvSpPr>
        <p:spPr>
          <a:xfrm>
            <a:off x="5283931" y="3191500"/>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订单校验</a:t>
            </a:r>
            <a:endParaRPr lang="zh-CN" altLang="en-US" sz="900" dirty="0">
              <a:solidFill>
                <a:prstClr val="white"/>
              </a:solidFill>
              <a:latin typeface="Calibri" panose="020F0502020204030204"/>
              <a:ea typeface="宋体" panose="02010600030101010101" pitchFamily="2" charset="-122"/>
            </a:endParaRPr>
          </a:p>
        </p:txBody>
      </p:sp>
      <p:sp>
        <p:nvSpPr>
          <p:cNvPr id="46" name="矩形: 圆角 45"/>
          <p:cNvSpPr/>
          <p:nvPr/>
        </p:nvSpPr>
        <p:spPr>
          <a:xfrm>
            <a:off x="6372201" y="3188626"/>
            <a:ext cx="886788" cy="28630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合同上限、配额、使用部门等校验</a:t>
            </a:r>
            <a:endParaRPr lang="zh-CN" altLang="en-US" sz="750" dirty="0">
              <a:solidFill>
                <a:prstClr val="white"/>
              </a:solidFill>
              <a:latin typeface="Calibri" panose="020F0502020204030204"/>
              <a:ea typeface="宋体" panose="02010600030101010101" pitchFamily="2" charset="-122"/>
            </a:endParaRPr>
          </a:p>
        </p:txBody>
      </p:sp>
      <p:sp>
        <p:nvSpPr>
          <p:cNvPr id="47" name="矩形 46"/>
          <p:cNvSpPr/>
          <p:nvPr/>
        </p:nvSpPr>
        <p:spPr>
          <a:xfrm>
            <a:off x="5148065" y="2890570"/>
            <a:ext cx="2177302" cy="107806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50" name="文本框 49"/>
          <p:cNvSpPr txBox="1"/>
          <p:nvPr/>
        </p:nvSpPr>
        <p:spPr>
          <a:xfrm>
            <a:off x="5220073" y="2919948"/>
            <a:ext cx="723275"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业务校验</a:t>
            </a:r>
            <a:endParaRPr lang="zh-CN" altLang="en-US" sz="1050" b="1" dirty="0">
              <a:solidFill>
                <a:prstClr val="black"/>
              </a:solidFill>
              <a:latin typeface="Calibri" panose="020F0502020204030204"/>
              <a:ea typeface="宋体" panose="02010600030101010101" pitchFamily="2" charset="-122"/>
            </a:endParaRPr>
          </a:p>
        </p:txBody>
      </p:sp>
      <p:sp>
        <p:nvSpPr>
          <p:cNvPr id="51" name="矩形: 圆角 50"/>
          <p:cNvSpPr/>
          <p:nvPr/>
        </p:nvSpPr>
        <p:spPr>
          <a:xfrm>
            <a:off x="5306505" y="3619437"/>
            <a:ext cx="777843" cy="27838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预算信息校验</a:t>
            </a:r>
            <a:endParaRPr lang="zh-CN" altLang="en-US" sz="750" dirty="0">
              <a:solidFill>
                <a:prstClr val="white"/>
              </a:solidFill>
              <a:latin typeface="Calibri" panose="020F0502020204030204"/>
              <a:ea typeface="宋体" panose="02010600030101010101" pitchFamily="2" charset="-122"/>
            </a:endParaRPr>
          </a:p>
        </p:txBody>
      </p:sp>
      <p:sp>
        <p:nvSpPr>
          <p:cNvPr id="53" name="矩形: 圆角 52"/>
          <p:cNvSpPr/>
          <p:nvPr/>
        </p:nvSpPr>
        <p:spPr>
          <a:xfrm>
            <a:off x="5532797" y="5987778"/>
            <a:ext cx="80070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订单生效</a:t>
            </a:r>
            <a:endParaRPr lang="zh-CN" altLang="en-US" sz="900" dirty="0">
              <a:solidFill>
                <a:prstClr val="white"/>
              </a:solidFill>
              <a:latin typeface="Calibri" panose="020F0502020204030204"/>
              <a:ea typeface="宋体" panose="02010600030101010101" pitchFamily="2" charset="-122"/>
            </a:endParaRPr>
          </a:p>
        </p:txBody>
      </p:sp>
      <p:sp>
        <p:nvSpPr>
          <p:cNvPr id="54" name="矩形: 圆角 53"/>
          <p:cNvSpPr/>
          <p:nvPr/>
        </p:nvSpPr>
        <p:spPr>
          <a:xfrm>
            <a:off x="7840182" y="5987778"/>
            <a:ext cx="785099" cy="286305"/>
          </a:xfrm>
          <a:prstGeom prst="round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55" name="直接箭头连接符 54"/>
          <p:cNvCxnSpPr>
            <a:stCxn id="53" idx="3"/>
            <a:endCxn id="54" idx="1"/>
          </p:cNvCxnSpPr>
          <p:nvPr/>
        </p:nvCxnSpPr>
        <p:spPr>
          <a:xfrm>
            <a:off x="6333499" y="6130931"/>
            <a:ext cx="1506683"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160687" y="2706760"/>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需求单位起草订单</a:t>
            </a:r>
            <a:endParaRPr lang="zh-CN" altLang="en-US" sz="900" dirty="0">
              <a:solidFill>
                <a:prstClr val="white"/>
              </a:solidFill>
              <a:latin typeface="Calibri" panose="020F0502020204030204"/>
              <a:ea typeface="宋体" panose="02010600030101010101" pitchFamily="2" charset="-122"/>
            </a:endParaRPr>
          </a:p>
        </p:txBody>
      </p:sp>
      <p:cxnSp>
        <p:nvCxnSpPr>
          <p:cNvPr id="67" name="直接箭头连接符 66"/>
          <p:cNvCxnSpPr>
            <a:stCxn id="83" idx="1"/>
            <a:endCxn id="51" idx="3"/>
          </p:cNvCxnSpPr>
          <p:nvPr/>
        </p:nvCxnSpPr>
        <p:spPr>
          <a:xfrm flipH="1" flipV="1">
            <a:off x="6084348" y="3758628"/>
            <a:ext cx="287853" cy="58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148065" y="4053943"/>
            <a:ext cx="2177302" cy="180909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74" name="文本框 73"/>
          <p:cNvSpPr txBox="1"/>
          <p:nvPr/>
        </p:nvSpPr>
        <p:spPr>
          <a:xfrm>
            <a:off x="5174587" y="4041835"/>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75" name="矩形: 圆角 74"/>
          <p:cNvSpPr/>
          <p:nvPr/>
        </p:nvSpPr>
        <p:spPr>
          <a:xfrm>
            <a:off x="5248190" y="4312532"/>
            <a:ext cx="470026" cy="21032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76" name="矩形: 圆角 75"/>
          <p:cNvSpPr/>
          <p:nvPr/>
        </p:nvSpPr>
        <p:spPr>
          <a:xfrm>
            <a:off x="5235315" y="4627813"/>
            <a:ext cx="2013610" cy="22895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工程类订单六个审批流程配置</a:t>
            </a:r>
            <a:endParaRPr lang="zh-CN" altLang="en-US" sz="750" dirty="0">
              <a:solidFill>
                <a:prstClr val="white"/>
              </a:solidFill>
              <a:latin typeface="Calibri" panose="020F0502020204030204"/>
              <a:ea typeface="宋体" panose="02010600030101010101" pitchFamily="2" charset="-122"/>
            </a:endParaRPr>
          </a:p>
        </p:txBody>
      </p:sp>
      <p:sp>
        <p:nvSpPr>
          <p:cNvPr id="77" name="矩形: 圆角 76"/>
          <p:cNvSpPr/>
          <p:nvPr/>
        </p:nvSpPr>
        <p:spPr>
          <a:xfrm>
            <a:off x="5989217" y="4309414"/>
            <a:ext cx="527000" cy="22104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78" name="矩形: 圆角 77"/>
          <p:cNvSpPr/>
          <p:nvPr/>
        </p:nvSpPr>
        <p:spPr>
          <a:xfrm>
            <a:off x="6714623" y="4305929"/>
            <a:ext cx="521674" cy="23366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sp>
        <p:nvSpPr>
          <p:cNvPr id="79" name="矩形: 圆角 78"/>
          <p:cNvSpPr/>
          <p:nvPr/>
        </p:nvSpPr>
        <p:spPr>
          <a:xfrm>
            <a:off x="4160687" y="3191500"/>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80" name="直接箭头连接符 79"/>
          <p:cNvCxnSpPr>
            <a:stCxn id="66" idx="2"/>
            <a:endCxn id="79" idx="0"/>
          </p:cNvCxnSpPr>
          <p:nvPr/>
        </p:nvCxnSpPr>
        <p:spPr>
          <a:xfrm>
            <a:off x="4549608" y="2993065"/>
            <a:ext cx="0" cy="19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9" idx="3"/>
            <a:endCxn id="45" idx="1"/>
          </p:cNvCxnSpPr>
          <p:nvPr/>
        </p:nvCxnSpPr>
        <p:spPr>
          <a:xfrm>
            <a:off x="4938529" y="3334653"/>
            <a:ext cx="3454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6061773" y="3334653"/>
            <a:ext cx="3454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矩形: 圆角 82"/>
          <p:cNvSpPr/>
          <p:nvPr/>
        </p:nvSpPr>
        <p:spPr>
          <a:xfrm>
            <a:off x="6372201" y="3621284"/>
            <a:ext cx="876725" cy="28630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集团配额校验</a:t>
            </a:r>
            <a:endParaRPr lang="zh-CN" altLang="en-US" sz="750" dirty="0">
              <a:solidFill>
                <a:prstClr val="white"/>
              </a:solidFill>
              <a:latin typeface="Calibri" panose="020F0502020204030204"/>
              <a:ea typeface="宋体" panose="02010600030101010101" pitchFamily="2" charset="-122"/>
            </a:endParaRPr>
          </a:p>
        </p:txBody>
      </p:sp>
      <p:cxnSp>
        <p:nvCxnSpPr>
          <p:cNvPr id="84" name="直接箭头连接符 83"/>
          <p:cNvCxnSpPr>
            <a:stCxn id="46" idx="2"/>
            <a:endCxn id="83" idx="0"/>
          </p:cNvCxnSpPr>
          <p:nvPr/>
        </p:nvCxnSpPr>
        <p:spPr>
          <a:xfrm flipH="1">
            <a:off x="6810564" y="3474931"/>
            <a:ext cx="5031" cy="1463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矩形: 圆角 84"/>
          <p:cNvSpPr/>
          <p:nvPr/>
        </p:nvSpPr>
        <p:spPr>
          <a:xfrm>
            <a:off x="4171324" y="3609787"/>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86" name="直接箭头连接符 85"/>
          <p:cNvCxnSpPr>
            <a:stCxn id="51" idx="1"/>
            <a:endCxn id="85" idx="3"/>
          </p:cNvCxnSpPr>
          <p:nvPr/>
        </p:nvCxnSpPr>
        <p:spPr>
          <a:xfrm flipH="1" flipV="1">
            <a:off x="4949166" y="3752940"/>
            <a:ext cx="357339" cy="5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p:cNvCxnSpPr>
            <a:stCxn id="85" idx="2"/>
          </p:cNvCxnSpPr>
          <p:nvPr/>
        </p:nvCxnSpPr>
        <p:spPr>
          <a:xfrm rot="16200000" flipH="1">
            <a:off x="4637268" y="3819069"/>
            <a:ext cx="433775" cy="587820"/>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4236333" y="4848294"/>
            <a:ext cx="777842" cy="5729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依据业务选择流程节点审批订单</a:t>
            </a:r>
            <a:endParaRPr lang="zh-CN" altLang="en-US" sz="900" dirty="0">
              <a:solidFill>
                <a:prstClr val="white"/>
              </a:solidFill>
              <a:latin typeface="Calibri" panose="020F0502020204030204"/>
              <a:ea typeface="宋体" panose="02010600030101010101" pitchFamily="2" charset="-122"/>
            </a:endParaRPr>
          </a:p>
        </p:txBody>
      </p:sp>
      <p:cxnSp>
        <p:nvCxnSpPr>
          <p:cNvPr id="94" name="连接符: 肘形 93"/>
          <p:cNvCxnSpPr/>
          <p:nvPr/>
        </p:nvCxnSpPr>
        <p:spPr>
          <a:xfrm rot="10800000" flipV="1">
            <a:off x="4572002" y="4642240"/>
            <a:ext cx="522811" cy="206054"/>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圆角 110"/>
          <p:cNvSpPr/>
          <p:nvPr/>
        </p:nvSpPr>
        <p:spPr>
          <a:xfrm>
            <a:off x="4226207" y="5984402"/>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合同占用、预算占用</a:t>
            </a:r>
            <a:endParaRPr lang="zh-CN" altLang="en-US" sz="900" dirty="0">
              <a:solidFill>
                <a:prstClr val="white"/>
              </a:solidFill>
              <a:latin typeface="Calibri" panose="020F0502020204030204"/>
              <a:ea typeface="宋体" panose="02010600030101010101" pitchFamily="2" charset="-122"/>
            </a:endParaRPr>
          </a:p>
        </p:txBody>
      </p:sp>
      <p:cxnSp>
        <p:nvCxnSpPr>
          <p:cNvPr id="117" name="直接箭头连接符 116"/>
          <p:cNvCxnSpPr>
            <a:stCxn id="93" idx="2"/>
            <a:endCxn id="111" idx="0"/>
          </p:cNvCxnSpPr>
          <p:nvPr/>
        </p:nvCxnSpPr>
        <p:spPr>
          <a:xfrm flipH="1">
            <a:off x="4615128" y="5421230"/>
            <a:ext cx="10126" cy="563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11" idx="3"/>
            <a:endCxn id="53" idx="1"/>
          </p:cNvCxnSpPr>
          <p:nvPr/>
        </p:nvCxnSpPr>
        <p:spPr>
          <a:xfrm>
            <a:off x="5004049" y="6127555"/>
            <a:ext cx="528748" cy="33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5234294" y="4865902"/>
            <a:ext cx="2014631" cy="925122"/>
          </a:xfrm>
          <a:prstGeom prst="rect">
            <a:avLst/>
          </a:prstGeom>
          <a:ln>
            <a:solidFill>
              <a:schemeClr val="dk1">
                <a:shade val="95000"/>
                <a:satMod val="105000"/>
              </a:schemeClr>
            </a:solidFill>
            <a:prstDash val="lgDash"/>
          </a:ln>
        </p:spPr>
        <p:txBody>
          <a:bodyPr wrap="square" rtlCol="0" anchor="ctr">
            <a:spAutoFit/>
          </a:bodyPr>
          <a:lstStyle/>
          <a:p>
            <a:pPr algn="ctr">
              <a:lnSpc>
                <a:spcPct val="150000"/>
              </a:lnSpc>
            </a:pPr>
            <a:endParaRPr lang="zh-CN" altLang="en-US" sz="1200" b="1" dirty="0">
              <a:latin typeface="微软雅黑" panose="020B0503020204020204" pitchFamily="34" charset="-122"/>
              <a:ea typeface="微软雅黑" panose="020B0503020204020204" pitchFamily="34" charset="-122"/>
            </a:endParaRPr>
          </a:p>
        </p:txBody>
      </p:sp>
      <p:sp>
        <p:nvSpPr>
          <p:cNvPr id="108" name="文本框 107"/>
          <p:cNvSpPr txBox="1"/>
          <p:nvPr/>
        </p:nvSpPr>
        <p:spPr>
          <a:xfrm>
            <a:off x="5231978" y="4833923"/>
            <a:ext cx="1797228" cy="1169551"/>
          </a:xfrm>
          <a:prstGeom prst="rect">
            <a:avLst/>
          </a:prstGeom>
          <a:noFill/>
        </p:spPr>
        <p:txBody>
          <a:bodyPr wrap="square" rtlCol="0">
            <a:spAutoFit/>
          </a:bodyPr>
          <a:lstStyle/>
          <a:p>
            <a:r>
              <a:rPr lang="en-US" altLang="zh-CN" sz="1000" b="1" dirty="0"/>
              <a:t>•</a:t>
            </a:r>
            <a:r>
              <a:rPr lang="zh-CN" altLang="en-US" sz="1000" b="1" dirty="0"/>
              <a:t>采购物流部审批流程</a:t>
            </a:r>
            <a:endParaRPr lang="en-US" altLang="zh-CN" sz="1000" b="1" dirty="0"/>
          </a:p>
          <a:p>
            <a:r>
              <a:rPr lang="en-US" altLang="zh-CN" sz="1000" b="1" dirty="0"/>
              <a:t>•</a:t>
            </a:r>
            <a:r>
              <a:rPr lang="zh-CN" altLang="en-US" sz="1000" b="1" dirty="0"/>
              <a:t>工程部审批流程</a:t>
            </a:r>
            <a:endParaRPr lang="en-US" altLang="zh-CN" sz="1000" b="1" dirty="0"/>
          </a:p>
          <a:p>
            <a:r>
              <a:rPr lang="en-US" altLang="zh-CN" sz="1000" b="1" dirty="0"/>
              <a:t>•</a:t>
            </a:r>
            <a:r>
              <a:rPr lang="zh-CN" altLang="en-US" sz="1000" b="1" dirty="0"/>
              <a:t>行政事务部审批流程</a:t>
            </a:r>
            <a:endParaRPr lang="en-US" altLang="zh-CN" sz="1000" b="1" dirty="0"/>
          </a:p>
          <a:p>
            <a:r>
              <a:rPr lang="en-US" altLang="zh-CN" sz="1000" b="1" dirty="0"/>
              <a:t>•</a:t>
            </a:r>
            <a:r>
              <a:rPr lang="zh-CN" altLang="en-US" sz="1000" b="1" dirty="0"/>
              <a:t>网络部审批流程</a:t>
            </a:r>
            <a:endParaRPr lang="en-US" altLang="zh-CN" sz="1000" b="1" dirty="0"/>
          </a:p>
          <a:p>
            <a:r>
              <a:rPr lang="en-US" altLang="zh-CN" sz="1000" b="1" dirty="0"/>
              <a:t>•</a:t>
            </a:r>
            <a:r>
              <a:rPr lang="zh-CN" altLang="en-US" sz="1000" b="1" dirty="0"/>
              <a:t>政企部审批流程</a:t>
            </a:r>
            <a:endParaRPr lang="en-US" altLang="zh-CN" sz="1000" b="1" dirty="0"/>
          </a:p>
          <a:p>
            <a:r>
              <a:rPr lang="en-US" altLang="zh-CN" sz="1000" b="1" dirty="0"/>
              <a:t>•</a:t>
            </a:r>
            <a:r>
              <a:rPr lang="zh-CN" altLang="en-US" sz="1000" b="1" dirty="0"/>
              <a:t>其他通用审批流程</a:t>
            </a:r>
            <a:endParaRPr lang="en-US" altLang="zh-CN" sz="1000" b="1" dirty="0"/>
          </a:p>
          <a:p>
            <a:endParaRPr lang="en-US" altLang="zh-CN"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251520" y="116632"/>
            <a:ext cx="7200800" cy="400110"/>
          </a:xfrm>
          <a:prstGeom prst="rect">
            <a:avLst/>
          </a:prstGeom>
          <a:noFill/>
        </p:spPr>
        <p:txBody>
          <a:bodyPr wrap="square" rtlCol="0">
            <a:spAutoFit/>
          </a:bodyPr>
          <a:lstStyle/>
          <a:p>
            <a:pPr lvl="0">
              <a:defRPr/>
            </a:pPr>
            <a:r>
              <a:rPr lang="en-US" altLang="en-US" sz="2000" b="1" dirty="0">
                <a:solidFill>
                  <a:schemeClr val="bg1"/>
                </a:solidFill>
                <a:latin typeface="微软雅黑" panose="020B0503020204020204" pitchFamily="34" charset="-122"/>
                <a:ea typeface="微软雅黑" panose="020B0503020204020204" pitchFamily="34" charset="-122"/>
              </a:rPr>
              <a:t>2.3</a:t>
            </a:r>
            <a:r>
              <a:rPr lang="zh-CN" altLang="en-US" sz="2000" b="1" dirty="0">
                <a:solidFill>
                  <a:schemeClr val="bg1"/>
                </a:solidFill>
                <a:latin typeface="微软雅黑" panose="020B0503020204020204" pitchFamily="34" charset="-122"/>
                <a:ea typeface="微软雅黑" panose="020B0503020204020204" pitchFamily="34" charset="-122"/>
              </a:rPr>
              <a:t>集采手机终端订单管理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286172" y="682504"/>
            <a:ext cx="8462292" cy="698268"/>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承接原供应链系统手机终端申请采购管理功能，通过与物资中心对接实现资申请同步，框架订单系统新增功能实现申请分配、申请行起草订单、订单审核等功能。</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60" name="文本框 1"/>
          <p:cNvSpPr txBox="1"/>
          <p:nvPr/>
        </p:nvSpPr>
        <p:spPr>
          <a:xfrm>
            <a:off x="928972" y="1307896"/>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61" name="文本框 5"/>
          <p:cNvSpPr txBox="1"/>
          <p:nvPr/>
        </p:nvSpPr>
        <p:spPr>
          <a:xfrm>
            <a:off x="4945649" y="1268760"/>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3" name="矩形 7"/>
          <p:cNvSpPr/>
          <p:nvPr/>
        </p:nvSpPr>
        <p:spPr>
          <a:xfrm>
            <a:off x="398750" y="1789784"/>
            <a:ext cx="3093130" cy="487957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采购申请接口</a:t>
            </a:r>
            <a:r>
              <a:rPr lang="zh-CN" altLang="en-US" sz="1200" dirty="0">
                <a:solidFill>
                  <a:schemeClr val="tx1"/>
                </a:solidFill>
                <a:latin typeface="微软雅黑" panose="020B0503020204020204" pitchFamily="34" charset="-122"/>
                <a:ea typeface="微软雅黑" panose="020B0503020204020204" pitchFamily="34" charset="-122"/>
              </a:rPr>
              <a:t>：新增物资中心与框架系统采购申请信息同步接口、采购申请退回接口。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采购申请管理</a:t>
            </a:r>
            <a:r>
              <a:rPr lang="zh-CN" altLang="en-US" sz="1200" dirty="0">
                <a:solidFill>
                  <a:schemeClr val="tx1"/>
                </a:solidFill>
                <a:latin typeface="微软雅黑" panose="020B0503020204020204" pitchFamily="34" charset="-122"/>
                <a:ea typeface="微软雅黑" panose="020B0503020204020204" pitchFamily="34" charset="-122"/>
              </a:rPr>
              <a:t>：新增手机终端采购申请管理、申请查询、申请分配（三级经理分派申请至采购员下单）功能。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订单起草管理：</a:t>
            </a:r>
            <a:r>
              <a:rPr lang="zh-CN" altLang="en-US" sz="1200" dirty="0">
                <a:solidFill>
                  <a:schemeClr val="tx1"/>
                </a:solidFill>
                <a:latin typeface="微软雅黑" panose="020B0503020204020204" pitchFamily="34" charset="-122"/>
                <a:ea typeface="微软雅黑" panose="020B0503020204020204" pitchFamily="34" charset="-122"/>
              </a:rPr>
              <a:t>新增采购员对分派的采购申请进行管理框架合同订单创建，实现合同上限、、部门配额、集团配额、预算等校验。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流程引擎配置管理：</a:t>
            </a:r>
            <a:r>
              <a:rPr lang="zh-CN" altLang="en-US" sz="1200" dirty="0">
                <a:solidFill>
                  <a:schemeClr val="tx1"/>
                </a:solidFill>
                <a:latin typeface="微软雅黑" panose="020B0503020204020204" pitchFamily="34" charset="-122"/>
                <a:ea typeface="微软雅黑" panose="020B0503020204020204" pitchFamily="34" charset="-122"/>
              </a:rPr>
              <a:t>对接流程引擎，增加实现订单审批流程。</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订单审批、查询</a:t>
            </a:r>
            <a:r>
              <a:rPr lang="zh-CN" altLang="en-US" sz="1200" dirty="0">
                <a:solidFill>
                  <a:schemeClr val="tx1"/>
                </a:solidFill>
                <a:latin typeface="微软雅黑" panose="020B0503020204020204" pitchFamily="34" charset="-122"/>
                <a:ea typeface="微软雅黑" panose="020B0503020204020204" pitchFamily="34" charset="-122"/>
              </a:rPr>
              <a:t>：优化调整订单审批现订单审批、查询功能。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生效订单同步：</a:t>
            </a:r>
            <a:r>
              <a:rPr lang="zh-CN" altLang="en-US" sz="1200" dirty="0">
                <a:solidFill>
                  <a:schemeClr val="tx1"/>
                </a:solidFill>
                <a:latin typeface="微软雅黑" panose="020B0503020204020204" pitchFamily="34" charset="-122"/>
                <a:ea typeface="微软雅黑" panose="020B0503020204020204" pitchFamily="34" charset="-122"/>
              </a:rPr>
              <a:t>增加物资中心与框架订单系统生效订单同步接口，实现订单同步</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订单导入供应链接口</a:t>
            </a:r>
            <a:r>
              <a:rPr lang="zh-CN" altLang="en-US" sz="1200" dirty="0">
                <a:solidFill>
                  <a:schemeClr val="tx1"/>
                </a:solidFill>
                <a:latin typeface="微软雅黑" panose="020B0503020204020204" pitchFamily="34" charset="-122"/>
                <a:ea typeface="微软雅黑" panose="020B0503020204020204" pitchFamily="34" charset="-122"/>
              </a:rPr>
              <a:t>：优化订单导入供应链系统接口。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4" name="矩形 4"/>
          <p:cNvSpPr/>
          <p:nvPr/>
        </p:nvSpPr>
        <p:spPr>
          <a:xfrm>
            <a:off x="3601675" y="1809586"/>
            <a:ext cx="5290805" cy="4859773"/>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6" name="矩形 65"/>
          <p:cNvSpPr/>
          <p:nvPr/>
        </p:nvSpPr>
        <p:spPr>
          <a:xfrm>
            <a:off x="4860032" y="1888620"/>
            <a:ext cx="2880319" cy="4636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7" name="矩形 66"/>
          <p:cNvSpPr/>
          <p:nvPr/>
        </p:nvSpPr>
        <p:spPr>
          <a:xfrm>
            <a:off x="7738035" y="1896926"/>
            <a:ext cx="1073917" cy="4636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9" name="矩形 68"/>
          <p:cNvSpPr/>
          <p:nvPr/>
        </p:nvSpPr>
        <p:spPr>
          <a:xfrm>
            <a:off x="4860032" y="1897630"/>
            <a:ext cx="2880320" cy="32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70" name="矩形 69"/>
          <p:cNvSpPr/>
          <p:nvPr/>
        </p:nvSpPr>
        <p:spPr>
          <a:xfrm>
            <a:off x="7740352" y="1888622"/>
            <a:ext cx="1073917" cy="33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73" name="矩形: 圆角 72"/>
          <p:cNvSpPr/>
          <p:nvPr/>
        </p:nvSpPr>
        <p:spPr>
          <a:xfrm>
            <a:off x="6141250" y="3646232"/>
            <a:ext cx="597204" cy="30106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订单校验</a:t>
            </a:r>
            <a:endParaRPr lang="zh-CN" altLang="en-US" sz="900" dirty="0">
              <a:solidFill>
                <a:prstClr val="white"/>
              </a:solidFill>
              <a:latin typeface="Calibri" panose="020F0502020204030204"/>
              <a:ea typeface="宋体" panose="02010600030101010101" pitchFamily="2" charset="-122"/>
            </a:endParaRPr>
          </a:p>
        </p:txBody>
      </p:sp>
      <p:sp>
        <p:nvSpPr>
          <p:cNvPr id="74" name="矩形: 圆角 73"/>
          <p:cNvSpPr/>
          <p:nvPr/>
        </p:nvSpPr>
        <p:spPr>
          <a:xfrm>
            <a:off x="6928142" y="3569513"/>
            <a:ext cx="641747" cy="451383"/>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合同上限、配额、使用部门等校验</a:t>
            </a:r>
            <a:endParaRPr lang="zh-CN" altLang="en-US" sz="750" dirty="0">
              <a:solidFill>
                <a:prstClr val="white"/>
              </a:solidFill>
              <a:latin typeface="Calibri" panose="020F0502020204030204"/>
              <a:ea typeface="宋体" panose="02010600030101010101" pitchFamily="2" charset="-122"/>
            </a:endParaRPr>
          </a:p>
        </p:txBody>
      </p:sp>
      <p:sp>
        <p:nvSpPr>
          <p:cNvPr id="77" name="矩形 76"/>
          <p:cNvSpPr/>
          <p:nvPr/>
        </p:nvSpPr>
        <p:spPr>
          <a:xfrm>
            <a:off x="6064050" y="3347065"/>
            <a:ext cx="1604293" cy="117100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0" name="文本框 79"/>
          <p:cNvSpPr txBox="1"/>
          <p:nvPr/>
        </p:nvSpPr>
        <p:spPr>
          <a:xfrm>
            <a:off x="5991464" y="3333437"/>
            <a:ext cx="723275"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业务校验</a:t>
            </a:r>
            <a:endParaRPr lang="zh-CN" altLang="en-US" sz="1050" b="1" dirty="0">
              <a:solidFill>
                <a:prstClr val="black"/>
              </a:solidFill>
              <a:latin typeface="Calibri" panose="020F0502020204030204"/>
              <a:ea typeface="宋体" panose="02010600030101010101" pitchFamily="2" charset="-122"/>
            </a:endParaRPr>
          </a:p>
        </p:txBody>
      </p:sp>
      <p:sp>
        <p:nvSpPr>
          <p:cNvPr id="81" name="矩形: 圆角 80"/>
          <p:cNvSpPr/>
          <p:nvPr/>
        </p:nvSpPr>
        <p:spPr>
          <a:xfrm>
            <a:off x="6141250" y="4152408"/>
            <a:ext cx="634101" cy="28630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预算信息校验</a:t>
            </a:r>
            <a:endParaRPr lang="zh-CN" altLang="en-US" sz="750" dirty="0">
              <a:solidFill>
                <a:prstClr val="white"/>
              </a:solidFill>
              <a:latin typeface="Calibri" panose="020F0502020204030204"/>
              <a:ea typeface="宋体" panose="02010600030101010101" pitchFamily="2" charset="-122"/>
            </a:endParaRPr>
          </a:p>
        </p:txBody>
      </p:sp>
      <p:sp>
        <p:nvSpPr>
          <p:cNvPr id="84" name="矩形: 圆角 83"/>
          <p:cNvSpPr/>
          <p:nvPr/>
        </p:nvSpPr>
        <p:spPr>
          <a:xfrm>
            <a:off x="5076056" y="6143965"/>
            <a:ext cx="80070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订单生效</a:t>
            </a:r>
            <a:endParaRPr lang="zh-CN" altLang="en-US" sz="900" dirty="0">
              <a:solidFill>
                <a:prstClr val="white"/>
              </a:solidFill>
              <a:latin typeface="Calibri" panose="020F0502020204030204"/>
              <a:ea typeface="宋体" panose="02010600030101010101" pitchFamily="2" charset="-122"/>
            </a:endParaRPr>
          </a:p>
        </p:txBody>
      </p:sp>
      <p:sp>
        <p:nvSpPr>
          <p:cNvPr id="85" name="矩形: 圆角 84"/>
          <p:cNvSpPr/>
          <p:nvPr/>
        </p:nvSpPr>
        <p:spPr>
          <a:xfrm>
            <a:off x="7963365" y="6135478"/>
            <a:ext cx="785099" cy="286305"/>
          </a:xfrm>
          <a:prstGeom prst="round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94" name="直接箭头连接符 93"/>
          <p:cNvCxnSpPr>
            <a:stCxn id="84" idx="3"/>
            <a:endCxn id="85" idx="1"/>
          </p:cNvCxnSpPr>
          <p:nvPr/>
        </p:nvCxnSpPr>
        <p:spPr>
          <a:xfrm flipV="1">
            <a:off x="5876758" y="6278631"/>
            <a:ext cx="2086607" cy="848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圆角 96"/>
          <p:cNvSpPr/>
          <p:nvPr/>
        </p:nvSpPr>
        <p:spPr>
          <a:xfrm>
            <a:off x="5080427" y="3229769"/>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采购员起草订单</a:t>
            </a:r>
            <a:endParaRPr lang="zh-CN" altLang="en-US" sz="900" dirty="0">
              <a:solidFill>
                <a:prstClr val="white"/>
              </a:solidFill>
              <a:latin typeface="Calibri" panose="020F0502020204030204"/>
              <a:ea typeface="宋体" panose="02010600030101010101" pitchFamily="2" charset="-122"/>
            </a:endParaRPr>
          </a:p>
        </p:txBody>
      </p:sp>
      <p:cxnSp>
        <p:nvCxnSpPr>
          <p:cNvPr id="101" name="直接箭头连接符 100"/>
          <p:cNvCxnSpPr>
            <a:stCxn id="119" idx="1"/>
            <a:endCxn id="81" idx="3"/>
          </p:cNvCxnSpPr>
          <p:nvPr/>
        </p:nvCxnSpPr>
        <p:spPr>
          <a:xfrm flipH="1" flipV="1">
            <a:off x="6775351" y="4295561"/>
            <a:ext cx="160437" cy="12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6064050" y="4603378"/>
            <a:ext cx="160429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04" name="文本框 103"/>
          <p:cNvSpPr txBox="1"/>
          <p:nvPr/>
        </p:nvSpPr>
        <p:spPr>
          <a:xfrm>
            <a:off x="6179476" y="4592813"/>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105" name="矩形: 圆角 104"/>
          <p:cNvSpPr/>
          <p:nvPr/>
        </p:nvSpPr>
        <p:spPr>
          <a:xfrm>
            <a:off x="6305677" y="4851756"/>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112" name="矩形: 圆角 111"/>
          <p:cNvSpPr/>
          <p:nvPr/>
        </p:nvSpPr>
        <p:spPr>
          <a:xfrm>
            <a:off x="6300192" y="5177248"/>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113" name="矩形: 圆角 112"/>
          <p:cNvSpPr/>
          <p:nvPr/>
        </p:nvSpPr>
        <p:spPr>
          <a:xfrm>
            <a:off x="6948264" y="4851633"/>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114" name="矩形: 圆角 113"/>
          <p:cNvSpPr/>
          <p:nvPr/>
        </p:nvSpPr>
        <p:spPr>
          <a:xfrm>
            <a:off x="6948264" y="5164068"/>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sp>
        <p:nvSpPr>
          <p:cNvPr id="115" name="矩形: 圆角 114"/>
          <p:cNvSpPr/>
          <p:nvPr/>
        </p:nvSpPr>
        <p:spPr>
          <a:xfrm>
            <a:off x="5080427" y="3660192"/>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116" name="直接箭头连接符 115"/>
          <p:cNvCxnSpPr>
            <a:stCxn id="97" idx="2"/>
            <a:endCxn id="115" idx="0"/>
          </p:cNvCxnSpPr>
          <p:nvPr/>
        </p:nvCxnSpPr>
        <p:spPr>
          <a:xfrm>
            <a:off x="5469348" y="3516074"/>
            <a:ext cx="0" cy="1441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15" idx="3"/>
            <a:endCxn id="73" idx="1"/>
          </p:cNvCxnSpPr>
          <p:nvPr/>
        </p:nvCxnSpPr>
        <p:spPr>
          <a:xfrm flipV="1">
            <a:off x="5858269" y="3796764"/>
            <a:ext cx="282981" cy="65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73" idx="3"/>
            <a:endCxn id="74" idx="1"/>
          </p:cNvCxnSpPr>
          <p:nvPr/>
        </p:nvCxnSpPr>
        <p:spPr>
          <a:xfrm flipV="1">
            <a:off x="6738454" y="3795205"/>
            <a:ext cx="189688" cy="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9" name="矩形: 圆角 118"/>
          <p:cNvSpPr/>
          <p:nvPr/>
        </p:nvSpPr>
        <p:spPr>
          <a:xfrm>
            <a:off x="6935788" y="4170719"/>
            <a:ext cx="634101" cy="274807"/>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集团配额校验</a:t>
            </a:r>
            <a:endParaRPr lang="zh-CN" altLang="en-US" sz="750" dirty="0">
              <a:solidFill>
                <a:prstClr val="white"/>
              </a:solidFill>
              <a:latin typeface="Calibri" panose="020F0502020204030204"/>
              <a:ea typeface="宋体" panose="02010600030101010101" pitchFamily="2" charset="-122"/>
            </a:endParaRPr>
          </a:p>
        </p:txBody>
      </p:sp>
      <p:cxnSp>
        <p:nvCxnSpPr>
          <p:cNvPr id="120" name="直接箭头连接符 119"/>
          <p:cNvCxnSpPr>
            <a:stCxn id="74" idx="2"/>
            <a:endCxn id="119" idx="0"/>
          </p:cNvCxnSpPr>
          <p:nvPr/>
        </p:nvCxnSpPr>
        <p:spPr>
          <a:xfrm>
            <a:off x="7249016" y="4020896"/>
            <a:ext cx="3823" cy="1498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5083868" y="4139091"/>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122" name="直接箭头连接符 121"/>
          <p:cNvCxnSpPr>
            <a:stCxn id="81" idx="1"/>
            <a:endCxn id="121" idx="3"/>
          </p:cNvCxnSpPr>
          <p:nvPr/>
        </p:nvCxnSpPr>
        <p:spPr>
          <a:xfrm flipH="1" flipV="1">
            <a:off x="5861710" y="4282244"/>
            <a:ext cx="279540" cy="133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p:cNvCxnSpPr>
            <a:stCxn id="121" idx="2"/>
          </p:cNvCxnSpPr>
          <p:nvPr/>
        </p:nvCxnSpPr>
        <p:spPr>
          <a:xfrm rot="16200000" flipH="1">
            <a:off x="5549812" y="4348373"/>
            <a:ext cx="433775" cy="587820"/>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圆角 123"/>
          <p:cNvSpPr/>
          <p:nvPr/>
        </p:nvSpPr>
        <p:spPr>
          <a:xfrm>
            <a:off x="5096022" y="5273660"/>
            <a:ext cx="777842" cy="27785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cxnSp>
        <p:nvCxnSpPr>
          <p:cNvPr id="125" name="连接符: 肘形 124"/>
          <p:cNvCxnSpPr/>
          <p:nvPr/>
        </p:nvCxnSpPr>
        <p:spPr>
          <a:xfrm rot="10800000" flipV="1">
            <a:off x="5502419" y="5013176"/>
            <a:ext cx="522811" cy="206054"/>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圆角 125"/>
          <p:cNvSpPr/>
          <p:nvPr/>
        </p:nvSpPr>
        <p:spPr>
          <a:xfrm>
            <a:off x="5102776" y="5670244"/>
            <a:ext cx="763743" cy="2469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合同占用、预算占用</a:t>
            </a:r>
            <a:endParaRPr lang="zh-CN" altLang="en-US" sz="900" dirty="0">
              <a:solidFill>
                <a:prstClr val="white"/>
              </a:solidFill>
              <a:latin typeface="Calibri" panose="020F0502020204030204"/>
              <a:ea typeface="宋体" panose="02010600030101010101" pitchFamily="2" charset="-122"/>
            </a:endParaRPr>
          </a:p>
        </p:txBody>
      </p:sp>
      <p:cxnSp>
        <p:nvCxnSpPr>
          <p:cNvPr id="127" name="直接箭头连接符 126"/>
          <p:cNvCxnSpPr>
            <a:stCxn id="124" idx="2"/>
            <a:endCxn id="126" idx="0"/>
          </p:cNvCxnSpPr>
          <p:nvPr/>
        </p:nvCxnSpPr>
        <p:spPr>
          <a:xfrm flipH="1">
            <a:off x="5484648" y="5551511"/>
            <a:ext cx="295" cy="1187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26" idx="2"/>
            <a:endCxn id="84" idx="0"/>
          </p:cNvCxnSpPr>
          <p:nvPr/>
        </p:nvCxnSpPr>
        <p:spPr>
          <a:xfrm flipH="1">
            <a:off x="5476407" y="5917184"/>
            <a:ext cx="8241" cy="2267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1" name="矩形: 圆角 130"/>
          <p:cNvSpPr/>
          <p:nvPr/>
        </p:nvSpPr>
        <p:spPr>
          <a:xfrm>
            <a:off x="5080427" y="2810813"/>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三级经理分配申请</a:t>
            </a:r>
            <a:endParaRPr lang="zh-CN" altLang="en-US" sz="900" dirty="0">
              <a:solidFill>
                <a:prstClr val="white"/>
              </a:solidFill>
              <a:latin typeface="Calibri" panose="020F0502020204030204"/>
              <a:ea typeface="宋体" panose="02010600030101010101" pitchFamily="2" charset="-122"/>
            </a:endParaRPr>
          </a:p>
        </p:txBody>
      </p:sp>
      <p:cxnSp>
        <p:nvCxnSpPr>
          <p:cNvPr id="132" name="直接箭头连接符 131"/>
          <p:cNvCxnSpPr/>
          <p:nvPr/>
        </p:nvCxnSpPr>
        <p:spPr>
          <a:xfrm>
            <a:off x="5508104" y="3103137"/>
            <a:ext cx="0" cy="1441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3" name="矩形: 圆角 132"/>
          <p:cNvSpPr/>
          <p:nvPr/>
        </p:nvSpPr>
        <p:spPr>
          <a:xfrm>
            <a:off x="5096022" y="2348069"/>
            <a:ext cx="777842" cy="35030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采购申请行</a:t>
            </a:r>
            <a:endParaRPr lang="zh-CN" altLang="en-US" sz="900" dirty="0">
              <a:solidFill>
                <a:prstClr val="white"/>
              </a:solidFill>
              <a:latin typeface="Calibri" panose="020F0502020204030204"/>
              <a:ea typeface="宋体" panose="02010600030101010101" pitchFamily="2" charset="-122"/>
            </a:endParaRPr>
          </a:p>
        </p:txBody>
      </p:sp>
      <p:cxnSp>
        <p:nvCxnSpPr>
          <p:cNvPr id="134" name="直接箭头连接符 133"/>
          <p:cNvCxnSpPr/>
          <p:nvPr/>
        </p:nvCxnSpPr>
        <p:spPr>
          <a:xfrm>
            <a:off x="5469348" y="2666695"/>
            <a:ext cx="0" cy="1441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3774779" y="1896924"/>
            <a:ext cx="1073917" cy="4636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45" name="矩形 144"/>
          <p:cNvSpPr/>
          <p:nvPr/>
        </p:nvSpPr>
        <p:spPr>
          <a:xfrm>
            <a:off x="3777096" y="1888620"/>
            <a:ext cx="1073917" cy="33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物资中心</a:t>
            </a:r>
            <a:endParaRPr lang="zh-CN" altLang="en-US" sz="1350" dirty="0">
              <a:solidFill>
                <a:prstClr val="white"/>
              </a:solidFill>
              <a:latin typeface="Calibri" panose="020F0502020204030204"/>
              <a:ea typeface="宋体" panose="02010600030101010101" pitchFamily="2" charset="-122"/>
            </a:endParaRPr>
          </a:p>
        </p:txBody>
      </p:sp>
      <p:sp>
        <p:nvSpPr>
          <p:cNvPr id="148" name="矩形: 圆角 147"/>
          <p:cNvSpPr/>
          <p:nvPr/>
        </p:nvSpPr>
        <p:spPr>
          <a:xfrm>
            <a:off x="3871314" y="2380390"/>
            <a:ext cx="777842" cy="2863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审批生效采购申请</a:t>
            </a:r>
            <a:endParaRPr lang="zh-CN" altLang="en-US" sz="900" dirty="0">
              <a:solidFill>
                <a:prstClr val="white"/>
              </a:solidFill>
              <a:latin typeface="Calibri" panose="020F0502020204030204"/>
              <a:ea typeface="宋体" panose="02010600030101010101" pitchFamily="2" charset="-122"/>
            </a:endParaRPr>
          </a:p>
        </p:txBody>
      </p:sp>
      <p:sp>
        <p:nvSpPr>
          <p:cNvPr id="149" name="文本框 148"/>
          <p:cNvSpPr txBox="1"/>
          <p:nvPr/>
        </p:nvSpPr>
        <p:spPr>
          <a:xfrm>
            <a:off x="4669202" y="2336946"/>
            <a:ext cx="377026"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接口</a:t>
            </a:r>
            <a:endParaRPr lang="zh-CN" altLang="en-US" sz="750" b="1" dirty="0">
              <a:solidFill>
                <a:srgbClr val="FF0000"/>
              </a:solidFill>
              <a:latin typeface="Calibri" panose="020F0502020204030204"/>
              <a:ea typeface="宋体" panose="02010600030101010101" pitchFamily="2" charset="-122"/>
            </a:endParaRPr>
          </a:p>
        </p:txBody>
      </p:sp>
      <p:cxnSp>
        <p:nvCxnSpPr>
          <p:cNvPr id="150" name="直接箭头连接符 149"/>
          <p:cNvCxnSpPr/>
          <p:nvPr/>
        </p:nvCxnSpPr>
        <p:spPr>
          <a:xfrm flipV="1">
            <a:off x="4642143" y="2507486"/>
            <a:ext cx="426760" cy="5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连接符: 肘形 152"/>
          <p:cNvCxnSpPr>
            <a:stCxn id="97" idx="1"/>
            <a:endCxn id="148" idx="2"/>
          </p:cNvCxnSpPr>
          <p:nvPr/>
        </p:nvCxnSpPr>
        <p:spPr>
          <a:xfrm rot="10800000">
            <a:off x="4260235" y="2666696"/>
            <a:ext cx="820192" cy="7062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4139952" y="3140968"/>
            <a:ext cx="954107" cy="438582"/>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接口</a:t>
            </a:r>
            <a:endParaRPr lang="en-US" altLang="zh-CN" sz="750" b="1" dirty="0">
              <a:solidFill>
                <a:srgbClr val="FF0000"/>
              </a:solidFill>
              <a:latin typeface="Calibri" panose="020F0502020204030204"/>
              <a:ea typeface="宋体" panose="02010600030101010101" pitchFamily="2" charset="-122"/>
            </a:endParaRPr>
          </a:p>
          <a:p>
            <a:pPr algn="ctr" defTabSz="685800">
              <a:defRPr/>
            </a:pPr>
            <a:endParaRPr lang="en-US" altLang="zh-CN" sz="750" b="1" dirty="0">
              <a:solidFill>
                <a:srgbClr val="FF0000"/>
              </a:solidFill>
              <a:latin typeface="Calibri" panose="020F0502020204030204"/>
              <a:ea typeface="宋体" panose="02010600030101010101" pitchFamily="2" charset="-122"/>
            </a:endParaRPr>
          </a:p>
          <a:p>
            <a:pPr algn="ctr" defTabSz="685800">
              <a:defRPr/>
            </a:pPr>
            <a:r>
              <a:rPr lang="zh-CN" altLang="en-US" sz="750" b="1" dirty="0">
                <a:solidFill>
                  <a:srgbClr val="FF0000"/>
                </a:solidFill>
                <a:latin typeface="Calibri" panose="020F0502020204030204"/>
                <a:ea typeface="宋体" panose="02010600030101010101" pitchFamily="2" charset="-122"/>
              </a:rPr>
              <a:t>（退回采购申请）</a:t>
            </a:r>
            <a:endParaRPr lang="zh-CN" altLang="en-US" sz="750" b="1" dirty="0">
              <a:solidFill>
                <a:srgbClr val="FF0000"/>
              </a:solidFill>
              <a:latin typeface="Calibri" panose="020F0502020204030204"/>
              <a:ea typeface="宋体" panose="02010600030101010101" pitchFamily="2" charset="-122"/>
            </a:endParaRPr>
          </a:p>
        </p:txBody>
      </p:sp>
      <p:cxnSp>
        <p:nvCxnSpPr>
          <p:cNvPr id="157" name="连接符: 肘形 156"/>
          <p:cNvCxnSpPr>
            <a:stCxn id="84" idx="1"/>
            <a:endCxn id="148" idx="2"/>
          </p:cNvCxnSpPr>
          <p:nvPr/>
        </p:nvCxnSpPr>
        <p:spPr>
          <a:xfrm rot="10800000">
            <a:off x="4260236" y="2666696"/>
            <a:ext cx="815821" cy="362042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4101983" y="6066893"/>
            <a:ext cx="954107" cy="438582"/>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接口</a:t>
            </a:r>
            <a:endParaRPr lang="en-US" altLang="zh-CN" sz="750" b="1" dirty="0">
              <a:solidFill>
                <a:srgbClr val="FF0000"/>
              </a:solidFill>
              <a:latin typeface="Calibri" panose="020F0502020204030204"/>
              <a:ea typeface="宋体" panose="02010600030101010101" pitchFamily="2" charset="-122"/>
            </a:endParaRPr>
          </a:p>
          <a:p>
            <a:pPr algn="ctr" defTabSz="685800">
              <a:defRPr/>
            </a:pPr>
            <a:endParaRPr lang="en-US" altLang="zh-CN" sz="750" b="1" dirty="0">
              <a:solidFill>
                <a:srgbClr val="FF0000"/>
              </a:solidFill>
              <a:latin typeface="Calibri" panose="020F0502020204030204"/>
              <a:ea typeface="宋体" panose="02010600030101010101" pitchFamily="2" charset="-122"/>
            </a:endParaRPr>
          </a:p>
          <a:p>
            <a:pPr algn="ctr" defTabSz="685800">
              <a:defRPr/>
            </a:pPr>
            <a:r>
              <a:rPr lang="zh-CN" altLang="en-US" sz="750" b="1" dirty="0">
                <a:solidFill>
                  <a:srgbClr val="FF0000"/>
                </a:solidFill>
                <a:latin typeface="Calibri" panose="020F0502020204030204"/>
                <a:ea typeface="宋体" panose="02010600030101010101" pitchFamily="2" charset="-122"/>
              </a:rPr>
              <a:t>（生效订单同步）</a:t>
            </a:r>
            <a:endParaRPr lang="zh-CN" altLang="en-US" sz="750" b="1" dirty="0">
              <a:solidFill>
                <a:srgbClr val="FF0000"/>
              </a:solidFill>
              <a:latin typeface="Calibri" panose="020F0502020204030204"/>
              <a:ea typeface="宋体" panose="02010600030101010101" pitchFamily="2" charset="-122"/>
            </a:endParaRPr>
          </a:p>
        </p:txBody>
      </p:sp>
      <p:sp>
        <p:nvSpPr>
          <p:cNvPr id="161" name="文本框 160"/>
          <p:cNvSpPr txBox="1"/>
          <p:nvPr/>
        </p:nvSpPr>
        <p:spPr>
          <a:xfrm>
            <a:off x="7537555" y="6095067"/>
            <a:ext cx="377026"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接口</a:t>
            </a:r>
            <a:endParaRPr lang="en-US" altLang="zh-CN" sz="750" b="1" dirty="0">
              <a:solidFill>
                <a:srgbClr val="FF0000"/>
              </a:solidFill>
              <a:latin typeface="Calibri" panose="020F0502020204030204"/>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2.4</a:t>
            </a:r>
            <a:r>
              <a:rPr lang="zh-CN" altLang="en-US" sz="2000" b="1" kern="0" dirty="0">
                <a:solidFill>
                  <a:schemeClr val="bg1"/>
                </a:solidFill>
                <a:latin typeface="微软雅黑" panose="020B0503020204020204" pitchFamily="34" charset="-122"/>
                <a:ea typeface="微软雅黑" panose="020B0503020204020204" pitchFamily="34" charset="-122"/>
              </a:rPr>
              <a:t>业务精细化管理能力提升（一）</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286172" y="682504"/>
            <a:ext cx="8462292" cy="698268"/>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目前框架合同实现了部门配额管控以及集团价格联动的调整，现增加部门配额调整，优化物料价格调整流程功能，实现框架合同的配额、价格调整。</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60" name="文本框 1"/>
          <p:cNvSpPr txBox="1"/>
          <p:nvPr/>
        </p:nvSpPr>
        <p:spPr>
          <a:xfrm>
            <a:off x="939062" y="1473251"/>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61" name="文本框 5"/>
          <p:cNvSpPr txBox="1"/>
          <p:nvPr/>
        </p:nvSpPr>
        <p:spPr>
          <a:xfrm>
            <a:off x="4955739" y="1434115"/>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3" name="矩形 7"/>
          <p:cNvSpPr/>
          <p:nvPr/>
        </p:nvSpPr>
        <p:spPr>
          <a:xfrm>
            <a:off x="378549" y="1988840"/>
            <a:ext cx="3473371"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部门配额变更管理</a:t>
            </a:r>
            <a:r>
              <a:rPr lang="zh-CN" altLang="en-US" sz="1200" dirty="0">
                <a:solidFill>
                  <a:schemeClr val="tx1"/>
                </a:solidFill>
                <a:latin typeface="微软雅黑" panose="020B0503020204020204" pitchFamily="34" charset="-122"/>
                <a:ea typeface="微软雅黑" panose="020B0503020204020204" pitchFamily="34" charset="-122"/>
              </a:rPr>
              <a:t>：新增部门部门配额管理，实现框架合同的使用部门增加、部门配额增加流程管理功能</a:t>
            </a:r>
            <a:r>
              <a:rPr lang="en-US" altLang="zh-CN" sz="1200" dirty="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lumMod val="95000"/>
                    <a:lumOff val="5000"/>
                  </a:schemeClr>
                </a:solidFill>
                <a:latin typeface="微软雅黑" panose="020B0503020204020204" pitchFamily="34" charset="-122"/>
                <a:ea typeface="微软雅黑" panose="020B0503020204020204" pitchFamily="34" charset="-122"/>
              </a:rPr>
              <a:t>价格变更管理</a:t>
            </a:r>
            <a:r>
              <a:rPr lang="zh-CN" altLang="en-US" sz="1200" dirty="0">
                <a:solidFill>
                  <a:schemeClr val="tx1"/>
                </a:solidFill>
                <a:latin typeface="微软雅黑" panose="020B0503020204020204" pitchFamily="34" charset="-122"/>
                <a:ea typeface="微软雅黑" panose="020B0503020204020204" pitchFamily="34" charset="-122"/>
              </a:rPr>
              <a:t>：优化调整价格变更管理功能，选择框架合同物料，调整框架合同物料价格信息功能。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流程引擎配置管理：</a:t>
            </a:r>
            <a:r>
              <a:rPr lang="zh-CN" altLang="en-US" sz="1200" dirty="0">
                <a:solidFill>
                  <a:schemeClr val="tx1"/>
                </a:solidFill>
                <a:latin typeface="微软雅黑" panose="020B0503020204020204" pitchFamily="34" charset="-122"/>
                <a:ea typeface="微软雅黑" panose="020B0503020204020204" pitchFamily="34" charset="-122"/>
              </a:rPr>
              <a:t>对接流程引擎实现部门配额、合同物料价格变更单审批流程配置</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变更单审批、查询</a:t>
            </a:r>
            <a:r>
              <a:rPr lang="zh-CN" altLang="en-US" sz="1200" dirty="0">
                <a:solidFill>
                  <a:schemeClr val="tx1"/>
                </a:solidFill>
                <a:latin typeface="微软雅黑" panose="020B0503020204020204" pitchFamily="34" charset="-122"/>
                <a:ea typeface="微软雅黑" panose="020B0503020204020204" pitchFamily="34" charset="-122"/>
              </a:rPr>
              <a:t>：实现配额变更单、价格变更单审核管理；单据审核过程中冻结框架合同，起草订单环节不得选择变更中合同。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订单管控：</a:t>
            </a:r>
            <a:r>
              <a:rPr lang="zh-CN" altLang="en-US" sz="1200" dirty="0">
                <a:solidFill>
                  <a:schemeClr val="tx1"/>
                </a:solidFill>
                <a:latin typeface="微软雅黑" panose="020B0503020204020204" pitchFamily="34" charset="-122"/>
                <a:ea typeface="微软雅黑" panose="020B0503020204020204" pitchFamily="34" charset="-122"/>
              </a:rPr>
              <a:t>订单起草环节有变更中的合同不允许起草订单。</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4" name="矩形 4"/>
          <p:cNvSpPr/>
          <p:nvPr/>
        </p:nvSpPr>
        <p:spPr>
          <a:xfrm>
            <a:off x="4067944" y="1974942"/>
            <a:ext cx="4834626" cy="429783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6" name="矩形 65"/>
          <p:cNvSpPr/>
          <p:nvPr/>
        </p:nvSpPr>
        <p:spPr>
          <a:xfrm>
            <a:off x="4211960" y="2053976"/>
            <a:ext cx="4563770" cy="416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9" name="矩形 68"/>
          <p:cNvSpPr/>
          <p:nvPr/>
        </p:nvSpPr>
        <p:spPr>
          <a:xfrm>
            <a:off x="4211960" y="2062985"/>
            <a:ext cx="4563770" cy="32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42" name="矩形: 圆角 41"/>
          <p:cNvSpPr/>
          <p:nvPr/>
        </p:nvSpPr>
        <p:spPr>
          <a:xfrm>
            <a:off x="4347579" y="2711669"/>
            <a:ext cx="886788" cy="286305"/>
          </a:xfrm>
          <a:prstGeom prst="roundRect">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部门配额信息</a:t>
            </a:r>
            <a:endParaRPr lang="zh-CN" altLang="en-US" sz="750" dirty="0">
              <a:solidFill>
                <a:prstClr val="white"/>
              </a:solidFill>
              <a:latin typeface="Calibri" panose="020F0502020204030204"/>
              <a:ea typeface="宋体" panose="02010600030101010101" pitchFamily="2" charset="-122"/>
            </a:endParaRPr>
          </a:p>
        </p:txBody>
      </p:sp>
      <p:sp>
        <p:nvSpPr>
          <p:cNvPr id="43" name="矩形 42"/>
          <p:cNvSpPr/>
          <p:nvPr/>
        </p:nvSpPr>
        <p:spPr>
          <a:xfrm>
            <a:off x="4283968" y="2589802"/>
            <a:ext cx="1036980" cy="877495"/>
          </a:xfrm>
          <a:prstGeom prst="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4" name="矩形: 圆角 43"/>
          <p:cNvSpPr/>
          <p:nvPr/>
        </p:nvSpPr>
        <p:spPr>
          <a:xfrm>
            <a:off x="4357643" y="3045734"/>
            <a:ext cx="876725" cy="286305"/>
          </a:xfrm>
          <a:prstGeom prst="roundRect">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物料价格信息</a:t>
            </a:r>
            <a:endParaRPr lang="zh-CN" altLang="en-US" sz="750" dirty="0">
              <a:solidFill>
                <a:prstClr val="white"/>
              </a:solidFill>
              <a:latin typeface="Calibri" panose="020F0502020204030204"/>
              <a:ea typeface="宋体" panose="02010600030101010101" pitchFamily="2" charset="-122"/>
            </a:endParaRPr>
          </a:p>
        </p:txBody>
      </p:sp>
      <p:sp>
        <p:nvSpPr>
          <p:cNvPr id="46" name="矩形: 圆角 45"/>
          <p:cNvSpPr/>
          <p:nvPr/>
        </p:nvSpPr>
        <p:spPr>
          <a:xfrm>
            <a:off x="5531265" y="2875652"/>
            <a:ext cx="864095"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框架合同</a:t>
            </a:r>
            <a:endParaRPr lang="zh-CN" altLang="en-US" sz="900" dirty="0">
              <a:solidFill>
                <a:prstClr val="white"/>
              </a:solidFill>
              <a:latin typeface="Calibri" panose="020F0502020204030204"/>
              <a:ea typeface="宋体" panose="02010600030101010101" pitchFamily="2" charset="-122"/>
            </a:endParaRPr>
          </a:p>
        </p:txBody>
      </p:sp>
      <p:sp>
        <p:nvSpPr>
          <p:cNvPr id="47" name="矩形: 圆角 46"/>
          <p:cNvSpPr/>
          <p:nvPr/>
        </p:nvSpPr>
        <p:spPr>
          <a:xfrm>
            <a:off x="6536334" y="2866214"/>
            <a:ext cx="864096"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起草配额</a:t>
            </a:r>
            <a:r>
              <a:rPr lang="en-US" altLang="zh-CN" sz="900" dirty="0">
                <a:solidFill>
                  <a:prstClr val="white"/>
                </a:solidFill>
                <a:latin typeface="Calibri" panose="020F0502020204030204"/>
                <a:ea typeface="宋体" panose="02010600030101010101" pitchFamily="2" charset="-122"/>
              </a:rPr>
              <a:t>/</a:t>
            </a:r>
            <a:r>
              <a:rPr lang="zh-CN" altLang="en-US" sz="900" dirty="0">
                <a:solidFill>
                  <a:prstClr val="white"/>
                </a:solidFill>
                <a:latin typeface="Calibri" panose="020F0502020204030204"/>
                <a:ea typeface="宋体" panose="02010600030101010101" pitchFamily="2" charset="-122"/>
              </a:rPr>
              <a:t>价格变更单</a:t>
            </a:r>
            <a:endParaRPr lang="zh-CN" altLang="en-US" sz="900" dirty="0">
              <a:solidFill>
                <a:prstClr val="white"/>
              </a:solidFill>
              <a:latin typeface="Calibri" panose="020F0502020204030204"/>
              <a:ea typeface="宋体" panose="02010600030101010101" pitchFamily="2" charset="-122"/>
            </a:endParaRPr>
          </a:p>
        </p:txBody>
      </p:sp>
      <p:sp>
        <p:nvSpPr>
          <p:cNvPr id="48" name="箭头: 左右 47"/>
          <p:cNvSpPr/>
          <p:nvPr/>
        </p:nvSpPr>
        <p:spPr>
          <a:xfrm>
            <a:off x="5317706" y="2981549"/>
            <a:ext cx="246532" cy="128370"/>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cxnSp>
        <p:nvCxnSpPr>
          <p:cNvPr id="50" name="直接箭头连接符 49"/>
          <p:cNvCxnSpPr/>
          <p:nvPr/>
        </p:nvCxnSpPr>
        <p:spPr>
          <a:xfrm>
            <a:off x="6968382" y="3191307"/>
            <a:ext cx="0" cy="19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flipV="1">
            <a:off x="6376448" y="3028761"/>
            <a:ext cx="159886" cy="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矩形: 圆角 53"/>
          <p:cNvSpPr/>
          <p:nvPr/>
        </p:nvSpPr>
        <p:spPr>
          <a:xfrm>
            <a:off x="6536334" y="3385453"/>
            <a:ext cx="864095"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变更单提交审批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55" name="连接符: 肘形 54"/>
          <p:cNvCxnSpPr>
            <a:stCxn id="54" idx="1"/>
            <a:endCxn id="46" idx="2"/>
          </p:cNvCxnSpPr>
          <p:nvPr/>
        </p:nvCxnSpPr>
        <p:spPr>
          <a:xfrm rot="10800000">
            <a:off x="5963314" y="3200746"/>
            <a:ext cx="573021" cy="347255"/>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5965409" y="3332104"/>
            <a:ext cx="76174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锁定框架合同</a:t>
            </a:r>
            <a:endParaRPr lang="zh-CN" altLang="en-US" sz="750" b="1" dirty="0">
              <a:solidFill>
                <a:srgbClr val="FF0000"/>
              </a:solidFill>
              <a:latin typeface="Calibri" panose="020F0502020204030204"/>
              <a:ea typeface="宋体" panose="02010600030101010101" pitchFamily="2" charset="-122"/>
            </a:endParaRPr>
          </a:p>
        </p:txBody>
      </p:sp>
      <p:sp>
        <p:nvSpPr>
          <p:cNvPr id="65" name="矩形: 圆角 64"/>
          <p:cNvSpPr/>
          <p:nvPr/>
        </p:nvSpPr>
        <p:spPr>
          <a:xfrm>
            <a:off x="6589983" y="5291981"/>
            <a:ext cx="864095"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变更单审批结果</a:t>
            </a:r>
            <a:endParaRPr lang="zh-CN" altLang="en-US" sz="900" dirty="0">
              <a:solidFill>
                <a:prstClr val="white"/>
              </a:solidFill>
              <a:latin typeface="Calibri" panose="020F0502020204030204"/>
              <a:ea typeface="宋体" panose="02010600030101010101" pitchFamily="2" charset="-122"/>
            </a:endParaRPr>
          </a:p>
        </p:txBody>
      </p:sp>
      <p:sp>
        <p:nvSpPr>
          <p:cNvPr id="67" name="矩形 66"/>
          <p:cNvSpPr/>
          <p:nvPr/>
        </p:nvSpPr>
        <p:spPr>
          <a:xfrm>
            <a:off x="6228184" y="3948263"/>
            <a:ext cx="160429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8" name="文本框 67"/>
          <p:cNvSpPr txBox="1"/>
          <p:nvPr/>
        </p:nvSpPr>
        <p:spPr>
          <a:xfrm>
            <a:off x="6408216" y="3939409"/>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70" name="矩形: 圆角 69"/>
          <p:cNvSpPr/>
          <p:nvPr/>
        </p:nvSpPr>
        <p:spPr>
          <a:xfrm>
            <a:off x="6469811" y="4196641"/>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71" name="矩形: 圆角 70"/>
          <p:cNvSpPr/>
          <p:nvPr/>
        </p:nvSpPr>
        <p:spPr>
          <a:xfrm>
            <a:off x="6464326" y="4522133"/>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72" name="矩形: 圆角 71"/>
          <p:cNvSpPr/>
          <p:nvPr/>
        </p:nvSpPr>
        <p:spPr>
          <a:xfrm>
            <a:off x="7112398" y="4196518"/>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75" name="矩形: 圆角 74"/>
          <p:cNvSpPr/>
          <p:nvPr/>
        </p:nvSpPr>
        <p:spPr>
          <a:xfrm>
            <a:off x="7112398" y="4508953"/>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cxnSp>
        <p:nvCxnSpPr>
          <p:cNvPr id="76" name="直接箭头连接符 75"/>
          <p:cNvCxnSpPr/>
          <p:nvPr/>
        </p:nvCxnSpPr>
        <p:spPr>
          <a:xfrm>
            <a:off x="6968381" y="3740974"/>
            <a:ext cx="0" cy="19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6968382" y="4896396"/>
            <a:ext cx="0" cy="377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菱形 78"/>
          <p:cNvSpPr/>
          <p:nvPr/>
        </p:nvSpPr>
        <p:spPr>
          <a:xfrm>
            <a:off x="5455591" y="5254098"/>
            <a:ext cx="988617" cy="407150"/>
          </a:xfrm>
          <a:prstGeom prst="diamond">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defRPr/>
            </a:pPr>
            <a:r>
              <a:rPr lang="zh-CN" altLang="en-US" sz="600" b="1" dirty="0">
                <a:solidFill>
                  <a:prstClr val="black"/>
                </a:solidFill>
                <a:latin typeface="Calibri" panose="020F0502020204030204"/>
                <a:ea typeface="宋体" panose="02010600030101010101" pitchFamily="2" charset="-122"/>
              </a:rPr>
              <a:t>是否通过</a:t>
            </a:r>
            <a:endParaRPr lang="en-US" altLang="zh-CN" sz="600" b="1" dirty="0">
              <a:solidFill>
                <a:prstClr val="black"/>
              </a:solidFill>
              <a:latin typeface="Calibri" panose="020F0502020204030204"/>
              <a:ea typeface="宋体" panose="02010600030101010101" pitchFamily="2" charset="-122"/>
            </a:endParaRPr>
          </a:p>
        </p:txBody>
      </p:sp>
      <p:cxnSp>
        <p:nvCxnSpPr>
          <p:cNvPr id="83" name="连接符: 肘形 82"/>
          <p:cNvCxnSpPr>
            <a:stCxn id="79" idx="1"/>
            <a:endCxn id="43" idx="2"/>
          </p:cNvCxnSpPr>
          <p:nvPr/>
        </p:nvCxnSpPr>
        <p:spPr>
          <a:xfrm rot="10800000">
            <a:off x="4802459" y="3467297"/>
            <a:ext cx="653133" cy="199037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65" idx="1"/>
          </p:cNvCxnSpPr>
          <p:nvPr/>
        </p:nvCxnSpPr>
        <p:spPr>
          <a:xfrm flipH="1">
            <a:off x="6264176" y="5454528"/>
            <a:ext cx="325807" cy="31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968334" y="5460523"/>
            <a:ext cx="37702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通过</a:t>
            </a:r>
            <a:endParaRPr lang="zh-CN" altLang="en-US" sz="750" b="1" dirty="0">
              <a:solidFill>
                <a:srgbClr val="FF0000"/>
              </a:solidFill>
              <a:latin typeface="Calibri" panose="020F0502020204030204"/>
              <a:ea typeface="宋体" panose="02010600030101010101" pitchFamily="2" charset="-122"/>
            </a:endParaRPr>
          </a:p>
        </p:txBody>
      </p:sp>
      <p:sp>
        <p:nvSpPr>
          <p:cNvPr id="88" name="文本框 87"/>
          <p:cNvSpPr txBox="1"/>
          <p:nvPr/>
        </p:nvSpPr>
        <p:spPr>
          <a:xfrm>
            <a:off x="4471285" y="3916197"/>
            <a:ext cx="377027" cy="1131079"/>
          </a:xfrm>
          <a:prstGeom prst="rect">
            <a:avLst/>
          </a:prstGeom>
          <a:noFill/>
        </p:spPr>
        <p:txBody>
          <a:bodyPr wrap="square" rtlCol="0">
            <a:spAutoFit/>
          </a:bodyPr>
          <a:lstStyle/>
          <a:p>
            <a:pPr algn="ctr" defTabSz="685800">
              <a:defRPr/>
            </a:pPr>
            <a:r>
              <a:rPr lang="zh-CN" altLang="en-US" sz="750" b="1" dirty="0">
                <a:solidFill>
                  <a:srgbClr val="0070C0"/>
                </a:solidFill>
                <a:latin typeface="Calibri" panose="020F0502020204030204"/>
                <a:ea typeface="宋体" panose="02010600030101010101" pitchFamily="2" charset="-122"/>
              </a:rPr>
              <a:t>更新部门配额、合同物料价格、释放锁定合同</a:t>
            </a:r>
            <a:endParaRPr lang="zh-CN" altLang="en-US" sz="750" b="1" dirty="0">
              <a:solidFill>
                <a:srgbClr val="0070C0"/>
              </a:solidFill>
              <a:latin typeface="Calibri" panose="020F0502020204030204"/>
              <a:ea typeface="宋体" panose="02010600030101010101" pitchFamily="2" charset="-122"/>
            </a:endParaRPr>
          </a:p>
        </p:txBody>
      </p:sp>
      <p:cxnSp>
        <p:nvCxnSpPr>
          <p:cNvPr id="89" name="连接符: 肘形 88"/>
          <p:cNvCxnSpPr>
            <a:stCxn id="79" idx="0"/>
            <a:endCxn id="46" idx="2"/>
          </p:cNvCxnSpPr>
          <p:nvPr/>
        </p:nvCxnSpPr>
        <p:spPr>
          <a:xfrm rot="5400000" flipH="1" flipV="1">
            <a:off x="4929930" y="4220716"/>
            <a:ext cx="2053353" cy="1341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5908653" y="5110707"/>
            <a:ext cx="37702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拒绝</a:t>
            </a:r>
            <a:endParaRPr lang="zh-CN" altLang="en-US" sz="750" b="1" dirty="0">
              <a:solidFill>
                <a:srgbClr val="FF0000"/>
              </a:solidFill>
              <a:latin typeface="Calibri" panose="020F0502020204030204"/>
              <a:ea typeface="宋体" panose="02010600030101010101" pitchFamily="2" charset="-122"/>
            </a:endParaRPr>
          </a:p>
        </p:txBody>
      </p:sp>
      <p:sp>
        <p:nvSpPr>
          <p:cNvPr id="91" name="文本框 90"/>
          <p:cNvSpPr txBox="1"/>
          <p:nvPr/>
        </p:nvSpPr>
        <p:spPr>
          <a:xfrm>
            <a:off x="5655503" y="3793234"/>
            <a:ext cx="377027" cy="784830"/>
          </a:xfrm>
          <a:prstGeom prst="rect">
            <a:avLst/>
          </a:prstGeom>
          <a:noFill/>
        </p:spPr>
        <p:txBody>
          <a:bodyPr wrap="square" rtlCol="0">
            <a:spAutoFit/>
          </a:bodyPr>
          <a:lstStyle/>
          <a:p>
            <a:pPr algn="ctr" defTabSz="685800">
              <a:defRPr/>
            </a:pPr>
            <a:r>
              <a:rPr lang="zh-CN" altLang="en-US" sz="750" b="1" dirty="0">
                <a:solidFill>
                  <a:srgbClr val="0070C0"/>
                </a:solidFill>
                <a:latin typeface="Calibri" panose="020F0502020204030204"/>
                <a:ea typeface="宋体" panose="02010600030101010101" pitchFamily="2" charset="-122"/>
              </a:rPr>
              <a:t>释放锁定合同、配额价格不变</a:t>
            </a:r>
            <a:endParaRPr lang="zh-CN" altLang="en-US" sz="750" b="1" dirty="0">
              <a:solidFill>
                <a:srgbClr val="0070C0"/>
              </a:solidFill>
              <a:latin typeface="Calibri" panose="020F0502020204030204"/>
              <a:ea typeface="宋体" panose="02010600030101010101" pitchFamily="2" charset="-122"/>
            </a:endParaRPr>
          </a:p>
        </p:txBody>
      </p:sp>
      <p:sp>
        <p:nvSpPr>
          <p:cNvPr id="92" name="矩形: 圆角 91"/>
          <p:cNvSpPr/>
          <p:nvPr/>
        </p:nvSpPr>
        <p:spPr>
          <a:xfrm>
            <a:off x="7820930" y="3391939"/>
            <a:ext cx="864095" cy="32509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订单起草</a:t>
            </a:r>
            <a:endParaRPr lang="zh-CN" altLang="en-US" sz="900" dirty="0">
              <a:solidFill>
                <a:prstClr val="white"/>
              </a:solidFill>
              <a:latin typeface="Calibri" panose="020F0502020204030204"/>
              <a:ea typeface="宋体" panose="02010600030101010101" pitchFamily="2" charset="-122"/>
            </a:endParaRPr>
          </a:p>
        </p:txBody>
      </p:sp>
      <p:cxnSp>
        <p:nvCxnSpPr>
          <p:cNvPr id="93" name="直接箭头连接符 92"/>
          <p:cNvCxnSpPr>
            <a:stCxn id="54" idx="3"/>
            <a:endCxn id="92" idx="1"/>
          </p:cNvCxnSpPr>
          <p:nvPr/>
        </p:nvCxnSpPr>
        <p:spPr>
          <a:xfrm>
            <a:off x="7400429" y="3548000"/>
            <a:ext cx="420501" cy="648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7366006" y="3352193"/>
            <a:ext cx="56938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锁定合同</a:t>
            </a:r>
            <a:endParaRPr lang="zh-CN" altLang="en-US" sz="750" b="1" dirty="0">
              <a:solidFill>
                <a:srgbClr val="FF0000"/>
              </a:solidFill>
              <a:latin typeface="Calibri" panose="020F0502020204030204"/>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箭头连接符 87"/>
          <p:cNvCxnSpPr/>
          <p:nvPr/>
        </p:nvCxnSpPr>
        <p:spPr>
          <a:xfrm>
            <a:off x="7987404" y="3749062"/>
            <a:ext cx="0" cy="5440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1"/>
          <p:cNvSpPr txBox="1"/>
          <p:nvPr/>
        </p:nvSpPr>
        <p:spPr>
          <a:xfrm>
            <a:off x="0" y="857250"/>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7" name="矩形 46"/>
          <p:cNvSpPr/>
          <p:nvPr/>
        </p:nvSpPr>
        <p:spPr>
          <a:xfrm>
            <a:off x="4132586" y="2528506"/>
            <a:ext cx="4615878" cy="4029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9" name="矩形 48"/>
          <p:cNvSpPr/>
          <p:nvPr/>
        </p:nvSpPr>
        <p:spPr>
          <a:xfrm>
            <a:off x="4139952" y="2530857"/>
            <a:ext cx="4608512"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59" name="矩形: 圆角 58"/>
          <p:cNvSpPr/>
          <p:nvPr/>
        </p:nvSpPr>
        <p:spPr>
          <a:xfrm>
            <a:off x="5519305" y="4598545"/>
            <a:ext cx="900079" cy="462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总控合同审批</a:t>
            </a:r>
            <a:endParaRPr lang="zh-CN" altLang="en-US" sz="900" dirty="0">
              <a:solidFill>
                <a:prstClr val="white"/>
              </a:solidFill>
              <a:latin typeface="Calibri" panose="020F0502020204030204"/>
              <a:ea typeface="宋体" panose="02010600030101010101" pitchFamily="2" charset="-122"/>
            </a:endParaRPr>
          </a:p>
        </p:txBody>
      </p:sp>
      <p:cxnSp>
        <p:nvCxnSpPr>
          <p:cNvPr id="63" name="直接箭头连接符 62"/>
          <p:cNvCxnSpPr/>
          <p:nvPr/>
        </p:nvCxnSpPr>
        <p:spPr>
          <a:xfrm>
            <a:off x="5976882" y="3631144"/>
            <a:ext cx="0" cy="328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5519322" y="3257199"/>
            <a:ext cx="900107" cy="41016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起草总控合同管理</a:t>
            </a:r>
            <a:endParaRPr lang="zh-CN" altLang="en-US" sz="900" dirty="0">
              <a:solidFill>
                <a:prstClr val="white"/>
              </a:solidFill>
              <a:latin typeface="Calibri" panose="020F0502020204030204"/>
              <a:ea typeface="宋体" panose="02010600030101010101" pitchFamily="2" charset="-122"/>
            </a:endParaRPr>
          </a:p>
        </p:txBody>
      </p:sp>
      <p:cxnSp>
        <p:nvCxnSpPr>
          <p:cNvPr id="67" name="直接箭头连接符 66"/>
          <p:cNvCxnSpPr/>
          <p:nvPr/>
        </p:nvCxnSpPr>
        <p:spPr>
          <a:xfrm>
            <a:off x="5966626" y="4408637"/>
            <a:ext cx="0" cy="2086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圆角 78"/>
          <p:cNvSpPr/>
          <p:nvPr/>
        </p:nvSpPr>
        <p:spPr>
          <a:xfrm>
            <a:off x="4348460" y="3036205"/>
            <a:ext cx="901014" cy="331953"/>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框架合同</a:t>
            </a:r>
            <a:endParaRPr lang="zh-CN" altLang="en-US" sz="750" dirty="0">
              <a:solidFill>
                <a:prstClr val="white"/>
              </a:solidFill>
              <a:latin typeface="Calibri" panose="020F0502020204030204"/>
              <a:ea typeface="宋体" panose="02010600030101010101" pitchFamily="2" charset="-122"/>
            </a:endParaRPr>
          </a:p>
        </p:txBody>
      </p:sp>
      <p:sp>
        <p:nvSpPr>
          <p:cNvPr id="80" name="矩形 79"/>
          <p:cNvSpPr/>
          <p:nvPr/>
        </p:nvSpPr>
        <p:spPr>
          <a:xfrm>
            <a:off x="4290848" y="2953011"/>
            <a:ext cx="1034326" cy="980153"/>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1" name="矩形: 圆角 80"/>
          <p:cNvSpPr/>
          <p:nvPr/>
        </p:nvSpPr>
        <p:spPr>
          <a:xfrm>
            <a:off x="4355976" y="3454364"/>
            <a:ext cx="901015" cy="33225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框架合同</a:t>
            </a:r>
            <a:endParaRPr lang="zh-CN" altLang="en-US" sz="750" dirty="0">
              <a:solidFill>
                <a:prstClr val="white"/>
              </a:solidFill>
              <a:latin typeface="Calibri" panose="020F0502020204030204"/>
              <a:ea typeface="宋体" panose="02010600030101010101" pitchFamily="2" charset="-122"/>
            </a:endParaRPr>
          </a:p>
        </p:txBody>
      </p:sp>
      <p:sp>
        <p:nvSpPr>
          <p:cNvPr id="82" name="箭头: 左右 81"/>
          <p:cNvSpPr/>
          <p:nvPr/>
        </p:nvSpPr>
        <p:spPr>
          <a:xfrm>
            <a:off x="5274535" y="3406294"/>
            <a:ext cx="183173" cy="11488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3" name="矩形: 圆角 82"/>
          <p:cNvSpPr/>
          <p:nvPr/>
        </p:nvSpPr>
        <p:spPr>
          <a:xfrm>
            <a:off x="5519306" y="3965307"/>
            <a:ext cx="900107" cy="42791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设置供应商偏离度</a:t>
            </a:r>
            <a:endParaRPr lang="zh-CN" altLang="en-US" sz="750" dirty="0">
              <a:solidFill>
                <a:prstClr val="white"/>
              </a:solidFill>
              <a:latin typeface="Calibri" panose="020F0502020204030204"/>
              <a:ea typeface="宋体" panose="02010600030101010101" pitchFamily="2" charset="-122"/>
            </a:endParaRPr>
          </a:p>
        </p:txBody>
      </p:sp>
      <p:sp>
        <p:nvSpPr>
          <p:cNvPr id="84" name="矩形: 圆角 83"/>
          <p:cNvSpPr/>
          <p:nvPr/>
        </p:nvSpPr>
        <p:spPr>
          <a:xfrm>
            <a:off x="6419384" y="5580074"/>
            <a:ext cx="904975" cy="3712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生效总控合同</a:t>
            </a:r>
            <a:endParaRPr lang="zh-CN" altLang="en-US" sz="900" dirty="0">
              <a:solidFill>
                <a:prstClr val="white"/>
              </a:solidFill>
              <a:latin typeface="Calibri" panose="020F0502020204030204"/>
              <a:ea typeface="宋体" panose="02010600030101010101" pitchFamily="2" charset="-122"/>
            </a:endParaRPr>
          </a:p>
        </p:txBody>
      </p:sp>
      <p:cxnSp>
        <p:nvCxnSpPr>
          <p:cNvPr id="85" name="直接箭头连接符 84"/>
          <p:cNvCxnSpPr>
            <a:stCxn id="61" idx="3"/>
          </p:cNvCxnSpPr>
          <p:nvPr/>
        </p:nvCxnSpPr>
        <p:spPr>
          <a:xfrm>
            <a:off x="5919395" y="5765709"/>
            <a:ext cx="49998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矩形: 圆角 85"/>
          <p:cNvSpPr/>
          <p:nvPr/>
        </p:nvSpPr>
        <p:spPr>
          <a:xfrm>
            <a:off x="7586841" y="3419368"/>
            <a:ext cx="851970" cy="4260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起草提交审批</a:t>
            </a:r>
            <a:endParaRPr lang="zh-CN" altLang="en-US" sz="900" dirty="0">
              <a:solidFill>
                <a:prstClr val="white"/>
              </a:solidFill>
              <a:latin typeface="Calibri" panose="020F0502020204030204"/>
              <a:ea typeface="宋体" panose="02010600030101010101" pitchFamily="2" charset="-122"/>
            </a:endParaRPr>
          </a:p>
        </p:txBody>
      </p:sp>
      <p:cxnSp>
        <p:nvCxnSpPr>
          <p:cNvPr id="87" name="连接符: 肘形 86"/>
          <p:cNvCxnSpPr>
            <a:stCxn id="84" idx="3"/>
            <a:endCxn id="18" idx="1"/>
          </p:cNvCxnSpPr>
          <p:nvPr/>
        </p:nvCxnSpPr>
        <p:spPr>
          <a:xfrm flipV="1">
            <a:off x="7324359" y="4458517"/>
            <a:ext cx="240861" cy="130719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菱形 17"/>
          <p:cNvSpPr/>
          <p:nvPr/>
        </p:nvSpPr>
        <p:spPr>
          <a:xfrm>
            <a:off x="7565220" y="4294130"/>
            <a:ext cx="895212" cy="328773"/>
          </a:xfrm>
          <a:prstGeom prst="diamon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b="1" dirty="0">
                <a:solidFill>
                  <a:srgbClr val="0070C0"/>
                </a:solidFill>
                <a:latin typeface="Calibri" panose="020F0502020204030204"/>
                <a:ea typeface="宋体" panose="02010600030101010101" pitchFamily="2" charset="-122"/>
              </a:rPr>
              <a:t>校验</a:t>
            </a:r>
            <a:endParaRPr lang="zh-CN" altLang="en-US" sz="750" b="1" dirty="0">
              <a:solidFill>
                <a:srgbClr val="0070C0"/>
              </a:solidFill>
              <a:latin typeface="Calibri" panose="020F0502020204030204"/>
              <a:ea typeface="宋体" panose="02010600030101010101" pitchFamily="2" charset="-122"/>
            </a:endParaRPr>
          </a:p>
        </p:txBody>
      </p:sp>
      <p:sp>
        <p:nvSpPr>
          <p:cNvPr id="89" name="矩形: 圆角 88"/>
          <p:cNvSpPr/>
          <p:nvPr/>
        </p:nvSpPr>
        <p:spPr>
          <a:xfrm>
            <a:off x="7621798" y="5071638"/>
            <a:ext cx="782056" cy="2809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sp>
        <p:nvSpPr>
          <p:cNvPr id="90" name="矩形: 圆角 89"/>
          <p:cNvSpPr/>
          <p:nvPr/>
        </p:nvSpPr>
        <p:spPr>
          <a:xfrm>
            <a:off x="7621798" y="5801295"/>
            <a:ext cx="782056" cy="27510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91" name="直接箭头连接符 90"/>
          <p:cNvCxnSpPr>
            <a:stCxn id="89" idx="2"/>
            <a:endCxn id="90" idx="0"/>
          </p:cNvCxnSpPr>
          <p:nvPr/>
        </p:nvCxnSpPr>
        <p:spPr>
          <a:xfrm>
            <a:off x="8012826" y="5352561"/>
            <a:ext cx="0" cy="4487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8" idx="2"/>
            <a:endCxn id="89" idx="0"/>
          </p:cNvCxnSpPr>
          <p:nvPr/>
        </p:nvCxnSpPr>
        <p:spPr>
          <a:xfrm>
            <a:off x="8012826" y="4622903"/>
            <a:ext cx="0" cy="448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思想气泡: 云 26"/>
          <p:cNvSpPr/>
          <p:nvPr/>
        </p:nvSpPr>
        <p:spPr>
          <a:xfrm>
            <a:off x="6509595" y="3263590"/>
            <a:ext cx="999680" cy="863373"/>
          </a:xfrm>
          <a:prstGeom prst="cloudCallout">
            <a:avLst>
              <a:gd name="adj1" fmla="val 70807"/>
              <a:gd name="adj2" fmla="val 4963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28" name="文本框 27"/>
          <p:cNvSpPr txBox="1"/>
          <p:nvPr/>
        </p:nvSpPr>
        <p:spPr>
          <a:xfrm>
            <a:off x="6732240" y="3406294"/>
            <a:ext cx="668170" cy="584775"/>
          </a:xfrm>
          <a:prstGeom prst="rect">
            <a:avLst/>
          </a:prstGeom>
          <a:noFill/>
        </p:spPr>
        <p:txBody>
          <a:bodyPr wrap="square" rtlCol="0">
            <a:spAutoFit/>
          </a:bodyPr>
          <a:lstStyle/>
          <a:p>
            <a:pPr defTabSz="685800">
              <a:defRPr/>
            </a:pPr>
            <a:r>
              <a:rPr lang="zh-CN" altLang="en-US" sz="800" dirty="0">
                <a:solidFill>
                  <a:srgbClr val="FF0000"/>
                </a:solidFill>
                <a:latin typeface="Calibri" panose="020F0502020204030204"/>
                <a:ea typeface="宋体" panose="02010600030101010101" pitchFamily="2" charset="-122"/>
              </a:rPr>
              <a:t>总控合同上限校验、供应商偏离度检查</a:t>
            </a:r>
            <a:endParaRPr lang="zh-CN" altLang="en-US" sz="800" dirty="0">
              <a:solidFill>
                <a:srgbClr val="FF0000"/>
              </a:solidFill>
              <a:latin typeface="Calibri" panose="020F0502020204030204"/>
              <a:ea typeface="宋体" panose="02010600030101010101" pitchFamily="2" charset="-122"/>
            </a:endParaRPr>
          </a:p>
        </p:txBody>
      </p:sp>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2.4</a:t>
            </a:r>
            <a:r>
              <a:rPr lang="zh-CN" altLang="en-US" sz="2000" b="1" kern="0" dirty="0">
                <a:solidFill>
                  <a:schemeClr val="bg1"/>
                </a:solidFill>
                <a:latin typeface="微软雅黑" panose="020B0503020204020204" pitchFamily="34" charset="-122"/>
                <a:ea typeface="微软雅黑" panose="020B0503020204020204" pitchFamily="34" charset="-122"/>
              </a:rPr>
              <a:t>业务精细化管理能力提升（二）</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286172" y="682504"/>
            <a:ext cx="8462292"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对个多个框架合同进行总控框架合同的管理、审核，在订单起草环节实现对总控合同的校验管控；对总控合同增加供应商采购偏移管控配置，设置管理偏离配置的总控合同在起草订单换机对采购，按照合同执行金额进行偏离度校验，并给出提示，例如“</a:t>
            </a:r>
            <a:r>
              <a:rPr lang="en-US" altLang="zh-CN" sz="1400" dirty="0">
                <a:solidFill>
                  <a:prstClr val="black"/>
                </a:solidFill>
                <a:latin typeface="微软雅黑" panose="020B0503020204020204" pitchFamily="34" charset="-122"/>
                <a:ea typeface="微软雅黑" panose="020B0503020204020204" pitchFamily="34" charset="-122"/>
              </a:rPr>
              <a:t>XXX</a:t>
            </a:r>
            <a:r>
              <a:rPr lang="zh-CN" altLang="en-US" sz="1400" dirty="0">
                <a:solidFill>
                  <a:prstClr val="black"/>
                </a:solidFill>
                <a:latin typeface="微软雅黑" panose="020B0503020204020204" pitchFamily="34" charset="-122"/>
                <a:ea typeface="微软雅黑" panose="020B0503020204020204" pitchFamily="34" charset="-122"/>
              </a:rPr>
              <a:t>供应商采购配额</a:t>
            </a:r>
            <a:r>
              <a:rPr lang="en-US" altLang="zh-CN" sz="1400" dirty="0">
                <a:solidFill>
                  <a:prstClr val="black"/>
                </a:solidFill>
                <a:latin typeface="微软雅黑" panose="020B0503020204020204" pitchFamily="34" charset="-122"/>
                <a:ea typeface="微软雅黑" panose="020B0503020204020204" pitchFamily="34" charset="-122"/>
              </a:rPr>
              <a:t>70%</a:t>
            </a:r>
            <a:r>
              <a:rPr lang="zh-CN" altLang="en-US" sz="1400" dirty="0">
                <a:solidFill>
                  <a:prstClr val="black"/>
                </a:solidFill>
                <a:latin typeface="微软雅黑" panose="020B0503020204020204" pitchFamily="34" charset="-122"/>
                <a:ea typeface="微软雅黑" panose="020B0503020204020204" pitchFamily="34" charset="-122"/>
              </a:rPr>
              <a:t>，目前采购配额</a:t>
            </a:r>
            <a:r>
              <a:rPr lang="en-US" altLang="zh-CN" sz="1400" dirty="0">
                <a:solidFill>
                  <a:prstClr val="black"/>
                </a:solidFill>
                <a:latin typeface="微软雅黑" panose="020B0503020204020204" pitchFamily="34" charset="-122"/>
                <a:ea typeface="微软雅黑" panose="020B0503020204020204" pitchFamily="34" charset="-122"/>
              </a:rPr>
              <a:t>80%</a:t>
            </a:r>
            <a:r>
              <a:rPr lang="zh-CN" altLang="en-US" sz="1400" dirty="0">
                <a:solidFill>
                  <a:prstClr val="black"/>
                </a:solidFill>
                <a:latin typeface="微软雅黑" panose="020B0503020204020204" pitchFamily="34" charset="-122"/>
                <a:ea typeface="微软雅黑" panose="020B0503020204020204" pitchFamily="34" charset="-122"/>
              </a:rPr>
              <a:t>，请确认。”</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52" name="矩形 7"/>
          <p:cNvSpPr/>
          <p:nvPr/>
        </p:nvSpPr>
        <p:spPr>
          <a:xfrm>
            <a:off x="432384" y="2371525"/>
            <a:ext cx="3473371"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总控框架合同管理</a:t>
            </a:r>
            <a:r>
              <a:rPr lang="zh-CN" altLang="en-US" sz="1200" dirty="0">
                <a:solidFill>
                  <a:schemeClr val="tx1"/>
                </a:solidFill>
                <a:latin typeface="微软雅黑" panose="020B0503020204020204" pitchFamily="34" charset="-122"/>
                <a:ea typeface="微软雅黑" panose="020B0503020204020204" pitchFamily="34" charset="-122"/>
              </a:rPr>
              <a:t>：关联框架合同，新增总控框架合同管理功能，实现总控合同额度配置，配置管理供应商合同采购偏离配置。</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总控框架合同审批</a:t>
            </a:r>
            <a:r>
              <a:rPr lang="zh-CN" altLang="en-US" sz="1200" dirty="0">
                <a:solidFill>
                  <a:schemeClr val="tx1"/>
                </a:solidFill>
                <a:latin typeface="微软雅黑" panose="020B0503020204020204" pitchFamily="34" charset="-122"/>
                <a:ea typeface="微软雅黑" panose="020B0503020204020204" pitchFamily="34" charset="-122"/>
              </a:rPr>
              <a:t>：对接流程引擎实现总控框架合同审批管理功能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总控合同查询</a:t>
            </a:r>
            <a:r>
              <a:rPr lang="zh-CN" altLang="en-US" sz="1200" dirty="0">
                <a:solidFill>
                  <a:schemeClr val="tx1"/>
                </a:solidFill>
                <a:latin typeface="微软雅黑" panose="020B0503020204020204" pitchFamily="34" charset="-122"/>
                <a:ea typeface="微软雅黑" panose="020B0503020204020204" pitchFamily="34" charset="-122"/>
              </a:rPr>
              <a:t>：新增总控合同、供应商偏离采购查询功能。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订单起草管理调整：</a:t>
            </a:r>
            <a:r>
              <a:rPr lang="zh-CN" altLang="en-US" sz="1200" dirty="0">
                <a:solidFill>
                  <a:schemeClr val="tx1"/>
                </a:solidFill>
                <a:latin typeface="微软雅黑" panose="020B0503020204020204" pitchFamily="34" charset="-122"/>
                <a:ea typeface="微软雅黑" panose="020B0503020204020204" pitchFamily="34" charset="-122"/>
              </a:rPr>
              <a:t>订单起草提交审核环节，增加总控合同上限管控，对偏离度管控的合同进行供应商采购偏离度提醒，</a:t>
            </a:r>
            <a:r>
              <a:rPr lang="zh-CN" altLang="en-US" sz="1200" dirty="0">
                <a:solidFill>
                  <a:prstClr val="black"/>
                </a:solidFill>
                <a:latin typeface="微软雅黑" panose="020B0503020204020204" pitchFamily="34" charset="-122"/>
                <a:ea typeface="微软雅黑" panose="020B0503020204020204" pitchFamily="34" charset="-122"/>
              </a:rPr>
              <a:t>例如“</a:t>
            </a:r>
            <a:r>
              <a:rPr lang="en-US" altLang="zh-CN" sz="1200" dirty="0">
                <a:solidFill>
                  <a:prstClr val="black"/>
                </a:solidFill>
                <a:latin typeface="微软雅黑" panose="020B0503020204020204" pitchFamily="34" charset="-122"/>
                <a:ea typeface="微软雅黑" panose="020B0503020204020204" pitchFamily="34" charset="-122"/>
              </a:rPr>
              <a:t>XXX</a:t>
            </a:r>
            <a:r>
              <a:rPr lang="zh-CN" altLang="en-US" sz="1200" dirty="0">
                <a:solidFill>
                  <a:prstClr val="black"/>
                </a:solidFill>
                <a:latin typeface="微软雅黑" panose="020B0503020204020204" pitchFamily="34" charset="-122"/>
                <a:ea typeface="微软雅黑" panose="020B0503020204020204" pitchFamily="34" charset="-122"/>
              </a:rPr>
              <a:t>供应商采购配额</a:t>
            </a:r>
            <a:r>
              <a:rPr lang="en-US" altLang="zh-CN" sz="1200" dirty="0">
                <a:solidFill>
                  <a:prstClr val="black"/>
                </a:solidFill>
                <a:latin typeface="微软雅黑" panose="020B0503020204020204" pitchFamily="34" charset="-122"/>
                <a:ea typeface="微软雅黑" panose="020B0503020204020204" pitchFamily="34" charset="-122"/>
              </a:rPr>
              <a:t>70%</a:t>
            </a:r>
            <a:r>
              <a:rPr lang="zh-CN" altLang="en-US" sz="1200" dirty="0">
                <a:solidFill>
                  <a:prstClr val="black"/>
                </a:solidFill>
                <a:latin typeface="微软雅黑" panose="020B0503020204020204" pitchFamily="34" charset="-122"/>
                <a:ea typeface="微软雅黑" panose="020B0503020204020204" pitchFamily="34" charset="-122"/>
              </a:rPr>
              <a:t>，目前采购配额</a:t>
            </a:r>
            <a:r>
              <a:rPr lang="en-US" altLang="zh-CN" sz="1200" dirty="0">
                <a:solidFill>
                  <a:prstClr val="black"/>
                </a:solidFill>
                <a:latin typeface="微软雅黑" panose="020B0503020204020204" pitchFamily="34" charset="-122"/>
                <a:ea typeface="微软雅黑" panose="020B0503020204020204" pitchFamily="34" charset="-122"/>
              </a:rPr>
              <a:t>80%</a:t>
            </a:r>
            <a:r>
              <a:rPr lang="zh-CN" altLang="en-US" sz="1200" dirty="0">
                <a:solidFill>
                  <a:prstClr val="black"/>
                </a:solidFill>
                <a:latin typeface="微软雅黑" panose="020B0503020204020204" pitchFamily="34" charset="-122"/>
                <a:ea typeface="微软雅黑" panose="020B0503020204020204" pitchFamily="34" charset="-122"/>
              </a:rPr>
              <a:t>，请确认。”</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3" name="文本框 1"/>
          <p:cNvSpPr txBox="1"/>
          <p:nvPr/>
        </p:nvSpPr>
        <p:spPr>
          <a:xfrm>
            <a:off x="1091357" y="1825660"/>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55" name="文本框 5"/>
          <p:cNvSpPr txBox="1"/>
          <p:nvPr/>
        </p:nvSpPr>
        <p:spPr>
          <a:xfrm>
            <a:off x="4932040" y="1753652"/>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56" name="矩形 4"/>
          <p:cNvSpPr/>
          <p:nvPr/>
        </p:nvSpPr>
        <p:spPr>
          <a:xfrm>
            <a:off x="3995937" y="2401117"/>
            <a:ext cx="4896544" cy="4268243"/>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1" name="矩形 60"/>
          <p:cNvSpPr/>
          <p:nvPr/>
        </p:nvSpPr>
        <p:spPr>
          <a:xfrm>
            <a:off x="4315101" y="5291642"/>
            <a:ext cx="160429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2" name="文本框 61"/>
          <p:cNvSpPr txBox="1"/>
          <p:nvPr/>
        </p:nvSpPr>
        <p:spPr>
          <a:xfrm>
            <a:off x="4348460" y="5308333"/>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68" name="矩形: 圆角 67"/>
          <p:cNvSpPr/>
          <p:nvPr/>
        </p:nvSpPr>
        <p:spPr>
          <a:xfrm>
            <a:off x="4474661" y="5567276"/>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69" name="矩形: 圆角 68"/>
          <p:cNvSpPr/>
          <p:nvPr/>
        </p:nvSpPr>
        <p:spPr>
          <a:xfrm>
            <a:off x="4469176" y="5892768"/>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70" name="矩形: 圆角 69"/>
          <p:cNvSpPr/>
          <p:nvPr/>
        </p:nvSpPr>
        <p:spPr>
          <a:xfrm>
            <a:off x="5117248" y="5567153"/>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71" name="矩形: 圆角 70"/>
          <p:cNvSpPr/>
          <p:nvPr/>
        </p:nvSpPr>
        <p:spPr>
          <a:xfrm>
            <a:off x="5117248" y="5879588"/>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cxnSp>
        <p:nvCxnSpPr>
          <p:cNvPr id="72" name="连接符: 肘形 71"/>
          <p:cNvCxnSpPr>
            <a:stCxn id="59" idx="1"/>
            <a:endCxn id="61" idx="0"/>
          </p:cNvCxnSpPr>
          <p:nvPr/>
        </p:nvCxnSpPr>
        <p:spPr>
          <a:xfrm rot="10800000" flipV="1">
            <a:off x="5117249" y="4829880"/>
            <a:ext cx="402057" cy="461761"/>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 name="直接箭头连接符 173"/>
          <p:cNvCxnSpPr/>
          <p:nvPr/>
        </p:nvCxnSpPr>
        <p:spPr>
          <a:xfrm flipV="1">
            <a:off x="8088010" y="2928682"/>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8088010" y="3248668"/>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8088010" y="3576845"/>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8088010" y="3929924"/>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4842125" y="5949280"/>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8048529" y="5451602"/>
            <a:ext cx="0" cy="281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8047881" y="5955658"/>
            <a:ext cx="0" cy="281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4842125" y="5380577"/>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4842125" y="4876521"/>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3994639" y="4055119"/>
            <a:ext cx="280846"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否</a:t>
            </a:r>
            <a:endParaRPr lang="zh-CN" altLang="en-US" sz="750" b="1" dirty="0">
              <a:solidFill>
                <a:srgbClr val="FF0000"/>
              </a:solidFill>
              <a:latin typeface="Calibri" panose="020F0502020204030204"/>
              <a:ea typeface="宋体" panose="02010600030101010101" pitchFamily="2" charset="-122"/>
            </a:endParaRPr>
          </a:p>
        </p:txBody>
      </p:sp>
      <p:cxnSp>
        <p:nvCxnSpPr>
          <p:cNvPr id="112" name="直接箭头连接符 111"/>
          <p:cNvCxnSpPr/>
          <p:nvPr/>
        </p:nvCxnSpPr>
        <p:spPr>
          <a:xfrm>
            <a:off x="4817523" y="3940417"/>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817523" y="3436361"/>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3.1</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标准化物资贯穿跟踪（一）</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40" name="TextBox 1"/>
          <p:cNvSpPr txBox="1"/>
          <p:nvPr/>
        </p:nvSpPr>
        <p:spPr>
          <a:xfrm>
            <a:off x="54682" y="917807"/>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1" name="矩形 40"/>
          <p:cNvSpPr/>
          <p:nvPr/>
        </p:nvSpPr>
        <p:spPr>
          <a:xfrm>
            <a:off x="3893585" y="2404073"/>
            <a:ext cx="5042991" cy="42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2" name="矩形 41"/>
          <p:cNvSpPr/>
          <p:nvPr/>
        </p:nvSpPr>
        <p:spPr>
          <a:xfrm>
            <a:off x="3886219" y="2207215"/>
            <a:ext cx="5042991"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44" name="矩形: 圆角 43"/>
          <p:cNvSpPr/>
          <p:nvPr/>
        </p:nvSpPr>
        <p:spPr>
          <a:xfrm>
            <a:off x="4431153" y="456988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申请首页</a:t>
            </a:r>
            <a:endParaRPr lang="zh-CN" altLang="en-US" sz="900" dirty="0">
              <a:solidFill>
                <a:prstClr val="white"/>
              </a:solidFill>
              <a:latin typeface="Calibri" panose="020F0502020204030204"/>
              <a:ea typeface="宋体" panose="02010600030101010101" pitchFamily="2" charset="-122"/>
            </a:endParaRPr>
          </a:p>
        </p:txBody>
      </p:sp>
      <p:cxnSp>
        <p:nvCxnSpPr>
          <p:cNvPr id="45" name="直接箭头连接符 44"/>
          <p:cNvCxnSpPr>
            <a:stCxn id="46" idx="1"/>
          </p:cNvCxnSpPr>
          <p:nvPr/>
        </p:nvCxnSpPr>
        <p:spPr>
          <a:xfrm flipH="1" flipV="1">
            <a:off x="3696624" y="3315364"/>
            <a:ext cx="688851" cy="69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6" name="矩形: 圆角 45"/>
          <p:cNvSpPr/>
          <p:nvPr/>
        </p:nvSpPr>
        <p:spPr>
          <a:xfrm>
            <a:off x="4385475" y="3143667"/>
            <a:ext cx="774083" cy="357341"/>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标准物资配置</a:t>
            </a:r>
            <a:endParaRPr lang="zh-CN" altLang="en-US" sz="900" dirty="0">
              <a:solidFill>
                <a:prstClr val="white"/>
              </a:solidFill>
              <a:latin typeface="Calibri" panose="020F0502020204030204"/>
              <a:ea typeface="宋体" panose="02010600030101010101" pitchFamily="2" charset="-122"/>
            </a:endParaRPr>
          </a:p>
        </p:txBody>
      </p:sp>
      <p:sp>
        <p:nvSpPr>
          <p:cNvPr id="64" name="矩形: 圆角 63"/>
          <p:cNvSpPr/>
          <p:nvPr/>
        </p:nvSpPr>
        <p:spPr>
          <a:xfrm>
            <a:off x="4421472" y="3647723"/>
            <a:ext cx="738086" cy="3573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可视化申请入口</a:t>
            </a:r>
            <a:endParaRPr lang="zh-CN" altLang="en-US" sz="750" dirty="0">
              <a:solidFill>
                <a:prstClr val="white"/>
              </a:solidFill>
              <a:latin typeface="Calibri" panose="020F0502020204030204"/>
              <a:ea typeface="宋体" panose="02010600030101010101" pitchFamily="2" charset="-122"/>
            </a:endParaRPr>
          </a:p>
        </p:txBody>
      </p:sp>
      <p:sp>
        <p:nvSpPr>
          <p:cNvPr id="97" name="矩形 96"/>
          <p:cNvSpPr/>
          <p:nvPr/>
        </p:nvSpPr>
        <p:spPr>
          <a:xfrm>
            <a:off x="322901" y="590039"/>
            <a:ext cx="8606309"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对接供应链系统实现可视化采购平台统一标准物资采购申请统一入口；订单审批流程整合流程引擎实现流程配置化管理；对通华为、长飞等厂商的标准配置信息接口，供应商库存、备货、发货信息采用移动标准配置编码，实现物流信息的贯穿跟踪；设置各个环节流程时效管理，实现短信预警通知管理。</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98" name="矩形 7"/>
          <p:cNvSpPr/>
          <p:nvPr/>
        </p:nvSpPr>
        <p:spPr>
          <a:xfrm>
            <a:off x="431897" y="2132856"/>
            <a:ext cx="2256884" cy="4608512"/>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标准物资管理</a:t>
            </a:r>
            <a:r>
              <a:rPr lang="zh-CN" altLang="en-US" sz="1200" dirty="0">
                <a:solidFill>
                  <a:schemeClr val="tx1"/>
                </a:solidFill>
                <a:latin typeface="微软雅黑" panose="020B0503020204020204" pitchFamily="34" charset="-122"/>
                <a:ea typeface="微软雅黑" panose="020B0503020204020204" pitchFamily="34" charset="-122"/>
              </a:rPr>
              <a:t>：优化标准物资配置管理功能，提供供应链</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厂商系统标准配置信息。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标准物资关联框架管理</a:t>
            </a:r>
            <a:r>
              <a:rPr lang="zh-CN" altLang="en-US" sz="1200" dirty="0">
                <a:solidFill>
                  <a:schemeClr val="tx1"/>
                </a:solidFill>
                <a:latin typeface="微软雅黑" panose="020B0503020204020204" pitchFamily="34" charset="-122"/>
                <a:ea typeface="微软雅黑" panose="020B0503020204020204" pitchFamily="34" charset="-122"/>
              </a:rPr>
              <a:t>：优化标准配置关联框架合同，实现标准物资合同、价格等信息绑定。</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统一标准物资申请入口</a:t>
            </a:r>
            <a:r>
              <a:rPr lang="zh-CN" altLang="en-US" sz="1200" dirty="0">
                <a:solidFill>
                  <a:schemeClr val="tx1"/>
                </a:solidFill>
                <a:latin typeface="微软雅黑" panose="020B0503020204020204" pitchFamily="34" charset="-122"/>
                <a:ea typeface="微软雅黑" panose="020B0503020204020204" pitchFamily="34" charset="-122"/>
              </a:rPr>
              <a:t>：可视化平台作为标准物资统一申请入口，查询不到标准物资申请则系统跳转供应链系统做非标物资采购申请。</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审批流程配置管理</a:t>
            </a:r>
            <a:r>
              <a:rPr lang="zh-CN" altLang="en-US" sz="1200" dirty="0">
                <a:solidFill>
                  <a:schemeClr val="tx1"/>
                </a:solidFill>
                <a:latin typeface="微软雅黑" panose="020B0503020204020204" pitchFamily="34" charset="-122"/>
                <a:ea typeface="微软雅黑" panose="020B0503020204020204" pitchFamily="34" charset="-122"/>
              </a:rPr>
              <a:t>：优化采购申请审批、订单审批对接流程引擎，实现审批流程配置管理。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9" name="文本框 1"/>
          <p:cNvSpPr txBox="1"/>
          <p:nvPr/>
        </p:nvSpPr>
        <p:spPr>
          <a:xfrm>
            <a:off x="620833" y="1556792"/>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100" name="文本框 5"/>
          <p:cNvSpPr txBox="1"/>
          <p:nvPr/>
        </p:nvSpPr>
        <p:spPr>
          <a:xfrm>
            <a:off x="4986722" y="1556792"/>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101" name="矩形 4"/>
          <p:cNvSpPr/>
          <p:nvPr/>
        </p:nvSpPr>
        <p:spPr>
          <a:xfrm>
            <a:off x="2771800" y="2132856"/>
            <a:ext cx="6192688" cy="4608512"/>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109" name="矩形 108"/>
          <p:cNvSpPr/>
          <p:nvPr/>
        </p:nvSpPr>
        <p:spPr>
          <a:xfrm>
            <a:off x="2843807" y="2401723"/>
            <a:ext cx="1042412" cy="424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10" name="矩形 109"/>
          <p:cNvSpPr/>
          <p:nvPr/>
        </p:nvSpPr>
        <p:spPr>
          <a:xfrm>
            <a:off x="2843807" y="2204864"/>
            <a:ext cx="1035046"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a:t>
            </a:r>
            <a:r>
              <a:rPr lang="en-US" altLang="zh-CN" sz="1350" dirty="0">
                <a:solidFill>
                  <a:prstClr val="white"/>
                </a:solidFill>
                <a:latin typeface="Calibri" panose="020F0502020204030204"/>
                <a:ea typeface="宋体" panose="02010600030101010101" pitchFamily="2" charset="-122"/>
              </a:rPr>
              <a:t>/</a:t>
            </a:r>
            <a:r>
              <a:rPr lang="zh-CN" altLang="en-US" sz="1350" dirty="0">
                <a:solidFill>
                  <a:prstClr val="white"/>
                </a:solidFill>
                <a:latin typeface="Calibri" panose="020F0502020204030204"/>
                <a:ea typeface="宋体" panose="02010600030101010101" pitchFamily="2" charset="-122"/>
              </a:rPr>
              <a:t>其他系统</a:t>
            </a:r>
            <a:endParaRPr lang="zh-CN" altLang="en-US" sz="1350" dirty="0">
              <a:solidFill>
                <a:prstClr val="white"/>
              </a:solidFill>
              <a:latin typeface="Calibri" panose="020F0502020204030204"/>
              <a:ea typeface="宋体" panose="02010600030101010101" pitchFamily="2" charset="-122"/>
            </a:endParaRPr>
          </a:p>
        </p:txBody>
      </p:sp>
      <p:sp>
        <p:nvSpPr>
          <p:cNvPr id="111" name="矩形: 圆角 110"/>
          <p:cNvSpPr/>
          <p:nvPr/>
        </p:nvSpPr>
        <p:spPr>
          <a:xfrm>
            <a:off x="2987823" y="3129720"/>
            <a:ext cx="774572"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标准物资配置</a:t>
            </a:r>
            <a:endParaRPr lang="zh-CN" altLang="en-US" sz="900" dirty="0">
              <a:solidFill>
                <a:prstClr val="white"/>
              </a:solidFill>
              <a:latin typeface="Calibri" panose="020F0502020204030204"/>
              <a:ea typeface="宋体" panose="02010600030101010101" pitchFamily="2" charset="-122"/>
            </a:endParaRPr>
          </a:p>
        </p:txBody>
      </p:sp>
      <p:sp>
        <p:nvSpPr>
          <p:cNvPr id="113" name="菱形 112"/>
          <p:cNvSpPr/>
          <p:nvPr/>
        </p:nvSpPr>
        <p:spPr>
          <a:xfrm>
            <a:off x="4385475" y="4141468"/>
            <a:ext cx="872968" cy="295644"/>
          </a:xfrm>
          <a:prstGeom prst="diamond">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schemeClr val="tx1">
                    <a:lumMod val="95000"/>
                    <a:lumOff val="5000"/>
                  </a:schemeClr>
                </a:solidFill>
                <a:latin typeface="宋体" panose="02010600030101010101" pitchFamily="2" charset="-122"/>
              </a:rPr>
              <a:t>是否标准物资</a:t>
            </a:r>
            <a:endParaRPr lang="zh-CN" altLang="en-US" sz="750" dirty="0">
              <a:solidFill>
                <a:prstClr val="white"/>
              </a:solidFill>
              <a:latin typeface="宋体" panose="02010600030101010101" pitchFamily="2" charset="-122"/>
              <a:ea typeface="宋体" panose="02010600030101010101" pitchFamily="2" charset="-122"/>
            </a:endParaRPr>
          </a:p>
        </p:txBody>
      </p:sp>
      <p:sp>
        <p:nvSpPr>
          <p:cNvPr id="114" name="矩形: 圆角 113"/>
          <p:cNvSpPr/>
          <p:nvPr/>
        </p:nvSpPr>
        <p:spPr>
          <a:xfrm>
            <a:off x="3001305" y="4077072"/>
            <a:ext cx="738087"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采购申请</a:t>
            </a:r>
            <a:endParaRPr lang="zh-CN" altLang="en-US" sz="900" dirty="0">
              <a:solidFill>
                <a:prstClr val="white"/>
              </a:solidFill>
              <a:latin typeface="Calibri" panose="020F0502020204030204"/>
              <a:ea typeface="宋体" panose="02010600030101010101" pitchFamily="2" charset="-122"/>
            </a:endParaRPr>
          </a:p>
        </p:txBody>
      </p:sp>
      <p:cxnSp>
        <p:nvCxnSpPr>
          <p:cNvPr id="116" name="直接箭头连接符 115"/>
          <p:cNvCxnSpPr>
            <a:stCxn id="113" idx="1"/>
          </p:cNvCxnSpPr>
          <p:nvPr/>
        </p:nvCxnSpPr>
        <p:spPr>
          <a:xfrm flipH="1">
            <a:off x="3744794" y="4289290"/>
            <a:ext cx="640681" cy="744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3678050" y="4298024"/>
            <a:ext cx="819628" cy="207749"/>
          </a:xfrm>
          <a:prstGeom prst="rect">
            <a:avLst/>
          </a:prstGeom>
          <a:noFill/>
        </p:spPr>
        <p:txBody>
          <a:bodyPr wrap="square" rtlCol="0">
            <a:spAutoFit/>
          </a:bodyPr>
          <a:lstStyle/>
          <a:p>
            <a:pPr algn="ctr" defTabSz="685800">
              <a:defRPr/>
            </a:pPr>
            <a:r>
              <a:rPr lang="zh-CN" altLang="en-US" sz="750" b="1" dirty="0">
                <a:solidFill>
                  <a:srgbClr val="0070C0"/>
                </a:solidFill>
                <a:latin typeface="Calibri" panose="020F0502020204030204"/>
                <a:ea typeface="宋体" panose="02010600030101010101" pitchFamily="2" charset="-122"/>
              </a:rPr>
              <a:t>跳转链接</a:t>
            </a:r>
            <a:endParaRPr lang="zh-CN" altLang="en-US" sz="750" b="1" dirty="0">
              <a:solidFill>
                <a:srgbClr val="0070C0"/>
              </a:solidFill>
              <a:latin typeface="Calibri" panose="020F0502020204030204"/>
              <a:ea typeface="宋体" panose="02010600030101010101" pitchFamily="2" charset="-122"/>
            </a:endParaRPr>
          </a:p>
        </p:txBody>
      </p:sp>
      <p:sp>
        <p:nvSpPr>
          <p:cNvPr id="119" name="矩形 118"/>
          <p:cNvSpPr/>
          <p:nvPr/>
        </p:nvSpPr>
        <p:spPr>
          <a:xfrm>
            <a:off x="4226266" y="5577435"/>
            <a:ext cx="1042413" cy="1000751"/>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cxnSp>
        <p:nvCxnSpPr>
          <p:cNvPr id="120" name="直接箭头连接符 119"/>
          <p:cNvCxnSpPr/>
          <p:nvPr/>
        </p:nvCxnSpPr>
        <p:spPr>
          <a:xfrm>
            <a:off x="4817523" y="4357743"/>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4459630" y="5073936"/>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申请池</a:t>
            </a:r>
            <a:endParaRPr lang="zh-CN" altLang="en-US" sz="900" dirty="0">
              <a:solidFill>
                <a:prstClr val="white"/>
              </a:solidFill>
              <a:latin typeface="Calibri" panose="020F0502020204030204"/>
              <a:ea typeface="宋体" panose="02010600030101010101" pitchFamily="2" charset="-122"/>
            </a:endParaRPr>
          </a:p>
        </p:txBody>
      </p:sp>
      <p:sp>
        <p:nvSpPr>
          <p:cNvPr id="124" name="矩形: 圆角 123"/>
          <p:cNvSpPr/>
          <p:nvPr/>
        </p:nvSpPr>
        <p:spPr>
          <a:xfrm>
            <a:off x="4459676" y="5661248"/>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创建申请单</a:t>
            </a:r>
            <a:endParaRPr lang="zh-CN" altLang="en-US" sz="900" dirty="0">
              <a:solidFill>
                <a:prstClr val="white"/>
              </a:solidFill>
              <a:latin typeface="Calibri" panose="020F0502020204030204"/>
              <a:ea typeface="宋体" panose="02010600030101010101" pitchFamily="2" charset="-122"/>
            </a:endParaRPr>
          </a:p>
        </p:txBody>
      </p:sp>
      <p:sp>
        <p:nvSpPr>
          <p:cNvPr id="125" name="矩形: 圆角 124"/>
          <p:cNvSpPr/>
          <p:nvPr/>
        </p:nvSpPr>
        <p:spPr>
          <a:xfrm>
            <a:off x="4482085" y="6154056"/>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申请审批</a:t>
            </a:r>
            <a:endParaRPr lang="zh-CN" altLang="en-US" sz="900" dirty="0">
              <a:solidFill>
                <a:prstClr val="white"/>
              </a:solidFill>
              <a:latin typeface="Calibri" panose="020F0502020204030204"/>
              <a:ea typeface="宋体" panose="02010600030101010101" pitchFamily="2" charset="-122"/>
            </a:endParaRPr>
          </a:p>
        </p:txBody>
      </p:sp>
      <p:sp>
        <p:nvSpPr>
          <p:cNvPr id="127" name="文本框 126"/>
          <p:cNvSpPr txBox="1"/>
          <p:nvPr/>
        </p:nvSpPr>
        <p:spPr>
          <a:xfrm>
            <a:off x="4218196" y="5678223"/>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申请流程</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28" name="矩形 127"/>
          <p:cNvSpPr/>
          <p:nvPr/>
        </p:nvSpPr>
        <p:spPr>
          <a:xfrm>
            <a:off x="5673133" y="5124138"/>
            <a:ext cx="138646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29" name="文本框 128"/>
          <p:cNvSpPr txBox="1"/>
          <p:nvPr/>
        </p:nvSpPr>
        <p:spPr>
          <a:xfrm>
            <a:off x="5652119" y="5124137"/>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130" name="矩形: 圆角 129"/>
          <p:cNvSpPr/>
          <p:nvPr/>
        </p:nvSpPr>
        <p:spPr>
          <a:xfrm>
            <a:off x="5657604" y="5399772"/>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131" name="矩形: 圆角 130"/>
          <p:cNvSpPr/>
          <p:nvPr/>
        </p:nvSpPr>
        <p:spPr>
          <a:xfrm>
            <a:off x="5652119" y="5725264"/>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132" name="矩形: 圆角 131"/>
          <p:cNvSpPr/>
          <p:nvPr/>
        </p:nvSpPr>
        <p:spPr>
          <a:xfrm>
            <a:off x="6365962" y="5399649"/>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133" name="矩形: 圆角 132"/>
          <p:cNvSpPr/>
          <p:nvPr/>
        </p:nvSpPr>
        <p:spPr>
          <a:xfrm>
            <a:off x="6365962" y="5712084"/>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cxnSp>
        <p:nvCxnSpPr>
          <p:cNvPr id="134" name="连接符: 肘形 133"/>
          <p:cNvCxnSpPr>
            <a:stCxn id="125" idx="3"/>
          </p:cNvCxnSpPr>
          <p:nvPr/>
        </p:nvCxnSpPr>
        <p:spPr>
          <a:xfrm flipV="1">
            <a:off x="5220172" y="5598205"/>
            <a:ext cx="387190" cy="741495"/>
          </a:xfrm>
          <a:prstGeom prst="bentConnector3">
            <a:avLst>
              <a:gd name="adj1" fmla="val 50000"/>
            </a:avLst>
          </a:prstGeom>
          <a:ln w="254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矩形: 圆角 134"/>
          <p:cNvSpPr/>
          <p:nvPr/>
        </p:nvSpPr>
        <p:spPr>
          <a:xfrm>
            <a:off x="7670482" y="558924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订单起草</a:t>
            </a:r>
            <a:endParaRPr lang="zh-CN" altLang="en-US" sz="900" dirty="0">
              <a:solidFill>
                <a:prstClr val="white"/>
              </a:solidFill>
              <a:latin typeface="Calibri" panose="020F0502020204030204"/>
              <a:ea typeface="宋体" panose="02010600030101010101" pitchFamily="2" charset="-122"/>
            </a:endParaRPr>
          </a:p>
        </p:txBody>
      </p:sp>
      <p:sp>
        <p:nvSpPr>
          <p:cNvPr id="136" name="矩形 135"/>
          <p:cNvSpPr/>
          <p:nvPr/>
        </p:nvSpPr>
        <p:spPr>
          <a:xfrm>
            <a:off x="7552152" y="4500296"/>
            <a:ext cx="1231214" cy="2077891"/>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37" name="文本框 136"/>
          <p:cNvSpPr txBox="1"/>
          <p:nvPr/>
        </p:nvSpPr>
        <p:spPr>
          <a:xfrm>
            <a:off x="8481808" y="5342020"/>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订单流程</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38" name="矩形: 圆角 137"/>
          <p:cNvSpPr/>
          <p:nvPr/>
        </p:nvSpPr>
        <p:spPr>
          <a:xfrm>
            <a:off x="7678838" y="6134891"/>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申请行起草订单</a:t>
            </a:r>
            <a:endParaRPr lang="zh-CN" altLang="en-US" sz="900" dirty="0">
              <a:solidFill>
                <a:prstClr val="white"/>
              </a:solidFill>
              <a:latin typeface="Calibri" panose="020F0502020204030204"/>
              <a:ea typeface="宋体" panose="02010600030101010101" pitchFamily="2" charset="-122"/>
            </a:endParaRPr>
          </a:p>
        </p:txBody>
      </p:sp>
      <p:cxnSp>
        <p:nvCxnSpPr>
          <p:cNvPr id="139" name="连接符: 肘形 138"/>
          <p:cNvCxnSpPr>
            <a:stCxn id="128" idx="2"/>
            <a:endCxn id="138" idx="1"/>
          </p:cNvCxnSpPr>
          <p:nvPr/>
        </p:nvCxnSpPr>
        <p:spPr>
          <a:xfrm rot="16200000" flipH="1">
            <a:off x="6898469" y="5540166"/>
            <a:ext cx="248264" cy="1312473"/>
          </a:xfrm>
          <a:prstGeom prst="bentConnector2">
            <a:avLst/>
          </a:prstGeom>
          <a:ln w="254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矩形: 圆角 140"/>
          <p:cNvSpPr/>
          <p:nvPr/>
        </p:nvSpPr>
        <p:spPr>
          <a:xfrm>
            <a:off x="7687964" y="5073936"/>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cxnSp>
        <p:nvCxnSpPr>
          <p:cNvPr id="143" name="连接符: 肘形 142"/>
          <p:cNvCxnSpPr>
            <a:stCxn id="141" idx="1"/>
            <a:endCxn id="128" idx="3"/>
          </p:cNvCxnSpPr>
          <p:nvPr/>
        </p:nvCxnSpPr>
        <p:spPr>
          <a:xfrm rot="10800000" flipV="1">
            <a:off x="7059598" y="5259579"/>
            <a:ext cx="628367" cy="338625"/>
          </a:xfrm>
          <a:prstGeom prst="bentConnector3">
            <a:avLst>
              <a:gd name="adj1" fmla="val 50000"/>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4" name="矩形: 圆角 143"/>
          <p:cNvSpPr/>
          <p:nvPr/>
        </p:nvSpPr>
        <p:spPr>
          <a:xfrm>
            <a:off x="7720425" y="4581128"/>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145" name="连接符: 肘形 144"/>
          <p:cNvCxnSpPr>
            <a:stCxn id="128" idx="0"/>
            <a:endCxn id="144" idx="1"/>
          </p:cNvCxnSpPr>
          <p:nvPr/>
        </p:nvCxnSpPr>
        <p:spPr>
          <a:xfrm rot="5400000" flipH="1" flipV="1">
            <a:off x="6864712" y="4268425"/>
            <a:ext cx="357366" cy="1354060"/>
          </a:xfrm>
          <a:prstGeom prst="bentConnector2">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矩形: 圆角 146"/>
          <p:cNvSpPr/>
          <p:nvPr/>
        </p:nvSpPr>
        <p:spPr>
          <a:xfrm>
            <a:off x="5374219" y="3645024"/>
            <a:ext cx="738086" cy="35734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关联框架合同配置</a:t>
            </a:r>
            <a:endParaRPr lang="zh-CN" altLang="en-US" sz="900" dirty="0">
              <a:solidFill>
                <a:prstClr val="white"/>
              </a:solidFill>
              <a:latin typeface="Calibri" panose="020F0502020204030204"/>
              <a:ea typeface="宋体" panose="02010600030101010101" pitchFamily="2" charset="-122"/>
            </a:endParaRPr>
          </a:p>
        </p:txBody>
      </p:sp>
      <p:cxnSp>
        <p:nvCxnSpPr>
          <p:cNvPr id="148" name="直接箭头连接符 147"/>
          <p:cNvCxnSpPr>
            <a:stCxn id="147" idx="1"/>
            <a:endCxn id="64" idx="3"/>
          </p:cNvCxnSpPr>
          <p:nvPr/>
        </p:nvCxnSpPr>
        <p:spPr>
          <a:xfrm flipH="1">
            <a:off x="5159558" y="3823695"/>
            <a:ext cx="214661" cy="26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7634316" y="2641124"/>
            <a:ext cx="1149050" cy="1795988"/>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3" name="矩形 152"/>
          <p:cNvSpPr/>
          <p:nvPr/>
        </p:nvSpPr>
        <p:spPr>
          <a:xfrm>
            <a:off x="6303269" y="3263394"/>
            <a:ext cx="1077042" cy="1173718"/>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4" name="文本框 153"/>
          <p:cNvSpPr txBox="1"/>
          <p:nvPr/>
        </p:nvSpPr>
        <p:spPr>
          <a:xfrm>
            <a:off x="8506554" y="3362960"/>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物流跟踪</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55" name="矩形: 圆角 154"/>
          <p:cNvSpPr/>
          <p:nvPr/>
        </p:nvSpPr>
        <p:spPr>
          <a:xfrm>
            <a:off x="3005693" y="2683348"/>
            <a:ext cx="774572" cy="37128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备货出货物流信息</a:t>
            </a:r>
            <a:endParaRPr lang="zh-CN" altLang="en-US" sz="900" dirty="0">
              <a:solidFill>
                <a:prstClr val="white"/>
              </a:solidFill>
              <a:latin typeface="Calibri" panose="020F0502020204030204"/>
              <a:ea typeface="宋体" panose="02010600030101010101" pitchFamily="2" charset="-122"/>
            </a:endParaRPr>
          </a:p>
        </p:txBody>
      </p:sp>
      <p:cxnSp>
        <p:nvCxnSpPr>
          <p:cNvPr id="156" name="直接箭头连接符 155"/>
          <p:cNvCxnSpPr>
            <a:stCxn id="155" idx="3"/>
          </p:cNvCxnSpPr>
          <p:nvPr/>
        </p:nvCxnSpPr>
        <p:spPr>
          <a:xfrm>
            <a:off x="3780265" y="2868992"/>
            <a:ext cx="38540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圆角 160"/>
          <p:cNvSpPr/>
          <p:nvPr/>
        </p:nvSpPr>
        <p:spPr>
          <a:xfrm>
            <a:off x="7720425" y="4070846"/>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备货信息</a:t>
            </a:r>
            <a:endParaRPr lang="zh-CN" altLang="en-US" sz="900" dirty="0">
              <a:solidFill>
                <a:prstClr val="white"/>
              </a:solidFill>
              <a:latin typeface="Calibri" panose="020F0502020204030204"/>
              <a:ea typeface="宋体" panose="02010600030101010101" pitchFamily="2" charset="-122"/>
            </a:endParaRPr>
          </a:p>
        </p:txBody>
      </p:sp>
      <p:cxnSp>
        <p:nvCxnSpPr>
          <p:cNvPr id="163" name="直接箭头连接符 162"/>
          <p:cNvCxnSpPr/>
          <p:nvPr/>
        </p:nvCxnSpPr>
        <p:spPr>
          <a:xfrm flipV="1">
            <a:off x="8063677" y="4307533"/>
            <a:ext cx="0" cy="281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4" name="矩形: 圆角 163"/>
          <p:cNvSpPr/>
          <p:nvPr/>
        </p:nvSpPr>
        <p:spPr>
          <a:xfrm>
            <a:off x="7728341" y="3730363"/>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发货信息</a:t>
            </a:r>
            <a:endParaRPr lang="zh-CN" altLang="en-US" sz="900" dirty="0">
              <a:solidFill>
                <a:prstClr val="white"/>
              </a:solidFill>
              <a:latin typeface="Calibri" panose="020F0502020204030204"/>
              <a:ea typeface="宋体" panose="02010600030101010101" pitchFamily="2" charset="-122"/>
            </a:endParaRPr>
          </a:p>
        </p:txBody>
      </p:sp>
      <p:sp>
        <p:nvSpPr>
          <p:cNvPr id="165" name="矩形: 圆角 164"/>
          <p:cNvSpPr/>
          <p:nvPr/>
        </p:nvSpPr>
        <p:spPr>
          <a:xfrm>
            <a:off x="7737272" y="3389882"/>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物流信息</a:t>
            </a:r>
            <a:endParaRPr lang="zh-CN" altLang="en-US" sz="900" dirty="0">
              <a:solidFill>
                <a:prstClr val="white"/>
              </a:solidFill>
              <a:latin typeface="Calibri" panose="020F0502020204030204"/>
              <a:ea typeface="宋体" panose="02010600030101010101" pitchFamily="2" charset="-122"/>
            </a:endParaRPr>
          </a:p>
        </p:txBody>
      </p:sp>
      <p:sp>
        <p:nvSpPr>
          <p:cNvPr id="166" name="矩形: 圆角 165"/>
          <p:cNvSpPr/>
          <p:nvPr/>
        </p:nvSpPr>
        <p:spPr>
          <a:xfrm>
            <a:off x="7737272" y="3049401"/>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收货信息</a:t>
            </a:r>
            <a:endParaRPr lang="zh-CN" altLang="en-US" sz="900" dirty="0">
              <a:solidFill>
                <a:prstClr val="white"/>
              </a:solidFill>
              <a:latin typeface="Calibri" panose="020F0502020204030204"/>
              <a:ea typeface="宋体" panose="02010600030101010101" pitchFamily="2" charset="-122"/>
            </a:endParaRPr>
          </a:p>
        </p:txBody>
      </p:sp>
      <p:sp>
        <p:nvSpPr>
          <p:cNvPr id="167" name="矩形: 圆角 166"/>
          <p:cNvSpPr/>
          <p:nvPr/>
        </p:nvSpPr>
        <p:spPr>
          <a:xfrm>
            <a:off x="7737272" y="2708920"/>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付款信息</a:t>
            </a:r>
            <a:endParaRPr lang="zh-CN" altLang="en-US" sz="900" dirty="0">
              <a:solidFill>
                <a:prstClr val="white"/>
              </a:solidFill>
              <a:latin typeface="Calibri" panose="020F0502020204030204"/>
              <a:ea typeface="宋体" panose="02010600030101010101" pitchFamily="2" charset="-122"/>
            </a:endParaRPr>
          </a:p>
        </p:txBody>
      </p:sp>
      <p:sp>
        <p:nvSpPr>
          <p:cNvPr id="168" name="箭头: 左右 167"/>
          <p:cNvSpPr/>
          <p:nvPr/>
        </p:nvSpPr>
        <p:spPr>
          <a:xfrm>
            <a:off x="7340993" y="3710162"/>
            <a:ext cx="328474" cy="187693"/>
          </a:xfrm>
          <a:prstGeom prst="lef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76" name="文本框 175"/>
          <p:cNvSpPr txBox="1"/>
          <p:nvPr/>
        </p:nvSpPr>
        <p:spPr>
          <a:xfrm>
            <a:off x="6303269" y="3422909"/>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预警提醒</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77" name="矩形: 圆角 176"/>
          <p:cNvSpPr/>
          <p:nvPr/>
        </p:nvSpPr>
        <p:spPr>
          <a:xfrm>
            <a:off x="6565562" y="3354671"/>
            <a:ext cx="738087" cy="29765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节点监控配置</a:t>
            </a:r>
            <a:endParaRPr lang="zh-CN" altLang="en-US" sz="900" dirty="0">
              <a:solidFill>
                <a:prstClr val="white"/>
              </a:solidFill>
              <a:latin typeface="Calibri" panose="020F0502020204030204"/>
              <a:ea typeface="宋体" panose="02010600030101010101" pitchFamily="2" charset="-122"/>
            </a:endParaRPr>
          </a:p>
        </p:txBody>
      </p:sp>
      <p:sp>
        <p:nvSpPr>
          <p:cNvPr id="178" name="矩形: 圆角 177"/>
          <p:cNvSpPr/>
          <p:nvPr/>
        </p:nvSpPr>
        <p:spPr>
          <a:xfrm>
            <a:off x="6554060" y="3717032"/>
            <a:ext cx="738087" cy="2905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短信配置管理</a:t>
            </a:r>
            <a:endParaRPr lang="zh-CN" altLang="en-US" sz="900" dirty="0">
              <a:solidFill>
                <a:prstClr val="white"/>
              </a:solidFill>
              <a:latin typeface="Calibri" panose="020F0502020204030204"/>
              <a:ea typeface="宋体" panose="02010600030101010101" pitchFamily="2" charset="-122"/>
            </a:endParaRPr>
          </a:p>
        </p:txBody>
      </p:sp>
      <p:sp>
        <p:nvSpPr>
          <p:cNvPr id="179" name="矩形: 圆角 178"/>
          <p:cNvSpPr/>
          <p:nvPr/>
        </p:nvSpPr>
        <p:spPr>
          <a:xfrm>
            <a:off x="6550411" y="4107469"/>
            <a:ext cx="738087" cy="29056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提醒定时任务</a:t>
            </a:r>
            <a:endParaRPr lang="zh-CN" altLang="en-US" sz="900" dirty="0">
              <a:solidFill>
                <a:prstClr val="white"/>
              </a:solidFill>
              <a:latin typeface="Calibri" panose="020F0502020204030204"/>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3.1</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标准化物资贯穿跟踪（二）</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40" name="TextBox 1"/>
          <p:cNvSpPr txBox="1"/>
          <p:nvPr/>
        </p:nvSpPr>
        <p:spPr>
          <a:xfrm>
            <a:off x="54682" y="917807"/>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98" name="矩形 7"/>
          <p:cNvSpPr/>
          <p:nvPr/>
        </p:nvSpPr>
        <p:spPr>
          <a:xfrm>
            <a:off x="431897" y="1340768"/>
            <a:ext cx="2256884" cy="5040560"/>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物流跟踪管理：</a:t>
            </a:r>
            <a:r>
              <a:rPr lang="zh-CN" altLang="en-US" sz="1200" dirty="0">
                <a:solidFill>
                  <a:schemeClr val="tx1"/>
                </a:solidFill>
                <a:latin typeface="微软雅黑" panose="020B0503020204020204" pitchFamily="34" charset="-122"/>
                <a:ea typeface="微软雅黑" panose="020B0503020204020204" pitchFamily="34" charset="-122"/>
              </a:rPr>
              <a:t>新增优化与供应链、厂商等接口信息，实现备货、发货、物流、收货、付款进度跟踪，通过贯通的配置信息实现订单执行进度跟踪。</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预警提醒管理：</a:t>
            </a:r>
            <a:r>
              <a:rPr lang="zh-CN" altLang="en-US" sz="1200" dirty="0">
                <a:solidFill>
                  <a:schemeClr val="tx1"/>
                </a:solidFill>
                <a:latin typeface="微软雅黑" panose="020B0503020204020204" pitchFamily="34" charset="-122"/>
                <a:ea typeface="微软雅黑" panose="020B0503020204020204" pitchFamily="34" charset="-122"/>
              </a:rPr>
              <a:t>新增预警节点配置管理，实现各个监控节点逻辑配置；针对各个监控节点短信提醒内容、发送人员实现配置管理；建立定时短信提醒发送定时任务，对接短信平台发送短信信息。</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9" name="文本框 1"/>
          <p:cNvSpPr txBox="1"/>
          <p:nvPr/>
        </p:nvSpPr>
        <p:spPr>
          <a:xfrm>
            <a:off x="620833" y="764704"/>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100" name="文本框 5"/>
          <p:cNvSpPr txBox="1"/>
          <p:nvPr/>
        </p:nvSpPr>
        <p:spPr>
          <a:xfrm>
            <a:off x="4986722" y="764704"/>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101" name="矩形 4"/>
          <p:cNvSpPr/>
          <p:nvPr/>
        </p:nvSpPr>
        <p:spPr>
          <a:xfrm>
            <a:off x="2771800" y="1340768"/>
            <a:ext cx="6192688" cy="5040560"/>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pic>
        <p:nvPicPr>
          <p:cNvPr id="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79812" y="1685478"/>
            <a:ext cx="3384376" cy="12394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796952" y="1387719"/>
            <a:ext cx="4572000" cy="307777"/>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◆统一申请入口</a:t>
            </a:r>
            <a:endParaRPr lang="zh-CN" altLang="en-US" sz="1400" dirty="0">
              <a:latin typeface="微软雅黑" panose="020B0503020204020204" pitchFamily="34" charset="-122"/>
              <a:ea typeface="微软雅黑" panose="020B0503020204020204" pitchFamily="34" charset="-122"/>
            </a:endParaRPr>
          </a:p>
        </p:txBody>
      </p:sp>
      <p:pic>
        <p:nvPicPr>
          <p:cNvPr id="7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7595" y="3614241"/>
            <a:ext cx="4015122" cy="120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矩形 4"/>
          <p:cNvSpPr/>
          <p:nvPr/>
        </p:nvSpPr>
        <p:spPr>
          <a:xfrm>
            <a:off x="2881677" y="1664718"/>
            <a:ext cx="5938795" cy="1899797"/>
          </a:xfrm>
          <a:prstGeom prst="rect">
            <a:avLst/>
          </a:prstGeom>
          <a:noFill/>
          <a:ln w="6350">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81" name="矩形 80"/>
          <p:cNvSpPr/>
          <p:nvPr/>
        </p:nvSpPr>
        <p:spPr>
          <a:xfrm>
            <a:off x="2880320" y="4931994"/>
            <a:ext cx="4572000" cy="307777"/>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◆物流跟踪</a:t>
            </a:r>
            <a:endParaRPr lang="zh-CN" altLang="en-US" sz="1400" dirty="0">
              <a:latin typeface="微软雅黑" panose="020B0503020204020204" pitchFamily="34" charset="-122"/>
              <a:ea typeface="微软雅黑" panose="020B0503020204020204" pitchFamily="34" charset="-122"/>
            </a:endParaRPr>
          </a:p>
        </p:txBody>
      </p:sp>
      <p:pic>
        <p:nvPicPr>
          <p:cNvPr id="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093" y="5168657"/>
            <a:ext cx="3826125" cy="119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264188" y="1627647"/>
            <a:ext cx="2447915" cy="336695"/>
          </a:xfrm>
          <a:prstGeom prst="rect">
            <a:avLst/>
          </a:prstGeom>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标准化物资可视化申请页面</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8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814" y="1710885"/>
            <a:ext cx="1293478" cy="170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2354015"/>
            <a:ext cx="2664296" cy="1141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矩形 85"/>
          <p:cNvSpPr/>
          <p:nvPr/>
        </p:nvSpPr>
        <p:spPr>
          <a:xfrm>
            <a:off x="6873598" y="3536061"/>
            <a:ext cx="1946874" cy="336695"/>
          </a:xfrm>
          <a:prstGeom prst="rect">
            <a:avLst/>
          </a:prstGeom>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供应链非标物资申请页面</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7" name="矩形 86"/>
          <p:cNvSpPr/>
          <p:nvPr/>
        </p:nvSpPr>
        <p:spPr>
          <a:xfrm>
            <a:off x="6854649" y="5097019"/>
            <a:ext cx="1838505" cy="1167692"/>
          </a:xfrm>
          <a:prstGeom prst="rect">
            <a:avLst/>
          </a:prstGeom>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贯通标准配置新至供应商，供应商按照配置信息回复备货等相关信息，系统实现执行配比跟踪</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2819753" y="4931994"/>
            <a:ext cx="6144735"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r>
              <a:rPr lang="zh-CN" altLang="en-US" b="1" dirty="0">
                <a:solidFill>
                  <a:srgbClr val="595959"/>
                </a:solidFill>
                <a:latin typeface="微软雅黑" panose="020B0503020204020204" pitchFamily="34" charset="-122"/>
                <a:ea typeface="微软雅黑" panose="020B0503020204020204" pitchFamily="34" charset="-122"/>
              </a:rPr>
              <a:t>系统现状及需求分析</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25935" y="115872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3.2</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kern="0" dirty="0">
                <a:solidFill>
                  <a:schemeClr val="bg1"/>
                </a:solidFill>
                <a:latin typeface="微软雅黑" panose="020B0503020204020204" pitchFamily="34" charset="-122"/>
                <a:ea typeface="微软雅黑" panose="020B0503020204020204" pitchFamily="34" charset="-122"/>
              </a:rPr>
              <a:t>标准物资呆滞库存管控</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21" name="TextBox 1"/>
          <p:cNvSpPr txBox="1"/>
          <p:nvPr/>
        </p:nvSpPr>
        <p:spPr>
          <a:xfrm>
            <a:off x="0" y="857250"/>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1.   3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5" name="矩形 44"/>
          <p:cNvSpPr/>
          <p:nvPr/>
        </p:nvSpPr>
        <p:spPr>
          <a:xfrm>
            <a:off x="286172" y="620688"/>
            <a:ext cx="8462292" cy="1021433"/>
          </a:xfrm>
          <a:prstGeom prst="rect">
            <a:avLst/>
          </a:prstGeom>
        </p:spPr>
        <p:txBody>
          <a:bodyPr wrap="square">
            <a:spAutoFit/>
          </a:bodyPr>
          <a:lstStyle/>
          <a:p>
            <a:pPr defTabSz="685800">
              <a:lnSpc>
                <a:spcPct val="150000"/>
              </a:lnSpc>
              <a:defRPr/>
            </a:pPr>
            <a:r>
              <a:rPr lang="zh-CN" altLang="en-US" sz="1400" kern="0" dirty="0">
                <a:solidFill>
                  <a:prstClr val="black"/>
                </a:solidFill>
                <a:latin typeface="微软雅黑" panose="020B0503020204020204" pitchFamily="34" charset="-122"/>
                <a:ea typeface="微软雅黑" panose="020B0503020204020204" pitchFamily="34" charset="-122"/>
              </a:rPr>
              <a:t>       建立标准物资呆滞库存申请、采购管控功能，从而降低标准物资的库存量、减少呆滞库存，实现库存成本降低。系统对接供应链系统获取上架标准物资库存信息，结合可视化系统对在途库存的管理，从而在采购申请、采购订单环节对呆滞库存申请、采购进行拦截管控。</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46" name="矩形 7"/>
          <p:cNvSpPr/>
          <p:nvPr/>
        </p:nvSpPr>
        <p:spPr>
          <a:xfrm>
            <a:off x="315306" y="2041790"/>
            <a:ext cx="2816534" cy="4627570"/>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标准物资库存管理</a:t>
            </a:r>
            <a:r>
              <a:rPr lang="zh-CN" altLang="en-US" sz="1200" dirty="0">
                <a:solidFill>
                  <a:schemeClr val="tx1"/>
                </a:solidFill>
                <a:latin typeface="微软雅黑" panose="020B0503020204020204" pitchFamily="34" charset="-122"/>
                <a:ea typeface="微软雅黑" panose="020B0503020204020204" pitchFamily="34" charset="-122"/>
              </a:rPr>
              <a:t>：新增维护管理供应链接口同步的标准物资库存信息，实现本地生效订单在途库存管理，订单收货完成后释放在途库存。</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呆滞标准物资库存查询：</a:t>
            </a:r>
            <a:r>
              <a:rPr lang="zh-CN" altLang="en-US" sz="1200" dirty="0">
                <a:solidFill>
                  <a:schemeClr val="tx1"/>
                </a:solidFill>
                <a:latin typeface="微软雅黑" panose="020B0503020204020204" pitchFamily="34" charset="-122"/>
                <a:ea typeface="微软雅黑" panose="020B0503020204020204" pitchFamily="34" charset="-122"/>
              </a:rPr>
              <a:t>新增呆滞标准物资查询功能，实现相关人员实时查阅呆滞物资信息。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标准物资库存接口</a:t>
            </a:r>
            <a:r>
              <a:rPr lang="zh-CN" altLang="en-US" sz="1200" dirty="0">
                <a:solidFill>
                  <a:schemeClr val="tx1"/>
                </a:solidFill>
                <a:latin typeface="微软雅黑" panose="020B0503020204020204" pitchFamily="34" charset="-122"/>
                <a:ea typeface="微软雅黑" panose="020B0503020204020204" pitchFamily="34" charset="-122"/>
              </a:rPr>
              <a:t>：新增与供应链标准物资库存信息接口、呆滞标准物资库存信息。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申请首页调整：</a:t>
            </a:r>
            <a:r>
              <a:rPr lang="zh-CN" altLang="en-US" sz="1200" dirty="0">
                <a:solidFill>
                  <a:schemeClr val="tx1"/>
                </a:solidFill>
                <a:latin typeface="微软雅黑" panose="020B0503020204020204" pitchFamily="34" charset="-122"/>
                <a:ea typeface="微软雅黑" panose="020B0503020204020204" pitchFamily="34" charset="-122"/>
              </a:rPr>
              <a:t>新增采购申请首页可采购物资显示显示库存信息，增加属于呆滞物资不予申请采购校验</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增加申请采购环节校验：</a:t>
            </a:r>
            <a:r>
              <a:rPr lang="zh-CN" altLang="en-US" sz="1200" dirty="0">
                <a:solidFill>
                  <a:schemeClr val="tx1"/>
                </a:solidFill>
                <a:latin typeface="微软雅黑" panose="020B0503020204020204" pitchFamily="34" charset="-122"/>
                <a:ea typeface="微软雅黑" panose="020B0503020204020204" pitchFamily="34" charset="-122"/>
              </a:rPr>
              <a:t>新增采购申请审批、起草订单、订单审批环节标准物资库存信息显示，为审批提供依据。</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1"/>
          <p:cNvSpPr txBox="1"/>
          <p:nvPr/>
        </p:nvSpPr>
        <p:spPr>
          <a:xfrm>
            <a:off x="579202" y="1582293"/>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48" name="文本框 5"/>
          <p:cNvSpPr txBox="1"/>
          <p:nvPr/>
        </p:nvSpPr>
        <p:spPr>
          <a:xfrm>
            <a:off x="4932040" y="1556792"/>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70" name="矩形 69"/>
          <p:cNvSpPr/>
          <p:nvPr/>
        </p:nvSpPr>
        <p:spPr>
          <a:xfrm>
            <a:off x="4283968" y="2332065"/>
            <a:ext cx="4410119" cy="42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71" name="矩形 70"/>
          <p:cNvSpPr/>
          <p:nvPr/>
        </p:nvSpPr>
        <p:spPr>
          <a:xfrm>
            <a:off x="4283968" y="2135207"/>
            <a:ext cx="4410119"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72" name="矩形: 圆角 71"/>
          <p:cNvSpPr/>
          <p:nvPr/>
        </p:nvSpPr>
        <p:spPr>
          <a:xfrm>
            <a:off x="6080994" y="3607962"/>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申请池</a:t>
            </a:r>
            <a:endParaRPr lang="zh-CN" altLang="en-US" sz="900" dirty="0">
              <a:solidFill>
                <a:prstClr val="white"/>
              </a:solidFill>
              <a:latin typeface="Calibri" panose="020F0502020204030204"/>
              <a:ea typeface="宋体" panose="02010600030101010101" pitchFamily="2" charset="-122"/>
            </a:endParaRPr>
          </a:p>
        </p:txBody>
      </p:sp>
      <p:cxnSp>
        <p:nvCxnSpPr>
          <p:cNvPr id="73" name="直接箭头连接符 72"/>
          <p:cNvCxnSpPr>
            <a:stCxn id="88" idx="3"/>
            <a:endCxn id="139" idx="1"/>
          </p:cNvCxnSpPr>
          <p:nvPr/>
        </p:nvCxnSpPr>
        <p:spPr>
          <a:xfrm>
            <a:off x="4149413" y="4117621"/>
            <a:ext cx="620604" cy="25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4"/>
          <p:cNvSpPr/>
          <p:nvPr/>
        </p:nvSpPr>
        <p:spPr>
          <a:xfrm>
            <a:off x="3175866" y="2060848"/>
            <a:ext cx="5644606" cy="4608512"/>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83" name="矩形 82"/>
          <p:cNvSpPr/>
          <p:nvPr/>
        </p:nvSpPr>
        <p:spPr>
          <a:xfrm>
            <a:off x="3247855" y="2332065"/>
            <a:ext cx="1042412" cy="424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4" name="矩形 83"/>
          <p:cNvSpPr/>
          <p:nvPr/>
        </p:nvSpPr>
        <p:spPr>
          <a:xfrm>
            <a:off x="3241556" y="2135207"/>
            <a:ext cx="1035046"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88" name="矩形: 圆角 87"/>
          <p:cNvSpPr/>
          <p:nvPr/>
        </p:nvSpPr>
        <p:spPr>
          <a:xfrm>
            <a:off x="3374841" y="3931977"/>
            <a:ext cx="774572"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标准物资库存信息</a:t>
            </a:r>
            <a:endParaRPr lang="zh-CN" altLang="en-US" sz="900" dirty="0">
              <a:solidFill>
                <a:prstClr val="white"/>
              </a:solidFill>
              <a:latin typeface="Calibri" panose="020F0502020204030204"/>
              <a:ea typeface="宋体" panose="02010600030101010101" pitchFamily="2" charset="-122"/>
            </a:endParaRPr>
          </a:p>
        </p:txBody>
      </p:sp>
      <p:sp>
        <p:nvSpPr>
          <p:cNvPr id="97" name="矩形: 圆角 96"/>
          <p:cNvSpPr/>
          <p:nvPr/>
        </p:nvSpPr>
        <p:spPr>
          <a:xfrm>
            <a:off x="6080994" y="4221537"/>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申请审批</a:t>
            </a:r>
            <a:endParaRPr lang="zh-CN" altLang="en-US" sz="900" dirty="0">
              <a:solidFill>
                <a:prstClr val="white"/>
              </a:solidFill>
              <a:latin typeface="Calibri" panose="020F0502020204030204"/>
              <a:ea typeface="宋体" panose="02010600030101010101" pitchFamily="2" charset="-122"/>
            </a:endParaRPr>
          </a:p>
        </p:txBody>
      </p:sp>
      <p:sp>
        <p:nvSpPr>
          <p:cNvPr id="110" name="矩形: 圆角 109"/>
          <p:cNvSpPr/>
          <p:nvPr/>
        </p:nvSpPr>
        <p:spPr>
          <a:xfrm>
            <a:off x="6080994" y="487195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起草订单</a:t>
            </a:r>
            <a:endParaRPr lang="zh-CN" altLang="en-US" sz="900" dirty="0">
              <a:solidFill>
                <a:prstClr val="white"/>
              </a:solidFill>
              <a:latin typeface="Calibri" panose="020F0502020204030204"/>
              <a:ea typeface="宋体" panose="02010600030101010101" pitchFamily="2" charset="-122"/>
            </a:endParaRPr>
          </a:p>
        </p:txBody>
      </p:sp>
      <p:sp>
        <p:nvSpPr>
          <p:cNvPr id="115" name="矩形: 圆角 114"/>
          <p:cNvSpPr/>
          <p:nvPr/>
        </p:nvSpPr>
        <p:spPr>
          <a:xfrm>
            <a:off x="6080994" y="545737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sp>
        <p:nvSpPr>
          <p:cNvPr id="117" name="矩形: 圆角 116"/>
          <p:cNvSpPr/>
          <p:nvPr/>
        </p:nvSpPr>
        <p:spPr>
          <a:xfrm>
            <a:off x="7596336" y="545737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sp>
        <p:nvSpPr>
          <p:cNvPr id="137" name="矩形: 圆角 136"/>
          <p:cNvSpPr/>
          <p:nvPr/>
        </p:nvSpPr>
        <p:spPr>
          <a:xfrm>
            <a:off x="3374841" y="3399503"/>
            <a:ext cx="774572"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呆滞物资库存信息</a:t>
            </a:r>
            <a:endParaRPr lang="zh-CN" altLang="en-US" sz="900" dirty="0">
              <a:solidFill>
                <a:prstClr val="white"/>
              </a:solidFill>
              <a:latin typeface="Calibri" panose="020F0502020204030204"/>
              <a:ea typeface="宋体" panose="02010600030101010101" pitchFamily="2" charset="-122"/>
            </a:endParaRPr>
          </a:p>
        </p:txBody>
      </p:sp>
      <p:sp>
        <p:nvSpPr>
          <p:cNvPr id="139" name="矩形: 圆角 138"/>
          <p:cNvSpPr/>
          <p:nvPr/>
        </p:nvSpPr>
        <p:spPr>
          <a:xfrm>
            <a:off x="4770017" y="3934513"/>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标准物资库存管理</a:t>
            </a:r>
            <a:endParaRPr lang="zh-CN" altLang="en-US" sz="900" dirty="0">
              <a:solidFill>
                <a:prstClr val="white"/>
              </a:solidFill>
              <a:latin typeface="Calibri" panose="020F0502020204030204"/>
              <a:ea typeface="宋体" panose="02010600030101010101" pitchFamily="2" charset="-122"/>
            </a:endParaRPr>
          </a:p>
        </p:txBody>
      </p:sp>
      <p:sp>
        <p:nvSpPr>
          <p:cNvPr id="140" name="矩形: 圆角 139"/>
          <p:cNvSpPr/>
          <p:nvPr/>
        </p:nvSpPr>
        <p:spPr>
          <a:xfrm>
            <a:off x="4770017" y="2889175"/>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标准物资库存查询</a:t>
            </a:r>
            <a:endParaRPr lang="zh-CN" altLang="en-US" sz="900" dirty="0">
              <a:solidFill>
                <a:prstClr val="white"/>
              </a:solidFill>
              <a:latin typeface="Calibri" panose="020F0502020204030204"/>
              <a:ea typeface="宋体" panose="02010600030101010101" pitchFamily="2" charset="-122"/>
            </a:endParaRPr>
          </a:p>
        </p:txBody>
      </p:sp>
      <p:sp>
        <p:nvSpPr>
          <p:cNvPr id="141" name="矩形: 圆角 140"/>
          <p:cNvSpPr/>
          <p:nvPr/>
        </p:nvSpPr>
        <p:spPr>
          <a:xfrm>
            <a:off x="4758906" y="3403932"/>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呆滞标准物资看板</a:t>
            </a:r>
            <a:endParaRPr lang="zh-CN" altLang="en-US" sz="900" dirty="0">
              <a:solidFill>
                <a:prstClr val="white"/>
              </a:solidFill>
              <a:latin typeface="Calibri" panose="020F0502020204030204"/>
              <a:ea typeface="宋体" panose="02010600030101010101" pitchFamily="2" charset="-122"/>
            </a:endParaRPr>
          </a:p>
        </p:txBody>
      </p:sp>
      <p:sp>
        <p:nvSpPr>
          <p:cNvPr id="142" name="矩形 4"/>
          <p:cNvSpPr/>
          <p:nvPr/>
        </p:nvSpPr>
        <p:spPr>
          <a:xfrm>
            <a:off x="4510974" y="2620132"/>
            <a:ext cx="1181012" cy="1930030"/>
          </a:xfrm>
          <a:prstGeom prst="rect">
            <a:avLst/>
          </a:prstGeom>
          <a:noFill/>
          <a:ln w="12700">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143" name="文本框 142"/>
          <p:cNvSpPr txBox="1"/>
          <p:nvPr/>
        </p:nvSpPr>
        <p:spPr>
          <a:xfrm>
            <a:off x="4454929" y="2599236"/>
            <a:ext cx="1281990" cy="292388"/>
          </a:xfrm>
          <a:prstGeom prst="rect">
            <a:avLst/>
          </a:prstGeom>
          <a:noFill/>
        </p:spPr>
        <p:txBody>
          <a:bodyPr wrap="square" rtlCol="0">
            <a:spAutoFit/>
          </a:bodyPr>
          <a:lstStyle/>
          <a:p>
            <a:pPr algn="ctr" defTabSz="685800">
              <a:defRPr/>
            </a:pPr>
            <a:r>
              <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rPr>
              <a:t>标准物资库存</a:t>
            </a:r>
            <a:endPar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4" name="矩形: 圆角 143"/>
          <p:cNvSpPr/>
          <p:nvPr/>
        </p:nvSpPr>
        <p:spPr>
          <a:xfrm>
            <a:off x="6080994" y="2985704"/>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采购申请首页</a:t>
            </a:r>
            <a:endParaRPr lang="zh-CN" altLang="en-US" sz="900" dirty="0">
              <a:solidFill>
                <a:prstClr val="white"/>
              </a:solidFill>
              <a:latin typeface="Calibri" panose="020F0502020204030204"/>
              <a:ea typeface="宋体" panose="02010600030101010101" pitchFamily="2" charset="-122"/>
            </a:endParaRPr>
          </a:p>
        </p:txBody>
      </p:sp>
      <p:sp>
        <p:nvSpPr>
          <p:cNvPr id="146" name="思想气泡: 云 145"/>
          <p:cNvSpPr/>
          <p:nvPr/>
        </p:nvSpPr>
        <p:spPr>
          <a:xfrm>
            <a:off x="4427984" y="4787591"/>
            <a:ext cx="1090486" cy="1611978"/>
          </a:xfrm>
          <a:prstGeom prst="cloudCallout">
            <a:avLst>
              <a:gd name="adj1" fmla="val -5258"/>
              <a:gd name="adj2" fmla="val -8042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47" name="文本框 146"/>
          <p:cNvSpPr txBox="1"/>
          <p:nvPr/>
        </p:nvSpPr>
        <p:spPr>
          <a:xfrm>
            <a:off x="4560864" y="4973235"/>
            <a:ext cx="854031" cy="1200329"/>
          </a:xfrm>
          <a:prstGeom prst="rect">
            <a:avLst/>
          </a:prstGeom>
          <a:noFill/>
        </p:spPr>
        <p:txBody>
          <a:bodyPr wrap="square" rtlCol="0">
            <a:spAutoFit/>
          </a:bodyPr>
          <a:lstStyle/>
          <a:p>
            <a:pPr defTabSz="685800">
              <a:defRPr/>
            </a:pPr>
            <a:r>
              <a:rPr lang="zh-CN" altLang="en-US" sz="800" dirty="0">
                <a:solidFill>
                  <a:srgbClr val="FF0000"/>
                </a:solidFill>
                <a:latin typeface="Calibri" panose="020F0502020204030204"/>
                <a:ea typeface="宋体" panose="02010600030101010101" pitchFamily="2" charset="-122"/>
              </a:rPr>
              <a:t>首页标准物资显示当前物资库存；存在呆滞物资则不允许申请，库存超高给出提示。（库存</a:t>
            </a:r>
            <a:r>
              <a:rPr lang="en-US" altLang="zh-CN" sz="800" dirty="0">
                <a:solidFill>
                  <a:srgbClr val="FF0000"/>
                </a:solidFill>
                <a:latin typeface="Calibri" panose="020F0502020204030204"/>
                <a:ea typeface="宋体" panose="02010600030101010101" pitchFamily="2" charset="-122"/>
              </a:rPr>
              <a:t>=</a:t>
            </a:r>
            <a:r>
              <a:rPr lang="zh-CN" altLang="en-US" sz="800" dirty="0">
                <a:solidFill>
                  <a:srgbClr val="FF0000"/>
                </a:solidFill>
                <a:latin typeface="Calibri" panose="020F0502020204030204"/>
                <a:ea typeface="宋体" panose="02010600030101010101" pitchFamily="2" charset="-122"/>
              </a:rPr>
              <a:t>在库库存量</a:t>
            </a:r>
            <a:r>
              <a:rPr lang="en-US" altLang="zh-CN" sz="800" dirty="0">
                <a:solidFill>
                  <a:srgbClr val="FF0000"/>
                </a:solidFill>
                <a:latin typeface="Calibri" panose="020F0502020204030204"/>
                <a:ea typeface="宋体" panose="02010600030101010101" pitchFamily="2" charset="-122"/>
              </a:rPr>
              <a:t>+</a:t>
            </a:r>
            <a:r>
              <a:rPr lang="zh-CN" altLang="en-US" sz="800" dirty="0">
                <a:solidFill>
                  <a:srgbClr val="FF0000"/>
                </a:solidFill>
                <a:latin typeface="Calibri" panose="020F0502020204030204"/>
                <a:ea typeface="宋体" panose="02010600030101010101" pitchFamily="2" charset="-122"/>
              </a:rPr>
              <a:t>在途订单采购量）</a:t>
            </a:r>
            <a:endParaRPr lang="zh-CN" altLang="en-US" sz="800" dirty="0">
              <a:solidFill>
                <a:srgbClr val="FF0000"/>
              </a:solidFill>
              <a:latin typeface="Calibri" panose="020F0502020204030204"/>
              <a:ea typeface="宋体" panose="02010600030101010101" pitchFamily="2" charset="-122"/>
            </a:endParaRPr>
          </a:p>
        </p:txBody>
      </p:sp>
      <p:cxnSp>
        <p:nvCxnSpPr>
          <p:cNvPr id="148" name="直接箭头连接符 147"/>
          <p:cNvCxnSpPr>
            <a:stCxn id="144" idx="2"/>
          </p:cNvCxnSpPr>
          <p:nvPr/>
        </p:nvCxnSpPr>
        <p:spPr>
          <a:xfrm>
            <a:off x="6450038" y="3356992"/>
            <a:ext cx="5071" cy="2688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72" idx="2"/>
            <a:endCxn id="97" idx="0"/>
          </p:cNvCxnSpPr>
          <p:nvPr/>
        </p:nvCxnSpPr>
        <p:spPr>
          <a:xfrm>
            <a:off x="6450038" y="3979250"/>
            <a:ext cx="0" cy="2422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0" name="矩形: 圆角 149"/>
          <p:cNvSpPr/>
          <p:nvPr/>
        </p:nvSpPr>
        <p:spPr>
          <a:xfrm>
            <a:off x="7596336" y="4674948"/>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订单收货</a:t>
            </a:r>
            <a:endParaRPr lang="zh-CN" altLang="en-US" sz="900" dirty="0">
              <a:solidFill>
                <a:prstClr val="white"/>
              </a:solidFill>
              <a:latin typeface="Calibri" panose="020F0502020204030204"/>
              <a:ea typeface="宋体" panose="02010600030101010101" pitchFamily="2" charset="-122"/>
            </a:endParaRPr>
          </a:p>
        </p:txBody>
      </p:sp>
      <p:cxnSp>
        <p:nvCxnSpPr>
          <p:cNvPr id="151" name="直接箭头连接符 150"/>
          <p:cNvCxnSpPr>
            <a:stCxn id="97" idx="2"/>
            <a:endCxn id="110" idx="0"/>
          </p:cNvCxnSpPr>
          <p:nvPr/>
        </p:nvCxnSpPr>
        <p:spPr>
          <a:xfrm>
            <a:off x="6450038" y="4592825"/>
            <a:ext cx="0" cy="2791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10" idx="2"/>
            <a:endCxn id="115" idx="0"/>
          </p:cNvCxnSpPr>
          <p:nvPr/>
        </p:nvCxnSpPr>
        <p:spPr>
          <a:xfrm>
            <a:off x="6450038" y="5243238"/>
            <a:ext cx="0" cy="2141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137" idx="3"/>
            <a:endCxn id="141" idx="1"/>
          </p:cNvCxnSpPr>
          <p:nvPr/>
        </p:nvCxnSpPr>
        <p:spPr>
          <a:xfrm>
            <a:off x="4149413" y="3585147"/>
            <a:ext cx="609493" cy="44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9" name="箭头: 左右 158"/>
          <p:cNvSpPr/>
          <p:nvPr/>
        </p:nvSpPr>
        <p:spPr>
          <a:xfrm>
            <a:off x="5586368" y="3783968"/>
            <a:ext cx="415660" cy="170204"/>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60" name="矩形 4"/>
          <p:cNvSpPr/>
          <p:nvPr/>
        </p:nvSpPr>
        <p:spPr>
          <a:xfrm>
            <a:off x="5866019" y="2629258"/>
            <a:ext cx="2739287" cy="3913938"/>
          </a:xfrm>
          <a:prstGeom prst="rect">
            <a:avLst/>
          </a:prstGeom>
          <a:noFill/>
          <a:ln w="12700">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166" name="文本框 165"/>
          <p:cNvSpPr txBox="1"/>
          <p:nvPr/>
        </p:nvSpPr>
        <p:spPr>
          <a:xfrm>
            <a:off x="5796136" y="2617598"/>
            <a:ext cx="1461173" cy="292388"/>
          </a:xfrm>
          <a:prstGeom prst="rect">
            <a:avLst/>
          </a:prstGeom>
          <a:noFill/>
        </p:spPr>
        <p:txBody>
          <a:bodyPr wrap="square" rtlCol="0">
            <a:spAutoFit/>
          </a:bodyPr>
          <a:lstStyle/>
          <a:p>
            <a:pPr algn="ctr" defTabSz="685800">
              <a:defRPr/>
            </a:pPr>
            <a:r>
              <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rPr>
              <a:t>申请采购流程</a:t>
            </a:r>
            <a:endPar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68" name="直接箭头连接符 167"/>
          <p:cNvCxnSpPr>
            <a:stCxn id="115" idx="3"/>
            <a:endCxn id="117" idx="1"/>
          </p:cNvCxnSpPr>
          <p:nvPr/>
        </p:nvCxnSpPr>
        <p:spPr>
          <a:xfrm>
            <a:off x="6819081" y="5643014"/>
            <a:ext cx="77725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17" idx="0"/>
            <a:endCxn id="150" idx="2"/>
          </p:cNvCxnSpPr>
          <p:nvPr/>
        </p:nvCxnSpPr>
        <p:spPr>
          <a:xfrm flipV="1">
            <a:off x="7965380" y="5046236"/>
            <a:ext cx="0" cy="411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7105175" y="3002229"/>
            <a:ext cx="1456104" cy="1219308"/>
          </a:xfrm>
          <a:prstGeom prst="rect">
            <a:avLst/>
          </a:prstGeom>
        </p:spPr>
        <p:txBody>
          <a:bodyPr wrap="square">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订单申请、申请审批、订单起草、订单审批环节实时显示当前申请采购标准物资库存信息为审核提供依据。</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09" name="连接符: 肘形 208"/>
          <p:cNvCxnSpPr>
            <a:stCxn id="117" idx="2"/>
          </p:cNvCxnSpPr>
          <p:nvPr/>
        </p:nvCxnSpPr>
        <p:spPr>
          <a:xfrm rot="5400000" flipH="1">
            <a:off x="5958399" y="3821678"/>
            <a:ext cx="1556097" cy="2457864"/>
          </a:xfrm>
          <a:prstGeom prst="bentConnector4">
            <a:avLst>
              <a:gd name="adj1" fmla="val -19300"/>
              <a:gd name="adj2" fmla="val 81215"/>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6228184" y="5872308"/>
            <a:ext cx="1456104" cy="295978"/>
          </a:xfrm>
          <a:prstGeom prst="rect">
            <a:avLst/>
          </a:prstGeom>
        </p:spPr>
        <p:txBody>
          <a:bodyPr wrap="square">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订单生效更新在途库存</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24" name="连接符: 肘形 223"/>
          <p:cNvCxnSpPr/>
          <p:nvPr/>
        </p:nvCxnSpPr>
        <p:spPr>
          <a:xfrm rot="10800000">
            <a:off x="5515473" y="4272564"/>
            <a:ext cx="3045807" cy="2046831"/>
          </a:xfrm>
          <a:prstGeom prst="bentConnector3">
            <a:avLst>
              <a:gd name="adj1" fmla="val 91795"/>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1" name="矩形 230"/>
          <p:cNvSpPr/>
          <p:nvPr/>
        </p:nvSpPr>
        <p:spPr>
          <a:xfrm>
            <a:off x="6228184" y="6247218"/>
            <a:ext cx="2002268" cy="295978"/>
          </a:xfrm>
          <a:prstGeom prst="rect">
            <a:avLst/>
          </a:prstGeom>
        </p:spPr>
        <p:txBody>
          <a:bodyPr wrap="square">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订单收货完成后释放在途库存</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33" name="直接连接符 232"/>
          <p:cNvCxnSpPr/>
          <p:nvPr/>
        </p:nvCxnSpPr>
        <p:spPr>
          <a:xfrm flipH="1" flipV="1">
            <a:off x="8549399" y="4860592"/>
            <a:ext cx="11880" cy="1458805"/>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endCxn id="150" idx="3"/>
          </p:cNvCxnSpPr>
          <p:nvPr/>
        </p:nvCxnSpPr>
        <p:spPr>
          <a:xfrm flipH="1">
            <a:off x="8334423" y="4860592"/>
            <a:ext cx="21497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3.3</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kern="0" dirty="0">
                <a:solidFill>
                  <a:schemeClr val="bg1"/>
                </a:solidFill>
                <a:latin typeface="微软雅黑" panose="020B0503020204020204" pitchFamily="34" charset="-122"/>
                <a:ea typeface="微软雅黑" panose="020B0503020204020204" pitchFamily="34" charset="-122"/>
              </a:rPr>
              <a:t>移动办公能力提升</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21" name="TextBox 1"/>
          <p:cNvSpPr txBox="1"/>
          <p:nvPr/>
        </p:nvSpPr>
        <p:spPr>
          <a:xfrm>
            <a:off x="0" y="857250"/>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1.   3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5" name="矩形 44"/>
          <p:cNvSpPr/>
          <p:nvPr/>
        </p:nvSpPr>
        <p:spPr>
          <a:xfrm>
            <a:off x="286172" y="620688"/>
            <a:ext cx="8462292" cy="698268"/>
          </a:xfrm>
          <a:prstGeom prst="rect">
            <a:avLst/>
          </a:prstGeom>
        </p:spPr>
        <p:txBody>
          <a:bodyPr wrap="square">
            <a:spAutoFit/>
          </a:bodyPr>
          <a:lstStyle/>
          <a:p>
            <a:pPr defTabSz="685800">
              <a:lnSpc>
                <a:spcPct val="150000"/>
              </a:lnSpc>
              <a:defRPr/>
            </a:pPr>
            <a:r>
              <a:rPr lang="zh-CN" altLang="en-US" sz="1400" kern="0" dirty="0">
                <a:solidFill>
                  <a:prstClr val="black"/>
                </a:solidFill>
                <a:latin typeface="微软雅黑" panose="020B0503020204020204" pitchFamily="34" charset="-122"/>
                <a:ea typeface="微软雅黑" panose="020B0503020204020204" pitchFamily="34" charset="-122"/>
              </a:rPr>
              <a:t>       可视化采购平台整合流程引擎，提供标准接口对接手机</a:t>
            </a:r>
            <a:r>
              <a:rPr lang="en-US" altLang="zh-CN" sz="1400" kern="0" dirty="0">
                <a:solidFill>
                  <a:prstClr val="black"/>
                </a:solidFill>
                <a:latin typeface="微软雅黑" panose="020B0503020204020204" pitchFamily="34" charset="-122"/>
                <a:ea typeface="微软雅黑" panose="020B0503020204020204" pitchFamily="34" charset="-122"/>
              </a:rPr>
              <a:t>MOA</a:t>
            </a:r>
            <a:r>
              <a:rPr lang="zh-CN" altLang="en-US" sz="1400" kern="0" dirty="0">
                <a:solidFill>
                  <a:prstClr val="black"/>
                </a:solidFill>
                <a:latin typeface="微软雅黑" panose="020B0503020204020204" pitchFamily="34" charset="-122"/>
                <a:ea typeface="微软雅黑" panose="020B0503020204020204" pitchFamily="34" charset="-122"/>
              </a:rPr>
              <a:t>实现可视化订单的移动审批功能，提高办公效率。</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46" name="矩形 7"/>
          <p:cNvSpPr/>
          <p:nvPr/>
        </p:nvSpPr>
        <p:spPr>
          <a:xfrm>
            <a:off x="347664" y="1753758"/>
            <a:ext cx="2689575" cy="4771586"/>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待办数量接口</a:t>
            </a:r>
            <a:r>
              <a:rPr lang="zh-CN" altLang="en-US" sz="1200" dirty="0">
                <a:solidFill>
                  <a:schemeClr val="tx1"/>
                </a:solidFill>
                <a:latin typeface="微软雅黑" panose="020B0503020204020204" pitchFamily="34" charset="-122"/>
                <a:ea typeface="微软雅黑" panose="020B0503020204020204" pitchFamily="34" charset="-122"/>
              </a:rPr>
              <a:t>：提供订单审批待办数量接口，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显示待办数量。</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待办单据接口：</a:t>
            </a:r>
            <a:r>
              <a:rPr lang="zh-CN" altLang="en-US" sz="1200" dirty="0">
                <a:solidFill>
                  <a:schemeClr val="tx1"/>
                </a:solidFill>
                <a:latin typeface="微软雅黑" panose="020B0503020204020204" pitchFamily="34" charset="-122"/>
                <a:ea typeface="微软雅黑" panose="020B0503020204020204" pitchFamily="34" charset="-122"/>
              </a:rPr>
              <a:t>提供待审批订单列表数据接口。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已办单据接口</a:t>
            </a:r>
            <a:r>
              <a:rPr lang="zh-CN" altLang="en-US" sz="1200" dirty="0">
                <a:solidFill>
                  <a:schemeClr val="tx1"/>
                </a:solidFill>
                <a:latin typeface="微软雅黑" panose="020B0503020204020204" pitchFamily="34" charset="-122"/>
                <a:ea typeface="微软雅黑" panose="020B0503020204020204" pitchFamily="34" charset="-122"/>
              </a:rPr>
              <a:t>：提供已审批完成订单列表数据接口。 </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订单主档信息接口：</a:t>
            </a:r>
            <a:r>
              <a:rPr lang="zh-CN" altLang="en-US" sz="1200" dirty="0">
                <a:solidFill>
                  <a:schemeClr val="tx1"/>
                </a:solidFill>
                <a:latin typeface="微软雅黑" panose="020B0503020204020204" pitchFamily="34" charset="-122"/>
                <a:ea typeface="微软雅黑" panose="020B0503020204020204" pitchFamily="34" charset="-122"/>
              </a:rPr>
              <a:t>提供订单主档信息接口，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显示订单主档信息。</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订单行列表信息接口：</a:t>
            </a:r>
            <a:r>
              <a:rPr lang="zh-CN" altLang="en-US" sz="1200" dirty="0">
                <a:solidFill>
                  <a:schemeClr val="tx1"/>
                </a:solidFill>
                <a:latin typeface="微软雅黑" panose="020B0503020204020204" pitchFamily="34" charset="-122"/>
                <a:ea typeface="微软雅黑" panose="020B0503020204020204" pitchFamily="34" charset="-122"/>
              </a:rPr>
              <a:t>提供订单行信息类表接口，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显示订单明细列表。</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订单表信息接口：</a:t>
            </a:r>
            <a:r>
              <a:rPr lang="zh-CN" altLang="en-US" sz="1200" dirty="0">
                <a:solidFill>
                  <a:schemeClr val="tx1"/>
                </a:solidFill>
                <a:latin typeface="微软雅黑" panose="020B0503020204020204" pitchFamily="34" charset="-122"/>
                <a:ea typeface="微软雅黑" panose="020B0503020204020204" pitchFamily="34" charset="-122"/>
              </a:rPr>
              <a:t>提供订单行信息类表接口，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显示订单明细列表。</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订单支付计划：</a:t>
            </a:r>
            <a:r>
              <a:rPr lang="zh-CN" altLang="en-US" sz="1200" dirty="0">
                <a:solidFill>
                  <a:schemeClr val="tx1"/>
                </a:solidFill>
                <a:latin typeface="微软雅黑" panose="020B0503020204020204" pitchFamily="34" charset="-122"/>
                <a:ea typeface="微软雅黑" panose="020B0503020204020204" pitchFamily="34" charset="-122"/>
              </a:rPr>
              <a:t>提供订单支付计划接口，显示支付计划信息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订单附件接口：</a:t>
            </a:r>
            <a:r>
              <a:rPr lang="zh-CN" altLang="en-US" sz="1200" dirty="0">
                <a:solidFill>
                  <a:schemeClr val="tx1"/>
                </a:solidFill>
                <a:latin typeface="微软雅黑" panose="020B0503020204020204" pitchFamily="34" charset="-122"/>
                <a:ea typeface="微软雅黑" panose="020B0503020204020204" pitchFamily="34" charset="-122"/>
              </a:rPr>
              <a:t>提供订单附件接口，支撑附件下载。</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1"/>
          <p:cNvSpPr txBox="1"/>
          <p:nvPr/>
        </p:nvSpPr>
        <p:spPr>
          <a:xfrm>
            <a:off x="611560" y="1294261"/>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48" name="文本框 5"/>
          <p:cNvSpPr txBox="1"/>
          <p:nvPr/>
        </p:nvSpPr>
        <p:spPr>
          <a:xfrm>
            <a:off x="4964398" y="1268760"/>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80" name="矩形 4"/>
          <p:cNvSpPr/>
          <p:nvPr/>
        </p:nvSpPr>
        <p:spPr>
          <a:xfrm>
            <a:off x="3131840" y="1772816"/>
            <a:ext cx="5720990" cy="477158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189074" y="1844824"/>
            <a:ext cx="1488084" cy="2207864"/>
          </a:xfrm>
          <a:prstGeom prst="rect">
            <a:avLst/>
          </a:prstGeom>
          <a:ln>
            <a:solidFill>
              <a:schemeClr val="bg1">
                <a:lumMod val="85000"/>
              </a:schemeClr>
            </a:solidFill>
          </a:ln>
        </p:spPr>
      </p:pic>
      <p:pic>
        <p:nvPicPr>
          <p:cNvPr id="49" name="图片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0974" y="1857593"/>
            <a:ext cx="1362117" cy="2195095"/>
          </a:xfrm>
          <a:prstGeom prst="rect">
            <a:avLst/>
          </a:prstGeom>
          <a:ln>
            <a:solidFill>
              <a:schemeClr val="bg1">
                <a:lumMod val="85000"/>
              </a:schemeClr>
            </a:solidFill>
          </a:ln>
        </p:spPr>
      </p:pic>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907" y="1865302"/>
            <a:ext cx="1348398" cy="2187386"/>
          </a:xfrm>
          <a:prstGeom prst="rect">
            <a:avLst/>
          </a:prstGeom>
          <a:ln>
            <a:solidFill>
              <a:schemeClr val="bg1">
                <a:lumMod val="85000"/>
              </a:schemeClr>
            </a:solidFill>
          </a:ln>
        </p:spPr>
      </p:pic>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7779" y="1887713"/>
            <a:ext cx="1322693" cy="2145687"/>
          </a:xfrm>
          <a:prstGeom prst="rect">
            <a:avLst/>
          </a:prstGeom>
          <a:ln>
            <a:solidFill>
              <a:schemeClr val="bg1">
                <a:lumMod val="85000"/>
              </a:schemeClr>
            </a:solidFill>
          </a:ln>
        </p:spPr>
      </p:pic>
      <p:pic>
        <p:nvPicPr>
          <p:cNvPr id="53" name="图片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3753" y="4294949"/>
            <a:ext cx="1339338" cy="2158387"/>
          </a:xfrm>
          <a:prstGeom prst="rect">
            <a:avLst/>
          </a:prstGeom>
          <a:ln>
            <a:solidFill>
              <a:schemeClr val="bg1">
                <a:lumMod val="85000"/>
              </a:schemeClr>
            </a:solidFill>
          </a:ln>
        </p:spPr>
      </p:pic>
      <p:pic>
        <p:nvPicPr>
          <p:cNvPr id="54" name="图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2572" y="4282523"/>
            <a:ext cx="1488084" cy="2170813"/>
          </a:xfrm>
          <a:prstGeom prst="rect">
            <a:avLst/>
          </a:prstGeom>
          <a:ln>
            <a:solidFill>
              <a:schemeClr val="bg1">
                <a:lumMod val="85000"/>
              </a:schemeClr>
            </a:solidFill>
          </a:ln>
        </p:spPr>
      </p:pic>
      <p:pic>
        <p:nvPicPr>
          <p:cNvPr id="55" name="图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8832" y="4298016"/>
            <a:ext cx="1288947" cy="2078782"/>
          </a:xfrm>
          <a:prstGeom prst="rect">
            <a:avLst/>
          </a:prstGeom>
          <a:ln>
            <a:solidFill>
              <a:schemeClr val="bg1">
                <a:lumMod val="85000"/>
              </a:schemeClr>
            </a:solidFill>
          </a:ln>
        </p:spPr>
      </p:pic>
      <p:sp>
        <p:nvSpPr>
          <p:cNvPr id="56" name="TextBox 138"/>
          <p:cNvSpPr txBox="1"/>
          <p:nvPr/>
        </p:nvSpPr>
        <p:spPr>
          <a:xfrm>
            <a:off x="7550203" y="5880306"/>
            <a:ext cx="1207521" cy="446854"/>
          </a:xfrm>
          <a:prstGeom prst="rect">
            <a:avLst/>
          </a:prstGeom>
          <a:noFill/>
          <a:ln w="9525">
            <a:noFill/>
          </a:ln>
        </p:spPr>
        <p:txBody>
          <a:bodyPr wrap="square" lIns="0" tIns="0" rIns="0" bIns="0" anchor="t">
            <a:spAutoFit/>
          </a:bodyPr>
          <a:lstStyle/>
          <a:p>
            <a:pPr defTabSz="685800">
              <a:lnSpc>
                <a:spcPct val="150000"/>
              </a:lnSpc>
              <a:defRPr/>
            </a:pPr>
            <a:r>
              <a:rPr lang="zh-CN" altLang="en-US" sz="1050" dirty="0">
                <a:solidFill>
                  <a:schemeClr val="tx1">
                    <a:lumMod val="95000"/>
                    <a:lumOff val="5000"/>
                  </a:schemeClr>
                </a:solidFill>
                <a:latin typeface="宋体" panose="02010600030101010101" pitchFamily="2" charset="-122"/>
                <a:ea typeface="宋体" panose="02010600030101010101" pitchFamily="2" charset="-122"/>
              </a:rPr>
              <a:t>示意图仅作参考，具体效果以实际为准。</a:t>
            </a:r>
            <a:endParaRPr lang="zh-CN" altLang="en-US" sz="1050" dirty="0">
              <a:solidFill>
                <a:schemeClr val="tx1">
                  <a:lumMod val="95000"/>
                  <a:lumOff val="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000" b="1" dirty="0">
                <a:latin typeface="微软雅黑" panose="020B0503020204020204" pitchFamily="34" charset="-122"/>
                <a:ea typeface="微软雅黑" panose="020B0503020204020204" pitchFamily="34" charset="-122"/>
              </a:rPr>
              <a:t>建设目标</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79512" y="813762"/>
          <a:ext cx="8690926" cy="3543931"/>
        </p:xfrm>
        <a:graphic>
          <a:graphicData uri="http://schemas.openxmlformats.org/drawingml/2006/table">
            <a:tbl>
              <a:tblPr>
                <a:tableStyleId>{5C22544A-7EE6-4342-B048-85BDC9FD1C3A}</a:tableStyleId>
              </a:tblPr>
              <a:tblGrid>
                <a:gridCol w="986070"/>
                <a:gridCol w="7704856"/>
              </a:tblGrid>
              <a:tr h="454589">
                <a:tc>
                  <a:txBody>
                    <a:bodyPr/>
                    <a:lstStyle/>
                    <a:p>
                      <a:pPr algn="ct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分类</a:t>
                      </a:r>
                      <a:endParaRPr lang="zh-CN" altLang="en-US"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5193" marR="5193" marT="5192" marB="0" anchor="ctr">
                    <a:solidFill>
                      <a:schemeClr val="accent6">
                        <a:lumMod val="40000"/>
                        <a:lumOff val="60000"/>
                      </a:schemeClr>
                    </a:solidFill>
                  </a:tcPr>
                </a:tc>
                <a:tc>
                  <a:txBody>
                    <a:bodyPr/>
                    <a:lstStyle/>
                    <a:p>
                      <a:pPr algn="ct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建设目标</a:t>
                      </a:r>
                      <a:endParaRPr lang="zh-CN" altLang="en-US"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5193" marR="5193" marT="5192" marB="0" anchor="ctr">
                    <a:solidFill>
                      <a:schemeClr val="accent6">
                        <a:lumMod val="40000"/>
                        <a:lumOff val="60000"/>
                      </a:schemeClr>
                    </a:solidFill>
                  </a:tcPr>
                </a:tc>
              </a:tr>
              <a:tr h="3089342">
                <a:tc>
                  <a:txBody>
                    <a:bodyPr/>
                    <a:lstStyle/>
                    <a:p>
                      <a:pPr algn="ct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业务目标</a:t>
                      </a:r>
                      <a:endParaRPr lang="zh-CN" altLang="en-US"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5193" marR="5193" marT="5192" marB="0" anchor="ctr">
                    <a:solidFill>
                      <a:schemeClr val="accent6">
                        <a:lumMod val="40000"/>
                        <a:lumOff val="60000"/>
                      </a:schemeClr>
                    </a:solidFill>
                  </a:tcPr>
                </a:tc>
                <a:tc>
                  <a:txBody>
                    <a:bodyPr/>
                    <a:lstStyle/>
                    <a:p>
                      <a:pPr marL="0" indent="0">
                        <a:buFont typeface="+mj-ea"/>
                        <a:buNone/>
                      </a:pPr>
                      <a:r>
                        <a:rPr lang="zh-CN" altLang="en-US" sz="1200" b="1" dirty="0">
                          <a:solidFill>
                            <a:prstClr val="black"/>
                          </a:solidFill>
                          <a:latin typeface="微软雅黑" panose="020B0503020204020204" pitchFamily="34" charset="-122"/>
                          <a:ea typeface="微软雅黑" panose="020B0503020204020204" pitchFamily="34" charset="-122"/>
                        </a:rPr>
                        <a:t>框架订单系统</a:t>
                      </a:r>
                      <a:endParaRPr lang="en-US" altLang="zh-CN" sz="1200" b="1" dirty="0">
                        <a:solidFill>
                          <a:prstClr val="black"/>
                        </a:solidFill>
                        <a:latin typeface="微软雅黑" panose="020B0503020204020204" pitchFamily="34" charset="-122"/>
                        <a:ea typeface="微软雅黑" panose="020B0503020204020204" pitchFamily="34" charset="-122"/>
                      </a:endParaRPr>
                    </a:p>
                    <a:p>
                      <a:pPr marL="0" indent="0">
                        <a:buFont typeface="+mj-ea"/>
                        <a:buNone/>
                      </a:pPr>
                      <a:r>
                        <a:rPr lang="en-US" altLang="en-US" sz="1200" dirty="0">
                          <a:solidFill>
                            <a:prstClr val="black"/>
                          </a:solidFill>
                          <a:latin typeface="微软雅黑" panose="020B0503020204020204" pitchFamily="34" charset="-122"/>
                          <a:ea typeface="微软雅黑" panose="020B0503020204020204" pitchFamily="34" charset="-122"/>
                        </a:rPr>
                        <a:t>1</a:t>
                      </a:r>
                      <a:r>
                        <a:rPr lang="zh-CN" altLang="en-US" sz="1200" dirty="0">
                          <a:solidFill>
                            <a:prstClr val="black"/>
                          </a:solidFill>
                          <a:latin typeface="微软雅黑" panose="020B0503020204020204" pitchFamily="34" charset="-122"/>
                          <a:ea typeface="微软雅黑" panose="020B0503020204020204" pitchFamily="34" charset="-122"/>
                        </a:rPr>
                        <a:t>、满足业务需要，实现内审、工程项目、手机终端等采购业务流程，支撑强化采购管理能力。</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a:buFont typeface="+mj-ea"/>
                        <a:buNone/>
                      </a:pPr>
                      <a:r>
                        <a:rPr lang="en-US" altLang="zh-CN" sz="1200" dirty="0">
                          <a:solidFill>
                            <a:prstClr val="black"/>
                          </a:solidFill>
                          <a:latin typeface="微软雅黑" panose="020B0503020204020204" pitchFamily="34" charset="-122"/>
                          <a:ea typeface="微软雅黑" panose="020B0503020204020204" pitchFamily="34" charset="-122"/>
                        </a:rPr>
                        <a:t>2</a:t>
                      </a:r>
                      <a:r>
                        <a:rPr lang="zh-CN" altLang="en-US" sz="1200" dirty="0">
                          <a:solidFill>
                            <a:prstClr val="black"/>
                          </a:solidFill>
                          <a:latin typeface="微软雅黑" panose="020B0503020204020204" pitchFamily="34" charset="-122"/>
                          <a:ea typeface="微软雅黑" panose="020B0503020204020204" pitchFamily="34" charset="-122"/>
                        </a:rPr>
                        <a:t>、提升采购业务精细管理能力，实现框架采购业务合规校验管控</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mj-ea"/>
                        <a:buNone/>
                        <a:defRPr/>
                      </a:pPr>
                      <a:r>
                        <a:rPr lang="zh-CN" altLang="en-US" sz="1200" b="1" kern="1200" dirty="0">
                          <a:solidFill>
                            <a:schemeClr val="tx1"/>
                          </a:solidFill>
                          <a:effectLst/>
                          <a:latin typeface="微软雅黑" panose="020B0503020204020204" pitchFamily="34" charset="-122"/>
                          <a:ea typeface="微软雅黑" panose="020B0503020204020204" pitchFamily="34" charset="-122"/>
                          <a:cs typeface="+mn-cs"/>
                        </a:rPr>
                        <a:t>可视化采购平台</a:t>
                      </a:r>
                      <a:endParaRPr lang="en-US" altLang="zh-CN" sz="1200" b="1"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、全面推广实现标准化物资采购，提高标准物资采购</a:t>
                      </a:r>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2</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、响应集团清查库存工作，通过对呆滞库存管控，通过申请管控、采购管控实现降低库存、降低成本，建立低库存高流转的良性采购库存体系</a:t>
                      </a:r>
                      <a:endParaRPr lang="en-US" altLang="zh-CN" sz="12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193" marR="5193" marT="5192" marB="0" anchor="ctr"/>
                </a:tc>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400" b="1" dirty="0">
                <a:latin typeface="微软雅黑" panose="020B0503020204020204" pitchFamily="34" charset="-122"/>
                <a:ea typeface="微软雅黑" panose="020B0503020204020204" pitchFamily="34" charset="-122"/>
              </a:rPr>
              <a:t>项目负责人和随工部门明确</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467544" y="1268760"/>
          <a:ext cx="8496944" cy="2575560"/>
        </p:xfrm>
        <a:graphic>
          <a:graphicData uri="http://schemas.openxmlformats.org/drawingml/2006/table">
            <a:tbl>
              <a:tblPr firstRow="1" bandRow="1">
                <a:tableStyleId>{F5AB1C69-6EDB-4FF4-983F-18BD219EF322}</a:tableStyleId>
              </a:tblPr>
              <a:tblGrid>
                <a:gridCol w="1041870"/>
                <a:gridCol w="1731680"/>
                <a:gridCol w="3597623"/>
                <a:gridCol w="901635"/>
                <a:gridCol w="1224136"/>
              </a:tblGrid>
              <a:tr h="370840">
                <a:tc>
                  <a:txBody>
                    <a:bodyPr/>
                    <a:lstStyle/>
                    <a:p>
                      <a:pPr algn="ctr"/>
                      <a:r>
                        <a:rPr lang="zh-CN" altLang="en-US" sz="1400" dirty="0">
                          <a:latin typeface="微软雅黑" panose="020B0503020204020204" pitchFamily="34" charset="-122"/>
                          <a:ea typeface="微软雅黑" panose="020B0503020204020204" pitchFamily="34" charset="-122"/>
                        </a:rPr>
                        <a:t>项目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具体工作内容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分项部门</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分项负责人</a:t>
                      </a:r>
                      <a:endParaRPr lang="zh-CN" altLang="en-US" sz="1400" dirty="0">
                        <a:latin typeface="微软雅黑" panose="020B0503020204020204" pitchFamily="34" charset="-122"/>
                        <a:ea typeface="微软雅黑" panose="020B0503020204020204" pitchFamily="34" charset="-122"/>
                      </a:endParaRPr>
                    </a:p>
                  </a:txBody>
                  <a:tcPr/>
                </a:tc>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微软雅黑" panose="020B0503020204020204" pitchFamily="34" charset="-122"/>
                          <a:ea typeface="微软雅黑" panose="020B0503020204020204" pitchFamily="34" charset="-122"/>
                        </a:rPr>
                        <a:t>2019</a:t>
                      </a:r>
                      <a:r>
                        <a:rPr lang="zh-CN" altLang="en-US" sz="1400" b="1" dirty="0">
                          <a:latin typeface="微软雅黑" panose="020B0503020204020204" pitchFamily="34" charset="-122"/>
                          <a:ea typeface="微软雅黑" panose="020B0503020204020204" pitchFamily="34" charset="-122"/>
                        </a:rPr>
                        <a:t>年供应链管理系统能力提升工程</a:t>
                      </a:r>
                      <a:endParaRPr lang="zh-CN" altLang="en-US" sz="1400" b="1" dirty="0">
                        <a:latin typeface="微软雅黑" panose="020B0503020204020204" pitchFamily="34" charset="-122"/>
                        <a:ea typeface="微软雅黑" panose="020B0503020204020204" pitchFamily="34" charset="-122"/>
                      </a:endParaRPr>
                    </a:p>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框架订单系统</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25000"/>
                        </a:lnSpc>
                        <a:spcBef>
                          <a:spcPts val="0"/>
                        </a:spcBef>
                        <a:spcAft>
                          <a:spcPts val="0"/>
                        </a:spcAft>
                        <a:buClrTx/>
                        <a:buSzTx/>
                        <a:buFontTx/>
                        <a:buNone/>
                        <a:defRPr/>
                      </a:pPr>
                      <a:r>
                        <a:rPr lang="zh-CN" altLang="en-US" sz="1400" kern="0" dirty="0">
                          <a:solidFill>
                            <a:prstClr val="black"/>
                          </a:solidFill>
                          <a:latin typeface="微软雅黑" panose="020B0503020204020204" pitchFamily="34" charset="-122"/>
                          <a:ea typeface="微软雅黑" panose="020B0503020204020204" pitchFamily="34" charset="-122"/>
                        </a:rPr>
                        <a:t>内审订单流程管理、工程类订单管理、工程类订单管理、业务精细化管理能力提升</a:t>
                      </a:r>
                      <a:endParaRPr lang="zh-CN" altLang="en-US" sz="14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400" dirty="0">
                          <a:latin typeface="微软雅黑" panose="020B0503020204020204" pitchFamily="34" charset="-122"/>
                          <a:ea typeface="微软雅黑" panose="020B0503020204020204" pitchFamily="34" charset="-122"/>
                        </a:rPr>
                        <a:t>管理系统运营部</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叶秋琳</a:t>
                      </a:r>
                      <a:endParaRPr lang="zh-CN" altLang="en-US" sz="1400" dirty="0">
                        <a:latin typeface="微软雅黑" panose="020B0503020204020204" pitchFamily="34" charset="-122"/>
                        <a:ea typeface="微软雅黑" panose="020B0503020204020204" pitchFamily="34" charset="-122"/>
                      </a:endParaRPr>
                    </a:p>
                  </a:txBody>
                  <a:tcPr/>
                </a:tc>
              </a:tr>
              <a:tr h="370840">
                <a:tc vMerge="1">
                  <a:tcPr/>
                </a:tc>
                <a:tc>
                  <a:txBody>
                    <a:bodyPr/>
                    <a:lstStyle/>
                    <a:p>
                      <a:pPr algn="ctr"/>
                      <a:r>
                        <a:rPr lang="zh-CN" altLang="en-US" sz="1400" dirty="0">
                          <a:latin typeface="微软雅黑" panose="020B0503020204020204" pitchFamily="34" charset="-122"/>
                          <a:ea typeface="微软雅黑" panose="020B0503020204020204" pitchFamily="34" charset="-122"/>
                        </a:rPr>
                        <a:t>可视化采购平台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0" dirty="0">
                          <a:solidFill>
                            <a:prstClr val="black"/>
                          </a:solidFill>
                          <a:latin typeface="微软雅黑" panose="020B0503020204020204" pitchFamily="34" charset="-122"/>
                          <a:ea typeface="微软雅黑" panose="020B0503020204020204" pitchFamily="34" charset="-122"/>
                        </a:rPr>
                        <a:t>标准化物资贯穿跟踪、标准物资呆滞库存管控、移动办公能力提升</a:t>
                      </a:r>
                      <a:endParaRPr lang="zh-CN" altLang="en-US" sz="14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latin typeface="微软雅黑" panose="020B0503020204020204" pitchFamily="34" charset="-122"/>
                          <a:ea typeface="微软雅黑" panose="020B0503020204020204" pitchFamily="34" charset="-122"/>
                        </a:rPr>
                        <a:t>管理系统运营部</a:t>
                      </a:r>
                      <a:endParaRPr lang="zh-CN" altLang="en-US" sz="14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叶秋琳</a:t>
                      </a:r>
                      <a:endParaRPr lang="zh-CN" altLang="en-US" sz="1400" dirty="0">
                        <a:latin typeface="微软雅黑" panose="020B0503020204020204" pitchFamily="34" charset="-122"/>
                        <a:ea typeface="微软雅黑" panose="020B0503020204020204" pitchFamily="34" charset="-122"/>
                      </a:endParaRPr>
                    </a:p>
                  </a:txBody>
                  <a:tcPr/>
                </a:tc>
              </a:tr>
              <a:tr h="741680">
                <a:tc vMerge="1">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400" kern="100" dirty="0">
                        <a:effectLst/>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179512" y="29239"/>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400" b="1" dirty="0">
                <a:latin typeface="微软雅黑" panose="020B0503020204020204" pitchFamily="34" charset="-122"/>
                <a:ea typeface="微软雅黑" panose="020B0503020204020204" pitchFamily="34" charset="-122"/>
              </a:rPr>
              <a:t>嵌入式风控澄清</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467544" y="1196752"/>
          <a:ext cx="8208911" cy="2204720"/>
        </p:xfrm>
        <a:graphic>
          <a:graphicData uri="http://schemas.openxmlformats.org/drawingml/2006/table">
            <a:tbl>
              <a:tblPr firstRow="1" bandRow="1">
                <a:tableStyleId>{F5AB1C69-6EDB-4FF4-983F-18BD219EF322}</a:tableStyleId>
              </a:tblPr>
              <a:tblGrid>
                <a:gridCol w="1728192"/>
                <a:gridCol w="3312368"/>
                <a:gridCol w="3168351"/>
              </a:tblGrid>
              <a:tr h="370840">
                <a:tc>
                  <a:txBody>
                    <a:bodyPr/>
                    <a:lstStyle/>
                    <a:p>
                      <a:pPr algn="ctr"/>
                      <a:r>
                        <a:rPr lang="zh-CN" altLang="en-US" sz="1400" dirty="0">
                          <a:latin typeface="微软雅黑" panose="020B0503020204020204" pitchFamily="34" charset="-122"/>
                          <a:ea typeface="微软雅黑" panose="020B0503020204020204" pitchFamily="34" charset="-122"/>
                        </a:rPr>
                        <a:t>本期能力建设内容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问题</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解答</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框架订单系统</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0">
                        <a:buNone/>
                      </a:pPr>
                      <a:r>
                        <a:rPr lang="zh-CN" altLang="en-US" sz="1400" dirty="0">
                          <a:latin typeface="微软雅黑" panose="020B0503020204020204" pitchFamily="34" charset="-122"/>
                          <a:ea typeface="微软雅黑" panose="020B0503020204020204" pitchFamily="34" charset="-122"/>
                        </a:rPr>
                        <a:t>订单审批流程、总控合同审批流程、价格变更流程都需要对接流程引擎，功能相似是否可以进行代码复功能</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流程配置获取相关审核节点信息部分功能页面流程逻辑可复用，故核减工作量</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23</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人天</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可视化采购平台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对接手机</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MOA</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审批功能订单相关接口信息是否可以复用</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已办与待办订单审批相关接口信息相似，部分逻辑信息可以复用，故核减工作量</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12</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人天</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5496" y="107305"/>
            <a:ext cx="8686800" cy="461665"/>
          </a:xfrm>
          <a:prstGeom prst="rect">
            <a:avLst/>
          </a:prstGeom>
          <a:noFill/>
        </p:spPr>
        <p:txBody>
          <a:bodyPr vert="horz" wrap="square" lIns="91440" tIns="45720" rIns="91440" bIns="45720" rtlCol="0" anchor="ctr">
            <a:spAutoFit/>
          </a:bodyPr>
          <a:lstStyle/>
          <a:p>
            <a:pP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rPr>
              <a:t>工程项目管理系统优化工作量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478699" y="734588"/>
            <a:ext cx="7800393" cy="738664"/>
          </a:xfrm>
          <a:prstGeom prst="rect">
            <a:avLst/>
          </a:prstGeom>
          <a:noFill/>
          <a:ln w="9525">
            <a:noFill/>
            <a:miter lim="800000"/>
          </a:ln>
          <a:effectLst/>
        </p:spPr>
        <p:txBody>
          <a:bodyPr vert="horz" wrap="square" lIns="91440" tIns="45720" rIns="91440" bIns="45720" numCol="1" anchor="ctr" anchorCtr="0" compatLnSpc="1">
            <a:spAutoFit/>
          </a:bodyPr>
          <a:lstStyle/>
          <a:p>
            <a:pPr lvl="0" algn="just"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框架订单系统、可视化采购平台系统由锐至公司承建，本期工程中优化内容是基于原有平台进行优化，故沿用单一来源采购方式。总计约</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1277</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人天，单价</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940</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人天，投资估算约</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120</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万（不含税）。</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3" name="表格 2"/>
          <p:cNvGraphicFramePr>
            <a:graphicFrameLocks noGrp="1"/>
          </p:cNvGraphicFramePr>
          <p:nvPr/>
        </p:nvGraphicFramePr>
        <p:xfrm>
          <a:off x="588031" y="1638870"/>
          <a:ext cx="7581730" cy="4124429"/>
        </p:xfrm>
        <a:graphic>
          <a:graphicData uri="http://schemas.openxmlformats.org/drawingml/2006/table">
            <a:tbl>
              <a:tblPr>
                <a:tableStyleId>{5C22544A-7EE6-4342-B048-85BDC9FD1C3A}</a:tableStyleId>
              </a:tblPr>
              <a:tblGrid>
                <a:gridCol w="1359274"/>
                <a:gridCol w="1117626"/>
                <a:gridCol w="1117626"/>
                <a:gridCol w="1117626"/>
                <a:gridCol w="822511"/>
                <a:gridCol w="1231502"/>
                <a:gridCol w="815565"/>
              </a:tblGrid>
              <a:tr h="715724">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一级功能点</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二级功能点个数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三级功能点个数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具体工作内容</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时间</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工作量（人天）</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工作量合计</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r>
              <a:tr h="496625">
                <a:tc>
                  <a:txBody>
                    <a:bodyPr/>
                    <a:lstStyle/>
                    <a:p>
                      <a:pPr algn="ctr" rtl="0" fontAlgn="ct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框架订单系统</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框架订单系统优化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2019</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745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3363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40444">
                <a:tc>
                  <a:txBody>
                    <a:bodyPr/>
                    <a:lstStyle/>
                    <a:p>
                      <a:pPr algn="ctr" rtl="0" fontAlgn="ct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电商采购平台</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6</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30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可视化采购平台优化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2019</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532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cPr/>
                </a:tc>
              </a:tr>
              <a:tr h="482018">
                <a:tc>
                  <a:txBody>
                    <a:bodyPr/>
                    <a:lstStyle/>
                    <a:p>
                      <a:pPr algn="ctr" rtl="0" fontAlgn="ct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cPr/>
                </a:tc>
              </a:tr>
              <a:tr h="467411">
                <a:tc>
                  <a:txBody>
                    <a:bodyPr/>
                    <a:lstStyle/>
                    <a:p>
                      <a:pPr algn="ctr" fontAlgn="ct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just"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467411">
                <a:tc>
                  <a:txBody>
                    <a:bodyPr/>
                    <a:lstStyle/>
                    <a:p>
                      <a:pPr algn="ctr" fontAlgn="ctr"/>
                      <a:endParaRPr lang="zh-CN" altLang="en-US" sz="1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endParaRPr lang="zh-CN" altLang="en-US" sz="1800" b="0" i="0" u="none" strike="noStrike" dirty="0">
                        <a:solidFill>
                          <a:srgbClr val="000000"/>
                        </a:solidFill>
                        <a:effectLst/>
                        <a:latin typeface="Arial" panose="020B0604020202020204"/>
                      </a:endParaRPr>
                    </a:p>
                  </a:txBody>
                  <a:tcPr marL="9525" marR="9525" marT="9525" marB="0" anchor="ctr"/>
                </a:tc>
              </a:tr>
              <a:tr h="487385">
                <a:tc>
                  <a:txBody>
                    <a:bodyPr/>
                    <a:lstStyle/>
                    <a:p>
                      <a:pPr algn="ctr" fontAlgn="ctr"/>
                      <a:endParaRPr lang="zh-CN" altLang="en-US" sz="1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endParaRPr lang="zh-CN" altLang="en-US" sz="1800" b="0" i="0" u="none" strike="noStrike" dirty="0">
                        <a:solidFill>
                          <a:srgbClr val="000000"/>
                        </a:solidFill>
                        <a:effectLst/>
                        <a:latin typeface="Arial" panose="020B0604020202020204"/>
                      </a:endParaRPr>
                    </a:p>
                  </a:txBody>
                  <a:tcPr marL="9525" marR="9525" marT="9525" marB="0" anchor="ctr"/>
                </a:tc>
              </a:tr>
              <a:tr h="467411">
                <a:tc>
                  <a:txBody>
                    <a:bodyPr/>
                    <a:lstStyle/>
                    <a:p>
                      <a:pPr algn="ctr" fontAlgn="ctr"/>
                      <a:endParaRPr lang="zh-CN" altLang="en-US" sz="1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endParaRPr lang="zh-CN" altLang="en-US" sz="1800" b="0" i="0" u="none" strike="noStrike" dirty="0">
                        <a:solidFill>
                          <a:srgbClr val="000000"/>
                        </a:solidFill>
                        <a:effectLst/>
                        <a:latin typeface="Arial" panose="020B0604020202020204"/>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116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a:solidFill>
                  <a:schemeClr val="bg1"/>
                </a:solidFill>
                <a:latin typeface="微软雅黑" panose="020B0503020204020204" pitchFamily="34" charset="-122"/>
                <a:ea typeface="微软雅黑" panose="020B0503020204020204" pitchFamily="34" charset="-122"/>
              </a:rPr>
              <a:t>立项背景和依据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97768" y="2385735"/>
            <a:ext cx="8748464" cy="4257975"/>
          </a:xfrm>
          <a:prstGeom prst="rect">
            <a:avLst/>
          </a:prstGeom>
          <a:ln w="28575">
            <a:solidFill>
              <a:schemeClr val="bg1">
                <a:lumMod val="65000"/>
              </a:schemeClr>
            </a:solidFill>
            <a:prstDash val="dash"/>
          </a:ln>
        </p:spPr>
        <p:txBody>
          <a:bodyPr wrap="square">
            <a:noAutofit/>
          </a:bodyPr>
          <a:lstStyle/>
          <a:p>
            <a:pPr marL="285750" indent="-285750" fontAlgn="base">
              <a:lnSpc>
                <a:spcPct val="150000"/>
              </a:lnSpc>
              <a:spcBef>
                <a:spcPts val="300"/>
              </a:spcBef>
              <a:spcAft>
                <a:spcPts val="300"/>
              </a:spcAft>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框架订单系统：</a:t>
            </a:r>
            <a:r>
              <a:rPr lang="zh-CN" altLang="en-US" sz="1400" dirty="0">
                <a:latin typeface="微软雅黑" panose="020B0503020204020204" pitchFamily="34" charset="-122"/>
                <a:ea typeface="微软雅黑" panose="020B0503020204020204" pitchFamily="34" charset="-122"/>
              </a:rPr>
              <a:t>根据上海公司的采购管理要求</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解决因受</a:t>
            </a: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集中化影响的一些供应链系统不再支撑的采购业务，内审订单管理业务、功能类订单管理业务、集采手机终端采购管理等业务，同时应对不同业务审核流程通过整合流程引擎是流程配置化管理。进一步加强对框架采购业务的规范化流程，实现框架采购业务精细化管理管控，框架合同部门配额管控，价格变更流程以及总控合同、供应商采购偏离的管控等。</a:t>
            </a:r>
            <a:endParaRPr lang="en-US" altLang="zh-CN" sz="1400" dirty="0">
              <a:latin typeface="微软雅黑" panose="020B0503020204020204" pitchFamily="34" charset="-122"/>
              <a:ea typeface="微软雅黑" panose="020B0503020204020204" pitchFamily="34" charset="-122"/>
              <a:sym typeface="+mn-ea"/>
            </a:endParaRPr>
          </a:p>
          <a:p>
            <a:pPr marL="285750" indent="-285750" fontAlgn="base">
              <a:lnSpc>
                <a:spcPct val="150000"/>
              </a:lnSpc>
              <a:spcBef>
                <a:spcPts val="300"/>
              </a:spcBef>
              <a:spcAft>
                <a:spcPts val="300"/>
              </a:spcAft>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可视化采购平台：</a:t>
            </a:r>
            <a:r>
              <a:rPr lang="zh-CN" altLang="en-US" sz="1400" dirty="0">
                <a:latin typeface="微软雅黑" panose="020B0503020204020204" pitchFamily="34" charset="-122"/>
                <a:ea typeface="微软雅黑" panose="020B0503020204020204" pitchFamily="34" charset="-122"/>
              </a:rPr>
              <a:t>根据上海公司的采购管理要求加强扩大标准化物资采购范围，实现标准物资采购全流程贯穿跟踪，统一采购申请入口，提高采购申请效率，辅助配套短信预警、移动化</a:t>
            </a:r>
            <a:r>
              <a:rPr lang="en-US" altLang="zh-CN" sz="1400" dirty="0">
                <a:latin typeface="微软雅黑" panose="020B0503020204020204" pitchFamily="34" charset="-122"/>
                <a:ea typeface="微软雅黑" panose="020B0503020204020204" pitchFamily="34" charset="-122"/>
              </a:rPr>
              <a:t>MOA</a:t>
            </a:r>
            <a:r>
              <a:rPr lang="zh-CN" altLang="en-US" sz="1400" dirty="0">
                <a:latin typeface="微软雅黑" panose="020B0503020204020204" pitchFamily="34" charset="-122"/>
                <a:ea typeface="微软雅黑" panose="020B0503020204020204" pitchFamily="34" charset="-122"/>
              </a:rPr>
              <a:t>办公，提高处理效率 。完善标准配置产品库管理，实现产品库管理监控，实现标准物资申请环节库存透视显示提醒减少呆滞库存采购，订单环节实现呆滞物资采购管理，避免呆滞物资重复采购。</a:t>
            </a:r>
            <a:endParaRPr lang="en-US" altLang="zh-CN" sz="1400" dirty="0">
              <a:latin typeface="微软雅黑" panose="020B0503020204020204" pitchFamily="34" charset="-122"/>
              <a:ea typeface="微软雅黑" panose="020B0503020204020204" pitchFamily="34" charset="-122"/>
            </a:endParaRPr>
          </a:p>
          <a:p>
            <a:pPr marL="285750" indent="-285750" fontAlgn="base">
              <a:lnSpc>
                <a:spcPct val="150000"/>
              </a:lnSpc>
              <a:spcBef>
                <a:spcPts val="300"/>
              </a:spcBef>
              <a:spcAft>
                <a:spcPts val="300"/>
              </a:spcAft>
              <a:buFont typeface="Wingdings" panose="05000000000000000000" pitchFamily="2" charset="2"/>
              <a:buChar char="Ø"/>
            </a:pPr>
            <a:endParaRPr lang="en-US" altLang="zh-CN" sz="1400" dirty="0">
              <a:latin typeface="微软雅黑" panose="020B0503020204020204" pitchFamily="34" charset="-122"/>
              <a:ea typeface="微软雅黑" panose="020B0503020204020204" pitchFamily="34" charset="-122"/>
            </a:endParaRPr>
          </a:p>
          <a:p>
            <a:pPr marL="285750" indent="-285750" fontAlgn="base">
              <a:lnSpc>
                <a:spcPct val="150000"/>
              </a:lnSpc>
              <a:spcBef>
                <a:spcPts val="300"/>
              </a:spcBef>
              <a:spcAft>
                <a:spcPts val="300"/>
              </a:spcAft>
              <a:buFont typeface="Wingdings" panose="05000000000000000000" pitchFamily="2" charset="2"/>
              <a:buChar char="Ø"/>
            </a:pPr>
            <a:endParaRPr lang="en-US" altLang="zh-CN" sz="1400" dirty="0">
              <a:solidFill>
                <a:prstClr val="black"/>
              </a:solidFill>
              <a:latin typeface="微软雅黑" panose="020B0503020204020204" pitchFamily="34" charset="-122"/>
              <a:ea typeface="微软雅黑" panose="020B0503020204020204" pitchFamily="34" charset="-122"/>
            </a:endParaRPr>
          </a:p>
          <a:p>
            <a:pPr marL="285750" indent="-285750" fontAlgn="base">
              <a:lnSpc>
                <a:spcPct val="150000"/>
              </a:lnSpc>
              <a:spcBef>
                <a:spcPts val="300"/>
              </a:spcBef>
              <a:spcAft>
                <a:spcPts val="300"/>
              </a:spcAft>
              <a:buFont typeface="Wingdings" panose="05000000000000000000" pitchFamily="2" charset="2"/>
              <a:buChar char="Ø"/>
            </a:pP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216987" y="700645"/>
            <a:ext cx="8748464" cy="1585347"/>
          </a:xfrm>
          <a:prstGeom prst="rect">
            <a:avLst/>
          </a:prstGeom>
          <a:solidFill>
            <a:schemeClr val="accent5">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square">
            <a:noAutofit/>
          </a:bodyPr>
          <a:lstStyle/>
          <a:p>
            <a:pPr marL="285750" indent="-285750">
              <a:lnSpc>
                <a:spcPct val="150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根据信息系统运营部关于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关于</a:t>
            </a: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年供应链系统建设需求调查表</a:t>
            </a:r>
            <a:r>
              <a:rPr lang="en-US" altLang="zh-CN" sz="1600" dirty="0">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的通知，为适应公司业务发展，支撑采购部的项目建设管理，进一步提高供应链采购管理系统的服务水平，</a:t>
            </a:r>
            <a:r>
              <a:rPr lang="en-US" altLang="zh-CN" sz="1600" dirty="0">
                <a:solidFill>
                  <a:schemeClr val="tx1"/>
                </a:solidFill>
                <a:latin typeface="微软雅黑" panose="020B0503020204020204" pitchFamily="34" charset="-122"/>
                <a:ea typeface="微软雅黑" panose="020B0503020204020204" pitchFamily="34" charset="-122"/>
              </a:rPr>
              <a:t> 2019</a:t>
            </a:r>
            <a:r>
              <a:rPr lang="zh-CN" altLang="en-US" sz="1600" dirty="0">
                <a:solidFill>
                  <a:schemeClr val="tx1"/>
                </a:solidFill>
                <a:latin typeface="微软雅黑" panose="020B0503020204020204" pitchFamily="34" charset="-122"/>
                <a:ea typeface="微软雅黑" panose="020B0503020204020204" pitchFamily="34" charset="-122"/>
              </a:rPr>
              <a:t>年需对现有供应链系统的部分功能模块进行优化升级，涉及供应链管理系统、框架订单系统、</a:t>
            </a:r>
            <a:r>
              <a:rPr lang="en-US" altLang="en-US"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可视化采购平台等。</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107504" y="107306"/>
            <a:ext cx="8148736" cy="461665"/>
          </a:xfrm>
          <a:prstGeom prst="rect">
            <a:avLst/>
          </a:prstGeom>
          <a:noFill/>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投资估算</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7" name="表格 6"/>
          <p:cNvGraphicFramePr>
            <a:graphicFrameLocks noGrp="1"/>
          </p:cNvGraphicFramePr>
          <p:nvPr/>
        </p:nvGraphicFramePr>
        <p:xfrm>
          <a:off x="141000" y="836712"/>
          <a:ext cx="8784978" cy="5490827"/>
        </p:xfrm>
        <a:graphic>
          <a:graphicData uri="http://schemas.openxmlformats.org/drawingml/2006/table">
            <a:tbl>
              <a:tblPr>
                <a:tableStyleId>{5C22544A-7EE6-4342-B048-85BDC9FD1C3A}</a:tableStyleId>
              </a:tblPr>
              <a:tblGrid>
                <a:gridCol w="1473173"/>
                <a:gridCol w="1473173"/>
                <a:gridCol w="729829"/>
                <a:gridCol w="729829"/>
                <a:gridCol w="729829"/>
                <a:gridCol w="729829"/>
                <a:gridCol w="729829"/>
                <a:gridCol w="729829"/>
                <a:gridCol w="729829"/>
                <a:gridCol w="729829"/>
              </a:tblGrid>
              <a:tr h="452222">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设备类别</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设备名称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单位</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数量</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不含税设备单价</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不含税设备总价</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税率</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税额</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含税设备总价</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r>
              <a:tr h="0">
                <a:tc vMerge="1">
                  <a:tcPr/>
                </a:tc>
                <a:tc vMerge="1">
                  <a:tcPr/>
                </a:tc>
                <a:tc vMerge="1">
                  <a:tcPr/>
                </a:tc>
                <a:tc vMerge="1">
                  <a:tcPr/>
                </a:tc>
                <a:tc rowSpan="2">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万元人民币</a:t>
                      </a:r>
                      <a:r>
                        <a:rPr lang="en-US" altLang="zh-CN" sz="1200" u="none" strike="noStrike" dirty="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2">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a:t>
                      </a:r>
                      <a:r>
                        <a:rPr lang="en-US" altLang="zh-CN" sz="1200" u="none" strike="noStrike" dirty="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vMerge="1">
                  <a:tcPr/>
                </a:tc>
                <a:tc vMerge="1">
                  <a:tcPr marL="9525" marR="9525" marT="9525" marB="0" anchor="ctr">
                    <a:solidFill>
                      <a:srgbClr val="92D050"/>
                    </a:solidFill>
                  </a:tcPr>
                </a:tc>
                <a:tc vMerge="1">
                  <a:tcPr marL="9525" marR="9525" marT="9525" marB="0" anchor="ctr">
                    <a:solidFill>
                      <a:srgbClr val="92D050"/>
                    </a:solidFill>
                  </a:tcPr>
                </a:tc>
                <a:tc vMerge="1">
                  <a:tcPr/>
                </a:tc>
              </a:tr>
              <a:tr h="406722">
                <a:tc vMerge="1">
                  <a:tcPr/>
                </a:tc>
                <a:tc vMerge="1">
                  <a:tcPr/>
                </a:tc>
                <a:tc vMerge="1">
                  <a:tcPr/>
                </a:tc>
                <a:tc vMerge="1">
                  <a:tcPr/>
                </a:tc>
                <a:tc vMerge="1">
                  <a:tcPr marL="9525" marR="9525" marT="9525" marB="0" anchor="ctr">
                    <a:solidFill>
                      <a:srgbClr val="92D050"/>
                    </a:solidFill>
                  </a:tcPr>
                </a:tc>
                <a:tc vMerge="1">
                  <a:tcPr marL="9525" marR="9525" marT="9525" marB="0" anchor="ctr">
                    <a:solidFill>
                      <a:srgbClr val="92D050"/>
                    </a:solidFill>
                  </a:tcPr>
                </a:tc>
                <a:tc vMerge="1">
                  <a:tcP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a:t>
                      </a:r>
                      <a:r>
                        <a:rPr lang="en-US" altLang="zh-CN" sz="1200" u="none" strike="noStrike" dirty="0">
                          <a:effectLst/>
                          <a:latin typeface="微软雅黑" panose="020B0503020204020204" pitchFamily="34" charset="-122"/>
                          <a:ea typeface="微软雅黑" panose="020B0503020204020204" pitchFamily="34" charset="-122"/>
                        </a:rPr>
                        <a:t>)</a:t>
                      </a:r>
                      <a:endParaRPr lang="en-US" altLang="zh-CN" sz="1200" b="0"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a:t>
                      </a:r>
                      <a:r>
                        <a:rPr lang="en-US" altLang="zh-CN" sz="1200" u="none" strike="noStrike" dirty="0">
                          <a:effectLst/>
                          <a:latin typeface="微软雅黑" panose="020B0503020204020204" pitchFamily="34" charset="-122"/>
                          <a:ea typeface="微软雅黑" panose="020B0503020204020204" pitchFamily="34" charset="-122"/>
                        </a:rPr>
                        <a:t>)</a:t>
                      </a:r>
                      <a:endParaRPr lang="en-US" altLang="zh-CN" sz="1200" b="0"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vMerge="1">
                  <a:tcPr/>
                </a:tc>
              </a:tr>
              <a:tr h="286546">
                <a:tc rowSpan="2">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应用软件</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框架订单系统</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套</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70</a:t>
                      </a:r>
                      <a:endParaRPr lang="zh-CN"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70</a:t>
                      </a:r>
                      <a:endParaRPr lang="zh-CN"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4.2</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74.2</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algn="ctr" rtl="0" fontAlgn="ct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可视化采购平台</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套</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50</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第三方软件</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marL="9525" marR="9525" marT="9525" marB="0" anchor="ct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marL="9525" marR="9525" marT="9525" marB="0" anchor="ct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47472">
                <a:tc gridSpan="2">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软硬件费用总计</a:t>
                      </a: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h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73092">
                <a:tc row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安装工程费</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施工费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硬件合计</a:t>
                      </a:r>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73092">
                <a:tc vMerge="1">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材料费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硬件合计</a:t>
                      </a:r>
                      <a:r>
                        <a:rPr lang="en-US" altLang="zh-CN" sz="1200" u="none" strike="noStrike">
                          <a:effectLst/>
                          <a:latin typeface="微软雅黑" panose="020B0503020204020204" pitchFamily="34" charset="-122"/>
                          <a:ea typeface="微软雅黑" panose="020B0503020204020204" pitchFamily="34" charset="-122"/>
                        </a:rPr>
                        <a:t>×1%</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rowSpan="4">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工程建设其它费</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可研费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设计费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监理费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其他费</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16506">
                <a:tc grid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工程建设预备费</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h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硬件软件合计</a:t>
                      </a:r>
                      <a:r>
                        <a:rPr lang="en-US" altLang="zh-CN" sz="1200" u="none" strike="noStrike" dirty="0">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47472">
                <a:tc gridSpan="2">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工程建设总投资</a:t>
                      </a: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h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5496" y="107305"/>
            <a:ext cx="8686800" cy="461665"/>
          </a:xfrm>
          <a:prstGeom prst="rect">
            <a:avLst/>
          </a:prstGeom>
          <a:noFill/>
        </p:spPr>
        <p:txBody>
          <a:bodyPr vert="horz" wrap="square" lIns="91440" tIns="45720" rIns="91440" bIns="45720" rtlCol="0" anchor="ctr">
            <a:spAutoFit/>
          </a:bodyPr>
          <a:lstStyle/>
          <a:p>
            <a:pPr lvl="0" eaLnBrk="0" hangingPunct="0">
              <a:defRPr/>
            </a:pPr>
            <a:r>
              <a:rPr lang="zh-CN" altLang="en-US" sz="2400" b="1" dirty="0">
                <a:solidFill>
                  <a:schemeClr val="bg1"/>
                </a:solidFill>
                <a:latin typeface="微软雅黑" panose="020B0503020204020204" pitchFamily="34" charset="-122"/>
                <a:ea typeface="微软雅黑" panose="020B0503020204020204" pitchFamily="34" charset="-122"/>
              </a:rPr>
              <a:t>单一来源采购需求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454936" y="3949104"/>
            <a:ext cx="8223700" cy="645160"/>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场景</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除原供应商外，其他供应商不具备提供相关设备扩容、升级能力及各类服务的，或使用其他供应商影响功能服务配套的采购”</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场景</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在用系统后续应用开发、在用软件升级（为连续性开发或升级需求，供应商不可替代）的采购”</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表格 5"/>
          <p:cNvGraphicFramePr>
            <a:graphicFrameLocks noGrp="1"/>
          </p:cNvGraphicFramePr>
          <p:nvPr/>
        </p:nvGraphicFramePr>
        <p:xfrm>
          <a:off x="454931" y="1556792"/>
          <a:ext cx="8223710" cy="1944217"/>
        </p:xfrm>
        <a:graphic>
          <a:graphicData uri="http://schemas.openxmlformats.org/drawingml/2006/table">
            <a:tbl>
              <a:tblPr>
                <a:tableStyleId>{5C22544A-7EE6-4342-B048-85BDC9FD1C3A}</a:tableStyleId>
              </a:tblPr>
              <a:tblGrid>
                <a:gridCol w="747610"/>
                <a:gridCol w="747610"/>
                <a:gridCol w="747610"/>
                <a:gridCol w="747610"/>
                <a:gridCol w="747610"/>
                <a:gridCol w="747610"/>
                <a:gridCol w="747610"/>
                <a:gridCol w="747610"/>
                <a:gridCol w="747610"/>
                <a:gridCol w="747610"/>
                <a:gridCol w="747610"/>
              </a:tblGrid>
              <a:tr h="497018">
                <a:tc rowSpan="2">
                  <a:txBody>
                    <a:bodyPr/>
                    <a:lstStyle/>
                    <a:p>
                      <a:pPr algn="ctr" rtl="0" fontAlgn="ctr"/>
                      <a:r>
                        <a:rPr lang="zh-CN" altLang="en-US" sz="1000" u="none" strike="noStrike" dirty="0">
                          <a:solidFill>
                            <a:schemeClr val="bg1"/>
                          </a:solidFill>
                          <a:effectLst/>
                          <a:latin typeface="+mj-ea"/>
                          <a:ea typeface="+mj-ea"/>
                        </a:rPr>
                        <a:t>需求归口管控单位</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a:txBody>
                    <a:bodyPr/>
                    <a:lstStyle/>
                    <a:p>
                      <a:pPr algn="ctr" rtl="0" fontAlgn="ctr"/>
                      <a:r>
                        <a:rPr lang="zh-CN" altLang="en-US" sz="1000" u="none" strike="noStrike" dirty="0">
                          <a:solidFill>
                            <a:schemeClr val="bg1"/>
                          </a:solidFill>
                          <a:effectLst/>
                          <a:latin typeface="+mj-ea"/>
                          <a:ea typeface="+mj-ea"/>
                        </a:rPr>
                        <a:t>项目总投资</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单一来源场景</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单一来源系统</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单一来源厂家</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引入时间</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引入方式</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采购内容</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人天</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套数</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a:txBody>
                    <a:bodyPr/>
                    <a:lstStyle/>
                    <a:p>
                      <a:pPr algn="ctr" rtl="0" fontAlgn="ctr"/>
                      <a:r>
                        <a:rPr lang="zh-CN" altLang="en-US" sz="1000" u="none" strike="noStrike" dirty="0">
                          <a:solidFill>
                            <a:schemeClr val="bg1"/>
                          </a:solidFill>
                          <a:effectLst/>
                          <a:latin typeface="+mj-ea"/>
                          <a:ea typeface="+mj-ea"/>
                        </a:rPr>
                        <a:t>采购金额</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r>
              <a:tr h="277745">
                <a:tc vMerge="1">
                  <a:tcPr/>
                </a:tc>
                <a:tc>
                  <a:txBody>
                    <a:bodyPr/>
                    <a:lstStyle/>
                    <a:p>
                      <a:pPr algn="ctr" rtl="0" fontAlgn="ctr"/>
                      <a:r>
                        <a:rPr lang="zh-CN" altLang="en-US" sz="1000" u="none" strike="noStrike" dirty="0">
                          <a:solidFill>
                            <a:schemeClr val="bg1"/>
                          </a:solidFill>
                          <a:effectLst/>
                          <a:latin typeface="+mj-ea"/>
                          <a:ea typeface="+mj-ea"/>
                        </a:rPr>
                        <a:t>（万元）</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vMerge="1">
                  <a:tcPr/>
                </a:tc>
                <a:tc vMerge="1">
                  <a:tcPr/>
                </a:tc>
                <a:tc vMerge="1">
                  <a:tcPr/>
                </a:tc>
                <a:tc vMerge="1">
                  <a:tcPr/>
                </a:tc>
                <a:tc vMerge="1">
                  <a:tcPr/>
                </a:tc>
                <a:tc vMerge="1">
                  <a:tcPr/>
                </a:tc>
                <a:tc vMerge="1">
                  <a:tcPr/>
                </a:tc>
                <a:tc vMerge="1">
                  <a:tcPr/>
                </a:tc>
                <a:tc>
                  <a:txBody>
                    <a:bodyPr/>
                    <a:lstStyle/>
                    <a:p>
                      <a:pPr algn="ctr" rtl="0" fontAlgn="ctr"/>
                      <a:r>
                        <a:rPr lang="zh-CN" altLang="en-US" sz="1000" u="none" strike="noStrike" dirty="0">
                          <a:solidFill>
                            <a:schemeClr val="bg1"/>
                          </a:solidFill>
                          <a:effectLst/>
                          <a:latin typeface="+mj-ea"/>
                          <a:ea typeface="+mj-ea"/>
                        </a:rPr>
                        <a:t>（万元）</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r>
              <a:tr h="672436">
                <a:tc rowSpan="2">
                  <a:txBody>
                    <a:bodyPr/>
                    <a:lstStyle/>
                    <a:p>
                      <a:pPr algn="ctr" rtl="0" fontAlgn="ctr"/>
                      <a:r>
                        <a:rPr lang="zh-CN" altLang="en-US" sz="1000" u="none" strike="noStrike" dirty="0">
                          <a:effectLst/>
                          <a:latin typeface="+mj-ea"/>
                          <a:ea typeface="+mj-ea"/>
                        </a:rPr>
                        <a:t>信运部</a:t>
                      </a:r>
                      <a:endParaRPr lang="zh-CN" altLang="en-US" sz="1000" b="0" i="0" u="none" strike="noStrike" dirty="0">
                        <a:solidFill>
                          <a:srgbClr val="000000"/>
                        </a:solidFill>
                        <a:effectLst/>
                        <a:latin typeface="+mj-ea"/>
                        <a:ea typeface="+mj-ea"/>
                      </a:endParaRPr>
                    </a:p>
                  </a:txBody>
                  <a:tcPr marL="9525" marR="9525" marT="9525" marB="0" anchor="ctr"/>
                </a:tc>
                <a:tc rowSpan="2">
                  <a:txBody>
                    <a:bodyPr/>
                    <a:lstStyle/>
                    <a:p>
                      <a:pPr algn="ctr" rtl="0" fontAlgn="ctr"/>
                      <a:r>
                        <a:rPr lang="en-US" altLang="zh-CN" sz="1000" u="none" strike="noStrike">
                          <a:effectLst/>
                          <a:latin typeface="+mj-ea"/>
                          <a:ea typeface="+mj-ea"/>
                        </a:rPr>
                        <a:t>415.66</a:t>
                      </a:r>
                      <a:br>
                        <a:rPr lang="en-US" altLang="zh-CN" sz="1000" u="none" strike="noStrike">
                          <a:effectLst/>
                          <a:latin typeface="+mj-ea"/>
                          <a:ea typeface="+mj-ea"/>
                        </a:rPr>
                      </a:br>
                      <a:endParaRPr lang="en-US" altLang="zh-CN" sz="1000" b="0" i="0" u="none" strike="noStrike">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场景</a:t>
                      </a:r>
                      <a:r>
                        <a:rPr lang="en-US" altLang="zh-CN" sz="1000" u="none" strike="noStrike" dirty="0">
                          <a:effectLst/>
                          <a:latin typeface="+mj-ea"/>
                          <a:ea typeface="+mj-ea"/>
                        </a:rPr>
                        <a:t>3</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框架订单系统</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b="0" i="0" u="none" strike="noStrike" dirty="0">
                          <a:solidFill>
                            <a:srgbClr val="000000"/>
                          </a:solidFill>
                          <a:effectLst/>
                          <a:latin typeface="+mj-ea"/>
                          <a:ea typeface="+mj-ea"/>
                        </a:rPr>
                        <a:t>锐至</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en-US" altLang="zh-CN" sz="1000" u="none" strike="noStrike" dirty="0">
                          <a:effectLst/>
                          <a:latin typeface="+mj-ea"/>
                          <a:ea typeface="+mj-ea"/>
                        </a:rPr>
                        <a:t>2014</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a:effectLst/>
                          <a:latin typeface="+mj-ea"/>
                          <a:ea typeface="+mj-ea"/>
                        </a:rPr>
                        <a:t>公开招标</a:t>
                      </a:r>
                      <a:endParaRPr lang="zh-CN" altLang="en-US" sz="1000" b="0" i="0" u="none" strike="noStrike">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a:effectLst/>
                          <a:latin typeface="+mj-ea"/>
                          <a:ea typeface="+mj-ea"/>
                        </a:rPr>
                        <a:t>软件定制开发</a:t>
                      </a:r>
                      <a:endParaRPr lang="zh-CN" altLang="en-US" sz="1000" b="0" i="0" u="none" strike="noStrike">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dirty="0">
                          <a:effectLst/>
                          <a:latin typeface="+mj-ea"/>
                          <a:ea typeface="+mj-ea"/>
                        </a:rPr>
                        <a:t>745</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a:effectLst/>
                          <a:latin typeface="+mj-ea"/>
                          <a:ea typeface="+mj-ea"/>
                        </a:rPr>
                        <a:t>1</a:t>
                      </a:r>
                      <a:endParaRPr lang="en-US" altLang="zh-CN" sz="1000" b="0" i="0" u="none" strike="noStrike">
                        <a:solidFill>
                          <a:srgbClr val="000000"/>
                        </a:solidFill>
                        <a:effectLst/>
                        <a:latin typeface="+mj-ea"/>
                        <a:ea typeface="+mj-ea"/>
                      </a:endParaRPr>
                    </a:p>
                  </a:txBody>
                  <a:tcPr marL="9525" marR="9525" marT="9525" marB="0" anchor="ctr"/>
                </a:tc>
                <a:tc>
                  <a:txBody>
                    <a:bodyPr/>
                    <a:lstStyle/>
                    <a:p>
                      <a:pPr algn="r" rtl="0" fontAlgn="ctr"/>
                      <a:r>
                        <a:rPr lang="en-US" altLang="zh-CN" sz="1000" u="none" strike="noStrike" dirty="0">
                          <a:effectLst/>
                          <a:latin typeface="+mj-ea"/>
                          <a:ea typeface="+mj-ea"/>
                        </a:rPr>
                        <a:t>70</a:t>
                      </a:r>
                      <a:endParaRPr lang="en-US" altLang="zh-CN" sz="1000" b="0" i="0" u="none" strike="noStrike" dirty="0">
                        <a:solidFill>
                          <a:srgbClr val="000000"/>
                        </a:solidFill>
                        <a:effectLst/>
                        <a:latin typeface="+mj-ea"/>
                        <a:ea typeface="+mj-ea"/>
                      </a:endParaRPr>
                    </a:p>
                  </a:txBody>
                  <a:tcPr marL="9525" marR="9525" marT="9525" marB="0" anchor="ctr"/>
                </a:tc>
              </a:tr>
              <a:tr h="497018">
                <a:tc vMerge="1">
                  <a:tcPr/>
                </a:tc>
                <a:tc vMerge="1">
                  <a:tcPr/>
                </a:tc>
                <a:tc>
                  <a:txBody>
                    <a:bodyPr/>
                    <a:lstStyle/>
                    <a:p>
                      <a:pPr algn="l" rtl="0" fontAlgn="ctr"/>
                      <a:r>
                        <a:rPr lang="zh-CN" altLang="en-US" sz="1000" u="none" strike="noStrike">
                          <a:effectLst/>
                          <a:latin typeface="+mj-ea"/>
                          <a:ea typeface="+mj-ea"/>
                        </a:rPr>
                        <a:t>场景</a:t>
                      </a:r>
                      <a:r>
                        <a:rPr lang="en-US" altLang="zh-CN" sz="1000" u="none" strike="noStrike">
                          <a:effectLst/>
                          <a:latin typeface="+mj-ea"/>
                          <a:ea typeface="+mj-ea"/>
                        </a:rPr>
                        <a:t>3</a:t>
                      </a:r>
                      <a:endParaRPr lang="zh-CN" altLang="en-US" sz="1000" b="0" i="0" u="none" strike="noStrike">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可视化采购平台</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b="0" i="0" u="none" strike="noStrike" dirty="0">
                          <a:solidFill>
                            <a:srgbClr val="000000"/>
                          </a:solidFill>
                          <a:effectLst/>
                          <a:latin typeface="+mj-ea"/>
                          <a:ea typeface="+mj-ea"/>
                        </a:rPr>
                        <a:t>锐至</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en-US" altLang="zh-CN" sz="1000" u="none" strike="noStrike" dirty="0">
                          <a:effectLst/>
                          <a:latin typeface="+mj-ea"/>
                          <a:ea typeface="+mj-ea"/>
                        </a:rPr>
                        <a:t>2015</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公开招标</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软件定制开发</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dirty="0">
                          <a:effectLst/>
                          <a:latin typeface="+mj-ea"/>
                          <a:ea typeface="+mj-ea"/>
                        </a:rPr>
                        <a:t>532</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dirty="0">
                          <a:effectLst/>
                          <a:latin typeface="+mj-ea"/>
                          <a:ea typeface="+mj-ea"/>
                        </a:rPr>
                        <a:t>1</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r" rtl="0" fontAlgn="ctr"/>
                      <a:r>
                        <a:rPr lang="en-US" altLang="zh-CN" sz="1000" u="none" strike="noStrike" dirty="0">
                          <a:effectLst/>
                          <a:latin typeface="+mj-ea"/>
                          <a:ea typeface="+mj-ea"/>
                        </a:rPr>
                        <a:t>50</a:t>
                      </a:r>
                      <a:endParaRPr lang="en-US" altLang="zh-CN" sz="1000" b="0" i="0" u="none" strike="noStrike" dirty="0">
                        <a:solidFill>
                          <a:srgbClr val="000000"/>
                        </a:solidFill>
                        <a:effectLst/>
                        <a:latin typeface="+mj-ea"/>
                        <a:ea typeface="+mj-ea"/>
                      </a:endParaRPr>
                    </a:p>
                  </a:txBody>
                  <a:tcPr marL="9525" marR="9525" marT="9525" marB="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07504" y="116632"/>
            <a:ext cx="7561212" cy="493712"/>
          </a:xfrm>
          <a:prstGeom prst="rect">
            <a:avLst/>
          </a:prstGeom>
        </p:spPr>
        <p:txBody>
          <a:bodyPr/>
          <a:lstStyle/>
          <a:p>
            <a:pPr>
              <a:spcBef>
                <a:spcPct val="0"/>
              </a:spcBef>
              <a:defRPr/>
            </a:pPr>
            <a:r>
              <a:rPr lang="zh-CN" altLang="en-US" sz="2400" b="1" kern="0" dirty="0">
                <a:solidFill>
                  <a:prstClr val="white"/>
                </a:solidFill>
                <a:latin typeface="微软雅黑" panose="020B0503020204020204" pitchFamily="34" charset="-122"/>
                <a:ea typeface="微软雅黑" panose="020B0503020204020204" pitchFamily="34" charset="-122"/>
              </a:rPr>
              <a:t>综合造价比较</a:t>
            </a:r>
            <a:endParaRPr lang="zh-CN" altLang="en-US" sz="2400" b="1" kern="0" dirty="0">
              <a:solidFill>
                <a:prstClr val="white"/>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1520" y="655219"/>
            <a:ext cx="8568952"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       本期工程项目系统优化工程分为</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大块工作，供应链系统改造、框架订单系统改造、可视化采购平台改造。相较于</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年的工程建设，在工程范围、实施难度等方面均有较大的提升，单位造价保持了持续递减。</a:t>
            </a:r>
            <a:endParaRPr lang="zh-CN" altLang="en-US" sz="1400" dirty="0">
              <a:latin typeface="微软雅黑" panose="020B0503020204020204" pitchFamily="34" charset="-122"/>
              <a:ea typeface="微软雅黑" panose="020B0503020204020204" pitchFamily="34" charset="-122"/>
            </a:endParaRPr>
          </a:p>
        </p:txBody>
      </p:sp>
      <p:sp>
        <p:nvSpPr>
          <p:cNvPr id="5" name="圆角矩形 22"/>
          <p:cNvSpPr/>
          <p:nvPr/>
        </p:nvSpPr>
        <p:spPr>
          <a:xfrm>
            <a:off x="251520" y="1723836"/>
            <a:ext cx="2160000" cy="28800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400" b="1" dirty="0">
                <a:latin typeface="微软雅黑" panose="020B0503020204020204" pitchFamily="34" charset="-122"/>
                <a:ea typeface="微软雅黑" panose="020B0503020204020204" pitchFamily="34" charset="-122"/>
              </a:rPr>
              <a:t>单个功能点造价降低</a:t>
            </a:r>
            <a:endParaRPr lang="zh-CN" altLang="en-US" sz="1400" b="1" dirty="0">
              <a:latin typeface="微软雅黑" panose="020B0503020204020204" pitchFamily="34" charset="-122"/>
              <a:ea typeface="微软雅黑" panose="020B0503020204020204" pitchFamily="34" charset="-122"/>
            </a:endParaRPr>
          </a:p>
        </p:txBody>
      </p:sp>
      <p:sp>
        <p:nvSpPr>
          <p:cNvPr id="6" name="五边形 5"/>
          <p:cNvSpPr/>
          <p:nvPr/>
        </p:nvSpPr>
        <p:spPr>
          <a:xfrm>
            <a:off x="251520" y="2087364"/>
            <a:ext cx="9145016" cy="170816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本期工程</a:t>
            </a:r>
            <a:r>
              <a:rPr lang="zh-CN" altLang="en-US" sz="1400" b="1" dirty="0">
                <a:solidFill>
                  <a:schemeClr val="tx1"/>
                </a:solidFill>
                <a:latin typeface="微软雅黑" panose="020B0503020204020204" pitchFamily="34" charset="-122"/>
                <a:ea typeface="微软雅黑" panose="020B0503020204020204" pitchFamily="34" charset="-122"/>
              </a:rPr>
              <a:t>框架订单系统</a:t>
            </a:r>
            <a:r>
              <a:rPr lang="zh-CN" altLang="en-US" sz="1400" dirty="0">
                <a:solidFill>
                  <a:schemeClr val="tx1"/>
                </a:solidFill>
                <a:latin typeface="微软雅黑" panose="020B0503020204020204" pitchFamily="34" charset="-122"/>
                <a:ea typeface="微软雅黑" panose="020B0503020204020204" pitchFamily="34" charset="-122"/>
              </a:rPr>
              <a:t>项目涉及单一来源投资</a:t>
            </a:r>
            <a:r>
              <a:rPr lang="en-US" altLang="zh-CN" sz="1400" dirty="0">
                <a:solidFill>
                  <a:schemeClr val="tx1"/>
                </a:solidFill>
                <a:latin typeface="微软雅黑" panose="020B0503020204020204" pitchFamily="34" charset="-122"/>
                <a:ea typeface="微软雅黑" panose="020B0503020204020204" pitchFamily="34" charset="-122"/>
              </a:rPr>
              <a:t>70</a:t>
            </a:r>
            <a:r>
              <a:rPr lang="zh-CN" altLang="en-US" sz="1400" dirty="0">
                <a:solidFill>
                  <a:schemeClr val="tx1"/>
                </a:solidFill>
                <a:latin typeface="微软雅黑" panose="020B0503020204020204" pitchFamily="34" charset="-122"/>
                <a:ea typeface="微软雅黑" panose="020B0503020204020204" pitchFamily="34" charset="-122"/>
              </a:rPr>
              <a:t>万，改造涉及三级功能点总数：</a:t>
            </a:r>
            <a:r>
              <a:rPr lang="en-US" altLang="zh-CN" sz="1400" dirty="0">
                <a:solidFill>
                  <a:schemeClr val="tx1"/>
                </a:solidFill>
                <a:latin typeface="微软雅黑" panose="020B0503020204020204" pitchFamily="34" charset="-122"/>
                <a:ea typeface="微软雅黑" panose="020B0503020204020204" pitchFamily="34" charset="-122"/>
              </a:rPr>
              <a:t>53</a:t>
            </a:r>
            <a:r>
              <a:rPr lang="zh-CN" altLang="en-US" sz="1400" dirty="0">
                <a:solidFill>
                  <a:schemeClr val="tx1"/>
                </a:solidFill>
                <a:latin typeface="微软雅黑" panose="020B0503020204020204" pitchFamily="34" charset="-122"/>
                <a:ea typeface="微软雅黑" panose="020B0503020204020204" pitchFamily="34" charset="-122"/>
              </a:rPr>
              <a:t>个，平均每个功能的优化造价为：</a:t>
            </a:r>
            <a:r>
              <a:rPr lang="en-US" altLang="zh-CN" sz="1400" dirty="0">
                <a:solidFill>
                  <a:schemeClr val="tx1"/>
                </a:solidFill>
                <a:latin typeface="微软雅黑" panose="020B0503020204020204" pitchFamily="34" charset="-122"/>
                <a:ea typeface="微软雅黑" panose="020B0503020204020204" pitchFamily="34" charset="-122"/>
              </a:rPr>
              <a:t>70/53=</a:t>
            </a:r>
            <a:r>
              <a:rPr lang="en-US" altLang="zh-CN" sz="1400" b="1" dirty="0">
                <a:solidFill>
                  <a:srgbClr val="FF0000"/>
                </a:solidFill>
                <a:latin typeface="微软雅黑" panose="020B0503020204020204" pitchFamily="34" charset="-122"/>
                <a:ea typeface="微软雅黑" panose="020B0503020204020204" pitchFamily="34" charset="-122"/>
              </a:rPr>
              <a:t>1.32</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上期工程框架订单系统项目总投资</a:t>
            </a:r>
            <a:r>
              <a:rPr lang="en-US" altLang="zh-CN" sz="1400" dirty="0">
                <a:solidFill>
                  <a:schemeClr val="tx1"/>
                </a:solidFill>
                <a:latin typeface="微软雅黑" panose="020B0503020204020204" pitchFamily="34" charset="-122"/>
                <a:ea typeface="微软雅黑" panose="020B0503020204020204" pitchFamily="34" charset="-122"/>
              </a:rPr>
              <a:t>129.8</a:t>
            </a:r>
            <a:r>
              <a:rPr lang="zh-CN" altLang="en-US" sz="1400" dirty="0">
                <a:solidFill>
                  <a:schemeClr val="tx1"/>
                </a:solidFill>
                <a:latin typeface="微软雅黑" panose="020B0503020204020204" pitchFamily="34" charset="-122"/>
                <a:ea typeface="微软雅黑" panose="020B0503020204020204" pitchFamily="34" charset="-122"/>
              </a:rPr>
              <a:t>万，涉及三级功能点</a:t>
            </a:r>
            <a:r>
              <a:rPr lang="en-US" altLang="zh-CN" sz="1400" dirty="0">
                <a:solidFill>
                  <a:schemeClr val="tx1"/>
                </a:solidFill>
                <a:latin typeface="微软雅黑" panose="020B0503020204020204" pitchFamily="34" charset="-122"/>
                <a:ea typeface="微软雅黑" panose="020B0503020204020204" pitchFamily="34" charset="-122"/>
              </a:rPr>
              <a:t>91</a:t>
            </a:r>
            <a:r>
              <a:rPr lang="zh-CN" altLang="en-US" sz="1400" dirty="0">
                <a:solidFill>
                  <a:schemeClr val="tx1"/>
                </a:solidFill>
                <a:latin typeface="微软雅黑" panose="020B0503020204020204" pitchFamily="34" charset="-122"/>
                <a:ea typeface="微软雅黑" panose="020B0503020204020204" pitchFamily="34" charset="-122"/>
              </a:rPr>
              <a:t>个，平均每个功能的改造造价为：</a:t>
            </a:r>
            <a:r>
              <a:rPr lang="en-US" altLang="zh-CN" sz="1400" dirty="0">
                <a:solidFill>
                  <a:schemeClr val="tx1"/>
                </a:solidFill>
                <a:latin typeface="微软雅黑" panose="020B0503020204020204" pitchFamily="34" charset="-122"/>
                <a:ea typeface="微软雅黑" panose="020B0503020204020204" pitchFamily="34" charset="-122"/>
              </a:rPr>
              <a:t>129.9/91=</a:t>
            </a:r>
            <a:r>
              <a:rPr lang="en-US" altLang="zh-CN" sz="1400" b="1" dirty="0">
                <a:solidFill>
                  <a:srgbClr val="FF0000"/>
                </a:solidFill>
                <a:latin typeface="微软雅黑" panose="020B0503020204020204" pitchFamily="34" charset="-122"/>
                <a:ea typeface="微软雅黑" panose="020B0503020204020204" pitchFamily="34" charset="-122"/>
              </a:rPr>
              <a:t>1.43</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本期工程每个功能的造价为上期工程功能点造价的</a:t>
            </a:r>
            <a:r>
              <a:rPr lang="en-US" altLang="zh-CN" sz="1400" b="1" dirty="0">
                <a:solidFill>
                  <a:srgbClr val="FF0000"/>
                </a:solidFill>
                <a:latin typeface="微软雅黑" panose="020B0503020204020204" pitchFamily="34" charset="-122"/>
                <a:ea typeface="微软雅黑" panose="020B0503020204020204" pitchFamily="34" charset="-122"/>
              </a:rPr>
              <a:t>92%</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整体单位造价呈降低趋势。</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 name="五边形 10"/>
          <p:cNvSpPr/>
          <p:nvPr/>
        </p:nvSpPr>
        <p:spPr>
          <a:xfrm>
            <a:off x="236168" y="4005064"/>
            <a:ext cx="8892480" cy="1384995"/>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本期项目</a:t>
            </a:r>
            <a:r>
              <a:rPr lang="zh-CN" altLang="en-US" sz="1400" b="1" dirty="0">
                <a:solidFill>
                  <a:schemeClr val="tx1"/>
                </a:solidFill>
                <a:latin typeface="微软雅黑" panose="020B0503020204020204" pitchFamily="34" charset="-122"/>
                <a:ea typeface="微软雅黑" panose="020B0503020204020204" pitchFamily="34" charset="-122"/>
              </a:rPr>
              <a:t>可视化采购平台</a:t>
            </a:r>
            <a:r>
              <a:rPr lang="zh-CN" altLang="en-US" sz="1400" dirty="0">
                <a:solidFill>
                  <a:schemeClr val="tx1"/>
                </a:solidFill>
                <a:latin typeface="微软雅黑" panose="020B0503020204020204" pitchFamily="34" charset="-122"/>
                <a:ea typeface="微软雅黑" panose="020B0503020204020204" pitchFamily="34" charset="-122"/>
              </a:rPr>
              <a:t>涉及单一来源投资</a:t>
            </a:r>
            <a:r>
              <a:rPr lang="en-US" altLang="zh-CN" sz="1400" dirty="0">
                <a:solidFill>
                  <a:schemeClr val="tx1"/>
                </a:solidFill>
                <a:latin typeface="微软雅黑" panose="020B0503020204020204" pitchFamily="34" charset="-122"/>
                <a:ea typeface="微软雅黑" panose="020B0503020204020204" pitchFamily="34" charset="-122"/>
              </a:rPr>
              <a:t>50</a:t>
            </a:r>
            <a:r>
              <a:rPr lang="zh-CN" altLang="en-US" sz="1400" dirty="0">
                <a:solidFill>
                  <a:schemeClr val="tx1"/>
                </a:solidFill>
                <a:latin typeface="微软雅黑" panose="020B0503020204020204" pitchFamily="34" charset="-122"/>
                <a:ea typeface="微软雅黑" panose="020B0503020204020204" pitchFamily="34" charset="-122"/>
              </a:rPr>
              <a:t>万，改造涉及三级功能点总数：</a:t>
            </a:r>
            <a:r>
              <a:rPr lang="en-US" altLang="zh-CN" sz="1400" dirty="0">
                <a:solidFill>
                  <a:schemeClr val="tx1"/>
                </a:solidFill>
                <a:latin typeface="微软雅黑" panose="020B0503020204020204" pitchFamily="34" charset="-122"/>
                <a:ea typeface="微软雅黑" panose="020B0503020204020204" pitchFamily="34" charset="-122"/>
              </a:rPr>
              <a:t>30</a:t>
            </a:r>
            <a:r>
              <a:rPr lang="zh-CN" altLang="en-US" sz="1400" dirty="0">
                <a:solidFill>
                  <a:schemeClr val="tx1"/>
                </a:solidFill>
                <a:latin typeface="微软雅黑" panose="020B0503020204020204" pitchFamily="34" charset="-122"/>
                <a:ea typeface="微软雅黑" panose="020B0503020204020204" pitchFamily="34" charset="-122"/>
              </a:rPr>
              <a:t>个，平均每个功能的优化造价为：</a:t>
            </a:r>
            <a:r>
              <a:rPr lang="en-US" altLang="zh-CN" sz="1400" dirty="0">
                <a:solidFill>
                  <a:schemeClr val="tx1"/>
                </a:solidFill>
                <a:latin typeface="微软雅黑" panose="020B0503020204020204" pitchFamily="34" charset="-122"/>
                <a:ea typeface="微软雅黑" panose="020B0503020204020204" pitchFamily="34" charset="-122"/>
              </a:rPr>
              <a:t>50/30=</a:t>
            </a:r>
            <a:r>
              <a:rPr lang="en-US" altLang="zh-CN" sz="1400" b="1" dirty="0">
                <a:solidFill>
                  <a:srgbClr val="FF0000"/>
                </a:solidFill>
                <a:latin typeface="微软雅黑" panose="020B0503020204020204" pitchFamily="34" charset="-122"/>
                <a:ea typeface="微软雅黑" panose="020B0503020204020204" pitchFamily="34" charset="-122"/>
              </a:rPr>
              <a:t>1.67</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上期项目总投资</a:t>
            </a:r>
            <a:r>
              <a:rPr lang="en-US" altLang="zh-CN" sz="1400" dirty="0">
                <a:solidFill>
                  <a:schemeClr val="tx1"/>
                </a:solidFill>
                <a:latin typeface="微软雅黑" panose="020B0503020204020204" pitchFamily="34" charset="-122"/>
                <a:ea typeface="微软雅黑" panose="020B0503020204020204" pitchFamily="34" charset="-122"/>
              </a:rPr>
              <a:t>210</a:t>
            </a:r>
            <a:r>
              <a:rPr lang="zh-CN" altLang="en-US" sz="1400" dirty="0">
                <a:solidFill>
                  <a:schemeClr val="tx1"/>
                </a:solidFill>
                <a:latin typeface="微软雅黑" panose="020B0503020204020204" pitchFamily="34" charset="-122"/>
                <a:ea typeface="微软雅黑" panose="020B0503020204020204" pitchFamily="34" charset="-122"/>
              </a:rPr>
              <a:t>万，涉及三级功能点</a:t>
            </a:r>
            <a:r>
              <a:rPr lang="en-US" altLang="zh-CN" sz="1400" dirty="0">
                <a:solidFill>
                  <a:schemeClr val="tx1"/>
                </a:solidFill>
                <a:latin typeface="微软雅黑" panose="020B0503020204020204" pitchFamily="34" charset="-122"/>
                <a:ea typeface="微软雅黑" panose="020B0503020204020204" pitchFamily="34" charset="-122"/>
              </a:rPr>
              <a:t>71</a:t>
            </a:r>
            <a:r>
              <a:rPr lang="zh-CN" altLang="en-US" sz="1400" dirty="0">
                <a:solidFill>
                  <a:schemeClr val="tx1"/>
                </a:solidFill>
                <a:latin typeface="微软雅黑" panose="020B0503020204020204" pitchFamily="34" charset="-122"/>
                <a:ea typeface="微软雅黑" panose="020B0503020204020204" pitchFamily="34" charset="-122"/>
              </a:rPr>
              <a:t>个，平均每个功能的改造造价为：</a:t>
            </a:r>
            <a:r>
              <a:rPr lang="en-US" altLang="zh-CN" sz="1400" dirty="0">
                <a:solidFill>
                  <a:schemeClr val="tx1"/>
                </a:solidFill>
                <a:latin typeface="微软雅黑" panose="020B0503020204020204" pitchFamily="34" charset="-122"/>
                <a:ea typeface="微软雅黑" panose="020B0503020204020204" pitchFamily="34" charset="-122"/>
              </a:rPr>
              <a:t> 210/71=</a:t>
            </a:r>
            <a:r>
              <a:rPr lang="en-US" altLang="zh-CN" sz="1400" b="1" dirty="0">
                <a:solidFill>
                  <a:srgbClr val="FF0000"/>
                </a:solidFill>
                <a:latin typeface="微软雅黑" panose="020B0503020204020204" pitchFamily="34" charset="-122"/>
                <a:ea typeface="微软雅黑" panose="020B0503020204020204" pitchFamily="34" charset="-122"/>
              </a:rPr>
              <a:t>2.96</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zh-CN" altLang="en-US"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本期工程每个功能的造价为上期工程功能点造价的</a:t>
            </a:r>
            <a:r>
              <a:rPr lang="en-US" altLang="zh-CN" sz="1400" b="1" dirty="0">
                <a:solidFill>
                  <a:srgbClr val="FF0000"/>
                </a:solidFill>
                <a:latin typeface="微软雅黑" panose="020B0503020204020204" pitchFamily="34" charset="-122"/>
                <a:ea typeface="微软雅黑" panose="020B0503020204020204" pitchFamily="34" charset="-122"/>
              </a:rPr>
              <a:t>56.4%</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整体单位造价呈降低趋势。</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182190" y="44624"/>
            <a:ext cx="8350250" cy="6207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l" eaLnBrk="0" hangingPunct="0">
              <a:buFont typeface="Arial" panose="020B0604020202020204" pitchFamily="34" charset="0"/>
            </a:pPr>
            <a:r>
              <a:rPr lang="zh-CN" altLang="en-US" sz="2400" b="1" dirty="0">
                <a:solidFill>
                  <a:schemeClr val="bg1"/>
                </a:solidFill>
                <a:latin typeface="微软雅黑" panose="020B0503020204020204" pitchFamily="34" charset="-122"/>
                <a:ea typeface="微软雅黑" panose="020B0503020204020204" pitchFamily="34" charset="-122"/>
                <a:cs typeface="+mn-cs"/>
              </a:rPr>
              <a:t>本期工程进度安排</a:t>
            </a:r>
            <a:endParaRPr lang="zh-CN" altLang="en-US" sz="2400" b="1" dirty="0">
              <a:solidFill>
                <a:schemeClr val="bg1"/>
              </a:solidFill>
              <a:latin typeface="微软雅黑" panose="020B0503020204020204" pitchFamily="34" charset="-122"/>
              <a:ea typeface="微软雅黑" panose="020B0503020204020204" pitchFamily="34" charset="-122"/>
              <a:cs typeface="+mn-cs"/>
            </a:endParaRPr>
          </a:p>
        </p:txBody>
      </p:sp>
      <p:sp>
        <p:nvSpPr>
          <p:cNvPr id="5" name="Rectangle 3"/>
          <p:cNvSpPr txBox="1">
            <a:spLocks noChangeArrowheads="1"/>
          </p:cNvSpPr>
          <p:nvPr/>
        </p:nvSpPr>
        <p:spPr>
          <a:xfrm>
            <a:off x="323528" y="980728"/>
            <a:ext cx="8496944" cy="2880320"/>
          </a:xfrm>
          <a:prstGeom prst="rect">
            <a:avLst/>
          </a:prstGeom>
          <a:noFill/>
          <a:ln w="38100" cap="flat" cmpd="sng">
            <a:solidFill>
              <a:srgbClr val="92D050"/>
            </a:solidFill>
            <a:prstDash val="solid"/>
            <a:miter lim="800000"/>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tabLst>
                <a:tab pos="952500" algn="l"/>
                <a:tab pos="8534400" algn="r"/>
              </a:tabLst>
            </a:pPr>
            <a:r>
              <a:rPr lang="zh-CN" altLang="en-US" sz="2000">
                <a:latin typeface="微软雅黑" panose="020B0503020204020204" pitchFamily="34" charset="-122"/>
                <a:ea typeface="微软雅黑" panose="020B0503020204020204" pitchFamily="34" charset="-122"/>
              </a:rPr>
              <a:t>工程进度</a:t>
            </a:r>
            <a:endParaRPr lang="en-US" altLang="zh-CN" sz="20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899592" y="1611550"/>
          <a:ext cx="7272808" cy="1618675"/>
        </p:xfrm>
        <a:graphic>
          <a:graphicData uri="http://schemas.openxmlformats.org/drawingml/2006/table">
            <a:tbl>
              <a:tblPr/>
              <a:tblGrid>
                <a:gridCol w="2709477"/>
                <a:gridCol w="4563331"/>
              </a:tblGrid>
              <a:tr h="299532">
                <a:tc>
                  <a:txBody>
                    <a:bodyPr/>
                    <a:lstStyle/>
                    <a:p>
                      <a:pPr algn="ctr"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时间 </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计划安排 </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0">
                <a:tc>
                  <a:txBody>
                    <a:bodyPr/>
                    <a:lstStyle/>
                    <a:p>
                      <a:pPr algn="ctr" fontAlgn="ct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kern="1200" dirty="0">
                          <a:solidFill>
                            <a:schemeClr val="tx1"/>
                          </a:solidFill>
                          <a:latin typeface="微软雅黑" panose="020B0503020204020204" pitchFamily="34" charset="-122"/>
                          <a:ea typeface="微软雅黑" panose="020B0503020204020204" pitchFamily="34" charset="-122"/>
                          <a:cs typeface="+mn-cs"/>
                        </a:rPr>
                        <a:t>完成项目建议书</a:t>
                      </a:r>
                      <a:r>
                        <a:rPr lang="zh-CN" altLang="en-US" sz="1400" dirty="0">
                          <a:latin typeface="微软雅黑" panose="020B0503020204020204" pitchFamily="34" charset="-122"/>
                          <a:ea typeface="微软雅黑" panose="020B0503020204020204" pitchFamily="34" charset="-122"/>
                        </a:rPr>
                        <a:t>编制和评审</a:t>
                      </a:r>
                      <a:endParaRPr lang="zh-CN" altLang="en-US" sz="1400" b="0" i="0" u="none" strike="noStrike"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0">
                <a:tc>
                  <a:txBody>
                    <a:bodyPr/>
                    <a:lstStyle/>
                    <a:p>
                      <a:pPr algn="ctr" fontAlgn="ct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完成计划任务下达</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32">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完成主设备采购到货</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31">
                <a:tc>
                  <a:txBody>
                    <a:bodyPr/>
                    <a:lstStyle/>
                    <a:p>
                      <a:pPr algn="ctr" fontAlgn="ct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 </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完成项目建设工作</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3"/>
          <p:cNvSpPr txBox="1">
            <a:spLocks noChangeArrowheads="1"/>
          </p:cNvSpPr>
          <p:nvPr/>
        </p:nvSpPr>
        <p:spPr>
          <a:xfrm>
            <a:off x="323528" y="4152699"/>
            <a:ext cx="8496944" cy="2012605"/>
          </a:xfrm>
          <a:prstGeom prst="rect">
            <a:avLst/>
          </a:prstGeom>
          <a:noFill/>
          <a:ln w="38100" cap="flat" cmpd="sng">
            <a:solidFill>
              <a:srgbClr val="0070C0"/>
            </a:solidFill>
            <a:prstDash val="solid"/>
            <a:miter lim="800000"/>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tabLst>
                <a:tab pos="952500" algn="l"/>
                <a:tab pos="8534400" algn="r"/>
              </a:tabLst>
            </a:pPr>
            <a:r>
              <a:rPr lang="zh-CN" altLang="en-US" sz="2000" dirty="0">
                <a:latin typeface="微软雅黑" panose="020B0503020204020204" pitchFamily="34" charset="-122"/>
                <a:ea typeface="微软雅黑" panose="020B0503020204020204" pitchFamily="34" charset="-122"/>
              </a:rPr>
              <a:t>后续工作安排</a:t>
            </a:r>
            <a:endParaRPr lang="en-US" altLang="zh-CN" sz="2000" dirty="0">
              <a:latin typeface="微软雅黑" panose="020B0503020204020204" pitchFamily="34" charset="-122"/>
              <a:ea typeface="微软雅黑" panose="020B0503020204020204" pitchFamily="34" charset="-122"/>
            </a:endParaRPr>
          </a:p>
          <a:p>
            <a:pPr marL="285750" lvl="1" algn="just">
              <a:lnSpc>
                <a:spcPct val="150000"/>
              </a:lnSpc>
              <a:spcBef>
                <a:spcPct val="0"/>
              </a:spcBef>
              <a:spcAft>
                <a:spcPts val="0"/>
              </a:spcAft>
              <a:buClr>
                <a:srgbClr val="92D050"/>
              </a:buClr>
              <a:buFont typeface="Wingdings" panose="05000000000000000000" pitchFamily="2" charset="2"/>
              <a:buChar char="n"/>
              <a:tabLst>
                <a:tab pos="952500" algn="l"/>
                <a:tab pos="8534400" algn="r"/>
              </a:tabLst>
              <a:defRPr/>
            </a:pPr>
            <a:r>
              <a:rPr lang="zh-CN" altLang="en-US" sz="1400" dirty="0">
                <a:latin typeface="微软雅黑" panose="020B0503020204020204" pitchFamily="34" charset="-122"/>
                <a:ea typeface="微软雅黑" panose="020B0503020204020204" pitchFamily="34" charset="-122"/>
              </a:rPr>
              <a:t>计划部：</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月下达计划任务，</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月完成采购需求提交。</a:t>
            </a:r>
            <a:endParaRPr lang="zh-CN" altLang="en-US" sz="1400" dirty="0">
              <a:latin typeface="微软雅黑" panose="020B0503020204020204" pitchFamily="34" charset="-122"/>
              <a:ea typeface="微软雅黑" panose="020B0503020204020204" pitchFamily="34" charset="-122"/>
            </a:endParaRPr>
          </a:p>
          <a:p>
            <a:pPr marL="285750" lvl="1" algn="just">
              <a:lnSpc>
                <a:spcPct val="150000"/>
              </a:lnSpc>
              <a:spcBef>
                <a:spcPct val="0"/>
              </a:spcBef>
              <a:spcAft>
                <a:spcPts val="0"/>
              </a:spcAft>
              <a:buClr>
                <a:srgbClr val="92D050"/>
              </a:buClr>
              <a:buFont typeface="Wingdings" panose="05000000000000000000" pitchFamily="2" charset="2"/>
              <a:buChar char="n"/>
              <a:tabLst>
                <a:tab pos="952500" algn="l"/>
                <a:tab pos="8534400" algn="r"/>
              </a:tabLst>
              <a:defRPr/>
            </a:pPr>
            <a:r>
              <a:rPr lang="zh-CN" altLang="en-US" sz="1400" dirty="0">
                <a:latin typeface="微软雅黑" panose="020B0503020204020204" pitchFamily="34" charset="-122"/>
                <a:ea typeface="微软雅黑" panose="020B0503020204020204" pitchFamily="34" charset="-122"/>
              </a:rPr>
              <a:t>信运部：根据计划安排推进项目建设，同时协同采购部完成采购工作。</a:t>
            </a:r>
            <a:endParaRPr lang="en-US" altLang="zh-CN" sz="1400" dirty="0">
              <a:latin typeface="微软雅黑" panose="020B0503020204020204" pitchFamily="34" charset="-122"/>
              <a:ea typeface="微软雅黑" panose="020B0503020204020204" pitchFamily="34" charset="-122"/>
            </a:endParaRPr>
          </a:p>
          <a:p>
            <a:pPr marL="285750" lvl="1" algn="just">
              <a:lnSpc>
                <a:spcPct val="150000"/>
              </a:lnSpc>
              <a:spcBef>
                <a:spcPct val="0"/>
              </a:spcBef>
              <a:spcAft>
                <a:spcPts val="0"/>
              </a:spcAft>
              <a:buClr>
                <a:srgbClr val="92D050"/>
              </a:buClr>
              <a:buFont typeface="Wingdings" panose="05000000000000000000" pitchFamily="2" charset="2"/>
              <a:buChar char="n"/>
              <a:tabLst>
                <a:tab pos="952500" algn="l"/>
                <a:tab pos="8534400" algn="r"/>
              </a:tabLst>
              <a:defRPr/>
            </a:pPr>
            <a:r>
              <a:rPr lang="zh-CN" altLang="en-US" sz="1400" dirty="0">
                <a:latin typeface="微软雅黑" panose="020B0503020204020204" pitchFamily="34" charset="-122"/>
                <a:ea typeface="微软雅黑" panose="020B0503020204020204" pitchFamily="34" charset="-122"/>
              </a:rPr>
              <a:t>采购部：做好设备采购和到货。</a:t>
            </a:r>
            <a:endParaRPr lang="en-US" altLang="de-DE" sz="1800" b="1" dirty="0">
              <a:latin typeface="+mn-ea"/>
            </a:endParaRPr>
          </a:p>
          <a:p>
            <a:pPr marL="0" indent="0">
              <a:lnSpc>
                <a:spcPct val="150000"/>
              </a:lnSpc>
              <a:buNone/>
              <a:tabLst>
                <a:tab pos="952500" algn="l"/>
                <a:tab pos="8534400" algn="r"/>
              </a:tabLst>
            </a:pPr>
            <a:endParaRPr lang="en-US" altLang="de-DE" sz="1800" b="1" dirty="0">
              <a:latin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2428868"/>
            <a:ext cx="3744416" cy="1200329"/>
          </a:xfrm>
          <a:prstGeom prst="rect">
            <a:avLst/>
          </a:prstGeom>
          <a:noFill/>
        </p:spPr>
        <p:txBody>
          <a:bodyPr wrap="square" rtlCol="0">
            <a:spAutoFit/>
          </a:bodyPr>
          <a:lstStyle/>
          <a:p>
            <a:r>
              <a:rPr lang="zh-CN" altLang="en-US" sz="7200" b="1" dirty="0">
                <a:solidFill>
                  <a:srgbClr val="0070C0"/>
                </a:solidFill>
                <a:latin typeface="微软雅黑" panose="020B0503020204020204" pitchFamily="34" charset="-122"/>
                <a:ea typeface="微软雅黑" panose="020B0503020204020204" pitchFamily="34" charset="-122"/>
              </a:rPr>
              <a:t>谢  谢！</a:t>
            </a:r>
            <a:endParaRPr lang="zh-CN" altLang="en-US" sz="72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标题 1"/>
          <p:cNvSpPr>
            <a:spLocks noGrp="1"/>
          </p:cNvSpPr>
          <p:nvPr>
            <p:ph type="title"/>
          </p:nvPr>
        </p:nvSpPr>
        <p:spPr/>
        <p:txBody>
          <a:bodyPr/>
          <a:lstStyle/>
          <a:p>
            <a:r>
              <a:rPr lang="zh-CN" altLang="en-US" dirty="0"/>
              <a:t>本期项目主要建设内容</a:t>
            </a:r>
            <a:endParaRPr lang="zh-CN" altLang="en-US" dirty="0"/>
          </a:p>
        </p:txBody>
      </p:sp>
      <p:sp>
        <p:nvSpPr>
          <p:cNvPr id="5" name="矩形 4"/>
          <p:cNvSpPr/>
          <p:nvPr/>
        </p:nvSpPr>
        <p:spPr bwMode="auto">
          <a:xfrm>
            <a:off x="0" y="696627"/>
            <a:ext cx="9144000" cy="589233"/>
          </a:xfrm>
          <a:prstGeom prst="rect">
            <a:avLst/>
          </a:prstGeom>
          <a:solidFill>
            <a:srgbClr val="FFFFFF">
              <a:lumMod val="95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nSpc>
                <a:spcPct val="150000"/>
              </a:lnSpc>
              <a:defRPr/>
            </a:pPr>
            <a:r>
              <a:rPr kumimoji="1" lang="en-US" altLang="en-US" b="1" kern="0" dirty="0">
                <a:solidFill>
                  <a:srgbClr val="4F81BD"/>
                </a:solidFill>
                <a:latin typeface="微软雅黑" panose="020B0503020204020204" pitchFamily="34" charset="-122"/>
                <a:ea typeface="微软雅黑" panose="020B0503020204020204" pitchFamily="34" charset="-122"/>
              </a:rPr>
              <a:t>本期项目建设内容主要以在用系统模块优化为主，涉及</a:t>
            </a:r>
            <a:r>
              <a:rPr kumimoji="1" lang="zh-CN" altLang="en-US" b="1" kern="0" dirty="0">
                <a:solidFill>
                  <a:schemeClr val="accent6"/>
                </a:solidFill>
                <a:latin typeface="微软雅黑" panose="020B0503020204020204" pitchFamily="34" charset="-122"/>
                <a:ea typeface="微软雅黑" panose="020B0503020204020204" pitchFamily="34" charset="-122"/>
              </a:rPr>
              <a:t>框架订单系统</a:t>
            </a:r>
            <a:r>
              <a:rPr kumimoji="1" lang="en-US" altLang="en-US" b="1" kern="0" dirty="0">
                <a:solidFill>
                  <a:schemeClr val="accent6"/>
                </a:solidFill>
                <a:latin typeface="微软雅黑" panose="020B0503020204020204" pitchFamily="34" charset="-122"/>
                <a:ea typeface="微软雅黑" panose="020B0503020204020204" pitchFamily="34" charset="-122"/>
              </a:rPr>
              <a:t>、</a:t>
            </a:r>
            <a:r>
              <a:rPr kumimoji="1" lang="zh-CN" altLang="en-US" b="1" kern="0" dirty="0">
                <a:solidFill>
                  <a:schemeClr val="accent6"/>
                </a:solidFill>
                <a:latin typeface="微软雅黑" panose="020B0503020204020204" pitchFamily="34" charset="-122"/>
                <a:ea typeface="微软雅黑" panose="020B0503020204020204" pitchFamily="34" charset="-122"/>
              </a:rPr>
              <a:t>可视化采购平台</a:t>
            </a:r>
            <a:r>
              <a:rPr kumimoji="1" lang="en-US" altLang="en-US" b="1" kern="0" dirty="0">
                <a:solidFill>
                  <a:srgbClr val="4F81BD"/>
                </a:solidFill>
                <a:latin typeface="微软雅黑" panose="020B0503020204020204" pitchFamily="34" charset="-122"/>
                <a:ea typeface="微软雅黑" panose="020B0503020204020204" pitchFamily="34" charset="-122"/>
              </a:rPr>
              <a:t>。</a:t>
            </a:r>
            <a:endParaRPr kumimoji="1" lang="zh-CN" altLang="en-US" b="1" kern="0" dirty="0">
              <a:solidFill>
                <a:srgbClr val="4F81BD"/>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8" name="Rounded Rectangle 82"/>
          <p:cNvSpPr/>
          <p:nvPr/>
        </p:nvSpPr>
        <p:spPr bwMode="auto">
          <a:xfrm>
            <a:off x="7380270" y="6528061"/>
            <a:ext cx="720164" cy="229883"/>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en-US"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优化功能</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9" name="Rounded Rectangle 81"/>
          <p:cNvSpPr/>
          <p:nvPr/>
        </p:nvSpPr>
        <p:spPr bwMode="auto">
          <a:xfrm>
            <a:off x="8166956" y="6520455"/>
            <a:ext cx="720164" cy="245096"/>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en-US"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新增功能</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10" name="Rounded Rectangle 80"/>
          <p:cNvSpPr/>
          <p:nvPr/>
        </p:nvSpPr>
        <p:spPr bwMode="auto">
          <a:xfrm>
            <a:off x="6587517" y="6527924"/>
            <a:ext cx="726231"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en-US"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原有功能</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grpSp>
        <p:nvGrpSpPr>
          <p:cNvPr id="111" name="组合 110"/>
          <p:cNvGrpSpPr/>
          <p:nvPr/>
        </p:nvGrpSpPr>
        <p:grpSpPr>
          <a:xfrm>
            <a:off x="99768" y="1354350"/>
            <a:ext cx="8864719" cy="2285362"/>
            <a:chOff x="272761" y="1540726"/>
            <a:chExt cx="8864719" cy="2301829"/>
          </a:xfrm>
        </p:grpSpPr>
        <p:sp>
          <p:nvSpPr>
            <p:cNvPr id="112" name="Rectangle 6"/>
            <p:cNvSpPr/>
            <p:nvPr/>
          </p:nvSpPr>
          <p:spPr bwMode="auto">
            <a:xfrm>
              <a:off x="283589" y="1991114"/>
              <a:ext cx="8853891" cy="1851441"/>
            </a:xfrm>
            <a:prstGeom prst="rect">
              <a:avLst/>
            </a:prstGeom>
            <a:solidFill>
              <a:sysClr val="window" lastClr="FFFFFF"/>
            </a:solidFill>
            <a:ln w="25400" algn="ctr">
              <a:solidFill>
                <a:srgbClr val="92D050"/>
              </a:solidFill>
              <a:prstDash val="dash"/>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endParaRPr kumimoji="0" 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13" name="Rectangle 78"/>
            <p:cNvSpPr/>
            <p:nvPr/>
          </p:nvSpPr>
          <p:spPr bwMode="auto">
            <a:xfrm>
              <a:off x="352506" y="2050497"/>
              <a:ext cx="3658486" cy="983545"/>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4" name="TextBox 79"/>
            <p:cNvSpPr txBox="1"/>
            <p:nvPr/>
          </p:nvSpPr>
          <p:spPr>
            <a:xfrm>
              <a:off x="272761" y="2421811"/>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合同管理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15" name="AutoShape 23"/>
            <p:cNvSpPr>
              <a:spLocks noChangeArrowheads="1"/>
            </p:cNvSpPr>
            <p:nvPr/>
          </p:nvSpPr>
          <p:spPr bwMode="auto">
            <a:xfrm>
              <a:off x="277405" y="1540726"/>
              <a:ext cx="1368152" cy="394753"/>
            </a:xfrm>
            <a:prstGeom prst="flowChartAlternateProcess">
              <a:avLst/>
            </a:prstGeom>
            <a:solidFill>
              <a:srgbClr val="92D050"/>
            </a:solidFill>
            <a:ln w="9525" algn="ctr">
              <a:solidFill>
                <a:sysClr val="windowText" lastClr="000000"/>
              </a:solidFill>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kern="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框架订单系统</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60" name="Rectangle 6"/>
          <p:cNvSpPr/>
          <p:nvPr/>
        </p:nvSpPr>
        <p:spPr bwMode="auto">
          <a:xfrm>
            <a:off x="104412" y="4149080"/>
            <a:ext cx="8851301" cy="2088232"/>
          </a:xfrm>
          <a:prstGeom prst="rect">
            <a:avLst/>
          </a:prstGeom>
          <a:solidFill>
            <a:sysClr val="window" lastClr="FFFFFF"/>
          </a:solidFill>
          <a:ln w="25400" algn="ctr">
            <a:solidFill>
              <a:srgbClr val="92D050"/>
            </a:solidFill>
            <a:prstDash val="dash"/>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endParaRPr kumimoji="0" 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61" name="Rectangle 78"/>
          <p:cNvSpPr/>
          <p:nvPr/>
        </p:nvSpPr>
        <p:spPr bwMode="auto">
          <a:xfrm>
            <a:off x="188287" y="4211308"/>
            <a:ext cx="4724048" cy="997737"/>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62" name="TextBox 79"/>
          <p:cNvSpPr txBox="1"/>
          <p:nvPr/>
        </p:nvSpPr>
        <p:spPr>
          <a:xfrm>
            <a:off x="169538" y="4634899"/>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采购申请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63" name="AutoShape 23"/>
          <p:cNvSpPr>
            <a:spLocks noChangeArrowheads="1"/>
          </p:cNvSpPr>
          <p:nvPr/>
        </p:nvSpPr>
        <p:spPr bwMode="auto">
          <a:xfrm>
            <a:off x="72668" y="3698128"/>
            <a:ext cx="1515260" cy="394753"/>
          </a:xfrm>
          <a:prstGeom prst="flowChartAlternateProcess">
            <a:avLst/>
          </a:prstGeom>
          <a:solidFill>
            <a:srgbClr val="92D050"/>
          </a:solidFill>
          <a:ln w="9525" algn="ctr">
            <a:solidFill>
              <a:sysClr val="windowText" lastClr="000000"/>
            </a:solidFill>
            <a:miter lim="800000"/>
          </a:ln>
        </p:spPr>
        <p:txBody>
          <a:bodyPr lIns="0" tIns="0" rIns="0" bIns="0" anchor="ctr"/>
          <a:lstStyle/>
          <a:p>
            <a:pPr lvl="0" algn="ctr">
              <a:defRPr/>
            </a:pPr>
            <a:r>
              <a:rPr lang="zh-CN" altLang="en-US" sz="1600" b="1" dirty="0">
                <a:solidFill>
                  <a:schemeClr val="bg1"/>
                </a:solidFill>
                <a:latin typeface="微软雅黑" panose="020B0503020204020204" pitchFamily="34" charset="-122"/>
                <a:ea typeface="微软雅黑" panose="020B0503020204020204" pitchFamily="34" charset="-122"/>
              </a:rPr>
              <a:t>可视化采购平台</a:t>
            </a:r>
            <a:endPar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65" name="Rounded Rectangle 83"/>
          <p:cNvSpPr/>
          <p:nvPr/>
        </p:nvSpPr>
        <p:spPr bwMode="auto">
          <a:xfrm>
            <a:off x="1979712" y="4293096"/>
            <a:ext cx="864096" cy="244482"/>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商品绑定</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3" name="Rounded Rectangle 83"/>
          <p:cNvSpPr/>
          <p:nvPr/>
        </p:nvSpPr>
        <p:spPr bwMode="auto">
          <a:xfrm>
            <a:off x="2001338" y="4869160"/>
            <a:ext cx="870706" cy="248440"/>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4" name="Rounded Rectangle 83"/>
          <p:cNvSpPr/>
          <p:nvPr/>
        </p:nvSpPr>
        <p:spPr bwMode="auto">
          <a:xfrm>
            <a:off x="2916522" y="4869160"/>
            <a:ext cx="863390" cy="248440"/>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申请审核</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5" name="Rectangle 78"/>
          <p:cNvSpPr/>
          <p:nvPr/>
        </p:nvSpPr>
        <p:spPr bwMode="auto">
          <a:xfrm>
            <a:off x="5004048" y="4221089"/>
            <a:ext cx="3883072" cy="997738"/>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76" name="TextBox 79"/>
          <p:cNvSpPr txBox="1"/>
          <p:nvPr/>
        </p:nvSpPr>
        <p:spPr>
          <a:xfrm>
            <a:off x="4951961" y="4580550"/>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采购订单</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77" name="Rounded Rectangle 82"/>
          <p:cNvSpPr/>
          <p:nvPr/>
        </p:nvSpPr>
        <p:spPr bwMode="auto">
          <a:xfrm>
            <a:off x="6876256" y="4293096"/>
            <a:ext cx="880649" cy="248517"/>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订单创建</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8" name="Rounded Rectangle 83"/>
          <p:cNvSpPr/>
          <p:nvPr/>
        </p:nvSpPr>
        <p:spPr bwMode="auto">
          <a:xfrm>
            <a:off x="5830211" y="4869160"/>
            <a:ext cx="897262" cy="216131"/>
          </a:xfrm>
          <a:prstGeom prst="roundRect">
            <a:avLst/>
          </a:prstGeom>
          <a:solidFill>
            <a:srgbClr val="00B0F0"/>
          </a:solidFill>
          <a:ln w="9525" algn="ctr">
            <a:solidFill>
              <a:srgbClr val="00B0F0"/>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订单发货信息</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9" name="Rounded Rectangle 83"/>
          <p:cNvSpPr/>
          <p:nvPr/>
        </p:nvSpPr>
        <p:spPr bwMode="auto">
          <a:xfrm>
            <a:off x="6876256" y="4869160"/>
            <a:ext cx="888048" cy="232087"/>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订单收货信息</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80" name="Rounded Rectangle 83"/>
          <p:cNvSpPr/>
          <p:nvPr/>
        </p:nvSpPr>
        <p:spPr bwMode="auto">
          <a:xfrm>
            <a:off x="5830211" y="4293096"/>
            <a:ext cx="902341" cy="238933"/>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申请行创建订单</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81" name="Rounded Rectangle 83"/>
          <p:cNvSpPr/>
          <p:nvPr/>
        </p:nvSpPr>
        <p:spPr bwMode="auto">
          <a:xfrm>
            <a:off x="5834978" y="4581128"/>
            <a:ext cx="897262" cy="259109"/>
          </a:xfrm>
          <a:prstGeom prst="roundRect">
            <a:avLst/>
          </a:prstGeom>
          <a:solidFill>
            <a:srgbClr val="162F33">
              <a:lumMod val="10000"/>
              <a:lumOff val="90000"/>
            </a:srgbClr>
          </a:solidFill>
          <a:ln w="9525" algn="ctr">
            <a:solidFill>
              <a:srgbClr val="00B0F0"/>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订单查看</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83" name="Rounded Rectangle 80"/>
          <p:cNvSpPr/>
          <p:nvPr/>
        </p:nvSpPr>
        <p:spPr bwMode="auto">
          <a:xfrm>
            <a:off x="7931311" y="4581128"/>
            <a:ext cx="889161" cy="248441"/>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订单备货信息</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184" name="Rounded Rectangle 80"/>
          <p:cNvSpPr/>
          <p:nvPr/>
        </p:nvSpPr>
        <p:spPr bwMode="auto">
          <a:xfrm>
            <a:off x="6876256" y="4581128"/>
            <a:ext cx="893510" cy="24539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订单手机审批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92" name="Rounded Rectangle 80"/>
          <p:cNvSpPr/>
          <p:nvPr/>
        </p:nvSpPr>
        <p:spPr bwMode="auto">
          <a:xfrm>
            <a:off x="983688" y="195497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总部框架协议配额预警</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3" name="Rounded Rectangle 80"/>
          <p:cNvSpPr/>
          <p:nvPr/>
        </p:nvSpPr>
        <p:spPr bwMode="auto">
          <a:xfrm>
            <a:off x="1907704" y="195497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总部框架协议配额查询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4" name="Rounded Rectangle 80"/>
          <p:cNvSpPr/>
          <p:nvPr/>
        </p:nvSpPr>
        <p:spPr bwMode="auto">
          <a:xfrm>
            <a:off x="2843808" y="195497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需求单管理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5" name="Rounded Rectangle 80"/>
          <p:cNvSpPr/>
          <p:nvPr/>
        </p:nvSpPr>
        <p:spPr bwMode="auto">
          <a:xfrm>
            <a:off x="971600" y="2251202"/>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总部框协议</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6" name="Rounded Rectangle 80"/>
          <p:cNvSpPr/>
          <p:nvPr/>
        </p:nvSpPr>
        <p:spPr bwMode="auto">
          <a:xfrm>
            <a:off x="983688" y="2543499"/>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总控合同管理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98" name="Rounded Rectangle 80"/>
          <p:cNvSpPr/>
          <p:nvPr/>
        </p:nvSpPr>
        <p:spPr bwMode="auto">
          <a:xfrm>
            <a:off x="2839640" y="2251202"/>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框架合同查询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9" name="Rounded Rectangle 80"/>
          <p:cNvSpPr/>
          <p:nvPr/>
        </p:nvSpPr>
        <p:spPr bwMode="auto">
          <a:xfrm>
            <a:off x="1901980" y="2251202"/>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框架合同</a:t>
            </a: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0" name="Rectangle 78"/>
          <p:cNvSpPr/>
          <p:nvPr/>
        </p:nvSpPr>
        <p:spPr bwMode="auto">
          <a:xfrm>
            <a:off x="3906916" y="1851919"/>
            <a:ext cx="4985564" cy="982438"/>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1" name="TextBox 79"/>
          <p:cNvSpPr txBox="1"/>
          <p:nvPr/>
        </p:nvSpPr>
        <p:spPr>
          <a:xfrm>
            <a:off x="3940117" y="2225722"/>
            <a:ext cx="813846"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订单管理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02" name="Rounded Rectangle 80"/>
          <p:cNvSpPr/>
          <p:nvPr/>
        </p:nvSpPr>
        <p:spPr bwMode="auto">
          <a:xfrm>
            <a:off x="4793103"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分配采购任务</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3" name="Rounded Rectangle 80"/>
          <p:cNvSpPr/>
          <p:nvPr/>
        </p:nvSpPr>
        <p:spPr bwMode="auto">
          <a:xfrm>
            <a:off x="5830211"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申请行挂起审批</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4" name="Rounded Rectangle 80"/>
          <p:cNvSpPr/>
          <p:nvPr/>
        </p:nvSpPr>
        <p:spPr bwMode="auto">
          <a:xfrm>
            <a:off x="6876256"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申请行挂起查询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5" name="Rounded Rectangle 80"/>
          <p:cNvSpPr/>
          <p:nvPr/>
        </p:nvSpPr>
        <p:spPr bwMode="auto">
          <a:xfrm>
            <a:off x="7884368"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框架订单起草</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6" name="Rounded Rectangle 80"/>
          <p:cNvSpPr/>
          <p:nvPr/>
        </p:nvSpPr>
        <p:spPr bwMode="auto">
          <a:xfrm>
            <a:off x="6876256" y="2204864"/>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框架订单审批查询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197" name="Rounded Rectangle 80"/>
          <p:cNvSpPr/>
          <p:nvPr/>
        </p:nvSpPr>
        <p:spPr bwMode="auto">
          <a:xfrm>
            <a:off x="4788024" y="2204864"/>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框架订单管理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198" name="Rounded Rectangle 80"/>
          <p:cNvSpPr/>
          <p:nvPr/>
        </p:nvSpPr>
        <p:spPr bwMode="auto">
          <a:xfrm>
            <a:off x="5830211" y="2204864"/>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框架订单审批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0" name="Rounded Rectangle 80"/>
          <p:cNvSpPr/>
          <p:nvPr/>
        </p:nvSpPr>
        <p:spPr bwMode="auto">
          <a:xfrm>
            <a:off x="7884368" y="220486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申请单处理状态查询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01" name="Rounded Rectangle 80"/>
          <p:cNvSpPr/>
          <p:nvPr/>
        </p:nvSpPr>
        <p:spPr bwMode="auto">
          <a:xfrm>
            <a:off x="4793103" y="2492896"/>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手机终端申请</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2" name="Rounded Rectangle 80"/>
          <p:cNvSpPr/>
          <p:nvPr/>
        </p:nvSpPr>
        <p:spPr bwMode="auto">
          <a:xfrm>
            <a:off x="5830211" y="2492896"/>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手机终端申请分配管理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3" name="Rounded Rectangle 80"/>
          <p:cNvSpPr/>
          <p:nvPr/>
        </p:nvSpPr>
        <p:spPr bwMode="auto">
          <a:xfrm>
            <a:off x="6876256" y="2492896"/>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手机终端起草订单管理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4" name="Rectangle 78"/>
          <p:cNvSpPr/>
          <p:nvPr/>
        </p:nvSpPr>
        <p:spPr bwMode="auto">
          <a:xfrm>
            <a:off x="3918782" y="2885294"/>
            <a:ext cx="4973697" cy="68772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05" name="TextBox 79"/>
          <p:cNvSpPr txBox="1"/>
          <p:nvPr/>
        </p:nvSpPr>
        <p:spPr>
          <a:xfrm>
            <a:off x="3923928" y="3057964"/>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价格变更</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06" name="Rounded Rectangle 80"/>
          <p:cNvSpPr/>
          <p:nvPr/>
        </p:nvSpPr>
        <p:spPr bwMode="auto">
          <a:xfrm>
            <a:off x="4793103" y="2953549"/>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价格联动管理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07" name="Rounded Rectangle 80"/>
          <p:cNvSpPr/>
          <p:nvPr/>
        </p:nvSpPr>
        <p:spPr bwMode="auto">
          <a:xfrm>
            <a:off x="5830211" y="2953549"/>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价格联动审批</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09" name="Rounded Rectangle 80"/>
          <p:cNvSpPr/>
          <p:nvPr/>
        </p:nvSpPr>
        <p:spPr bwMode="auto">
          <a:xfrm>
            <a:off x="6876256" y="2953549"/>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价格变更单管理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0" name="Rounded Rectangle 80"/>
          <p:cNvSpPr/>
          <p:nvPr/>
        </p:nvSpPr>
        <p:spPr bwMode="auto">
          <a:xfrm>
            <a:off x="7884368" y="2953549"/>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价格变更审批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1" name="Rounded Rectangle 80"/>
          <p:cNvSpPr/>
          <p:nvPr/>
        </p:nvSpPr>
        <p:spPr bwMode="auto">
          <a:xfrm>
            <a:off x="4793103" y="3248605"/>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价格变更查询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2" name="Rounded Rectangle 80"/>
          <p:cNvSpPr/>
          <p:nvPr/>
        </p:nvSpPr>
        <p:spPr bwMode="auto">
          <a:xfrm>
            <a:off x="5830211" y="3248605"/>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部门配额变更管理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3" name="Rounded Rectangle 80"/>
          <p:cNvSpPr/>
          <p:nvPr/>
        </p:nvSpPr>
        <p:spPr bwMode="auto">
          <a:xfrm>
            <a:off x="6876256" y="3248605"/>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部门配额变更审批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4" name="Rounded Rectangle 80"/>
          <p:cNvSpPr/>
          <p:nvPr/>
        </p:nvSpPr>
        <p:spPr bwMode="auto">
          <a:xfrm>
            <a:off x="7884368" y="3248605"/>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部门配额变更查询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5" name="Rectangle 78"/>
          <p:cNvSpPr/>
          <p:nvPr/>
        </p:nvSpPr>
        <p:spPr bwMode="auto">
          <a:xfrm>
            <a:off x="179513" y="2885073"/>
            <a:ext cx="3650322" cy="677665"/>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6" name="TextBox 79"/>
          <p:cNvSpPr txBox="1"/>
          <p:nvPr/>
        </p:nvSpPr>
        <p:spPr>
          <a:xfrm>
            <a:off x="107504" y="3083646"/>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流程配置</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17" name="Rounded Rectangle 80"/>
          <p:cNvSpPr/>
          <p:nvPr/>
        </p:nvSpPr>
        <p:spPr bwMode="auto">
          <a:xfrm>
            <a:off x="983688" y="2945208"/>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人员配置管理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8" name="Rounded Rectangle 80"/>
          <p:cNvSpPr/>
          <p:nvPr/>
        </p:nvSpPr>
        <p:spPr bwMode="auto">
          <a:xfrm>
            <a:off x="1907704" y="2945208"/>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审批流程设置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9" name="Rounded Rectangle 80"/>
          <p:cNvSpPr/>
          <p:nvPr/>
        </p:nvSpPr>
        <p:spPr bwMode="auto">
          <a:xfrm>
            <a:off x="2850418" y="2953549"/>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流程节点管理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20" name="Rounded Rectangle 80"/>
          <p:cNvSpPr/>
          <p:nvPr/>
        </p:nvSpPr>
        <p:spPr bwMode="auto">
          <a:xfrm>
            <a:off x="971600" y="3272903"/>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代理人设置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22" name="Rounded Rectangle 83"/>
          <p:cNvSpPr/>
          <p:nvPr/>
        </p:nvSpPr>
        <p:spPr bwMode="auto">
          <a:xfrm>
            <a:off x="1043354" y="4293096"/>
            <a:ext cx="848242" cy="25732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商品管理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3" name="Rounded Rectangle 83"/>
          <p:cNvSpPr/>
          <p:nvPr/>
        </p:nvSpPr>
        <p:spPr bwMode="auto">
          <a:xfrm>
            <a:off x="2894896" y="4293096"/>
            <a:ext cx="871336" cy="24471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上下架管理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7" name="Rounded Rectangle 83"/>
          <p:cNvSpPr/>
          <p:nvPr/>
        </p:nvSpPr>
        <p:spPr bwMode="auto">
          <a:xfrm>
            <a:off x="3901548" y="4293096"/>
            <a:ext cx="855328" cy="248440"/>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申请首页</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8" name="Rounded Rectangle 83"/>
          <p:cNvSpPr/>
          <p:nvPr/>
        </p:nvSpPr>
        <p:spPr bwMode="auto">
          <a:xfrm>
            <a:off x="1069279" y="4581128"/>
            <a:ext cx="845833" cy="237615"/>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采购申请</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9" name="Rounded Rectangle 83"/>
          <p:cNvSpPr/>
          <p:nvPr/>
        </p:nvSpPr>
        <p:spPr bwMode="auto">
          <a:xfrm>
            <a:off x="2005638" y="4581128"/>
            <a:ext cx="859650" cy="23761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申请处理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0" name="Rounded Rectangle 82"/>
          <p:cNvSpPr/>
          <p:nvPr/>
        </p:nvSpPr>
        <p:spPr bwMode="auto">
          <a:xfrm>
            <a:off x="3901548" y="4581128"/>
            <a:ext cx="831625" cy="244691"/>
          </a:xfrm>
          <a:prstGeom prst="roundRect">
            <a:avLst/>
          </a:prstGeom>
          <a:solidFill>
            <a:schemeClr val="accent5">
              <a:lumMod val="20000"/>
              <a:lumOff val="80000"/>
            </a:scheme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noProof="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配置包上下架管理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1" name="Rounded Rectangle 83"/>
          <p:cNvSpPr/>
          <p:nvPr/>
        </p:nvSpPr>
        <p:spPr bwMode="auto">
          <a:xfrm>
            <a:off x="1064980" y="4869160"/>
            <a:ext cx="849716" cy="244691"/>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申请池</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2" name="Rounded Rectangle 83"/>
          <p:cNvSpPr/>
          <p:nvPr/>
        </p:nvSpPr>
        <p:spPr bwMode="auto">
          <a:xfrm>
            <a:off x="2920822" y="4581128"/>
            <a:ext cx="863390" cy="25732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配置包维护</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3" name="Rectangle 78"/>
          <p:cNvSpPr/>
          <p:nvPr/>
        </p:nvSpPr>
        <p:spPr bwMode="auto">
          <a:xfrm>
            <a:off x="179513" y="5247146"/>
            <a:ext cx="4732822"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4" name="TextBox 79"/>
          <p:cNvSpPr txBox="1"/>
          <p:nvPr/>
        </p:nvSpPr>
        <p:spPr>
          <a:xfrm>
            <a:off x="156779" y="5334358"/>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流程配置</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35" name="Rounded Rectangle 80"/>
          <p:cNvSpPr/>
          <p:nvPr/>
        </p:nvSpPr>
        <p:spPr bwMode="auto">
          <a:xfrm>
            <a:off x="983688"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人员配置管理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6" name="Rounded Rectangle 80"/>
          <p:cNvSpPr/>
          <p:nvPr/>
        </p:nvSpPr>
        <p:spPr bwMode="auto">
          <a:xfrm>
            <a:off x="1907704"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审批流程设置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7" name="Rounded Rectangle 80"/>
          <p:cNvSpPr/>
          <p:nvPr/>
        </p:nvSpPr>
        <p:spPr bwMode="auto">
          <a:xfrm>
            <a:off x="2850418"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流程节点管理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8" name="Rounded Rectangle 80"/>
          <p:cNvSpPr/>
          <p:nvPr/>
        </p:nvSpPr>
        <p:spPr bwMode="auto">
          <a:xfrm>
            <a:off x="3892292"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代理人设置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9" name="Rounded Rectangle 82"/>
          <p:cNvSpPr/>
          <p:nvPr/>
        </p:nvSpPr>
        <p:spPr bwMode="auto">
          <a:xfrm>
            <a:off x="7931311" y="4293096"/>
            <a:ext cx="864096" cy="259109"/>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订单审核</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40" name="Rounded Rectangle 83"/>
          <p:cNvSpPr/>
          <p:nvPr/>
        </p:nvSpPr>
        <p:spPr bwMode="auto">
          <a:xfrm>
            <a:off x="7931311" y="4869160"/>
            <a:ext cx="888048" cy="232087"/>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订单付款信息</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41" name="Rectangle 78"/>
          <p:cNvSpPr/>
          <p:nvPr/>
        </p:nvSpPr>
        <p:spPr bwMode="auto">
          <a:xfrm>
            <a:off x="5016890" y="5257157"/>
            <a:ext cx="3870230"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2" name="TextBox 79"/>
          <p:cNvSpPr txBox="1"/>
          <p:nvPr/>
        </p:nvSpPr>
        <p:spPr>
          <a:xfrm>
            <a:off x="4994156" y="5310752"/>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库存管理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43" name="Rounded Rectangle 80"/>
          <p:cNvSpPr/>
          <p:nvPr/>
        </p:nvSpPr>
        <p:spPr bwMode="auto">
          <a:xfrm>
            <a:off x="5821065"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标准配置库存管理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4" name="Rounded Rectangle 80"/>
          <p:cNvSpPr/>
          <p:nvPr/>
        </p:nvSpPr>
        <p:spPr bwMode="auto">
          <a:xfrm>
            <a:off x="6890382"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库存查询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5" name="Rounded Rectangle 80"/>
          <p:cNvSpPr/>
          <p:nvPr/>
        </p:nvSpPr>
        <p:spPr bwMode="auto">
          <a:xfrm>
            <a:off x="7941088"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标准配置呆滞库存看板</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7" name="Rectangle 78"/>
          <p:cNvSpPr/>
          <p:nvPr/>
        </p:nvSpPr>
        <p:spPr bwMode="auto">
          <a:xfrm>
            <a:off x="192061" y="5733256"/>
            <a:ext cx="4720273"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Rounded Rectangle 80"/>
          <p:cNvSpPr/>
          <p:nvPr/>
        </p:nvSpPr>
        <p:spPr bwMode="auto">
          <a:xfrm>
            <a:off x="996237" y="5793390"/>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短信配置管理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9" name="Rounded Rectangle 80"/>
          <p:cNvSpPr/>
          <p:nvPr/>
        </p:nvSpPr>
        <p:spPr bwMode="auto">
          <a:xfrm>
            <a:off x="1907704" y="5793390"/>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监控节点配置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51" name="TextBox 79"/>
          <p:cNvSpPr txBox="1"/>
          <p:nvPr/>
        </p:nvSpPr>
        <p:spPr>
          <a:xfrm>
            <a:off x="179512" y="5771320"/>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提醒管理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52" name="Rectangle 78"/>
          <p:cNvSpPr/>
          <p:nvPr/>
        </p:nvSpPr>
        <p:spPr bwMode="auto">
          <a:xfrm>
            <a:off x="4994156" y="5724854"/>
            <a:ext cx="3892964"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53" name="TextBox 79"/>
          <p:cNvSpPr txBox="1"/>
          <p:nvPr/>
        </p:nvSpPr>
        <p:spPr>
          <a:xfrm>
            <a:off x="5052438" y="5820120"/>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对账管理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54" name="Rounded Rectangle 80"/>
          <p:cNvSpPr/>
          <p:nvPr/>
        </p:nvSpPr>
        <p:spPr bwMode="auto">
          <a:xfrm>
            <a:off x="5865059" y="5780821"/>
            <a:ext cx="835390" cy="276999"/>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订单汇总</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55" name="Rounded Rectangle 80"/>
          <p:cNvSpPr/>
          <p:nvPr/>
        </p:nvSpPr>
        <p:spPr bwMode="auto">
          <a:xfrm>
            <a:off x="6877112" y="5780821"/>
            <a:ext cx="887192" cy="252939"/>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商品汇总</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56" name="Rounded Rectangle 80"/>
          <p:cNvSpPr/>
          <p:nvPr/>
        </p:nvSpPr>
        <p:spPr bwMode="auto">
          <a:xfrm>
            <a:off x="7941087" y="5780821"/>
            <a:ext cx="854319" cy="257996"/>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订单付款</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7" name="Rounded Rectangle 80"/>
          <p:cNvSpPr/>
          <p:nvPr/>
        </p:nvSpPr>
        <p:spPr bwMode="auto">
          <a:xfrm>
            <a:off x="2860162" y="5809247"/>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定时任务</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系统现状及需求分析</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116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a:solidFill>
                  <a:schemeClr val="bg1"/>
                </a:solidFill>
                <a:latin typeface="微软雅黑" panose="020B0503020204020204" pitchFamily="34" charset="-122"/>
                <a:ea typeface="微软雅黑" panose="020B0503020204020204" pitchFamily="34" charset="-122"/>
              </a:rPr>
              <a:t>与业务规划和支撑网规划对应关系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nvGraphicFramePr>
        <p:xfrm>
          <a:off x="467544" y="1247140"/>
          <a:ext cx="8208912" cy="1778000"/>
        </p:xfrm>
        <a:graphic>
          <a:graphicData uri="http://schemas.openxmlformats.org/drawingml/2006/table">
            <a:tbl>
              <a:tblPr firstRow="1" bandRow="1">
                <a:tableStyleId>{F5AB1C69-6EDB-4FF4-983F-18BD219EF322}</a:tableStyleId>
              </a:tblPr>
              <a:tblGrid>
                <a:gridCol w="2448272"/>
                <a:gridCol w="5760640"/>
              </a:tblGrid>
              <a:tr h="370840">
                <a:tc>
                  <a:txBody>
                    <a:bodyPr/>
                    <a:lstStyle/>
                    <a:p>
                      <a:pPr algn="ctr"/>
                      <a:r>
                        <a:rPr lang="zh-CN" altLang="en-US" sz="1400" dirty="0">
                          <a:latin typeface="微软雅黑" panose="020B0503020204020204" pitchFamily="34" charset="-122"/>
                          <a:ea typeface="微软雅黑" panose="020B0503020204020204" pitchFamily="34" charset="-122"/>
                        </a:rPr>
                        <a:t>本期能力建设内容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规划对应内容</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采购管理能力提升</a:t>
                      </a:r>
                      <a:endParaRPr kumimoji="0" lang="zh-CN" altLang="en-US" sz="14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tc>
                <a:tc>
                  <a:txBody>
                    <a:bodyPr/>
                    <a:lstStyle/>
                    <a:p>
                      <a:pPr marL="0" marR="0" lvl="0" indent="36068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根据公司工程建设流程调整，相应对系统进行调整</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36068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4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sym typeface="Calibri" panose="020F0502020204030204" pitchFamily="34"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宋体" panose="02010600030101010101" pitchFamily="2" charset="-122"/>
                      </a:endParaRPr>
                    </a:p>
                  </a:txBody>
                  <a:tcPr/>
                </a:tc>
                <a:tc>
                  <a:txBody>
                    <a:bodyPr/>
                    <a:lstStyle/>
                    <a:p>
                      <a:pPr marL="0" marR="0" lvl="1" indent="36068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800" b="0" i="0" u="none" strike="noStrike" cap="none" normalizeH="0" baseline="0" dirty="0">
                        <a:ln>
                          <a:noFill/>
                        </a:ln>
                        <a:solidFill>
                          <a:schemeClr val="tx1"/>
                        </a:solidFill>
                        <a:effectLst/>
                        <a:latin typeface="Calibri" panose="020F0502020204030204" pitchFamily="34" charset="0"/>
                        <a:ea typeface="+mn-ea"/>
                        <a:sym typeface="Calibri" panose="020F0502020204030204" pitchFamily="34"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宋体" panose="02010600030101010101" pitchFamily="2" charset="-122"/>
                      </a:endParaRPr>
                    </a:p>
                  </a:txBody>
                  <a:tcPr/>
                </a:tc>
                <a:tc>
                  <a:txBody>
                    <a:bodyPr/>
                    <a:lstStyle/>
                    <a:p>
                      <a:pPr marL="0" marR="0" lvl="0" indent="36068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tx1"/>
                        </a:solidFill>
                        <a:effectLst/>
                        <a:latin typeface="Calibri" panose="020F0502020204030204" pitchFamily="34" charset="0"/>
                        <a:ea typeface="+mn-ea"/>
                        <a:sym typeface="Calibri" panose="020F0502020204030204" pitchFamily="3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87930"/>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r>
              <a:rPr lang="zh-CN" altLang="en-US" b="1" dirty="0">
                <a:solidFill>
                  <a:srgbClr val="595959"/>
                </a:solidFill>
                <a:latin typeface="微软雅黑" panose="020B0503020204020204" pitchFamily="34" charset="-122"/>
                <a:ea typeface="微软雅黑" panose="020B0503020204020204" pitchFamily="34" charset="-122"/>
              </a:rPr>
              <a:t>系统现状及需求分析</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243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a:solidFill>
                  <a:schemeClr val="bg1"/>
                </a:solidFill>
                <a:latin typeface="微软雅黑" panose="020B0503020204020204" pitchFamily="34" charset="-122"/>
                <a:ea typeface="微软雅黑" panose="020B0503020204020204" pitchFamily="34" charset="-122"/>
              </a:rPr>
              <a:t>系统现状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a:xfrm>
            <a:off x="89756" y="836712"/>
            <a:ext cx="8964488" cy="5448668"/>
          </a:xfrm>
          <a:prstGeom prst="rect">
            <a:avLst/>
          </a:prstGeom>
          <a:noFill/>
          <a:ln>
            <a:solidFill>
              <a:schemeClr val="tx1"/>
            </a:solidFill>
            <a:prstDash val="dash"/>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50000"/>
              </a:lnSpc>
              <a:spcBef>
                <a:spcPct val="20000"/>
              </a:spcBef>
              <a:spcAft>
                <a:spcPct val="0"/>
              </a:spcAft>
              <a:buFont typeface="Arial" panose="020B0604020202020204" pitchFamily="34" charset="0"/>
              <a:buNone/>
              <a:tabLst>
                <a:tab pos="952500" algn="l"/>
                <a:tab pos="8534400" algn="r"/>
              </a:tabLst>
            </a:pPr>
            <a:r>
              <a:rPr lang="zh-CN" altLang="en-US" sz="1600" dirty="0">
                <a:solidFill>
                  <a:schemeClr val="tx2"/>
                </a:solidFill>
                <a:latin typeface="微软雅黑" panose="020B0503020204020204" pitchFamily="34" charset="-122"/>
                <a:ea typeface="微软雅黑" panose="020B0503020204020204" pitchFamily="34" charset="-122"/>
              </a:rPr>
              <a:t>      框架订单系统在</a:t>
            </a:r>
            <a:r>
              <a:rPr lang="en-US" altLang="zh-CN" sz="1600" dirty="0">
                <a:solidFill>
                  <a:schemeClr val="tx2"/>
                </a:solidFill>
                <a:latin typeface="微软雅黑" panose="020B0503020204020204" pitchFamily="34" charset="-122"/>
                <a:ea typeface="微软雅黑" panose="020B0503020204020204" pitchFamily="34" charset="-122"/>
              </a:rPr>
              <a:t>ERP</a:t>
            </a:r>
            <a:r>
              <a:rPr lang="zh-CN" altLang="en-US" sz="1600" dirty="0">
                <a:solidFill>
                  <a:schemeClr val="tx2"/>
                </a:solidFill>
                <a:latin typeface="微软雅黑" panose="020B0503020204020204" pitchFamily="34" charset="-122"/>
                <a:ea typeface="微软雅黑" panose="020B0503020204020204" pitchFamily="34" charset="-122"/>
              </a:rPr>
              <a:t>集中化后承载了上市、</a:t>
            </a:r>
            <a:r>
              <a:rPr lang="en-US" altLang="zh-CN" sz="1600" dirty="0">
                <a:solidFill>
                  <a:schemeClr val="tx2"/>
                </a:solidFill>
                <a:latin typeface="微软雅黑" panose="020B0503020204020204" pitchFamily="34" charset="-122"/>
                <a:ea typeface="微软雅黑" panose="020B0503020204020204" pitchFamily="34" charset="-122"/>
              </a:rPr>
              <a:t>TD</a:t>
            </a:r>
            <a:r>
              <a:rPr lang="zh-CN" altLang="en-US" sz="1600" dirty="0">
                <a:solidFill>
                  <a:schemeClr val="tx2"/>
                </a:solidFill>
                <a:latin typeface="微软雅黑" panose="020B0503020204020204" pitchFamily="34" charset="-122"/>
                <a:ea typeface="微软雅黑" panose="020B0503020204020204" pitchFamily="34" charset="-122"/>
              </a:rPr>
              <a:t>公司的所有采购类框架合同的起草、订单起草功能，包含了采购申请、合同管理、订单管理、需求单管理、价格联动变更等功能。受</a:t>
            </a:r>
            <a:r>
              <a:rPr lang="en-US" altLang="zh-CN" sz="1600" dirty="0">
                <a:solidFill>
                  <a:schemeClr val="tx2"/>
                </a:solidFill>
                <a:latin typeface="微软雅黑" panose="020B0503020204020204" pitchFamily="34" charset="-122"/>
                <a:ea typeface="微软雅黑" panose="020B0503020204020204" pitchFamily="34" charset="-122"/>
              </a:rPr>
              <a:t>ERP</a:t>
            </a:r>
            <a:r>
              <a:rPr lang="zh-CN" altLang="en-US" sz="1600" dirty="0">
                <a:solidFill>
                  <a:schemeClr val="tx2"/>
                </a:solidFill>
                <a:latin typeface="微软雅黑" panose="020B0503020204020204" pitchFamily="34" charset="-122"/>
                <a:ea typeface="微软雅黑" panose="020B0503020204020204" pitchFamily="34" charset="-122"/>
              </a:rPr>
              <a:t>集中化影响供应链系统的原支持的内审订单、工程类订单、集采手机终端订单等功能流程不再支撑，需要由框架订单系统实现功能支撑。目前框架合同部门配额管控，价格变更、总控合同、供应商采购偏离的管控等功能不完善，需要对对采购合同、订单执行进行深入精细化管控。</a:t>
            </a:r>
            <a:endParaRPr lang="en-US" altLang="zh-CN" sz="1600" dirty="0">
              <a:solidFill>
                <a:schemeClr val="tx2"/>
              </a:solidFill>
              <a:latin typeface="微软雅黑" panose="020B0503020204020204" pitchFamily="34" charset="-122"/>
              <a:ea typeface="微软雅黑" panose="020B0503020204020204" pitchFamily="34" charset="-122"/>
            </a:endParaRPr>
          </a:p>
          <a:p>
            <a:pPr eaLnBrk="0" fontAlgn="base" hangingPunct="0">
              <a:lnSpc>
                <a:spcPct val="150000"/>
              </a:lnSpc>
              <a:spcBef>
                <a:spcPct val="20000"/>
              </a:spcBef>
              <a:spcAft>
                <a:spcPct val="0"/>
              </a:spcAft>
              <a:buFont typeface="Arial" panose="020B0604020202020204" pitchFamily="34" charset="0"/>
              <a:buNone/>
              <a:tabLst>
                <a:tab pos="952500" algn="l"/>
                <a:tab pos="8534400" algn="r"/>
              </a:tabLst>
            </a:pPr>
            <a:r>
              <a:rPr lang="zh-CN" altLang="en-US" sz="1600" dirty="0">
                <a:solidFill>
                  <a:schemeClr val="tx2"/>
                </a:solidFill>
                <a:latin typeface="微软雅黑" panose="020B0503020204020204" pitchFamily="34" charset="-122"/>
                <a:ea typeface="微软雅黑" panose="020B0503020204020204" pitchFamily="34" charset="-122"/>
              </a:rPr>
              <a:t>       可视化采购平台实现了标准化物资配置包管理，结合供应链打通了与供应商华为的库存备货物流信息，但厂商备货物流信息关联的物资物料等信息无法与本地配置物料相匹配，需要打通与厂商的配置信息，实现全流程物资物料信息统一；同时扩大标准物资采购范围增加厂商信息数据介入。处理解决申请入口过多，申请物资不明确的问题；弥补可视化订单审批没有移动化办公的功能缺陷，提高采购效率。应集团清仓查库管理要求，可视化采购平台对标准物资呆滞库存的申请、采购没有进行管理，此类功能需要完善</a:t>
            </a:r>
            <a:r>
              <a:rPr lang="zh-CN" altLang="en-US" sz="1200" dirty="0">
                <a:solidFill>
                  <a:schemeClr val="tx2"/>
                </a:solidFill>
                <a:latin typeface="微软雅黑" panose="020B0503020204020204" pitchFamily="34" charset="-122"/>
                <a:ea typeface="微软雅黑" panose="020B0503020204020204" pitchFamily="34" charset="-122"/>
              </a:rPr>
              <a:t>。</a:t>
            </a:r>
            <a:endParaRPr lang="en-US" altLang="zh-CN" sz="1200" dirty="0">
              <a:solidFill>
                <a:schemeClr val="tx2"/>
              </a:solidFill>
              <a:latin typeface="微软雅黑" panose="020B0503020204020204" pitchFamily="34" charset="-122"/>
              <a:ea typeface="微软雅黑" panose="020B0503020204020204" pitchFamily="34" charset="-122"/>
            </a:endParaRPr>
          </a:p>
          <a:p>
            <a:pPr eaLnBrk="0" fontAlgn="base" hangingPunct="0">
              <a:lnSpc>
                <a:spcPct val="150000"/>
              </a:lnSpc>
              <a:spcBef>
                <a:spcPct val="20000"/>
              </a:spcBef>
              <a:spcAft>
                <a:spcPct val="0"/>
              </a:spcAft>
              <a:buFont typeface="Arial" panose="020B0604020202020204" pitchFamily="34" charset="0"/>
              <a:buNone/>
              <a:tabLst>
                <a:tab pos="952500" algn="l"/>
                <a:tab pos="8534400" algn="r"/>
              </a:tabLst>
            </a:pPr>
            <a:r>
              <a:rPr lang="zh-CN" altLang="en-US" sz="1600" dirty="0">
                <a:solidFill>
                  <a:schemeClr val="tx2"/>
                </a:solidFill>
                <a:latin typeface="微软雅黑" panose="020B0503020204020204" pitchFamily="34" charset="-122"/>
                <a:ea typeface="微软雅黑" panose="020B0503020204020204" pitchFamily="34" charset="-122"/>
              </a:rPr>
              <a:t>       </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116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a:solidFill>
                  <a:schemeClr val="bg1"/>
                </a:solidFill>
                <a:latin typeface="微软雅黑" panose="020B0503020204020204" pitchFamily="34" charset="-122"/>
                <a:ea typeface="微软雅黑" panose="020B0503020204020204" pitchFamily="34" charset="-122"/>
              </a:rPr>
              <a:t>上期建设情况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图示 12"/>
          <p:cNvGraphicFramePr/>
          <p:nvPr/>
        </p:nvGraphicFramePr>
        <p:xfrm>
          <a:off x="527203" y="692696"/>
          <a:ext cx="8089594" cy="332867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MH" val="20160902151015"/>
  <p:tag name="MH_LIBRARY" val="GRAPHIC"/>
  <p:tag name="MH_ORDER" val="Oval 6"/>
</p:tagLst>
</file>

<file path=ppt/tags/tag10.xml><?xml version="1.0" encoding="utf-8"?>
<p:tagLst xmlns:p="http://schemas.openxmlformats.org/presentationml/2006/main">
  <p:tag name="MH" val="20160902151015"/>
  <p:tag name="MH_LIBRARY" val="GRAPHIC"/>
  <p:tag name="MH_ORDER" val="Oval 6"/>
</p:tagLst>
</file>

<file path=ppt/tags/tag11.xml><?xml version="1.0" encoding="utf-8"?>
<p:tagLst xmlns:p="http://schemas.openxmlformats.org/presentationml/2006/main">
  <p:tag name="MH" val="20160902151015"/>
  <p:tag name="MH_LIBRARY" val="GRAPHIC"/>
  <p:tag name="MH_ORDER" val="Oval 7"/>
</p:tagLst>
</file>

<file path=ppt/tags/tag12.xml><?xml version="1.0" encoding="utf-8"?>
<p:tagLst xmlns:p="http://schemas.openxmlformats.org/presentationml/2006/main">
  <p:tag name="MH" val="20160902151015"/>
  <p:tag name="MH_LIBRARY" val="GRAPHIC"/>
  <p:tag name="MH_ORDER" val="文本框 31"/>
</p:tagLst>
</file>

<file path=ppt/tags/tag13.xml><?xml version="1.0" encoding="utf-8"?>
<p:tagLst xmlns:p="http://schemas.openxmlformats.org/presentationml/2006/main">
  <p:tag name="MH" val="20160902151015"/>
  <p:tag name="MH_LIBRARY" val="GRAPHIC"/>
  <p:tag name="MH_ORDER" val="Oval 6"/>
</p:tagLst>
</file>

<file path=ppt/tags/tag14.xml><?xml version="1.0" encoding="utf-8"?>
<p:tagLst xmlns:p="http://schemas.openxmlformats.org/presentationml/2006/main">
  <p:tag name="MH" val="20160902151015"/>
  <p:tag name="MH_LIBRARY" val="GRAPHIC"/>
  <p:tag name="MH_ORDER" val="Oval 7"/>
</p:tagLst>
</file>

<file path=ppt/tags/tag15.xml><?xml version="1.0" encoding="utf-8"?>
<p:tagLst xmlns:p="http://schemas.openxmlformats.org/presentationml/2006/main">
  <p:tag name="MH" val="20160902151015"/>
  <p:tag name="MH_LIBRARY" val="GRAPHIC"/>
  <p:tag name="MH_ORDER" val="文本框 31"/>
</p:tagLst>
</file>

<file path=ppt/tags/tag16.xml><?xml version="1.0" encoding="utf-8"?>
<p:tagLst xmlns:p="http://schemas.openxmlformats.org/presentationml/2006/main">
  <p:tag name="MH" val="20160902151015"/>
  <p:tag name="MH_LIBRARY" val="GRAPHIC"/>
  <p:tag name="MH_ORDER" val="Oval 6"/>
</p:tagLst>
</file>

<file path=ppt/tags/tag17.xml><?xml version="1.0" encoding="utf-8"?>
<p:tagLst xmlns:p="http://schemas.openxmlformats.org/presentationml/2006/main">
  <p:tag name="MH" val="20160902151015"/>
  <p:tag name="MH_LIBRARY" val="GRAPHIC"/>
  <p:tag name="MH_ORDER" val="Oval 7"/>
</p:tagLst>
</file>

<file path=ppt/tags/tag18.xml><?xml version="1.0" encoding="utf-8"?>
<p:tagLst xmlns:p="http://schemas.openxmlformats.org/presentationml/2006/main">
  <p:tag name="MH" val="20160902151015"/>
  <p:tag name="MH_LIBRARY" val="GRAPHIC"/>
  <p:tag name="MH_ORDER" val="文本框 31"/>
</p:tagLst>
</file>

<file path=ppt/tags/tag19.xml><?xml version="1.0" encoding="utf-8"?>
<p:tagLst xmlns:p="http://schemas.openxmlformats.org/presentationml/2006/main">
  <p:tag name="MH" val="20160902151015"/>
  <p:tag name="MH_LIBRARY" val="GRAPHIC"/>
  <p:tag name="MH_ORDER" val="Oval 6"/>
</p:tagLst>
</file>

<file path=ppt/tags/tag2.xml><?xml version="1.0" encoding="utf-8"?>
<p:tagLst xmlns:p="http://schemas.openxmlformats.org/presentationml/2006/main">
  <p:tag name="MH" val="20160902151015"/>
  <p:tag name="MH_LIBRARY" val="GRAPHIC"/>
  <p:tag name="MH_ORDER" val="Oval 7"/>
</p:tagLst>
</file>

<file path=ppt/tags/tag20.xml><?xml version="1.0" encoding="utf-8"?>
<p:tagLst xmlns:p="http://schemas.openxmlformats.org/presentationml/2006/main">
  <p:tag name="MH" val="20160902151015"/>
  <p:tag name="MH_LIBRARY" val="GRAPHIC"/>
  <p:tag name="MH_ORDER" val="Oval 7"/>
</p:tagLst>
</file>

<file path=ppt/tags/tag21.xml><?xml version="1.0" encoding="utf-8"?>
<p:tagLst xmlns:p="http://schemas.openxmlformats.org/presentationml/2006/main">
  <p:tag name="MH" val="20160902151015"/>
  <p:tag name="MH_LIBRARY" val="GRAPHIC"/>
  <p:tag name="MH_ORDER" val="文本框 31"/>
</p:tagLst>
</file>

<file path=ppt/tags/tag22.xml><?xml version="1.0" encoding="utf-8"?>
<p:tagLst xmlns:p="http://schemas.openxmlformats.org/presentationml/2006/main">
  <p:tag name="MH" val="20160902151015"/>
  <p:tag name="MH_LIBRARY" val="GRAPHIC"/>
  <p:tag name="MH_ORDER" val="Oval 6"/>
</p:tagLst>
</file>

<file path=ppt/tags/tag23.xml><?xml version="1.0" encoding="utf-8"?>
<p:tagLst xmlns:p="http://schemas.openxmlformats.org/presentationml/2006/main">
  <p:tag name="MH" val="20160902151015"/>
  <p:tag name="MH_LIBRARY" val="GRAPHIC"/>
  <p:tag name="MH_ORDER" val="Oval 7"/>
</p:tagLst>
</file>

<file path=ppt/tags/tag24.xml><?xml version="1.0" encoding="utf-8"?>
<p:tagLst xmlns:p="http://schemas.openxmlformats.org/presentationml/2006/main">
  <p:tag name="MH" val="20160902151015"/>
  <p:tag name="MH_LIBRARY" val="GRAPHIC"/>
  <p:tag name="MH_ORDER" val="文本框 31"/>
</p:tagLst>
</file>

<file path=ppt/tags/tag3.xml><?xml version="1.0" encoding="utf-8"?>
<p:tagLst xmlns:p="http://schemas.openxmlformats.org/presentationml/2006/main">
  <p:tag name="MH" val="20160902151015"/>
  <p:tag name="MH_LIBRARY" val="GRAPHIC"/>
  <p:tag name="MH_ORDER" val="文本框 31"/>
</p:tagLst>
</file>

<file path=ppt/tags/tag4.xml><?xml version="1.0" encoding="utf-8"?>
<p:tagLst xmlns:p="http://schemas.openxmlformats.org/presentationml/2006/main">
  <p:tag name="MH" val="20160902151015"/>
  <p:tag name="MH_LIBRARY" val="GRAPHIC"/>
  <p:tag name="MH_ORDER" val="Oval 6"/>
</p:tagLst>
</file>

<file path=ppt/tags/tag5.xml><?xml version="1.0" encoding="utf-8"?>
<p:tagLst xmlns:p="http://schemas.openxmlformats.org/presentationml/2006/main">
  <p:tag name="MH" val="20160902151015"/>
  <p:tag name="MH_LIBRARY" val="GRAPHIC"/>
  <p:tag name="MH_ORDER" val="Oval 7"/>
</p:tagLst>
</file>

<file path=ppt/tags/tag6.xml><?xml version="1.0" encoding="utf-8"?>
<p:tagLst xmlns:p="http://schemas.openxmlformats.org/presentationml/2006/main">
  <p:tag name="MH" val="20160902151015"/>
  <p:tag name="MH_LIBRARY" val="GRAPHIC"/>
  <p:tag name="MH_ORDER" val="文本框 31"/>
</p:tagLst>
</file>

<file path=ppt/tags/tag7.xml><?xml version="1.0" encoding="utf-8"?>
<p:tagLst xmlns:p="http://schemas.openxmlformats.org/presentationml/2006/main">
  <p:tag name="MH" val="20160902151015"/>
  <p:tag name="MH_LIBRARY" val="GRAPHIC"/>
  <p:tag name="MH_ORDER" val="Oval 6"/>
</p:tagLst>
</file>

<file path=ppt/tags/tag8.xml><?xml version="1.0" encoding="utf-8"?>
<p:tagLst xmlns:p="http://schemas.openxmlformats.org/presentationml/2006/main">
  <p:tag name="MH" val="20160902151015"/>
  <p:tag name="MH_LIBRARY" val="GRAPHIC"/>
  <p:tag name="MH_ORDER" val="Oval 7"/>
</p:tagLst>
</file>

<file path=ppt/tags/tag9.xml><?xml version="1.0" encoding="utf-8"?>
<p:tagLst xmlns:p="http://schemas.openxmlformats.org/presentationml/2006/main">
  <p:tag name="MH" val="20160902151015"/>
  <p:tag name="MH_LIBRARY" val="GRAPHIC"/>
  <p:tag name="MH_ORDER" val="文本框 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dk1">
              <a:shade val="95000"/>
              <a:satMod val="105000"/>
            </a:schemeClr>
          </a:solidFill>
          <a:prstDash val="lgDash"/>
        </a:ln>
      </a:spPr>
      <a:bodyPr wrap="square">
        <a:spAutoFit/>
      </a:bodyPr>
      <a:lstStyle>
        <a:defPPr>
          <a:lnSpc>
            <a:spcPct val="150000"/>
          </a:lnSpc>
          <a:defRPr sz="1200" b="1" dirty="0" smtClean="0">
            <a:latin typeface="微软雅黑" panose="020B0503020204020204" pitchFamily="34" charset="-122"/>
            <a:ea typeface="微软雅黑" panose="020B0503020204020204" pitchFamily="34"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l Style">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Intel Style">
      <a:majorFont>
        <a:latin typeface="Neo Sans Intel"/>
        <a:ea typeface="汉仪中圆简"/>
        <a:cs typeface=""/>
      </a:majorFont>
      <a:minorFont>
        <a:latin typeface="Neo Sans Intel"/>
        <a:ea typeface="汉仪中圆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bg1">
              <a:lumMod val="65000"/>
            </a:schemeClr>
          </a:solidFill>
          <a:prstDash val="solid"/>
          <a:round/>
          <a:headEnd type="none" w="med" len="med"/>
          <a:tailEnd type="none" w="med" len="med"/>
        </a:ln>
      </a:spPr>
      <a:bodyPr vert="horz" wrap="none" lIns="91440" tIns="45720" rIns="91440" bIns="45720" numCol="1" rtlCol="0" anchor="t" anchorCtr="0" compatLnSpc="1">
        <a:spAutoFit/>
      </a:bodyPr>
      <a:lstStyle>
        <a:defPPr marL="0" marR="0" indent="0" algn="ctr" defTabSz="914400" rtl="0" eaLnBrk="0" fontAlgn="base" latinLnBrk="0" hangingPunct="0">
          <a:lnSpc>
            <a:spcPct val="80000"/>
          </a:lnSpc>
          <a:spcBef>
            <a:spcPct val="50000"/>
          </a:spcBef>
          <a:spcAft>
            <a:spcPct val="0"/>
          </a:spcAft>
          <a:buClrTx/>
          <a:buSzTx/>
          <a:buFontTx/>
          <a:buNone/>
          <a:defRPr kumimoji="0" sz="2000" b="0" i="0" u="none" strike="noStrike" cap="none" normalizeH="0" baseline="0" smtClean="0">
            <a:ln>
              <a:noFill/>
            </a:ln>
            <a:solidFill>
              <a:schemeClr val="tx1"/>
            </a:solidFill>
            <a:effectLst/>
            <a:latin typeface="Verdana" panose="020B0604030504040204" pitchFamily="34" charset="0"/>
          </a:defRPr>
        </a:defPPr>
      </a:lstStyle>
    </a:spDef>
    <a:lnDef>
      <a:spPr bwMode="auto">
        <a:noFill/>
        <a:ln w="19050" cap="flat" cmpd="sng" algn="ctr">
          <a:solidFill>
            <a:schemeClr val="bg1">
              <a:lumMod val="50000"/>
            </a:schemeClr>
          </a:solidFill>
          <a:prstDash val="solid"/>
          <a:round/>
          <a:headEnd type="none" w="med" len="med"/>
          <a:tailEnd type="none" w="med" len="med"/>
        </a:ln>
      </a:spPr>
      <a:body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el Style">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Intel Style">
      <a:majorFont>
        <a:latin typeface="Neo Sans Intel"/>
        <a:ea typeface="汉仪中圆简"/>
        <a:cs typeface=""/>
      </a:majorFont>
      <a:minorFont>
        <a:latin typeface="Neo Sans Intel"/>
        <a:ea typeface="汉仪中圆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bg1">
              <a:lumMod val="65000"/>
            </a:schemeClr>
          </a:solidFill>
          <a:prstDash val="solid"/>
          <a:round/>
          <a:headEnd type="none" w="med" len="med"/>
          <a:tailEnd type="none" w="med" len="med"/>
        </a:ln>
      </a:spPr>
      <a:bodyPr vert="horz" wrap="none" lIns="91440" tIns="45720" rIns="91440" bIns="45720" numCol="1" rtlCol="0" anchor="t" anchorCtr="0" compatLnSpc="1">
        <a:spAutoFit/>
      </a:bodyPr>
      <a:lstStyle>
        <a:defPPr marL="0" marR="0" indent="0" algn="ctr" defTabSz="914400" rtl="0" eaLnBrk="0" fontAlgn="base" latinLnBrk="0" hangingPunct="0">
          <a:lnSpc>
            <a:spcPct val="80000"/>
          </a:lnSpc>
          <a:spcBef>
            <a:spcPct val="50000"/>
          </a:spcBef>
          <a:spcAft>
            <a:spcPct val="0"/>
          </a:spcAft>
          <a:buClrTx/>
          <a:buSzTx/>
          <a:buFontTx/>
          <a:buNone/>
          <a:defRPr kumimoji="0" sz="2000" b="0" i="0" u="none" strike="noStrike" cap="none" normalizeH="0" baseline="0" smtClean="0">
            <a:ln>
              <a:noFill/>
            </a:ln>
            <a:solidFill>
              <a:schemeClr val="tx1"/>
            </a:solidFill>
            <a:effectLst/>
            <a:latin typeface="Verdana" panose="020B0604030504040204" pitchFamily="34" charset="0"/>
          </a:defRPr>
        </a:defPPr>
      </a:lstStyle>
    </a:spDef>
    <a:lnDef>
      <a:spPr bwMode="auto">
        <a:noFill/>
        <a:ln w="19050" cap="flat" cmpd="sng" algn="ctr">
          <a:solidFill>
            <a:schemeClr val="bg1">
              <a:lumMod val="50000"/>
            </a:schemeClr>
          </a:solidFill>
          <a:prstDash val="solid"/>
          <a:round/>
          <a:headEnd type="none" w="med" len="med"/>
          <a:tailEnd type="none" w="med" len="med"/>
        </a:ln>
      </a:spPr>
      <a:body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9958</Words>
  <Application>WPS 演示</Application>
  <PresentationFormat>全屏显示(4:3)</PresentationFormat>
  <Paragraphs>1622</Paragraphs>
  <Slides>34</Slides>
  <Notes>13</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34</vt:i4>
      </vt:variant>
    </vt:vector>
  </HeadingPairs>
  <TitlesOfParts>
    <vt:vector size="53" baseType="lpstr">
      <vt:lpstr>Arial</vt:lpstr>
      <vt:lpstr>宋体</vt:lpstr>
      <vt:lpstr>Wingdings</vt:lpstr>
      <vt:lpstr>微软雅黑</vt:lpstr>
      <vt:lpstr>Verdana</vt:lpstr>
      <vt:lpstr>汉仪中圆简</vt:lpstr>
      <vt:lpstr>华文中宋</vt:lpstr>
      <vt:lpstr>Segoe Print</vt:lpstr>
      <vt:lpstr>Neo Sans Intel</vt:lpstr>
      <vt:lpstr>Calibri</vt:lpstr>
      <vt:lpstr>黑体</vt:lpstr>
      <vt:lpstr>Times New Roman</vt:lpstr>
      <vt:lpstr>Calibri</vt:lpstr>
      <vt:lpstr>Arial Unicode MS</vt:lpstr>
      <vt:lpstr>Arial Unicode MS</vt:lpstr>
      <vt:lpstr>Arial</vt:lpstr>
      <vt:lpstr>Office 主题</vt:lpstr>
      <vt:lpstr>Intel Style</vt:lpstr>
      <vt:lpstr>1_Intel Style</vt:lpstr>
      <vt:lpstr>PowerPoint 演示文稿</vt:lpstr>
      <vt:lpstr>目录</vt:lpstr>
      <vt:lpstr>PowerPoint 演示文稿</vt:lpstr>
      <vt:lpstr>本期项目主要建设内容</vt:lpstr>
      <vt:lpstr>目录</vt:lpstr>
      <vt:lpstr>PowerPoint 演示文稿</vt:lpstr>
      <vt:lpstr>目录</vt:lpstr>
      <vt:lpstr>PowerPoint 演示文稿</vt:lpstr>
      <vt:lpstr>PowerPoint 演示文稿</vt:lpstr>
      <vt:lpstr>PowerPoint 演示文稿</vt:lpstr>
      <vt:lpstr>目录</vt:lpstr>
      <vt:lpstr>建设方案概述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建设目标</vt:lpstr>
      <vt:lpstr>目录</vt:lpstr>
      <vt:lpstr>项目负责人和随工部门明确</vt:lpstr>
      <vt:lpstr>目录</vt:lpstr>
      <vt:lpstr>嵌入式风控澄清</vt:lpstr>
      <vt:lpstr>目录</vt:lpstr>
      <vt:lpstr>PowerPoint 演示文稿</vt:lpstr>
      <vt:lpstr>PowerPoint 演示文稿</vt:lpstr>
      <vt:lpstr>PowerPoint 演示文稿</vt:lpstr>
      <vt:lpstr>PowerPoint 演示文稿</vt:lpstr>
      <vt:lpstr>本期工程进度安排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遮天</cp:lastModifiedBy>
  <cp:revision>771</cp:revision>
  <dcterms:created xsi:type="dcterms:W3CDTF">2013-11-22T10:39:00Z</dcterms:created>
  <dcterms:modified xsi:type="dcterms:W3CDTF">2019-06-06T08:49:55Z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