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04" r:id="rId3"/>
    <p:sldId id="263" r:id="rId4"/>
    <p:sldId id="288" r:id="rId5"/>
    <p:sldId id="307" r:id="rId6"/>
    <p:sldId id="258" r:id="rId7"/>
    <p:sldId id="260" r:id="rId8"/>
    <p:sldId id="305" r:id="rId9"/>
    <p:sldId id="306" r:id="rId10"/>
    <p:sldId id="283" r:id="rId11"/>
    <p:sldId id="264" r:id="rId12"/>
    <p:sldId id="257" r:id="rId13"/>
    <p:sldId id="266" r:id="rId14"/>
    <p:sldId id="267" r:id="rId15"/>
    <p:sldId id="287" r:id="rId16"/>
    <p:sldId id="265" r:id="rId17"/>
    <p:sldId id="289" r:id="rId18"/>
    <p:sldId id="259" r:id="rId19"/>
    <p:sldId id="262" r:id="rId20"/>
    <p:sldId id="285" r:id="rId21"/>
    <p:sldId id="268" r:id="rId22"/>
    <p:sldId id="281" r:id="rId23"/>
    <p:sldId id="280" r:id="rId24"/>
    <p:sldId id="270" r:id="rId25"/>
    <p:sldId id="300" r:id="rId26"/>
    <p:sldId id="271" r:id="rId27"/>
    <p:sldId id="272" r:id="rId28"/>
    <p:sldId id="261" r:id="rId29"/>
    <p:sldId id="273" r:id="rId30"/>
    <p:sldId id="291" r:id="rId31"/>
    <p:sldId id="298" r:id="rId32"/>
    <p:sldId id="275" r:id="rId33"/>
    <p:sldId id="282" r:id="rId34"/>
    <p:sldId id="303" r:id="rId35"/>
    <p:sldId id="274" r:id="rId36"/>
    <p:sldId id="292" r:id="rId37"/>
    <p:sldId id="308" r:id="rId38"/>
    <p:sldId id="309" r:id="rId39"/>
    <p:sldId id="312" r:id="rId40"/>
    <p:sldId id="310" r:id="rId41"/>
    <p:sldId id="295" r:id="rId42"/>
    <p:sldId id="311" r:id="rId43"/>
    <p:sldId id="313" r:id="rId44"/>
    <p:sldId id="296" r:id="rId45"/>
    <p:sldId id="276" r:id="rId46"/>
    <p:sldId id="299" r:id="rId47"/>
    <p:sldId id="315" r:id="rId48"/>
    <p:sldId id="278" r:id="rId49"/>
    <p:sldId id="301" r:id="rId50"/>
    <p:sldId id="302" r:id="rId51"/>
    <p:sldId id="314" r:id="rId52"/>
    <p:sldId id="317" r:id="rId53"/>
    <p:sldId id="316"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ABF6D-5165-4283-A5B8-B3B6D0D06D0C}" type="datetimeFigureOut">
              <a:rPr lang="zh-CN" altLang="en-US" smtClean="0"/>
              <a:t>2019/8/28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DFD9B-DC78-4CB7-A50C-0E650FDE6ABA}" type="slidenum">
              <a:rPr lang="zh-CN" altLang="en-US" smtClean="0"/>
              <a:t>‹#›</a:t>
            </a:fld>
            <a:endParaRPr lang="zh-CN" altLang="en-US"/>
          </a:p>
        </p:txBody>
      </p:sp>
    </p:spTree>
    <p:extLst>
      <p:ext uri="{BB962C8B-B14F-4D97-AF65-F5344CB8AC3E}">
        <p14:creationId xmlns:p14="http://schemas.microsoft.com/office/powerpoint/2010/main" val="422248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BBDFD9B-DC78-4CB7-A50C-0E650FDE6ABA}" type="slidenum">
              <a:rPr lang="zh-CN" altLang="en-US" smtClean="0"/>
              <a:t>10</a:t>
            </a:fld>
            <a:endParaRPr lang="zh-CN" altLang="en-US"/>
          </a:p>
        </p:txBody>
      </p:sp>
    </p:spTree>
    <p:extLst>
      <p:ext uri="{BB962C8B-B14F-4D97-AF65-F5344CB8AC3E}">
        <p14:creationId xmlns:p14="http://schemas.microsoft.com/office/powerpoint/2010/main" val="310110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70CD7-FA77-4C32-A6A2-B12D02B188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77334C-A4A8-43FA-9931-524DA99E5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41627B-A0E3-4FA2-888E-7E0D41BD689E}"/>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5" name="页脚占位符 4">
            <a:extLst>
              <a:ext uri="{FF2B5EF4-FFF2-40B4-BE49-F238E27FC236}">
                <a16:creationId xmlns:a16="http://schemas.microsoft.com/office/drawing/2014/main" id="{A5FB4A71-EC6C-4F84-87BC-2D06ED2C61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CD0DC0-8901-4A98-B438-58007A18DD35}"/>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233152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F0A7-C0C0-422E-9691-3B942F9145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41F1DF-CDFE-4CB7-B040-0F8A01FC53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4E2478-B34E-46F3-82CA-C0FB80EE99D6}"/>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5" name="页脚占位符 4">
            <a:extLst>
              <a:ext uri="{FF2B5EF4-FFF2-40B4-BE49-F238E27FC236}">
                <a16:creationId xmlns:a16="http://schemas.microsoft.com/office/drawing/2014/main" id="{40EE2878-BCC8-40D8-A341-4DFFE2ACA9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661FA2-B12D-40FA-8A8D-79095B29E2AA}"/>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200314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E88AF2-0437-49F5-A390-8E54507CC1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A50B35-FB25-46F9-9B6D-B88EAE5FBFE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100515-D591-46C2-B864-4B87D872F952}"/>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5" name="页脚占位符 4">
            <a:extLst>
              <a:ext uri="{FF2B5EF4-FFF2-40B4-BE49-F238E27FC236}">
                <a16:creationId xmlns:a16="http://schemas.microsoft.com/office/drawing/2014/main" id="{BE7C1884-2ABD-4055-B6F1-A4F1F1D603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FDD9B0-2E99-4F24-8709-8F6B6E51F888}"/>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260269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79378-9A99-471B-9D24-2E5B1B4D46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BCA727-0E92-4935-AD75-D7EA2ADB75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1176BD-09A4-4EDD-8846-915FAFD08905}"/>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5" name="页脚占位符 4">
            <a:extLst>
              <a:ext uri="{FF2B5EF4-FFF2-40B4-BE49-F238E27FC236}">
                <a16:creationId xmlns:a16="http://schemas.microsoft.com/office/drawing/2014/main" id="{B9D08F5F-AD06-4C3A-A944-79E2E7B36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2F5B47-1DF2-4F7C-BE15-30E4C392495B}"/>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176692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9A430-9375-40C2-883F-18D96C67AB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FA8654-E92D-4E87-A553-3F90F99C5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52244B8-6F7A-43FB-B588-8AB6B3CF19D0}"/>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5" name="页脚占位符 4">
            <a:extLst>
              <a:ext uri="{FF2B5EF4-FFF2-40B4-BE49-F238E27FC236}">
                <a16:creationId xmlns:a16="http://schemas.microsoft.com/office/drawing/2014/main" id="{C6910D1B-F422-403A-B9D7-315D18FC95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66BCE7-1D4F-4D67-917D-5877209D98B6}"/>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361890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7FDB6-3661-4A77-B592-0D204B0622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98F287-61A7-42B5-AAEF-39AA43D7662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8F22BB-8345-4479-B570-D3609FC3A7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6400E49-81E4-43F1-80B3-084B33922DB0}"/>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6" name="页脚占位符 5">
            <a:extLst>
              <a:ext uri="{FF2B5EF4-FFF2-40B4-BE49-F238E27FC236}">
                <a16:creationId xmlns:a16="http://schemas.microsoft.com/office/drawing/2014/main" id="{53CF6E61-E0C4-49A6-88EC-80375D0C0D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447E66-403E-4E22-A0C6-16CD63A72C78}"/>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90608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18C33-C224-4E39-82B0-6F719880BB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7E60FA-A702-4E7B-8CA0-B074E68DC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C99551-BE9E-4A5B-A773-8EC4A64923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6C42CE8-926D-4273-B005-EC95105AD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B9484D-517C-46B7-AE0E-3DD2B05D900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5224CA-0EDD-43C3-A759-7E82B8F157EF}"/>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8" name="页脚占位符 7">
            <a:extLst>
              <a:ext uri="{FF2B5EF4-FFF2-40B4-BE49-F238E27FC236}">
                <a16:creationId xmlns:a16="http://schemas.microsoft.com/office/drawing/2014/main" id="{5EE69F26-7125-401E-9D34-8ECA791C4A7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AC6DCB4-A65C-4A96-9953-B2DEED53D7EE}"/>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35342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97163-0C9A-4FFF-82F1-60BD09BB6F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D46107A-40FA-417C-A067-6D7BC33698CA}"/>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4" name="页脚占位符 3">
            <a:extLst>
              <a:ext uri="{FF2B5EF4-FFF2-40B4-BE49-F238E27FC236}">
                <a16:creationId xmlns:a16="http://schemas.microsoft.com/office/drawing/2014/main" id="{1FCB2F33-062F-454A-8E3C-F3B9210D6A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C03D24-B104-4532-BF6E-463417CB3C8E}"/>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14533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5D6256-B333-4056-B1C7-A760A6D7997B}"/>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3" name="页脚占位符 2">
            <a:extLst>
              <a:ext uri="{FF2B5EF4-FFF2-40B4-BE49-F238E27FC236}">
                <a16:creationId xmlns:a16="http://schemas.microsoft.com/office/drawing/2014/main" id="{AD33FB1A-7385-4BD8-974E-FAF9DD31874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287951-E7E2-4DA4-AB8C-4C74E9674EBB}"/>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166629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DD09D-68D1-4C71-ADBA-C68B165EC9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90D046-7E34-4781-9F8B-A64FADD1D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86CBBA6-4D9A-4695-9D6C-BE8A49080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225F8C-0D78-45EB-A2C3-0B00DE21F02C}"/>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6" name="页脚占位符 5">
            <a:extLst>
              <a:ext uri="{FF2B5EF4-FFF2-40B4-BE49-F238E27FC236}">
                <a16:creationId xmlns:a16="http://schemas.microsoft.com/office/drawing/2014/main" id="{74CACCA5-98CE-4EE4-889E-0E7E20F75C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EE783-E027-4F17-92F8-974550DC80C0}"/>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60119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09830-99A3-446C-B9FF-F33685768D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302D151-240A-45DC-B028-F37D54E8E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7349DF-ED31-45B3-8871-4BF9F926B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831B42-0681-485A-AC23-35D45167684E}"/>
              </a:ext>
            </a:extLst>
          </p:cNvPr>
          <p:cNvSpPr>
            <a:spLocks noGrp="1"/>
          </p:cNvSpPr>
          <p:nvPr>
            <p:ph type="dt" sz="half" idx="10"/>
          </p:nvPr>
        </p:nvSpPr>
        <p:spPr/>
        <p:txBody>
          <a:bodyPr/>
          <a:lstStyle/>
          <a:p>
            <a:fld id="{713155CB-BBA4-419E-98D1-01BA8F2CF268}" type="datetimeFigureOut">
              <a:rPr lang="zh-CN" altLang="en-US" smtClean="0"/>
              <a:t>2019/8/28</a:t>
            </a:fld>
            <a:endParaRPr lang="zh-CN" altLang="en-US"/>
          </a:p>
        </p:txBody>
      </p:sp>
      <p:sp>
        <p:nvSpPr>
          <p:cNvPr id="6" name="页脚占位符 5">
            <a:extLst>
              <a:ext uri="{FF2B5EF4-FFF2-40B4-BE49-F238E27FC236}">
                <a16:creationId xmlns:a16="http://schemas.microsoft.com/office/drawing/2014/main" id="{68F5721E-9834-432E-A550-8372154D4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403DEB-3DAD-4E2D-B40F-CBB6ED2CFA80}"/>
              </a:ext>
            </a:extLst>
          </p:cNvPr>
          <p:cNvSpPr>
            <a:spLocks noGrp="1"/>
          </p:cNvSpPr>
          <p:nvPr>
            <p:ph type="sldNum" sz="quarter" idx="12"/>
          </p:nvPr>
        </p:nvSpPr>
        <p:spPr/>
        <p:txBody>
          <a:body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73911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1083DC-2774-4F6B-A4A9-694BE7D9F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19261F-7819-44FA-AC3F-A6BFACEB7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45699B-0304-4C79-AB9A-E5708DF5D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155CB-BBA4-419E-98D1-01BA8F2CF268}" type="datetimeFigureOut">
              <a:rPr lang="zh-CN" altLang="en-US" smtClean="0"/>
              <a:t>2019/8/28</a:t>
            </a:fld>
            <a:endParaRPr lang="zh-CN" altLang="en-US"/>
          </a:p>
        </p:txBody>
      </p:sp>
      <p:sp>
        <p:nvSpPr>
          <p:cNvPr id="5" name="页脚占位符 4">
            <a:extLst>
              <a:ext uri="{FF2B5EF4-FFF2-40B4-BE49-F238E27FC236}">
                <a16:creationId xmlns:a16="http://schemas.microsoft.com/office/drawing/2014/main" id="{D473528B-AB99-4206-81B8-E493F716A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405394-121E-44E9-B03F-E1297D5C1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F82F3-150A-4D98-A20D-D670CCBCA20E}" type="slidenum">
              <a:rPr lang="zh-CN" altLang="en-US" smtClean="0"/>
              <a:t>‹#›</a:t>
            </a:fld>
            <a:endParaRPr lang="zh-CN" altLang="en-US"/>
          </a:p>
        </p:txBody>
      </p:sp>
    </p:spTree>
    <p:extLst>
      <p:ext uri="{BB962C8B-B14F-4D97-AF65-F5344CB8AC3E}">
        <p14:creationId xmlns:p14="http://schemas.microsoft.com/office/powerpoint/2010/main" val="1590478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2.wmf"/><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9A0D3-76BD-487A-9189-E9B9DCAFCDEB}"/>
              </a:ext>
            </a:extLst>
          </p:cNvPr>
          <p:cNvSpPr>
            <a:spLocks noGrp="1"/>
          </p:cNvSpPr>
          <p:nvPr>
            <p:ph type="ctrTitle"/>
          </p:nvPr>
        </p:nvSpPr>
        <p:spPr>
          <a:xfrm>
            <a:off x="2763078" y="3640590"/>
            <a:ext cx="6665842" cy="901147"/>
          </a:xfrm>
        </p:spPr>
        <p:txBody>
          <a:bodyPr>
            <a:noAutofit/>
          </a:bodyPr>
          <a:lstStyle/>
          <a:p>
            <a:br>
              <a:rPr lang="en-US" altLang="zh-CN" sz="2800">
                <a:latin typeface="Times New Roman" panose="02020603050405020304" pitchFamily="18" charset="0"/>
                <a:cs typeface="Times New Roman" panose="02020603050405020304" pitchFamily="18" charset="0"/>
              </a:rPr>
            </a:br>
            <a:br>
              <a:rPr lang="en-US" altLang="zh-CN" sz="2800">
                <a:latin typeface="Times New Roman" panose="02020603050405020304" pitchFamily="18" charset="0"/>
                <a:cs typeface="Times New Roman" panose="02020603050405020304" pitchFamily="18" charset="0"/>
              </a:rPr>
            </a:br>
            <a:r>
              <a:rPr lang="zh-CN" altLang="en-US" sz="2800">
                <a:latin typeface="Times New Roman" panose="02020603050405020304" pitchFamily="18" charset="0"/>
                <a:ea typeface="+mn-ea"/>
                <a:cs typeface="Times New Roman" panose="02020603050405020304" pitchFamily="18" charset="0"/>
              </a:rPr>
              <a:t>主要是回复张瑶老师</a:t>
            </a:r>
            <a:r>
              <a:rPr lang="en-US" altLang="zh-CN" sz="2800">
                <a:latin typeface="Times New Roman" panose="02020603050405020304" pitchFamily="18" charset="0"/>
                <a:ea typeface="+mn-ea"/>
                <a:cs typeface="Times New Roman" panose="02020603050405020304" pitchFamily="18" charset="0"/>
              </a:rPr>
              <a:t>8.16</a:t>
            </a:r>
            <a:r>
              <a:rPr lang="zh-CN" altLang="en-US" sz="2800">
                <a:latin typeface="Times New Roman" panose="02020603050405020304" pitchFamily="18" charset="0"/>
                <a:ea typeface="+mn-ea"/>
                <a:cs typeface="Times New Roman" panose="02020603050405020304" pitchFamily="18" charset="0"/>
              </a:rPr>
              <a:t>的</a:t>
            </a:r>
            <a:r>
              <a:rPr lang="en-US" altLang="zh-CN" sz="2800">
                <a:latin typeface="Times New Roman" panose="02020603050405020304" pitchFamily="18" charset="0"/>
                <a:ea typeface="+mn-ea"/>
                <a:cs typeface="Times New Roman" panose="02020603050405020304" pitchFamily="18" charset="0"/>
              </a:rPr>
              <a:t>Email</a:t>
            </a:r>
            <a:endParaRPr lang="zh-CN" altLang="en-US" sz="4000">
              <a:latin typeface="Times New Roman" panose="02020603050405020304" pitchFamily="18" charset="0"/>
              <a:ea typeface="+mn-ea"/>
              <a:cs typeface="Times New Roman" panose="02020603050405020304" pitchFamily="18" charset="0"/>
            </a:endParaRPr>
          </a:p>
        </p:txBody>
      </p:sp>
      <p:sp>
        <p:nvSpPr>
          <p:cNvPr id="3" name="文本框 2">
            <a:extLst>
              <a:ext uri="{FF2B5EF4-FFF2-40B4-BE49-F238E27FC236}">
                <a16:creationId xmlns:a16="http://schemas.microsoft.com/office/drawing/2014/main" id="{665292F8-7169-47A8-A1FF-A0BAEF31A4EE}"/>
              </a:ext>
            </a:extLst>
          </p:cNvPr>
          <p:cNvSpPr txBox="1"/>
          <p:nvPr/>
        </p:nvSpPr>
        <p:spPr>
          <a:xfrm>
            <a:off x="1388164" y="2088106"/>
            <a:ext cx="9415671" cy="1323439"/>
          </a:xfrm>
          <a:prstGeom prst="rect">
            <a:avLst/>
          </a:prstGeom>
          <a:noFill/>
        </p:spPr>
        <p:txBody>
          <a:bodyPr wrap="square" rtlCol="0">
            <a:spAutoFit/>
          </a:bodyPr>
          <a:lstStyle/>
          <a:p>
            <a:pPr algn="ctr"/>
            <a:r>
              <a:rPr lang="zh-CN" altLang="en-US" sz="4000">
                <a:latin typeface="Times New Roman" panose="02020603050405020304" pitchFamily="18" charset="0"/>
                <a:cs typeface="Times New Roman" panose="02020603050405020304" pitchFamily="18" charset="0"/>
              </a:rPr>
              <a:t>天河二号运行</a:t>
            </a:r>
            <a:r>
              <a:rPr lang="en-US" altLang="zh-CN" sz="4000">
                <a:latin typeface="Times New Roman" panose="02020603050405020304" pitchFamily="18" charset="0"/>
                <a:cs typeface="Times New Roman" panose="02020603050405020304" pitchFamily="18" charset="0"/>
              </a:rPr>
              <a:t>BOSS</a:t>
            </a:r>
            <a:r>
              <a:rPr lang="zh-CN" altLang="en-US" sz="4000">
                <a:latin typeface="Times New Roman" panose="02020603050405020304" pitchFamily="18" charset="0"/>
                <a:cs typeface="Times New Roman" panose="02020603050405020304" pitchFamily="18" charset="0"/>
              </a:rPr>
              <a:t>软件的各种影响因素和多节点并行的估算</a:t>
            </a:r>
          </a:p>
        </p:txBody>
      </p:sp>
      <p:sp>
        <p:nvSpPr>
          <p:cNvPr id="4" name="文本框 3">
            <a:extLst>
              <a:ext uri="{FF2B5EF4-FFF2-40B4-BE49-F238E27FC236}">
                <a16:creationId xmlns:a16="http://schemas.microsoft.com/office/drawing/2014/main" id="{970D9E74-5D5A-457B-856F-64306099B927}"/>
              </a:ext>
            </a:extLst>
          </p:cNvPr>
          <p:cNvSpPr txBox="1"/>
          <p:nvPr/>
        </p:nvSpPr>
        <p:spPr>
          <a:xfrm>
            <a:off x="8368746" y="5459896"/>
            <a:ext cx="3597966" cy="1200329"/>
          </a:xfrm>
          <a:prstGeom prst="rect">
            <a:avLst/>
          </a:prstGeom>
          <a:noFill/>
        </p:spPr>
        <p:txBody>
          <a:bodyPr wrap="square" rtlCol="0">
            <a:spAutoFit/>
          </a:bodyPr>
          <a:lstStyle/>
          <a:p>
            <a:pPr algn="ctr"/>
            <a:r>
              <a:rPr lang="zh-CN" altLang="en-US" sz="2400">
                <a:latin typeface="Times New Roman" panose="02020603050405020304" pitchFamily="18" charset="0"/>
                <a:cs typeface="Times New Roman" panose="02020603050405020304" pitchFamily="18" charset="0"/>
              </a:rPr>
              <a:t>赵问问</a:t>
            </a:r>
            <a:endParaRPr lang="en-US" altLang="zh-CN" sz="2400">
              <a:latin typeface="Times New Roman" panose="02020603050405020304" pitchFamily="18" charset="0"/>
              <a:cs typeface="Times New Roman" panose="02020603050405020304" pitchFamily="18" charset="0"/>
            </a:endParaRPr>
          </a:p>
          <a:p>
            <a:pPr algn="ctr"/>
            <a:r>
              <a:rPr lang="en-US" altLang="zh-CN" sz="2400">
                <a:latin typeface="Times New Roman" panose="02020603050405020304" pitchFamily="18" charset="0"/>
                <a:cs typeface="Times New Roman" panose="02020603050405020304" pitchFamily="18" charset="0"/>
              </a:rPr>
              <a:t>2019.8.22.  </a:t>
            </a:r>
            <a:r>
              <a:rPr lang="zh-CN" altLang="en-US" sz="2400">
                <a:latin typeface="Times New Roman" panose="02020603050405020304" pitchFamily="18" charset="0"/>
                <a:cs typeface="Times New Roman" panose="02020603050405020304" pitchFamily="18" charset="0"/>
              </a:rPr>
              <a:t>周四下午</a:t>
            </a:r>
            <a:endParaRPr lang="en-US" altLang="zh-CN" sz="2400">
              <a:latin typeface="Times New Roman" panose="02020603050405020304" pitchFamily="18" charset="0"/>
              <a:cs typeface="Times New Roman" panose="02020603050405020304" pitchFamily="18" charset="0"/>
            </a:endParaRPr>
          </a:p>
          <a:p>
            <a:pPr algn="ctr"/>
            <a:r>
              <a:rPr lang="en-US" altLang="zh-CN" sz="2400">
                <a:latin typeface="Times New Roman" panose="02020603050405020304" pitchFamily="18" charset="0"/>
                <a:cs typeface="Times New Roman" panose="02020603050405020304" pitchFamily="18" charset="0"/>
              </a:rPr>
              <a:t>zhaoww2013@126.com</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66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4C6E90-760C-44DB-A6D3-43B884DF3218}"/>
              </a:ext>
            </a:extLst>
          </p:cNvPr>
          <p:cNvSpPr txBox="1"/>
          <p:nvPr/>
        </p:nvSpPr>
        <p:spPr>
          <a:xfrm>
            <a:off x="715619" y="288955"/>
            <a:ext cx="3458817" cy="523220"/>
          </a:xfrm>
          <a:prstGeom prst="rect">
            <a:avLst/>
          </a:prstGeom>
          <a:noFill/>
        </p:spPr>
        <p:txBody>
          <a:bodyPr wrap="square" rtlCol="0">
            <a:spAutoFit/>
          </a:bodyPr>
          <a:lstStyle/>
          <a:p>
            <a:r>
              <a:rPr lang="en-US" altLang="zh-CN" sz="2800">
                <a:latin typeface="Times New Roman" panose="02020603050405020304" pitchFamily="18" charset="0"/>
                <a:cs typeface="Times New Roman" panose="02020603050405020304" pitchFamily="18" charset="0"/>
              </a:rPr>
              <a:t>massif</a:t>
            </a:r>
            <a:r>
              <a:rPr lang="zh-CN" altLang="en-US" sz="2800">
                <a:latin typeface="Times New Roman" panose="02020603050405020304" pitchFamily="18" charset="0"/>
                <a:cs typeface="Times New Roman" panose="02020603050405020304" pitchFamily="18" charset="0"/>
              </a:rPr>
              <a:t> 的使用</a:t>
            </a:r>
          </a:p>
        </p:txBody>
      </p:sp>
      <p:sp>
        <p:nvSpPr>
          <p:cNvPr id="3" name="矩形 2">
            <a:extLst>
              <a:ext uri="{FF2B5EF4-FFF2-40B4-BE49-F238E27FC236}">
                <a16:creationId xmlns:a16="http://schemas.microsoft.com/office/drawing/2014/main" id="{C99BA35B-3F34-4A9C-ACAD-A6C2C5313AB0}"/>
              </a:ext>
            </a:extLst>
          </p:cNvPr>
          <p:cNvSpPr/>
          <p:nvPr/>
        </p:nvSpPr>
        <p:spPr>
          <a:xfrm>
            <a:off x="437322" y="972950"/>
            <a:ext cx="6523036" cy="3693319"/>
          </a:xfrm>
          <a:prstGeom prst="rect">
            <a:avLst/>
          </a:prstGeom>
        </p:spPr>
        <p:txBody>
          <a:bodyPr wrap="square">
            <a:spAutoFit/>
          </a:bodyPr>
          <a:lstStyle/>
          <a:p>
            <a:r>
              <a:rPr lang="en-US" altLang="zh-CN">
                <a:latin typeface="+mn-ea"/>
                <a:cs typeface="Times New Roman" panose="02020603050405020304" pitchFamily="18" charset="0"/>
              </a:rPr>
              <a:t>memcheck</a:t>
            </a:r>
            <a:r>
              <a:rPr lang="zh-CN" altLang="en-US">
                <a:latin typeface="+mn-ea"/>
                <a:cs typeface="Times New Roman" panose="02020603050405020304" pitchFamily="18" charset="0"/>
              </a:rPr>
              <a:t>缺陷：分配的内存还没有释放并且指针也在</a:t>
            </a:r>
            <a:endParaRPr lang="en-US" altLang="zh-CN">
              <a:latin typeface="+mn-ea"/>
              <a:cs typeface="Times New Roman" panose="02020603050405020304" pitchFamily="18" charset="0"/>
            </a:endParaRPr>
          </a:p>
          <a:p>
            <a:endParaRPr lang="en-US" altLang="zh-CN">
              <a:latin typeface="+mn-ea"/>
              <a:cs typeface="Times New Roman" panose="02020603050405020304" pitchFamily="18" charset="0"/>
            </a:endParaRPr>
          </a:p>
          <a:p>
            <a:r>
              <a:rPr lang="en-US" altLang="zh-CN">
                <a:latin typeface="+mn-ea"/>
                <a:cs typeface="Times New Roman" panose="02020603050405020304" pitchFamily="18" charset="0"/>
              </a:rPr>
              <a:t>--pages-as-heap=yes</a:t>
            </a:r>
          </a:p>
          <a:p>
            <a:r>
              <a:rPr lang="zh-CN" altLang="en-US">
                <a:latin typeface="+mn-ea"/>
                <a:cs typeface="Times New Roman" panose="02020603050405020304" pitchFamily="18" charset="0"/>
              </a:rPr>
              <a:t>     统计所有内存</a:t>
            </a:r>
            <a:endParaRPr lang="en-US" altLang="zh-CN">
              <a:latin typeface="+mn-ea"/>
              <a:cs typeface="Times New Roman" panose="02020603050405020304" pitchFamily="18" charset="0"/>
            </a:endParaRPr>
          </a:p>
          <a:p>
            <a:r>
              <a:rPr lang="en-US" altLang="zh-CN">
                <a:latin typeface="+mn-ea"/>
                <a:cs typeface="Times New Roman" panose="02020603050405020304" pitchFamily="18" charset="0"/>
              </a:rPr>
              <a:t>-- time-unit=&lt;i|ms|B&gt; [default: i]</a:t>
            </a:r>
            <a:br>
              <a:rPr lang="zh-CN" altLang="en-US">
                <a:latin typeface="+mn-ea"/>
                <a:cs typeface="Times New Roman" panose="02020603050405020304" pitchFamily="18" charset="0"/>
              </a:rPr>
            </a:br>
            <a:r>
              <a:rPr lang="zh-CN" altLang="en-US">
                <a:latin typeface="+mn-ea"/>
                <a:cs typeface="Times New Roman" panose="02020603050405020304" pitchFamily="18" charset="0"/>
              </a:rPr>
              <a:t>    设置</a:t>
            </a:r>
            <a:r>
              <a:rPr lang="en-US" altLang="zh-CN">
                <a:latin typeface="+mn-ea"/>
                <a:cs typeface="Times New Roman" panose="02020603050405020304" pitchFamily="18" charset="0"/>
              </a:rPr>
              <a:t>Massif</a:t>
            </a:r>
            <a:r>
              <a:rPr lang="zh-CN" altLang="en-US">
                <a:latin typeface="+mn-ea"/>
                <a:cs typeface="Times New Roman" panose="02020603050405020304" pitchFamily="18" charset="0"/>
              </a:rPr>
              <a:t>分析的时间单位，有三种：</a:t>
            </a:r>
            <a:endParaRPr lang="en-US" altLang="zh-CN">
              <a:latin typeface="+mn-ea"/>
              <a:cs typeface="Times New Roman" panose="02020603050405020304" pitchFamily="18" charset="0"/>
            </a:endParaRPr>
          </a:p>
          <a:p>
            <a:r>
              <a:rPr lang="en-US" altLang="zh-CN">
                <a:latin typeface="+mn-ea"/>
                <a:cs typeface="Times New Roman" panose="02020603050405020304" pitchFamily="18" charset="0"/>
              </a:rPr>
              <a:t>    </a:t>
            </a:r>
            <a:r>
              <a:rPr lang="zh-CN" altLang="en-US">
                <a:latin typeface="+mn-ea"/>
                <a:cs typeface="Times New Roman" panose="02020603050405020304" pitchFamily="18" charset="0"/>
              </a:rPr>
              <a:t>按照程序运行的指令数；</a:t>
            </a:r>
            <a:endParaRPr lang="en-US" altLang="zh-CN">
              <a:latin typeface="+mn-ea"/>
              <a:cs typeface="Times New Roman" panose="02020603050405020304" pitchFamily="18" charset="0"/>
            </a:endParaRPr>
          </a:p>
          <a:p>
            <a:r>
              <a:rPr lang="zh-CN" altLang="en-US">
                <a:latin typeface="+mn-ea"/>
                <a:cs typeface="Times New Roman" panose="02020603050405020304" pitchFamily="18" charset="0"/>
              </a:rPr>
              <a:t>    按照时间（毫秒）；</a:t>
            </a:r>
            <a:endParaRPr lang="en-US" altLang="zh-CN">
              <a:latin typeface="+mn-ea"/>
              <a:cs typeface="Times New Roman" panose="02020603050405020304" pitchFamily="18" charset="0"/>
            </a:endParaRPr>
          </a:p>
          <a:p>
            <a:r>
              <a:rPr lang="zh-CN" altLang="en-US">
                <a:latin typeface="+mn-ea"/>
                <a:cs typeface="Times New Roman" panose="02020603050405020304" pitchFamily="18" charset="0"/>
              </a:rPr>
              <a:t>    按照申请及释放的字节数变化。</a:t>
            </a:r>
          </a:p>
          <a:p>
            <a:endParaRPr lang="en-US" altLang="zh-CN">
              <a:latin typeface="+mn-ea"/>
              <a:cs typeface="Times New Roman" panose="02020603050405020304" pitchFamily="18" charset="0"/>
            </a:endParaRPr>
          </a:p>
          <a:p>
            <a:r>
              <a:rPr lang="en-US" altLang="zh-CN">
                <a:solidFill>
                  <a:srgbClr val="FF0000"/>
                </a:solidFill>
                <a:latin typeface="+mn-ea"/>
                <a:cs typeface="Times New Roman" panose="02020603050405020304" pitchFamily="18" charset="0"/>
              </a:rPr>
              <a:t>valgrind --tool=massif –pages-as-heap=yes  boss.exe sim.txt</a:t>
            </a:r>
          </a:p>
          <a:p>
            <a:r>
              <a:rPr lang="zh-CN" altLang="en-US">
                <a:latin typeface="+mn-ea"/>
                <a:cs typeface="Times New Roman" panose="02020603050405020304" pitchFamily="18" charset="0"/>
              </a:rPr>
              <a:t>输出：</a:t>
            </a:r>
            <a:r>
              <a:rPr lang="fr-FR" altLang="zh-CN">
                <a:latin typeface="+mn-ea"/>
                <a:cs typeface="Times New Roman" panose="02020603050405020304" pitchFamily="18" charset="0"/>
              </a:rPr>
              <a:t>massif.out.PID</a:t>
            </a:r>
          </a:p>
          <a:p>
            <a:r>
              <a:rPr lang="zh-CN" altLang="en-US">
                <a:latin typeface="+mn-ea"/>
                <a:cs typeface="Times New Roman" panose="02020603050405020304" pitchFamily="18" charset="0"/>
              </a:rPr>
              <a:t>查看：</a:t>
            </a:r>
            <a:r>
              <a:rPr lang="fr-FR" altLang="zh-CN">
                <a:latin typeface="+mn-ea"/>
                <a:cs typeface="Times New Roman" panose="02020603050405020304" pitchFamily="18" charset="0"/>
              </a:rPr>
              <a:t>ms_print massif.out.PID</a:t>
            </a:r>
            <a:endParaRPr lang="zh-CN" altLang="en-US">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id="{50FB00F4-72C1-43A6-A920-191E06EB439D}"/>
              </a:ext>
            </a:extLst>
          </p:cNvPr>
          <p:cNvPicPr>
            <a:picLocks noChangeAspect="1"/>
          </p:cNvPicPr>
          <p:nvPr/>
        </p:nvPicPr>
        <p:blipFill>
          <a:blip r:embed="rId3"/>
          <a:stretch>
            <a:fillRect/>
          </a:stretch>
        </p:blipFill>
        <p:spPr>
          <a:xfrm>
            <a:off x="6480312" y="111904"/>
            <a:ext cx="5618549" cy="3566492"/>
          </a:xfrm>
          <a:prstGeom prst="rect">
            <a:avLst/>
          </a:prstGeom>
        </p:spPr>
      </p:pic>
      <p:pic>
        <p:nvPicPr>
          <p:cNvPr id="5" name="图片 4">
            <a:extLst>
              <a:ext uri="{FF2B5EF4-FFF2-40B4-BE49-F238E27FC236}">
                <a16:creationId xmlns:a16="http://schemas.microsoft.com/office/drawing/2014/main" id="{10F302F5-228C-495F-9A8B-3DB5EA81B948}"/>
              </a:ext>
            </a:extLst>
          </p:cNvPr>
          <p:cNvPicPr>
            <a:picLocks noChangeAspect="1"/>
          </p:cNvPicPr>
          <p:nvPr/>
        </p:nvPicPr>
        <p:blipFill>
          <a:blip r:embed="rId4"/>
          <a:stretch>
            <a:fillRect/>
          </a:stretch>
        </p:blipFill>
        <p:spPr>
          <a:xfrm>
            <a:off x="4955111" y="4333314"/>
            <a:ext cx="7143750" cy="2162175"/>
          </a:xfrm>
          <a:prstGeom prst="rect">
            <a:avLst/>
          </a:prstGeom>
        </p:spPr>
      </p:pic>
      <p:sp>
        <p:nvSpPr>
          <p:cNvPr id="7" name="矩形 6">
            <a:extLst>
              <a:ext uri="{FF2B5EF4-FFF2-40B4-BE49-F238E27FC236}">
                <a16:creationId xmlns:a16="http://schemas.microsoft.com/office/drawing/2014/main" id="{1BC66591-6B4F-4CD3-AB4E-A752A9E1C612}"/>
              </a:ext>
            </a:extLst>
          </p:cNvPr>
          <p:cNvSpPr/>
          <p:nvPr/>
        </p:nvSpPr>
        <p:spPr>
          <a:xfrm>
            <a:off x="6851373" y="3836578"/>
            <a:ext cx="5133136" cy="338554"/>
          </a:xfrm>
          <a:prstGeom prst="rect">
            <a:avLst/>
          </a:prstGeom>
        </p:spPr>
        <p:txBody>
          <a:bodyPr wrap="none">
            <a:spAutoFit/>
          </a:bodyPr>
          <a:lstStyle/>
          <a:p>
            <a:r>
              <a:rPr lang="zh-CN" altLang="en-US" sz="160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表示普通快照、“</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表示详细快照、“</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表示峰值快照</a:t>
            </a:r>
          </a:p>
        </p:txBody>
      </p:sp>
      <p:sp>
        <p:nvSpPr>
          <p:cNvPr id="8" name="矩形 7">
            <a:extLst>
              <a:ext uri="{FF2B5EF4-FFF2-40B4-BE49-F238E27FC236}">
                <a16:creationId xmlns:a16="http://schemas.microsoft.com/office/drawing/2014/main" id="{F06BCF88-563C-4092-9FF5-C87A66EE1FA1}"/>
              </a:ext>
            </a:extLst>
          </p:cNvPr>
          <p:cNvSpPr/>
          <p:nvPr/>
        </p:nvSpPr>
        <p:spPr>
          <a:xfrm>
            <a:off x="437322" y="4814719"/>
            <a:ext cx="3737114" cy="1754326"/>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&lt;3&gt;</a:t>
            </a:r>
            <a:r>
              <a:rPr lang="zh-CN" altLang="en-US">
                <a:latin typeface="Times New Roman" panose="02020603050405020304" pitchFamily="18" charset="0"/>
                <a:cs typeface="Times New Roman" panose="02020603050405020304" pitchFamily="18" charset="0"/>
              </a:rPr>
              <a:t>总内存消耗量；</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&lt;4&gt;</a:t>
            </a:r>
            <a:r>
              <a:rPr lang="zh-CN" altLang="en-US">
                <a:latin typeface="Times New Roman" panose="02020603050405020304" pitchFamily="18" charset="0"/>
                <a:cs typeface="Times New Roman" panose="02020603050405020304" pitchFamily="18" charset="0"/>
              </a:rPr>
              <a:t>可用堆内存的字节数，即程序申请内存时，指定的数量；</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&lt;5&gt;</a:t>
            </a:r>
            <a:r>
              <a:rPr lang="zh-CN" altLang="en-US">
                <a:latin typeface="Times New Roman" panose="02020603050405020304" pitchFamily="18" charset="0"/>
                <a:cs typeface="Times New Roman" panose="02020603050405020304" pitchFamily="18" charset="0"/>
              </a:rPr>
              <a:t>额外堆内存的字节数，包括管理内存增加的字节；</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&lt;6&gt;</a:t>
            </a:r>
            <a:r>
              <a:rPr lang="zh-CN" altLang="en-US">
                <a:latin typeface="Times New Roman" panose="02020603050405020304" pitchFamily="18" charset="0"/>
                <a:cs typeface="Times New Roman" panose="02020603050405020304" pitchFamily="18" charset="0"/>
              </a:rPr>
              <a:t>栈的大小，默认关闭</a:t>
            </a:r>
          </a:p>
        </p:txBody>
      </p:sp>
      <p:sp>
        <p:nvSpPr>
          <p:cNvPr id="9" name="矩形 8">
            <a:extLst>
              <a:ext uri="{FF2B5EF4-FFF2-40B4-BE49-F238E27FC236}">
                <a16:creationId xmlns:a16="http://schemas.microsoft.com/office/drawing/2014/main" id="{501D8AA9-EFBC-436C-BD16-28B182BC96CC}"/>
              </a:ext>
            </a:extLst>
          </p:cNvPr>
          <p:cNvSpPr/>
          <p:nvPr/>
        </p:nvSpPr>
        <p:spPr>
          <a:xfrm>
            <a:off x="7336335" y="1207236"/>
            <a:ext cx="3737114" cy="2031325"/>
          </a:xfrm>
          <a:prstGeom prst="rect">
            <a:avLst/>
          </a:prstGeom>
          <a:solidFill>
            <a:schemeClr val="bg1"/>
          </a:solidFill>
          <a:ln>
            <a:solidFill>
              <a:schemeClr val="bg1"/>
            </a:solidFill>
          </a:ln>
        </p:spPr>
        <p:txBody>
          <a:bodyPr wrap="square">
            <a:spAutoFit/>
          </a:bodyPr>
          <a:lstStyle/>
          <a:p>
            <a:r>
              <a:rPr lang="zh-CN" altLang="en-US"/>
              <a:t>每个垂直条表示快照，即在某一时间点内存使用量的测量。如果下一个快照相距不止一列，则从快照顶部到下一个快照列之前绘制水平字符行。底部的文本显示了这个程序的</a:t>
            </a:r>
            <a:r>
              <a:rPr lang="en-US" altLang="zh-CN"/>
              <a:t>25</a:t>
            </a:r>
            <a:r>
              <a:rPr lang="zh-CN" altLang="en-US"/>
              <a:t>个快照，即每个堆分配</a:t>
            </a:r>
            <a:r>
              <a:rPr lang="en-US" altLang="zh-CN"/>
              <a:t>/</a:t>
            </a:r>
            <a:r>
              <a:rPr lang="zh-CN" altLang="en-US"/>
              <a:t>释放一个快照，再加上几个额外快照。</a:t>
            </a:r>
          </a:p>
        </p:txBody>
      </p:sp>
      <p:sp>
        <p:nvSpPr>
          <p:cNvPr id="6" name="矩形 5">
            <a:extLst>
              <a:ext uri="{FF2B5EF4-FFF2-40B4-BE49-F238E27FC236}">
                <a16:creationId xmlns:a16="http://schemas.microsoft.com/office/drawing/2014/main" id="{56B784A9-3FFD-4CAE-AEBB-559A0D8935C2}"/>
              </a:ext>
            </a:extLst>
          </p:cNvPr>
          <p:cNvSpPr/>
          <p:nvPr/>
        </p:nvSpPr>
        <p:spPr>
          <a:xfrm>
            <a:off x="7336335" y="6550223"/>
            <a:ext cx="4722768" cy="307777"/>
          </a:xfrm>
          <a:prstGeom prst="rect">
            <a:avLst/>
          </a:prstGeom>
        </p:spPr>
        <p:txBody>
          <a:bodyPr wrap="none">
            <a:spAutoFit/>
          </a:bodyPr>
          <a:lstStyle/>
          <a:p>
            <a:r>
              <a:rPr lang="en-US" altLang="zh-CN" sz="1400"/>
              <a:t>https://blog.csdn.net/u010168781/article/details/83788559</a:t>
            </a:r>
            <a:endParaRPr lang="zh-CN" altLang="en-US" sz="1400"/>
          </a:p>
        </p:txBody>
      </p:sp>
    </p:spTree>
    <p:extLst>
      <p:ext uri="{BB962C8B-B14F-4D97-AF65-F5344CB8AC3E}">
        <p14:creationId xmlns:p14="http://schemas.microsoft.com/office/powerpoint/2010/main" val="169682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523C93-6DEC-4A4F-ABAE-7990E9D7A5B8}"/>
              </a:ext>
            </a:extLst>
          </p:cNvPr>
          <p:cNvSpPr txBox="1"/>
          <p:nvPr/>
        </p:nvSpPr>
        <p:spPr>
          <a:xfrm>
            <a:off x="3299790" y="2782669"/>
            <a:ext cx="2213113"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CPU</a:t>
            </a:r>
            <a:r>
              <a:rPr lang="zh-CN" altLang="en-US" sz="3600">
                <a:latin typeface="Times New Roman" panose="02020603050405020304" pitchFamily="18" charset="0"/>
                <a:cs typeface="Times New Roman" panose="02020603050405020304" pitchFamily="18" charset="0"/>
              </a:rPr>
              <a:t>型号</a:t>
            </a:r>
          </a:p>
        </p:txBody>
      </p:sp>
    </p:spTree>
    <p:extLst>
      <p:ext uri="{BB962C8B-B14F-4D97-AF65-F5344CB8AC3E}">
        <p14:creationId xmlns:p14="http://schemas.microsoft.com/office/powerpoint/2010/main" val="236655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6FACF2-46EF-44B4-8440-63BB63358465}"/>
              </a:ext>
            </a:extLst>
          </p:cNvPr>
          <p:cNvSpPr txBox="1"/>
          <p:nvPr/>
        </p:nvSpPr>
        <p:spPr>
          <a:xfrm>
            <a:off x="604881" y="2030528"/>
            <a:ext cx="508230" cy="1200329"/>
          </a:xfrm>
          <a:prstGeom prst="rect">
            <a:avLst/>
          </a:prstGeom>
          <a:noFill/>
        </p:spPr>
        <p:txBody>
          <a:bodyPr wrap="square" rtlCol="0">
            <a:spAutoFit/>
          </a:bodyPr>
          <a:lstStyle/>
          <a:p>
            <a:r>
              <a:rPr lang="zh-CN" altLang="en-US"/>
              <a:t>天</a:t>
            </a:r>
            <a:endParaRPr lang="en-US" altLang="zh-CN"/>
          </a:p>
          <a:p>
            <a:r>
              <a:rPr lang="zh-CN" altLang="en-US"/>
              <a:t>河</a:t>
            </a:r>
            <a:endParaRPr lang="en-US" altLang="zh-CN"/>
          </a:p>
          <a:p>
            <a:r>
              <a:rPr lang="zh-CN" altLang="en-US"/>
              <a:t>二</a:t>
            </a:r>
            <a:endParaRPr lang="en-US" altLang="zh-CN"/>
          </a:p>
          <a:p>
            <a:r>
              <a:rPr lang="zh-CN" altLang="en-US"/>
              <a:t>号</a:t>
            </a:r>
          </a:p>
        </p:txBody>
      </p:sp>
      <p:grpSp>
        <p:nvGrpSpPr>
          <p:cNvPr id="13" name="组合 12">
            <a:extLst>
              <a:ext uri="{FF2B5EF4-FFF2-40B4-BE49-F238E27FC236}">
                <a16:creationId xmlns:a16="http://schemas.microsoft.com/office/drawing/2014/main" id="{9564A839-262F-4A1E-B5EA-9101EF160B04}"/>
              </a:ext>
            </a:extLst>
          </p:cNvPr>
          <p:cNvGrpSpPr/>
          <p:nvPr/>
        </p:nvGrpSpPr>
        <p:grpSpPr>
          <a:xfrm>
            <a:off x="98202" y="4571471"/>
            <a:ext cx="2863659" cy="1604042"/>
            <a:chOff x="407090" y="3528847"/>
            <a:chExt cx="6565417" cy="2886076"/>
          </a:xfrm>
        </p:grpSpPr>
        <p:pic>
          <p:nvPicPr>
            <p:cNvPr id="5" name="图片 4">
              <a:extLst>
                <a:ext uri="{FF2B5EF4-FFF2-40B4-BE49-F238E27FC236}">
                  <a16:creationId xmlns:a16="http://schemas.microsoft.com/office/drawing/2014/main" id="{7600A614-1C5D-4107-A5A7-CA86147AE13D}"/>
                </a:ext>
              </a:extLst>
            </p:cNvPr>
            <p:cNvPicPr>
              <a:picLocks noChangeAspect="1"/>
            </p:cNvPicPr>
            <p:nvPr/>
          </p:nvPicPr>
          <p:blipFill>
            <a:blip r:embed="rId2"/>
            <a:stretch>
              <a:fillRect/>
            </a:stretch>
          </p:blipFill>
          <p:spPr>
            <a:xfrm>
              <a:off x="407090" y="3528848"/>
              <a:ext cx="3343275" cy="2886075"/>
            </a:xfrm>
            <a:prstGeom prst="rect">
              <a:avLst/>
            </a:prstGeom>
          </p:spPr>
        </p:pic>
        <p:pic>
          <p:nvPicPr>
            <p:cNvPr id="6" name="图片 5">
              <a:extLst>
                <a:ext uri="{FF2B5EF4-FFF2-40B4-BE49-F238E27FC236}">
                  <a16:creationId xmlns:a16="http://schemas.microsoft.com/office/drawing/2014/main" id="{14B00B0A-EF37-46C2-AF68-0B0E79E8564B}"/>
                </a:ext>
              </a:extLst>
            </p:cNvPr>
            <p:cNvPicPr>
              <a:picLocks noChangeAspect="1"/>
            </p:cNvPicPr>
            <p:nvPr/>
          </p:nvPicPr>
          <p:blipFill>
            <a:blip r:embed="rId2"/>
            <a:stretch>
              <a:fillRect/>
            </a:stretch>
          </p:blipFill>
          <p:spPr>
            <a:xfrm>
              <a:off x="3629232" y="3528847"/>
              <a:ext cx="3343275" cy="2886075"/>
            </a:xfrm>
            <a:prstGeom prst="rect">
              <a:avLst/>
            </a:prstGeom>
          </p:spPr>
        </p:pic>
        <p:cxnSp>
          <p:nvCxnSpPr>
            <p:cNvPr id="8" name="直接连接符 7">
              <a:extLst>
                <a:ext uri="{FF2B5EF4-FFF2-40B4-BE49-F238E27FC236}">
                  <a16:creationId xmlns:a16="http://schemas.microsoft.com/office/drawing/2014/main" id="{43CE2A3A-7689-42B3-B914-7B713D11F5C6}"/>
                </a:ext>
              </a:extLst>
            </p:cNvPr>
            <p:cNvCxnSpPr>
              <a:cxnSpLocks/>
            </p:cNvCxnSpPr>
            <p:nvPr/>
          </p:nvCxnSpPr>
          <p:spPr>
            <a:xfrm>
              <a:off x="685800" y="6332537"/>
              <a:ext cx="5705475" cy="0"/>
            </a:xfrm>
            <a:prstGeom prst="line">
              <a:avLst/>
            </a:prstGeom>
            <a:ln>
              <a:solidFill>
                <a:schemeClr val="tx1"/>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06846827-D20C-4F0F-B0E3-9A68F9C1E5DB}"/>
              </a:ext>
            </a:extLst>
          </p:cNvPr>
          <p:cNvSpPr txBox="1"/>
          <p:nvPr/>
        </p:nvSpPr>
        <p:spPr>
          <a:xfrm>
            <a:off x="1464054" y="922533"/>
            <a:ext cx="5333249" cy="341632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CPU</a:t>
            </a:r>
            <a:r>
              <a:rPr lang="zh-CN" altLang="en-US">
                <a:latin typeface="Times New Roman" panose="02020603050405020304" pitchFamily="18" charset="0"/>
                <a:cs typeface="Times New Roman" panose="02020603050405020304" pitchFamily="18" charset="0"/>
              </a:rPr>
              <a:t>型号：</a:t>
            </a:r>
            <a:r>
              <a:rPr lang="en-US" altLang="zh-CN">
                <a:latin typeface="Times New Roman" panose="02020603050405020304" pitchFamily="18" charset="0"/>
                <a:cs typeface="Times New Roman" panose="02020603050405020304" pitchFamily="18" charset="0"/>
              </a:rPr>
              <a:t>Intel Xeon E5-2692 v2</a:t>
            </a:r>
          </a:p>
          <a:p>
            <a:r>
              <a:rPr lang="zh-CN" altLang="en-US">
                <a:latin typeface="Times New Roman" panose="02020603050405020304" pitchFamily="18" charset="0"/>
                <a:cs typeface="Times New Roman" panose="02020603050405020304" pitchFamily="18" charset="0"/>
              </a:rPr>
              <a:t>微架构：</a:t>
            </a:r>
            <a:r>
              <a:rPr lang="en-US" altLang="zh-CN">
                <a:latin typeface="Times New Roman" panose="02020603050405020304" pitchFamily="18" charset="0"/>
                <a:cs typeface="Times New Roman" panose="02020603050405020304" pitchFamily="18" charset="0"/>
              </a:rPr>
              <a:t>Ivy Bridge</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2012</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针脚：</a:t>
            </a:r>
            <a:r>
              <a:rPr lang="en-US" altLang="zh-CN">
                <a:latin typeface="Times New Roman" panose="02020603050405020304" pitchFamily="18" charset="0"/>
                <a:cs typeface="Times New Roman" panose="02020603050405020304" pitchFamily="18" charset="0"/>
              </a:rPr>
              <a:t>socket 2011</a:t>
            </a:r>
          </a:p>
          <a:p>
            <a:r>
              <a:rPr lang="zh-CN" altLang="en-US">
                <a:latin typeface="Times New Roman" panose="02020603050405020304" pitchFamily="18" charset="0"/>
                <a:cs typeface="Times New Roman" panose="02020603050405020304" pitchFamily="18" charset="0"/>
              </a:rPr>
              <a:t>主频：</a:t>
            </a:r>
            <a:r>
              <a:rPr lang="en-US" altLang="zh-CN">
                <a:latin typeface="Times New Roman" panose="02020603050405020304" pitchFamily="18" charset="0"/>
                <a:cs typeface="Times New Roman" panose="02020603050405020304" pitchFamily="18" charset="0"/>
              </a:rPr>
              <a:t>2.2GHz</a:t>
            </a:r>
          </a:p>
          <a:p>
            <a:r>
              <a:rPr lang="zh-CN" altLang="en-US">
                <a:latin typeface="Times New Roman" panose="02020603050405020304" pitchFamily="18" charset="0"/>
                <a:cs typeface="Times New Roman" panose="02020603050405020304" pitchFamily="18" charset="0"/>
              </a:rPr>
              <a:t>睿频：不明，</a:t>
            </a:r>
            <a:r>
              <a:rPr lang="en-US" altLang="zh-CN">
                <a:latin typeface="Times New Roman" panose="02020603050405020304" pitchFamily="18" charset="0"/>
                <a:cs typeface="Times New Roman" panose="02020603050405020304" pitchFamily="18" charset="0"/>
              </a:rPr>
              <a:t>cn6988</a:t>
            </a:r>
            <a:r>
              <a:rPr lang="zh-CN" altLang="en-US">
                <a:latin typeface="Times New Roman" panose="02020603050405020304" pitchFamily="18" charset="0"/>
                <a:cs typeface="Times New Roman" panose="02020603050405020304" pitchFamily="18" charset="0"/>
              </a:rPr>
              <a:t>测到</a:t>
            </a:r>
            <a:r>
              <a:rPr lang="en-US" altLang="zh-CN">
                <a:latin typeface="Times New Roman" panose="02020603050405020304" pitchFamily="18" charset="0"/>
                <a:cs typeface="Times New Roman" panose="02020603050405020304" pitchFamily="18" charset="0"/>
              </a:rPr>
              <a:t>2.6GHz</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up 18%</a:t>
            </a:r>
            <a:endParaRPr lang="en-US" altLang="zh-CN">
              <a:solidFill>
                <a:srgbClr val="FF0000"/>
              </a:solidFill>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核心：</a:t>
            </a:r>
            <a:r>
              <a:rPr lang="en-US" altLang="zh-CN">
                <a:latin typeface="Times New Roman" panose="02020603050405020304" pitchFamily="18" charset="0"/>
                <a:cs typeface="Times New Roman" panose="02020603050405020304" pitchFamily="18" charset="0"/>
              </a:rPr>
              <a:t>12</a:t>
            </a:r>
          </a:p>
          <a:p>
            <a:r>
              <a:rPr lang="zh-CN" altLang="en-US">
                <a:latin typeface="Times New Roman" panose="02020603050405020304" pitchFamily="18" charset="0"/>
                <a:cs typeface="Times New Roman" panose="02020603050405020304" pitchFamily="18" charset="0"/>
              </a:rPr>
              <a:t>超线程：</a:t>
            </a:r>
            <a:r>
              <a:rPr lang="en-US" altLang="zh-CN">
                <a:latin typeface="Times New Roman" panose="02020603050405020304" pitchFamily="18" charset="0"/>
                <a:cs typeface="Times New Roman" panose="02020603050405020304" pitchFamily="18" charset="0"/>
              </a:rPr>
              <a:t>24</a:t>
            </a:r>
          </a:p>
          <a:p>
            <a:r>
              <a:rPr lang="zh-CN" altLang="en-US">
                <a:latin typeface="Times New Roman" panose="02020603050405020304" pitchFamily="18" charset="0"/>
                <a:cs typeface="Times New Roman" panose="02020603050405020304" pitchFamily="18" charset="0"/>
              </a:rPr>
              <a:t>工艺：</a:t>
            </a:r>
            <a:r>
              <a:rPr lang="en-US" altLang="zh-CN">
                <a:latin typeface="Times New Roman" panose="02020603050405020304" pitchFamily="18" charset="0"/>
                <a:cs typeface="Times New Roman" panose="02020603050405020304" pitchFamily="18" charset="0"/>
              </a:rPr>
              <a:t>22nm</a:t>
            </a:r>
          </a:p>
          <a:p>
            <a:r>
              <a:rPr lang="zh-CN" altLang="en-US">
                <a:latin typeface="Times New Roman" panose="02020603050405020304" pitchFamily="18" charset="0"/>
                <a:cs typeface="Times New Roman" panose="02020603050405020304" pitchFamily="18" charset="0"/>
              </a:rPr>
              <a:t>一级缓存：</a:t>
            </a:r>
            <a:r>
              <a:rPr lang="en-US" altLang="zh-CN">
                <a:latin typeface="Times New Roman" panose="02020603050405020304" pitchFamily="18" charset="0"/>
                <a:cs typeface="Times New Roman" panose="02020603050405020304" pitchFamily="18" charset="0"/>
              </a:rPr>
              <a:t>384 KB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code</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384 KB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data</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二级缓存：</a:t>
            </a:r>
            <a:r>
              <a:rPr lang="en-US" altLang="zh-CN">
                <a:latin typeface="Times New Roman" panose="02020603050405020304" pitchFamily="18" charset="0"/>
                <a:cs typeface="Times New Roman" panose="02020603050405020304" pitchFamily="18" charset="0"/>
              </a:rPr>
              <a:t>3 MB</a:t>
            </a:r>
          </a:p>
          <a:p>
            <a:r>
              <a:rPr lang="zh-CN" altLang="en-US">
                <a:latin typeface="Times New Roman" panose="02020603050405020304" pitchFamily="18" charset="0"/>
                <a:cs typeface="Times New Roman" panose="02020603050405020304" pitchFamily="18" charset="0"/>
              </a:rPr>
              <a:t>三级缓存：</a:t>
            </a:r>
            <a:r>
              <a:rPr lang="en-US" altLang="zh-CN">
                <a:latin typeface="Times New Roman" panose="02020603050405020304" pitchFamily="18" charset="0"/>
                <a:cs typeface="Times New Roman" panose="02020603050405020304" pitchFamily="18" charset="0"/>
              </a:rPr>
              <a:t>30 MB</a:t>
            </a:r>
          </a:p>
          <a:p>
            <a:r>
              <a:rPr lang="zh-CN" altLang="en-US">
                <a:latin typeface="Times New Roman" panose="02020603050405020304" pitchFamily="18" charset="0"/>
                <a:cs typeface="Times New Roman" panose="02020603050405020304" pitchFamily="18" charset="0"/>
              </a:rPr>
              <a:t>热设计功耗：</a:t>
            </a:r>
            <a:r>
              <a:rPr lang="en-US" altLang="zh-CN">
                <a:latin typeface="Times New Roman" panose="02020603050405020304" pitchFamily="18" charset="0"/>
                <a:cs typeface="Times New Roman" panose="02020603050405020304" pitchFamily="18" charset="0"/>
              </a:rPr>
              <a:t>115 W</a:t>
            </a:r>
            <a:endParaRPr lang="zh-CN" altLang="en-US">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E4C45122-A986-41F0-B65C-3ABB3CDEDE8C}"/>
              </a:ext>
            </a:extLst>
          </p:cNvPr>
          <p:cNvSpPr txBox="1"/>
          <p:nvPr/>
        </p:nvSpPr>
        <p:spPr>
          <a:xfrm>
            <a:off x="7620251" y="922533"/>
            <a:ext cx="4571749" cy="378796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CPU</a:t>
            </a:r>
            <a:r>
              <a:rPr lang="zh-CN" altLang="en-US">
                <a:latin typeface="Times New Roman" panose="02020603050405020304" pitchFamily="18" charset="0"/>
                <a:cs typeface="Times New Roman" panose="02020603050405020304" pitchFamily="18" charset="0"/>
              </a:rPr>
              <a:t>型号：</a:t>
            </a:r>
            <a:r>
              <a:rPr lang="en-US" altLang="zh-CN">
                <a:latin typeface="Times New Roman" panose="02020603050405020304" pitchFamily="18" charset="0"/>
                <a:cs typeface="Times New Roman" panose="02020603050405020304" pitchFamily="18" charset="0"/>
              </a:rPr>
              <a:t>Intel Xeon E5-2660 v4</a:t>
            </a:r>
          </a:p>
          <a:p>
            <a:r>
              <a:rPr lang="zh-CN" altLang="en-US">
                <a:latin typeface="Times New Roman" panose="02020603050405020304" pitchFamily="18" charset="0"/>
                <a:cs typeface="Times New Roman" panose="02020603050405020304" pitchFamily="18" charset="0"/>
              </a:rPr>
              <a:t>微架构：</a:t>
            </a:r>
            <a:r>
              <a:rPr lang="en-US" altLang="zh-CN">
                <a:latin typeface="Times New Roman" panose="02020603050405020304" pitchFamily="18" charset="0"/>
                <a:cs typeface="Times New Roman" panose="02020603050405020304" pitchFamily="18" charset="0"/>
              </a:rPr>
              <a:t>Broadwell     </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2015</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针脚：</a:t>
            </a:r>
            <a:r>
              <a:rPr lang="en-US" altLang="zh-CN">
                <a:latin typeface="Times New Roman" panose="02020603050405020304" pitchFamily="18" charset="0"/>
                <a:cs typeface="Times New Roman" panose="02020603050405020304" pitchFamily="18" charset="0"/>
              </a:rPr>
              <a:t>socket 2011-3</a:t>
            </a:r>
          </a:p>
          <a:p>
            <a:r>
              <a:rPr lang="zh-CN" altLang="en-US">
                <a:latin typeface="Times New Roman" panose="02020603050405020304" pitchFamily="18" charset="0"/>
                <a:cs typeface="Times New Roman" panose="02020603050405020304" pitchFamily="18" charset="0"/>
              </a:rPr>
              <a:t>主频：</a:t>
            </a:r>
            <a:r>
              <a:rPr lang="en-US" altLang="zh-CN">
                <a:latin typeface="Times New Roman" panose="02020603050405020304" pitchFamily="18" charset="0"/>
                <a:cs typeface="Times New Roman" panose="02020603050405020304" pitchFamily="18" charset="0"/>
              </a:rPr>
              <a:t>2.0GHz</a:t>
            </a:r>
          </a:p>
          <a:p>
            <a:r>
              <a:rPr lang="zh-CN" altLang="en-US">
                <a:latin typeface="Times New Roman" panose="02020603050405020304" pitchFamily="18" charset="0"/>
                <a:cs typeface="Times New Roman" panose="02020603050405020304" pitchFamily="18" charset="0"/>
              </a:rPr>
              <a:t>睿频：</a:t>
            </a:r>
            <a:r>
              <a:rPr lang="en-US" altLang="zh-CN">
                <a:latin typeface="Times New Roman" panose="02020603050405020304" pitchFamily="18" charset="0"/>
                <a:cs typeface="Times New Roman" panose="02020603050405020304" pitchFamily="18" charset="0"/>
              </a:rPr>
              <a:t>3.2GHz  </a:t>
            </a:r>
            <a:r>
              <a:rPr lang="zh-CN" altLang="en-US">
                <a:latin typeface="Times New Roman" panose="02020603050405020304" pitchFamily="18" charset="0"/>
                <a:cs typeface="Times New Roman" panose="02020603050405020304" pitchFamily="18" charset="0"/>
              </a:rPr>
              <a:t>（一般不开）</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核心：</a:t>
            </a:r>
            <a:r>
              <a:rPr lang="en-US" altLang="zh-CN">
                <a:latin typeface="Times New Roman" panose="02020603050405020304" pitchFamily="18" charset="0"/>
                <a:cs typeface="Times New Roman" panose="02020603050405020304" pitchFamily="18" charset="0"/>
              </a:rPr>
              <a:t>14</a:t>
            </a:r>
          </a:p>
          <a:p>
            <a:r>
              <a:rPr lang="zh-CN" altLang="en-US">
                <a:latin typeface="Times New Roman" panose="02020603050405020304" pitchFamily="18" charset="0"/>
                <a:cs typeface="Times New Roman" panose="02020603050405020304" pitchFamily="18" charset="0"/>
              </a:rPr>
              <a:t>超线程：</a:t>
            </a:r>
            <a:r>
              <a:rPr lang="en-US" altLang="zh-CN">
                <a:latin typeface="Times New Roman" panose="02020603050405020304" pitchFamily="18" charset="0"/>
                <a:cs typeface="Times New Roman" panose="02020603050405020304" pitchFamily="18" charset="0"/>
              </a:rPr>
              <a:t>28</a:t>
            </a:r>
          </a:p>
          <a:p>
            <a:r>
              <a:rPr lang="zh-CN" altLang="en-US">
                <a:latin typeface="Times New Roman" panose="02020603050405020304" pitchFamily="18" charset="0"/>
                <a:cs typeface="Times New Roman" panose="02020603050405020304" pitchFamily="18" charset="0"/>
              </a:rPr>
              <a:t>工艺：</a:t>
            </a:r>
            <a:r>
              <a:rPr lang="en-US" altLang="zh-CN">
                <a:latin typeface="Times New Roman" panose="02020603050405020304" pitchFamily="18" charset="0"/>
                <a:cs typeface="Times New Roman" panose="02020603050405020304" pitchFamily="18" charset="0"/>
              </a:rPr>
              <a:t>14nm</a:t>
            </a:r>
          </a:p>
          <a:p>
            <a:r>
              <a:rPr lang="zh-CN" altLang="en-US">
                <a:latin typeface="Times New Roman" panose="02020603050405020304" pitchFamily="18" charset="0"/>
                <a:cs typeface="Times New Roman" panose="02020603050405020304" pitchFamily="18" charset="0"/>
              </a:rPr>
              <a:t>一级缓存：</a:t>
            </a:r>
            <a:r>
              <a:rPr lang="en-US" altLang="zh-CN">
                <a:latin typeface="Times New Roman" panose="02020603050405020304" pitchFamily="18" charset="0"/>
                <a:cs typeface="Times New Roman" panose="02020603050405020304" pitchFamily="18" charset="0"/>
              </a:rPr>
              <a:t>448 KB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code</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448 KB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data</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二级缓存：</a:t>
            </a:r>
            <a:r>
              <a:rPr lang="en-US" altLang="zh-CN">
                <a:latin typeface="Times New Roman" panose="02020603050405020304" pitchFamily="18" charset="0"/>
                <a:cs typeface="Times New Roman" panose="02020603050405020304" pitchFamily="18" charset="0"/>
              </a:rPr>
              <a:t>3.5 MB</a:t>
            </a:r>
          </a:p>
          <a:p>
            <a:r>
              <a:rPr lang="zh-CN" altLang="en-US">
                <a:latin typeface="Times New Roman" panose="02020603050405020304" pitchFamily="18" charset="0"/>
                <a:cs typeface="Times New Roman" panose="02020603050405020304" pitchFamily="18" charset="0"/>
              </a:rPr>
              <a:t>三级缓存：</a:t>
            </a:r>
            <a:r>
              <a:rPr lang="en-US" altLang="zh-CN">
                <a:latin typeface="Times New Roman" panose="02020603050405020304" pitchFamily="18" charset="0"/>
                <a:cs typeface="Times New Roman" panose="02020603050405020304" pitchFamily="18" charset="0"/>
              </a:rPr>
              <a:t>35 MB</a:t>
            </a:r>
          </a:p>
          <a:p>
            <a:r>
              <a:rPr lang="zh-CN" altLang="en-US">
                <a:latin typeface="Times New Roman" panose="02020603050405020304" pitchFamily="18" charset="0"/>
                <a:cs typeface="Times New Roman" panose="02020603050405020304" pitchFamily="18" charset="0"/>
              </a:rPr>
              <a:t>热设计功耗：</a:t>
            </a:r>
            <a:r>
              <a:rPr lang="en-US" altLang="zh-CN">
                <a:latin typeface="Times New Roman" panose="02020603050405020304" pitchFamily="18" charset="0"/>
                <a:cs typeface="Times New Roman" panose="02020603050405020304" pitchFamily="18" charset="0"/>
              </a:rPr>
              <a:t>105 W</a:t>
            </a:r>
          </a:p>
          <a:p>
            <a:pPr>
              <a:lnSpc>
                <a:spcPct val="150000"/>
              </a:lnSpc>
            </a:pPr>
            <a:r>
              <a:rPr lang="zh-CN" altLang="en-US">
                <a:solidFill>
                  <a:srgbClr val="FF0000"/>
                </a:solidFill>
                <a:latin typeface="Times New Roman" panose="02020603050405020304" pitchFamily="18" charset="0"/>
                <a:cs typeface="Times New Roman" panose="02020603050405020304" pitchFamily="18" charset="0"/>
              </a:rPr>
              <a:t>不同节点不一</a:t>
            </a:r>
          </a:p>
        </p:txBody>
      </p:sp>
      <p:sp>
        <p:nvSpPr>
          <p:cNvPr id="18" name="文本框 17">
            <a:extLst>
              <a:ext uri="{FF2B5EF4-FFF2-40B4-BE49-F238E27FC236}">
                <a16:creationId xmlns:a16="http://schemas.microsoft.com/office/drawing/2014/main" id="{B1B1C06F-DC41-43BA-933E-C08AE5B24CB4}"/>
              </a:ext>
            </a:extLst>
          </p:cNvPr>
          <p:cNvSpPr txBox="1"/>
          <p:nvPr/>
        </p:nvSpPr>
        <p:spPr>
          <a:xfrm>
            <a:off x="6797303" y="1992991"/>
            <a:ext cx="605058" cy="923330"/>
          </a:xfrm>
          <a:prstGeom prst="rect">
            <a:avLst/>
          </a:prstGeom>
          <a:noFill/>
        </p:spPr>
        <p:txBody>
          <a:bodyPr wrap="square" rtlCol="0">
            <a:spAutoFit/>
          </a:bodyPr>
          <a:lstStyle/>
          <a:p>
            <a:r>
              <a:rPr lang="zh-CN" altLang="en-US"/>
              <a:t>高</a:t>
            </a:r>
            <a:endParaRPr lang="en-US" altLang="zh-CN"/>
          </a:p>
          <a:p>
            <a:r>
              <a:rPr lang="zh-CN" altLang="en-US"/>
              <a:t>能</a:t>
            </a:r>
            <a:endParaRPr lang="en-US" altLang="zh-CN"/>
          </a:p>
          <a:p>
            <a:r>
              <a:rPr lang="zh-CN" altLang="en-US"/>
              <a:t>所</a:t>
            </a:r>
            <a:endParaRPr lang="en-US" altLang="zh-CN"/>
          </a:p>
        </p:txBody>
      </p:sp>
      <p:sp>
        <p:nvSpPr>
          <p:cNvPr id="19" name="矩形 18">
            <a:extLst>
              <a:ext uri="{FF2B5EF4-FFF2-40B4-BE49-F238E27FC236}">
                <a16:creationId xmlns:a16="http://schemas.microsoft.com/office/drawing/2014/main" id="{C763720E-93FB-4907-BFE5-A5E6815CE5D6}"/>
              </a:ext>
            </a:extLst>
          </p:cNvPr>
          <p:cNvSpPr/>
          <p:nvPr/>
        </p:nvSpPr>
        <p:spPr>
          <a:xfrm>
            <a:off x="8119623" y="6628343"/>
            <a:ext cx="4046301" cy="276999"/>
          </a:xfrm>
          <a:prstGeom prst="rect">
            <a:avLst/>
          </a:prstGeom>
        </p:spPr>
        <p:txBody>
          <a:bodyPr wrap="none">
            <a:spAutoFit/>
          </a:bodyPr>
          <a:lstStyle/>
          <a:p>
            <a:r>
              <a:rPr lang="en-US" altLang="zh-CN" sz="1200"/>
              <a:t>http://www.cpu-upgrade.com/CPUs/Intel/Xeon/index.html</a:t>
            </a:r>
            <a:endParaRPr lang="zh-CN" altLang="en-US" sz="1200"/>
          </a:p>
        </p:txBody>
      </p:sp>
      <p:sp>
        <p:nvSpPr>
          <p:cNvPr id="20" name="矩形 19">
            <a:extLst>
              <a:ext uri="{FF2B5EF4-FFF2-40B4-BE49-F238E27FC236}">
                <a16:creationId xmlns:a16="http://schemas.microsoft.com/office/drawing/2014/main" id="{8E1AE81F-4C66-4E25-BA76-3AFBD2C115A7}"/>
              </a:ext>
            </a:extLst>
          </p:cNvPr>
          <p:cNvSpPr/>
          <p:nvPr/>
        </p:nvSpPr>
        <p:spPr>
          <a:xfrm>
            <a:off x="8119623" y="6441548"/>
            <a:ext cx="3793026" cy="276999"/>
          </a:xfrm>
          <a:prstGeom prst="rect">
            <a:avLst/>
          </a:prstGeom>
        </p:spPr>
        <p:txBody>
          <a:bodyPr wrap="none">
            <a:spAutoFit/>
          </a:bodyPr>
          <a:lstStyle/>
          <a:p>
            <a:r>
              <a:rPr lang="en-US" altLang="zh-CN" sz="1200"/>
              <a:t>https://blog.csdn.net/lgstudyvc/article/details/7889364</a:t>
            </a:r>
            <a:endParaRPr lang="zh-CN" altLang="en-US" sz="1200"/>
          </a:p>
        </p:txBody>
      </p:sp>
      <p:sp>
        <p:nvSpPr>
          <p:cNvPr id="21" name="矩形 20">
            <a:extLst>
              <a:ext uri="{FF2B5EF4-FFF2-40B4-BE49-F238E27FC236}">
                <a16:creationId xmlns:a16="http://schemas.microsoft.com/office/drawing/2014/main" id="{69B911B6-C47C-450C-AD85-BBE794BD5516}"/>
              </a:ext>
            </a:extLst>
          </p:cNvPr>
          <p:cNvSpPr/>
          <p:nvPr/>
        </p:nvSpPr>
        <p:spPr>
          <a:xfrm>
            <a:off x="26076" y="6537242"/>
            <a:ext cx="3616696" cy="276999"/>
          </a:xfrm>
          <a:prstGeom prst="rect">
            <a:avLst/>
          </a:prstGeom>
        </p:spPr>
        <p:txBody>
          <a:bodyPr wrap="none">
            <a:spAutoFit/>
          </a:bodyPr>
          <a:lstStyle/>
          <a:p>
            <a:r>
              <a:rPr lang="en-US" altLang="zh-CN" sz="1200"/>
              <a:t>https://www.cnblogs.com/bugutian/p/6138880.html</a:t>
            </a:r>
            <a:endParaRPr lang="zh-CN" altLang="en-US" sz="1200"/>
          </a:p>
        </p:txBody>
      </p:sp>
      <p:grpSp>
        <p:nvGrpSpPr>
          <p:cNvPr id="22" name="组合 21">
            <a:extLst>
              <a:ext uri="{FF2B5EF4-FFF2-40B4-BE49-F238E27FC236}">
                <a16:creationId xmlns:a16="http://schemas.microsoft.com/office/drawing/2014/main" id="{2B784480-9301-4EE7-A660-1029A43C215B}"/>
              </a:ext>
            </a:extLst>
          </p:cNvPr>
          <p:cNvGrpSpPr/>
          <p:nvPr/>
        </p:nvGrpSpPr>
        <p:grpSpPr>
          <a:xfrm>
            <a:off x="3055145" y="4765262"/>
            <a:ext cx="8943975" cy="1147763"/>
            <a:chOff x="1014412" y="835922"/>
            <a:chExt cx="8943975" cy="1147763"/>
          </a:xfrm>
        </p:grpSpPr>
        <p:pic>
          <p:nvPicPr>
            <p:cNvPr id="23" name="图片 22">
              <a:extLst>
                <a:ext uri="{FF2B5EF4-FFF2-40B4-BE49-F238E27FC236}">
                  <a16:creationId xmlns:a16="http://schemas.microsoft.com/office/drawing/2014/main" id="{F15E6A91-3B0E-447D-BEF5-23353FB6BDA6}"/>
                </a:ext>
              </a:extLst>
            </p:cNvPr>
            <p:cNvPicPr>
              <a:picLocks noChangeAspect="1"/>
            </p:cNvPicPr>
            <p:nvPr/>
          </p:nvPicPr>
          <p:blipFill>
            <a:blip r:embed="rId3"/>
            <a:stretch>
              <a:fillRect/>
            </a:stretch>
          </p:blipFill>
          <p:spPr>
            <a:xfrm>
              <a:off x="1014412" y="835922"/>
              <a:ext cx="8943975" cy="733425"/>
            </a:xfrm>
            <a:prstGeom prst="rect">
              <a:avLst/>
            </a:prstGeom>
          </p:spPr>
        </p:pic>
        <p:pic>
          <p:nvPicPr>
            <p:cNvPr id="24" name="图片 23">
              <a:extLst>
                <a:ext uri="{FF2B5EF4-FFF2-40B4-BE49-F238E27FC236}">
                  <a16:creationId xmlns:a16="http://schemas.microsoft.com/office/drawing/2014/main" id="{5DFC2949-54D2-44A7-AB52-4579FFEB955E}"/>
                </a:ext>
              </a:extLst>
            </p:cNvPr>
            <p:cNvPicPr>
              <a:picLocks noChangeAspect="1"/>
            </p:cNvPicPr>
            <p:nvPr/>
          </p:nvPicPr>
          <p:blipFill>
            <a:blip r:embed="rId4"/>
            <a:stretch>
              <a:fillRect/>
            </a:stretch>
          </p:blipFill>
          <p:spPr>
            <a:xfrm>
              <a:off x="1014412" y="1526484"/>
              <a:ext cx="8943975" cy="228600"/>
            </a:xfrm>
            <a:prstGeom prst="rect">
              <a:avLst/>
            </a:prstGeom>
          </p:spPr>
        </p:pic>
        <p:pic>
          <p:nvPicPr>
            <p:cNvPr id="25" name="图片 24">
              <a:extLst>
                <a:ext uri="{FF2B5EF4-FFF2-40B4-BE49-F238E27FC236}">
                  <a16:creationId xmlns:a16="http://schemas.microsoft.com/office/drawing/2014/main" id="{02672E0C-7641-4204-8FB8-125D4078B72E}"/>
                </a:ext>
              </a:extLst>
            </p:cNvPr>
            <p:cNvPicPr>
              <a:picLocks noChangeAspect="1"/>
            </p:cNvPicPr>
            <p:nvPr/>
          </p:nvPicPr>
          <p:blipFill rotWithShape="1">
            <a:blip r:embed="rId5"/>
            <a:srcRect r="5301" b="-7398"/>
            <a:stretch/>
          </p:blipFill>
          <p:spPr>
            <a:xfrm>
              <a:off x="1014412" y="1755085"/>
              <a:ext cx="8917087" cy="228600"/>
            </a:xfrm>
            <a:prstGeom prst="rect">
              <a:avLst/>
            </a:prstGeom>
          </p:spPr>
        </p:pic>
      </p:grpSp>
      <p:sp>
        <p:nvSpPr>
          <p:cNvPr id="26" name="文本框 25">
            <a:extLst>
              <a:ext uri="{FF2B5EF4-FFF2-40B4-BE49-F238E27FC236}">
                <a16:creationId xmlns:a16="http://schemas.microsoft.com/office/drawing/2014/main" id="{579CE7B4-DC3D-4E18-9422-277EE9A2E246}"/>
              </a:ext>
            </a:extLst>
          </p:cNvPr>
          <p:cNvSpPr txBox="1"/>
          <p:nvPr/>
        </p:nvSpPr>
        <p:spPr>
          <a:xfrm>
            <a:off x="658413" y="291548"/>
            <a:ext cx="3370248" cy="584775"/>
          </a:xfrm>
          <a:prstGeom prst="rect">
            <a:avLst/>
          </a:prstGeom>
          <a:noFill/>
        </p:spPr>
        <p:txBody>
          <a:bodyPr wrap="square" rtlCol="0">
            <a:spAutoFit/>
          </a:bodyPr>
          <a:lstStyle/>
          <a:p>
            <a:r>
              <a:rPr lang="en-US" altLang="zh-CN" sz="3200">
                <a:latin typeface="Times New Roman" panose="02020603050405020304" pitchFamily="18" charset="0"/>
                <a:cs typeface="Times New Roman" panose="02020603050405020304" pitchFamily="18" charset="0"/>
              </a:rPr>
              <a:t>CPU</a:t>
            </a:r>
            <a:r>
              <a:rPr lang="zh-CN" altLang="en-US" sz="3200">
                <a:latin typeface="Times New Roman" panose="02020603050405020304" pitchFamily="18" charset="0"/>
                <a:cs typeface="Times New Roman" panose="02020603050405020304" pitchFamily="18" charset="0"/>
              </a:rPr>
              <a:t>型号</a:t>
            </a:r>
          </a:p>
        </p:txBody>
      </p:sp>
      <p:sp>
        <p:nvSpPr>
          <p:cNvPr id="3" name="AutoShape 2" descr="https://gss2.bdstatic.com/9fo3dSag_xI4khGkpoWK1HF6hhy/baike/c0%3Dbaike80%2C5%2C5%2C80%2C26/sign=b82ed6ef3f2ac65c73086e219a9bd974/b812c8fcc3cec3fd7eaaadfadc88d43f869427ac.jpg">
            <a:extLst>
              <a:ext uri="{FF2B5EF4-FFF2-40B4-BE49-F238E27FC236}">
                <a16:creationId xmlns:a16="http://schemas.microsoft.com/office/drawing/2014/main" id="{843569DD-E399-4C9D-8A43-B4D262B049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FC241A46-E2CA-48DA-9A24-BF1C3227AF41}"/>
              </a:ext>
            </a:extLst>
          </p:cNvPr>
          <p:cNvPicPr>
            <a:picLocks noChangeAspect="1"/>
          </p:cNvPicPr>
          <p:nvPr/>
        </p:nvPicPr>
        <p:blipFill>
          <a:blip r:embed="rId6"/>
          <a:stretch>
            <a:fillRect/>
          </a:stretch>
        </p:blipFill>
        <p:spPr>
          <a:xfrm>
            <a:off x="98202" y="4424061"/>
            <a:ext cx="2937642" cy="1939286"/>
          </a:xfrm>
          <a:prstGeom prst="rect">
            <a:avLst/>
          </a:prstGeom>
        </p:spPr>
      </p:pic>
    </p:spTree>
    <p:extLst>
      <p:ext uri="{BB962C8B-B14F-4D97-AF65-F5344CB8AC3E}">
        <p14:creationId xmlns:p14="http://schemas.microsoft.com/office/powerpoint/2010/main" val="24707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A4C76F-7FBD-4C24-B68B-45625F41A34E}"/>
              </a:ext>
            </a:extLst>
          </p:cNvPr>
          <p:cNvSpPr txBox="1"/>
          <p:nvPr/>
        </p:nvSpPr>
        <p:spPr>
          <a:xfrm>
            <a:off x="3299790" y="2782669"/>
            <a:ext cx="2358887" cy="646331"/>
          </a:xfrm>
          <a:prstGeom prst="rect">
            <a:avLst/>
          </a:prstGeom>
          <a:noFill/>
        </p:spPr>
        <p:txBody>
          <a:bodyPr wrap="square" rtlCol="0">
            <a:spAutoFit/>
          </a:bodyPr>
          <a:lstStyle/>
          <a:p>
            <a:r>
              <a:rPr lang="zh-CN" altLang="en-US" sz="3600"/>
              <a:t>睿频测量</a:t>
            </a:r>
          </a:p>
        </p:txBody>
      </p:sp>
    </p:spTree>
    <p:extLst>
      <p:ext uri="{BB962C8B-B14F-4D97-AF65-F5344CB8AC3E}">
        <p14:creationId xmlns:p14="http://schemas.microsoft.com/office/powerpoint/2010/main" val="350896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81CD9A6A-FD1D-48F9-B538-0B21033D0FAC}"/>
              </a:ext>
            </a:extLst>
          </p:cNvPr>
          <p:cNvGraphicFramePr>
            <a:graphicFrameLocks noGrp="1"/>
          </p:cNvGraphicFramePr>
          <p:nvPr>
            <p:extLst>
              <p:ext uri="{D42A27DB-BD31-4B8C-83A1-F6EECF244321}">
                <p14:modId xmlns:p14="http://schemas.microsoft.com/office/powerpoint/2010/main" val="4215448499"/>
              </p:ext>
            </p:extLst>
          </p:nvPr>
        </p:nvGraphicFramePr>
        <p:xfrm>
          <a:off x="577296" y="800866"/>
          <a:ext cx="11037407" cy="6057134"/>
        </p:xfrm>
        <a:graphic>
          <a:graphicData uri="http://schemas.openxmlformats.org/drawingml/2006/table">
            <a:tbl>
              <a:tblPr>
                <a:tableStyleId>{5C22544A-7EE6-4342-B048-85BDC9FD1C3A}</a:tableStyleId>
              </a:tblPr>
              <a:tblGrid>
                <a:gridCol w="1012778">
                  <a:extLst>
                    <a:ext uri="{9D8B030D-6E8A-4147-A177-3AD203B41FA5}">
                      <a16:colId xmlns:a16="http://schemas.microsoft.com/office/drawing/2014/main" val="247958581"/>
                    </a:ext>
                  </a:extLst>
                </a:gridCol>
                <a:gridCol w="1612943">
                  <a:extLst>
                    <a:ext uri="{9D8B030D-6E8A-4147-A177-3AD203B41FA5}">
                      <a16:colId xmlns:a16="http://schemas.microsoft.com/office/drawing/2014/main" val="2144469104"/>
                    </a:ext>
                  </a:extLst>
                </a:gridCol>
                <a:gridCol w="1725473">
                  <a:extLst>
                    <a:ext uri="{9D8B030D-6E8A-4147-A177-3AD203B41FA5}">
                      <a16:colId xmlns:a16="http://schemas.microsoft.com/office/drawing/2014/main" val="2886064625"/>
                    </a:ext>
                  </a:extLst>
                </a:gridCol>
                <a:gridCol w="1087800">
                  <a:extLst>
                    <a:ext uri="{9D8B030D-6E8A-4147-A177-3AD203B41FA5}">
                      <a16:colId xmlns:a16="http://schemas.microsoft.com/office/drawing/2014/main" val="3426817047"/>
                    </a:ext>
                  </a:extLst>
                </a:gridCol>
                <a:gridCol w="1087800">
                  <a:extLst>
                    <a:ext uri="{9D8B030D-6E8A-4147-A177-3AD203B41FA5}">
                      <a16:colId xmlns:a16="http://schemas.microsoft.com/office/drawing/2014/main" val="2794822200"/>
                    </a:ext>
                  </a:extLst>
                </a:gridCol>
                <a:gridCol w="1730163">
                  <a:extLst>
                    <a:ext uri="{9D8B030D-6E8A-4147-A177-3AD203B41FA5}">
                      <a16:colId xmlns:a16="http://schemas.microsoft.com/office/drawing/2014/main" val="2741648390"/>
                    </a:ext>
                  </a:extLst>
                </a:gridCol>
                <a:gridCol w="1587218">
                  <a:extLst>
                    <a:ext uri="{9D8B030D-6E8A-4147-A177-3AD203B41FA5}">
                      <a16:colId xmlns:a16="http://schemas.microsoft.com/office/drawing/2014/main" val="1958992043"/>
                    </a:ext>
                  </a:extLst>
                </a:gridCol>
                <a:gridCol w="1193232">
                  <a:extLst>
                    <a:ext uri="{9D8B030D-6E8A-4147-A177-3AD203B41FA5}">
                      <a16:colId xmlns:a16="http://schemas.microsoft.com/office/drawing/2014/main" val="3987717820"/>
                    </a:ext>
                  </a:extLst>
                </a:gridCol>
              </a:tblGrid>
              <a:tr h="513967">
                <a:tc>
                  <a:txBody>
                    <a:bodyPr/>
                    <a:lstStyle/>
                    <a:p>
                      <a:pPr algn="ctr" fontAlgn="ctr"/>
                      <a:r>
                        <a:rPr lang="zh-CN" altLang="en-US" sz="1800" u="none" strike="noStrike">
                          <a:effectLst/>
                        </a:rPr>
                        <a:t>事例数</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800" u="none" strike="noStrike">
                          <a:effectLst/>
                        </a:rPr>
                        <a:t>real /min</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800" u="none" strike="noStrike">
                          <a:effectLst/>
                        </a:rPr>
                        <a:t>real /min</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800" u="none" strike="noStrike">
                          <a:effectLst/>
                        </a:rPr>
                        <a:t>real /min</a:t>
                      </a:r>
                      <a:endParaRPr lang="en-US"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每个事例用时</a:t>
                      </a:r>
                      <a:r>
                        <a:rPr lang="en-US" altLang="zh-CN" sz="1800" u="none" strike="noStrike">
                          <a:effectLst/>
                        </a:rPr>
                        <a:t>/</a:t>
                      </a:r>
                      <a:r>
                        <a:rPr lang="en-US" sz="1800" u="none" strike="noStrike">
                          <a:effectLst/>
                        </a:rPr>
                        <a:t>s</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每个事例用时</a:t>
                      </a:r>
                      <a:r>
                        <a:rPr lang="en-US" altLang="zh-CN" sz="1800" u="none" strike="noStrike">
                          <a:effectLst/>
                        </a:rPr>
                        <a:t>/</a:t>
                      </a:r>
                      <a:r>
                        <a:rPr lang="en-US" sz="1800" u="none" strike="noStrike">
                          <a:effectLst/>
                        </a:rPr>
                        <a:t>s</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加速百分比</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633426754"/>
                  </a:ext>
                </a:extLst>
              </a:tr>
              <a:tr h="513967">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天河二号单核</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天河二号单节点</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高能所</a:t>
                      </a:r>
                      <a:endParaRPr lang="zh-CN" altLang="en-US"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a:effectLst/>
                        </a:rPr>
                        <a:t>天河二号单核</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600" u="none" strike="noStrike">
                          <a:effectLst/>
                        </a:rPr>
                        <a:t>天河二号单节点</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059407494"/>
                  </a:ext>
                </a:extLst>
              </a:tr>
              <a:tr h="292841">
                <a:tc>
                  <a:txBody>
                    <a:bodyPr/>
                    <a:lstStyle/>
                    <a:p>
                      <a:pPr algn="ctr" fontAlgn="ctr"/>
                      <a:r>
                        <a:rPr lang="en-US" altLang="zh-CN" sz="1800" u="none" strike="noStrike">
                          <a:effectLst/>
                        </a:rPr>
                        <a:t>1000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9.343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11.606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10.333</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0.56058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0.69636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19.50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472540742"/>
                  </a:ext>
                </a:extLst>
              </a:tr>
              <a:tr h="292841">
                <a:tc>
                  <a:txBody>
                    <a:bodyPr/>
                    <a:lstStyle/>
                    <a:p>
                      <a:pPr algn="ctr" fontAlgn="ctr"/>
                      <a:r>
                        <a:rPr lang="en-US" altLang="zh-CN" sz="1800" u="none" strike="noStrike">
                          <a:effectLst/>
                        </a:rPr>
                        <a:t>3000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21.759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26.733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26.861</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0.43518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0.53466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18.61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6044082"/>
                  </a:ext>
                </a:extLst>
              </a:tr>
              <a:tr h="292841">
                <a:tc>
                  <a:txBody>
                    <a:bodyPr/>
                    <a:lstStyle/>
                    <a:p>
                      <a:pPr algn="ctr" fontAlgn="ctr"/>
                      <a:r>
                        <a:rPr lang="en-US" altLang="zh-CN" sz="1800" u="none" strike="noStrike">
                          <a:effectLst/>
                        </a:rPr>
                        <a:t>5000</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36.57</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42.381</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44.716</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0.43884</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0.508572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13.71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47363316"/>
                  </a:ext>
                </a:extLst>
              </a:tr>
              <a:tr h="292841">
                <a:tc>
                  <a:txBody>
                    <a:bodyPr/>
                    <a:lstStyle/>
                    <a:p>
                      <a:pPr algn="ctr" fontAlgn="ctr"/>
                      <a:r>
                        <a:rPr lang="en-US" altLang="zh-CN" sz="1800" u="none" strike="noStrike">
                          <a:effectLst/>
                        </a:rPr>
                        <a:t>7000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49.613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59.088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61.743</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0.425254286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0.506468571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16.04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78561509"/>
                  </a:ext>
                </a:extLst>
              </a:tr>
              <a:tr h="292841">
                <a:tc>
                  <a:txBody>
                    <a:bodyPr/>
                    <a:lstStyle/>
                    <a:p>
                      <a:pPr algn="ctr" fontAlgn="ctr"/>
                      <a:r>
                        <a:rPr lang="en-US" altLang="zh-CN" sz="1800" u="none" strike="noStrike">
                          <a:solidFill>
                            <a:srgbClr val="FF0000"/>
                          </a:solidFill>
                          <a:effectLst/>
                        </a:rPr>
                        <a:t>8000</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solidFill>
                            <a:srgbClr val="FF0000"/>
                          </a:solidFill>
                          <a:effectLst/>
                        </a:rPr>
                        <a:t>56.424</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solidFill>
                            <a:srgbClr val="FF0000"/>
                          </a:solidFill>
                          <a:effectLst/>
                        </a:rPr>
                        <a:t>66.85</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solidFill>
                            <a:srgbClr val="FF0000"/>
                          </a:solidFill>
                          <a:effectLst/>
                        </a:rPr>
                        <a:t>76.919</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solidFill>
                            <a:srgbClr val="FF0000"/>
                          </a:solidFill>
                          <a:effectLst/>
                        </a:rPr>
                        <a:t>0.42318</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solidFill>
                            <a:srgbClr val="FF0000"/>
                          </a:solidFill>
                          <a:effectLst/>
                        </a:rPr>
                        <a:t>0.501375</a:t>
                      </a:r>
                      <a:endParaRPr lang="en-US" altLang="zh-CN" sz="18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15.60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95458708"/>
                  </a:ext>
                </a:extLst>
              </a:tr>
              <a:tr h="292841">
                <a:tc>
                  <a:txBody>
                    <a:bodyPr/>
                    <a:lstStyle/>
                    <a:p>
                      <a:pPr algn="ctr" fontAlgn="ctr"/>
                      <a:r>
                        <a:rPr lang="en-US" altLang="zh-CN" sz="1800" u="none" strike="noStrike">
                          <a:effectLst/>
                        </a:rPr>
                        <a:t>9000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63.563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74.892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78.5415</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0.423753333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0.49928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15.13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23252673"/>
                  </a:ext>
                </a:extLst>
              </a:tr>
              <a:tr h="292841">
                <a:tc>
                  <a:txBody>
                    <a:bodyPr/>
                    <a:lstStyle/>
                    <a:p>
                      <a:pPr algn="ctr" fontAlgn="ctr"/>
                      <a:r>
                        <a:rPr lang="en-US" altLang="zh-CN" sz="1800" u="none" strike="noStrike">
                          <a:effectLst/>
                        </a:rPr>
                        <a:t>10000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70.141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83.94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87.829</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0.420846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0.50364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16.44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87340018"/>
                  </a:ext>
                </a:extLst>
              </a:tr>
              <a:tr h="292841">
                <a:tc>
                  <a:txBody>
                    <a:bodyPr/>
                    <a:lstStyle/>
                    <a:p>
                      <a:pPr algn="ctr" fontAlgn="ctr"/>
                      <a:r>
                        <a:rPr lang="en-US" altLang="zh-CN" sz="1800" u="none" strike="noStrike">
                          <a:effectLst/>
                        </a:rPr>
                        <a:t>11000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77.971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92.29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96.189</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0.425296364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0.5034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15.52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833760419"/>
                  </a:ext>
                </a:extLst>
              </a:tr>
              <a:tr h="292841">
                <a:tc>
                  <a:txBody>
                    <a:bodyPr/>
                    <a:lstStyle/>
                    <a:p>
                      <a:pPr algn="ctr" fontAlgn="ctr"/>
                      <a:r>
                        <a:rPr lang="en-US" altLang="zh-CN" sz="1800" u="none" strike="noStrike">
                          <a:effectLst/>
                        </a:rPr>
                        <a:t>15000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105.618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123.986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132.494</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0.422472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0.495944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14.81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6443545"/>
                  </a:ext>
                </a:extLst>
              </a:tr>
              <a:tr h="292841">
                <a:tc>
                  <a:txBody>
                    <a:bodyPr/>
                    <a:lstStyle/>
                    <a:p>
                      <a:pPr algn="ctr" fontAlgn="ctr"/>
                      <a:r>
                        <a:rPr lang="en-US" altLang="zh-CN" sz="1800" u="none" strike="noStrike">
                          <a:effectLst/>
                        </a:rPr>
                        <a:t>20000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141.254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165.166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175.564</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0.423762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0.495498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14.48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54729282"/>
                  </a:ext>
                </a:extLst>
              </a:tr>
              <a:tr h="292841">
                <a:tc>
                  <a:txBody>
                    <a:bodyPr/>
                    <a:lstStyle/>
                    <a:p>
                      <a:pPr algn="ctr" fontAlgn="ctr"/>
                      <a:r>
                        <a:rPr lang="en-US" altLang="zh-CN" sz="1800" u="none" strike="noStrike">
                          <a:effectLst/>
                        </a:rPr>
                        <a:t>30000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210.344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246.53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263.623</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0.420688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0.49306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14.68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44222261"/>
                  </a:ext>
                </a:extLst>
              </a:tr>
              <a:tr h="292841">
                <a:tc>
                  <a:txBody>
                    <a:bodyPr/>
                    <a:lstStyle/>
                    <a:p>
                      <a:pPr algn="ctr" fontAlgn="ctr"/>
                      <a:r>
                        <a:rPr lang="en-US" altLang="zh-CN" sz="1800" u="none" strike="noStrike">
                          <a:effectLst/>
                        </a:rPr>
                        <a:t>40000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279.902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328.035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352.884</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0.419853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0.4920525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14.67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63153412"/>
                  </a:ext>
                </a:extLst>
              </a:tr>
              <a:tr h="292841">
                <a:tc>
                  <a:txBody>
                    <a:bodyPr/>
                    <a:lstStyle/>
                    <a:p>
                      <a:pPr algn="ctr" fontAlgn="ctr"/>
                      <a:r>
                        <a:rPr lang="en-US" altLang="zh-CN" sz="1800" u="none" strike="noStrike">
                          <a:effectLst/>
                        </a:rPr>
                        <a:t>50000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351.922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409.28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438.335</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0.4223064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0.491136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14.01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53172888"/>
                  </a:ext>
                </a:extLst>
              </a:tr>
              <a:tr h="292841">
                <a:tc>
                  <a:txBody>
                    <a:bodyPr/>
                    <a:lstStyle/>
                    <a:p>
                      <a:pPr algn="ctr" fontAlgn="ctr"/>
                      <a:r>
                        <a:rPr lang="en-US" altLang="zh-CN" sz="1800" u="none" strike="noStrike">
                          <a:effectLst/>
                        </a:rPr>
                        <a:t>60000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419.584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491.515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525.782</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0.419584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0.491515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14.63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83361518"/>
                  </a:ext>
                </a:extLst>
              </a:tr>
              <a:tr h="292841">
                <a:tc>
                  <a:txBody>
                    <a:bodyPr/>
                    <a:lstStyle/>
                    <a:p>
                      <a:pPr algn="ctr" fontAlgn="ctr"/>
                      <a:r>
                        <a:rPr lang="en-US" altLang="zh-CN" sz="1800" u="none" strike="noStrike">
                          <a:effectLst/>
                        </a:rPr>
                        <a:t>80000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559.398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653.369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702.985</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0.4195485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0.49002675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14.38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148697"/>
                  </a:ext>
                </a:extLst>
              </a:tr>
              <a:tr h="292841">
                <a:tc>
                  <a:txBody>
                    <a:bodyPr/>
                    <a:lstStyle/>
                    <a:p>
                      <a:pPr algn="ctr" fontAlgn="ctr"/>
                      <a:r>
                        <a:rPr lang="en-US" altLang="zh-CN" sz="1800" u="none" strike="noStrike">
                          <a:effectLst/>
                        </a:rPr>
                        <a:t>100000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706.86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816.532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874.9</a:t>
                      </a:r>
                      <a:endParaRPr lang="en-US" altLang="zh-CN" sz="1800" b="0" i="0" u="none" strike="noStrike">
                        <a:solidFill>
                          <a:srgbClr val="AEAAAA"/>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0.424116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800" u="none" strike="noStrike">
                          <a:effectLst/>
                        </a:rPr>
                        <a:t>0.4899192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solidFill>
                            <a:srgbClr val="FF0000"/>
                          </a:solidFill>
                          <a:effectLst/>
                        </a:rPr>
                        <a:t>13.43 </a:t>
                      </a:r>
                      <a:r>
                        <a:rPr lang="en-US" altLang="zh-CN" sz="2000" u="none" strike="noStrike">
                          <a:solidFill>
                            <a:srgbClr val="FF0000"/>
                          </a:solidFill>
                          <a:effectLst/>
                          <a:latin typeface="Times New Roman" panose="02020603050405020304" pitchFamily="18" charset="0"/>
                          <a:cs typeface="Times New Roman" panose="02020603050405020304" pitchFamily="18" charset="0"/>
                        </a:rPr>
                        <a:t>%</a:t>
                      </a:r>
                      <a:endParaRPr lang="en-US" altLang="zh-CN" sz="2000" b="0" i="0" u="none" strike="noStrike">
                        <a:solidFill>
                          <a:srgbClr val="FF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12371160"/>
                  </a:ext>
                </a:extLst>
              </a:tr>
            </a:tbl>
          </a:graphicData>
        </a:graphic>
      </p:graphicFrame>
      <p:sp>
        <p:nvSpPr>
          <p:cNvPr id="2" name="文本框 1">
            <a:extLst>
              <a:ext uri="{FF2B5EF4-FFF2-40B4-BE49-F238E27FC236}">
                <a16:creationId xmlns:a16="http://schemas.microsoft.com/office/drawing/2014/main" id="{9C0E4B4F-84E9-49B7-B034-2BBB691DB6FC}"/>
              </a:ext>
            </a:extLst>
          </p:cNvPr>
          <p:cNvSpPr txBox="1"/>
          <p:nvPr/>
        </p:nvSpPr>
        <p:spPr>
          <a:xfrm>
            <a:off x="577296" y="231934"/>
            <a:ext cx="6009034" cy="461665"/>
          </a:xfrm>
          <a:prstGeom prst="rect">
            <a:avLst/>
          </a:prstGeom>
          <a:noFill/>
        </p:spPr>
        <p:txBody>
          <a:bodyPr wrap="square" rtlCol="0">
            <a:spAutoFit/>
          </a:bodyPr>
          <a:lstStyle/>
          <a:p>
            <a:r>
              <a:rPr lang="zh-CN" altLang="en-US" sz="2400"/>
              <a:t>以使用不同核数，睿频频率不一样的角度</a:t>
            </a:r>
          </a:p>
        </p:txBody>
      </p:sp>
      <p:grpSp>
        <p:nvGrpSpPr>
          <p:cNvPr id="9" name="组合 8">
            <a:extLst>
              <a:ext uri="{FF2B5EF4-FFF2-40B4-BE49-F238E27FC236}">
                <a16:creationId xmlns:a16="http://schemas.microsoft.com/office/drawing/2014/main" id="{034285F6-81E0-41DF-A784-C06E9F8DC539}"/>
              </a:ext>
            </a:extLst>
          </p:cNvPr>
          <p:cNvGrpSpPr/>
          <p:nvPr/>
        </p:nvGrpSpPr>
        <p:grpSpPr>
          <a:xfrm>
            <a:off x="2140226" y="2912165"/>
            <a:ext cx="5229046" cy="2388704"/>
            <a:chOff x="2166730" y="3031435"/>
            <a:chExt cx="5229046" cy="2388704"/>
          </a:xfrm>
        </p:grpSpPr>
        <p:grpSp>
          <p:nvGrpSpPr>
            <p:cNvPr id="7" name="组合 6">
              <a:extLst>
                <a:ext uri="{FF2B5EF4-FFF2-40B4-BE49-F238E27FC236}">
                  <a16:creationId xmlns:a16="http://schemas.microsoft.com/office/drawing/2014/main" id="{10A1A515-544D-437F-949F-7C1936741344}"/>
                </a:ext>
              </a:extLst>
            </p:cNvPr>
            <p:cNvGrpSpPr/>
            <p:nvPr/>
          </p:nvGrpSpPr>
          <p:grpSpPr>
            <a:xfrm>
              <a:off x="2166730" y="3031435"/>
              <a:ext cx="5121966" cy="2388704"/>
              <a:chOff x="4505739" y="2557670"/>
              <a:chExt cx="4373218" cy="1908313"/>
            </a:xfrm>
          </p:grpSpPr>
          <p:sp>
            <p:nvSpPr>
              <p:cNvPr id="6" name="矩形 5">
                <a:extLst>
                  <a:ext uri="{FF2B5EF4-FFF2-40B4-BE49-F238E27FC236}">
                    <a16:creationId xmlns:a16="http://schemas.microsoft.com/office/drawing/2014/main" id="{3D4A7491-C5A9-4ADB-99B2-7D6866355694}"/>
                  </a:ext>
                </a:extLst>
              </p:cNvPr>
              <p:cNvSpPr/>
              <p:nvPr/>
            </p:nvSpPr>
            <p:spPr>
              <a:xfrm>
                <a:off x="4505739" y="2557670"/>
                <a:ext cx="4373218" cy="1908313"/>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a:extLst>
                  <a:ext uri="{FF2B5EF4-FFF2-40B4-BE49-F238E27FC236}">
                    <a16:creationId xmlns:a16="http://schemas.microsoft.com/office/drawing/2014/main" id="{FA1294B0-6BF9-46BE-AE4F-B553807CC8DB}"/>
                  </a:ext>
                </a:extLst>
              </p:cNvPr>
              <p:cNvGraphicFramePr>
                <a:graphicFrameLocks noChangeAspect="1"/>
              </p:cNvGraphicFramePr>
              <p:nvPr>
                <p:extLst>
                  <p:ext uri="{D42A27DB-BD31-4B8C-83A1-F6EECF244321}">
                    <p14:modId xmlns:p14="http://schemas.microsoft.com/office/powerpoint/2010/main" val="2621188116"/>
                  </p:ext>
                </p:extLst>
              </p:nvPr>
            </p:nvGraphicFramePr>
            <p:xfrm>
              <a:off x="5057190" y="2701860"/>
              <a:ext cx="3497566" cy="998054"/>
            </p:xfrm>
            <a:graphic>
              <a:graphicData uri="http://schemas.openxmlformats.org/presentationml/2006/ole">
                <mc:AlternateContent xmlns:mc="http://schemas.openxmlformats.org/markup-compatibility/2006">
                  <mc:Choice xmlns:v="urn:schemas-microsoft-com:vml" Requires="v">
                    <p:oleObj spid="_x0000_s3097" name="AxMath" r:id="rId3" imgW="1267920" imgH="362520" progId="Equation.AxMath">
                      <p:embed/>
                    </p:oleObj>
                  </mc:Choice>
                  <mc:Fallback>
                    <p:oleObj name="AxMath" r:id="rId3" imgW="1267920" imgH="362520" progId="Equation.AxMath">
                      <p:embed/>
                      <p:pic>
                        <p:nvPicPr>
                          <p:cNvPr id="0" name=""/>
                          <p:cNvPicPr/>
                          <p:nvPr/>
                        </p:nvPicPr>
                        <p:blipFill>
                          <a:blip r:embed="rId4"/>
                          <a:stretch>
                            <a:fillRect/>
                          </a:stretch>
                        </p:blipFill>
                        <p:spPr>
                          <a:xfrm>
                            <a:off x="5057190" y="2701860"/>
                            <a:ext cx="3497566" cy="998054"/>
                          </a:xfrm>
                          <a:prstGeom prst="rect">
                            <a:avLst/>
                          </a:prstGeom>
                        </p:spPr>
                      </p:pic>
                    </p:oleObj>
                  </mc:Fallback>
                </mc:AlternateContent>
              </a:graphicData>
            </a:graphic>
          </p:graphicFrame>
        </p:grpSp>
        <p:sp>
          <p:nvSpPr>
            <p:cNvPr id="8" name="文本框 7">
              <a:extLst>
                <a:ext uri="{FF2B5EF4-FFF2-40B4-BE49-F238E27FC236}">
                  <a16:creationId xmlns:a16="http://schemas.microsoft.com/office/drawing/2014/main" id="{CE75CA98-E3E1-4C5C-861B-75FF3FC21689}"/>
                </a:ext>
              </a:extLst>
            </p:cNvPr>
            <p:cNvSpPr txBox="1"/>
            <p:nvPr/>
          </p:nvSpPr>
          <p:spPr>
            <a:xfrm>
              <a:off x="2325808" y="4461223"/>
              <a:ext cx="5069968" cy="830997"/>
            </a:xfrm>
            <a:prstGeom prst="rect">
              <a:avLst/>
            </a:prstGeom>
            <a:noFill/>
          </p:spPr>
          <p:txBody>
            <a:bodyPr wrap="square" rtlCol="0">
              <a:spAutoFit/>
            </a:bodyPr>
            <a:lstStyle/>
            <a:p>
              <a:r>
                <a:rPr lang="zh-CN" altLang="en-US" sz="2400"/>
                <a:t>结论：天河单核与单节点效率不同，部分原因可能是睿频</a:t>
              </a:r>
            </a:p>
          </p:txBody>
        </p:sp>
      </p:grpSp>
    </p:spTree>
    <p:extLst>
      <p:ext uri="{BB962C8B-B14F-4D97-AF65-F5344CB8AC3E}">
        <p14:creationId xmlns:p14="http://schemas.microsoft.com/office/powerpoint/2010/main" val="86648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F338A81-64EE-41D6-98F0-69BC7AC954F7}"/>
              </a:ext>
            </a:extLst>
          </p:cNvPr>
          <p:cNvGrpSpPr/>
          <p:nvPr/>
        </p:nvGrpSpPr>
        <p:grpSpPr>
          <a:xfrm>
            <a:off x="509587" y="662609"/>
            <a:ext cx="11417370" cy="5896535"/>
            <a:chOff x="509587" y="1168399"/>
            <a:chExt cx="10742613" cy="5390745"/>
          </a:xfrm>
        </p:grpSpPr>
        <p:pic>
          <p:nvPicPr>
            <p:cNvPr id="2" name="图片 1">
              <a:extLst>
                <a:ext uri="{FF2B5EF4-FFF2-40B4-BE49-F238E27FC236}">
                  <a16:creationId xmlns:a16="http://schemas.microsoft.com/office/drawing/2014/main" id="{7A474023-6E35-4535-B1DB-D99BC2265661}"/>
                </a:ext>
              </a:extLst>
            </p:cNvPr>
            <p:cNvPicPr>
              <a:picLocks noChangeAspect="1"/>
            </p:cNvPicPr>
            <p:nvPr/>
          </p:nvPicPr>
          <p:blipFill>
            <a:blip r:embed="rId2"/>
            <a:stretch>
              <a:fillRect/>
            </a:stretch>
          </p:blipFill>
          <p:spPr>
            <a:xfrm>
              <a:off x="509587" y="1168399"/>
              <a:ext cx="10742613" cy="5390745"/>
            </a:xfrm>
            <a:prstGeom prst="rect">
              <a:avLst/>
            </a:prstGeom>
          </p:spPr>
        </p:pic>
        <p:sp>
          <p:nvSpPr>
            <p:cNvPr id="3" name="文本框 2">
              <a:extLst>
                <a:ext uri="{FF2B5EF4-FFF2-40B4-BE49-F238E27FC236}">
                  <a16:creationId xmlns:a16="http://schemas.microsoft.com/office/drawing/2014/main" id="{4089D587-FDD4-4108-B25F-B014597CE522}"/>
                </a:ext>
              </a:extLst>
            </p:cNvPr>
            <p:cNvSpPr txBox="1"/>
            <p:nvPr/>
          </p:nvSpPr>
          <p:spPr>
            <a:xfrm>
              <a:off x="5261114" y="4161182"/>
              <a:ext cx="4227443" cy="351721"/>
            </a:xfrm>
            <a:prstGeom prst="rect">
              <a:avLst/>
            </a:prstGeom>
            <a:solidFill>
              <a:schemeClr val="bg1"/>
            </a:solidFill>
          </p:spPr>
          <p:txBody>
            <a:bodyPr wrap="square" rtlCol="0">
              <a:spAutoFit/>
            </a:bodyPr>
            <a:lstStyle/>
            <a:p>
              <a:r>
                <a:rPr lang="en-US" altLang="zh-CN" sz="1900">
                  <a:solidFill>
                    <a:srgbClr val="0070C0"/>
                  </a:solidFill>
                  <a:latin typeface="Times New Roman" panose="02020603050405020304" pitchFamily="18" charset="0"/>
                  <a:cs typeface="Times New Roman" panose="02020603050405020304" pitchFamily="18" charset="0"/>
                </a:rPr>
                <a:t>TH</a:t>
              </a:r>
              <a:r>
                <a:rPr lang="zh-CN" altLang="en-US" sz="1900">
                  <a:solidFill>
                    <a:srgbClr val="0070C0"/>
                  </a:solidFill>
                  <a:latin typeface="Times New Roman" panose="02020603050405020304" pitchFamily="18" charset="0"/>
                  <a:cs typeface="Times New Roman" panose="02020603050405020304" pitchFamily="18" charset="0"/>
                </a:rPr>
                <a:t>单节点与</a:t>
              </a:r>
              <a:r>
                <a:rPr lang="en-US" altLang="zh-CN" sz="1900">
                  <a:solidFill>
                    <a:srgbClr val="0070C0"/>
                  </a:solidFill>
                  <a:latin typeface="Times New Roman" panose="02020603050405020304" pitchFamily="18" charset="0"/>
                  <a:cs typeface="Times New Roman" panose="02020603050405020304" pitchFamily="18" charset="0"/>
                </a:rPr>
                <a:t>IHEP  Ave=6.59%</a:t>
              </a:r>
              <a:endParaRPr lang="zh-CN" altLang="en-US" sz="1900">
                <a:solidFill>
                  <a:srgbClr val="0070C0"/>
                </a:solidFill>
                <a:latin typeface="Times New Roman" panose="02020603050405020304" pitchFamily="18" charset="0"/>
                <a:cs typeface="Times New Roman" panose="02020603050405020304" pitchFamily="18" charset="0"/>
              </a:endParaRPr>
            </a:p>
          </p:txBody>
        </p:sp>
      </p:grpSp>
      <p:sp>
        <p:nvSpPr>
          <p:cNvPr id="5" name="文本框 4">
            <a:extLst>
              <a:ext uri="{FF2B5EF4-FFF2-40B4-BE49-F238E27FC236}">
                <a16:creationId xmlns:a16="http://schemas.microsoft.com/office/drawing/2014/main" id="{584299A6-EC72-456C-847E-97E6BF67DD18}"/>
              </a:ext>
            </a:extLst>
          </p:cNvPr>
          <p:cNvSpPr txBox="1"/>
          <p:nvPr/>
        </p:nvSpPr>
        <p:spPr>
          <a:xfrm>
            <a:off x="9422296" y="6488668"/>
            <a:ext cx="2769704" cy="369332"/>
          </a:xfrm>
          <a:prstGeom prst="rect">
            <a:avLst/>
          </a:prstGeom>
          <a:noFill/>
        </p:spPr>
        <p:txBody>
          <a:bodyPr wrap="square" rtlCol="0">
            <a:spAutoFit/>
          </a:bodyPr>
          <a:lstStyle/>
          <a:p>
            <a:r>
              <a:rPr lang="zh-CN" altLang="en-US">
                <a:solidFill>
                  <a:srgbClr val="0070C0"/>
                </a:solidFill>
              </a:rPr>
              <a:t>蓝线为何如此之低？</a:t>
            </a:r>
          </a:p>
        </p:txBody>
      </p:sp>
      <p:sp>
        <p:nvSpPr>
          <p:cNvPr id="6" name="文本框 5">
            <a:extLst>
              <a:ext uri="{FF2B5EF4-FFF2-40B4-BE49-F238E27FC236}">
                <a16:creationId xmlns:a16="http://schemas.microsoft.com/office/drawing/2014/main" id="{FAC2E87C-BCB0-4C65-A463-C569E04AEBDB}"/>
              </a:ext>
            </a:extLst>
          </p:cNvPr>
          <p:cNvSpPr txBox="1"/>
          <p:nvPr/>
        </p:nvSpPr>
        <p:spPr>
          <a:xfrm>
            <a:off x="7566505" y="3252615"/>
            <a:ext cx="4492974" cy="384721"/>
          </a:xfrm>
          <a:prstGeom prst="rect">
            <a:avLst/>
          </a:prstGeom>
          <a:solidFill>
            <a:schemeClr val="bg1"/>
          </a:solidFill>
        </p:spPr>
        <p:txBody>
          <a:bodyPr wrap="square" rtlCol="0">
            <a:spAutoFit/>
          </a:bodyPr>
          <a:lstStyle/>
          <a:p>
            <a:r>
              <a:rPr lang="en-US" altLang="zh-CN" sz="1900">
                <a:latin typeface="Times New Roman" panose="02020603050405020304" pitchFamily="18" charset="0"/>
                <a:cs typeface="Times New Roman" panose="02020603050405020304" pitchFamily="18" charset="0"/>
              </a:rPr>
              <a:t>TH</a:t>
            </a:r>
            <a:r>
              <a:rPr lang="zh-CN" altLang="en-US" sz="1900">
                <a:latin typeface="Times New Roman" panose="02020603050405020304" pitchFamily="18" charset="0"/>
                <a:cs typeface="Times New Roman" panose="02020603050405020304" pitchFamily="18" charset="0"/>
              </a:rPr>
              <a:t>单节点与</a:t>
            </a:r>
            <a:r>
              <a:rPr lang="en-US" altLang="zh-CN" sz="1900">
                <a:latin typeface="Times New Roman" panose="02020603050405020304" pitchFamily="18" charset="0"/>
                <a:cs typeface="Times New Roman" panose="02020603050405020304" pitchFamily="18" charset="0"/>
              </a:rPr>
              <a:t>TH</a:t>
            </a:r>
            <a:r>
              <a:rPr lang="zh-CN" altLang="en-US" sz="1900">
                <a:latin typeface="Times New Roman" panose="02020603050405020304" pitchFamily="18" charset="0"/>
                <a:cs typeface="Times New Roman" panose="02020603050405020304" pitchFamily="18" charset="0"/>
              </a:rPr>
              <a:t>单核</a:t>
            </a:r>
            <a:r>
              <a:rPr lang="en-US" altLang="zh-CN" sz="1900">
                <a:latin typeface="Times New Roman" panose="02020603050405020304" pitchFamily="18" charset="0"/>
                <a:cs typeface="Times New Roman" panose="02020603050405020304" pitchFamily="18" charset="0"/>
              </a:rPr>
              <a:t>  Ave=14.39%</a:t>
            </a:r>
            <a:endParaRPr lang="zh-CN" altLang="en-US" sz="190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22A579A-DE38-4BE4-9B58-7D1CC917246D}"/>
              </a:ext>
            </a:extLst>
          </p:cNvPr>
          <p:cNvSpPr txBox="1"/>
          <p:nvPr/>
        </p:nvSpPr>
        <p:spPr>
          <a:xfrm>
            <a:off x="4929322" y="1784016"/>
            <a:ext cx="4492974" cy="384721"/>
          </a:xfrm>
          <a:prstGeom prst="rect">
            <a:avLst/>
          </a:prstGeom>
          <a:solidFill>
            <a:schemeClr val="bg1"/>
          </a:solidFill>
        </p:spPr>
        <p:txBody>
          <a:bodyPr wrap="square" rtlCol="0">
            <a:spAutoFit/>
          </a:bodyPr>
          <a:lstStyle/>
          <a:p>
            <a:r>
              <a:rPr lang="en-US" altLang="zh-CN" sz="1900">
                <a:solidFill>
                  <a:srgbClr val="FF0000"/>
                </a:solidFill>
                <a:latin typeface="Times New Roman" panose="02020603050405020304" pitchFamily="18" charset="0"/>
                <a:cs typeface="Times New Roman" panose="02020603050405020304" pitchFamily="18" charset="0"/>
              </a:rPr>
              <a:t>TH</a:t>
            </a:r>
            <a:r>
              <a:rPr lang="zh-CN" altLang="en-US" sz="1900">
                <a:solidFill>
                  <a:srgbClr val="FF0000"/>
                </a:solidFill>
                <a:latin typeface="Times New Roman" panose="02020603050405020304" pitchFamily="18" charset="0"/>
                <a:cs typeface="Times New Roman" panose="02020603050405020304" pitchFamily="18" charset="0"/>
              </a:rPr>
              <a:t>单核与</a:t>
            </a:r>
            <a:r>
              <a:rPr lang="en-US" altLang="zh-CN" sz="1900">
                <a:solidFill>
                  <a:srgbClr val="FF0000"/>
                </a:solidFill>
                <a:latin typeface="Times New Roman" panose="02020603050405020304" pitchFamily="18" charset="0"/>
                <a:cs typeface="Times New Roman" panose="02020603050405020304" pitchFamily="18" charset="0"/>
              </a:rPr>
              <a:t>IHEP  Ave=6.59%</a:t>
            </a:r>
            <a:endParaRPr lang="zh-CN" altLang="en-US" sz="19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2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AA6520-E677-4B6E-A1D8-E312C76A7BC2}"/>
              </a:ext>
            </a:extLst>
          </p:cNvPr>
          <p:cNvSpPr txBox="1"/>
          <p:nvPr/>
        </p:nvSpPr>
        <p:spPr>
          <a:xfrm>
            <a:off x="3299791" y="2782669"/>
            <a:ext cx="3670852" cy="646331"/>
          </a:xfrm>
          <a:prstGeom prst="rect">
            <a:avLst/>
          </a:prstGeom>
          <a:noFill/>
        </p:spPr>
        <p:txBody>
          <a:bodyPr wrap="square" rtlCol="0">
            <a:spAutoFit/>
          </a:bodyPr>
          <a:lstStyle/>
          <a:p>
            <a:r>
              <a:rPr lang="zh-CN" altLang="en-US" sz="3600"/>
              <a:t>容器启动时间</a:t>
            </a:r>
          </a:p>
        </p:txBody>
      </p:sp>
    </p:spTree>
    <p:extLst>
      <p:ext uri="{BB962C8B-B14F-4D97-AF65-F5344CB8AC3E}">
        <p14:creationId xmlns:p14="http://schemas.microsoft.com/office/powerpoint/2010/main" val="512043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C2FA0E-9D7A-4249-BA8B-AB88238BC44C}"/>
              </a:ext>
            </a:extLst>
          </p:cNvPr>
          <p:cNvSpPr txBox="1"/>
          <p:nvPr/>
        </p:nvSpPr>
        <p:spPr>
          <a:xfrm>
            <a:off x="825500" y="2442830"/>
            <a:ext cx="3567391" cy="369332"/>
          </a:xfrm>
          <a:prstGeom prst="rect">
            <a:avLst/>
          </a:prstGeom>
          <a:noFill/>
        </p:spPr>
        <p:txBody>
          <a:bodyPr wrap="square" rtlCol="0">
            <a:spAutoFit/>
          </a:bodyPr>
          <a:lstStyle/>
          <a:p>
            <a:r>
              <a:rPr lang="zh-CN" altLang="en-US"/>
              <a:t>容器启动</a:t>
            </a:r>
            <a:r>
              <a:rPr lang="en-US" altLang="zh-CN"/>
              <a:t>+source</a:t>
            </a:r>
            <a:r>
              <a:rPr lang="zh-CN" altLang="en-US"/>
              <a:t>环境</a:t>
            </a:r>
            <a:r>
              <a:rPr lang="en-US" altLang="zh-CN"/>
              <a:t>+</a:t>
            </a:r>
            <a:r>
              <a:rPr lang="zh-CN" altLang="en-US"/>
              <a:t>模拟</a:t>
            </a:r>
            <a:r>
              <a:rPr lang="en-US" altLang="zh-CN"/>
              <a:t>5</a:t>
            </a:r>
            <a:r>
              <a:rPr lang="zh-CN" altLang="en-US"/>
              <a:t>事例</a:t>
            </a:r>
          </a:p>
        </p:txBody>
      </p:sp>
      <p:sp>
        <p:nvSpPr>
          <p:cNvPr id="4" name="文本框 3">
            <a:extLst>
              <a:ext uri="{FF2B5EF4-FFF2-40B4-BE49-F238E27FC236}">
                <a16:creationId xmlns:a16="http://schemas.microsoft.com/office/drawing/2014/main" id="{EDFD6358-D8B7-4632-954C-5DFDB6232095}"/>
              </a:ext>
            </a:extLst>
          </p:cNvPr>
          <p:cNvSpPr txBox="1"/>
          <p:nvPr/>
        </p:nvSpPr>
        <p:spPr>
          <a:xfrm>
            <a:off x="825500" y="3244334"/>
            <a:ext cx="3567391" cy="369332"/>
          </a:xfrm>
          <a:prstGeom prst="rect">
            <a:avLst/>
          </a:prstGeom>
          <a:noFill/>
        </p:spPr>
        <p:txBody>
          <a:bodyPr wrap="square" rtlCol="0">
            <a:spAutoFit/>
          </a:bodyPr>
          <a:lstStyle/>
          <a:p>
            <a:r>
              <a:rPr lang="zh-CN" altLang="en-US"/>
              <a:t>容器启动</a:t>
            </a:r>
            <a:r>
              <a:rPr lang="en-US" altLang="zh-CN"/>
              <a:t>+source</a:t>
            </a:r>
            <a:r>
              <a:rPr lang="zh-CN" altLang="en-US"/>
              <a:t>环境</a:t>
            </a:r>
          </a:p>
        </p:txBody>
      </p:sp>
      <p:sp>
        <p:nvSpPr>
          <p:cNvPr id="5" name="文本框 4">
            <a:extLst>
              <a:ext uri="{FF2B5EF4-FFF2-40B4-BE49-F238E27FC236}">
                <a16:creationId xmlns:a16="http://schemas.microsoft.com/office/drawing/2014/main" id="{B23C9923-C321-41A9-8949-74EB0300CFEC}"/>
              </a:ext>
            </a:extLst>
          </p:cNvPr>
          <p:cNvSpPr txBox="1"/>
          <p:nvPr/>
        </p:nvSpPr>
        <p:spPr>
          <a:xfrm>
            <a:off x="825500" y="3563845"/>
            <a:ext cx="4545496" cy="646331"/>
          </a:xfrm>
          <a:prstGeom prst="rect">
            <a:avLst/>
          </a:prstGeom>
          <a:noFill/>
        </p:spPr>
        <p:txBody>
          <a:bodyPr wrap="square" rtlCol="0">
            <a:spAutoFit/>
          </a:bodyPr>
          <a:lstStyle/>
          <a:p>
            <a:r>
              <a:rPr lang="zh-CN" altLang="en-US"/>
              <a:t>单节点并行 </a:t>
            </a:r>
            <a:r>
              <a:rPr lang="en-US" altLang="zh-CN"/>
              <a:t>real time  223.038s</a:t>
            </a:r>
          </a:p>
          <a:p>
            <a:r>
              <a:rPr lang="zh-CN" altLang="en-US"/>
              <a:t>相同节点第二次 </a:t>
            </a:r>
            <a:r>
              <a:rPr lang="en-US" altLang="zh-CN"/>
              <a:t>real time </a:t>
            </a:r>
            <a:r>
              <a:rPr lang="zh-CN" altLang="en-US"/>
              <a:t>≈</a:t>
            </a:r>
            <a:r>
              <a:rPr lang="en-US" altLang="zh-CN"/>
              <a:t>60s  </a:t>
            </a:r>
            <a:endParaRPr lang="zh-CN" altLang="en-US"/>
          </a:p>
        </p:txBody>
      </p:sp>
      <p:sp>
        <p:nvSpPr>
          <p:cNvPr id="6" name="文本框 5">
            <a:extLst>
              <a:ext uri="{FF2B5EF4-FFF2-40B4-BE49-F238E27FC236}">
                <a16:creationId xmlns:a16="http://schemas.microsoft.com/office/drawing/2014/main" id="{C20865E0-78A7-4173-B4D1-B93473A1F190}"/>
              </a:ext>
            </a:extLst>
          </p:cNvPr>
          <p:cNvSpPr txBox="1"/>
          <p:nvPr/>
        </p:nvSpPr>
        <p:spPr>
          <a:xfrm>
            <a:off x="825500" y="2701855"/>
            <a:ext cx="4228957" cy="646331"/>
          </a:xfrm>
          <a:prstGeom prst="rect">
            <a:avLst/>
          </a:prstGeom>
          <a:noFill/>
        </p:spPr>
        <p:txBody>
          <a:bodyPr wrap="square" rtlCol="0">
            <a:spAutoFit/>
          </a:bodyPr>
          <a:lstStyle/>
          <a:p>
            <a:r>
              <a:rPr lang="zh-CN" altLang="en-US"/>
              <a:t>单节点并行  </a:t>
            </a:r>
            <a:r>
              <a:rPr lang="en-US" altLang="zh-CN"/>
              <a:t>real time 270.181s</a:t>
            </a:r>
          </a:p>
          <a:p>
            <a:r>
              <a:rPr lang="zh-CN" altLang="en-US"/>
              <a:t>第二次 </a:t>
            </a:r>
            <a:r>
              <a:rPr lang="en-US" altLang="zh-CN"/>
              <a:t>real time </a:t>
            </a:r>
            <a:r>
              <a:rPr lang="zh-CN" altLang="en-US"/>
              <a:t>≈ </a:t>
            </a:r>
            <a:r>
              <a:rPr lang="en-US" altLang="zh-CN"/>
              <a:t>60s</a:t>
            </a:r>
            <a:endParaRPr lang="zh-CN" altLang="en-US"/>
          </a:p>
        </p:txBody>
      </p:sp>
      <p:sp>
        <p:nvSpPr>
          <p:cNvPr id="7" name="文本框 6">
            <a:extLst>
              <a:ext uri="{FF2B5EF4-FFF2-40B4-BE49-F238E27FC236}">
                <a16:creationId xmlns:a16="http://schemas.microsoft.com/office/drawing/2014/main" id="{B140B6AD-69A4-47BF-A6EB-97F0B2597643}"/>
              </a:ext>
            </a:extLst>
          </p:cNvPr>
          <p:cNvSpPr txBox="1"/>
          <p:nvPr/>
        </p:nvSpPr>
        <p:spPr>
          <a:xfrm>
            <a:off x="825500" y="1799747"/>
            <a:ext cx="3567391" cy="369332"/>
          </a:xfrm>
          <a:prstGeom prst="rect">
            <a:avLst/>
          </a:prstGeom>
          <a:noFill/>
        </p:spPr>
        <p:txBody>
          <a:bodyPr wrap="square" rtlCol="0">
            <a:spAutoFit/>
          </a:bodyPr>
          <a:lstStyle/>
          <a:p>
            <a:r>
              <a:rPr lang="zh-CN" altLang="en-US"/>
              <a:t>容器启动</a:t>
            </a:r>
            <a:r>
              <a:rPr lang="en-US" altLang="zh-CN"/>
              <a:t>+</a:t>
            </a:r>
            <a:r>
              <a:rPr lang="zh-CN" altLang="en-US"/>
              <a:t>空载</a:t>
            </a:r>
          </a:p>
        </p:txBody>
      </p:sp>
      <p:sp>
        <p:nvSpPr>
          <p:cNvPr id="8" name="文本框 7">
            <a:extLst>
              <a:ext uri="{FF2B5EF4-FFF2-40B4-BE49-F238E27FC236}">
                <a16:creationId xmlns:a16="http://schemas.microsoft.com/office/drawing/2014/main" id="{43301B0B-C2A1-4382-96E7-C4E69C4DC97E}"/>
              </a:ext>
            </a:extLst>
          </p:cNvPr>
          <p:cNvSpPr txBox="1"/>
          <p:nvPr/>
        </p:nvSpPr>
        <p:spPr>
          <a:xfrm>
            <a:off x="825500" y="2165831"/>
            <a:ext cx="3178048" cy="369332"/>
          </a:xfrm>
          <a:prstGeom prst="rect">
            <a:avLst/>
          </a:prstGeom>
          <a:noFill/>
        </p:spPr>
        <p:txBody>
          <a:bodyPr wrap="square" rtlCol="0">
            <a:spAutoFit/>
          </a:bodyPr>
          <a:lstStyle/>
          <a:p>
            <a:r>
              <a:rPr lang="zh-CN" altLang="en-US"/>
              <a:t>单节点并行 </a:t>
            </a:r>
            <a:r>
              <a:rPr lang="en-US" altLang="zh-CN"/>
              <a:t>real time </a:t>
            </a:r>
            <a:r>
              <a:rPr lang="zh-CN" altLang="en-US"/>
              <a:t>≈ </a:t>
            </a:r>
            <a:r>
              <a:rPr lang="en-US" altLang="zh-CN"/>
              <a:t>2 s</a:t>
            </a:r>
            <a:endParaRPr lang="zh-CN" altLang="en-US"/>
          </a:p>
        </p:txBody>
      </p:sp>
      <p:graphicFrame>
        <p:nvGraphicFramePr>
          <p:cNvPr id="9" name="表格 8">
            <a:extLst>
              <a:ext uri="{FF2B5EF4-FFF2-40B4-BE49-F238E27FC236}">
                <a16:creationId xmlns:a16="http://schemas.microsoft.com/office/drawing/2014/main" id="{6665AA3A-8A47-421A-BDA0-BE1801AA4C8D}"/>
              </a:ext>
            </a:extLst>
          </p:cNvPr>
          <p:cNvGraphicFramePr>
            <a:graphicFrameLocks noGrp="1"/>
          </p:cNvGraphicFramePr>
          <p:nvPr>
            <p:extLst>
              <p:ext uri="{D42A27DB-BD31-4B8C-83A1-F6EECF244321}">
                <p14:modId xmlns:p14="http://schemas.microsoft.com/office/powerpoint/2010/main" val="593882042"/>
              </p:ext>
            </p:extLst>
          </p:nvPr>
        </p:nvGraphicFramePr>
        <p:xfrm>
          <a:off x="402810" y="1799747"/>
          <a:ext cx="11386379" cy="3717097"/>
        </p:xfrm>
        <a:graphic>
          <a:graphicData uri="http://schemas.openxmlformats.org/drawingml/2006/table">
            <a:tbl>
              <a:tblPr firstRow="1" bandRow="1">
                <a:tableStyleId>{5C22544A-7EE6-4342-B048-85BDC9FD1C3A}</a:tableStyleId>
              </a:tblPr>
              <a:tblGrid>
                <a:gridCol w="2136361">
                  <a:extLst>
                    <a:ext uri="{9D8B030D-6E8A-4147-A177-3AD203B41FA5}">
                      <a16:colId xmlns:a16="http://schemas.microsoft.com/office/drawing/2014/main" val="1716534056"/>
                    </a:ext>
                  </a:extLst>
                </a:gridCol>
                <a:gridCol w="1577009">
                  <a:extLst>
                    <a:ext uri="{9D8B030D-6E8A-4147-A177-3AD203B41FA5}">
                      <a16:colId xmlns:a16="http://schemas.microsoft.com/office/drawing/2014/main" val="3287924120"/>
                    </a:ext>
                  </a:extLst>
                </a:gridCol>
                <a:gridCol w="2557670">
                  <a:extLst>
                    <a:ext uri="{9D8B030D-6E8A-4147-A177-3AD203B41FA5}">
                      <a16:colId xmlns:a16="http://schemas.microsoft.com/office/drawing/2014/main" val="2997714811"/>
                    </a:ext>
                  </a:extLst>
                </a:gridCol>
                <a:gridCol w="2464904">
                  <a:extLst>
                    <a:ext uri="{9D8B030D-6E8A-4147-A177-3AD203B41FA5}">
                      <a16:colId xmlns:a16="http://schemas.microsoft.com/office/drawing/2014/main" val="1818323532"/>
                    </a:ext>
                  </a:extLst>
                </a:gridCol>
                <a:gridCol w="2650435">
                  <a:extLst>
                    <a:ext uri="{9D8B030D-6E8A-4147-A177-3AD203B41FA5}">
                      <a16:colId xmlns:a16="http://schemas.microsoft.com/office/drawing/2014/main" val="1879240765"/>
                    </a:ext>
                  </a:extLst>
                </a:gridCol>
              </a:tblGrid>
              <a:tr h="18267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a:solidFill>
                            <a:schemeClr val="tx1"/>
                          </a:solidFill>
                        </a:rPr>
                        <a:t>单节点并行 </a:t>
                      </a:r>
                    </a:p>
                    <a:p>
                      <a:pPr algn="ct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a:solidFill>
                            <a:schemeClr val="tx1"/>
                          </a:solidFill>
                        </a:rPr>
                        <a:t>容器启动</a:t>
                      </a:r>
                      <a:endParaRPr lang="en-US" altLang="zh-CN" sz="280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a:solidFill>
                            <a:schemeClr val="tx1"/>
                          </a:solidFill>
                        </a:rPr>
                        <a:t>+</a:t>
                      </a:r>
                      <a:r>
                        <a:rPr lang="zh-CN" altLang="en-US" sz="2800">
                          <a:solidFill>
                            <a:schemeClr val="tx1"/>
                          </a:solidFill>
                        </a:rPr>
                        <a:t>空载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a:solidFill>
                            <a:schemeClr val="tx1"/>
                          </a:solidFill>
                        </a:rPr>
                        <a:t>容器启动</a:t>
                      </a:r>
                      <a:r>
                        <a:rPr lang="en-US" altLang="zh-CN" sz="2800">
                          <a:solidFill>
                            <a:schemeClr val="tx1"/>
                          </a:solidFill>
                        </a:rPr>
                        <a:t>+source</a:t>
                      </a:r>
                      <a:r>
                        <a:rPr lang="zh-CN" altLang="en-US" sz="2800">
                          <a:solidFill>
                            <a:schemeClr val="tx1"/>
                          </a:solidFill>
                        </a:rPr>
                        <a:t>环境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a:solidFill>
                            <a:schemeClr val="tx1"/>
                          </a:solidFill>
                        </a:rPr>
                        <a:t>容器启动</a:t>
                      </a:r>
                      <a:r>
                        <a:rPr lang="en-US" altLang="zh-CN" sz="2800">
                          <a:solidFill>
                            <a:schemeClr val="tx1"/>
                          </a:solidFill>
                        </a:rPr>
                        <a:t>+source</a:t>
                      </a:r>
                      <a:r>
                        <a:rPr lang="zh-CN" altLang="en-US" sz="2800">
                          <a:solidFill>
                            <a:schemeClr val="tx1"/>
                          </a:solidFill>
                        </a:rPr>
                        <a:t>环境</a:t>
                      </a:r>
                      <a:endParaRPr lang="en-US" altLang="zh-CN" sz="280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a:solidFill>
                            <a:schemeClr val="tx1"/>
                          </a:solidFill>
                        </a:rPr>
                        <a:t>+</a:t>
                      </a:r>
                      <a:r>
                        <a:rPr lang="zh-CN" altLang="en-US" sz="2800">
                          <a:solidFill>
                            <a:schemeClr val="tx1"/>
                          </a:solidFill>
                        </a:rPr>
                        <a:t>模拟</a:t>
                      </a:r>
                      <a:r>
                        <a:rPr lang="en-US" altLang="zh-CN" sz="2800">
                          <a:solidFill>
                            <a:schemeClr val="tx1"/>
                          </a:solidFill>
                        </a:rPr>
                        <a:t>5</a:t>
                      </a:r>
                      <a:r>
                        <a:rPr lang="zh-CN" altLang="en-US" sz="2800">
                          <a:solidFill>
                            <a:schemeClr val="tx1"/>
                          </a:solidFill>
                        </a:rPr>
                        <a:t>事例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6408838"/>
                  </a:ext>
                </a:extLst>
              </a:tr>
              <a:tr h="90678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a:solidFill>
                            <a:schemeClr val="tx1"/>
                          </a:solidFill>
                        </a:rPr>
                        <a:t>single job’s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a:solidFill>
                            <a:schemeClr val="tx1"/>
                          </a:solidFill>
                        </a:rPr>
                        <a:t>real time /s</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a:solidFill>
                            <a:schemeClr val="tx1"/>
                          </a:solidFill>
                        </a:rPr>
                        <a:t>1st</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a:solidFill>
                            <a:schemeClr val="tx1"/>
                          </a:solidFill>
                        </a:rPr>
                        <a:t>≈ </a:t>
                      </a:r>
                      <a:r>
                        <a:rPr lang="en-US" altLang="zh-CN" sz="2800">
                          <a:solidFill>
                            <a:schemeClr val="tx1"/>
                          </a:solidFill>
                        </a:rPr>
                        <a:t>2</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a:t>223.038</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a:t>270.181</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8099804"/>
                  </a:ext>
                </a:extLst>
              </a:tr>
              <a:tr h="983609">
                <a:tc vMerge="1">
                  <a:txBody>
                    <a:bodyPr/>
                    <a:lstStyle/>
                    <a:p>
                      <a:endParaRPr lang="zh-CN" altLang="en-US"/>
                    </a:p>
                  </a:txBody>
                  <a:tcPr/>
                </a:tc>
                <a:tc>
                  <a:txBody>
                    <a:bodyPr/>
                    <a:lstStyle/>
                    <a:p>
                      <a:pPr algn="ctr"/>
                      <a:r>
                        <a:rPr lang="en-US" altLang="zh-CN" sz="2800">
                          <a:solidFill>
                            <a:schemeClr val="tx1"/>
                          </a:solidFill>
                        </a:rPr>
                        <a:t>2nd</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a:solidFill>
                            <a:schemeClr val="tx1"/>
                          </a:solidFill>
                        </a:rPr>
                        <a:t>0.12 ~0.25</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a:solidFill>
                            <a:schemeClr val="tx1"/>
                          </a:solidFill>
                        </a:rPr>
                        <a:t>≈</a:t>
                      </a:r>
                      <a:r>
                        <a:rPr lang="en-US" altLang="zh-CN" sz="2800"/>
                        <a:t>60</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a:solidFill>
                            <a:schemeClr val="tx1"/>
                          </a:solidFill>
                        </a:rPr>
                        <a:t>≈</a:t>
                      </a:r>
                      <a:r>
                        <a:rPr lang="en-US" altLang="zh-CN" sz="2800"/>
                        <a:t>60</a:t>
                      </a:r>
                      <a:endParaRPr lang="zh-CN" altLang="en-US" sz="2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8405981"/>
                  </a:ext>
                </a:extLst>
              </a:tr>
            </a:tbl>
          </a:graphicData>
        </a:graphic>
      </p:graphicFrame>
      <p:sp>
        <p:nvSpPr>
          <p:cNvPr id="10" name="文本框 9">
            <a:extLst>
              <a:ext uri="{FF2B5EF4-FFF2-40B4-BE49-F238E27FC236}">
                <a16:creationId xmlns:a16="http://schemas.microsoft.com/office/drawing/2014/main" id="{D6B0E24F-A382-4F05-9A08-0FF0AC054A49}"/>
              </a:ext>
            </a:extLst>
          </p:cNvPr>
          <p:cNvSpPr txBox="1"/>
          <p:nvPr/>
        </p:nvSpPr>
        <p:spPr>
          <a:xfrm>
            <a:off x="10140672" y="6356146"/>
            <a:ext cx="1648517" cy="369332"/>
          </a:xfrm>
          <a:prstGeom prst="rect">
            <a:avLst/>
          </a:prstGeom>
          <a:noFill/>
        </p:spPr>
        <p:txBody>
          <a:bodyPr wrap="square" rtlCol="0">
            <a:spAutoFit/>
          </a:bodyPr>
          <a:lstStyle/>
          <a:p>
            <a:r>
              <a:rPr lang="en-US" altLang="zh-CN">
                <a:solidFill>
                  <a:srgbClr val="FF0000"/>
                </a:solidFill>
              </a:rPr>
              <a:t>*</a:t>
            </a:r>
            <a:r>
              <a:rPr lang="en-US" altLang="zh-CN"/>
              <a:t>using mysql</a:t>
            </a:r>
            <a:endParaRPr lang="zh-CN" altLang="en-US"/>
          </a:p>
        </p:txBody>
      </p:sp>
      <p:sp>
        <p:nvSpPr>
          <p:cNvPr id="3" name="文本框 2">
            <a:extLst>
              <a:ext uri="{FF2B5EF4-FFF2-40B4-BE49-F238E27FC236}">
                <a16:creationId xmlns:a16="http://schemas.microsoft.com/office/drawing/2014/main" id="{F114742E-EA43-41D9-A6B8-266814589AF5}"/>
              </a:ext>
            </a:extLst>
          </p:cNvPr>
          <p:cNvSpPr txBox="1"/>
          <p:nvPr/>
        </p:nvSpPr>
        <p:spPr>
          <a:xfrm>
            <a:off x="402810" y="602492"/>
            <a:ext cx="3600738" cy="584775"/>
          </a:xfrm>
          <a:prstGeom prst="rect">
            <a:avLst/>
          </a:prstGeom>
          <a:noFill/>
        </p:spPr>
        <p:txBody>
          <a:bodyPr wrap="square" rtlCol="0">
            <a:spAutoFit/>
          </a:bodyPr>
          <a:lstStyle/>
          <a:p>
            <a:r>
              <a:rPr lang="zh-CN" altLang="en-US" sz="3200"/>
              <a:t>单独测量容器启动</a:t>
            </a:r>
          </a:p>
        </p:txBody>
      </p:sp>
    </p:spTree>
    <p:extLst>
      <p:ext uri="{BB962C8B-B14F-4D97-AF65-F5344CB8AC3E}">
        <p14:creationId xmlns:p14="http://schemas.microsoft.com/office/powerpoint/2010/main" val="3400301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8DD3CF-6D8D-4EE5-82D4-DB559E254E49}"/>
              </a:ext>
            </a:extLst>
          </p:cNvPr>
          <p:cNvSpPr txBox="1"/>
          <p:nvPr/>
        </p:nvSpPr>
        <p:spPr>
          <a:xfrm>
            <a:off x="326580" y="208194"/>
            <a:ext cx="3432313" cy="584775"/>
          </a:xfrm>
          <a:prstGeom prst="rect">
            <a:avLst/>
          </a:prstGeom>
          <a:noFill/>
        </p:spPr>
        <p:txBody>
          <a:bodyPr wrap="square" rtlCol="0">
            <a:spAutoFit/>
          </a:bodyPr>
          <a:lstStyle/>
          <a:p>
            <a:pPr lvl="0" algn="ctr">
              <a:defRPr/>
            </a:pPr>
            <a:r>
              <a:rPr lang="zh-CN" altLang="en-US" sz="3200"/>
              <a:t>容器启动</a:t>
            </a:r>
            <a:r>
              <a:rPr lang="en-US" altLang="zh-CN" sz="3200"/>
              <a:t>+</a:t>
            </a:r>
            <a:r>
              <a:rPr lang="zh-CN" altLang="en-US" sz="3200"/>
              <a:t>空载</a:t>
            </a:r>
          </a:p>
        </p:txBody>
      </p:sp>
      <p:sp>
        <p:nvSpPr>
          <p:cNvPr id="3" name="矩形 2">
            <a:extLst>
              <a:ext uri="{FF2B5EF4-FFF2-40B4-BE49-F238E27FC236}">
                <a16:creationId xmlns:a16="http://schemas.microsoft.com/office/drawing/2014/main" id="{AF36A641-0E99-4A22-A29B-FC435787A6B5}"/>
              </a:ext>
            </a:extLst>
          </p:cNvPr>
          <p:cNvSpPr/>
          <p:nvPr/>
        </p:nvSpPr>
        <p:spPr>
          <a:xfrm>
            <a:off x="7564679" y="6550223"/>
            <a:ext cx="4451860" cy="307777"/>
          </a:xfrm>
          <a:prstGeom prst="rect">
            <a:avLst/>
          </a:prstGeom>
        </p:spPr>
        <p:txBody>
          <a:bodyPr wrap="none">
            <a:spAutoFit/>
          </a:bodyPr>
          <a:lstStyle/>
          <a:p>
            <a:r>
              <a:rPr lang="en-US" altLang="zh-CN" sz="1400"/>
              <a:t>/BIGDATA1/sysu_jtang_2/zhaoww/cores/some_nodes/0</a:t>
            </a:r>
            <a:endParaRPr lang="zh-CN" altLang="en-US" sz="1400"/>
          </a:p>
        </p:txBody>
      </p:sp>
      <p:graphicFrame>
        <p:nvGraphicFramePr>
          <p:cNvPr id="9" name="表格 8">
            <a:extLst>
              <a:ext uri="{FF2B5EF4-FFF2-40B4-BE49-F238E27FC236}">
                <a16:creationId xmlns:a16="http://schemas.microsoft.com/office/drawing/2014/main" id="{6BB4021F-14CF-47F8-89BC-C4A3C6E58810}"/>
              </a:ext>
            </a:extLst>
          </p:cNvPr>
          <p:cNvGraphicFramePr>
            <a:graphicFrameLocks noGrp="1"/>
          </p:cNvGraphicFramePr>
          <p:nvPr>
            <p:extLst>
              <p:ext uri="{D42A27DB-BD31-4B8C-83A1-F6EECF244321}">
                <p14:modId xmlns:p14="http://schemas.microsoft.com/office/powerpoint/2010/main" val="4010699248"/>
              </p:ext>
            </p:extLst>
          </p:nvPr>
        </p:nvGraphicFramePr>
        <p:xfrm>
          <a:off x="326580" y="1299686"/>
          <a:ext cx="11538840" cy="2849216"/>
        </p:xfrm>
        <a:graphic>
          <a:graphicData uri="http://schemas.openxmlformats.org/drawingml/2006/table">
            <a:tbl>
              <a:tblPr firstRow="1" bandRow="1">
                <a:tableStyleId>{5C22544A-7EE6-4342-B048-85BDC9FD1C3A}</a:tableStyleId>
              </a:tblPr>
              <a:tblGrid>
                <a:gridCol w="1648404">
                  <a:extLst>
                    <a:ext uri="{9D8B030D-6E8A-4147-A177-3AD203B41FA5}">
                      <a16:colId xmlns:a16="http://schemas.microsoft.com/office/drawing/2014/main" val="629846762"/>
                    </a:ext>
                  </a:extLst>
                </a:gridCol>
                <a:gridCol w="824203">
                  <a:extLst>
                    <a:ext uri="{9D8B030D-6E8A-4147-A177-3AD203B41FA5}">
                      <a16:colId xmlns:a16="http://schemas.microsoft.com/office/drawing/2014/main" val="1639532461"/>
                    </a:ext>
                  </a:extLst>
                </a:gridCol>
                <a:gridCol w="824203">
                  <a:extLst>
                    <a:ext uri="{9D8B030D-6E8A-4147-A177-3AD203B41FA5}">
                      <a16:colId xmlns:a16="http://schemas.microsoft.com/office/drawing/2014/main" val="1540287505"/>
                    </a:ext>
                  </a:extLst>
                </a:gridCol>
                <a:gridCol w="824203">
                  <a:extLst>
                    <a:ext uri="{9D8B030D-6E8A-4147-A177-3AD203B41FA5}">
                      <a16:colId xmlns:a16="http://schemas.microsoft.com/office/drawing/2014/main" val="3441737072"/>
                    </a:ext>
                  </a:extLst>
                </a:gridCol>
                <a:gridCol w="824203">
                  <a:extLst>
                    <a:ext uri="{9D8B030D-6E8A-4147-A177-3AD203B41FA5}">
                      <a16:colId xmlns:a16="http://schemas.microsoft.com/office/drawing/2014/main" val="904801689"/>
                    </a:ext>
                  </a:extLst>
                </a:gridCol>
                <a:gridCol w="824203">
                  <a:extLst>
                    <a:ext uri="{9D8B030D-6E8A-4147-A177-3AD203B41FA5}">
                      <a16:colId xmlns:a16="http://schemas.microsoft.com/office/drawing/2014/main" val="2069816310"/>
                    </a:ext>
                  </a:extLst>
                </a:gridCol>
                <a:gridCol w="824203">
                  <a:extLst>
                    <a:ext uri="{9D8B030D-6E8A-4147-A177-3AD203B41FA5}">
                      <a16:colId xmlns:a16="http://schemas.microsoft.com/office/drawing/2014/main" val="3278901176"/>
                    </a:ext>
                  </a:extLst>
                </a:gridCol>
                <a:gridCol w="824203">
                  <a:extLst>
                    <a:ext uri="{9D8B030D-6E8A-4147-A177-3AD203B41FA5}">
                      <a16:colId xmlns:a16="http://schemas.microsoft.com/office/drawing/2014/main" val="4152563810"/>
                    </a:ext>
                  </a:extLst>
                </a:gridCol>
                <a:gridCol w="824203">
                  <a:extLst>
                    <a:ext uri="{9D8B030D-6E8A-4147-A177-3AD203B41FA5}">
                      <a16:colId xmlns:a16="http://schemas.microsoft.com/office/drawing/2014/main" val="1810977529"/>
                    </a:ext>
                  </a:extLst>
                </a:gridCol>
                <a:gridCol w="824203">
                  <a:extLst>
                    <a:ext uri="{9D8B030D-6E8A-4147-A177-3AD203B41FA5}">
                      <a16:colId xmlns:a16="http://schemas.microsoft.com/office/drawing/2014/main" val="2708236017"/>
                    </a:ext>
                  </a:extLst>
                </a:gridCol>
                <a:gridCol w="824203">
                  <a:extLst>
                    <a:ext uri="{9D8B030D-6E8A-4147-A177-3AD203B41FA5}">
                      <a16:colId xmlns:a16="http://schemas.microsoft.com/office/drawing/2014/main" val="734662440"/>
                    </a:ext>
                  </a:extLst>
                </a:gridCol>
                <a:gridCol w="824203">
                  <a:extLst>
                    <a:ext uri="{9D8B030D-6E8A-4147-A177-3AD203B41FA5}">
                      <a16:colId xmlns:a16="http://schemas.microsoft.com/office/drawing/2014/main" val="1604591888"/>
                    </a:ext>
                  </a:extLst>
                </a:gridCol>
                <a:gridCol w="824203">
                  <a:extLst>
                    <a:ext uri="{9D8B030D-6E8A-4147-A177-3AD203B41FA5}">
                      <a16:colId xmlns:a16="http://schemas.microsoft.com/office/drawing/2014/main" val="1761381036"/>
                    </a:ext>
                  </a:extLst>
                </a:gridCol>
              </a:tblGrid>
              <a:tr h="638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rPr>
                        <a:t>24</a:t>
                      </a:r>
                      <a:r>
                        <a:rPr lang="zh-CN" altLang="en-US" sz="2400">
                          <a:solidFill>
                            <a:schemeClr val="tx1"/>
                          </a:solidFill>
                        </a:rPr>
                        <a:t>核平均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US" altLang="zh-CN" sz="2400">
                          <a:solidFill>
                            <a:schemeClr val="tx1"/>
                          </a:solidFill>
                        </a:rPr>
                        <a:t>1st</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rPr>
                        <a:t>2nd</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rPr>
                        <a:t>3rd</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335843808"/>
                  </a:ext>
                </a:extLst>
              </a:tr>
              <a:tr h="625768">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real</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user</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sys</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cpu</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real</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user</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sys</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cpu</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real</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user</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sys</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cpu</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4192086"/>
                  </a:ext>
                </a:extLst>
              </a:tr>
              <a:tr h="540670">
                <a:tc>
                  <a:txBody>
                    <a:bodyPr/>
                    <a:lstStyle/>
                    <a:p>
                      <a:pPr algn="ctr"/>
                      <a:r>
                        <a:rPr lang="en-US" altLang="zh-CN" sz="2400">
                          <a:solidFill>
                            <a:schemeClr val="tx1"/>
                          </a:solidFill>
                        </a:rPr>
                        <a:t>cn7293</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1.98</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0.087</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&lt;15%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0.25</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0.08</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50%</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0.25</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0.07</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50%</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9243835"/>
                  </a:ext>
                </a:extLst>
              </a:tr>
              <a:tr h="521953">
                <a:tc>
                  <a:txBody>
                    <a:bodyPr/>
                    <a:lstStyle/>
                    <a:p>
                      <a:pPr algn="ctr"/>
                      <a:r>
                        <a:rPr lang="en-US" altLang="zh-CN" sz="2400">
                          <a:solidFill>
                            <a:schemeClr val="tx1"/>
                          </a:solidFill>
                        </a:rPr>
                        <a:t>cn7277</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1.12</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0.07</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10%</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0.13</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0.06</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&gt;80%</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0.128</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0.06</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&gt;80%</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229165"/>
                  </a:ext>
                </a:extLst>
              </a:tr>
              <a:tr h="521953">
                <a:tc>
                  <a:txBody>
                    <a:bodyPr/>
                    <a:lstStyle/>
                    <a:p>
                      <a:pPr algn="ctr"/>
                      <a:r>
                        <a:rPr lang="en-US" altLang="zh-CN" sz="2400">
                          <a:solidFill>
                            <a:schemeClr val="tx1"/>
                          </a:solidFill>
                        </a:rPr>
                        <a:t>cn6999</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2.08</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0.053</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0.065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&lt;10%</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0.128</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0.05s</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0.06s</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85%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rgbClr val="FF0000"/>
                          </a:solidFill>
                        </a:rPr>
                        <a:t>0.128</a:t>
                      </a:r>
                      <a:endParaRPr lang="zh-CN" altLang="en-US" sz="180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0.055</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rPr>
                        <a:t>83%</a:t>
                      </a:r>
                      <a:endParaRPr lang="zh-CN" altLang="en-US" sz="18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7730593"/>
                  </a:ext>
                </a:extLst>
              </a:tr>
            </a:tbl>
          </a:graphicData>
        </a:graphic>
      </p:graphicFrame>
      <p:sp>
        <p:nvSpPr>
          <p:cNvPr id="15" name="文本框 14">
            <a:extLst>
              <a:ext uri="{FF2B5EF4-FFF2-40B4-BE49-F238E27FC236}">
                <a16:creationId xmlns:a16="http://schemas.microsoft.com/office/drawing/2014/main" id="{A0862056-C021-4253-A9A0-73607CCD05C6}"/>
              </a:ext>
            </a:extLst>
          </p:cNvPr>
          <p:cNvSpPr txBox="1"/>
          <p:nvPr/>
        </p:nvSpPr>
        <p:spPr>
          <a:xfrm>
            <a:off x="732669" y="4404152"/>
            <a:ext cx="8163340" cy="2308324"/>
          </a:xfrm>
          <a:prstGeom prst="rect">
            <a:avLst/>
          </a:prstGeom>
          <a:noFill/>
        </p:spPr>
        <p:txBody>
          <a:bodyPr wrap="square" rtlCol="0">
            <a:spAutoFit/>
          </a:bodyPr>
          <a:lstStyle/>
          <a:p>
            <a:r>
              <a:rPr lang="zh-CN" altLang="en-US"/>
              <a:t>初步结论：</a:t>
            </a:r>
            <a:endParaRPr lang="en-US" altLang="zh-CN"/>
          </a:p>
          <a:p>
            <a:r>
              <a:rPr lang="en-US" altLang="zh-CN"/>
              <a:t>1. </a:t>
            </a:r>
            <a:r>
              <a:rPr lang="zh-CN" altLang="en-US">
                <a:solidFill>
                  <a:srgbClr val="FF0000"/>
                </a:solidFill>
              </a:rPr>
              <a:t>初次</a:t>
            </a:r>
            <a:r>
              <a:rPr lang="zh-CN" altLang="en-US"/>
              <a:t>运行容器的核，容器启动时间长，在</a:t>
            </a:r>
            <a:r>
              <a:rPr lang="en-US" altLang="zh-CN"/>
              <a:t>2</a:t>
            </a:r>
            <a:r>
              <a:rPr lang="zh-CN" altLang="en-US"/>
              <a:t>秒左右，</a:t>
            </a:r>
            <a:r>
              <a:rPr lang="en-US" altLang="zh-CN"/>
              <a:t>cpu</a:t>
            </a:r>
            <a:r>
              <a:rPr lang="zh-CN" altLang="en-US"/>
              <a:t>利用率高</a:t>
            </a:r>
            <a:endParaRPr lang="en-US" altLang="zh-CN"/>
          </a:p>
          <a:p>
            <a:r>
              <a:rPr lang="en-US" altLang="zh-CN"/>
              <a:t>2. </a:t>
            </a:r>
            <a:r>
              <a:rPr lang="zh-CN" altLang="en-US">
                <a:solidFill>
                  <a:srgbClr val="FF0000"/>
                </a:solidFill>
              </a:rPr>
              <a:t>二次</a:t>
            </a:r>
            <a:r>
              <a:rPr lang="zh-CN" altLang="en-US"/>
              <a:t>及以后启动容器的核，容器启动时间短，约</a:t>
            </a:r>
            <a:r>
              <a:rPr lang="en-US" altLang="zh-CN"/>
              <a:t>0.13</a:t>
            </a:r>
            <a:r>
              <a:rPr lang="zh-CN" altLang="en-US"/>
              <a:t>秒左右，</a:t>
            </a:r>
            <a:r>
              <a:rPr lang="en-US" altLang="zh-CN"/>
              <a:t>cpu</a:t>
            </a:r>
            <a:r>
              <a:rPr lang="zh-CN" altLang="en-US"/>
              <a:t>利用率少</a:t>
            </a:r>
            <a:endParaRPr lang="en-US" altLang="zh-CN"/>
          </a:p>
          <a:p>
            <a:r>
              <a:rPr lang="en-US" altLang="zh-CN"/>
              <a:t>3. </a:t>
            </a:r>
            <a:r>
              <a:rPr lang="zh-CN" altLang="en-US"/>
              <a:t>不同情况</a:t>
            </a:r>
            <a:r>
              <a:rPr lang="en-US" altLang="zh-CN"/>
              <a:t>user</a:t>
            </a:r>
            <a:r>
              <a:rPr lang="zh-CN" altLang="en-US"/>
              <a:t>和</a:t>
            </a:r>
            <a:r>
              <a:rPr lang="en-US" altLang="zh-CN"/>
              <a:t>sys</a:t>
            </a:r>
            <a:r>
              <a:rPr lang="zh-CN" altLang="en-US"/>
              <a:t>用时几乎相等</a:t>
            </a:r>
            <a:endParaRPr lang="en-US" altLang="zh-CN"/>
          </a:p>
          <a:p>
            <a:r>
              <a:rPr lang="en-US" altLang="zh-CN"/>
              <a:t>4. </a:t>
            </a:r>
            <a:r>
              <a:rPr lang="zh-CN" altLang="en-US"/>
              <a:t>不同节点的初次二次启动差异可能不相同</a:t>
            </a:r>
            <a:endParaRPr lang="en-US" altLang="zh-CN"/>
          </a:p>
          <a:p>
            <a:r>
              <a:rPr lang="en-US" altLang="zh-CN"/>
              <a:t>5. </a:t>
            </a:r>
            <a:r>
              <a:rPr lang="zh-CN" altLang="en-US"/>
              <a:t>推测运行</a:t>
            </a:r>
            <a:r>
              <a:rPr lang="en-US" altLang="zh-CN"/>
              <a:t>boss</a:t>
            </a:r>
            <a:r>
              <a:rPr lang="zh-CN" altLang="en-US"/>
              <a:t>作业时也会有上面的差异</a:t>
            </a:r>
            <a:endParaRPr lang="en-US" altLang="zh-CN"/>
          </a:p>
          <a:p>
            <a:endParaRPr lang="en-US" altLang="zh-CN"/>
          </a:p>
          <a:p>
            <a:r>
              <a:rPr lang="en-US" altLang="zh-CN"/>
              <a:t>6. </a:t>
            </a:r>
            <a:r>
              <a:rPr lang="zh-CN" altLang="en-US"/>
              <a:t>数据准确度及其解释仍需谈论</a:t>
            </a:r>
          </a:p>
        </p:txBody>
      </p:sp>
    </p:spTree>
    <p:extLst>
      <p:ext uri="{BB962C8B-B14F-4D97-AF65-F5344CB8AC3E}">
        <p14:creationId xmlns:p14="http://schemas.microsoft.com/office/powerpoint/2010/main" val="3345632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50A001AC-5F2E-438A-B609-97B416871E1F}"/>
              </a:ext>
            </a:extLst>
          </p:cNvPr>
          <p:cNvGraphicFramePr>
            <a:graphicFrameLocks noGrp="1"/>
          </p:cNvGraphicFramePr>
          <p:nvPr>
            <p:extLst>
              <p:ext uri="{D42A27DB-BD31-4B8C-83A1-F6EECF244321}">
                <p14:modId xmlns:p14="http://schemas.microsoft.com/office/powerpoint/2010/main" val="3768004191"/>
              </p:ext>
            </p:extLst>
          </p:nvPr>
        </p:nvGraphicFramePr>
        <p:xfrm>
          <a:off x="771110" y="2014306"/>
          <a:ext cx="10649780" cy="2354493"/>
        </p:xfrm>
        <a:graphic>
          <a:graphicData uri="http://schemas.openxmlformats.org/drawingml/2006/table">
            <a:tbl>
              <a:tblPr firstRow="1" bandRow="1">
                <a:tableStyleId>{5C22544A-7EE6-4342-B048-85BDC9FD1C3A}</a:tableStyleId>
              </a:tblPr>
              <a:tblGrid>
                <a:gridCol w="2129956">
                  <a:extLst>
                    <a:ext uri="{9D8B030D-6E8A-4147-A177-3AD203B41FA5}">
                      <a16:colId xmlns:a16="http://schemas.microsoft.com/office/drawing/2014/main" val="1159964550"/>
                    </a:ext>
                  </a:extLst>
                </a:gridCol>
                <a:gridCol w="2129956">
                  <a:extLst>
                    <a:ext uri="{9D8B030D-6E8A-4147-A177-3AD203B41FA5}">
                      <a16:colId xmlns:a16="http://schemas.microsoft.com/office/drawing/2014/main" val="905265600"/>
                    </a:ext>
                  </a:extLst>
                </a:gridCol>
                <a:gridCol w="2129956">
                  <a:extLst>
                    <a:ext uri="{9D8B030D-6E8A-4147-A177-3AD203B41FA5}">
                      <a16:colId xmlns:a16="http://schemas.microsoft.com/office/drawing/2014/main" val="3831221057"/>
                    </a:ext>
                  </a:extLst>
                </a:gridCol>
                <a:gridCol w="2129956">
                  <a:extLst>
                    <a:ext uri="{9D8B030D-6E8A-4147-A177-3AD203B41FA5}">
                      <a16:colId xmlns:a16="http://schemas.microsoft.com/office/drawing/2014/main" val="2994669304"/>
                    </a:ext>
                  </a:extLst>
                </a:gridCol>
                <a:gridCol w="2129956">
                  <a:extLst>
                    <a:ext uri="{9D8B030D-6E8A-4147-A177-3AD203B41FA5}">
                      <a16:colId xmlns:a16="http://schemas.microsoft.com/office/drawing/2014/main" val="866633132"/>
                    </a:ext>
                  </a:extLst>
                </a:gridCol>
              </a:tblGrid>
              <a:tr h="784831">
                <a:tc>
                  <a:txBody>
                    <a:bodyPr/>
                    <a:lstStyle/>
                    <a:p>
                      <a:pPr algn="ctr"/>
                      <a:r>
                        <a:rPr lang="zh-CN" altLang="en-US">
                          <a:solidFill>
                            <a:schemeClr val="tx1"/>
                          </a:solidFill>
                        </a:rPr>
                        <a:t>单核串行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a:solidFill>
                            <a:schemeClr val="tx1"/>
                          </a:solidFill>
                        </a:rPr>
                        <a:t>一次容器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solidFill>
                            <a:schemeClr val="tx1"/>
                          </a:solidFill>
                        </a:rPr>
                        <a:t>24</a:t>
                      </a:r>
                      <a:r>
                        <a:rPr lang="zh-CN" altLang="en-US">
                          <a:solidFill>
                            <a:schemeClr val="tx1"/>
                          </a:solidFill>
                        </a:rPr>
                        <a:t>次容器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a:solidFill>
                            <a:schemeClr val="tx1"/>
                          </a:solidFill>
                        </a:rPr>
                        <a:t>时间差</a:t>
                      </a:r>
                      <a:r>
                        <a:rPr lang="en-US" altLang="zh-CN">
                          <a:solidFill>
                            <a:schemeClr val="tx1"/>
                          </a:solidFill>
                        </a:rPr>
                        <a:t>=23</a:t>
                      </a:r>
                      <a:r>
                        <a:rPr lang="zh-CN" altLang="en-US">
                          <a:solidFill>
                            <a:schemeClr val="tx1"/>
                          </a:solidFill>
                        </a:rPr>
                        <a:t>次容器启动</a:t>
                      </a:r>
                      <a:r>
                        <a:rPr lang="en-US" altLang="zh-CN">
                          <a:solidFill>
                            <a:schemeClr val="tx1"/>
                          </a:solidFill>
                        </a:rPr>
                        <a:t>+23</a:t>
                      </a:r>
                      <a:r>
                        <a:rPr lang="zh-CN" altLang="en-US">
                          <a:solidFill>
                            <a:schemeClr val="tx1"/>
                          </a:solidFill>
                        </a:rPr>
                        <a:t>次</a:t>
                      </a:r>
                      <a:r>
                        <a:rPr lang="en-US" altLang="zh-CN">
                          <a:solidFill>
                            <a:schemeClr val="tx1"/>
                          </a:solidFill>
                        </a:rPr>
                        <a:t>source</a:t>
                      </a:r>
                      <a:r>
                        <a:rPr lang="zh-CN" altLang="en-US">
                          <a:solidFill>
                            <a:schemeClr val="tx1"/>
                          </a:solidFill>
                        </a:rPr>
                        <a:t>环境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822372"/>
                  </a:ext>
                </a:extLst>
              </a:tr>
              <a:tr h="784831">
                <a:tc>
                  <a:txBody>
                    <a:bodyPr/>
                    <a:lstStyle/>
                    <a:p>
                      <a:pPr algn="ctr"/>
                      <a:r>
                        <a:rPr lang="en-US" altLang="zh-CN" sz="2400">
                          <a:solidFill>
                            <a:schemeClr val="tx1"/>
                          </a:solidFill>
                        </a:rPr>
                        <a:t>Sim 8k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t>1354m36.244s</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a:t>1358.715m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246.656 s</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0.3 </a:t>
                      </a:r>
                      <a:r>
                        <a:rPr lang="en-US" altLang="zh-CN" sz="2400">
                          <a:solidFill>
                            <a:schemeClr val="tx1"/>
                          </a:solidFill>
                          <a:latin typeface="Times New Roman" panose="02020603050405020304" pitchFamily="18" charset="0"/>
                          <a:cs typeface="Times New Roman" panose="02020603050405020304" pitchFamily="18" charset="0"/>
                        </a:rPr>
                        <a:t>%</a:t>
                      </a:r>
                      <a:r>
                        <a:rPr lang="en-US" altLang="zh-CN" sz="2400">
                          <a:solidFill>
                            <a:schemeClr val="tx1"/>
                          </a:solidFill>
                        </a:rPr>
                        <a:t> </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3627078"/>
                  </a:ext>
                </a:extLst>
              </a:tr>
              <a:tr h="784831">
                <a:tc>
                  <a:txBody>
                    <a:bodyPr/>
                    <a:lstStyle/>
                    <a:p>
                      <a:pPr algn="ctr"/>
                      <a:r>
                        <a:rPr lang="en-US" altLang="zh-CN" sz="2400">
                          <a:solidFill>
                            <a:schemeClr val="tx1"/>
                          </a:solidFill>
                        </a:rPr>
                        <a:t>Sim 10k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t>1697m35.785s</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a:t>1710.3925m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767.765 s</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0.7 </a:t>
                      </a:r>
                      <a:r>
                        <a:rPr lang="en-US" altLang="zh-CN" sz="2400">
                          <a:solidFill>
                            <a:schemeClr val="tx1"/>
                          </a:solidFill>
                          <a:latin typeface="Times New Roman" panose="02020603050405020304" pitchFamily="18" charset="0"/>
                          <a:cs typeface="Times New Roman" panose="02020603050405020304" pitchFamily="18" charset="0"/>
                        </a:rPr>
                        <a:t>%</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804550"/>
                  </a:ext>
                </a:extLst>
              </a:tr>
            </a:tbl>
          </a:graphicData>
        </a:graphic>
      </p:graphicFrame>
      <p:sp>
        <p:nvSpPr>
          <p:cNvPr id="4" name="文本框 3">
            <a:extLst>
              <a:ext uri="{FF2B5EF4-FFF2-40B4-BE49-F238E27FC236}">
                <a16:creationId xmlns:a16="http://schemas.microsoft.com/office/drawing/2014/main" id="{223D03BE-93FF-40FB-8F5B-C236C5B45870}"/>
              </a:ext>
            </a:extLst>
          </p:cNvPr>
          <p:cNvSpPr txBox="1"/>
          <p:nvPr/>
        </p:nvSpPr>
        <p:spPr>
          <a:xfrm>
            <a:off x="7357717" y="6392111"/>
            <a:ext cx="2263361" cy="369332"/>
          </a:xfrm>
          <a:prstGeom prst="rect">
            <a:avLst/>
          </a:prstGeom>
          <a:noFill/>
        </p:spPr>
        <p:txBody>
          <a:bodyPr wrap="square" rtlCol="0">
            <a:spAutoFit/>
          </a:bodyPr>
          <a:lstStyle/>
          <a:p>
            <a:r>
              <a:rPr lang="en-US" altLang="zh-CN">
                <a:solidFill>
                  <a:srgbClr val="FF0000"/>
                </a:solidFill>
              </a:rPr>
              <a:t>*</a:t>
            </a:r>
            <a:r>
              <a:rPr lang="en-US" altLang="zh-CN"/>
              <a:t>using sqlite</a:t>
            </a:r>
            <a:endParaRPr lang="zh-CN" altLang="en-US"/>
          </a:p>
        </p:txBody>
      </p:sp>
      <p:sp>
        <p:nvSpPr>
          <p:cNvPr id="2" name="矩形 1">
            <a:extLst>
              <a:ext uri="{FF2B5EF4-FFF2-40B4-BE49-F238E27FC236}">
                <a16:creationId xmlns:a16="http://schemas.microsoft.com/office/drawing/2014/main" id="{EA714C43-82B5-423A-A5DA-0CB3DC2CFE9D}"/>
              </a:ext>
            </a:extLst>
          </p:cNvPr>
          <p:cNvSpPr/>
          <p:nvPr/>
        </p:nvSpPr>
        <p:spPr>
          <a:xfrm>
            <a:off x="156265" y="6422889"/>
            <a:ext cx="8126344" cy="338554"/>
          </a:xfrm>
          <a:prstGeom prst="rect">
            <a:avLst/>
          </a:prstGeom>
        </p:spPr>
        <p:txBody>
          <a:bodyPr wrap="square">
            <a:spAutoFit/>
          </a:bodyPr>
          <a:lstStyle/>
          <a:p>
            <a:r>
              <a:rPr lang="fr-FR" altLang="zh-CN" sz="1600"/>
              <a:t>/BIGDATA1/sysu_jtang_2/zhaoww/cores/part_cores/contains_diff/24_contain</a:t>
            </a:r>
            <a:endParaRPr lang="zh-CN" altLang="en-US" sz="1600"/>
          </a:p>
        </p:txBody>
      </p:sp>
      <p:sp>
        <p:nvSpPr>
          <p:cNvPr id="5" name="文本框 4">
            <a:extLst>
              <a:ext uri="{FF2B5EF4-FFF2-40B4-BE49-F238E27FC236}">
                <a16:creationId xmlns:a16="http://schemas.microsoft.com/office/drawing/2014/main" id="{9BF7A96A-3BB2-42A8-ADC8-A1CD2CBD564A}"/>
              </a:ext>
            </a:extLst>
          </p:cNvPr>
          <p:cNvSpPr txBox="1"/>
          <p:nvPr/>
        </p:nvSpPr>
        <p:spPr>
          <a:xfrm>
            <a:off x="402809" y="602492"/>
            <a:ext cx="5865469" cy="584775"/>
          </a:xfrm>
          <a:prstGeom prst="rect">
            <a:avLst/>
          </a:prstGeom>
          <a:noFill/>
        </p:spPr>
        <p:txBody>
          <a:bodyPr wrap="square" rtlCol="0">
            <a:spAutoFit/>
          </a:bodyPr>
          <a:lstStyle/>
          <a:p>
            <a:r>
              <a:rPr lang="zh-CN" altLang="en-US" sz="3200"/>
              <a:t>在大量作业中测量容器启动</a:t>
            </a:r>
          </a:p>
        </p:txBody>
      </p:sp>
      <p:sp>
        <p:nvSpPr>
          <p:cNvPr id="6" name="文本框 5">
            <a:extLst>
              <a:ext uri="{FF2B5EF4-FFF2-40B4-BE49-F238E27FC236}">
                <a16:creationId xmlns:a16="http://schemas.microsoft.com/office/drawing/2014/main" id="{83F9761D-54E7-4E56-AFB8-144193F1EFA9}"/>
              </a:ext>
            </a:extLst>
          </p:cNvPr>
          <p:cNvSpPr txBox="1"/>
          <p:nvPr/>
        </p:nvSpPr>
        <p:spPr>
          <a:xfrm>
            <a:off x="771110" y="4857235"/>
            <a:ext cx="7034420" cy="1077218"/>
          </a:xfrm>
          <a:prstGeom prst="rect">
            <a:avLst/>
          </a:prstGeom>
          <a:noFill/>
        </p:spPr>
        <p:txBody>
          <a:bodyPr wrap="square" rtlCol="0">
            <a:spAutoFit/>
          </a:bodyPr>
          <a:lstStyle/>
          <a:p>
            <a:r>
              <a:rPr lang="zh-CN" altLang="en-US" sz="2800"/>
              <a:t>结论：容器启动时间影响不大</a:t>
            </a:r>
            <a:endParaRPr lang="en-US" altLang="zh-CN" sz="800" u="sng"/>
          </a:p>
          <a:p>
            <a:endParaRPr lang="en-US" altLang="zh-CN"/>
          </a:p>
          <a:p>
            <a:r>
              <a:rPr lang="zh-CN" altLang="en-US" sz="1600"/>
              <a:t>仍需进一步验证</a:t>
            </a:r>
          </a:p>
        </p:txBody>
      </p:sp>
    </p:spTree>
    <p:extLst>
      <p:ext uri="{BB962C8B-B14F-4D97-AF65-F5344CB8AC3E}">
        <p14:creationId xmlns:p14="http://schemas.microsoft.com/office/powerpoint/2010/main" val="325751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A4BA52F-749B-4705-8DD2-26F51AA6EEB8}"/>
              </a:ext>
            </a:extLst>
          </p:cNvPr>
          <p:cNvGrpSpPr/>
          <p:nvPr/>
        </p:nvGrpSpPr>
        <p:grpSpPr>
          <a:xfrm>
            <a:off x="2179980" y="1086680"/>
            <a:ext cx="9654211" cy="5208104"/>
            <a:chOff x="1364975" y="682487"/>
            <a:chExt cx="10396331" cy="5536457"/>
          </a:xfrm>
        </p:grpSpPr>
        <p:sp>
          <p:nvSpPr>
            <p:cNvPr id="2" name="文本框 1">
              <a:extLst>
                <a:ext uri="{FF2B5EF4-FFF2-40B4-BE49-F238E27FC236}">
                  <a16:creationId xmlns:a16="http://schemas.microsoft.com/office/drawing/2014/main" id="{4B8DA354-D86F-48FB-BBBC-8C1DBF3EB846}"/>
                </a:ext>
              </a:extLst>
            </p:cNvPr>
            <p:cNvSpPr txBox="1"/>
            <p:nvPr/>
          </p:nvSpPr>
          <p:spPr>
            <a:xfrm>
              <a:off x="1364975" y="682488"/>
              <a:ext cx="1619746" cy="687080"/>
            </a:xfrm>
            <a:prstGeom prst="rect">
              <a:avLst/>
            </a:prstGeom>
            <a:noFill/>
          </p:spPr>
          <p:txBody>
            <a:bodyPr wrap="square" rtlCol="0">
              <a:spAutoFit/>
            </a:bodyPr>
            <a:lstStyle/>
            <a:p>
              <a:r>
                <a:rPr lang="zh-CN" altLang="en-US" sz="3600"/>
                <a:t>内存</a:t>
              </a:r>
            </a:p>
          </p:txBody>
        </p:sp>
        <p:sp>
          <p:nvSpPr>
            <p:cNvPr id="3" name="文本框 2">
              <a:extLst>
                <a:ext uri="{FF2B5EF4-FFF2-40B4-BE49-F238E27FC236}">
                  <a16:creationId xmlns:a16="http://schemas.microsoft.com/office/drawing/2014/main" id="{0D8B6536-BD33-44E4-BC07-42C92580972E}"/>
                </a:ext>
              </a:extLst>
            </p:cNvPr>
            <p:cNvSpPr txBox="1"/>
            <p:nvPr/>
          </p:nvSpPr>
          <p:spPr>
            <a:xfrm>
              <a:off x="1437861" y="1651984"/>
              <a:ext cx="2213113"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CPU</a:t>
              </a:r>
              <a:r>
                <a:rPr lang="zh-CN" altLang="en-US" sz="3600">
                  <a:latin typeface="Times New Roman" panose="02020603050405020304" pitchFamily="18" charset="0"/>
                  <a:cs typeface="Times New Roman" panose="02020603050405020304" pitchFamily="18" charset="0"/>
                </a:rPr>
                <a:t>型号</a:t>
              </a:r>
            </a:p>
          </p:txBody>
        </p:sp>
        <p:sp>
          <p:nvSpPr>
            <p:cNvPr id="4" name="文本框 3">
              <a:extLst>
                <a:ext uri="{FF2B5EF4-FFF2-40B4-BE49-F238E27FC236}">
                  <a16:creationId xmlns:a16="http://schemas.microsoft.com/office/drawing/2014/main" id="{2A000DD8-8B63-4087-9CC1-813CD5EE5DDA}"/>
                </a:ext>
              </a:extLst>
            </p:cNvPr>
            <p:cNvSpPr txBox="1"/>
            <p:nvPr/>
          </p:nvSpPr>
          <p:spPr>
            <a:xfrm>
              <a:off x="1364975" y="2621480"/>
              <a:ext cx="2358887" cy="646331"/>
            </a:xfrm>
            <a:prstGeom prst="rect">
              <a:avLst/>
            </a:prstGeom>
            <a:noFill/>
          </p:spPr>
          <p:txBody>
            <a:bodyPr wrap="square" rtlCol="0">
              <a:spAutoFit/>
            </a:bodyPr>
            <a:lstStyle/>
            <a:p>
              <a:r>
                <a:rPr lang="zh-CN" altLang="en-US" sz="3600"/>
                <a:t>睿频测量</a:t>
              </a:r>
            </a:p>
          </p:txBody>
        </p:sp>
        <p:sp>
          <p:nvSpPr>
            <p:cNvPr id="5" name="文本框 4">
              <a:extLst>
                <a:ext uri="{FF2B5EF4-FFF2-40B4-BE49-F238E27FC236}">
                  <a16:creationId xmlns:a16="http://schemas.microsoft.com/office/drawing/2014/main" id="{8E3BFE69-31E3-47A5-89F7-B691AAA568D9}"/>
                </a:ext>
              </a:extLst>
            </p:cNvPr>
            <p:cNvSpPr txBox="1"/>
            <p:nvPr/>
          </p:nvSpPr>
          <p:spPr>
            <a:xfrm>
              <a:off x="1437862" y="3590976"/>
              <a:ext cx="3670852" cy="646331"/>
            </a:xfrm>
            <a:prstGeom prst="rect">
              <a:avLst/>
            </a:prstGeom>
            <a:noFill/>
          </p:spPr>
          <p:txBody>
            <a:bodyPr wrap="square" rtlCol="0">
              <a:spAutoFit/>
            </a:bodyPr>
            <a:lstStyle/>
            <a:p>
              <a:r>
                <a:rPr lang="zh-CN" altLang="en-US" sz="3600"/>
                <a:t>容器启动时间</a:t>
              </a:r>
            </a:p>
          </p:txBody>
        </p:sp>
        <p:sp>
          <p:nvSpPr>
            <p:cNvPr id="6" name="文本框 5">
              <a:extLst>
                <a:ext uri="{FF2B5EF4-FFF2-40B4-BE49-F238E27FC236}">
                  <a16:creationId xmlns:a16="http://schemas.microsoft.com/office/drawing/2014/main" id="{20A7FCCB-46C8-425A-8B53-759DA07F84F8}"/>
                </a:ext>
              </a:extLst>
            </p:cNvPr>
            <p:cNvSpPr txBox="1"/>
            <p:nvPr/>
          </p:nvSpPr>
          <p:spPr>
            <a:xfrm>
              <a:off x="1437861" y="4560472"/>
              <a:ext cx="4346713"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sqlite</a:t>
              </a:r>
              <a:r>
                <a:rPr lang="zh-CN" altLang="en-US" sz="3600">
                  <a:latin typeface="Times New Roman" panose="02020603050405020304" pitchFamily="18" charset="0"/>
                  <a:cs typeface="Times New Roman" panose="02020603050405020304" pitchFamily="18" charset="0"/>
                </a:rPr>
                <a:t>与</a:t>
              </a:r>
              <a:r>
                <a:rPr lang="en-US" altLang="zh-CN" sz="3600">
                  <a:latin typeface="Times New Roman" panose="02020603050405020304" pitchFamily="18" charset="0"/>
                  <a:cs typeface="Times New Roman" panose="02020603050405020304" pitchFamily="18" charset="0"/>
                </a:rPr>
                <a:t>mysql</a:t>
              </a:r>
              <a:r>
                <a:rPr lang="zh-CN" altLang="en-US" sz="3600">
                  <a:latin typeface="Times New Roman" panose="02020603050405020304" pitchFamily="18" charset="0"/>
                  <a:cs typeface="Times New Roman" panose="02020603050405020304" pitchFamily="18" charset="0"/>
                </a:rPr>
                <a:t>效率</a:t>
              </a:r>
            </a:p>
          </p:txBody>
        </p:sp>
        <p:sp>
          <p:nvSpPr>
            <p:cNvPr id="7" name="文本框 6">
              <a:extLst>
                <a:ext uri="{FF2B5EF4-FFF2-40B4-BE49-F238E27FC236}">
                  <a16:creationId xmlns:a16="http://schemas.microsoft.com/office/drawing/2014/main" id="{56E95911-367F-4FE3-AF36-DBF432AC8AD1}"/>
                </a:ext>
              </a:extLst>
            </p:cNvPr>
            <p:cNvSpPr txBox="1"/>
            <p:nvPr/>
          </p:nvSpPr>
          <p:spPr>
            <a:xfrm>
              <a:off x="1364975" y="5529182"/>
              <a:ext cx="4346713"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sqlite</a:t>
              </a:r>
              <a:r>
                <a:rPr lang="zh-CN" altLang="en-US" sz="3600">
                  <a:latin typeface="Times New Roman" panose="02020603050405020304" pitchFamily="18" charset="0"/>
                  <a:cs typeface="Times New Roman" panose="02020603050405020304" pitchFamily="18" charset="0"/>
                </a:rPr>
                <a:t>定期更新</a:t>
              </a:r>
            </a:p>
          </p:txBody>
        </p:sp>
        <p:sp>
          <p:nvSpPr>
            <p:cNvPr id="8" name="文本框 7">
              <a:extLst>
                <a:ext uri="{FF2B5EF4-FFF2-40B4-BE49-F238E27FC236}">
                  <a16:creationId xmlns:a16="http://schemas.microsoft.com/office/drawing/2014/main" id="{B790BE20-8177-473B-B114-09083D8300CC}"/>
                </a:ext>
              </a:extLst>
            </p:cNvPr>
            <p:cNvSpPr txBox="1"/>
            <p:nvPr/>
          </p:nvSpPr>
          <p:spPr>
            <a:xfrm>
              <a:off x="5784574" y="682487"/>
              <a:ext cx="4346713" cy="646331"/>
            </a:xfrm>
            <a:prstGeom prst="rect">
              <a:avLst/>
            </a:prstGeom>
            <a:noFill/>
          </p:spPr>
          <p:txBody>
            <a:bodyPr wrap="square" rtlCol="0">
              <a:spAutoFit/>
            </a:bodyPr>
            <a:lstStyle/>
            <a:p>
              <a:r>
                <a:rPr lang="zh-CN" altLang="en-US" sz="3600"/>
                <a:t>节点内调度</a:t>
              </a:r>
            </a:p>
          </p:txBody>
        </p:sp>
        <p:sp>
          <p:nvSpPr>
            <p:cNvPr id="9" name="文本框 8">
              <a:extLst>
                <a:ext uri="{FF2B5EF4-FFF2-40B4-BE49-F238E27FC236}">
                  <a16:creationId xmlns:a16="http://schemas.microsoft.com/office/drawing/2014/main" id="{41925916-8FF2-44D7-B68E-732EF4869542}"/>
                </a:ext>
              </a:extLst>
            </p:cNvPr>
            <p:cNvSpPr txBox="1"/>
            <p:nvPr/>
          </p:nvSpPr>
          <p:spPr>
            <a:xfrm>
              <a:off x="5784574" y="1651197"/>
              <a:ext cx="5976732"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TH-2</a:t>
              </a:r>
              <a:r>
                <a:rPr lang="zh-CN" altLang="en-US" sz="3600">
                  <a:latin typeface="Times New Roman" panose="02020603050405020304" pitchFamily="18" charset="0"/>
                  <a:cs typeface="Times New Roman" panose="02020603050405020304" pitchFamily="18" charset="0"/>
                </a:rPr>
                <a:t>的</a:t>
              </a:r>
              <a:r>
                <a:rPr lang="en-US" altLang="zh-CN" sz="3600">
                  <a:latin typeface="Times New Roman" panose="02020603050405020304" pitchFamily="18" charset="0"/>
                  <a:cs typeface="Times New Roman" panose="02020603050405020304" pitchFamily="18" charset="0"/>
                </a:rPr>
                <a:t>IO</a:t>
              </a:r>
              <a:r>
                <a:rPr lang="zh-CN" altLang="en-US" sz="3600">
                  <a:latin typeface="Times New Roman" panose="02020603050405020304" pitchFamily="18" charset="0"/>
                  <a:cs typeface="Times New Roman" panose="02020603050405020304" pitchFamily="18" charset="0"/>
                </a:rPr>
                <a:t>带宽与模拟极限</a:t>
              </a:r>
            </a:p>
          </p:txBody>
        </p:sp>
        <p:sp>
          <p:nvSpPr>
            <p:cNvPr id="10" name="文本框 9">
              <a:extLst>
                <a:ext uri="{FF2B5EF4-FFF2-40B4-BE49-F238E27FC236}">
                  <a16:creationId xmlns:a16="http://schemas.microsoft.com/office/drawing/2014/main" id="{1B4541B4-F7D6-4889-B463-B14EB3576093}"/>
                </a:ext>
              </a:extLst>
            </p:cNvPr>
            <p:cNvSpPr txBox="1"/>
            <p:nvPr/>
          </p:nvSpPr>
          <p:spPr>
            <a:xfrm>
              <a:off x="5784574" y="2619907"/>
              <a:ext cx="4346713" cy="646331"/>
            </a:xfrm>
            <a:prstGeom prst="rect">
              <a:avLst/>
            </a:prstGeom>
            <a:noFill/>
          </p:spPr>
          <p:txBody>
            <a:bodyPr wrap="square" rtlCol="0">
              <a:spAutoFit/>
            </a:bodyPr>
            <a:lstStyle/>
            <a:p>
              <a:r>
                <a:rPr lang="zh-CN" altLang="en-US" sz="3600"/>
                <a:t>多节点作业</a:t>
              </a:r>
            </a:p>
          </p:txBody>
        </p:sp>
        <p:sp>
          <p:nvSpPr>
            <p:cNvPr id="11" name="文本框 10">
              <a:extLst>
                <a:ext uri="{FF2B5EF4-FFF2-40B4-BE49-F238E27FC236}">
                  <a16:creationId xmlns:a16="http://schemas.microsoft.com/office/drawing/2014/main" id="{AB8A7BBC-BA2A-4115-98DF-79E1E40D9E45}"/>
                </a:ext>
              </a:extLst>
            </p:cNvPr>
            <p:cNvSpPr txBox="1"/>
            <p:nvPr/>
          </p:nvSpPr>
          <p:spPr>
            <a:xfrm>
              <a:off x="5784574" y="3633621"/>
              <a:ext cx="4346713" cy="646331"/>
            </a:xfrm>
            <a:prstGeom prst="rect">
              <a:avLst/>
            </a:prstGeom>
            <a:noFill/>
          </p:spPr>
          <p:txBody>
            <a:bodyPr wrap="square" rtlCol="0">
              <a:spAutoFit/>
            </a:bodyPr>
            <a:lstStyle/>
            <a:p>
              <a:r>
                <a:rPr lang="zh-CN" altLang="en-US" sz="3600"/>
                <a:t>多节点加速比</a:t>
              </a:r>
            </a:p>
          </p:txBody>
        </p:sp>
        <p:sp>
          <p:nvSpPr>
            <p:cNvPr id="12" name="文本框 11">
              <a:extLst>
                <a:ext uri="{FF2B5EF4-FFF2-40B4-BE49-F238E27FC236}">
                  <a16:creationId xmlns:a16="http://schemas.microsoft.com/office/drawing/2014/main" id="{4AEFBE2E-1E75-48F5-8C27-5D5D1E7CC3B9}"/>
                </a:ext>
              </a:extLst>
            </p:cNvPr>
            <p:cNvSpPr txBox="1"/>
            <p:nvPr/>
          </p:nvSpPr>
          <p:spPr>
            <a:xfrm>
              <a:off x="5784574" y="4558899"/>
              <a:ext cx="4977772" cy="687080"/>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100</a:t>
              </a:r>
              <a:r>
                <a:rPr lang="zh-CN" altLang="en-US" sz="3600">
                  <a:latin typeface="Times New Roman" panose="02020603050405020304" pitchFamily="18" charset="0"/>
                  <a:cs typeface="Times New Roman" panose="02020603050405020304" pitchFamily="18" charset="0"/>
                </a:rPr>
                <a:t>亿</a:t>
              </a:r>
              <a:r>
                <a:rPr lang="en-US" altLang="zh-CN" sz="3600" i="1">
                  <a:latin typeface="Times New Roman" panose="02020603050405020304" pitchFamily="18" charset="0"/>
                  <a:cs typeface="Times New Roman" panose="02020603050405020304" pitchFamily="18" charset="0"/>
                </a:rPr>
                <a:t>J/psi</a:t>
              </a:r>
              <a:r>
                <a:rPr lang="zh-CN" altLang="en-US" sz="3600">
                  <a:latin typeface="Times New Roman" panose="02020603050405020304" pitchFamily="18" charset="0"/>
                  <a:cs typeface="Times New Roman" panose="02020603050405020304" pitchFamily="18" charset="0"/>
                </a:rPr>
                <a:t>两者机时差</a:t>
              </a:r>
            </a:p>
          </p:txBody>
        </p:sp>
        <p:sp>
          <p:nvSpPr>
            <p:cNvPr id="13" name="文本框 12">
              <a:extLst>
                <a:ext uri="{FF2B5EF4-FFF2-40B4-BE49-F238E27FC236}">
                  <a16:creationId xmlns:a16="http://schemas.microsoft.com/office/drawing/2014/main" id="{64042194-7435-42E0-A8CF-101C73084FAB}"/>
                </a:ext>
              </a:extLst>
            </p:cNvPr>
            <p:cNvSpPr txBox="1"/>
            <p:nvPr/>
          </p:nvSpPr>
          <p:spPr>
            <a:xfrm>
              <a:off x="5784574" y="5572613"/>
              <a:ext cx="4731027"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IHEP farm </a:t>
              </a:r>
              <a:r>
                <a:rPr lang="zh-CN" altLang="en-US" sz="3600">
                  <a:latin typeface="Times New Roman" panose="02020603050405020304" pitchFamily="18" charset="0"/>
                  <a:cs typeface="Times New Roman" panose="02020603050405020304" pitchFamily="18" charset="0"/>
                </a:rPr>
                <a:t>成本估算</a:t>
              </a:r>
            </a:p>
          </p:txBody>
        </p:sp>
      </p:grpSp>
      <p:sp>
        <p:nvSpPr>
          <p:cNvPr id="15" name="文本框 14">
            <a:extLst>
              <a:ext uri="{FF2B5EF4-FFF2-40B4-BE49-F238E27FC236}">
                <a16:creationId xmlns:a16="http://schemas.microsoft.com/office/drawing/2014/main" id="{EFDF42D9-74E5-4A7A-9E80-C916A573A93A}"/>
              </a:ext>
            </a:extLst>
          </p:cNvPr>
          <p:cNvSpPr txBox="1"/>
          <p:nvPr/>
        </p:nvSpPr>
        <p:spPr>
          <a:xfrm>
            <a:off x="609600" y="328784"/>
            <a:ext cx="1934817" cy="646331"/>
          </a:xfrm>
          <a:prstGeom prst="rect">
            <a:avLst/>
          </a:prstGeom>
          <a:noFill/>
        </p:spPr>
        <p:txBody>
          <a:bodyPr wrap="square" rtlCol="0">
            <a:spAutoFit/>
          </a:bodyPr>
          <a:lstStyle/>
          <a:p>
            <a:r>
              <a:rPr lang="zh-CN" altLang="en-US" sz="3600"/>
              <a:t>目录</a:t>
            </a:r>
          </a:p>
        </p:txBody>
      </p:sp>
    </p:spTree>
    <p:extLst>
      <p:ext uri="{BB962C8B-B14F-4D97-AF65-F5344CB8AC3E}">
        <p14:creationId xmlns:p14="http://schemas.microsoft.com/office/powerpoint/2010/main" val="2837569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CA6C9BA-B84A-4357-B629-B78F032CD718}"/>
              </a:ext>
            </a:extLst>
          </p:cNvPr>
          <p:cNvSpPr/>
          <p:nvPr/>
        </p:nvSpPr>
        <p:spPr>
          <a:xfrm>
            <a:off x="530088" y="539309"/>
            <a:ext cx="11407912" cy="6309420"/>
          </a:xfrm>
          <a:prstGeom prst="rect">
            <a:avLst/>
          </a:prstGeom>
        </p:spPr>
        <p:txBody>
          <a:bodyPr wrap="square">
            <a:spAutoFit/>
          </a:bodyPr>
          <a:lstStyle/>
          <a:p>
            <a:r>
              <a:rPr lang="en-US" altLang="zh-CN">
                <a:solidFill>
                  <a:srgbClr val="444444"/>
                </a:solidFill>
                <a:latin typeface="Helvetica Neue"/>
              </a:rPr>
              <a:t>(1) </a:t>
            </a:r>
            <a:r>
              <a:rPr lang="en-US" altLang="zh-CN" sz="2800">
                <a:solidFill>
                  <a:srgbClr val="444444"/>
                </a:solidFill>
                <a:latin typeface="Helvetica Neue"/>
              </a:rPr>
              <a:t>real</a:t>
            </a:r>
            <a:r>
              <a:rPr lang="zh-CN" altLang="en-US">
                <a:solidFill>
                  <a:srgbClr val="444444"/>
                </a:solidFill>
                <a:latin typeface="Helvetica Neue"/>
              </a:rPr>
              <a:t>：</a:t>
            </a:r>
            <a:r>
              <a:rPr lang="zh-CN" altLang="en-US">
                <a:latin typeface="Helvetica Neue"/>
              </a:rPr>
              <a:t>从进程 </a:t>
            </a:r>
            <a:r>
              <a:rPr lang="en-US" altLang="zh-CN">
                <a:latin typeface="Helvetica Neue"/>
              </a:rPr>
              <a:t>ls </a:t>
            </a:r>
            <a:r>
              <a:rPr lang="zh-CN" altLang="en-US">
                <a:latin typeface="Helvetica Neue"/>
              </a:rPr>
              <a:t>开始执行到完成所耗费的 </a:t>
            </a:r>
            <a:r>
              <a:rPr lang="en-US" altLang="zh-CN">
                <a:latin typeface="Helvetica Neue"/>
              </a:rPr>
              <a:t>CPU </a:t>
            </a:r>
            <a:r>
              <a:rPr lang="zh-CN" altLang="en-US">
                <a:latin typeface="Helvetica Neue"/>
              </a:rPr>
              <a:t>总时间。该时间包括 </a:t>
            </a:r>
            <a:r>
              <a:rPr lang="en-US" altLang="zh-CN">
                <a:latin typeface="Helvetica Neue"/>
              </a:rPr>
              <a:t>ls </a:t>
            </a:r>
            <a:r>
              <a:rPr lang="zh-CN" altLang="en-US">
                <a:latin typeface="Helvetica Neue"/>
              </a:rPr>
              <a:t>进程执行时实际使用的 </a:t>
            </a:r>
            <a:r>
              <a:rPr lang="en-US" altLang="zh-CN">
                <a:latin typeface="Helvetica Neue"/>
              </a:rPr>
              <a:t>CPU </a:t>
            </a:r>
            <a:r>
              <a:rPr lang="zh-CN" altLang="en-US">
                <a:latin typeface="Helvetica Neue"/>
              </a:rPr>
              <a:t>时间，</a:t>
            </a:r>
            <a:r>
              <a:rPr lang="en-US" altLang="zh-CN">
                <a:solidFill>
                  <a:srgbClr val="FF0000"/>
                </a:solidFill>
                <a:latin typeface="Helvetica Neue"/>
              </a:rPr>
              <a:t>ls </a:t>
            </a:r>
            <a:r>
              <a:rPr lang="zh-CN" altLang="en-US">
                <a:solidFill>
                  <a:srgbClr val="FF0000"/>
                </a:solidFill>
                <a:latin typeface="Helvetica Neue"/>
              </a:rPr>
              <a:t>进程耗费在阻塞上的时间（如等待完成 </a:t>
            </a:r>
            <a:r>
              <a:rPr lang="en-US" altLang="zh-CN">
                <a:solidFill>
                  <a:srgbClr val="FF0000"/>
                </a:solidFill>
                <a:latin typeface="Helvetica Neue"/>
              </a:rPr>
              <a:t>I/O </a:t>
            </a:r>
            <a:r>
              <a:rPr lang="zh-CN" altLang="en-US">
                <a:solidFill>
                  <a:srgbClr val="FF0000"/>
                </a:solidFill>
                <a:latin typeface="Helvetica Neue"/>
              </a:rPr>
              <a:t>操作）和其他进程所耗费的时间</a:t>
            </a:r>
            <a:r>
              <a:rPr lang="zh-CN" altLang="en-US">
                <a:latin typeface="Helvetica Neue"/>
              </a:rPr>
              <a:t>（</a:t>
            </a:r>
            <a:r>
              <a:rPr lang="en-US" altLang="zh-CN">
                <a:latin typeface="Helvetica Neue"/>
              </a:rPr>
              <a:t>Linux </a:t>
            </a:r>
            <a:r>
              <a:rPr lang="zh-CN" altLang="en-US">
                <a:latin typeface="Helvetica Neue"/>
              </a:rPr>
              <a:t>是多进程系统，</a:t>
            </a:r>
            <a:r>
              <a:rPr lang="en-US" altLang="zh-CN">
                <a:latin typeface="Helvetica Neue"/>
              </a:rPr>
              <a:t>ls </a:t>
            </a:r>
            <a:r>
              <a:rPr lang="zh-CN" altLang="en-US">
                <a:latin typeface="Helvetica Neue"/>
              </a:rPr>
              <a:t>在执行过程中，可能会有别的进程抢占 </a:t>
            </a:r>
            <a:r>
              <a:rPr lang="en-US" altLang="zh-CN">
                <a:latin typeface="Helvetica Neue"/>
              </a:rPr>
              <a:t>CPU</a:t>
            </a:r>
            <a:r>
              <a:rPr lang="zh-CN" altLang="en-US">
                <a:latin typeface="Helvetica Neue"/>
              </a:rPr>
              <a:t>）。</a:t>
            </a:r>
            <a:br>
              <a:rPr lang="zh-CN" altLang="en-US"/>
            </a:br>
            <a:br>
              <a:rPr lang="zh-CN" altLang="en-US"/>
            </a:br>
            <a:r>
              <a:rPr lang="en-US" altLang="zh-CN">
                <a:latin typeface="Helvetica Neue"/>
              </a:rPr>
              <a:t>(2)</a:t>
            </a:r>
            <a:r>
              <a:rPr lang="en-US" altLang="zh-CN" sz="2800">
                <a:latin typeface="Helvetica Neue"/>
              </a:rPr>
              <a:t> user</a:t>
            </a:r>
            <a:r>
              <a:rPr lang="zh-CN" altLang="en-US">
                <a:latin typeface="Helvetica Neue"/>
              </a:rPr>
              <a:t>：进程 </a:t>
            </a:r>
            <a:r>
              <a:rPr lang="en-US" altLang="zh-CN">
                <a:latin typeface="Helvetica Neue"/>
              </a:rPr>
              <a:t>ls </a:t>
            </a:r>
            <a:r>
              <a:rPr lang="zh-CN" altLang="en-US">
                <a:latin typeface="Helvetica Neue"/>
              </a:rPr>
              <a:t>执行用户态代码所耗费的 </a:t>
            </a:r>
            <a:r>
              <a:rPr lang="en-US" altLang="zh-CN">
                <a:latin typeface="Helvetica Neue"/>
              </a:rPr>
              <a:t>CPU </a:t>
            </a:r>
            <a:r>
              <a:rPr lang="zh-CN" altLang="en-US">
                <a:latin typeface="Helvetica Neue"/>
              </a:rPr>
              <a:t>时间。该时间仅指 </a:t>
            </a:r>
            <a:r>
              <a:rPr lang="en-US" altLang="zh-CN">
                <a:latin typeface="Helvetica Neue"/>
              </a:rPr>
              <a:t>ls </a:t>
            </a:r>
            <a:r>
              <a:rPr lang="zh-CN" altLang="en-US">
                <a:latin typeface="Helvetica Neue"/>
              </a:rPr>
              <a:t>进程执行时实际使用的 </a:t>
            </a:r>
            <a:r>
              <a:rPr lang="en-US" altLang="zh-CN">
                <a:latin typeface="Helvetica Neue"/>
              </a:rPr>
              <a:t>CPU </a:t>
            </a:r>
            <a:r>
              <a:rPr lang="zh-CN" altLang="en-US">
                <a:latin typeface="Helvetica Neue"/>
              </a:rPr>
              <a:t>时间，而</a:t>
            </a:r>
            <a:r>
              <a:rPr lang="zh-CN" altLang="en-US">
                <a:solidFill>
                  <a:srgbClr val="FF0000"/>
                </a:solidFill>
                <a:latin typeface="Helvetica Neue"/>
              </a:rPr>
              <a:t>不包括其他进程所使用的时间和本进程阻塞的时间</a:t>
            </a:r>
            <a:r>
              <a:rPr lang="zh-CN" altLang="en-US">
                <a:solidFill>
                  <a:srgbClr val="444444"/>
                </a:solidFill>
                <a:latin typeface="Helvetica Neue"/>
              </a:rPr>
              <a:t>。</a:t>
            </a:r>
            <a:br>
              <a:rPr lang="zh-CN" altLang="en-US"/>
            </a:br>
            <a:br>
              <a:rPr lang="zh-CN" altLang="en-US"/>
            </a:br>
            <a:r>
              <a:rPr lang="en-US" altLang="zh-CN">
                <a:latin typeface="Helvetica Neue"/>
              </a:rPr>
              <a:t>(3) </a:t>
            </a:r>
            <a:r>
              <a:rPr lang="en-US" altLang="zh-CN" sz="2800">
                <a:latin typeface="Helvetica Neue"/>
              </a:rPr>
              <a:t>sys</a:t>
            </a:r>
            <a:r>
              <a:rPr lang="zh-CN" altLang="en-US">
                <a:latin typeface="Helvetica Neue"/>
              </a:rPr>
              <a:t>：进程 </a:t>
            </a:r>
            <a:r>
              <a:rPr lang="en-US" altLang="zh-CN">
                <a:latin typeface="Helvetica Neue"/>
              </a:rPr>
              <a:t>ls </a:t>
            </a:r>
            <a:r>
              <a:rPr lang="zh-CN" altLang="en-US">
                <a:latin typeface="Helvetica Neue"/>
              </a:rPr>
              <a:t>在内核态运行所耗费的 </a:t>
            </a:r>
            <a:r>
              <a:rPr lang="en-US" altLang="zh-CN">
                <a:latin typeface="Helvetica Neue"/>
              </a:rPr>
              <a:t>CPU </a:t>
            </a:r>
            <a:r>
              <a:rPr lang="zh-CN" altLang="en-US">
                <a:latin typeface="Helvetica Neue"/>
              </a:rPr>
              <a:t>时间，即</a:t>
            </a:r>
            <a:r>
              <a:rPr lang="zh-CN" altLang="en-US">
                <a:solidFill>
                  <a:srgbClr val="FF0000"/>
                </a:solidFill>
                <a:latin typeface="Helvetica Neue"/>
              </a:rPr>
              <a:t>执行内核系统调用所耗费的 </a:t>
            </a:r>
            <a:r>
              <a:rPr lang="en-US" altLang="zh-CN">
                <a:solidFill>
                  <a:srgbClr val="FF0000"/>
                </a:solidFill>
                <a:latin typeface="Helvetica Neue"/>
              </a:rPr>
              <a:t>CPU </a:t>
            </a:r>
            <a:r>
              <a:rPr lang="zh-CN" altLang="en-US">
                <a:solidFill>
                  <a:srgbClr val="FF0000"/>
                </a:solidFill>
                <a:latin typeface="Helvetica Neue"/>
              </a:rPr>
              <a:t>时间</a:t>
            </a:r>
            <a:r>
              <a:rPr lang="zh-CN" altLang="en-US">
                <a:solidFill>
                  <a:srgbClr val="444444"/>
                </a:solidFill>
                <a:latin typeface="Helvetica Neue"/>
              </a:rPr>
              <a:t>。</a:t>
            </a:r>
            <a:br>
              <a:rPr lang="zh-CN" altLang="en-US"/>
            </a:br>
            <a:br>
              <a:rPr lang="zh-CN" altLang="en-US"/>
            </a:br>
            <a:r>
              <a:rPr lang="en-US" altLang="zh-CN">
                <a:latin typeface="Helvetica Neue"/>
              </a:rPr>
              <a:t>ls </a:t>
            </a:r>
            <a:r>
              <a:rPr lang="zh-CN" altLang="en-US">
                <a:latin typeface="Helvetica Neue"/>
              </a:rPr>
              <a:t>命令的真正执行时间是多少？是 </a:t>
            </a:r>
            <a:r>
              <a:rPr lang="en-US" altLang="zh-CN">
                <a:latin typeface="Helvetica Neue"/>
              </a:rPr>
              <a:t>user+sys </a:t>
            </a:r>
            <a:r>
              <a:rPr lang="zh-CN" altLang="en-US">
                <a:latin typeface="Helvetica Neue"/>
              </a:rPr>
              <a:t>的时间</a:t>
            </a:r>
            <a:endParaRPr lang="en-US" altLang="zh-CN">
              <a:latin typeface="Helvetica Neue"/>
            </a:endParaRPr>
          </a:p>
          <a:p>
            <a:endParaRPr lang="en-US" altLang="zh-CN">
              <a:latin typeface="Helvetica Neue"/>
            </a:endParaRPr>
          </a:p>
          <a:p>
            <a:r>
              <a:rPr lang="zh-CN" altLang="en-US">
                <a:latin typeface="Helvetica Neue"/>
              </a:rPr>
              <a:t>但一般情况下，</a:t>
            </a:r>
            <a:r>
              <a:rPr lang="en-US" altLang="zh-CN">
                <a:latin typeface="Helvetica Neue"/>
              </a:rPr>
              <a:t>real=user+sys</a:t>
            </a:r>
            <a:r>
              <a:rPr lang="zh-CN" altLang="en-US">
                <a:latin typeface="Helvetica Neue"/>
              </a:rPr>
              <a:t>，因而我们就使用 </a:t>
            </a:r>
            <a:r>
              <a:rPr lang="en-US" altLang="zh-CN">
                <a:latin typeface="Helvetica Neue"/>
              </a:rPr>
              <a:t>real </a:t>
            </a:r>
            <a:r>
              <a:rPr lang="zh-CN" altLang="en-US">
                <a:latin typeface="Helvetica Neue"/>
              </a:rPr>
              <a:t>的时间作为 </a:t>
            </a:r>
            <a:r>
              <a:rPr lang="en-US" altLang="zh-CN">
                <a:latin typeface="Helvetica Neue"/>
              </a:rPr>
              <a:t>ls </a:t>
            </a:r>
            <a:r>
              <a:rPr lang="zh-CN" altLang="en-US">
                <a:latin typeface="Helvetica Neue"/>
              </a:rPr>
              <a:t>的执行时间了</a:t>
            </a:r>
            <a:endParaRPr lang="en-US" altLang="zh-CN">
              <a:latin typeface="Helvetica Neue"/>
            </a:endParaRPr>
          </a:p>
          <a:p>
            <a:endParaRPr lang="en-US" altLang="zh-CN"/>
          </a:p>
          <a:p>
            <a:r>
              <a:rPr lang="zh-CN" altLang="en-US"/>
              <a:t>咦，怎么 </a:t>
            </a:r>
            <a:r>
              <a:rPr lang="en-US" altLang="zh-CN"/>
              <a:t>real </a:t>
            </a:r>
            <a:r>
              <a:rPr lang="zh-CN" altLang="en-US"/>
              <a:t>的时间缩减到了 </a:t>
            </a:r>
            <a:r>
              <a:rPr lang="en-US" altLang="zh-CN"/>
              <a:t>3.059 </a:t>
            </a:r>
            <a:r>
              <a:rPr lang="zh-CN" altLang="en-US"/>
              <a:t>秒了，生生少了 </a:t>
            </a:r>
            <a:r>
              <a:rPr lang="en-US" altLang="zh-CN"/>
              <a:t>3 </a:t>
            </a:r>
            <a:r>
              <a:rPr lang="zh-CN" altLang="en-US"/>
              <a:t>秒多钟，这又是怎么回事呢？为什么同样的命令在第二次执行时快这么多呢？</a:t>
            </a:r>
          </a:p>
          <a:p>
            <a:endParaRPr lang="zh-CN" altLang="en-US"/>
          </a:p>
          <a:p>
            <a:r>
              <a:rPr lang="zh-CN" altLang="en-US"/>
              <a:t>这个现象跟 </a:t>
            </a:r>
            <a:r>
              <a:rPr lang="en-US" altLang="zh-CN"/>
              <a:t>Linux </a:t>
            </a:r>
            <a:r>
              <a:rPr lang="zh-CN" altLang="en-US"/>
              <a:t>操作系统的运行原理有关，</a:t>
            </a:r>
            <a:r>
              <a:rPr lang="en-US" altLang="zh-CN"/>
              <a:t>find </a:t>
            </a:r>
            <a:r>
              <a:rPr lang="zh-CN" altLang="en-US"/>
              <a:t>命令在第一次执行后，系统会对一些文件做缓存，在第二次执行时，就正好使用到了这些缓存中的数据，因此执行速度就变快了很多。</a:t>
            </a:r>
          </a:p>
          <a:p>
            <a:endParaRPr lang="zh-CN" altLang="en-US"/>
          </a:p>
          <a:p>
            <a:r>
              <a:rPr lang="zh-CN" altLang="en-US"/>
              <a:t>看过这个示例后，如果仍有同学不问青红皂白地抱怨 </a:t>
            </a:r>
            <a:r>
              <a:rPr lang="en-US" altLang="zh-CN"/>
              <a:t>time </a:t>
            </a:r>
            <a:r>
              <a:rPr lang="zh-CN" altLang="en-US"/>
              <a:t>命令的计时误差大，那可真是冤枉 </a:t>
            </a:r>
            <a:r>
              <a:rPr lang="en-US" altLang="zh-CN"/>
              <a:t>time </a:t>
            </a:r>
            <a:r>
              <a:rPr lang="zh-CN" altLang="en-US"/>
              <a:t>啦。</a:t>
            </a:r>
          </a:p>
        </p:txBody>
      </p:sp>
      <p:sp>
        <p:nvSpPr>
          <p:cNvPr id="3" name="矩形 2">
            <a:extLst>
              <a:ext uri="{FF2B5EF4-FFF2-40B4-BE49-F238E27FC236}">
                <a16:creationId xmlns:a16="http://schemas.microsoft.com/office/drawing/2014/main" id="{0B92923A-8466-4136-8AA4-E10E1046C8A1}"/>
              </a:ext>
            </a:extLst>
          </p:cNvPr>
          <p:cNvSpPr/>
          <p:nvPr/>
        </p:nvSpPr>
        <p:spPr>
          <a:xfrm>
            <a:off x="9073839" y="6540952"/>
            <a:ext cx="3118161" cy="307777"/>
          </a:xfrm>
          <a:prstGeom prst="rect">
            <a:avLst/>
          </a:prstGeom>
        </p:spPr>
        <p:txBody>
          <a:bodyPr wrap="none">
            <a:spAutoFit/>
          </a:bodyPr>
          <a:lstStyle/>
          <a:p>
            <a:r>
              <a:rPr lang="en-US" altLang="zh-CN" sz="1400"/>
              <a:t>http://c.biancheng.net/linux/time.html</a:t>
            </a:r>
            <a:endParaRPr lang="zh-CN" altLang="en-US" sz="1400"/>
          </a:p>
        </p:txBody>
      </p:sp>
      <p:sp>
        <p:nvSpPr>
          <p:cNvPr id="5" name="文本框 4">
            <a:extLst>
              <a:ext uri="{FF2B5EF4-FFF2-40B4-BE49-F238E27FC236}">
                <a16:creationId xmlns:a16="http://schemas.microsoft.com/office/drawing/2014/main" id="{837B83F3-DD9C-41DA-8F3A-6631807C1178}"/>
              </a:ext>
            </a:extLst>
          </p:cNvPr>
          <p:cNvSpPr txBox="1"/>
          <p:nvPr/>
        </p:nvSpPr>
        <p:spPr>
          <a:xfrm>
            <a:off x="530088" y="77644"/>
            <a:ext cx="5526157" cy="461665"/>
          </a:xfrm>
          <a:prstGeom prst="rect">
            <a:avLst/>
          </a:prstGeom>
          <a:noFill/>
        </p:spPr>
        <p:txBody>
          <a:bodyPr wrap="square" rtlCol="0">
            <a:spAutoFit/>
          </a:bodyPr>
          <a:lstStyle/>
          <a:p>
            <a:r>
              <a:rPr lang="en-US" altLang="zh-CN" sz="2400"/>
              <a:t>real</a:t>
            </a:r>
            <a:r>
              <a:rPr lang="zh-CN" altLang="en-US" sz="2400"/>
              <a:t>、</a:t>
            </a:r>
            <a:r>
              <a:rPr lang="en-US" altLang="zh-CN" sz="2400"/>
              <a:t>user</a:t>
            </a:r>
            <a:r>
              <a:rPr lang="zh-CN" altLang="en-US" sz="2400"/>
              <a:t>、</a:t>
            </a:r>
            <a:r>
              <a:rPr lang="en-US" altLang="zh-CN" sz="2400"/>
              <a:t>sys</a:t>
            </a:r>
            <a:r>
              <a:rPr lang="zh-CN" altLang="en-US" sz="2400"/>
              <a:t>到底什么意思？</a:t>
            </a:r>
          </a:p>
        </p:txBody>
      </p:sp>
    </p:spTree>
    <p:extLst>
      <p:ext uri="{BB962C8B-B14F-4D97-AF65-F5344CB8AC3E}">
        <p14:creationId xmlns:p14="http://schemas.microsoft.com/office/powerpoint/2010/main" val="284521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04AC20-B707-4D1A-BED8-5FB83339B0AB}"/>
              </a:ext>
            </a:extLst>
          </p:cNvPr>
          <p:cNvSpPr txBox="1"/>
          <p:nvPr/>
        </p:nvSpPr>
        <p:spPr>
          <a:xfrm>
            <a:off x="2491407" y="2782669"/>
            <a:ext cx="4346713"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sqlite</a:t>
            </a:r>
            <a:r>
              <a:rPr lang="zh-CN" altLang="en-US" sz="3600">
                <a:latin typeface="Times New Roman" panose="02020603050405020304" pitchFamily="18" charset="0"/>
                <a:cs typeface="Times New Roman" panose="02020603050405020304" pitchFamily="18" charset="0"/>
              </a:rPr>
              <a:t>与</a:t>
            </a:r>
            <a:r>
              <a:rPr lang="en-US" altLang="zh-CN" sz="3600">
                <a:latin typeface="Times New Roman" panose="02020603050405020304" pitchFamily="18" charset="0"/>
                <a:cs typeface="Times New Roman" panose="02020603050405020304" pitchFamily="18" charset="0"/>
              </a:rPr>
              <a:t>mysql</a:t>
            </a:r>
            <a:r>
              <a:rPr lang="zh-CN" altLang="en-US" sz="3600">
                <a:latin typeface="Times New Roman" panose="02020603050405020304" pitchFamily="18" charset="0"/>
                <a:cs typeface="Times New Roman" panose="02020603050405020304" pitchFamily="18" charset="0"/>
              </a:rPr>
              <a:t>效率</a:t>
            </a:r>
          </a:p>
        </p:txBody>
      </p:sp>
    </p:spTree>
    <p:extLst>
      <p:ext uri="{BB962C8B-B14F-4D97-AF65-F5344CB8AC3E}">
        <p14:creationId xmlns:p14="http://schemas.microsoft.com/office/powerpoint/2010/main" val="238839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53FBB17-30B4-4237-AEC8-3E8369618876}"/>
              </a:ext>
            </a:extLst>
          </p:cNvPr>
          <p:cNvGraphicFramePr>
            <a:graphicFrameLocks noGrp="1"/>
          </p:cNvGraphicFramePr>
          <p:nvPr>
            <p:extLst>
              <p:ext uri="{D42A27DB-BD31-4B8C-83A1-F6EECF244321}">
                <p14:modId xmlns:p14="http://schemas.microsoft.com/office/powerpoint/2010/main" val="1992109127"/>
              </p:ext>
            </p:extLst>
          </p:nvPr>
        </p:nvGraphicFramePr>
        <p:xfrm>
          <a:off x="1113183" y="1391722"/>
          <a:ext cx="9607825" cy="4518744"/>
        </p:xfrm>
        <a:graphic>
          <a:graphicData uri="http://schemas.openxmlformats.org/drawingml/2006/table">
            <a:tbl>
              <a:tblPr firstRow="1" bandRow="1">
                <a:tableStyleId>{5C22544A-7EE6-4342-B048-85BDC9FD1C3A}</a:tableStyleId>
              </a:tblPr>
              <a:tblGrid>
                <a:gridCol w="1921565">
                  <a:extLst>
                    <a:ext uri="{9D8B030D-6E8A-4147-A177-3AD203B41FA5}">
                      <a16:colId xmlns:a16="http://schemas.microsoft.com/office/drawing/2014/main" val="577803321"/>
                    </a:ext>
                  </a:extLst>
                </a:gridCol>
                <a:gridCol w="1921565">
                  <a:extLst>
                    <a:ext uri="{9D8B030D-6E8A-4147-A177-3AD203B41FA5}">
                      <a16:colId xmlns:a16="http://schemas.microsoft.com/office/drawing/2014/main" val="2026231572"/>
                    </a:ext>
                  </a:extLst>
                </a:gridCol>
                <a:gridCol w="1921565">
                  <a:extLst>
                    <a:ext uri="{9D8B030D-6E8A-4147-A177-3AD203B41FA5}">
                      <a16:colId xmlns:a16="http://schemas.microsoft.com/office/drawing/2014/main" val="183721927"/>
                    </a:ext>
                  </a:extLst>
                </a:gridCol>
                <a:gridCol w="1921565">
                  <a:extLst>
                    <a:ext uri="{9D8B030D-6E8A-4147-A177-3AD203B41FA5}">
                      <a16:colId xmlns:a16="http://schemas.microsoft.com/office/drawing/2014/main" val="3242524237"/>
                    </a:ext>
                  </a:extLst>
                </a:gridCol>
                <a:gridCol w="1921565">
                  <a:extLst>
                    <a:ext uri="{9D8B030D-6E8A-4147-A177-3AD203B41FA5}">
                      <a16:colId xmlns:a16="http://schemas.microsoft.com/office/drawing/2014/main" val="2902072511"/>
                    </a:ext>
                  </a:extLst>
                </a:gridCol>
              </a:tblGrid>
              <a:tr h="502783">
                <a:tc rowSpan="2">
                  <a:txBody>
                    <a:bodyPr/>
                    <a:lstStyle/>
                    <a:p>
                      <a:pPr algn="ctr"/>
                      <a:r>
                        <a:rPr lang="en-US" altLang="zh-CN">
                          <a:solidFill>
                            <a:schemeClr val="tx1"/>
                          </a:solidFill>
                        </a:rPr>
                        <a:t>shilishu</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real time </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656427"/>
                  </a:ext>
                </a:extLst>
              </a:tr>
              <a:tr h="502783">
                <a:tc vMerge="1">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mysql </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sqlite</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a:solidFill>
                            <a:schemeClr val="tx1"/>
                          </a:solidFill>
                          <a:latin typeface="Times New Roman" panose="02020603050405020304" pitchFamily="18" charset="0"/>
                          <a:cs typeface="Times New Roman" panose="02020603050405020304" pitchFamily="18" charset="0"/>
                        </a:rPr>
                        <a:t>sqlite</a:t>
                      </a:r>
                      <a:r>
                        <a:rPr lang="zh-CN" altLang="en-US" sz="1800">
                          <a:solidFill>
                            <a:schemeClr val="tx1"/>
                          </a:solidFill>
                          <a:latin typeface="Times New Roman" panose="02020603050405020304" pitchFamily="18" charset="0"/>
                          <a:cs typeface="Times New Roman" panose="02020603050405020304" pitchFamily="18" charset="0"/>
                        </a:rPr>
                        <a:t>快绝对值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a:solidFill>
                            <a:schemeClr val="tx1"/>
                          </a:solidFill>
                          <a:latin typeface="Times New Roman" panose="02020603050405020304" pitchFamily="18" charset="0"/>
                          <a:cs typeface="Times New Roman" panose="02020603050405020304" pitchFamily="18" charset="0"/>
                        </a:rPr>
                        <a:t>sqlite</a:t>
                      </a:r>
                      <a:r>
                        <a:rPr lang="zh-CN" altLang="en-US" sz="1800">
                          <a:solidFill>
                            <a:schemeClr val="tx1"/>
                          </a:solidFill>
                          <a:latin typeface="Times New Roman" panose="02020603050405020304" pitchFamily="18" charset="0"/>
                          <a:cs typeface="Times New Roman" panose="02020603050405020304" pitchFamily="18" charset="0"/>
                        </a:rPr>
                        <a:t>快相对值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681946"/>
                  </a:ext>
                </a:extLst>
              </a:tr>
              <a:tr h="502783">
                <a:tc>
                  <a:txBody>
                    <a:bodyPr/>
                    <a:lstStyle/>
                    <a:p>
                      <a:pPr algn="ctr"/>
                      <a:r>
                        <a:rPr lang="en-US" altLang="zh-CN" sz="2400">
                          <a:solidFill>
                            <a:schemeClr val="tx1"/>
                          </a:solidFill>
                        </a:rPr>
                        <a:t>7k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49m36.777s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49m24.486s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12.291s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0.41 </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424721"/>
                  </a:ext>
                </a:extLst>
              </a:tr>
              <a:tr h="502783">
                <a:tc>
                  <a:txBody>
                    <a:bodyPr/>
                    <a:lstStyle/>
                    <a:p>
                      <a:pPr algn="ctr"/>
                      <a:r>
                        <a:rPr lang="en-US" altLang="zh-CN" sz="2400">
                          <a:solidFill>
                            <a:schemeClr val="tx1"/>
                          </a:solidFill>
                        </a:rPr>
                        <a:t>9k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63m33.773s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63m20.060s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13.713s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0.36 </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069234"/>
                  </a:ext>
                </a:extLst>
              </a:tr>
              <a:tr h="502783">
                <a:tc>
                  <a:txBody>
                    <a:bodyPr/>
                    <a:lstStyle/>
                    <a:p>
                      <a:pPr algn="ctr"/>
                      <a:r>
                        <a:rPr lang="en-US" altLang="zh-CN" sz="2400">
                          <a:solidFill>
                            <a:schemeClr val="tx1"/>
                          </a:solidFill>
                        </a:rPr>
                        <a:t>11k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77m58.231s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76m59.117s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59.114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1.26 </a:t>
                      </a: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8916251"/>
                  </a:ext>
                </a:extLst>
              </a:tr>
              <a:tr h="502783">
                <a:tc>
                  <a:txBody>
                    <a:bodyPr/>
                    <a:lstStyle/>
                    <a:p>
                      <a:pPr algn="ctr"/>
                      <a:r>
                        <a:rPr lang="en-US" altLang="zh-CN" sz="2400">
                          <a:solidFill>
                            <a:schemeClr val="tx1"/>
                          </a:solidFill>
                        </a:rPr>
                        <a:t>15k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105m37.068s</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104m37.397s</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chemeClr val="tx1"/>
                          </a:solidFill>
                        </a:rPr>
                        <a:t>59.671</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chemeClr val="tx1"/>
                          </a:solidFill>
                        </a:rPr>
                        <a:t>0.94 </a:t>
                      </a:r>
                      <a:r>
                        <a:rPr kumimoji="0" lang="en-US" altLang="zh-CN" sz="2400" b="0" i="0" u="none" strike="noStrike" kern="1200" cap="none" spc="0" normalizeH="0" baseline="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2400" b="0" i="0" u="none" strike="noStrike" kern="1200" cap="none" spc="0" normalizeH="0" baseline="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5864417"/>
                  </a:ext>
                </a:extLst>
              </a:tr>
              <a:tr h="496480">
                <a:tc>
                  <a:txBody>
                    <a:bodyPr/>
                    <a:lstStyle/>
                    <a:p>
                      <a:pPr algn="ctr"/>
                      <a:r>
                        <a:rPr lang="en-US" altLang="zh-CN" sz="2400">
                          <a:solidFill>
                            <a:schemeClr val="tx1"/>
                          </a:solidFill>
                        </a:rPr>
                        <a:t>20k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solidFill>
                            <a:schemeClr val="tx1"/>
                          </a:solidFill>
                        </a:rPr>
                        <a:t>141m15.237s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solidFill>
                            <a:schemeClr val="tx1"/>
                          </a:solidFill>
                        </a:rPr>
                        <a:t>139m7.203s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solidFill>
                            <a:schemeClr val="tx1"/>
                          </a:solidFill>
                        </a:rPr>
                        <a:t>128.034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rPr>
                        <a:t>1.5 </a:t>
                      </a:r>
                      <a:r>
                        <a:rPr kumimoji="0" lang="en-US" altLang="zh-CN" sz="2400" b="0" i="0" u="none" strike="noStrike" kern="1200" cap="none" spc="0" normalizeH="0" baseline="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097621"/>
                  </a:ext>
                </a:extLst>
              </a:tr>
              <a:tr h="502783">
                <a:tc>
                  <a:txBody>
                    <a:bodyPr/>
                    <a:lstStyle/>
                    <a:p>
                      <a:pPr algn="ctr"/>
                      <a:r>
                        <a:rPr lang="en-US" altLang="zh-CN" sz="2400">
                          <a:solidFill>
                            <a:schemeClr val="tx1"/>
                          </a:solidFill>
                        </a:rPr>
                        <a:t>40k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279m54.090s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277m14.013s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188.103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1.12 </a:t>
                      </a:r>
                      <a:r>
                        <a:rPr kumimoji="0" lang="en-US" altLang="zh-CN" sz="2400" b="0" i="0" u="none" strike="noStrike" kern="1200" cap="none" spc="0" normalizeH="0" baseline="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altLang="zh-CN"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3135701"/>
                  </a:ext>
                </a:extLst>
              </a:tr>
              <a:tr h="502783">
                <a:tc>
                  <a:txBody>
                    <a:bodyPr/>
                    <a:lstStyle/>
                    <a:p>
                      <a:pPr algn="ctr"/>
                      <a:r>
                        <a:rPr lang="en-US" altLang="zh-CN" sz="2400">
                          <a:solidFill>
                            <a:schemeClr val="tx1"/>
                          </a:solidFill>
                        </a:rPr>
                        <a:t>60k</a:t>
                      </a: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419m35.011s</a:t>
                      </a: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417m26.542s</a:t>
                      </a: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128.469</a:t>
                      </a: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0.51 </a:t>
                      </a:r>
                      <a:r>
                        <a:rPr kumimoji="0" lang="en-US" altLang="zh-CN" sz="2400" b="0" i="0" u="none" strike="noStrike" kern="1200" cap="none" spc="0" normalizeH="0" baseline="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8061760"/>
                  </a:ext>
                </a:extLst>
              </a:tr>
            </a:tbl>
          </a:graphicData>
        </a:graphic>
      </p:graphicFrame>
      <p:sp>
        <p:nvSpPr>
          <p:cNvPr id="3" name="文本框 2">
            <a:extLst>
              <a:ext uri="{FF2B5EF4-FFF2-40B4-BE49-F238E27FC236}">
                <a16:creationId xmlns:a16="http://schemas.microsoft.com/office/drawing/2014/main" id="{827543CB-594A-4D0A-83C9-18C17996483A}"/>
              </a:ext>
            </a:extLst>
          </p:cNvPr>
          <p:cNvSpPr txBox="1"/>
          <p:nvPr/>
        </p:nvSpPr>
        <p:spPr>
          <a:xfrm>
            <a:off x="1113183" y="406953"/>
            <a:ext cx="2531165" cy="584775"/>
          </a:xfrm>
          <a:prstGeom prst="rect">
            <a:avLst/>
          </a:prstGeom>
          <a:noFill/>
        </p:spPr>
        <p:txBody>
          <a:bodyPr wrap="square" rtlCol="0">
            <a:spAutoFit/>
          </a:bodyPr>
          <a:lstStyle/>
          <a:p>
            <a:r>
              <a:rPr lang="zh-CN" altLang="en-US" sz="3200"/>
              <a:t>天河单核</a:t>
            </a:r>
          </a:p>
        </p:txBody>
      </p:sp>
      <p:sp>
        <p:nvSpPr>
          <p:cNvPr id="4" name="文本框 3">
            <a:extLst>
              <a:ext uri="{FF2B5EF4-FFF2-40B4-BE49-F238E27FC236}">
                <a16:creationId xmlns:a16="http://schemas.microsoft.com/office/drawing/2014/main" id="{50A91FDE-66BB-4FB5-92E9-E3E8D465CE60}"/>
              </a:ext>
            </a:extLst>
          </p:cNvPr>
          <p:cNvSpPr txBox="1"/>
          <p:nvPr/>
        </p:nvSpPr>
        <p:spPr>
          <a:xfrm>
            <a:off x="1113183" y="6249264"/>
            <a:ext cx="3114261" cy="400110"/>
          </a:xfrm>
          <a:prstGeom prst="rect">
            <a:avLst/>
          </a:prstGeom>
          <a:noFill/>
        </p:spPr>
        <p:txBody>
          <a:bodyPr wrap="square" rtlCol="0">
            <a:spAutoFit/>
          </a:bodyPr>
          <a:lstStyle/>
          <a:p>
            <a:r>
              <a:rPr lang="zh-CN" altLang="en-US" sz="2000"/>
              <a:t>数据库效率差别并不明显</a:t>
            </a:r>
          </a:p>
        </p:txBody>
      </p:sp>
      <p:sp>
        <p:nvSpPr>
          <p:cNvPr id="6" name="文本框 5">
            <a:extLst>
              <a:ext uri="{FF2B5EF4-FFF2-40B4-BE49-F238E27FC236}">
                <a16:creationId xmlns:a16="http://schemas.microsoft.com/office/drawing/2014/main" id="{536A494E-3FD3-449C-BEEC-F61E8243D16D}"/>
              </a:ext>
            </a:extLst>
          </p:cNvPr>
          <p:cNvSpPr txBox="1"/>
          <p:nvPr/>
        </p:nvSpPr>
        <p:spPr>
          <a:xfrm>
            <a:off x="7632700" y="6249264"/>
            <a:ext cx="2933700" cy="369332"/>
          </a:xfrm>
          <a:prstGeom prst="rect">
            <a:avLst/>
          </a:prstGeom>
          <a:noFill/>
        </p:spPr>
        <p:txBody>
          <a:bodyPr wrap="square" rtlCol="0">
            <a:spAutoFit/>
          </a:bodyPr>
          <a:lstStyle/>
          <a:p>
            <a:r>
              <a:rPr lang="zh-CN" altLang="en-US"/>
              <a:t>均值：</a:t>
            </a:r>
            <a:r>
              <a:rPr lang="en-US" altLang="zh-CN"/>
              <a:t>0.87</a:t>
            </a:r>
            <a:r>
              <a:rPr lang="en-US" altLang="zh-CN">
                <a:solidFill>
                  <a:prstClr val="black"/>
                </a:solidFill>
                <a:latin typeface="Times New Roman" panose="02020603050405020304" pitchFamily="18" charset="0"/>
                <a:cs typeface="Times New Roman" panose="02020603050405020304" pitchFamily="18" charset="0"/>
              </a:rPr>
              <a:t>%</a:t>
            </a:r>
            <a:r>
              <a:rPr lang="en-US" altLang="zh-CN"/>
              <a:t>  </a:t>
            </a:r>
            <a:r>
              <a:rPr lang="zh-CN" altLang="en-US"/>
              <a:t>标准差</a:t>
            </a:r>
            <a:r>
              <a:rPr lang="en-US" altLang="zh-CN"/>
              <a:t>0.004</a:t>
            </a:r>
            <a:endParaRPr lang="zh-CN" altLang="en-US"/>
          </a:p>
        </p:txBody>
      </p:sp>
    </p:spTree>
    <p:extLst>
      <p:ext uri="{BB962C8B-B14F-4D97-AF65-F5344CB8AC3E}">
        <p14:creationId xmlns:p14="http://schemas.microsoft.com/office/powerpoint/2010/main" val="3403384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E55165-ABB3-423E-AD77-3016B5630A2E}"/>
              </a:ext>
            </a:extLst>
          </p:cNvPr>
          <p:cNvSpPr txBox="1"/>
          <p:nvPr/>
        </p:nvSpPr>
        <p:spPr>
          <a:xfrm>
            <a:off x="808382" y="474301"/>
            <a:ext cx="2385392" cy="584775"/>
          </a:xfrm>
          <a:prstGeom prst="rect">
            <a:avLst/>
          </a:prstGeom>
          <a:noFill/>
        </p:spPr>
        <p:txBody>
          <a:bodyPr wrap="square" rtlCol="0">
            <a:spAutoFit/>
          </a:bodyPr>
          <a:lstStyle/>
          <a:p>
            <a:r>
              <a:rPr lang="zh-CN" altLang="en-US" sz="3200"/>
              <a:t>天河单节点</a:t>
            </a:r>
          </a:p>
        </p:txBody>
      </p:sp>
      <p:graphicFrame>
        <p:nvGraphicFramePr>
          <p:cNvPr id="3" name="表格 2">
            <a:extLst>
              <a:ext uri="{FF2B5EF4-FFF2-40B4-BE49-F238E27FC236}">
                <a16:creationId xmlns:a16="http://schemas.microsoft.com/office/drawing/2014/main" id="{D9D19CF4-0C11-4C87-961D-2FE680157F91}"/>
              </a:ext>
            </a:extLst>
          </p:cNvPr>
          <p:cNvGraphicFramePr>
            <a:graphicFrameLocks noGrp="1"/>
          </p:cNvGraphicFramePr>
          <p:nvPr>
            <p:extLst>
              <p:ext uri="{D42A27DB-BD31-4B8C-83A1-F6EECF244321}">
                <p14:modId xmlns:p14="http://schemas.microsoft.com/office/powerpoint/2010/main" val="412335127"/>
              </p:ext>
            </p:extLst>
          </p:nvPr>
        </p:nvGraphicFramePr>
        <p:xfrm>
          <a:off x="569843" y="1532676"/>
          <a:ext cx="11052314" cy="3792648"/>
        </p:xfrm>
        <a:graphic>
          <a:graphicData uri="http://schemas.openxmlformats.org/drawingml/2006/table">
            <a:tbl>
              <a:tblPr firstRow="1" bandRow="1">
                <a:tableStyleId>{5C22544A-7EE6-4342-B048-85BDC9FD1C3A}</a:tableStyleId>
              </a:tblPr>
              <a:tblGrid>
                <a:gridCol w="1578902">
                  <a:extLst>
                    <a:ext uri="{9D8B030D-6E8A-4147-A177-3AD203B41FA5}">
                      <a16:colId xmlns:a16="http://schemas.microsoft.com/office/drawing/2014/main" val="4163406181"/>
                    </a:ext>
                  </a:extLst>
                </a:gridCol>
                <a:gridCol w="1578902">
                  <a:extLst>
                    <a:ext uri="{9D8B030D-6E8A-4147-A177-3AD203B41FA5}">
                      <a16:colId xmlns:a16="http://schemas.microsoft.com/office/drawing/2014/main" val="2369307790"/>
                    </a:ext>
                  </a:extLst>
                </a:gridCol>
                <a:gridCol w="1578902">
                  <a:extLst>
                    <a:ext uri="{9D8B030D-6E8A-4147-A177-3AD203B41FA5}">
                      <a16:colId xmlns:a16="http://schemas.microsoft.com/office/drawing/2014/main" val="2532693583"/>
                    </a:ext>
                  </a:extLst>
                </a:gridCol>
                <a:gridCol w="1578902">
                  <a:extLst>
                    <a:ext uri="{9D8B030D-6E8A-4147-A177-3AD203B41FA5}">
                      <a16:colId xmlns:a16="http://schemas.microsoft.com/office/drawing/2014/main" val="1297737351"/>
                    </a:ext>
                  </a:extLst>
                </a:gridCol>
                <a:gridCol w="1578902">
                  <a:extLst>
                    <a:ext uri="{9D8B030D-6E8A-4147-A177-3AD203B41FA5}">
                      <a16:colId xmlns:a16="http://schemas.microsoft.com/office/drawing/2014/main" val="3927484661"/>
                    </a:ext>
                  </a:extLst>
                </a:gridCol>
                <a:gridCol w="1578902">
                  <a:extLst>
                    <a:ext uri="{9D8B030D-6E8A-4147-A177-3AD203B41FA5}">
                      <a16:colId xmlns:a16="http://schemas.microsoft.com/office/drawing/2014/main" val="409915737"/>
                    </a:ext>
                  </a:extLst>
                </a:gridCol>
                <a:gridCol w="1578902">
                  <a:extLst>
                    <a:ext uri="{9D8B030D-6E8A-4147-A177-3AD203B41FA5}">
                      <a16:colId xmlns:a16="http://schemas.microsoft.com/office/drawing/2014/main" val="2474387519"/>
                    </a:ext>
                  </a:extLst>
                </a:gridCol>
              </a:tblGrid>
              <a:tr h="531310">
                <a:tc>
                  <a:txBody>
                    <a:bodyPr/>
                    <a:lstStyle/>
                    <a:p>
                      <a:pPr algn="ctr"/>
                      <a:endParaRPr lang="zh-CN" altLang="en-US" sz="2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en-US" altLang="zh-CN" sz="2200">
                          <a:solidFill>
                            <a:schemeClr val="tx1"/>
                          </a:solidFill>
                          <a:latin typeface="Times New Roman" panose="02020603050405020304" pitchFamily="18" charset="0"/>
                          <a:cs typeface="Times New Roman" panose="02020603050405020304" pitchFamily="18" charset="0"/>
                        </a:rPr>
                        <a:t>real (</a:t>
                      </a:r>
                      <a:r>
                        <a:rPr lang="en-US" altLang="zh-CN" sz="2200">
                          <a:solidFill>
                            <a:srgbClr val="FF0000"/>
                          </a:solidFill>
                          <a:latin typeface="Times New Roman" panose="02020603050405020304" pitchFamily="18" charset="0"/>
                          <a:cs typeface="Times New Roman" panose="02020603050405020304" pitchFamily="18" charset="0"/>
                        </a:rPr>
                        <a:t>min</a:t>
                      </a:r>
                      <a:r>
                        <a:rPr lang="en-US" altLang="zh-CN" sz="2200">
                          <a:solidFill>
                            <a:schemeClr val="tx1"/>
                          </a:solidFill>
                          <a:latin typeface="Times New Roman" panose="02020603050405020304" pitchFamily="18" charset="0"/>
                          <a:cs typeface="Times New Roman" panose="02020603050405020304" pitchFamily="18" charset="0"/>
                        </a:rPr>
                        <a:t>)</a:t>
                      </a:r>
                      <a:endParaRPr lang="zh-CN" altLang="en-US" sz="2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a:solidFill>
                            <a:schemeClr val="tx1"/>
                          </a:solidFill>
                          <a:latin typeface="Times New Roman" panose="02020603050405020304" pitchFamily="18" charset="0"/>
                          <a:cs typeface="Times New Roman" panose="02020603050405020304" pitchFamily="18" charset="0"/>
                        </a:rPr>
                        <a:t>sys (</a:t>
                      </a:r>
                      <a:r>
                        <a:rPr lang="en-US" altLang="zh-CN" sz="2200">
                          <a:solidFill>
                            <a:srgbClr val="FF0000"/>
                          </a:solidFill>
                          <a:latin typeface="Times New Roman" panose="02020603050405020304" pitchFamily="18" charset="0"/>
                          <a:cs typeface="Times New Roman" panose="02020603050405020304" pitchFamily="18" charset="0"/>
                        </a:rPr>
                        <a:t>s</a:t>
                      </a:r>
                      <a:r>
                        <a:rPr lang="en-US" altLang="zh-CN" sz="2200">
                          <a:solidFill>
                            <a:schemeClr val="tx1"/>
                          </a:solidFill>
                          <a:latin typeface="Times New Roman" panose="02020603050405020304" pitchFamily="18" charset="0"/>
                          <a:cs typeface="Times New Roman" panose="02020603050405020304" pitchFamily="18" charset="0"/>
                        </a:rPr>
                        <a:t>)</a:t>
                      </a:r>
                      <a:endParaRPr lang="zh-CN" altLang="en-US" sz="2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63627"/>
                  </a:ext>
                </a:extLst>
              </a:tr>
              <a:tr h="764229">
                <a:tc>
                  <a:txBody>
                    <a:bodyPr/>
                    <a:lstStyle/>
                    <a:p>
                      <a:pPr marL="0" algn="ctr" defTabSz="914400" rtl="0" eaLnBrk="1" latinLnBrk="0" hangingPunct="1"/>
                      <a:endParaRPr lang="zh-CN" altLang="en-US" sz="2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Times New Roman" panose="02020603050405020304" pitchFamily="18" charset="0"/>
                          <a:ea typeface="+mn-ea"/>
                          <a:cs typeface="Times New Roman" panose="02020603050405020304" pitchFamily="18" charset="0"/>
                        </a:rPr>
                        <a:t>mysql</a:t>
                      </a:r>
                      <a:endParaRPr lang="zh-CN" altLang="en-US" sz="2200"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Times New Roman" panose="02020603050405020304" pitchFamily="18" charset="0"/>
                          <a:ea typeface="+mn-ea"/>
                          <a:cs typeface="Times New Roman" panose="02020603050405020304" pitchFamily="18" charset="0"/>
                        </a:rPr>
                        <a:t>sqlite</a:t>
                      </a:r>
                      <a:endParaRPr lang="zh-CN" altLang="en-US" sz="2200"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a:solidFill>
                            <a:schemeClr val="tx1"/>
                          </a:solidFill>
                          <a:latin typeface="Times New Roman" panose="02020603050405020304" pitchFamily="18" charset="0"/>
                          <a:cs typeface="Times New Roman" panose="02020603050405020304" pitchFamily="18" charset="0"/>
                        </a:rPr>
                        <a:t>sqlite</a:t>
                      </a:r>
                      <a:r>
                        <a:rPr lang="zh-CN" altLang="en-US" sz="2200">
                          <a:solidFill>
                            <a:schemeClr val="tx1"/>
                          </a:solidFill>
                          <a:latin typeface="Times New Roman" panose="02020603050405020304" pitchFamily="18" charset="0"/>
                          <a:cs typeface="Times New Roman" panose="02020603050405020304" pitchFamily="18" charset="0"/>
                        </a:rPr>
                        <a:t>快 </a:t>
                      </a:r>
                      <a:r>
                        <a:rPr lang="en-US" altLang="zh-CN" sz="2200">
                          <a:solidFill>
                            <a:schemeClr val="tx1"/>
                          </a:solidFill>
                          <a:latin typeface="Times New Roman" panose="02020603050405020304" pitchFamily="18" charset="0"/>
                          <a:cs typeface="Times New Roman" panose="02020603050405020304" pitchFamily="18" charset="0"/>
                        </a:rPr>
                        <a:t>%</a:t>
                      </a:r>
                      <a:endParaRPr lang="zh-CN" altLang="en-US" sz="22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Times New Roman" panose="02020603050405020304" pitchFamily="18" charset="0"/>
                          <a:ea typeface="+mn-ea"/>
                          <a:cs typeface="Times New Roman" panose="02020603050405020304" pitchFamily="18" charset="0"/>
                        </a:rPr>
                        <a:t>mysql</a:t>
                      </a:r>
                      <a:endParaRPr lang="zh-CN" altLang="en-US" sz="2200"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Times New Roman" panose="02020603050405020304" pitchFamily="18" charset="0"/>
                          <a:ea typeface="+mn-ea"/>
                          <a:cs typeface="Times New Roman" panose="02020603050405020304" pitchFamily="18" charset="0"/>
                        </a:rPr>
                        <a:t>sqlite</a:t>
                      </a:r>
                      <a:endParaRPr lang="zh-CN" altLang="en-US" sz="2200" kern="120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200">
                          <a:solidFill>
                            <a:srgbClr val="FF0000"/>
                          </a:solidFill>
                          <a:latin typeface="Times New Roman" panose="02020603050405020304" pitchFamily="18" charset="0"/>
                          <a:cs typeface="Times New Roman" panose="02020603050405020304" pitchFamily="18" charset="0"/>
                        </a:rPr>
                        <a:t>sqlite</a:t>
                      </a:r>
                      <a:r>
                        <a:rPr lang="zh-CN" altLang="en-US" sz="2200">
                          <a:solidFill>
                            <a:srgbClr val="FF0000"/>
                          </a:solidFill>
                          <a:latin typeface="Times New Roman" panose="02020603050405020304" pitchFamily="18" charset="0"/>
                          <a:cs typeface="Times New Roman" panose="02020603050405020304" pitchFamily="18" charset="0"/>
                        </a:rPr>
                        <a:t>快</a:t>
                      </a:r>
                      <a:r>
                        <a:rPr lang="en-US" altLang="zh-CN" sz="2200">
                          <a:solidFill>
                            <a:srgbClr val="FF0000"/>
                          </a:solidFill>
                          <a:latin typeface="Times New Roman" panose="02020603050405020304" pitchFamily="18" charset="0"/>
                          <a:cs typeface="Times New Roman" panose="02020603050405020304" pitchFamily="18" charset="0"/>
                        </a:rPr>
                        <a:t> </a:t>
                      </a:r>
                      <a:r>
                        <a:rPr lang="zh-CN" altLang="en-US" sz="2200">
                          <a:solidFill>
                            <a:srgbClr val="FF0000"/>
                          </a:solidFill>
                          <a:latin typeface="Times New Roman" panose="02020603050405020304" pitchFamily="18" charset="0"/>
                          <a:cs typeface="Times New Roman" panose="02020603050405020304" pitchFamily="18" charset="0"/>
                        </a:rPr>
                        <a:t> </a:t>
                      </a:r>
                      <a:r>
                        <a:rPr lang="en-US" altLang="zh-CN" sz="2200">
                          <a:solidFill>
                            <a:srgbClr val="FF0000"/>
                          </a:solidFill>
                          <a:latin typeface="Times New Roman" panose="02020603050405020304" pitchFamily="18" charset="0"/>
                          <a:cs typeface="Times New Roman" panose="02020603050405020304" pitchFamily="18" charset="0"/>
                        </a:rPr>
                        <a:t>%</a:t>
                      </a:r>
                      <a:endParaRPr lang="zh-CN" altLang="en-US" sz="2200">
                        <a:solidFill>
                          <a:srgbClr val="FF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8287180"/>
                  </a:ext>
                </a:extLst>
              </a:tr>
              <a:tr h="738664">
                <a:tc>
                  <a:txBody>
                    <a:bodyPr/>
                    <a:lstStyle/>
                    <a:p>
                      <a:pPr marL="0" algn="ctr" defTabSz="914400" rtl="0" eaLnBrk="1" latinLnBrk="0" hangingPunct="1"/>
                      <a:r>
                        <a:rPr lang="en-US" altLang="zh-CN" sz="2200" kern="1200">
                          <a:solidFill>
                            <a:schemeClr val="tx1"/>
                          </a:solidFill>
                          <a:latin typeface="+mn-lt"/>
                          <a:ea typeface="+mn-ea"/>
                          <a:cs typeface="+mn-cs"/>
                        </a:rPr>
                        <a:t>8k</a:t>
                      </a:r>
                      <a:endParaRPr lang="zh-CN" altLang="en-US" sz="2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66.85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66.88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0.04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4.57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11.31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-59.6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0847447"/>
                  </a:ext>
                </a:extLst>
              </a:tr>
              <a:tr h="612304">
                <a:tc>
                  <a:txBody>
                    <a:bodyPr/>
                    <a:lstStyle/>
                    <a:p>
                      <a:pPr marL="0" algn="ctr" defTabSz="914400" rtl="0" eaLnBrk="1" latinLnBrk="0" hangingPunct="1"/>
                      <a:r>
                        <a:rPr lang="en-US" altLang="zh-CN" sz="2200" kern="1200">
                          <a:solidFill>
                            <a:schemeClr val="tx1"/>
                          </a:solidFill>
                          <a:latin typeface="+mn-lt"/>
                          <a:ea typeface="+mn-ea"/>
                          <a:cs typeface="+mn-cs"/>
                        </a:rPr>
                        <a:t>10k</a:t>
                      </a:r>
                      <a:endParaRPr lang="zh-CN" altLang="en-US" sz="2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83.94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84.46</a:t>
                      </a:r>
                      <a:endParaRPr lang="zh-CN" altLang="en-US" sz="2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0.62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5.25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11.92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-55.96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3738424"/>
                  </a:ext>
                </a:extLst>
              </a:tr>
              <a:tr h="614831">
                <a:tc>
                  <a:txBody>
                    <a:bodyPr/>
                    <a:lstStyle/>
                    <a:p>
                      <a:pPr marL="0" algn="ctr" defTabSz="914400" rtl="0" eaLnBrk="1" latinLnBrk="0" hangingPunct="1"/>
                      <a:r>
                        <a:rPr lang="en-US" altLang="zh-CN" sz="2200" kern="1200">
                          <a:solidFill>
                            <a:schemeClr val="tx1"/>
                          </a:solidFill>
                          <a:latin typeface="+mn-lt"/>
                          <a:ea typeface="+mn-ea"/>
                          <a:cs typeface="+mn-cs"/>
                        </a:rPr>
                        <a:t>30k</a:t>
                      </a:r>
                      <a:endParaRPr lang="zh-CN" altLang="en-US" sz="2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246.53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200" kern="1200">
                          <a:solidFill>
                            <a:schemeClr val="tx1"/>
                          </a:solidFill>
                          <a:latin typeface="+mn-lt"/>
                          <a:ea typeface="+mn-ea"/>
                          <a:cs typeface="+mn-cs"/>
                        </a:rPr>
                        <a:t>245.11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-0.58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10.32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13.794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-25.18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4192105"/>
                  </a:ext>
                </a:extLst>
              </a:tr>
              <a:tr h="531310">
                <a:tc>
                  <a:txBody>
                    <a:bodyPr/>
                    <a:lstStyle/>
                    <a:p>
                      <a:pPr marL="0" algn="ctr" defTabSz="914400" rtl="0" eaLnBrk="1" latinLnBrk="0" hangingPunct="1"/>
                      <a:r>
                        <a:rPr lang="en-US" altLang="zh-CN" sz="2200" kern="1200">
                          <a:solidFill>
                            <a:schemeClr val="tx1"/>
                          </a:solidFill>
                          <a:latin typeface="+mn-lt"/>
                          <a:ea typeface="+mn-ea"/>
                          <a:cs typeface="+mn-cs"/>
                        </a:rPr>
                        <a:t>50k</a:t>
                      </a:r>
                      <a:endParaRPr lang="zh-CN" altLang="en-US" sz="2200"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409.28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409.05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-0.06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23.296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200" kern="1200">
                          <a:solidFill>
                            <a:schemeClr val="tx1"/>
                          </a:solidFill>
                          <a:latin typeface="+mn-lt"/>
                          <a:ea typeface="+mn-ea"/>
                          <a:cs typeface="+mn-cs"/>
                        </a:rPr>
                        <a:t>-31.45 </a:t>
                      </a:r>
                      <a:r>
                        <a:rPr kumimoji="0" lang="en-US" altLang="zh-C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lang="en-US" altLang="zh-CN" sz="2200" kern="1200">
                        <a:solidFill>
                          <a:schemeClr val="tx1"/>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4194710"/>
                  </a:ext>
                </a:extLst>
              </a:tr>
            </a:tbl>
          </a:graphicData>
        </a:graphic>
      </p:graphicFrame>
      <p:sp>
        <p:nvSpPr>
          <p:cNvPr id="4" name="文本框 3">
            <a:extLst>
              <a:ext uri="{FF2B5EF4-FFF2-40B4-BE49-F238E27FC236}">
                <a16:creationId xmlns:a16="http://schemas.microsoft.com/office/drawing/2014/main" id="{00A8728F-4F2F-43FC-A491-FD639B1A9E92}"/>
              </a:ext>
            </a:extLst>
          </p:cNvPr>
          <p:cNvSpPr txBox="1"/>
          <p:nvPr/>
        </p:nvSpPr>
        <p:spPr>
          <a:xfrm>
            <a:off x="8984972" y="6427113"/>
            <a:ext cx="3207028" cy="430887"/>
          </a:xfrm>
          <a:prstGeom prst="rect">
            <a:avLst/>
          </a:prstGeom>
          <a:noFill/>
        </p:spPr>
        <p:txBody>
          <a:bodyPr wrap="square" rtlCol="0">
            <a:spAutoFit/>
          </a:bodyPr>
          <a:lstStyle/>
          <a:p>
            <a:r>
              <a:rPr lang="zh-CN" altLang="en-US" sz="1100">
                <a:latin typeface="Times New Roman" panose="02020603050405020304" pitchFamily="18" charset="0"/>
                <a:cs typeface="Times New Roman" panose="02020603050405020304" pitchFamily="18" charset="0"/>
              </a:rPr>
              <a:t>原因：没有删除干净</a:t>
            </a:r>
            <a:r>
              <a:rPr lang="en-US" altLang="zh-CN" sz="1100">
                <a:latin typeface="Times New Roman" panose="02020603050405020304" pitchFamily="18" charset="0"/>
                <a:cs typeface="Times New Roman" panose="02020603050405020304" pitchFamily="18" charset="0"/>
              </a:rPr>
              <a:t>fort* </a:t>
            </a:r>
            <a:r>
              <a:rPr lang="zh-CN" altLang="en-US" sz="1100">
                <a:latin typeface="Times New Roman" panose="02020603050405020304" pitchFamily="18" charset="0"/>
                <a:cs typeface="Times New Roman" panose="02020603050405020304" pitchFamily="18" charset="0"/>
              </a:rPr>
              <a:t>，</a:t>
            </a:r>
            <a:r>
              <a:rPr lang="en-US" altLang="zh-CN" sz="1100">
                <a:latin typeface="Times New Roman" panose="02020603050405020304" pitchFamily="18" charset="0"/>
                <a:cs typeface="Times New Roman" panose="02020603050405020304" pitchFamily="18" charset="0"/>
              </a:rPr>
              <a:t>phok*</a:t>
            </a:r>
            <a:r>
              <a:rPr lang="zh-CN" altLang="en-US" sz="1100">
                <a:latin typeface="Times New Roman" panose="02020603050405020304" pitchFamily="18" charset="0"/>
                <a:cs typeface="Times New Roman" panose="02020603050405020304" pitchFamily="18" charset="0"/>
              </a:rPr>
              <a:t>，*</a:t>
            </a:r>
            <a:r>
              <a:rPr lang="en-US" altLang="zh-CN" sz="1100">
                <a:latin typeface="Times New Roman" panose="02020603050405020304" pitchFamily="18" charset="0"/>
                <a:cs typeface="Times New Roman" panose="02020603050405020304" pitchFamily="18" charset="0"/>
              </a:rPr>
              <a:t>.rtraw    ???</a:t>
            </a:r>
          </a:p>
          <a:p>
            <a:r>
              <a:rPr lang="en-US" altLang="zh-CN" sz="1100">
                <a:latin typeface="Times New Roman" panose="02020603050405020304" pitchFamily="18" charset="0"/>
                <a:cs typeface="Times New Roman" panose="02020603050405020304" pitchFamily="18" charset="0"/>
              </a:rPr>
              <a:t>sqlite</a:t>
            </a:r>
            <a:r>
              <a:rPr lang="zh-CN" altLang="en-US" sz="1100">
                <a:latin typeface="Times New Roman" panose="02020603050405020304" pitchFamily="18" charset="0"/>
                <a:cs typeface="Times New Roman" panose="02020603050405020304" pitchFamily="18" charset="0"/>
              </a:rPr>
              <a:t>和</a:t>
            </a:r>
            <a:r>
              <a:rPr lang="en-US" altLang="zh-CN" sz="1100">
                <a:latin typeface="Times New Roman" panose="02020603050405020304" pitchFamily="18" charset="0"/>
                <a:cs typeface="Times New Roman" panose="02020603050405020304" pitchFamily="18" charset="0"/>
              </a:rPr>
              <a:t>mysql</a:t>
            </a:r>
            <a:r>
              <a:rPr lang="zh-CN" altLang="en-US" sz="1100">
                <a:latin typeface="Times New Roman" panose="02020603050405020304" pitchFamily="18" charset="0"/>
                <a:cs typeface="Times New Roman" panose="02020603050405020304" pitchFamily="18" charset="0"/>
              </a:rPr>
              <a:t>读取方式不同，内核调用有差异</a:t>
            </a:r>
          </a:p>
        </p:txBody>
      </p:sp>
      <p:sp>
        <p:nvSpPr>
          <p:cNvPr id="5" name="文本框 4">
            <a:extLst>
              <a:ext uri="{FF2B5EF4-FFF2-40B4-BE49-F238E27FC236}">
                <a16:creationId xmlns:a16="http://schemas.microsoft.com/office/drawing/2014/main" id="{56561D42-8B9C-4A08-A9E1-7A84E4F7A444}"/>
              </a:ext>
            </a:extLst>
          </p:cNvPr>
          <p:cNvSpPr txBox="1"/>
          <p:nvPr/>
        </p:nvSpPr>
        <p:spPr>
          <a:xfrm>
            <a:off x="808382" y="5707463"/>
            <a:ext cx="9090991" cy="523220"/>
          </a:xfrm>
          <a:prstGeom prst="rect">
            <a:avLst/>
          </a:prstGeom>
          <a:noFill/>
        </p:spPr>
        <p:txBody>
          <a:bodyPr wrap="square" rtlCol="0">
            <a:spAutoFit/>
          </a:bodyPr>
          <a:lstStyle/>
          <a:p>
            <a:r>
              <a:rPr lang="zh-CN" altLang="en-US" sz="2800"/>
              <a:t>结论：两个数据库对</a:t>
            </a:r>
            <a:r>
              <a:rPr lang="en-US" altLang="zh-CN" sz="2800"/>
              <a:t>BOSS </a:t>
            </a:r>
            <a:r>
              <a:rPr lang="zh-CN" altLang="en-US" sz="2800"/>
              <a:t>模拟作业效率差别并不明显</a:t>
            </a:r>
          </a:p>
        </p:txBody>
      </p:sp>
    </p:spTree>
    <p:extLst>
      <p:ext uri="{BB962C8B-B14F-4D97-AF65-F5344CB8AC3E}">
        <p14:creationId xmlns:p14="http://schemas.microsoft.com/office/powerpoint/2010/main" val="2047464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F57ACB-B31E-416C-9E3D-FA15E568AF43}"/>
              </a:ext>
            </a:extLst>
          </p:cNvPr>
          <p:cNvSpPr txBox="1"/>
          <p:nvPr/>
        </p:nvSpPr>
        <p:spPr>
          <a:xfrm>
            <a:off x="3299790" y="2782669"/>
            <a:ext cx="4346713"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sqlite</a:t>
            </a:r>
            <a:r>
              <a:rPr lang="zh-CN" altLang="en-US" sz="3600">
                <a:latin typeface="Times New Roman" panose="02020603050405020304" pitchFamily="18" charset="0"/>
                <a:cs typeface="Times New Roman" panose="02020603050405020304" pitchFamily="18" charset="0"/>
              </a:rPr>
              <a:t>定期更新</a:t>
            </a:r>
          </a:p>
        </p:txBody>
      </p:sp>
    </p:spTree>
    <p:extLst>
      <p:ext uri="{BB962C8B-B14F-4D97-AF65-F5344CB8AC3E}">
        <p14:creationId xmlns:p14="http://schemas.microsoft.com/office/powerpoint/2010/main" val="4005481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E9E08B-1FBD-48A9-88A9-D5237821E505}"/>
              </a:ext>
            </a:extLst>
          </p:cNvPr>
          <p:cNvSpPr txBox="1"/>
          <p:nvPr/>
        </p:nvSpPr>
        <p:spPr>
          <a:xfrm>
            <a:off x="274193" y="315820"/>
            <a:ext cx="4841993" cy="523220"/>
          </a:xfrm>
          <a:prstGeom prst="rect">
            <a:avLst/>
          </a:prstGeom>
          <a:noFill/>
        </p:spPr>
        <p:txBody>
          <a:bodyPr wrap="square" rtlCol="0">
            <a:spAutoFit/>
          </a:bodyPr>
          <a:lstStyle/>
          <a:p>
            <a:r>
              <a:rPr lang="en-US" altLang="zh-CN" sz="2800">
                <a:latin typeface="Times New Roman" panose="02020603050405020304" pitchFamily="18" charset="0"/>
                <a:cs typeface="Times New Roman" panose="02020603050405020304" pitchFamily="18" charset="0"/>
              </a:rPr>
              <a:t>cron</a:t>
            </a:r>
            <a:r>
              <a:rPr lang="zh-CN" altLang="en-US" sz="2800">
                <a:latin typeface="Times New Roman" panose="02020603050405020304" pitchFamily="18" charset="0"/>
                <a:cs typeface="Times New Roman" panose="02020603050405020304" pitchFamily="18" charset="0"/>
              </a:rPr>
              <a:t>与</a:t>
            </a:r>
            <a:r>
              <a:rPr lang="en-US" altLang="zh-CN" sz="2800">
                <a:latin typeface="Times New Roman" panose="02020603050405020304" pitchFamily="18" charset="0"/>
                <a:cs typeface="Times New Roman" panose="02020603050405020304" pitchFamily="18" charset="0"/>
              </a:rPr>
              <a:t>crontab</a:t>
            </a:r>
            <a:r>
              <a:rPr lang="zh-CN" altLang="en-US" sz="2800">
                <a:latin typeface="Times New Roman" panose="02020603050405020304" pitchFamily="18" charset="0"/>
                <a:cs typeface="Times New Roman" panose="02020603050405020304" pitchFamily="18" charset="0"/>
              </a:rPr>
              <a:t>：定时执行命令</a:t>
            </a:r>
          </a:p>
        </p:txBody>
      </p:sp>
      <p:sp>
        <p:nvSpPr>
          <p:cNvPr id="3" name="矩形 2">
            <a:extLst>
              <a:ext uri="{FF2B5EF4-FFF2-40B4-BE49-F238E27FC236}">
                <a16:creationId xmlns:a16="http://schemas.microsoft.com/office/drawing/2014/main" id="{925F7BD0-DB97-4649-A4E0-174D9A2A1A5D}"/>
              </a:ext>
            </a:extLst>
          </p:cNvPr>
          <p:cNvSpPr/>
          <p:nvPr/>
        </p:nvSpPr>
        <p:spPr>
          <a:xfrm>
            <a:off x="7996541" y="6550223"/>
            <a:ext cx="4160113" cy="307777"/>
          </a:xfrm>
          <a:prstGeom prst="rect">
            <a:avLst/>
          </a:prstGeom>
        </p:spPr>
        <p:txBody>
          <a:bodyPr wrap="none">
            <a:spAutoFit/>
          </a:bodyPr>
          <a:lstStyle/>
          <a:p>
            <a:r>
              <a:rPr lang="en-US" altLang="zh-CN" sz="1400"/>
              <a:t>https://blog.csdn.net/gjggj/article/details/72922036</a:t>
            </a:r>
            <a:endParaRPr lang="zh-CN" altLang="en-US" sz="1400"/>
          </a:p>
        </p:txBody>
      </p:sp>
      <p:sp>
        <p:nvSpPr>
          <p:cNvPr id="4" name="矩形 3">
            <a:extLst>
              <a:ext uri="{FF2B5EF4-FFF2-40B4-BE49-F238E27FC236}">
                <a16:creationId xmlns:a16="http://schemas.microsoft.com/office/drawing/2014/main" id="{1848E4B3-74E5-4704-A1C5-404488846B4D}"/>
              </a:ext>
            </a:extLst>
          </p:cNvPr>
          <p:cNvSpPr/>
          <p:nvPr/>
        </p:nvSpPr>
        <p:spPr>
          <a:xfrm>
            <a:off x="7996541" y="6311064"/>
            <a:ext cx="3921266" cy="307777"/>
          </a:xfrm>
          <a:prstGeom prst="rect">
            <a:avLst/>
          </a:prstGeom>
        </p:spPr>
        <p:txBody>
          <a:bodyPr wrap="none">
            <a:spAutoFit/>
          </a:bodyPr>
          <a:lstStyle/>
          <a:p>
            <a:r>
              <a:rPr lang="en-US" altLang="zh-CN" sz="1400"/>
              <a:t>https://www.cnblogs.com/zhoul/p/9931664.html</a:t>
            </a:r>
            <a:endParaRPr lang="zh-CN" altLang="en-US" sz="1400"/>
          </a:p>
        </p:txBody>
      </p:sp>
      <p:sp>
        <p:nvSpPr>
          <p:cNvPr id="5" name="矩形 4">
            <a:extLst>
              <a:ext uri="{FF2B5EF4-FFF2-40B4-BE49-F238E27FC236}">
                <a16:creationId xmlns:a16="http://schemas.microsoft.com/office/drawing/2014/main" id="{4644B2C7-0D78-4E10-AF68-B35ECA8182B8}"/>
              </a:ext>
            </a:extLst>
          </p:cNvPr>
          <p:cNvSpPr/>
          <p:nvPr/>
        </p:nvSpPr>
        <p:spPr>
          <a:xfrm>
            <a:off x="5864955" y="724256"/>
            <a:ext cx="6586331" cy="1569660"/>
          </a:xfrm>
          <a:prstGeom prst="rect">
            <a:avLst/>
          </a:prstGeom>
        </p:spPr>
        <p:txBody>
          <a:bodyPr wrap="square">
            <a:spAutoFit/>
          </a:bodyPr>
          <a:lstStyle/>
          <a:p>
            <a:r>
              <a:rPr lang="en-US" altLang="zh-CN" sz="2400">
                <a:solidFill>
                  <a:srgbClr val="333333"/>
                </a:solidFill>
                <a:latin typeface="Times New Roman" panose="02020603050405020304" pitchFamily="18" charset="0"/>
                <a:cs typeface="Times New Roman" panose="02020603050405020304" pitchFamily="18" charset="0"/>
              </a:rPr>
              <a:t>crontab -u     //</a:t>
            </a:r>
            <a:r>
              <a:rPr lang="zh-CN" altLang="en-US" sz="2400">
                <a:solidFill>
                  <a:srgbClr val="333333"/>
                </a:solidFill>
                <a:latin typeface="Times New Roman" panose="02020603050405020304" pitchFamily="18" charset="0"/>
                <a:cs typeface="Times New Roman" panose="02020603050405020304" pitchFamily="18" charset="0"/>
              </a:rPr>
              <a:t>设定某个用户的</a:t>
            </a:r>
            <a:r>
              <a:rPr lang="en-US" altLang="zh-CN" sz="2400">
                <a:solidFill>
                  <a:srgbClr val="333333"/>
                </a:solidFill>
                <a:latin typeface="Times New Roman" panose="02020603050405020304" pitchFamily="18" charset="0"/>
                <a:cs typeface="Times New Roman" panose="02020603050405020304" pitchFamily="18" charset="0"/>
              </a:rPr>
              <a:t>cron</a:t>
            </a:r>
            <a:r>
              <a:rPr lang="zh-CN" altLang="en-US" sz="2400">
                <a:solidFill>
                  <a:srgbClr val="333333"/>
                </a:solidFill>
                <a:latin typeface="Times New Roman" panose="02020603050405020304" pitchFamily="18" charset="0"/>
                <a:cs typeface="Times New Roman" panose="02020603050405020304" pitchFamily="18" charset="0"/>
              </a:rPr>
              <a:t>服务</a:t>
            </a:r>
          </a:p>
          <a:p>
            <a:r>
              <a:rPr lang="en-US" altLang="zh-CN" sz="2400">
                <a:solidFill>
                  <a:srgbClr val="333333"/>
                </a:solidFill>
                <a:latin typeface="Times New Roman" panose="02020603050405020304" pitchFamily="18" charset="0"/>
                <a:cs typeface="Times New Roman" panose="02020603050405020304" pitchFamily="18" charset="0"/>
              </a:rPr>
              <a:t>crontab -l     //</a:t>
            </a:r>
            <a:r>
              <a:rPr lang="zh-CN" altLang="en-US" sz="2400">
                <a:solidFill>
                  <a:srgbClr val="333333"/>
                </a:solidFill>
                <a:latin typeface="Times New Roman" panose="02020603050405020304" pitchFamily="18" charset="0"/>
                <a:cs typeface="Times New Roman" panose="02020603050405020304" pitchFamily="18" charset="0"/>
              </a:rPr>
              <a:t>列出某个用户</a:t>
            </a:r>
            <a:r>
              <a:rPr lang="en-US" altLang="zh-CN" sz="2400">
                <a:solidFill>
                  <a:srgbClr val="333333"/>
                </a:solidFill>
                <a:latin typeface="Times New Roman" panose="02020603050405020304" pitchFamily="18" charset="0"/>
                <a:cs typeface="Times New Roman" panose="02020603050405020304" pitchFamily="18" charset="0"/>
              </a:rPr>
              <a:t>cron</a:t>
            </a:r>
            <a:r>
              <a:rPr lang="zh-CN" altLang="en-US" sz="2400">
                <a:solidFill>
                  <a:srgbClr val="333333"/>
                </a:solidFill>
                <a:latin typeface="Times New Roman" panose="02020603050405020304" pitchFamily="18" charset="0"/>
                <a:cs typeface="Times New Roman" panose="02020603050405020304" pitchFamily="18" charset="0"/>
              </a:rPr>
              <a:t>服务的详细内容</a:t>
            </a:r>
          </a:p>
          <a:p>
            <a:r>
              <a:rPr lang="en-US" altLang="zh-CN" sz="2400">
                <a:solidFill>
                  <a:srgbClr val="333333"/>
                </a:solidFill>
                <a:latin typeface="Times New Roman" panose="02020603050405020304" pitchFamily="18" charset="0"/>
                <a:cs typeface="Times New Roman" panose="02020603050405020304" pitchFamily="18" charset="0"/>
              </a:rPr>
              <a:t>crontab -r     //</a:t>
            </a:r>
            <a:r>
              <a:rPr lang="zh-CN" altLang="en-US" sz="2400">
                <a:solidFill>
                  <a:srgbClr val="333333"/>
                </a:solidFill>
                <a:latin typeface="Times New Roman" panose="02020603050405020304" pitchFamily="18" charset="0"/>
                <a:cs typeface="Times New Roman" panose="02020603050405020304" pitchFamily="18" charset="0"/>
              </a:rPr>
              <a:t>删除某个用户的</a:t>
            </a:r>
            <a:r>
              <a:rPr lang="en-US" altLang="zh-CN" sz="2400">
                <a:solidFill>
                  <a:srgbClr val="333333"/>
                </a:solidFill>
                <a:latin typeface="Times New Roman" panose="02020603050405020304" pitchFamily="18" charset="0"/>
                <a:cs typeface="Times New Roman" panose="02020603050405020304" pitchFamily="18" charset="0"/>
              </a:rPr>
              <a:t>cron</a:t>
            </a:r>
            <a:r>
              <a:rPr lang="zh-CN" altLang="en-US" sz="2400">
                <a:solidFill>
                  <a:srgbClr val="333333"/>
                </a:solidFill>
                <a:latin typeface="Times New Roman" panose="02020603050405020304" pitchFamily="18" charset="0"/>
                <a:cs typeface="Times New Roman" panose="02020603050405020304" pitchFamily="18" charset="0"/>
              </a:rPr>
              <a:t>服务</a:t>
            </a:r>
          </a:p>
          <a:p>
            <a:r>
              <a:rPr lang="en-US" altLang="zh-CN" sz="2400">
                <a:solidFill>
                  <a:srgbClr val="333333"/>
                </a:solidFill>
                <a:latin typeface="Times New Roman" panose="02020603050405020304" pitchFamily="18" charset="0"/>
                <a:cs typeface="Times New Roman" panose="02020603050405020304" pitchFamily="18" charset="0"/>
              </a:rPr>
              <a:t>crontab -e    //</a:t>
            </a:r>
            <a:r>
              <a:rPr lang="zh-CN" altLang="en-US" sz="2400">
                <a:solidFill>
                  <a:srgbClr val="333333"/>
                </a:solidFill>
                <a:latin typeface="Times New Roman" panose="02020603050405020304" pitchFamily="18" charset="0"/>
                <a:cs typeface="Times New Roman" panose="02020603050405020304" pitchFamily="18" charset="0"/>
              </a:rPr>
              <a:t>编辑某个用户的</a:t>
            </a:r>
            <a:r>
              <a:rPr lang="en-US" altLang="zh-CN" sz="2400">
                <a:solidFill>
                  <a:srgbClr val="333333"/>
                </a:solidFill>
                <a:latin typeface="Times New Roman" panose="02020603050405020304" pitchFamily="18" charset="0"/>
                <a:cs typeface="Times New Roman" panose="02020603050405020304" pitchFamily="18" charset="0"/>
              </a:rPr>
              <a:t>cron</a:t>
            </a:r>
            <a:r>
              <a:rPr lang="zh-CN" altLang="en-US" sz="2400">
                <a:solidFill>
                  <a:srgbClr val="333333"/>
                </a:solidFill>
                <a:latin typeface="Times New Roman" panose="02020603050405020304" pitchFamily="18" charset="0"/>
                <a:cs typeface="Times New Roman" panose="02020603050405020304" pitchFamily="18" charset="0"/>
              </a:rPr>
              <a:t>服务</a:t>
            </a:r>
            <a:endParaRPr lang="zh-CN" altLang="en-US" sz="2400" b="0" i="0">
              <a:solidFill>
                <a:srgbClr val="333333"/>
              </a:solidFill>
              <a:effectLst/>
              <a:latin typeface="Times New Roman" panose="02020603050405020304" pitchFamily="18" charset="0"/>
              <a:cs typeface="Times New Roman" panose="02020603050405020304" pitchFamily="18" charset="0"/>
            </a:endParaRPr>
          </a:p>
        </p:txBody>
      </p:sp>
      <p:pic>
        <p:nvPicPr>
          <p:cNvPr id="3076" name="Picture 4" descr="https://img2018.cnblogs.com/blog/1461714/201810/1461714-20181016024833855-614863675.png">
            <a:extLst>
              <a:ext uri="{FF2B5EF4-FFF2-40B4-BE49-F238E27FC236}">
                <a16:creationId xmlns:a16="http://schemas.microsoft.com/office/drawing/2014/main" id="{5D48562C-9AE1-44C1-959B-2AD4D4074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955" y="2684765"/>
            <a:ext cx="5956988" cy="36262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a:extLst>
              <a:ext uri="{FF2B5EF4-FFF2-40B4-BE49-F238E27FC236}">
                <a16:creationId xmlns:a16="http://schemas.microsoft.com/office/drawing/2014/main" id="{940CEA3A-9998-47A5-9CB7-26B759AC8743}"/>
              </a:ext>
            </a:extLst>
          </p:cNvPr>
          <p:cNvGrpSpPr/>
          <p:nvPr/>
        </p:nvGrpSpPr>
        <p:grpSpPr>
          <a:xfrm>
            <a:off x="274193" y="1294319"/>
            <a:ext cx="5442901" cy="5247861"/>
            <a:chOff x="139012" y="1238358"/>
            <a:chExt cx="5442901" cy="5247861"/>
          </a:xfrm>
        </p:grpSpPr>
        <p:sp>
          <p:nvSpPr>
            <p:cNvPr id="6" name="矩形 5">
              <a:extLst>
                <a:ext uri="{FF2B5EF4-FFF2-40B4-BE49-F238E27FC236}">
                  <a16:creationId xmlns:a16="http://schemas.microsoft.com/office/drawing/2014/main" id="{23A50B21-7817-4EC4-8447-926CB11D5DE1}"/>
                </a:ext>
              </a:extLst>
            </p:cNvPr>
            <p:cNvSpPr/>
            <p:nvPr/>
          </p:nvSpPr>
          <p:spPr>
            <a:xfrm>
              <a:off x="286873" y="1267739"/>
              <a:ext cx="5295040" cy="5033814"/>
            </a:xfrm>
            <a:prstGeom prst="rect">
              <a:avLst/>
            </a:prstGeom>
          </p:spPr>
          <p:txBody>
            <a:bodyPr wrap="square">
              <a:spAutoFit/>
            </a:bodyPr>
            <a:lstStyle/>
            <a:p>
              <a:pPr>
                <a:lnSpc>
                  <a:spcPct val="150000"/>
                </a:lnSpc>
              </a:pPr>
              <a:r>
                <a:rPr lang="en-US" altLang="zh-CN">
                  <a:latin typeface="Consolas" panose="020B0609020204030204" pitchFamily="49" charset="0"/>
                </a:rPr>
                <a:t>-bash-4.1$ vi cronsub       #</a:t>
              </a:r>
              <a:r>
                <a:rPr lang="zh-CN" altLang="en-US">
                  <a:latin typeface="Consolas" panose="020B0609020204030204" pitchFamily="49" charset="0"/>
                </a:rPr>
                <a:t>写一个</a:t>
              </a:r>
              <a:endParaRPr lang="en-US" altLang="zh-CN">
                <a:latin typeface="Consolas" panose="020B0609020204030204" pitchFamily="49" charset="0"/>
              </a:endParaRPr>
            </a:p>
            <a:p>
              <a:pPr>
                <a:lnSpc>
                  <a:spcPct val="150000"/>
                </a:lnSpc>
              </a:pPr>
              <a:r>
                <a:rPr lang="en-US" altLang="zh-CN">
                  <a:latin typeface="Consolas" panose="020B0609020204030204" pitchFamily="49" charset="0"/>
                </a:rPr>
                <a:t>-bash-4.1$ crontab cronsub  #</a:t>
              </a:r>
              <a:r>
                <a:rPr lang="zh-CN" altLang="en-US">
                  <a:latin typeface="Consolas" panose="020B0609020204030204" pitchFamily="49" charset="0"/>
                </a:rPr>
                <a:t>交上去</a:t>
              </a:r>
              <a:endParaRPr lang="en-US" altLang="zh-CN">
                <a:latin typeface="Consolas" panose="020B0609020204030204" pitchFamily="49" charset="0"/>
              </a:endParaRPr>
            </a:p>
            <a:p>
              <a:pPr>
                <a:lnSpc>
                  <a:spcPct val="150000"/>
                </a:lnSpc>
              </a:pPr>
              <a:r>
                <a:rPr lang="en-US" altLang="zh-CN">
                  <a:latin typeface="Consolas" panose="020B0609020204030204" pitchFamily="49" charset="0"/>
                </a:rPr>
                <a:t>-bash-4.1$ crontab –l       #</a:t>
              </a:r>
              <a:r>
                <a:rPr lang="zh-CN" altLang="en-US">
                  <a:latin typeface="Consolas" panose="020B0609020204030204" pitchFamily="49" charset="0"/>
                </a:rPr>
                <a:t>看一看</a:t>
              </a:r>
              <a:endParaRPr lang="en-US" altLang="zh-CN">
                <a:latin typeface="Consolas" panose="020B0609020204030204" pitchFamily="49" charset="0"/>
              </a:endParaRPr>
            </a:p>
            <a:p>
              <a:pPr>
                <a:lnSpc>
                  <a:spcPct val="150000"/>
                </a:lnSpc>
              </a:pPr>
              <a:r>
                <a:rPr lang="en-US" altLang="zh-CN">
                  <a:latin typeface="Consolas" panose="020B0609020204030204" pitchFamily="49" charset="0"/>
                </a:rPr>
                <a:t>* * * * * echo 'hello world'&gt;&gt; /scratchfs/bes/zhaoww/crontab/success</a:t>
              </a:r>
            </a:p>
            <a:p>
              <a:pPr>
                <a:lnSpc>
                  <a:spcPct val="150000"/>
                </a:lnSpc>
              </a:pPr>
              <a:r>
                <a:rPr lang="en-US" altLang="zh-CN">
                  <a:latin typeface="Consolas" panose="020B0609020204030204" pitchFamily="49" charset="0"/>
                </a:rPr>
                <a:t>-bash-4.1$ ls            #</a:t>
              </a:r>
              <a:r>
                <a:rPr lang="zh-CN" altLang="en-US">
                  <a:latin typeface="Consolas" panose="020B0609020204030204" pitchFamily="49" charset="0"/>
                </a:rPr>
                <a:t>再看看</a:t>
              </a:r>
              <a:endParaRPr lang="en-US" altLang="zh-CN">
                <a:latin typeface="Consolas" panose="020B0609020204030204" pitchFamily="49" charset="0"/>
              </a:endParaRPr>
            </a:p>
            <a:p>
              <a:pPr>
                <a:lnSpc>
                  <a:spcPct val="150000"/>
                </a:lnSpc>
              </a:pPr>
              <a:r>
                <a:rPr lang="en-US" altLang="zh-CN">
                  <a:solidFill>
                    <a:srgbClr val="FF0000"/>
                  </a:solidFill>
                  <a:latin typeface="Consolas" panose="020B0609020204030204" pitchFamily="49" charset="0"/>
                </a:rPr>
                <a:t>cronsub   **</a:t>
              </a:r>
            </a:p>
            <a:p>
              <a:pPr>
                <a:lnSpc>
                  <a:spcPct val="150000"/>
                </a:lnSpc>
              </a:pPr>
              <a:r>
                <a:rPr lang="en-US" altLang="zh-CN">
                  <a:latin typeface="Consolas" panose="020B0609020204030204" pitchFamily="49" charset="0"/>
                </a:rPr>
                <a:t>-bash-4.1$ ls            #</a:t>
              </a:r>
              <a:r>
                <a:rPr lang="zh-CN" altLang="en-US">
                  <a:latin typeface="Consolas" panose="020B0609020204030204" pitchFamily="49" charset="0"/>
                </a:rPr>
                <a:t>成功了</a:t>
              </a:r>
              <a:endParaRPr lang="en-US" altLang="zh-CN">
                <a:latin typeface="Consolas" panose="020B0609020204030204" pitchFamily="49" charset="0"/>
              </a:endParaRPr>
            </a:p>
            <a:p>
              <a:pPr>
                <a:lnSpc>
                  <a:spcPct val="150000"/>
                </a:lnSpc>
              </a:pPr>
              <a:r>
                <a:rPr lang="en-US" altLang="zh-CN">
                  <a:solidFill>
                    <a:srgbClr val="FF0000"/>
                  </a:solidFill>
                  <a:latin typeface="Consolas" panose="020B0609020204030204" pitchFamily="49" charset="0"/>
                </a:rPr>
                <a:t>cronsub  success</a:t>
              </a:r>
            </a:p>
            <a:p>
              <a:pPr>
                <a:lnSpc>
                  <a:spcPct val="150000"/>
                </a:lnSpc>
              </a:pPr>
              <a:r>
                <a:rPr lang="en-US" altLang="zh-CN">
                  <a:latin typeface="Consolas" panose="020B0609020204030204" pitchFamily="49" charset="0"/>
                </a:rPr>
                <a:t>-bash-4.1$ crontab –r    #</a:t>
              </a:r>
              <a:r>
                <a:rPr lang="zh-CN" altLang="en-US">
                  <a:latin typeface="Consolas" panose="020B0609020204030204" pitchFamily="49" charset="0"/>
                </a:rPr>
                <a:t>删掉吧</a:t>
              </a:r>
              <a:endParaRPr lang="en-US" altLang="zh-CN">
                <a:latin typeface="Consolas" panose="020B0609020204030204" pitchFamily="49" charset="0"/>
              </a:endParaRPr>
            </a:p>
            <a:p>
              <a:pPr>
                <a:lnSpc>
                  <a:spcPct val="150000"/>
                </a:lnSpc>
              </a:pPr>
              <a:r>
                <a:rPr lang="en-US" altLang="zh-CN">
                  <a:latin typeface="Consolas" panose="020B0609020204030204" pitchFamily="49" charset="0"/>
                </a:rPr>
                <a:t>-bash-4.1$ crontab –l    #</a:t>
              </a:r>
              <a:r>
                <a:rPr lang="zh-CN" altLang="en-US">
                  <a:latin typeface="Consolas" panose="020B0609020204030204" pitchFamily="49" charset="0"/>
                </a:rPr>
                <a:t>没有了</a:t>
              </a:r>
              <a:endParaRPr lang="en-US" altLang="zh-CN">
                <a:latin typeface="Consolas" panose="020B0609020204030204" pitchFamily="49" charset="0"/>
              </a:endParaRPr>
            </a:p>
            <a:p>
              <a:pPr>
                <a:lnSpc>
                  <a:spcPct val="150000"/>
                </a:lnSpc>
              </a:pPr>
              <a:r>
                <a:rPr lang="en-US" altLang="zh-CN">
                  <a:latin typeface="Consolas" panose="020B0609020204030204" pitchFamily="49" charset="0"/>
                </a:rPr>
                <a:t>no crontab for zhaoww</a:t>
              </a:r>
            </a:p>
          </p:txBody>
        </p:sp>
        <p:sp>
          <p:nvSpPr>
            <p:cNvPr id="7" name="矩形 6">
              <a:extLst>
                <a:ext uri="{FF2B5EF4-FFF2-40B4-BE49-F238E27FC236}">
                  <a16:creationId xmlns:a16="http://schemas.microsoft.com/office/drawing/2014/main" id="{71704016-0FB4-44C9-962F-41AF9926BB85}"/>
                </a:ext>
              </a:extLst>
            </p:cNvPr>
            <p:cNvSpPr/>
            <p:nvPr/>
          </p:nvSpPr>
          <p:spPr>
            <a:xfrm>
              <a:off x="139012" y="1238358"/>
              <a:ext cx="5295039" cy="524786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8984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90BBFD-162C-462B-9009-145A1549806A}"/>
              </a:ext>
            </a:extLst>
          </p:cNvPr>
          <p:cNvSpPr txBox="1"/>
          <p:nvPr/>
        </p:nvSpPr>
        <p:spPr>
          <a:xfrm>
            <a:off x="82597" y="1737697"/>
            <a:ext cx="2938899" cy="830997"/>
          </a:xfrm>
          <a:prstGeom prst="rect">
            <a:avLst/>
          </a:prstGeom>
          <a:noFill/>
        </p:spPr>
        <p:txBody>
          <a:bodyPr wrap="square" rtlCol="0">
            <a:spAutoFit/>
          </a:bodyPr>
          <a:lstStyle/>
          <a:p>
            <a:r>
              <a:rPr lang="zh-CN" altLang="en-US" sz="2400">
                <a:latin typeface="Times New Roman" panose="02020603050405020304" pitchFamily="18" charset="0"/>
                <a:cs typeface="Times New Roman" panose="02020603050405020304" pitchFamily="18" charset="0"/>
              </a:rPr>
              <a:t>在</a:t>
            </a:r>
            <a:r>
              <a:rPr lang="en-US" altLang="zh-CN" sz="2400">
                <a:latin typeface="Times New Roman" panose="02020603050405020304" pitchFamily="18" charset="0"/>
                <a:cs typeface="Times New Roman" panose="02020603050405020304" pitchFamily="18" charset="0"/>
              </a:rPr>
              <a:t>TH-2</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更新频率：一个月</a:t>
            </a:r>
            <a:r>
              <a:rPr lang="en-US" altLang="zh-CN" sz="2400">
                <a:latin typeface="Times New Roman" panose="02020603050405020304" pitchFamily="18" charset="0"/>
                <a:cs typeface="Times New Roman" panose="02020603050405020304" pitchFamily="18" charset="0"/>
              </a:rPr>
              <a:t>  </a:t>
            </a:r>
            <a:endParaRPr lang="zh-CN" altLang="en-US" sz="240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03B0F74-8E85-4A00-9431-DBAA4E36C53C}"/>
              </a:ext>
            </a:extLst>
          </p:cNvPr>
          <p:cNvSpPr txBox="1"/>
          <p:nvPr/>
        </p:nvSpPr>
        <p:spPr>
          <a:xfrm>
            <a:off x="3021496" y="699480"/>
            <a:ext cx="5738791" cy="461665"/>
          </a:xfrm>
          <a:prstGeom prst="rect">
            <a:avLst/>
          </a:prstGeom>
          <a:noFill/>
          <a:ln>
            <a:solidFill>
              <a:srgbClr val="0070C0"/>
            </a:solidFill>
          </a:ln>
        </p:spPr>
        <p:txBody>
          <a:bodyPr wrap="square" rtlCol="0">
            <a:spAutoFit/>
          </a:bodyPr>
          <a:lstStyle/>
          <a:p>
            <a:pPr algn="ctr"/>
            <a:r>
              <a:rPr lang="en-US" altLang="zh-CN" sz="2400">
                <a:latin typeface="Times New Roman" panose="02020603050405020304" pitchFamily="18" charset="0"/>
                <a:cs typeface="Times New Roman" panose="02020603050405020304" pitchFamily="18" charset="0"/>
              </a:rPr>
              <a:t>Python  dbupdate.py    $MYDATAPATH</a:t>
            </a:r>
            <a:endParaRPr lang="zh-CN" altLang="en-US" sz="240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7184FF4-C0B3-4029-8139-7F43D72C1B98}"/>
              </a:ext>
            </a:extLst>
          </p:cNvPr>
          <p:cNvSpPr txBox="1"/>
          <p:nvPr/>
        </p:nvSpPr>
        <p:spPr>
          <a:xfrm>
            <a:off x="3559148" y="2192470"/>
            <a:ext cx="4534467" cy="461665"/>
          </a:xfrm>
          <a:prstGeom prst="rect">
            <a:avLst/>
          </a:prstGeom>
          <a:noFill/>
          <a:ln>
            <a:solidFill>
              <a:srgbClr val="0070C0"/>
            </a:solidFill>
          </a:ln>
        </p:spPr>
        <p:txBody>
          <a:bodyPr wrap="square" rtlCol="0">
            <a:spAutoFit/>
          </a:bodyPr>
          <a:lstStyle/>
          <a:p>
            <a:pPr algn="ctr"/>
            <a:r>
              <a:rPr lang="en-US" altLang="zh-CN" sz="2400">
                <a:latin typeface="Times New Roman" panose="02020603050405020304" pitchFamily="18" charset="0"/>
                <a:cs typeface="Times New Roman" panose="02020603050405020304" pitchFamily="18" charset="0"/>
              </a:rPr>
              <a:t>$MYDATAPATH        *.db</a:t>
            </a:r>
            <a:endParaRPr lang="zh-CN" altLang="en-US" sz="240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B9E82840-6742-4A11-82D4-FCCA903ECA64}"/>
              </a:ext>
            </a:extLst>
          </p:cNvPr>
          <p:cNvSpPr txBox="1"/>
          <p:nvPr/>
        </p:nvSpPr>
        <p:spPr>
          <a:xfrm>
            <a:off x="2873497" y="4079375"/>
            <a:ext cx="2818610" cy="461665"/>
          </a:xfrm>
          <a:prstGeom prst="rect">
            <a:avLst/>
          </a:prstGeom>
          <a:noFill/>
          <a:ln>
            <a:solidFill>
              <a:srgbClr val="0070C0"/>
            </a:solidFill>
          </a:ln>
        </p:spPr>
        <p:txBody>
          <a:bodyPr wrap="square" rtlCol="0">
            <a:spAutoFit/>
          </a:bodyPr>
          <a:lstStyle/>
          <a:p>
            <a:pPr algn="ctr"/>
            <a:r>
              <a:rPr lang="en-US" altLang="zh-CN" sz="2400">
                <a:latin typeface="Times New Roman" panose="02020603050405020304" pitchFamily="18" charset="0"/>
                <a:cs typeface="Times New Roman" panose="02020603050405020304" pitchFamily="18" charset="0"/>
              </a:rPr>
              <a:t>if  yhq | wc –l !=1</a:t>
            </a:r>
            <a:endParaRPr lang="zh-CN" altLang="en-US" sz="240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D617847-D005-4491-A318-40D6403D1210}"/>
              </a:ext>
            </a:extLst>
          </p:cNvPr>
          <p:cNvSpPr txBox="1"/>
          <p:nvPr/>
        </p:nvSpPr>
        <p:spPr>
          <a:xfrm>
            <a:off x="3131658" y="5327104"/>
            <a:ext cx="2302287" cy="461665"/>
          </a:xfrm>
          <a:prstGeom prst="rect">
            <a:avLst/>
          </a:prstGeom>
          <a:noFill/>
          <a:ln>
            <a:solidFill>
              <a:srgbClr val="0070C0"/>
            </a:solidFill>
          </a:ln>
        </p:spPr>
        <p:txBody>
          <a:bodyPr wrap="square" rtlCol="0">
            <a:spAutoFit/>
          </a:bodyPr>
          <a:lstStyle/>
          <a:p>
            <a:pPr algn="ctr"/>
            <a:r>
              <a:rPr lang="en-US" altLang="zh-CN" sz="2400">
                <a:latin typeface="Times New Roman" panose="02020603050405020304" pitchFamily="18" charset="0"/>
                <a:cs typeface="Times New Roman" panose="02020603050405020304" pitchFamily="18" charset="0"/>
              </a:rPr>
              <a:t>sleep</a:t>
            </a:r>
            <a:endParaRPr lang="zh-CN" altLang="en-US" sz="240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ABF382CA-0B93-498A-8CC8-EF29DCD611E2}"/>
              </a:ext>
            </a:extLst>
          </p:cNvPr>
          <p:cNvSpPr txBox="1"/>
          <p:nvPr/>
        </p:nvSpPr>
        <p:spPr>
          <a:xfrm>
            <a:off x="6096000" y="4079375"/>
            <a:ext cx="2818610" cy="461665"/>
          </a:xfrm>
          <a:prstGeom prst="rect">
            <a:avLst/>
          </a:prstGeom>
          <a:noFill/>
          <a:ln>
            <a:solidFill>
              <a:srgbClr val="0070C0"/>
            </a:solidFill>
          </a:ln>
        </p:spPr>
        <p:txBody>
          <a:bodyPr wrap="square" rtlCol="0">
            <a:spAutoFit/>
          </a:bodyPr>
          <a:lstStyle/>
          <a:p>
            <a:pPr algn="ctr"/>
            <a:r>
              <a:rPr lang="en-US" altLang="zh-CN" sz="2400">
                <a:latin typeface="Times New Roman" panose="02020603050405020304" pitchFamily="18" charset="0"/>
                <a:cs typeface="Times New Roman" panose="02020603050405020304" pitchFamily="18" charset="0"/>
              </a:rPr>
              <a:t>if  yhq | wc –l ==1</a:t>
            </a:r>
            <a:endParaRPr lang="zh-CN" altLang="en-US" sz="240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486E114-2494-4131-8EC9-E252EA534BFB}"/>
              </a:ext>
            </a:extLst>
          </p:cNvPr>
          <p:cNvSpPr txBox="1"/>
          <p:nvPr/>
        </p:nvSpPr>
        <p:spPr>
          <a:xfrm>
            <a:off x="6096000" y="5142857"/>
            <a:ext cx="5115339" cy="1569660"/>
          </a:xfrm>
          <a:prstGeom prst="rect">
            <a:avLst/>
          </a:prstGeom>
          <a:noFill/>
          <a:ln>
            <a:solidFill>
              <a:srgbClr val="0070C0"/>
            </a:solidFill>
          </a:ln>
        </p:spPr>
        <p:txBody>
          <a:bodyPr wrap="square" rtlCol="0">
            <a:spAutoFit/>
          </a:bodyPr>
          <a:lstStyle/>
          <a:p>
            <a:pPr algn="ctr"/>
            <a:r>
              <a:rPr lang="en-US" altLang="zh-CN" sz="2400">
                <a:latin typeface="Times New Roman" panose="02020603050405020304" pitchFamily="18" charset="0"/>
                <a:cs typeface="Times New Roman" panose="02020603050405020304" pitchFamily="18" charset="0"/>
              </a:rPr>
              <a:t>mv  $HOME/DATABASESVCROOT/</a:t>
            </a:r>
          </a:p>
          <a:p>
            <a:r>
              <a:rPr lang="en-US" altLang="zh-CN" sz="2400">
                <a:latin typeface="Times New Roman" panose="02020603050405020304" pitchFamily="18" charset="0"/>
                <a:cs typeface="Times New Roman" panose="02020603050405020304" pitchFamily="18" charset="0"/>
              </a:rPr>
              <a:t> source *3</a:t>
            </a:r>
          </a:p>
          <a:p>
            <a:r>
              <a:rPr lang="en-US" altLang="zh-CN" sz="2400">
                <a:latin typeface="Times New Roman" panose="02020603050405020304" pitchFamily="18" charset="0"/>
                <a:cs typeface="Times New Roman" panose="02020603050405020304" pitchFamily="18" charset="0"/>
              </a:rPr>
              <a:t> cmt br cmt br config</a:t>
            </a:r>
          </a:p>
          <a:p>
            <a:r>
              <a:rPr lang="en-US" altLang="zh-CN" sz="2400">
                <a:latin typeface="Times New Roman" panose="02020603050405020304" pitchFamily="18" charset="0"/>
                <a:cs typeface="Times New Roman" panose="02020603050405020304" pitchFamily="18" charset="0"/>
              </a:rPr>
              <a:t> cmt br gmake</a:t>
            </a:r>
            <a:endParaRPr lang="zh-CN" altLang="en-US" sz="240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751DFBD5-EB40-40D6-96A9-1ADCB3DB76BE}"/>
              </a:ext>
            </a:extLst>
          </p:cNvPr>
          <p:cNvCxnSpPr>
            <a:cxnSpLocks/>
            <a:endCxn id="8" idx="0"/>
          </p:cNvCxnSpPr>
          <p:nvPr/>
        </p:nvCxnSpPr>
        <p:spPr>
          <a:xfrm>
            <a:off x="5826382" y="1175574"/>
            <a:ext cx="0" cy="101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EF87B79-0F4B-437E-B047-56FA3EBF4454}"/>
              </a:ext>
            </a:extLst>
          </p:cNvPr>
          <p:cNvCxnSpPr>
            <a:cxnSpLocks/>
            <a:stCxn id="8" idx="2"/>
          </p:cNvCxnSpPr>
          <p:nvPr/>
        </p:nvCxnSpPr>
        <p:spPr>
          <a:xfrm>
            <a:off x="5826382" y="2654135"/>
            <a:ext cx="0" cy="986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5821E9-1809-4BC9-9555-ECA5C1BEFE09}"/>
              </a:ext>
            </a:extLst>
          </p:cNvPr>
          <p:cNvCxnSpPr/>
          <p:nvPr/>
        </p:nvCxnSpPr>
        <p:spPr>
          <a:xfrm>
            <a:off x="5692106" y="3664295"/>
            <a:ext cx="15435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327F20F-C961-4CF0-9296-5D7BAE85A561}"/>
              </a:ext>
            </a:extLst>
          </p:cNvPr>
          <p:cNvCxnSpPr/>
          <p:nvPr/>
        </p:nvCxnSpPr>
        <p:spPr>
          <a:xfrm>
            <a:off x="4282801" y="3664364"/>
            <a:ext cx="15435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706C535-F38D-4D34-8F67-B68EAB605A8E}"/>
              </a:ext>
            </a:extLst>
          </p:cNvPr>
          <p:cNvCxnSpPr>
            <a:cxnSpLocks/>
          </p:cNvCxnSpPr>
          <p:nvPr/>
        </p:nvCxnSpPr>
        <p:spPr>
          <a:xfrm>
            <a:off x="7235687" y="3664227"/>
            <a:ext cx="0" cy="41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41DF20A-1DD2-49B2-A408-F22FE09C229B}"/>
              </a:ext>
            </a:extLst>
          </p:cNvPr>
          <p:cNvCxnSpPr>
            <a:cxnSpLocks/>
          </p:cNvCxnSpPr>
          <p:nvPr/>
        </p:nvCxnSpPr>
        <p:spPr>
          <a:xfrm>
            <a:off x="4282801" y="3664227"/>
            <a:ext cx="0" cy="41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DCC4212-33E4-416F-9BFA-1B79F0C9829B}"/>
              </a:ext>
            </a:extLst>
          </p:cNvPr>
          <p:cNvCxnSpPr>
            <a:stCxn id="9" idx="2"/>
            <a:endCxn id="10" idx="0"/>
          </p:cNvCxnSpPr>
          <p:nvPr/>
        </p:nvCxnSpPr>
        <p:spPr>
          <a:xfrm>
            <a:off x="4282802" y="4541040"/>
            <a:ext cx="0" cy="78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018471A-538B-48F8-A058-E0AF57DC0A54}"/>
              </a:ext>
            </a:extLst>
          </p:cNvPr>
          <p:cNvCxnSpPr>
            <a:stCxn id="10" idx="1"/>
          </p:cNvCxnSpPr>
          <p:nvPr/>
        </p:nvCxnSpPr>
        <p:spPr>
          <a:xfrm flipH="1" flipV="1">
            <a:off x="2531165" y="5552661"/>
            <a:ext cx="600493" cy="5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BC063EF-01A6-4C41-8A45-F43C54373D9C}"/>
              </a:ext>
            </a:extLst>
          </p:cNvPr>
          <p:cNvCxnSpPr>
            <a:cxnSpLocks/>
          </p:cNvCxnSpPr>
          <p:nvPr/>
        </p:nvCxnSpPr>
        <p:spPr>
          <a:xfrm flipV="1">
            <a:off x="2504661" y="3074505"/>
            <a:ext cx="61964" cy="2478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23A88A11-76BC-4759-9558-8AF08CF1069C}"/>
              </a:ext>
            </a:extLst>
          </p:cNvPr>
          <p:cNvCxnSpPr>
            <a:cxnSpLocks/>
          </p:cNvCxnSpPr>
          <p:nvPr/>
        </p:nvCxnSpPr>
        <p:spPr>
          <a:xfrm>
            <a:off x="2531165" y="3074505"/>
            <a:ext cx="3187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31CB4B8-4769-40AF-9913-3CF6DB155C7F}"/>
              </a:ext>
            </a:extLst>
          </p:cNvPr>
          <p:cNvCxnSpPr>
            <a:stCxn id="11" idx="2"/>
          </p:cNvCxnSpPr>
          <p:nvPr/>
        </p:nvCxnSpPr>
        <p:spPr>
          <a:xfrm>
            <a:off x="7505305" y="4541040"/>
            <a:ext cx="0" cy="601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16A447E-C2B6-44F6-82B9-26834B1E5DFB}"/>
              </a:ext>
            </a:extLst>
          </p:cNvPr>
          <p:cNvSpPr txBox="1"/>
          <p:nvPr/>
        </p:nvSpPr>
        <p:spPr>
          <a:xfrm>
            <a:off x="328265" y="340966"/>
            <a:ext cx="1815548" cy="523220"/>
          </a:xfrm>
          <a:prstGeom prst="rect">
            <a:avLst/>
          </a:prstGeom>
          <a:noFill/>
        </p:spPr>
        <p:txBody>
          <a:bodyPr wrap="square" rtlCol="0">
            <a:spAutoFit/>
          </a:bodyPr>
          <a:lstStyle/>
          <a:p>
            <a:r>
              <a:rPr lang="zh-CN" altLang="en-US" sz="2800"/>
              <a:t>初步计划</a:t>
            </a:r>
          </a:p>
        </p:txBody>
      </p:sp>
    </p:spTree>
    <p:extLst>
      <p:ext uri="{BB962C8B-B14F-4D97-AF65-F5344CB8AC3E}">
        <p14:creationId xmlns:p14="http://schemas.microsoft.com/office/powerpoint/2010/main" val="2374844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A60FF-75D2-4625-936B-5694A2081B72}"/>
              </a:ext>
            </a:extLst>
          </p:cNvPr>
          <p:cNvSpPr txBox="1"/>
          <p:nvPr/>
        </p:nvSpPr>
        <p:spPr>
          <a:xfrm>
            <a:off x="2941981" y="2782669"/>
            <a:ext cx="4346713" cy="646331"/>
          </a:xfrm>
          <a:prstGeom prst="rect">
            <a:avLst/>
          </a:prstGeom>
          <a:noFill/>
        </p:spPr>
        <p:txBody>
          <a:bodyPr wrap="square" rtlCol="0">
            <a:spAutoFit/>
          </a:bodyPr>
          <a:lstStyle/>
          <a:p>
            <a:r>
              <a:rPr lang="zh-CN" altLang="en-US" sz="3600"/>
              <a:t>节点内调度</a:t>
            </a:r>
          </a:p>
        </p:txBody>
      </p:sp>
    </p:spTree>
    <p:extLst>
      <p:ext uri="{BB962C8B-B14F-4D97-AF65-F5344CB8AC3E}">
        <p14:creationId xmlns:p14="http://schemas.microsoft.com/office/powerpoint/2010/main" val="156502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C8AAD51-35AC-42D7-B8B7-548715BD71F5}"/>
              </a:ext>
            </a:extLst>
          </p:cNvPr>
          <p:cNvSpPr/>
          <p:nvPr/>
        </p:nvSpPr>
        <p:spPr>
          <a:xfrm>
            <a:off x="547480" y="6494744"/>
            <a:ext cx="10106992" cy="307777"/>
          </a:xfrm>
          <a:prstGeom prst="rect">
            <a:avLst/>
          </a:prstGeom>
        </p:spPr>
        <p:txBody>
          <a:bodyPr wrap="square">
            <a:spAutoFit/>
          </a:bodyPr>
          <a:lstStyle/>
          <a:p>
            <a:r>
              <a:rPr lang="fr-FR" altLang="zh-CN" sz="1400"/>
              <a:t>/BIGDATA1/sysu_jtang_2/zhaoww/cores/part_cores/cores_diff/          </a:t>
            </a:r>
            <a:r>
              <a:rPr lang="zh-CN" altLang="en-US" sz="1400"/>
              <a:t>取均值</a:t>
            </a:r>
          </a:p>
        </p:txBody>
      </p:sp>
      <p:sp>
        <p:nvSpPr>
          <p:cNvPr id="5" name="文本框 4">
            <a:extLst>
              <a:ext uri="{FF2B5EF4-FFF2-40B4-BE49-F238E27FC236}">
                <a16:creationId xmlns:a16="http://schemas.microsoft.com/office/drawing/2014/main" id="{2DE739B6-2EB2-46AB-B03A-977DC7E6B82B}"/>
              </a:ext>
            </a:extLst>
          </p:cNvPr>
          <p:cNvSpPr txBox="1"/>
          <p:nvPr/>
        </p:nvSpPr>
        <p:spPr>
          <a:xfrm>
            <a:off x="826051" y="414346"/>
            <a:ext cx="3229114" cy="523220"/>
          </a:xfrm>
          <a:prstGeom prst="rect">
            <a:avLst/>
          </a:prstGeom>
          <a:noFill/>
        </p:spPr>
        <p:txBody>
          <a:bodyPr wrap="square" rtlCol="0">
            <a:spAutoFit/>
          </a:bodyPr>
          <a:lstStyle/>
          <a:p>
            <a:r>
              <a:rPr lang="zh-CN" altLang="en-US" sz="2800"/>
              <a:t>单节点不用满核</a:t>
            </a:r>
          </a:p>
        </p:txBody>
      </p:sp>
      <p:sp>
        <p:nvSpPr>
          <p:cNvPr id="4" name="文本框 3">
            <a:extLst>
              <a:ext uri="{FF2B5EF4-FFF2-40B4-BE49-F238E27FC236}">
                <a16:creationId xmlns:a16="http://schemas.microsoft.com/office/drawing/2014/main" id="{6CC52293-95D7-4145-8E20-01C71F631AF6}"/>
              </a:ext>
            </a:extLst>
          </p:cNvPr>
          <p:cNvSpPr txBox="1"/>
          <p:nvPr/>
        </p:nvSpPr>
        <p:spPr>
          <a:xfrm>
            <a:off x="9727096" y="6118041"/>
            <a:ext cx="2279374" cy="400110"/>
          </a:xfrm>
          <a:prstGeom prst="rect">
            <a:avLst/>
          </a:prstGeom>
          <a:noFill/>
        </p:spPr>
        <p:txBody>
          <a:bodyPr wrap="square" rtlCol="0">
            <a:spAutoFit/>
          </a:bodyPr>
          <a:lstStyle/>
          <a:p>
            <a:r>
              <a:rPr lang="en-US" altLang="zh-CN" sz="2000">
                <a:solidFill>
                  <a:srgbClr val="FF0000"/>
                </a:solidFill>
              </a:rPr>
              <a:t>* </a:t>
            </a:r>
            <a:r>
              <a:rPr lang="en-US" altLang="zh-CN" sz="2000"/>
              <a:t>using sqlite </a:t>
            </a:r>
            <a:endParaRPr lang="zh-CN" altLang="en-US" sz="2000"/>
          </a:p>
        </p:txBody>
      </p:sp>
      <p:graphicFrame>
        <p:nvGraphicFramePr>
          <p:cNvPr id="6" name="表格 5">
            <a:extLst>
              <a:ext uri="{FF2B5EF4-FFF2-40B4-BE49-F238E27FC236}">
                <a16:creationId xmlns:a16="http://schemas.microsoft.com/office/drawing/2014/main" id="{428CF7E8-3368-46B9-8221-81A0BA5783F0}"/>
              </a:ext>
            </a:extLst>
          </p:cNvPr>
          <p:cNvGraphicFramePr>
            <a:graphicFrameLocks noGrp="1"/>
          </p:cNvGraphicFramePr>
          <p:nvPr>
            <p:extLst>
              <p:ext uri="{D42A27DB-BD31-4B8C-83A1-F6EECF244321}">
                <p14:modId xmlns:p14="http://schemas.microsoft.com/office/powerpoint/2010/main" val="266926038"/>
              </p:ext>
            </p:extLst>
          </p:nvPr>
        </p:nvGraphicFramePr>
        <p:xfrm>
          <a:off x="547480" y="1820699"/>
          <a:ext cx="11097039" cy="3023536"/>
        </p:xfrm>
        <a:graphic>
          <a:graphicData uri="http://schemas.openxmlformats.org/drawingml/2006/table">
            <a:tbl>
              <a:tblPr>
                <a:tableStyleId>{5C22544A-7EE6-4342-B048-85BDC9FD1C3A}</a:tableStyleId>
              </a:tblPr>
              <a:tblGrid>
                <a:gridCol w="1229139">
                  <a:extLst>
                    <a:ext uri="{9D8B030D-6E8A-4147-A177-3AD203B41FA5}">
                      <a16:colId xmlns:a16="http://schemas.microsoft.com/office/drawing/2014/main" val="1181974110"/>
                    </a:ext>
                  </a:extLst>
                </a:gridCol>
                <a:gridCol w="1589433">
                  <a:extLst>
                    <a:ext uri="{9D8B030D-6E8A-4147-A177-3AD203B41FA5}">
                      <a16:colId xmlns:a16="http://schemas.microsoft.com/office/drawing/2014/main" val="382513213"/>
                    </a:ext>
                  </a:extLst>
                </a:gridCol>
                <a:gridCol w="1458747">
                  <a:extLst>
                    <a:ext uri="{9D8B030D-6E8A-4147-A177-3AD203B41FA5}">
                      <a16:colId xmlns:a16="http://schemas.microsoft.com/office/drawing/2014/main" val="3468639905"/>
                    </a:ext>
                  </a:extLst>
                </a:gridCol>
                <a:gridCol w="1868732">
                  <a:extLst>
                    <a:ext uri="{9D8B030D-6E8A-4147-A177-3AD203B41FA5}">
                      <a16:colId xmlns:a16="http://schemas.microsoft.com/office/drawing/2014/main" val="2192117959"/>
                    </a:ext>
                  </a:extLst>
                </a:gridCol>
                <a:gridCol w="1702623">
                  <a:extLst>
                    <a:ext uri="{9D8B030D-6E8A-4147-A177-3AD203B41FA5}">
                      <a16:colId xmlns:a16="http://schemas.microsoft.com/office/drawing/2014/main" val="108465236"/>
                    </a:ext>
                  </a:extLst>
                </a:gridCol>
                <a:gridCol w="1328877">
                  <a:extLst>
                    <a:ext uri="{9D8B030D-6E8A-4147-A177-3AD203B41FA5}">
                      <a16:colId xmlns:a16="http://schemas.microsoft.com/office/drawing/2014/main" val="2163398750"/>
                    </a:ext>
                  </a:extLst>
                </a:gridCol>
                <a:gridCol w="1919488">
                  <a:extLst>
                    <a:ext uri="{9D8B030D-6E8A-4147-A177-3AD203B41FA5}">
                      <a16:colId xmlns:a16="http://schemas.microsoft.com/office/drawing/2014/main" val="4200066033"/>
                    </a:ext>
                  </a:extLst>
                </a:gridCol>
              </a:tblGrid>
              <a:tr h="594428">
                <a:tc>
                  <a:txBody>
                    <a:bodyPr/>
                    <a:lstStyle/>
                    <a:p>
                      <a:pPr marL="0" algn="ctr" defTabSz="914400" rtl="0" eaLnBrk="1" fontAlgn="ctr" latinLnBrk="0" hangingPunct="1"/>
                      <a:endParaRPr lang="zh-CN" altLang="en-US" sz="2000" b="0" kern="120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algn="ctr" defTabSz="914400" rtl="0" eaLnBrk="1" fontAlgn="ctr" latinLnBrk="0" hangingPunct="1"/>
                      <a:r>
                        <a:rPr lang="en-US" sz="2400" b="0" kern="1200">
                          <a:solidFill>
                            <a:schemeClr val="tx1"/>
                          </a:solidFill>
                          <a:latin typeface="Times New Roman" panose="02020603050405020304" pitchFamily="18" charset="0"/>
                          <a:ea typeface="+mn-ea"/>
                          <a:cs typeface="Times New Roman" panose="02020603050405020304" pitchFamily="18" charset="0"/>
                        </a:rPr>
                        <a:t>Real time of sim</a:t>
                      </a:r>
                      <a:r>
                        <a:rPr lang="en-US" sz="2400" b="0" kern="1200">
                          <a:solidFill>
                            <a:srgbClr val="FF0000"/>
                          </a:solidFill>
                          <a:latin typeface="Times New Roman" panose="02020603050405020304" pitchFamily="18" charset="0"/>
                          <a:ea typeface="+mn-ea"/>
                          <a:cs typeface="Times New Roman" panose="02020603050405020304" pitchFamily="18" charset="0"/>
                        </a:rPr>
                        <a:t> 8k  </a:t>
                      </a:r>
                      <a:r>
                        <a:rPr lang="en-US" sz="2400" b="0" kern="1200">
                          <a:solidFill>
                            <a:schemeClr val="tx1"/>
                          </a:solidFill>
                          <a:latin typeface="Times New Roman" panose="02020603050405020304" pitchFamily="18" charset="0"/>
                          <a:ea typeface="+mn-ea"/>
                          <a:cs typeface="Times New Roman" panose="02020603050405020304" pitchFamily="18" charset="0"/>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pPr marL="0" algn="ctr" defTabSz="914400" rtl="0" eaLnBrk="1" fontAlgn="ctr" latinLnBrk="0" hangingPunct="1"/>
                      <a:endParaRPr lang="zh-CN" altLang="en-US" sz="1800" b="0" kern="120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algn="ctr" defTabSz="914400" rtl="0" eaLnBrk="1" fontAlgn="ctr" latinLnBrk="0" hangingPunct="1"/>
                      <a:r>
                        <a:rPr lang="en-US" sz="2400" b="0" kern="1200">
                          <a:solidFill>
                            <a:schemeClr val="tx1"/>
                          </a:solidFill>
                          <a:latin typeface="Times New Roman" panose="02020603050405020304" pitchFamily="18" charset="0"/>
                          <a:ea typeface="+mn-ea"/>
                          <a:cs typeface="Times New Roman" panose="02020603050405020304" pitchFamily="18" charset="0"/>
                        </a:rPr>
                        <a:t>Real time of sim </a:t>
                      </a:r>
                      <a:r>
                        <a:rPr lang="en-US" sz="2400" b="0" kern="1200">
                          <a:solidFill>
                            <a:srgbClr val="FF0000"/>
                          </a:solidFill>
                          <a:latin typeface="Times New Roman" panose="02020603050405020304" pitchFamily="18" charset="0"/>
                          <a:ea typeface="+mn-ea"/>
                          <a:cs typeface="Times New Roman" panose="02020603050405020304" pitchFamily="18" charset="0"/>
                        </a:rPr>
                        <a:t>10k</a:t>
                      </a:r>
                      <a:r>
                        <a:rPr lang="en-US" sz="2400" b="0" kern="1200">
                          <a:solidFill>
                            <a:schemeClr val="tx1"/>
                          </a:solidFill>
                          <a:latin typeface="Times New Roman" panose="02020603050405020304" pitchFamily="18" charset="0"/>
                          <a:ea typeface="+mn-ea"/>
                          <a:cs typeface="Times New Roman" panose="02020603050405020304" pitchFamily="18" charset="0"/>
                        </a:rPr>
                        <a:t>  (s)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pPr marL="0" algn="ctr" defTabSz="914400" rtl="0" eaLnBrk="1" fontAlgn="ctr" latinLnBrk="0" hangingPunct="1"/>
                      <a:endParaRPr lang="zh-CN" altLang="en-US" sz="1800" b="0" kern="120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3207095"/>
                  </a:ext>
                </a:extLst>
              </a:tr>
              <a:tr h="768039">
                <a:tc>
                  <a:txBody>
                    <a:bodyPr/>
                    <a:lstStyle/>
                    <a:p>
                      <a:pPr marL="0" algn="ctr" defTabSz="914400" rtl="0" eaLnBrk="1" fontAlgn="ctr" latinLnBrk="0" hangingPunct="1"/>
                      <a:endParaRPr lang="en-US" altLang="zh-CN" sz="2000" b="0" kern="120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000" b="0" kern="1200">
                          <a:solidFill>
                            <a:schemeClr val="tx1"/>
                          </a:solidFill>
                          <a:latin typeface="Times New Roman" panose="02020603050405020304" pitchFamily="18" charset="0"/>
                          <a:ea typeface="+mn-ea"/>
                          <a:cs typeface="Times New Roman" panose="02020603050405020304" pitchFamily="18" charset="0"/>
                        </a:rPr>
                        <a:t>total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000" b="0" kern="1200">
                          <a:solidFill>
                            <a:schemeClr val="tx1"/>
                          </a:solidFill>
                          <a:latin typeface="Times New Roman" panose="02020603050405020304" pitchFamily="18" charset="0"/>
                          <a:ea typeface="+mn-ea"/>
                          <a:cs typeface="Times New Roman" panose="02020603050405020304" pitchFamily="18" charset="0"/>
                        </a:rPr>
                        <a:t>per  event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000" b="0" kern="1200">
                          <a:solidFill>
                            <a:schemeClr val="tx1"/>
                          </a:solidFill>
                          <a:latin typeface="Times New Roman" panose="02020603050405020304" pitchFamily="18" charset="0"/>
                          <a:ea typeface="+mn-ea"/>
                          <a:cs typeface="Times New Roman" panose="02020603050405020304" pitchFamily="18" charset="0"/>
                        </a:rPr>
                        <a:t>Δ（</a:t>
                      </a:r>
                      <a:r>
                        <a:rPr lang="en-US" altLang="zh-CN" sz="2000" b="0" kern="1200">
                          <a:solidFill>
                            <a:schemeClr val="tx1"/>
                          </a:solidFill>
                          <a:latin typeface="Times New Roman" panose="02020603050405020304" pitchFamily="18" charset="0"/>
                          <a:ea typeface="+mn-ea"/>
                          <a:cs typeface="Times New Roman" panose="02020603050405020304" pitchFamily="18" charset="0"/>
                        </a:rPr>
                        <a:t>real time per event</a:t>
                      </a:r>
                      <a:r>
                        <a:rPr lang="zh-CN" altLang="en-US" sz="2000" b="0" kern="1200">
                          <a:solidFill>
                            <a:schemeClr val="tx1"/>
                          </a:solidFill>
                          <a:latin typeface="Times New Roman" panose="02020603050405020304" pitchFamily="18" charset="0"/>
                          <a:ea typeface="+mn-ea"/>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000" b="0" kern="1200">
                          <a:solidFill>
                            <a:schemeClr val="tx1"/>
                          </a:solidFill>
                          <a:latin typeface="Times New Roman" panose="02020603050405020304" pitchFamily="18" charset="0"/>
                          <a:ea typeface="+mn-ea"/>
                          <a:cs typeface="Times New Roman" panose="02020603050405020304" pitchFamily="18" charset="0"/>
                        </a:rPr>
                        <a:t>total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000" b="0" kern="1200">
                          <a:solidFill>
                            <a:schemeClr val="tx1"/>
                          </a:solidFill>
                          <a:latin typeface="Times New Roman" panose="02020603050405020304" pitchFamily="18" charset="0"/>
                          <a:ea typeface="+mn-ea"/>
                          <a:cs typeface="Times New Roman" panose="02020603050405020304" pitchFamily="18" charset="0"/>
                        </a:rPr>
                        <a:t>per  event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2000" b="0" kern="1200">
                          <a:solidFill>
                            <a:schemeClr val="tx1"/>
                          </a:solidFill>
                          <a:latin typeface="Times New Roman" panose="02020603050405020304" pitchFamily="18" charset="0"/>
                          <a:ea typeface="+mn-ea"/>
                          <a:cs typeface="Times New Roman" panose="02020603050405020304" pitchFamily="18" charset="0"/>
                        </a:rPr>
                        <a:t>Δ（</a:t>
                      </a:r>
                      <a:r>
                        <a:rPr lang="en-US" altLang="zh-CN" sz="2000" b="0" kern="1200">
                          <a:solidFill>
                            <a:schemeClr val="tx1"/>
                          </a:solidFill>
                          <a:latin typeface="Times New Roman" panose="02020603050405020304" pitchFamily="18" charset="0"/>
                          <a:ea typeface="+mn-ea"/>
                          <a:cs typeface="Times New Roman" panose="02020603050405020304" pitchFamily="18" charset="0"/>
                        </a:rPr>
                        <a:t>real time per event</a:t>
                      </a:r>
                      <a:r>
                        <a:rPr lang="zh-CN" altLang="en-US" sz="2000" b="0" kern="1200">
                          <a:solidFill>
                            <a:schemeClr val="tx1"/>
                          </a:solidFill>
                          <a:latin typeface="Times New Roman" panose="02020603050405020304" pitchFamily="18" charset="0"/>
                          <a:ea typeface="+mn-ea"/>
                          <a:cs typeface="Times New Roman" panose="02020603050405020304" pitchFamily="18"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860506"/>
                  </a:ext>
                </a:extLst>
              </a:tr>
              <a:tr h="553947">
                <a:tc>
                  <a:txBody>
                    <a:bodyPr/>
                    <a:lstStyle/>
                    <a:p>
                      <a:pPr marL="0" algn="ctr" defTabSz="914400" rtl="0" eaLnBrk="1" fontAlgn="ctr" latinLnBrk="0" hangingPunct="1"/>
                      <a:r>
                        <a:rPr lang="en-US" altLang="zh-CN" sz="2000" b="0" kern="1200">
                          <a:solidFill>
                            <a:schemeClr val="tx1"/>
                          </a:solidFill>
                          <a:latin typeface="Times New Roman" panose="02020603050405020304" pitchFamily="18" charset="0"/>
                          <a:ea typeface="+mn-ea"/>
                          <a:cs typeface="Times New Roman" panose="02020603050405020304" pitchFamily="18" charset="0"/>
                        </a:rPr>
                        <a:t>24</a:t>
                      </a:r>
                      <a:r>
                        <a:rPr lang="zh-CN" altLang="en-US" sz="2000" b="0" kern="1200">
                          <a:solidFill>
                            <a:schemeClr val="tx1"/>
                          </a:solidFill>
                          <a:latin typeface="Times New Roman" panose="02020603050405020304" pitchFamily="18" charset="0"/>
                          <a:ea typeface="+mn-ea"/>
                          <a:cs typeface="Times New Roman" panose="02020603050405020304" pitchFamily="18" charset="0"/>
                        </a:rPr>
                        <a:t>核</a:t>
                      </a:r>
                      <a:r>
                        <a:rPr lang="en-US" altLang="zh-CN" sz="2000" b="0" kern="1200">
                          <a:solidFill>
                            <a:schemeClr val="tx1"/>
                          </a:solidFill>
                          <a:latin typeface="Times New Roman" panose="02020603050405020304" pitchFamily="18" charset="0"/>
                          <a:ea typeface="+mn-ea"/>
                          <a:cs typeface="Times New Roman" panose="02020603050405020304" pitchFamily="18"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96308.781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rgbClr val="FF0000"/>
                          </a:solidFill>
                          <a:latin typeface="Times New Roman" panose="02020603050405020304" pitchFamily="18" charset="0"/>
                          <a:ea typeface="+mn-ea"/>
                          <a:cs typeface="Times New Roman" panose="02020603050405020304" pitchFamily="18" charset="0"/>
                        </a:rPr>
                        <a:t>0.502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-1.07 %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121627.42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rgbClr val="FF0000"/>
                          </a:solidFill>
                          <a:latin typeface="Times New Roman" panose="02020603050405020304" pitchFamily="18" charset="0"/>
                          <a:ea typeface="+mn-ea"/>
                          <a:cs typeface="Times New Roman" panose="02020603050405020304" pitchFamily="18" charset="0"/>
                        </a:rPr>
                        <a:t>0.633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0.96 %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765950"/>
                  </a:ext>
                </a:extLst>
              </a:tr>
              <a:tr h="553561">
                <a:tc>
                  <a:txBody>
                    <a:bodyPr/>
                    <a:lstStyle/>
                    <a:p>
                      <a:pPr marL="0" algn="ctr" defTabSz="914400" rtl="0" eaLnBrk="1" fontAlgn="ctr" latinLnBrk="0" hangingPunct="1"/>
                      <a:r>
                        <a:rPr lang="en-US" altLang="zh-CN" sz="2000" b="0" kern="1200">
                          <a:solidFill>
                            <a:schemeClr val="tx1"/>
                          </a:solidFill>
                          <a:latin typeface="Times New Roman" panose="02020603050405020304" pitchFamily="18" charset="0"/>
                          <a:ea typeface="+mn-ea"/>
                          <a:cs typeface="Times New Roman" panose="02020603050405020304" pitchFamily="18" charset="0"/>
                        </a:rPr>
                        <a:t>24</a:t>
                      </a:r>
                      <a:r>
                        <a:rPr lang="zh-CN" altLang="en-US" sz="2000" b="0" kern="1200">
                          <a:solidFill>
                            <a:schemeClr val="tx1"/>
                          </a:solidFill>
                          <a:latin typeface="Times New Roman" panose="02020603050405020304" pitchFamily="18" charset="0"/>
                          <a:ea typeface="+mn-ea"/>
                          <a:cs typeface="Times New Roman" panose="02020603050405020304" pitchFamily="18" charset="0"/>
                        </a:rPr>
                        <a:t>核</a:t>
                      </a:r>
                      <a:r>
                        <a:rPr lang="en-US" altLang="zh-CN" sz="2000" b="0" kern="1200">
                          <a:solidFill>
                            <a:schemeClr val="tx1"/>
                          </a:solidFill>
                          <a:latin typeface="Times New Roman" panose="02020603050405020304" pitchFamily="18" charset="0"/>
                          <a:ea typeface="+mn-ea"/>
                          <a:cs typeface="Times New Roman" panose="02020603050405020304" pitchFamily="18"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93294.621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rgbClr val="FF0000"/>
                          </a:solidFill>
                          <a:latin typeface="Times New Roman" panose="02020603050405020304" pitchFamily="18" charset="0"/>
                          <a:ea typeface="+mn-ea"/>
                          <a:cs typeface="Times New Roman" panose="02020603050405020304" pitchFamily="18" charset="0"/>
                        </a:rPr>
                        <a:t>0.507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-0.34 %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115449.21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rgbClr val="FF0000"/>
                          </a:solidFill>
                          <a:latin typeface="Times New Roman" panose="02020603050405020304" pitchFamily="18" charset="0"/>
                          <a:ea typeface="+mn-ea"/>
                          <a:cs typeface="Times New Roman" panose="02020603050405020304" pitchFamily="18" charset="0"/>
                        </a:rPr>
                        <a:t>0.627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-0.16 %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8545759"/>
                  </a:ext>
                </a:extLst>
              </a:tr>
              <a:tr h="553561">
                <a:tc>
                  <a:txBody>
                    <a:bodyPr/>
                    <a:lstStyle/>
                    <a:p>
                      <a:pPr marL="0" algn="ctr" defTabSz="914400" rtl="0" eaLnBrk="1" fontAlgn="ctr" latinLnBrk="0" hangingPunct="1"/>
                      <a:r>
                        <a:rPr lang="en-US" altLang="zh-CN" sz="2000" b="0" kern="1200">
                          <a:solidFill>
                            <a:schemeClr val="tx1"/>
                          </a:solidFill>
                          <a:latin typeface="Times New Roman" panose="02020603050405020304" pitchFamily="18" charset="0"/>
                          <a:ea typeface="+mn-ea"/>
                          <a:cs typeface="Times New Roman" panose="02020603050405020304" pitchFamily="18" charset="0"/>
                        </a:rPr>
                        <a:t>24</a:t>
                      </a:r>
                      <a:r>
                        <a:rPr lang="zh-CN" altLang="en-US" sz="2000" b="0" kern="1200">
                          <a:solidFill>
                            <a:schemeClr val="tx1"/>
                          </a:solidFill>
                          <a:latin typeface="Times New Roman" panose="02020603050405020304" pitchFamily="18" charset="0"/>
                          <a:ea typeface="+mn-ea"/>
                          <a:cs typeface="Times New Roman" panose="02020603050405020304" pitchFamily="18" charset="0"/>
                        </a:rPr>
                        <a:t>核</a:t>
                      </a:r>
                      <a:r>
                        <a:rPr lang="en-US" altLang="zh-CN" sz="2000" b="0" kern="1200">
                          <a:solidFill>
                            <a:schemeClr val="tx1"/>
                          </a:solidFill>
                          <a:latin typeface="Times New Roman" panose="02020603050405020304" pitchFamily="18" charset="0"/>
                          <a:ea typeface="+mn-ea"/>
                          <a:cs typeface="Times New Roman" panose="02020603050405020304" pitchFamily="18"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89538.85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rgbClr val="FF0000"/>
                          </a:solidFill>
                          <a:latin typeface="Times New Roman" panose="02020603050405020304" pitchFamily="18" charset="0"/>
                          <a:ea typeface="+mn-ea"/>
                          <a:cs typeface="Times New Roman" panose="02020603050405020304" pitchFamily="18" charset="0"/>
                        </a:rPr>
                        <a:t>0.509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zh-CN" altLang="en-US" sz="2400" b="0" kern="120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chemeClr val="tx1"/>
                          </a:solidFill>
                          <a:latin typeface="Times New Roman" panose="02020603050405020304" pitchFamily="18" charset="0"/>
                          <a:ea typeface="+mn-ea"/>
                          <a:cs typeface="Times New Roman" panose="02020603050405020304" pitchFamily="18" charset="0"/>
                        </a:rPr>
                        <a:t>110607.29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b="0" kern="1200">
                          <a:solidFill>
                            <a:srgbClr val="FF0000"/>
                          </a:solidFill>
                          <a:latin typeface="Times New Roman" panose="02020603050405020304" pitchFamily="18" charset="0"/>
                          <a:ea typeface="+mn-ea"/>
                          <a:cs typeface="Times New Roman" panose="02020603050405020304" pitchFamily="18" charset="0"/>
                        </a:rPr>
                        <a:t>0.628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endParaRPr lang="zh-CN" altLang="en-US" sz="2400" b="0" kern="1200">
                        <a:solidFill>
                          <a:schemeClr val="tx1"/>
                        </a:solidFill>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1712489"/>
                  </a:ext>
                </a:extLst>
              </a:tr>
            </a:tbl>
          </a:graphicData>
        </a:graphic>
      </p:graphicFrame>
      <p:sp>
        <p:nvSpPr>
          <p:cNvPr id="2" name="文本框 1">
            <a:extLst>
              <a:ext uri="{FF2B5EF4-FFF2-40B4-BE49-F238E27FC236}">
                <a16:creationId xmlns:a16="http://schemas.microsoft.com/office/drawing/2014/main" id="{00F4EEB6-3E52-4976-B5C0-134A4E3C8DF9}"/>
              </a:ext>
            </a:extLst>
          </p:cNvPr>
          <p:cNvSpPr txBox="1"/>
          <p:nvPr/>
        </p:nvSpPr>
        <p:spPr>
          <a:xfrm>
            <a:off x="547479" y="5393450"/>
            <a:ext cx="7165285" cy="738664"/>
          </a:xfrm>
          <a:prstGeom prst="rect">
            <a:avLst/>
          </a:prstGeom>
          <a:noFill/>
        </p:spPr>
        <p:txBody>
          <a:bodyPr wrap="square" rtlCol="0">
            <a:spAutoFit/>
          </a:bodyPr>
          <a:lstStyle/>
          <a:p>
            <a:r>
              <a:rPr lang="zh-CN" altLang="en-US" sz="2400"/>
              <a:t>初步结论：节点内调度花费时间暂时看不出影响</a:t>
            </a:r>
            <a:endParaRPr lang="en-US" altLang="zh-CN" sz="2400"/>
          </a:p>
          <a:p>
            <a:r>
              <a:rPr lang="zh-CN" altLang="en-US"/>
              <a:t>仍需进一步测试</a:t>
            </a:r>
          </a:p>
        </p:txBody>
      </p:sp>
    </p:spTree>
    <p:extLst>
      <p:ext uri="{BB962C8B-B14F-4D97-AF65-F5344CB8AC3E}">
        <p14:creationId xmlns:p14="http://schemas.microsoft.com/office/powerpoint/2010/main" val="3429364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A60FF-75D2-4625-936B-5694A2081B72}"/>
              </a:ext>
            </a:extLst>
          </p:cNvPr>
          <p:cNvSpPr txBox="1"/>
          <p:nvPr/>
        </p:nvSpPr>
        <p:spPr>
          <a:xfrm>
            <a:off x="2107094" y="2782669"/>
            <a:ext cx="5976732"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TH-2</a:t>
            </a:r>
            <a:r>
              <a:rPr lang="zh-CN" altLang="en-US" sz="3600">
                <a:latin typeface="Times New Roman" panose="02020603050405020304" pitchFamily="18" charset="0"/>
                <a:cs typeface="Times New Roman" panose="02020603050405020304" pitchFamily="18" charset="0"/>
              </a:rPr>
              <a:t>的</a:t>
            </a:r>
            <a:r>
              <a:rPr lang="en-US" altLang="zh-CN" sz="3600">
                <a:latin typeface="Times New Roman" panose="02020603050405020304" pitchFamily="18" charset="0"/>
                <a:cs typeface="Times New Roman" panose="02020603050405020304" pitchFamily="18" charset="0"/>
              </a:rPr>
              <a:t>IO</a:t>
            </a:r>
            <a:r>
              <a:rPr lang="zh-CN" altLang="en-US" sz="3600">
                <a:latin typeface="Times New Roman" panose="02020603050405020304" pitchFamily="18" charset="0"/>
                <a:cs typeface="Times New Roman" panose="02020603050405020304" pitchFamily="18" charset="0"/>
              </a:rPr>
              <a:t>带宽与模拟极限</a:t>
            </a:r>
          </a:p>
        </p:txBody>
      </p:sp>
    </p:spTree>
    <p:extLst>
      <p:ext uri="{BB962C8B-B14F-4D97-AF65-F5344CB8AC3E}">
        <p14:creationId xmlns:p14="http://schemas.microsoft.com/office/powerpoint/2010/main" val="362416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81D6BC-F686-410E-B2E2-08E3772A9B5A}"/>
              </a:ext>
            </a:extLst>
          </p:cNvPr>
          <p:cNvSpPr txBox="1"/>
          <p:nvPr/>
        </p:nvSpPr>
        <p:spPr>
          <a:xfrm>
            <a:off x="2928730" y="2782669"/>
            <a:ext cx="1139688" cy="646331"/>
          </a:xfrm>
          <a:prstGeom prst="rect">
            <a:avLst/>
          </a:prstGeom>
          <a:noFill/>
        </p:spPr>
        <p:txBody>
          <a:bodyPr wrap="square" rtlCol="0">
            <a:spAutoFit/>
          </a:bodyPr>
          <a:lstStyle/>
          <a:p>
            <a:r>
              <a:rPr lang="zh-CN" altLang="en-US" sz="3600"/>
              <a:t>内存</a:t>
            </a:r>
          </a:p>
        </p:txBody>
      </p:sp>
    </p:spTree>
    <p:extLst>
      <p:ext uri="{BB962C8B-B14F-4D97-AF65-F5344CB8AC3E}">
        <p14:creationId xmlns:p14="http://schemas.microsoft.com/office/powerpoint/2010/main" val="2107779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43FB38-2BD8-4834-A4DE-3D2EA27D1E41}"/>
              </a:ext>
            </a:extLst>
          </p:cNvPr>
          <p:cNvSpPr txBox="1"/>
          <p:nvPr/>
        </p:nvSpPr>
        <p:spPr>
          <a:xfrm>
            <a:off x="326332" y="1336480"/>
            <a:ext cx="5769667" cy="400110"/>
          </a:xfrm>
          <a:prstGeom prst="rect">
            <a:avLst/>
          </a:prstGeom>
          <a:noFill/>
        </p:spPr>
        <p:txBody>
          <a:bodyPr wrap="square" rtlCol="0">
            <a:spAutoFit/>
          </a:bodyPr>
          <a:lstStyle/>
          <a:p>
            <a:r>
              <a:rPr lang="zh-CN" altLang="en-US" sz="2000">
                <a:latin typeface="Times New Roman" panose="02020603050405020304" pitchFamily="18" charset="0"/>
                <a:cs typeface="Times New Roman" panose="02020603050405020304" pitchFamily="18" charset="0"/>
              </a:rPr>
              <a:t>三节点并行</a:t>
            </a:r>
            <a:r>
              <a:rPr lang="en-US" altLang="zh-CN" sz="2000">
                <a:latin typeface="Times New Roman" panose="02020603050405020304" pitchFamily="18" charset="0"/>
                <a:cs typeface="Times New Roman" panose="02020603050405020304" pitchFamily="18" charset="0"/>
              </a:rPr>
              <a:t>72</a:t>
            </a:r>
            <a:r>
              <a:rPr lang="zh-CN" altLang="en-US" sz="2000">
                <a:latin typeface="Times New Roman" panose="02020603050405020304" pitchFamily="18" charset="0"/>
                <a:cs typeface="Times New Roman" panose="02020603050405020304" pitchFamily="18" charset="0"/>
              </a:rPr>
              <a:t>作业，每个作业模拟</a:t>
            </a:r>
            <a:r>
              <a:rPr lang="en-US" altLang="zh-CN" sz="2000">
                <a:latin typeface="Times New Roman" panose="02020603050405020304" pitchFamily="18" charset="0"/>
                <a:cs typeface="Times New Roman" panose="02020603050405020304" pitchFamily="18" charset="0"/>
              </a:rPr>
              <a:t>10k</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J/psi</a:t>
            </a:r>
            <a:r>
              <a:rPr lang="zh-CN" altLang="en-US" sz="2000">
                <a:latin typeface="Times New Roman" panose="02020603050405020304" pitchFamily="18" charset="0"/>
                <a:cs typeface="Times New Roman" panose="02020603050405020304" pitchFamily="18" charset="0"/>
              </a:rPr>
              <a:t> 事例</a:t>
            </a:r>
          </a:p>
        </p:txBody>
      </p:sp>
      <p:graphicFrame>
        <p:nvGraphicFramePr>
          <p:cNvPr id="5" name="表格 4">
            <a:extLst>
              <a:ext uri="{FF2B5EF4-FFF2-40B4-BE49-F238E27FC236}">
                <a16:creationId xmlns:a16="http://schemas.microsoft.com/office/drawing/2014/main" id="{BD3CED96-FFF5-49FA-80A4-E27A7288B094}"/>
              </a:ext>
            </a:extLst>
          </p:cNvPr>
          <p:cNvGraphicFramePr>
            <a:graphicFrameLocks noGrp="1"/>
          </p:cNvGraphicFramePr>
          <p:nvPr>
            <p:extLst>
              <p:ext uri="{D42A27DB-BD31-4B8C-83A1-F6EECF244321}">
                <p14:modId xmlns:p14="http://schemas.microsoft.com/office/powerpoint/2010/main" val="4010515810"/>
              </p:ext>
            </p:extLst>
          </p:nvPr>
        </p:nvGraphicFramePr>
        <p:xfrm>
          <a:off x="326333" y="2213644"/>
          <a:ext cx="5544379" cy="1947539"/>
        </p:xfrm>
        <a:graphic>
          <a:graphicData uri="http://schemas.openxmlformats.org/drawingml/2006/table">
            <a:tbl>
              <a:tblPr>
                <a:tableStyleId>{5C22544A-7EE6-4342-B048-85BDC9FD1C3A}</a:tableStyleId>
              </a:tblPr>
              <a:tblGrid>
                <a:gridCol w="2626287">
                  <a:extLst>
                    <a:ext uri="{9D8B030D-6E8A-4147-A177-3AD203B41FA5}">
                      <a16:colId xmlns:a16="http://schemas.microsoft.com/office/drawing/2014/main" val="530186348"/>
                    </a:ext>
                  </a:extLst>
                </a:gridCol>
                <a:gridCol w="2918092">
                  <a:extLst>
                    <a:ext uri="{9D8B030D-6E8A-4147-A177-3AD203B41FA5}">
                      <a16:colId xmlns:a16="http://schemas.microsoft.com/office/drawing/2014/main" val="3253737464"/>
                    </a:ext>
                  </a:extLst>
                </a:gridCol>
              </a:tblGrid>
              <a:tr h="564024">
                <a:tc>
                  <a:txBody>
                    <a:bodyPr/>
                    <a:lstStyle/>
                    <a:p>
                      <a:pPr marL="0" algn="ctr" defTabSz="914400" rtl="0" eaLnBrk="1" fontAlgn="ctr" latinLnBrk="0" hangingPunct="1"/>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rtraw+log</a:t>
                      </a:r>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大小  </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a:t>
                      </a:r>
                      <a:r>
                        <a:rPr 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Bytes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61628951</a:t>
                      </a:r>
                      <a:r>
                        <a:rPr lang="en-US" altLang="zh-CN" sz="2000" b="1" u="none" strike="noStrike" kern="1200">
                          <a:solidFill>
                            <a:schemeClr val="dk1"/>
                          </a:solidFill>
                          <a:effectLst/>
                          <a:latin typeface="Times New Roman" panose="02020603050405020304" pitchFamily="18" charset="0"/>
                          <a:ea typeface="+mn-ea"/>
                          <a:cs typeface="Times New Roman" panose="02020603050405020304" pitchFamily="18" charset="0"/>
                        </a:rPr>
                        <a:t>.</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81+ 8349625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5621219"/>
                  </a:ext>
                </a:extLst>
              </a:tr>
              <a:tr h="494269">
                <a:tc>
                  <a:txBody>
                    <a:bodyPr/>
                    <a:lstStyle/>
                    <a:p>
                      <a:pPr marL="0" algn="ctr" defTabSz="914400" rtl="0" eaLnBrk="1" fontAlgn="ctr" latinLnBrk="0" hangingPunct="1"/>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时间 </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/s</a:t>
                      </a:r>
                      <a:endPar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8183</a:t>
                      </a:r>
                      <a:r>
                        <a:rPr lang="en-US" altLang="zh-CN" sz="2000" b="1" u="none" strike="noStrike" kern="1200">
                          <a:solidFill>
                            <a:schemeClr val="dk1"/>
                          </a:solidFill>
                          <a:effectLst/>
                          <a:latin typeface="Times New Roman" panose="02020603050405020304" pitchFamily="18" charset="0"/>
                          <a:ea typeface="+mn-ea"/>
                          <a:cs typeface="Times New Roman" panose="02020603050405020304" pitchFamily="18" charset="0"/>
                        </a:rPr>
                        <a:t>.</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22456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664115"/>
                  </a:ext>
                </a:extLst>
              </a:tr>
              <a:tr h="379699">
                <a:tc>
                  <a:txBody>
                    <a:bodyPr/>
                    <a:lstStyle/>
                    <a:p>
                      <a:pPr marL="0" algn="ctr" defTabSz="914400" rtl="0" eaLnBrk="1" fontAlgn="ctr" latinLnBrk="0" hangingPunct="1"/>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写入速度 </a:t>
                      </a:r>
                      <a:r>
                        <a:rPr 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8551</a:t>
                      </a:r>
                      <a:r>
                        <a:rPr lang="en-US" altLang="zh-CN" sz="2000" b="1" u="none" strike="noStrike" kern="1200">
                          <a:solidFill>
                            <a:schemeClr val="dk1"/>
                          </a:solidFill>
                          <a:effectLst/>
                          <a:latin typeface="Times New Roman" panose="02020603050405020304" pitchFamily="18" charset="0"/>
                          <a:ea typeface="+mn-ea"/>
                          <a:cs typeface="Times New Roman" panose="02020603050405020304" pitchFamily="18" charset="0"/>
                        </a:rPr>
                        <a:t>.</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467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328108"/>
                  </a:ext>
                </a:extLst>
              </a:tr>
              <a:tr h="509547">
                <a:tc>
                  <a:txBody>
                    <a:bodyPr/>
                    <a:lstStyle/>
                    <a:p>
                      <a:pPr marL="0" algn="ctr" defTabSz="914400" rtl="0" eaLnBrk="1" fontAlgn="ctr" latinLnBrk="0" hangingPunct="1"/>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写入速度  </a:t>
                      </a:r>
                      <a:r>
                        <a:rPr 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kB/s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altLang="zh-CN" sz="2400" u="none" strike="noStrike" kern="1200">
                          <a:solidFill>
                            <a:srgbClr val="FF0000"/>
                          </a:solidFill>
                          <a:effectLst/>
                          <a:latin typeface="Times New Roman" panose="02020603050405020304" pitchFamily="18" charset="0"/>
                          <a:ea typeface="+mn-ea"/>
                          <a:cs typeface="Times New Roman" panose="02020603050405020304" pitchFamily="18" charset="0"/>
                        </a:rPr>
                        <a:t>8</a:t>
                      </a:r>
                      <a:r>
                        <a:rPr lang="en-US" altLang="zh-CN" sz="2400" b="1" u="none" strike="noStrike" kern="1200">
                          <a:solidFill>
                            <a:srgbClr val="FF0000"/>
                          </a:solidFill>
                          <a:effectLst/>
                          <a:latin typeface="Times New Roman" panose="02020603050405020304" pitchFamily="18" charset="0"/>
                          <a:ea typeface="+mn-ea"/>
                          <a:cs typeface="Times New Roman" panose="02020603050405020304" pitchFamily="18" charset="0"/>
                        </a:rPr>
                        <a:t>.</a:t>
                      </a:r>
                      <a:r>
                        <a:rPr lang="en-US" altLang="zh-CN" sz="2400" u="none" strike="noStrike" kern="1200">
                          <a:solidFill>
                            <a:srgbClr val="FF0000"/>
                          </a:solidFill>
                          <a:effectLst/>
                          <a:latin typeface="Times New Roman" panose="02020603050405020304" pitchFamily="18" charset="0"/>
                          <a:ea typeface="+mn-ea"/>
                          <a:cs typeface="Times New Roman" panose="02020603050405020304" pitchFamily="18" charset="0"/>
                        </a:rPr>
                        <a:t>551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739187"/>
                  </a:ext>
                </a:extLst>
              </a:tr>
            </a:tbl>
          </a:graphicData>
        </a:graphic>
      </p:graphicFrame>
      <p:sp>
        <p:nvSpPr>
          <p:cNvPr id="7" name="矩形 6">
            <a:extLst>
              <a:ext uri="{FF2B5EF4-FFF2-40B4-BE49-F238E27FC236}">
                <a16:creationId xmlns:a16="http://schemas.microsoft.com/office/drawing/2014/main" id="{432E716B-722C-4AA5-AE8D-81CCFF8F9DEE}"/>
              </a:ext>
            </a:extLst>
          </p:cNvPr>
          <p:cNvSpPr/>
          <p:nvPr/>
        </p:nvSpPr>
        <p:spPr>
          <a:xfrm>
            <a:off x="326332" y="4505857"/>
            <a:ext cx="8623300" cy="2031325"/>
          </a:xfrm>
          <a:prstGeom prst="rect">
            <a:avLst/>
          </a:prstGeom>
        </p:spPr>
        <p:txBody>
          <a:bodyPr wrap="square">
            <a:spAutoFit/>
          </a:bodyPr>
          <a:lstStyle/>
          <a:p>
            <a:r>
              <a:rPr lang="zh-CN" altLang="en-US">
                <a:latin typeface="Times New Roman" panose="02020603050405020304" pitchFamily="18" charset="0"/>
                <a:cs typeface="Times New Roman" panose="02020603050405020304" pitchFamily="18" charset="0"/>
              </a:rPr>
              <a:t>账户存储</a:t>
            </a:r>
            <a:r>
              <a:rPr lang="en-US" altLang="zh-CN">
                <a:latin typeface="Times New Roman" panose="02020603050405020304" pitchFamily="18" charset="0"/>
                <a:cs typeface="Times New Roman" panose="02020603050405020304" pitchFamily="18" charset="0"/>
              </a:rPr>
              <a:t>BIGDATA1</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单节点理论上可以达到</a:t>
            </a:r>
            <a:r>
              <a:rPr lang="en-US" altLang="zh-CN">
                <a:solidFill>
                  <a:srgbClr val="FF0000"/>
                </a:solidFill>
                <a:latin typeface="Times New Roman" panose="02020603050405020304" pitchFamily="18" charset="0"/>
                <a:cs typeface="Times New Roman" panose="02020603050405020304" pitchFamily="18" charset="0"/>
              </a:rPr>
              <a:t>1GB/s</a:t>
            </a:r>
            <a:r>
              <a:rPr lang="zh-CN" altLang="en-US">
                <a:latin typeface="Times New Roman" panose="02020603050405020304" pitchFamily="18" charset="0"/>
                <a:cs typeface="Times New Roman" panose="02020603050405020304" pitchFamily="18" charset="0"/>
              </a:rPr>
              <a:t>（峰值）</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总体</a:t>
            </a:r>
            <a:r>
              <a:rPr lang="en-US" altLang="zh-CN">
                <a:latin typeface="Times New Roman" panose="02020603050405020304" pitchFamily="18" charset="0"/>
                <a:cs typeface="Times New Roman" panose="02020603050405020304" pitchFamily="18" charset="0"/>
              </a:rPr>
              <a:t>IO</a:t>
            </a:r>
            <a:r>
              <a:rPr lang="zh-CN" altLang="en-US">
                <a:latin typeface="Times New Roman" panose="02020603050405020304" pitchFamily="18" charset="0"/>
                <a:cs typeface="Times New Roman" panose="02020603050405020304" pitchFamily="18" charset="0"/>
              </a:rPr>
              <a:t>测试中可以达到</a:t>
            </a:r>
            <a:r>
              <a:rPr lang="en-US" altLang="zh-CN">
                <a:solidFill>
                  <a:srgbClr val="FF0000"/>
                </a:solidFill>
                <a:latin typeface="Times New Roman" panose="02020603050405020304" pitchFamily="18" charset="0"/>
                <a:cs typeface="Times New Roman" panose="02020603050405020304" pitchFamily="18" charset="0"/>
              </a:rPr>
              <a:t>10GB/s</a:t>
            </a:r>
            <a:r>
              <a:rPr lang="zh-CN" altLang="en-US">
                <a:latin typeface="Times New Roman" panose="02020603050405020304" pitchFamily="18" charset="0"/>
                <a:cs typeface="Times New Roman" panose="02020603050405020304" pitchFamily="18" charset="0"/>
              </a:rPr>
              <a:t>（峰值）</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但具体应用中这个数据会受多方面因素影响。</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提交作业后，</a:t>
            </a:r>
            <a:r>
              <a:rPr lang="zh-CN" altLang="en-US">
                <a:solidFill>
                  <a:srgbClr val="FF0000"/>
                </a:solidFill>
                <a:latin typeface="Times New Roman" panose="02020603050405020304" pitchFamily="18" charset="0"/>
                <a:cs typeface="Times New Roman" panose="02020603050405020304" pitchFamily="18" charset="0"/>
              </a:rPr>
              <a:t>登录到作业使用的节点</a:t>
            </a:r>
            <a:r>
              <a:rPr lang="zh-CN" altLang="en-US">
                <a:latin typeface="Times New Roman" panose="02020603050405020304" pitchFamily="18" charset="0"/>
                <a:cs typeface="Times New Roman" panose="02020603050405020304" pitchFamily="18" charset="0"/>
              </a:rPr>
              <a:t>上，使用</a:t>
            </a:r>
            <a:r>
              <a:rPr lang="en-US" altLang="zh-CN">
                <a:latin typeface="Times New Roman" panose="02020603050405020304" pitchFamily="18" charset="0"/>
                <a:cs typeface="Times New Roman" panose="02020603050405020304" pitchFamily="18" charset="0"/>
              </a:rPr>
              <a:t>iostat</a:t>
            </a:r>
            <a:r>
              <a:rPr lang="zh-CN" altLang="en-US">
                <a:latin typeface="Times New Roman" panose="02020603050405020304" pitchFamily="18" charset="0"/>
                <a:cs typeface="Times New Roman" panose="02020603050405020304" pitchFamily="18" charset="0"/>
              </a:rPr>
              <a:t>监控</a:t>
            </a:r>
            <a:r>
              <a:rPr lang="en-US" altLang="zh-CN">
                <a:latin typeface="Times New Roman" panose="02020603050405020304" pitchFamily="18" charset="0"/>
                <a:cs typeface="Times New Roman" panose="02020603050405020304" pitchFamily="18" charset="0"/>
              </a:rPr>
              <a:t>IO</a:t>
            </a:r>
            <a:r>
              <a:rPr lang="zh-CN" altLang="en-US">
                <a:latin typeface="Times New Roman" panose="02020603050405020304" pitchFamily="18" charset="0"/>
                <a:cs typeface="Times New Roman" panose="02020603050405020304" pitchFamily="18" charset="0"/>
              </a:rPr>
              <a:t>情况。</a:t>
            </a:r>
          </a:p>
        </p:txBody>
      </p:sp>
      <p:sp>
        <p:nvSpPr>
          <p:cNvPr id="6" name="文本框 5">
            <a:extLst>
              <a:ext uri="{FF2B5EF4-FFF2-40B4-BE49-F238E27FC236}">
                <a16:creationId xmlns:a16="http://schemas.microsoft.com/office/drawing/2014/main" id="{6B46570A-5A47-4715-B063-1C0207D057EE}"/>
              </a:ext>
            </a:extLst>
          </p:cNvPr>
          <p:cNvSpPr txBox="1"/>
          <p:nvPr/>
        </p:nvSpPr>
        <p:spPr>
          <a:xfrm>
            <a:off x="6321290" y="1336480"/>
            <a:ext cx="5711684" cy="400110"/>
          </a:xfrm>
          <a:prstGeom prst="rect">
            <a:avLst/>
          </a:prstGeom>
          <a:noFill/>
        </p:spPr>
        <p:txBody>
          <a:bodyPr wrap="square" rtlCol="0">
            <a:spAutoFit/>
          </a:bodyPr>
          <a:lstStyle/>
          <a:p>
            <a:r>
              <a:rPr lang="zh-CN" altLang="en-US" sz="2000">
                <a:latin typeface="Times New Roman" panose="02020603050405020304" pitchFamily="18" charset="0"/>
                <a:cs typeface="Times New Roman" panose="02020603050405020304" pitchFamily="18" charset="0"/>
              </a:rPr>
              <a:t>三节点并行</a:t>
            </a:r>
            <a:r>
              <a:rPr lang="en-US" altLang="zh-CN" sz="2000">
                <a:latin typeface="Times New Roman" panose="02020603050405020304" pitchFamily="18" charset="0"/>
                <a:cs typeface="Times New Roman" panose="02020603050405020304" pitchFamily="18" charset="0"/>
              </a:rPr>
              <a:t>72</a:t>
            </a:r>
            <a:r>
              <a:rPr lang="zh-CN" altLang="en-US" sz="2000">
                <a:latin typeface="Times New Roman" panose="02020603050405020304" pitchFamily="18" charset="0"/>
                <a:cs typeface="Times New Roman" panose="02020603050405020304" pitchFamily="18" charset="0"/>
              </a:rPr>
              <a:t>作业，每个作业模拟</a:t>
            </a:r>
            <a:r>
              <a:rPr lang="en-US" altLang="zh-CN" sz="2000">
                <a:latin typeface="Times New Roman" panose="02020603050405020304" pitchFamily="18" charset="0"/>
                <a:cs typeface="Times New Roman" panose="02020603050405020304" pitchFamily="18" charset="0"/>
              </a:rPr>
              <a:t>50 k</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J/psi</a:t>
            </a:r>
            <a:r>
              <a:rPr lang="zh-CN" altLang="en-US" sz="2000">
                <a:latin typeface="Times New Roman" panose="02020603050405020304" pitchFamily="18" charset="0"/>
                <a:cs typeface="Times New Roman" panose="02020603050405020304" pitchFamily="18" charset="0"/>
              </a:rPr>
              <a:t> 事例</a:t>
            </a:r>
          </a:p>
        </p:txBody>
      </p:sp>
      <p:graphicFrame>
        <p:nvGraphicFramePr>
          <p:cNvPr id="8" name="表格 7">
            <a:extLst>
              <a:ext uri="{FF2B5EF4-FFF2-40B4-BE49-F238E27FC236}">
                <a16:creationId xmlns:a16="http://schemas.microsoft.com/office/drawing/2014/main" id="{4B9F446B-B206-41EC-A7F9-298C59422D45}"/>
              </a:ext>
            </a:extLst>
          </p:cNvPr>
          <p:cNvGraphicFramePr>
            <a:graphicFrameLocks noGrp="1"/>
          </p:cNvGraphicFramePr>
          <p:nvPr>
            <p:extLst>
              <p:ext uri="{D42A27DB-BD31-4B8C-83A1-F6EECF244321}">
                <p14:modId xmlns:p14="http://schemas.microsoft.com/office/powerpoint/2010/main" val="3895982495"/>
              </p:ext>
            </p:extLst>
          </p:nvPr>
        </p:nvGraphicFramePr>
        <p:xfrm>
          <a:off x="6321290" y="2213643"/>
          <a:ext cx="5544379" cy="1934287"/>
        </p:xfrm>
        <a:graphic>
          <a:graphicData uri="http://schemas.openxmlformats.org/drawingml/2006/table">
            <a:tbl>
              <a:tblPr>
                <a:tableStyleId>{5C22544A-7EE6-4342-B048-85BDC9FD1C3A}</a:tableStyleId>
              </a:tblPr>
              <a:tblGrid>
                <a:gridCol w="2626287">
                  <a:extLst>
                    <a:ext uri="{9D8B030D-6E8A-4147-A177-3AD203B41FA5}">
                      <a16:colId xmlns:a16="http://schemas.microsoft.com/office/drawing/2014/main" val="530186348"/>
                    </a:ext>
                  </a:extLst>
                </a:gridCol>
                <a:gridCol w="2918092">
                  <a:extLst>
                    <a:ext uri="{9D8B030D-6E8A-4147-A177-3AD203B41FA5}">
                      <a16:colId xmlns:a16="http://schemas.microsoft.com/office/drawing/2014/main" val="3253737464"/>
                    </a:ext>
                  </a:extLst>
                </a:gridCol>
              </a:tblGrid>
              <a:tr h="564024">
                <a:tc>
                  <a:txBody>
                    <a:bodyPr/>
                    <a:lstStyle/>
                    <a:p>
                      <a:pPr marL="0" algn="ctr" defTabSz="914400" rtl="0" eaLnBrk="1" fontAlgn="ctr" latinLnBrk="0" hangingPunct="1"/>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rtraw+log</a:t>
                      </a:r>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大小  </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a:t>
                      </a:r>
                      <a:r>
                        <a:rPr 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Bytes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000">
                          <a:latin typeface="Times New Roman" panose="02020603050405020304" pitchFamily="18" charset="0"/>
                          <a:cs typeface="Times New Roman" panose="02020603050405020304" pitchFamily="18" charset="0"/>
                        </a:rPr>
                        <a:t>307651501</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8527702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5621219"/>
                  </a:ext>
                </a:extLst>
              </a:tr>
              <a:tr h="494269">
                <a:tc>
                  <a:txBody>
                    <a:bodyPr/>
                    <a:lstStyle/>
                    <a:p>
                      <a:pPr marL="0" algn="ctr" defTabSz="914400" rtl="0" eaLnBrk="1" fontAlgn="ctr" latinLnBrk="0" hangingPunct="1"/>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时间 </a:t>
                      </a:r>
                      <a:r>
                        <a:rPr lang="en-US" altLang="zh-CN" sz="2000" u="none" strike="noStrike" kern="1200">
                          <a:solidFill>
                            <a:schemeClr val="dk1"/>
                          </a:solidFill>
                          <a:effectLst/>
                          <a:latin typeface="Times New Roman" panose="02020603050405020304" pitchFamily="18" charset="0"/>
                          <a:ea typeface="+mn-ea"/>
                          <a:cs typeface="Times New Roman" panose="02020603050405020304" pitchFamily="18" charset="0"/>
                        </a:rPr>
                        <a:t>/s</a:t>
                      </a:r>
                      <a:endPar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Times New Roman" panose="02020603050405020304" pitchFamily="18" charset="0"/>
                          <a:cs typeface="Times New Roman" panose="02020603050405020304" pitchFamily="18" charset="0"/>
                        </a:rPr>
                        <a:t>37814</a:t>
                      </a:r>
                      <a:r>
                        <a:rPr lang="en-US" altLang="zh-CN" sz="2000" b="1">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637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664115"/>
                  </a:ext>
                </a:extLst>
              </a:tr>
              <a:tr h="379699">
                <a:tc>
                  <a:txBody>
                    <a:bodyPr/>
                    <a:lstStyle/>
                    <a:p>
                      <a:pPr marL="0" algn="ctr" defTabSz="914400" rtl="0" eaLnBrk="1" fontAlgn="ctr" latinLnBrk="0" hangingPunct="1"/>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写入速度 </a:t>
                      </a:r>
                      <a:r>
                        <a:rPr 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a:latin typeface="Times New Roman" panose="02020603050405020304" pitchFamily="18" charset="0"/>
                          <a:cs typeface="Times New Roman" panose="02020603050405020304" pitchFamily="18" charset="0"/>
                        </a:rPr>
                        <a:t>8361</a:t>
                      </a:r>
                      <a:r>
                        <a:rPr lang="en-US" altLang="zh-CN" sz="2000" b="1">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328108"/>
                  </a:ext>
                </a:extLst>
              </a:tr>
              <a:tr h="496295">
                <a:tc>
                  <a:txBody>
                    <a:bodyPr/>
                    <a:lstStyle/>
                    <a:p>
                      <a:pPr marL="0" algn="ctr" defTabSz="914400" rtl="0" eaLnBrk="1" fontAlgn="ctr" latinLnBrk="0" hangingPunct="1"/>
                      <a:r>
                        <a:rPr lang="zh-CN" alt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写入速度  </a:t>
                      </a:r>
                      <a:r>
                        <a:rPr lang="en-US" sz="2000" u="none" strike="noStrike" kern="1200">
                          <a:solidFill>
                            <a:schemeClr val="dk1"/>
                          </a:solidFill>
                          <a:effectLst/>
                          <a:latin typeface="Times New Roman" panose="02020603050405020304" pitchFamily="18" charset="0"/>
                          <a:ea typeface="+mn-ea"/>
                          <a:cs typeface="Times New Roman" panose="02020603050405020304" pitchFamily="18" charset="0"/>
                        </a:rPr>
                        <a:t>kB/s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rgbClr val="FF0000"/>
                          </a:solidFill>
                          <a:latin typeface="Times New Roman" panose="02020603050405020304" pitchFamily="18" charset="0"/>
                          <a:cs typeface="Times New Roman" panose="02020603050405020304" pitchFamily="18" charset="0"/>
                        </a:rPr>
                        <a:t>8</a:t>
                      </a:r>
                      <a:r>
                        <a:rPr lang="en-US" altLang="zh-CN" sz="2400" b="1">
                          <a:solidFill>
                            <a:srgbClr val="FF0000"/>
                          </a:solidFill>
                          <a:latin typeface="Times New Roman" panose="02020603050405020304" pitchFamily="18" charset="0"/>
                          <a:cs typeface="Times New Roman" panose="02020603050405020304" pitchFamily="18" charset="0"/>
                        </a:rPr>
                        <a:t>.</a:t>
                      </a:r>
                      <a:r>
                        <a:rPr lang="en-US" altLang="zh-CN" sz="2400">
                          <a:solidFill>
                            <a:srgbClr val="FF0000"/>
                          </a:solidFill>
                          <a:latin typeface="Times New Roman" panose="02020603050405020304" pitchFamily="18" charset="0"/>
                          <a:cs typeface="Times New Roman" panose="02020603050405020304" pitchFamily="18" charset="0"/>
                        </a:rPr>
                        <a:t>361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739187"/>
                  </a:ext>
                </a:extLst>
              </a:tr>
            </a:tbl>
          </a:graphicData>
        </a:graphic>
      </p:graphicFrame>
      <p:sp>
        <p:nvSpPr>
          <p:cNvPr id="4" name="文本框 3">
            <a:extLst>
              <a:ext uri="{FF2B5EF4-FFF2-40B4-BE49-F238E27FC236}">
                <a16:creationId xmlns:a16="http://schemas.microsoft.com/office/drawing/2014/main" id="{7EBDBFAD-335E-4A3B-A72D-16D3F605D72A}"/>
              </a:ext>
            </a:extLst>
          </p:cNvPr>
          <p:cNvSpPr txBox="1"/>
          <p:nvPr/>
        </p:nvSpPr>
        <p:spPr>
          <a:xfrm>
            <a:off x="7269648" y="4433780"/>
            <a:ext cx="4596018" cy="1778436"/>
          </a:xfrm>
          <a:prstGeom prst="rect">
            <a:avLst/>
          </a:prstGeom>
          <a:noFill/>
        </p:spPr>
        <p:txBody>
          <a:bodyPr wrap="square" rtlCol="0">
            <a:spAutoFit/>
          </a:bodyPr>
          <a:lstStyle/>
          <a:p>
            <a:pPr>
              <a:lnSpc>
                <a:spcPct val="150000"/>
              </a:lnSpc>
            </a:pPr>
            <a:r>
              <a:rPr lang="zh-CN" altLang="en-US" sz="2400">
                <a:latin typeface="Times New Roman" panose="02020603050405020304" pitchFamily="18" charset="0"/>
                <a:cs typeface="Times New Roman" panose="02020603050405020304" pitchFamily="18" charset="0"/>
              </a:rPr>
              <a:t>总体</a:t>
            </a:r>
            <a:r>
              <a:rPr lang="en-US" altLang="zh-CN" sz="2400">
                <a:latin typeface="Times New Roman" panose="02020603050405020304" pitchFamily="18" charset="0"/>
                <a:cs typeface="Times New Roman" panose="02020603050405020304" pitchFamily="18" charset="0"/>
              </a:rPr>
              <a:t>IO 8GB/s</a:t>
            </a:r>
          </a:p>
          <a:p>
            <a:pPr>
              <a:lnSpc>
                <a:spcPct val="150000"/>
              </a:lnSpc>
            </a:pPr>
            <a:r>
              <a:rPr lang="zh-CN" altLang="en-US" sz="2400">
                <a:latin typeface="Times New Roman" panose="02020603050405020304" pitchFamily="18" charset="0"/>
                <a:cs typeface="Times New Roman" panose="02020603050405020304" pitchFamily="18" charset="0"/>
              </a:rPr>
              <a:t>模拟</a:t>
            </a:r>
            <a:r>
              <a:rPr lang="en-US" altLang="zh-CN" sz="2400">
                <a:latin typeface="Times New Roman" panose="02020603050405020304" pitchFamily="18" charset="0"/>
                <a:cs typeface="Times New Roman" panose="02020603050405020304" pitchFamily="18" charset="0"/>
              </a:rPr>
              <a:t>50k</a:t>
            </a:r>
            <a:r>
              <a:rPr lang="zh-CN" altLang="en-US"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J/psi </a:t>
            </a:r>
            <a:endParaRPr lang="en-US" altLang="zh-CN" sz="2400">
              <a:latin typeface="Times New Roman" panose="02020603050405020304" pitchFamily="18" charset="0"/>
              <a:cs typeface="Times New Roman" panose="02020603050405020304" pitchFamily="18" charset="0"/>
            </a:endParaRPr>
          </a:p>
          <a:p>
            <a:pPr>
              <a:lnSpc>
                <a:spcPct val="150000"/>
              </a:lnSpc>
            </a:pPr>
            <a:r>
              <a:rPr lang="zh-CN" altLang="en-US" sz="2400">
                <a:latin typeface="Times New Roman" panose="02020603050405020304" pitchFamily="18" charset="0"/>
                <a:cs typeface="Times New Roman" panose="02020603050405020304" pitchFamily="18" charset="0"/>
              </a:rPr>
              <a:t>在约 </a:t>
            </a:r>
            <a:r>
              <a:rPr lang="en-US" altLang="zh-CN" sz="2800">
                <a:solidFill>
                  <a:srgbClr val="FF0000"/>
                </a:solidFill>
                <a:latin typeface="Times New Roman" panose="02020603050405020304" pitchFamily="18" charset="0"/>
                <a:cs typeface="Times New Roman" panose="02020603050405020304" pitchFamily="18" charset="0"/>
              </a:rPr>
              <a:t>4</a:t>
            </a:r>
            <a:r>
              <a:rPr lang="zh-CN" altLang="en-US" sz="2800">
                <a:solidFill>
                  <a:srgbClr val="FF0000"/>
                </a:solidFill>
                <a:latin typeface="Times New Roman" panose="02020603050405020304" pitchFamily="18" charset="0"/>
                <a:cs typeface="Times New Roman" panose="02020603050405020304" pitchFamily="18" charset="0"/>
              </a:rPr>
              <a:t>万节点</a:t>
            </a:r>
            <a:r>
              <a:rPr lang="en-US" altLang="zh-CN" sz="2400">
                <a:solidFill>
                  <a:srgbClr val="FF0000"/>
                </a:solidFill>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同时运行</a:t>
            </a:r>
          </a:p>
        </p:txBody>
      </p:sp>
      <p:sp>
        <p:nvSpPr>
          <p:cNvPr id="10" name="文本框 9">
            <a:extLst>
              <a:ext uri="{FF2B5EF4-FFF2-40B4-BE49-F238E27FC236}">
                <a16:creationId xmlns:a16="http://schemas.microsoft.com/office/drawing/2014/main" id="{42610277-F581-4B89-A01E-AA471E76854E}"/>
              </a:ext>
            </a:extLst>
          </p:cNvPr>
          <p:cNvSpPr txBox="1"/>
          <p:nvPr/>
        </p:nvSpPr>
        <p:spPr>
          <a:xfrm>
            <a:off x="326334" y="154461"/>
            <a:ext cx="6699805" cy="584775"/>
          </a:xfrm>
          <a:prstGeom prst="rect">
            <a:avLst/>
          </a:prstGeom>
          <a:noFill/>
        </p:spPr>
        <p:txBody>
          <a:bodyPr wrap="square" rtlCol="0">
            <a:spAutoFit/>
          </a:bodyPr>
          <a:lstStyle/>
          <a:p>
            <a:r>
              <a:rPr lang="en-US" altLang="zh-CN" sz="3200">
                <a:latin typeface="Times New Roman" panose="02020603050405020304" pitchFamily="18" charset="0"/>
                <a:cs typeface="Times New Roman" panose="02020603050405020304" pitchFamily="18" charset="0"/>
              </a:rPr>
              <a:t>TH-2</a:t>
            </a:r>
            <a:r>
              <a:rPr lang="zh-CN" altLang="en-US" sz="3200">
                <a:latin typeface="Times New Roman" panose="02020603050405020304" pitchFamily="18" charset="0"/>
                <a:cs typeface="Times New Roman" panose="02020603050405020304" pitchFamily="18" charset="0"/>
              </a:rPr>
              <a:t>的</a:t>
            </a:r>
            <a:r>
              <a:rPr lang="en-US" altLang="zh-CN" sz="3200">
                <a:latin typeface="Times New Roman" panose="02020603050405020304" pitchFamily="18" charset="0"/>
                <a:cs typeface="Times New Roman" panose="02020603050405020304" pitchFamily="18" charset="0"/>
              </a:rPr>
              <a:t>IO</a:t>
            </a:r>
            <a:r>
              <a:rPr lang="zh-CN" altLang="en-US" sz="3200">
                <a:latin typeface="Times New Roman" panose="02020603050405020304" pitchFamily="18" charset="0"/>
                <a:cs typeface="Times New Roman" panose="02020603050405020304" pitchFamily="18" charset="0"/>
              </a:rPr>
              <a:t>带宽与</a:t>
            </a:r>
            <a:r>
              <a:rPr lang="en-US" altLang="zh-CN" sz="3200" i="1">
                <a:latin typeface="Times New Roman" panose="02020603050405020304" pitchFamily="18" charset="0"/>
                <a:cs typeface="Times New Roman" panose="02020603050405020304" pitchFamily="18" charset="0"/>
              </a:rPr>
              <a:t>J/psi</a:t>
            </a:r>
            <a:r>
              <a:rPr lang="zh-CN" altLang="en-US" sz="3200">
                <a:latin typeface="Times New Roman" panose="02020603050405020304" pitchFamily="18" charset="0"/>
                <a:cs typeface="Times New Roman" panose="02020603050405020304" pitchFamily="18" charset="0"/>
              </a:rPr>
              <a:t>作业写入速度</a:t>
            </a:r>
          </a:p>
        </p:txBody>
      </p:sp>
      <p:sp>
        <p:nvSpPr>
          <p:cNvPr id="11" name="文本框 10">
            <a:extLst>
              <a:ext uri="{FF2B5EF4-FFF2-40B4-BE49-F238E27FC236}">
                <a16:creationId xmlns:a16="http://schemas.microsoft.com/office/drawing/2014/main" id="{90CF02FA-4193-411E-9607-30F6ADB07912}"/>
              </a:ext>
            </a:extLst>
          </p:cNvPr>
          <p:cNvSpPr txBox="1"/>
          <p:nvPr/>
        </p:nvSpPr>
        <p:spPr>
          <a:xfrm>
            <a:off x="8727387" y="6488668"/>
            <a:ext cx="3305587" cy="338554"/>
          </a:xfrm>
          <a:prstGeom prst="rect">
            <a:avLst/>
          </a:prstGeom>
          <a:noFill/>
        </p:spPr>
        <p:txBody>
          <a:bodyPr wrap="square" rtlCol="0">
            <a:spAutoFit/>
          </a:bodyPr>
          <a:lstStyle/>
          <a:p>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鉴于</a:t>
            </a:r>
            <a:r>
              <a:rPr lang="en-US" altLang="zh-CN" sz="1600">
                <a:latin typeface="Times New Roman" panose="02020603050405020304" pitchFamily="18" charset="0"/>
                <a:cs typeface="Times New Roman" panose="02020603050405020304" pitchFamily="18" charset="0"/>
              </a:rPr>
              <a:t>IO</a:t>
            </a:r>
            <a:r>
              <a:rPr lang="zh-CN" altLang="en-US" sz="1600">
                <a:latin typeface="Times New Roman" panose="02020603050405020304" pitchFamily="18" charset="0"/>
                <a:cs typeface="Times New Roman" panose="02020603050405020304" pitchFamily="18" charset="0"/>
              </a:rPr>
              <a:t>复杂性，仍需进一步论证</a:t>
            </a:r>
          </a:p>
        </p:txBody>
      </p:sp>
    </p:spTree>
    <p:extLst>
      <p:ext uri="{BB962C8B-B14F-4D97-AF65-F5344CB8AC3E}">
        <p14:creationId xmlns:p14="http://schemas.microsoft.com/office/powerpoint/2010/main" val="2440348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ADFB897-B4F5-4AC4-BCA8-79D1204C047D}"/>
              </a:ext>
            </a:extLst>
          </p:cNvPr>
          <p:cNvGraphicFramePr>
            <a:graphicFrameLocks noGrp="1"/>
          </p:cNvGraphicFramePr>
          <p:nvPr>
            <p:extLst>
              <p:ext uri="{D42A27DB-BD31-4B8C-83A1-F6EECF244321}">
                <p14:modId xmlns:p14="http://schemas.microsoft.com/office/powerpoint/2010/main" val="3559940632"/>
              </p:ext>
            </p:extLst>
          </p:nvPr>
        </p:nvGraphicFramePr>
        <p:xfrm>
          <a:off x="6096000" y="2525674"/>
          <a:ext cx="5544379" cy="1806651"/>
        </p:xfrm>
        <a:graphic>
          <a:graphicData uri="http://schemas.openxmlformats.org/drawingml/2006/table">
            <a:tbl>
              <a:tblPr>
                <a:tableStyleId>{5C22544A-7EE6-4342-B048-85BDC9FD1C3A}</a:tableStyleId>
              </a:tblPr>
              <a:tblGrid>
                <a:gridCol w="2626287">
                  <a:extLst>
                    <a:ext uri="{9D8B030D-6E8A-4147-A177-3AD203B41FA5}">
                      <a16:colId xmlns:a16="http://schemas.microsoft.com/office/drawing/2014/main" val="530186348"/>
                    </a:ext>
                  </a:extLst>
                </a:gridCol>
                <a:gridCol w="2918092">
                  <a:extLst>
                    <a:ext uri="{9D8B030D-6E8A-4147-A177-3AD203B41FA5}">
                      <a16:colId xmlns:a16="http://schemas.microsoft.com/office/drawing/2014/main" val="3253737464"/>
                    </a:ext>
                  </a:extLst>
                </a:gridCol>
              </a:tblGrid>
              <a:tr h="564024">
                <a:tc>
                  <a:txBody>
                    <a:bodyPr/>
                    <a:lstStyle/>
                    <a:p>
                      <a:pPr marL="0" algn="ctr" defTabSz="914400" rtl="0" eaLnBrk="1" fontAlgn="ctr" latinLnBrk="0" hangingPunct="1"/>
                      <a:r>
                        <a:rPr lang="en-US" altLang="zh-CN" sz="1800" u="none" strike="noStrike" kern="1200">
                          <a:solidFill>
                            <a:schemeClr val="dk1"/>
                          </a:solidFill>
                          <a:effectLst/>
                          <a:latin typeface="+mn-lt"/>
                          <a:ea typeface="+mn-ea"/>
                          <a:cs typeface="+mn-cs"/>
                        </a:rPr>
                        <a:t>rtraw+log</a:t>
                      </a:r>
                      <a:r>
                        <a:rPr lang="zh-CN" altLang="en-US" sz="1800" u="none" strike="noStrike" kern="1200">
                          <a:solidFill>
                            <a:schemeClr val="dk1"/>
                          </a:solidFill>
                          <a:effectLst/>
                          <a:latin typeface="+mn-lt"/>
                          <a:ea typeface="+mn-ea"/>
                          <a:cs typeface="+mn-cs"/>
                        </a:rPr>
                        <a:t>大小  </a:t>
                      </a:r>
                      <a:r>
                        <a:rPr lang="en-US" altLang="zh-CN" sz="1800" u="none" strike="noStrike" kern="1200">
                          <a:solidFill>
                            <a:schemeClr val="dk1"/>
                          </a:solidFill>
                          <a:effectLst/>
                          <a:latin typeface="+mn-lt"/>
                          <a:ea typeface="+mn-ea"/>
                          <a:cs typeface="+mn-cs"/>
                        </a:rPr>
                        <a:t>/</a:t>
                      </a:r>
                      <a:r>
                        <a:rPr lang="en-US" sz="1800" u="none" strike="noStrike" kern="1200">
                          <a:solidFill>
                            <a:schemeClr val="dk1"/>
                          </a:solidFill>
                          <a:effectLst/>
                          <a:latin typeface="+mn-lt"/>
                          <a:ea typeface="+mn-ea"/>
                          <a:cs typeface="+mn-cs"/>
                        </a:rPr>
                        <a:t>Bytes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a:t>306917957</a:t>
                      </a:r>
                      <a:r>
                        <a:rPr lang="en-US" altLang="zh-CN" sz="1800" u="none" strike="noStrike" kern="1200">
                          <a:solidFill>
                            <a:schemeClr val="dk1"/>
                          </a:solidFill>
                          <a:effectLst/>
                          <a:latin typeface="+mn-lt"/>
                          <a:ea typeface="+mn-ea"/>
                          <a:cs typeface="+mn-cs"/>
                        </a:rPr>
                        <a:t>+115331</a:t>
                      </a:r>
                      <a:endParaRPr lang="en-US" altLang="zh-CN"/>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5621219"/>
                  </a:ext>
                </a:extLst>
              </a:tr>
              <a:tr h="494269">
                <a:tc>
                  <a:txBody>
                    <a:bodyPr/>
                    <a:lstStyle/>
                    <a:p>
                      <a:pPr marL="0" algn="ctr" defTabSz="914400" rtl="0" eaLnBrk="1" fontAlgn="ctr" latinLnBrk="0" hangingPunct="1"/>
                      <a:r>
                        <a:rPr lang="zh-CN" altLang="en-US" sz="1800" u="none" strike="noStrike" kern="1200">
                          <a:solidFill>
                            <a:schemeClr val="dk1"/>
                          </a:solidFill>
                          <a:effectLst/>
                          <a:latin typeface="+mn-lt"/>
                          <a:ea typeface="+mn-ea"/>
                          <a:cs typeface="+mn-cs"/>
                        </a:rPr>
                        <a:t>时间 </a:t>
                      </a:r>
                      <a:r>
                        <a:rPr lang="en-US" altLang="zh-CN" sz="1800" u="none" strike="noStrike" kern="1200">
                          <a:solidFill>
                            <a:schemeClr val="dk1"/>
                          </a:solidFill>
                          <a:effectLst/>
                          <a:latin typeface="+mn-lt"/>
                          <a:ea typeface="+mn-ea"/>
                          <a:cs typeface="+mn-cs"/>
                        </a:rPr>
                        <a:t>/s</a:t>
                      </a:r>
                      <a:endParaRPr lang="zh-CN" altLang="en-US" sz="1800" u="none" strike="noStrike" kern="120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32425</a:t>
                      </a:r>
                      <a:r>
                        <a:rPr lang="en-US" altLang="zh-CN" b="1"/>
                        <a:t>.</a:t>
                      </a:r>
                      <a:r>
                        <a:rPr lang="en-US" altLang="zh-CN"/>
                        <a:t>68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664115"/>
                  </a:ext>
                </a:extLst>
              </a:tr>
              <a:tr h="379699">
                <a:tc>
                  <a:txBody>
                    <a:bodyPr/>
                    <a:lstStyle/>
                    <a:p>
                      <a:pPr marL="0" algn="ctr" defTabSz="914400" rtl="0" eaLnBrk="1" fontAlgn="ctr" latinLnBrk="0" hangingPunct="1"/>
                      <a:r>
                        <a:rPr lang="zh-CN" altLang="en-US" sz="1800" u="none" strike="noStrike" kern="1200">
                          <a:solidFill>
                            <a:schemeClr val="dk1"/>
                          </a:solidFill>
                          <a:effectLst/>
                          <a:latin typeface="+mn-lt"/>
                          <a:ea typeface="+mn-ea"/>
                          <a:cs typeface="+mn-cs"/>
                        </a:rPr>
                        <a:t>写入速度 </a:t>
                      </a:r>
                      <a:r>
                        <a:rPr lang="en-US" sz="1800" u="none" strike="noStrike" kern="1200">
                          <a:solidFill>
                            <a:schemeClr val="dk1"/>
                          </a:solidFill>
                          <a:effectLst/>
                          <a:latin typeface="+mn-lt"/>
                          <a:ea typeface="+mn-ea"/>
                          <a:cs typeface="+mn-cs"/>
                        </a:rPr>
                        <a:t>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9468.83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328108"/>
                  </a:ext>
                </a:extLst>
              </a:tr>
              <a:tr h="368659">
                <a:tc>
                  <a:txBody>
                    <a:bodyPr/>
                    <a:lstStyle/>
                    <a:p>
                      <a:pPr marL="0" algn="ctr" defTabSz="914400" rtl="0" eaLnBrk="1" fontAlgn="ctr" latinLnBrk="0" hangingPunct="1"/>
                      <a:r>
                        <a:rPr lang="zh-CN" altLang="en-US" sz="1800" u="none" strike="noStrike" kern="1200">
                          <a:solidFill>
                            <a:schemeClr val="dk1"/>
                          </a:solidFill>
                          <a:effectLst/>
                          <a:latin typeface="+mn-lt"/>
                          <a:ea typeface="+mn-ea"/>
                          <a:cs typeface="+mn-cs"/>
                        </a:rPr>
                        <a:t>写入速度  </a:t>
                      </a:r>
                      <a:r>
                        <a:rPr lang="en-US" sz="1800" u="none" strike="noStrike" kern="1200">
                          <a:solidFill>
                            <a:schemeClr val="dk1"/>
                          </a:solidFill>
                          <a:effectLst/>
                          <a:latin typeface="+mn-lt"/>
                          <a:ea typeface="+mn-ea"/>
                          <a:cs typeface="+mn-cs"/>
                        </a:rPr>
                        <a:t>kB/s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9.469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739187"/>
                  </a:ext>
                </a:extLst>
              </a:tr>
            </a:tbl>
          </a:graphicData>
        </a:graphic>
      </p:graphicFrame>
      <p:graphicFrame>
        <p:nvGraphicFramePr>
          <p:cNvPr id="3" name="表格 2">
            <a:extLst>
              <a:ext uri="{FF2B5EF4-FFF2-40B4-BE49-F238E27FC236}">
                <a16:creationId xmlns:a16="http://schemas.microsoft.com/office/drawing/2014/main" id="{DA26D03B-DDC8-449B-ABE4-0D2936F2CA96}"/>
              </a:ext>
            </a:extLst>
          </p:cNvPr>
          <p:cNvGraphicFramePr>
            <a:graphicFrameLocks noGrp="1"/>
          </p:cNvGraphicFramePr>
          <p:nvPr>
            <p:extLst>
              <p:ext uri="{D42A27DB-BD31-4B8C-83A1-F6EECF244321}">
                <p14:modId xmlns:p14="http://schemas.microsoft.com/office/powerpoint/2010/main" val="344759756"/>
              </p:ext>
            </p:extLst>
          </p:nvPr>
        </p:nvGraphicFramePr>
        <p:xfrm>
          <a:off x="218661" y="2525674"/>
          <a:ext cx="5544379" cy="1806651"/>
        </p:xfrm>
        <a:graphic>
          <a:graphicData uri="http://schemas.openxmlformats.org/drawingml/2006/table">
            <a:tbl>
              <a:tblPr>
                <a:tableStyleId>{5C22544A-7EE6-4342-B048-85BDC9FD1C3A}</a:tableStyleId>
              </a:tblPr>
              <a:tblGrid>
                <a:gridCol w="2626287">
                  <a:extLst>
                    <a:ext uri="{9D8B030D-6E8A-4147-A177-3AD203B41FA5}">
                      <a16:colId xmlns:a16="http://schemas.microsoft.com/office/drawing/2014/main" val="530186348"/>
                    </a:ext>
                  </a:extLst>
                </a:gridCol>
                <a:gridCol w="2918092">
                  <a:extLst>
                    <a:ext uri="{9D8B030D-6E8A-4147-A177-3AD203B41FA5}">
                      <a16:colId xmlns:a16="http://schemas.microsoft.com/office/drawing/2014/main" val="3253737464"/>
                    </a:ext>
                  </a:extLst>
                </a:gridCol>
              </a:tblGrid>
              <a:tr h="564024">
                <a:tc>
                  <a:txBody>
                    <a:bodyPr/>
                    <a:lstStyle/>
                    <a:p>
                      <a:pPr marL="0" algn="ctr" defTabSz="914400" rtl="0" eaLnBrk="1" fontAlgn="ctr" latinLnBrk="0" hangingPunct="1"/>
                      <a:r>
                        <a:rPr lang="en-US" altLang="zh-CN" sz="1800" u="none" strike="noStrike" kern="1200">
                          <a:solidFill>
                            <a:schemeClr val="dk1"/>
                          </a:solidFill>
                          <a:effectLst/>
                          <a:latin typeface="+mn-lt"/>
                          <a:ea typeface="+mn-ea"/>
                          <a:cs typeface="+mn-cs"/>
                        </a:rPr>
                        <a:t>rtraw+log</a:t>
                      </a:r>
                      <a:r>
                        <a:rPr lang="zh-CN" altLang="en-US" sz="1800" u="none" strike="noStrike" kern="1200">
                          <a:solidFill>
                            <a:schemeClr val="dk1"/>
                          </a:solidFill>
                          <a:effectLst/>
                          <a:latin typeface="+mn-lt"/>
                          <a:ea typeface="+mn-ea"/>
                          <a:cs typeface="+mn-cs"/>
                        </a:rPr>
                        <a:t>大小  </a:t>
                      </a:r>
                      <a:r>
                        <a:rPr lang="en-US" altLang="zh-CN" sz="1800" u="none" strike="noStrike" kern="1200">
                          <a:solidFill>
                            <a:schemeClr val="dk1"/>
                          </a:solidFill>
                          <a:effectLst/>
                          <a:latin typeface="+mn-lt"/>
                          <a:ea typeface="+mn-ea"/>
                          <a:cs typeface="+mn-cs"/>
                        </a:rPr>
                        <a:t>/</a:t>
                      </a:r>
                      <a:r>
                        <a:rPr lang="en-US" sz="1800" u="none" strike="noStrike" kern="1200">
                          <a:solidFill>
                            <a:schemeClr val="dk1"/>
                          </a:solidFill>
                          <a:effectLst/>
                          <a:latin typeface="+mn-lt"/>
                          <a:ea typeface="+mn-ea"/>
                          <a:cs typeface="+mn-cs"/>
                        </a:rPr>
                        <a:t>Bytes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a:t>61776491</a:t>
                      </a:r>
                      <a:r>
                        <a:rPr lang="en-US" altLang="zh-CN" sz="1800" u="none" strike="noStrike" kern="1200">
                          <a:solidFill>
                            <a:schemeClr val="dk1"/>
                          </a:solidFill>
                          <a:effectLst/>
                          <a:latin typeface="+mn-lt"/>
                          <a:ea typeface="+mn-ea"/>
                          <a:cs typeface="+mn-cs"/>
                        </a:rPr>
                        <a:t>+114454</a:t>
                      </a:r>
                      <a:endParaRPr lang="en-US" altLang="zh-CN"/>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5621219"/>
                  </a:ext>
                </a:extLst>
              </a:tr>
              <a:tr h="494269">
                <a:tc>
                  <a:txBody>
                    <a:bodyPr/>
                    <a:lstStyle/>
                    <a:p>
                      <a:pPr marL="0" algn="ctr" defTabSz="914400" rtl="0" eaLnBrk="1" fontAlgn="ctr" latinLnBrk="0" hangingPunct="1"/>
                      <a:r>
                        <a:rPr lang="zh-CN" altLang="en-US" sz="1800" u="none" strike="noStrike" kern="1200">
                          <a:solidFill>
                            <a:schemeClr val="dk1"/>
                          </a:solidFill>
                          <a:effectLst/>
                          <a:latin typeface="+mn-lt"/>
                          <a:ea typeface="+mn-ea"/>
                          <a:cs typeface="+mn-cs"/>
                        </a:rPr>
                        <a:t>时间 </a:t>
                      </a:r>
                      <a:r>
                        <a:rPr lang="en-US" altLang="zh-CN" sz="1800" u="none" strike="noStrike" kern="1200">
                          <a:solidFill>
                            <a:schemeClr val="dk1"/>
                          </a:solidFill>
                          <a:effectLst/>
                          <a:latin typeface="+mn-lt"/>
                          <a:ea typeface="+mn-ea"/>
                          <a:cs typeface="+mn-cs"/>
                        </a:rPr>
                        <a:t>/s</a:t>
                      </a:r>
                      <a:endParaRPr lang="zh-CN" altLang="en-US" sz="1800" u="none" strike="noStrike" kern="120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9312.83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664115"/>
                  </a:ext>
                </a:extLst>
              </a:tr>
              <a:tr h="379699">
                <a:tc>
                  <a:txBody>
                    <a:bodyPr/>
                    <a:lstStyle/>
                    <a:p>
                      <a:pPr marL="0" algn="ctr" defTabSz="914400" rtl="0" eaLnBrk="1" fontAlgn="ctr" latinLnBrk="0" hangingPunct="1"/>
                      <a:r>
                        <a:rPr lang="zh-CN" altLang="en-US" sz="1800" u="none" strike="noStrike" kern="1200">
                          <a:solidFill>
                            <a:schemeClr val="dk1"/>
                          </a:solidFill>
                          <a:effectLst/>
                          <a:latin typeface="+mn-lt"/>
                          <a:ea typeface="+mn-ea"/>
                          <a:cs typeface="+mn-cs"/>
                        </a:rPr>
                        <a:t>写入速度 </a:t>
                      </a:r>
                      <a:r>
                        <a:rPr lang="en-US" sz="1800" u="none" strike="noStrike" kern="1200">
                          <a:solidFill>
                            <a:schemeClr val="dk1"/>
                          </a:solidFill>
                          <a:effectLst/>
                          <a:latin typeface="+mn-lt"/>
                          <a:ea typeface="+mn-ea"/>
                          <a:cs typeface="+mn-cs"/>
                        </a:rPr>
                        <a:t>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6645.772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328108"/>
                  </a:ext>
                </a:extLst>
              </a:tr>
              <a:tr h="368659">
                <a:tc>
                  <a:txBody>
                    <a:bodyPr/>
                    <a:lstStyle/>
                    <a:p>
                      <a:pPr marL="0" algn="ctr" defTabSz="914400" rtl="0" eaLnBrk="1" fontAlgn="ctr" latinLnBrk="0" hangingPunct="1"/>
                      <a:r>
                        <a:rPr lang="zh-CN" altLang="en-US" sz="1800" u="none" strike="noStrike" kern="1200">
                          <a:solidFill>
                            <a:schemeClr val="dk1"/>
                          </a:solidFill>
                          <a:effectLst/>
                          <a:latin typeface="+mn-lt"/>
                          <a:ea typeface="+mn-ea"/>
                          <a:cs typeface="+mn-cs"/>
                        </a:rPr>
                        <a:t>写入速度  </a:t>
                      </a:r>
                      <a:r>
                        <a:rPr lang="en-US" sz="1800" u="none" strike="noStrike" kern="1200">
                          <a:solidFill>
                            <a:schemeClr val="dk1"/>
                          </a:solidFill>
                          <a:effectLst/>
                          <a:latin typeface="+mn-lt"/>
                          <a:ea typeface="+mn-ea"/>
                          <a:cs typeface="+mn-cs"/>
                        </a:rPr>
                        <a:t>kB/s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6.646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739187"/>
                  </a:ext>
                </a:extLst>
              </a:tr>
            </a:tbl>
          </a:graphicData>
        </a:graphic>
      </p:graphicFrame>
      <p:sp>
        <p:nvSpPr>
          <p:cNvPr id="4" name="文本框 3">
            <a:extLst>
              <a:ext uri="{FF2B5EF4-FFF2-40B4-BE49-F238E27FC236}">
                <a16:creationId xmlns:a16="http://schemas.microsoft.com/office/drawing/2014/main" id="{3063E002-4305-4EBB-9998-61A9A3997FAC}"/>
              </a:ext>
            </a:extLst>
          </p:cNvPr>
          <p:cNvSpPr txBox="1"/>
          <p:nvPr/>
        </p:nvSpPr>
        <p:spPr>
          <a:xfrm>
            <a:off x="1338470" y="1497496"/>
            <a:ext cx="3869634" cy="369332"/>
          </a:xfrm>
          <a:prstGeom prst="rect">
            <a:avLst/>
          </a:prstGeom>
          <a:noFill/>
        </p:spPr>
        <p:txBody>
          <a:bodyPr wrap="square" rtlCol="0">
            <a:spAutoFit/>
          </a:bodyPr>
          <a:lstStyle/>
          <a:p>
            <a:r>
              <a:rPr lang="en-US" altLang="zh-CN"/>
              <a:t>IHEP sim 10k</a:t>
            </a:r>
            <a:endParaRPr lang="zh-CN" altLang="en-US"/>
          </a:p>
        </p:txBody>
      </p:sp>
      <p:sp>
        <p:nvSpPr>
          <p:cNvPr id="5" name="文本框 4">
            <a:extLst>
              <a:ext uri="{FF2B5EF4-FFF2-40B4-BE49-F238E27FC236}">
                <a16:creationId xmlns:a16="http://schemas.microsoft.com/office/drawing/2014/main" id="{8AD8CA04-BE21-4CD5-8F62-F6ED0977310D}"/>
              </a:ext>
            </a:extLst>
          </p:cNvPr>
          <p:cNvSpPr txBox="1"/>
          <p:nvPr/>
        </p:nvSpPr>
        <p:spPr>
          <a:xfrm>
            <a:off x="6831496" y="1497496"/>
            <a:ext cx="3869634" cy="369332"/>
          </a:xfrm>
          <a:prstGeom prst="rect">
            <a:avLst/>
          </a:prstGeom>
          <a:noFill/>
        </p:spPr>
        <p:txBody>
          <a:bodyPr wrap="square" rtlCol="0">
            <a:spAutoFit/>
          </a:bodyPr>
          <a:lstStyle/>
          <a:p>
            <a:r>
              <a:rPr lang="en-US" altLang="zh-CN"/>
              <a:t>IHEP sim 50k</a:t>
            </a:r>
            <a:endParaRPr lang="zh-CN" altLang="en-US"/>
          </a:p>
        </p:txBody>
      </p:sp>
      <p:sp>
        <p:nvSpPr>
          <p:cNvPr id="6" name="文本框 5">
            <a:extLst>
              <a:ext uri="{FF2B5EF4-FFF2-40B4-BE49-F238E27FC236}">
                <a16:creationId xmlns:a16="http://schemas.microsoft.com/office/drawing/2014/main" id="{4434B0A6-39B0-478B-A285-5A934C7FCCC4}"/>
              </a:ext>
            </a:extLst>
          </p:cNvPr>
          <p:cNvSpPr txBox="1"/>
          <p:nvPr/>
        </p:nvSpPr>
        <p:spPr>
          <a:xfrm>
            <a:off x="1020418" y="5175838"/>
            <a:ext cx="3074505" cy="461665"/>
          </a:xfrm>
          <a:prstGeom prst="rect">
            <a:avLst/>
          </a:prstGeom>
          <a:noFill/>
        </p:spPr>
        <p:txBody>
          <a:bodyPr wrap="square" rtlCol="0">
            <a:spAutoFit/>
          </a:bodyPr>
          <a:lstStyle/>
          <a:p>
            <a:r>
              <a:rPr lang="zh-CN" altLang="en-US" sz="2400">
                <a:solidFill>
                  <a:srgbClr val="FF0000"/>
                </a:solidFill>
              </a:rPr>
              <a:t>有待进一步验证 </a:t>
            </a:r>
            <a:r>
              <a:rPr lang="en-US" altLang="zh-CN" sz="2400">
                <a:solidFill>
                  <a:srgbClr val="FF0000"/>
                </a:solidFill>
              </a:rPr>
              <a:t>!</a:t>
            </a:r>
            <a:endParaRPr lang="zh-CN" altLang="en-US" sz="2400">
              <a:solidFill>
                <a:srgbClr val="FF0000"/>
              </a:solidFill>
            </a:endParaRPr>
          </a:p>
        </p:txBody>
      </p:sp>
      <p:sp>
        <p:nvSpPr>
          <p:cNvPr id="7" name="文本框 6">
            <a:extLst>
              <a:ext uri="{FF2B5EF4-FFF2-40B4-BE49-F238E27FC236}">
                <a16:creationId xmlns:a16="http://schemas.microsoft.com/office/drawing/2014/main" id="{39826F86-E35C-42BF-88F8-F5473B02E7A2}"/>
              </a:ext>
            </a:extLst>
          </p:cNvPr>
          <p:cNvSpPr txBox="1"/>
          <p:nvPr/>
        </p:nvSpPr>
        <p:spPr>
          <a:xfrm>
            <a:off x="861393" y="376985"/>
            <a:ext cx="3233530" cy="523220"/>
          </a:xfrm>
          <a:prstGeom prst="rect">
            <a:avLst/>
          </a:prstGeom>
          <a:noFill/>
        </p:spPr>
        <p:txBody>
          <a:bodyPr wrap="square" rtlCol="0">
            <a:spAutoFit/>
          </a:bodyPr>
          <a:lstStyle/>
          <a:p>
            <a:r>
              <a:rPr lang="en-US" altLang="zh-CN" sz="2800">
                <a:solidFill>
                  <a:srgbClr val="FF0000"/>
                </a:solidFill>
                <a:latin typeface="Times New Roman" panose="02020603050405020304" pitchFamily="18" charset="0"/>
                <a:cs typeface="Times New Roman" panose="02020603050405020304" pitchFamily="18" charset="0"/>
              </a:rPr>
              <a:t>backup</a:t>
            </a:r>
            <a:endParaRPr lang="zh-CN" altLang="en-US" sz="28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99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A60FF-75D2-4625-936B-5694A2081B72}"/>
              </a:ext>
            </a:extLst>
          </p:cNvPr>
          <p:cNvSpPr txBox="1"/>
          <p:nvPr/>
        </p:nvSpPr>
        <p:spPr>
          <a:xfrm>
            <a:off x="3299790" y="2782669"/>
            <a:ext cx="4346713" cy="646331"/>
          </a:xfrm>
          <a:prstGeom prst="rect">
            <a:avLst/>
          </a:prstGeom>
          <a:noFill/>
        </p:spPr>
        <p:txBody>
          <a:bodyPr wrap="square" rtlCol="0">
            <a:spAutoFit/>
          </a:bodyPr>
          <a:lstStyle/>
          <a:p>
            <a:r>
              <a:rPr lang="zh-CN" altLang="en-US" sz="3600"/>
              <a:t>多节点作业</a:t>
            </a:r>
          </a:p>
        </p:txBody>
      </p:sp>
    </p:spTree>
    <p:extLst>
      <p:ext uri="{BB962C8B-B14F-4D97-AF65-F5344CB8AC3E}">
        <p14:creationId xmlns:p14="http://schemas.microsoft.com/office/powerpoint/2010/main" val="3035187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445511-724B-409A-94A2-AEDD9B9F531F}"/>
              </a:ext>
            </a:extLst>
          </p:cNvPr>
          <p:cNvSpPr txBox="1"/>
          <p:nvPr/>
        </p:nvSpPr>
        <p:spPr>
          <a:xfrm>
            <a:off x="526567" y="4808558"/>
            <a:ext cx="6294782" cy="1107996"/>
          </a:xfrm>
          <a:prstGeom prst="rect">
            <a:avLst/>
          </a:prstGeom>
          <a:noFill/>
        </p:spPr>
        <p:txBody>
          <a:bodyPr wrap="square" rtlCol="0">
            <a:spAutoFit/>
          </a:bodyPr>
          <a:lstStyle/>
          <a:p>
            <a:r>
              <a:rPr lang="zh-CN" altLang="en-US" sz="2400">
                <a:solidFill>
                  <a:srgbClr val="FF0000"/>
                </a:solidFill>
                <a:latin typeface="Times New Roman" panose="02020603050405020304" pitchFamily="18" charset="0"/>
                <a:cs typeface="Times New Roman" panose="02020603050405020304" pitchFamily="18" charset="0"/>
              </a:rPr>
              <a:t>提交命令：</a:t>
            </a:r>
            <a:r>
              <a:rPr lang="en-US" altLang="zh-CN" sz="2400">
                <a:latin typeface="Times New Roman" panose="02020603050405020304" pitchFamily="18" charset="0"/>
                <a:cs typeface="Times New Roman" panose="02020603050405020304" pitchFamily="18" charset="0"/>
              </a:rPr>
              <a:t>yhbatch –N 5 –p</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rhenv   yhbatch.sh</a:t>
            </a:r>
          </a:p>
          <a:p>
            <a:endParaRPr lang="en-US" altLang="zh-CN" sz="2400">
              <a:latin typeface="Times New Roman" panose="02020603050405020304" pitchFamily="18" charset="0"/>
              <a:cs typeface="Times New Roman" panose="02020603050405020304" pitchFamily="18" charset="0"/>
            </a:endParaRPr>
          </a:p>
          <a:p>
            <a:endParaRPr lang="en-US" altLang="zh-CN"/>
          </a:p>
        </p:txBody>
      </p:sp>
      <p:pic>
        <p:nvPicPr>
          <p:cNvPr id="3" name="图片 2">
            <a:extLst>
              <a:ext uri="{FF2B5EF4-FFF2-40B4-BE49-F238E27FC236}">
                <a16:creationId xmlns:a16="http://schemas.microsoft.com/office/drawing/2014/main" id="{40832A3B-5C5D-405D-99E9-6888C4FAC3CB}"/>
              </a:ext>
            </a:extLst>
          </p:cNvPr>
          <p:cNvPicPr>
            <a:picLocks noChangeAspect="1"/>
          </p:cNvPicPr>
          <p:nvPr/>
        </p:nvPicPr>
        <p:blipFill>
          <a:blip r:embed="rId2"/>
          <a:stretch>
            <a:fillRect/>
          </a:stretch>
        </p:blipFill>
        <p:spPr>
          <a:xfrm>
            <a:off x="526567" y="1259785"/>
            <a:ext cx="11403071" cy="3325468"/>
          </a:xfrm>
          <a:prstGeom prst="rect">
            <a:avLst/>
          </a:prstGeom>
        </p:spPr>
      </p:pic>
      <p:sp>
        <p:nvSpPr>
          <p:cNvPr id="4" name="矩形 3">
            <a:extLst>
              <a:ext uri="{FF2B5EF4-FFF2-40B4-BE49-F238E27FC236}">
                <a16:creationId xmlns:a16="http://schemas.microsoft.com/office/drawing/2014/main" id="{84FAE6CB-4B0B-40D1-8D94-97825F34ED1B}"/>
              </a:ext>
            </a:extLst>
          </p:cNvPr>
          <p:cNvSpPr/>
          <p:nvPr/>
        </p:nvSpPr>
        <p:spPr>
          <a:xfrm>
            <a:off x="526567" y="5737287"/>
            <a:ext cx="10330070" cy="461665"/>
          </a:xfrm>
          <a:prstGeom prst="rect">
            <a:avLst/>
          </a:prstGeom>
        </p:spPr>
        <p:txBody>
          <a:bodyPr wrap="square">
            <a:spAutoFit/>
          </a:bodyPr>
          <a:lstStyle/>
          <a:p>
            <a:r>
              <a:rPr lang="zh-CN" altLang="en-US" sz="2400">
                <a:solidFill>
                  <a:srgbClr val="FF0000"/>
                </a:solidFill>
              </a:rPr>
              <a:t>系统调度</a:t>
            </a:r>
            <a:r>
              <a:rPr lang="zh-CN" altLang="en-US" sz="2400"/>
              <a:t>：</a:t>
            </a:r>
            <a:r>
              <a:rPr lang="zh-CN" altLang="en-US"/>
              <a:t>系统将在所分配的第一个计算结点（而不是登录结点）上加载执行用户的作业脚本</a:t>
            </a:r>
          </a:p>
        </p:txBody>
      </p:sp>
      <p:sp>
        <p:nvSpPr>
          <p:cNvPr id="5" name="文本框 4">
            <a:extLst>
              <a:ext uri="{FF2B5EF4-FFF2-40B4-BE49-F238E27FC236}">
                <a16:creationId xmlns:a16="http://schemas.microsoft.com/office/drawing/2014/main" id="{F4ECF892-6ED9-4F34-A1F4-E8BC69C77D25}"/>
              </a:ext>
            </a:extLst>
          </p:cNvPr>
          <p:cNvSpPr txBox="1"/>
          <p:nvPr/>
        </p:nvSpPr>
        <p:spPr>
          <a:xfrm>
            <a:off x="526567" y="941446"/>
            <a:ext cx="2895600" cy="461665"/>
          </a:xfrm>
          <a:prstGeom prst="rect">
            <a:avLst/>
          </a:prstGeom>
          <a:noFill/>
        </p:spPr>
        <p:txBody>
          <a:bodyPr wrap="square" rtlCol="0">
            <a:spAutoFit/>
          </a:bodyPr>
          <a:lstStyle/>
          <a:p>
            <a:r>
              <a:rPr lang="en-US" altLang="zh-CN" sz="2400">
                <a:solidFill>
                  <a:srgbClr val="FF0000"/>
                </a:solidFill>
              </a:rPr>
              <a:t>*</a:t>
            </a:r>
            <a:r>
              <a:rPr lang="zh-CN" altLang="en-US" sz="2400">
                <a:solidFill>
                  <a:srgbClr val="FF0000"/>
                </a:solidFill>
              </a:rPr>
              <a:t>目录结构：</a:t>
            </a:r>
          </a:p>
        </p:txBody>
      </p:sp>
      <p:sp>
        <p:nvSpPr>
          <p:cNvPr id="6" name="文本框 5">
            <a:extLst>
              <a:ext uri="{FF2B5EF4-FFF2-40B4-BE49-F238E27FC236}">
                <a16:creationId xmlns:a16="http://schemas.microsoft.com/office/drawing/2014/main" id="{A58DBF7B-6124-46A5-9B91-218F31339B88}"/>
              </a:ext>
            </a:extLst>
          </p:cNvPr>
          <p:cNvSpPr txBox="1"/>
          <p:nvPr/>
        </p:nvSpPr>
        <p:spPr>
          <a:xfrm>
            <a:off x="1868350" y="245018"/>
            <a:ext cx="4227650" cy="584775"/>
          </a:xfrm>
          <a:prstGeom prst="rect">
            <a:avLst/>
          </a:prstGeom>
          <a:noFill/>
        </p:spPr>
        <p:txBody>
          <a:bodyPr wrap="square" rtlCol="0">
            <a:spAutoFit/>
          </a:bodyPr>
          <a:lstStyle/>
          <a:p>
            <a:r>
              <a:rPr lang="zh-CN" altLang="en-US" sz="3200"/>
              <a:t>目前使用的提交方式</a:t>
            </a:r>
          </a:p>
        </p:txBody>
      </p:sp>
      <p:sp>
        <p:nvSpPr>
          <p:cNvPr id="7" name="文本框 6">
            <a:extLst>
              <a:ext uri="{FF2B5EF4-FFF2-40B4-BE49-F238E27FC236}">
                <a16:creationId xmlns:a16="http://schemas.microsoft.com/office/drawing/2014/main" id="{E0ADFD9F-D19F-4285-84BB-4752D9AB4409}"/>
              </a:ext>
            </a:extLst>
          </p:cNvPr>
          <p:cNvSpPr txBox="1"/>
          <p:nvPr/>
        </p:nvSpPr>
        <p:spPr>
          <a:xfrm>
            <a:off x="7582926" y="6550223"/>
            <a:ext cx="4346712" cy="307777"/>
          </a:xfrm>
          <a:prstGeom prst="rect">
            <a:avLst/>
          </a:prstGeom>
          <a:noFill/>
        </p:spPr>
        <p:txBody>
          <a:bodyPr wrap="square" rtlCol="0">
            <a:spAutoFit/>
          </a:bodyPr>
          <a:lstStyle/>
          <a:p>
            <a:r>
              <a:rPr lang="en-US" altLang="zh-CN" sz="1400">
                <a:solidFill>
                  <a:srgbClr val="FF0000"/>
                </a:solidFill>
              </a:rPr>
              <a:t>*</a:t>
            </a:r>
            <a:r>
              <a:rPr lang="zh-CN" altLang="en-US" sz="1400"/>
              <a:t>目前能够写出一个半自动的</a:t>
            </a:r>
            <a:r>
              <a:rPr lang="en-US" altLang="zh-CN" sz="1400"/>
              <a:t>shell</a:t>
            </a:r>
            <a:r>
              <a:rPr lang="zh-CN" altLang="en-US" sz="1400"/>
              <a:t>脚本自动生成此目录</a:t>
            </a:r>
          </a:p>
        </p:txBody>
      </p:sp>
      <p:sp>
        <p:nvSpPr>
          <p:cNvPr id="8" name="矩形 7">
            <a:extLst>
              <a:ext uri="{FF2B5EF4-FFF2-40B4-BE49-F238E27FC236}">
                <a16:creationId xmlns:a16="http://schemas.microsoft.com/office/drawing/2014/main" id="{26A58C63-C710-4A33-BA87-228030AAB135}"/>
              </a:ext>
            </a:extLst>
          </p:cNvPr>
          <p:cNvSpPr/>
          <p:nvPr/>
        </p:nvSpPr>
        <p:spPr>
          <a:xfrm>
            <a:off x="526567" y="6550223"/>
            <a:ext cx="3927678" cy="307777"/>
          </a:xfrm>
          <a:prstGeom prst="rect">
            <a:avLst/>
          </a:prstGeom>
        </p:spPr>
        <p:txBody>
          <a:bodyPr wrap="none">
            <a:spAutoFit/>
          </a:bodyPr>
          <a:lstStyle/>
          <a:p>
            <a:r>
              <a:rPr lang="en-US" altLang="zh-CN" sz="1400">
                <a:solidFill>
                  <a:srgbClr val="FF0000"/>
                </a:solidFill>
              </a:rPr>
              <a:t>*</a:t>
            </a:r>
            <a:r>
              <a:rPr lang="zh-CN" altLang="en-US" sz="1400"/>
              <a:t>画图软件</a:t>
            </a:r>
            <a:r>
              <a:rPr lang="en-US" altLang="zh-CN" sz="1400"/>
              <a:t>https://github.com/zhaoww7/software</a:t>
            </a:r>
            <a:endParaRPr lang="zh-CN" altLang="en-US" sz="1400"/>
          </a:p>
        </p:txBody>
      </p:sp>
    </p:spTree>
    <p:extLst>
      <p:ext uri="{BB962C8B-B14F-4D97-AF65-F5344CB8AC3E}">
        <p14:creationId xmlns:p14="http://schemas.microsoft.com/office/powerpoint/2010/main" val="2479238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7871ED-3B4E-4C2D-B99B-288320B0E943}"/>
              </a:ext>
            </a:extLst>
          </p:cNvPr>
          <p:cNvSpPr txBox="1"/>
          <p:nvPr/>
        </p:nvSpPr>
        <p:spPr>
          <a:xfrm>
            <a:off x="887896" y="408224"/>
            <a:ext cx="5499652" cy="523220"/>
          </a:xfrm>
          <a:prstGeom prst="rect">
            <a:avLst/>
          </a:prstGeom>
          <a:noFill/>
        </p:spPr>
        <p:txBody>
          <a:bodyPr wrap="square" rtlCol="0">
            <a:spAutoFit/>
          </a:bodyPr>
          <a:lstStyle/>
          <a:p>
            <a:r>
              <a:rPr lang="zh-CN" altLang="en-US" sz="2800">
                <a:latin typeface="Times New Roman" panose="02020603050405020304" pitchFamily="18" charset="0"/>
                <a:cs typeface="Times New Roman" panose="02020603050405020304" pitchFamily="18" charset="0"/>
              </a:rPr>
              <a:t>关于</a:t>
            </a:r>
            <a:r>
              <a:rPr lang="en-US" altLang="zh-CN" sz="2800">
                <a:latin typeface="Times New Roman" panose="02020603050405020304" pitchFamily="18" charset="0"/>
                <a:cs typeface="Times New Roman" panose="02020603050405020304" pitchFamily="18" charset="0"/>
              </a:rPr>
              <a:t>yhrun </a:t>
            </a:r>
            <a:r>
              <a:rPr lang="zh-CN" altLang="en-US" sz="2800">
                <a:latin typeface="Times New Roman" panose="02020603050405020304" pitchFamily="18" charset="0"/>
                <a:cs typeface="Times New Roman" panose="02020603050405020304" pitchFamily="18" charset="0"/>
              </a:rPr>
              <a:t>和</a:t>
            </a:r>
            <a:r>
              <a:rPr lang="en-US" altLang="zh-CN" sz="2800">
                <a:latin typeface="Times New Roman" panose="02020603050405020304" pitchFamily="18" charset="0"/>
                <a:cs typeface="Times New Roman" panose="02020603050405020304" pitchFamily="18" charset="0"/>
              </a:rPr>
              <a:t>yhbatch </a:t>
            </a:r>
            <a:r>
              <a:rPr lang="zh-CN" altLang="en-US" sz="2800">
                <a:latin typeface="Times New Roman" panose="02020603050405020304" pitchFamily="18" charset="0"/>
                <a:cs typeface="Times New Roman" panose="02020603050405020304" pitchFamily="18" charset="0"/>
              </a:rPr>
              <a:t>选项的解释</a:t>
            </a:r>
          </a:p>
        </p:txBody>
      </p:sp>
      <p:sp>
        <p:nvSpPr>
          <p:cNvPr id="3" name="文本框 2">
            <a:extLst>
              <a:ext uri="{FF2B5EF4-FFF2-40B4-BE49-F238E27FC236}">
                <a16:creationId xmlns:a16="http://schemas.microsoft.com/office/drawing/2014/main" id="{2FEBE238-4A42-4E10-98F0-6BCC43EE40B5}"/>
              </a:ext>
            </a:extLst>
          </p:cNvPr>
          <p:cNvSpPr txBox="1"/>
          <p:nvPr/>
        </p:nvSpPr>
        <p:spPr>
          <a:xfrm>
            <a:off x="1378225" y="1186797"/>
            <a:ext cx="10243932" cy="5201424"/>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-n </a:t>
            </a:r>
            <a:r>
              <a:rPr lang="zh-CN" altLang="en-US"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a:p>
            <a:pPr lvl="1"/>
            <a:r>
              <a:rPr lang="en-US" altLang="zh-CN" sz="2000">
                <a:latin typeface="Times New Roman" panose="02020603050405020304" pitchFamily="18" charset="0"/>
                <a:cs typeface="Times New Roman" panose="02020603050405020304" pitchFamily="18" charset="0"/>
              </a:rPr>
              <a:t>yhrun –n </a:t>
            </a:r>
            <a:r>
              <a:rPr lang="zh-CN" altLang="en-US" sz="2000">
                <a:latin typeface="Times New Roman" panose="02020603050405020304" pitchFamily="18" charset="0"/>
                <a:cs typeface="Times New Roman" panose="02020603050405020304" pitchFamily="18" charset="0"/>
              </a:rPr>
              <a:t>表示</a:t>
            </a:r>
            <a:r>
              <a:rPr lang="en-US" altLang="zh-CN" sz="2000">
                <a:latin typeface="Times New Roman" panose="02020603050405020304" pitchFamily="18" charset="0"/>
                <a:cs typeface="Times New Roman" panose="02020603050405020304" pitchFamily="18" charset="0"/>
              </a:rPr>
              <a:t>yhrun</a:t>
            </a:r>
            <a:r>
              <a:rPr lang="zh-CN" altLang="en-US" sz="2000">
                <a:latin typeface="Times New Roman" panose="02020603050405020304" pitchFamily="18" charset="0"/>
                <a:cs typeface="Times New Roman" panose="02020603050405020304" pitchFamily="18" charset="0"/>
              </a:rPr>
              <a:t>最后的脚本执行多少次</a:t>
            </a:r>
            <a:endParaRPr lang="en-US" altLang="zh-CN" sz="2000">
              <a:latin typeface="Times New Roman" panose="02020603050405020304" pitchFamily="18" charset="0"/>
              <a:cs typeface="Times New Roman" panose="02020603050405020304" pitchFamily="18" charset="0"/>
            </a:endParaRPr>
          </a:p>
          <a:p>
            <a:pPr lvl="1"/>
            <a:r>
              <a:rPr lang="en-US" altLang="zh-CN" sz="2000">
                <a:latin typeface="Times New Roman" panose="02020603050405020304" pitchFamily="18" charset="0"/>
                <a:cs typeface="Times New Roman" panose="02020603050405020304" pitchFamily="18" charset="0"/>
              </a:rPr>
              <a:t>yhbatch  -n   </a:t>
            </a:r>
            <a:r>
              <a:rPr lang="zh-CN" altLang="en-US" sz="2000">
                <a:latin typeface="Times New Roman" panose="02020603050405020304" pitchFamily="18" charset="0"/>
                <a:cs typeface="Times New Roman" panose="02020603050405020304" pitchFamily="18" charset="0"/>
              </a:rPr>
              <a:t>无实际意义，</a:t>
            </a:r>
            <a:r>
              <a:rPr lang="en-US" altLang="zh-CN" sz="2000">
                <a:latin typeface="Times New Roman" panose="02020603050405020304" pitchFamily="18" charset="0"/>
                <a:cs typeface="Times New Roman" panose="02020603050405020304" pitchFamily="18" charset="0"/>
              </a:rPr>
              <a:t>yhbatch</a:t>
            </a:r>
            <a:r>
              <a:rPr lang="zh-CN" altLang="en-US" sz="2000">
                <a:latin typeface="Times New Roman" panose="02020603050405020304" pitchFamily="18" charset="0"/>
                <a:cs typeface="Times New Roman" panose="02020603050405020304" pitchFamily="18" charset="0"/>
              </a:rPr>
              <a:t>最后的脚本会且只会执行一次</a:t>
            </a:r>
            <a:endParaRPr lang="en-US" altLang="zh-CN" sz="2000">
              <a:latin typeface="Times New Roman" panose="02020603050405020304" pitchFamily="18" charset="0"/>
              <a:cs typeface="Times New Roman" panose="02020603050405020304" pitchFamily="18" charset="0"/>
            </a:endParaRPr>
          </a:p>
          <a:p>
            <a:endParaRPr lang="en-US" altLang="zh-CN" sz="20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a:p>
            <a:pPr lvl="1"/>
            <a:r>
              <a:rPr lang="en-US" altLang="zh-CN" sz="2000">
                <a:latin typeface="Times New Roman" panose="02020603050405020304" pitchFamily="18" charset="0"/>
                <a:cs typeface="Times New Roman" panose="02020603050405020304" pitchFamily="18" charset="0"/>
              </a:rPr>
              <a:t>yhrun  -N  </a:t>
            </a:r>
            <a:r>
              <a:rPr lang="zh-CN" altLang="en-US" sz="2000">
                <a:latin typeface="Times New Roman" panose="02020603050405020304" pitchFamily="18" charset="0"/>
                <a:cs typeface="Times New Roman" panose="02020603050405020304" pitchFamily="18" charset="0"/>
              </a:rPr>
              <a:t>表示给</a:t>
            </a:r>
            <a:r>
              <a:rPr lang="en-US" altLang="zh-CN" sz="2000">
                <a:latin typeface="Times New Roman" panose="02020603050405020304" pitchFamily="18" charset="0"/>
                <a:cs typeface="Times New Roman" panose="02020603050405020304" pitchFamily="18" charset="0"/>
              </a:rPr>
              <a:t>yhrun</a:t>
            </a:r>
            <a:r>
              <a:rPr lang="zh-CN" altLang="en-US" sz="2000">
                <a:latin typeface="Times New Roman" panose="02020603050405020304" pitchFamily="18" charset="0"/>
                <a:cs typeface="Times New Roman" panose="02020603050405020304" pitchFamily="18" charset="0"/>
              </a:rPr>
              <a:t>最后的脚本分配分配几个节点</a:t>
            </a:r>
            <a:endParaRPr lang="en-US" altLang="zh-CN" sz="2000">
              <a:latin typeface="Times New Roman" panose="02020603050405020304" pitchFamily="18" charset="0"/>
              <a:cs typeface="Times New Roman" panose="02020603050405020304" pitchFamily="18" charset="0"/>
            </a:endParaRPr>
          </a:p>
          <a:p>
            <a:pPr lvl="1"/>
            <a:r>
              <a:rPr lang="en-US" altLang="zh-CN" sz="2000">
                <a:latin typeface="Times New Roman" panose="02020603050405020304" pitchFamily="18" charset="0"/>
                <a:cs typeface="Times New Roman" panose="02020603050405020304" pitchFamily="18" charset="0"/>
              </a:rPr>
              <a:t>yhbatch  -N  </a:t>
            </a:r>
            <a:r>
              <a:rPr lang="zh-CN" altLang="en-US" sz="2000">
                <a:latin typeface="Times New Roman" panose="02020603050405020304" pitchFamily="18" charset="0"/>
                <a:cs typeface="Times New Roman" panose="02020603050405020304" pitchFamily="18" charset="0"/>
              </a:rPr>
              <a:t>表示个给</a:t>
            </a:r>
            <a:r>
              <a:rPr lang="en-US" altLang="zh-CN" sz="2000">
                <a:latin typeface="Times New Roman" panose="02020603050405020304" pitchFamily="18" charset="0"/>
                <a:cs typeface="Times New Roman" panose="02020603050405020304" pitchFamily="18" charset="0"/>
              </a:rPr>
              <a:t>yhbatch</a:t>
            </a:r>
            <a:r>
              <a:rPr lang="zh-CN" altLang="en-US" sz="2000">
                <a:latin typeface="Times New Roman" panose="02020603050405020304" pitchFamily="18" charset="0"/>
                <a:cs typeface="Times New Roman" panose="02020603050405020304" pitchFamily="18" charset="0"/>
              </a:rPr>
              <a:t>最后的脚本分配几个节点，在</a:t>
            </a:r>
            <a:r>
              <a:rPr lang="en-US" altLang="zh-CN" sz="2000">
                <a:latin typeface="Times New Roman" panose="02020603050405020304" pitchFamily="18" charset="0"/>
                <a:cs typeface="Times New Roman" panose="02020603050405020304" pitchFamily="18" charset="0"/>
              </a:rPr>
              <a:t>yhbatch</a:t>
            </a:r>
            <a:r>
              <a:rPr lang="zh-CN" altLang="en-US" sz="2000">
                <a:latin typeface="Times New Roman" panose="02020603050405020304" pitchFamily="18" charset="0"/>
                <a:cs typeface="Times New Roman" panose="02020603050405020304" pitchFamily="18" charset="0"/>
              </a:rPr>
              <a:t>最后的脚本里面写</a:t>
            </a:r>
            <a:r>
              <a:rPr lang="en-US" altLang="zh-CN" sz="2000">
                <a:latin typeface="Times New Roman" panose="02020603050405020304" pitchFamily="18" charset="0"/>
                <a:cs typeface="Times New Roman" panose="02020603050405020304" pitchFamily="18" charset="0"/>
              </a:rPr>
              <a:t>yhrun</a:t>
            </a:r>
            <a:r>
              <a:rPr lang="zh-CN" altLang="en-US" sz="2000">
                <a:latin typeface="Times New Roman" panose="02020603050405020304" pitchFamily="18" charset="0"/>
                <a:cs typeface="Times New Roman" panose="02020603050405020304" pitchFamily="18" charset="0"/>
              </a:rPr>
              <a:t>语句，将</a:t>
            </a:r>
            <a:r>
              <a:rPr lang="en-US" altLang="zh-CN" sz="2000">
                <a:latin typeface="Times New Roman" panose="02020603050405020304" pitchFamily="18" charset="0"/>
                <a:cs typeface="Times New Roman" panose="02020603050405020304" pitchFamily="18" charset="0"/>
              </a:rPr>
              <a:t>yhbatch</a:t>
            </a:r>
            <a:r>
              <a:rPr lang="zh-CN" altLang="en-US" sz="2000">
                <a:latin typeface="Times New Roman" panose="02020603050405020304" pitchFamily="18" charset="0"/>
                <a:cs typeface="Times New Roman" panose="02020603050405020304" pitchFamily="18" charset="0"/>
              </a:rPr>
              <a:t>分到的节点再次分配</a:t>
            </a:r>
            <a:endParaRPr lang="en-US" altLang="zh-CN" sz="2000">
              <a:latin typeface="Times New Roman" panose="02020603050405020304" pitchFamily="18" charset="0"/>
              <a:cs typeface="Times New Roman" panose="02020603050405020304" pitchFamily="18" charset="0"/>
            </a:endParaRPr>
          </a:p>
          <a:p>
            <a:endParaRPr lang="en-US" altLang="zh-CN" sz="20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-c</a:t>
            </a:r>
            <a:r>
              <a:rPr lang="zh-CN" altLang="en-US"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后面的脚本使用几个核</a:t>
            </a:r>
            <a:endParaRPr lang="en-US" altLang="zh-CN" sz="2000">
              <a:latin typeface="Times New Roman" panose="02020603050405020304" pitchFamily="18" charset="0"/>
              <a:cs typeface="Times New Roman" panose="02020603050405020304" pitchFamily="18" charset="0"/>
            </a:endParaRPr>
          </a:p>
          <a:p>
            <a:endParaRPr lang="en-US" altLang="zh-CN" sz="20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-w  cn7010</a:t>
            </a:r>
          </a:p>
          <a:p>
            <a:r>
              <a:rPr lang="zh-CN" altLang="en-US" sz="2000">
                <a:latin typeface="Times New Roman" panose="02020603050405020304" pitchFamily="18" charset="0"/>
                <a:cs typeface="Times New Roman" panose="02020603050405020304" pitchFamily="18" charset="0"/>
              </a:rPr>
              <a:t>       后面的脚本使用哪几个节点</a:t>
            </a:r>
            <a:endParaRPr lang="en-US" altLang="zh-CN" sz="2000">
              <a:latin typeface="Times New Roman" panose="02020603050405020304" pitchFamily="18" charset="0"/>
              <a:cs typeface="Times New Roman" panose="02020603050405020304" pitchFamily="18" charset="0"/>
            </a:endParaRPr>
          </a:p>
          <a:p>
            <a:endParaRPr lang="en-US" altLang="zh-CN" sz="2000">
              <a:latin typeface="Times New Roman" panose="02020603050405020304" pitchFamily="18" charset="0"/>
              <a:cs typeface="Times New Roman" panose="02020603050405020304" pitchFamily="18" charset="0"/>
            </a:endParaRPr>
          </a:p>
          <a:p>
            <a:r>
              <a:rPr lang="pt-BR" altLang="zh-CN" sz="3200">
                <a:solidFill>
                  <a:srgbClr val="FF0000"/>
                </a:solidFill>
                <a:latin typeface="Times New Roman" panose="02020603050405020304" pitchFamily="18" charset="0"/>
                <a:cs typeface="Times New Roman" panose="02020603050405020304" pitchFamily="18" charset="0"/>
              </a:rPr>
              <a:t>n&gt;=N   &amp;&amp;   n*c &lt;= 24*N</a:t>
            </a:r>
            <a:endParaRPr lang="zh-CN" altLang="en-US" sz="320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7F69F9C-C5DB-4A01-984F-DC9116B9D9D2}"/>
              </a:ext>
            </a:extLst>
          </p:cNvPr>
          <p:cNvPicPr>
            <a:picLocks noChangeAspect="1"/>
          </p:cNvPicPr>
          <p:nvPr/>
        </p:nvPicPr>
        <p:blipFill>
          <a:blip r:embed="rId2"/>
          <a:stretch>
            <a:fillRect/>
          </a:stretch>
        </p:blipFill>
        <p:spPr>
          <a:xfrm>
            <a:off x="7319548" y="4029686"/>
            <a:ext cx="4395374" cy="2507871"/>
          </a:xfrm>
          <a:prstGeom prst="rect">
            <a:avLst/>
          </a:prstGeom>
          <a:ln>
            <a:solidFill>
              <a:srgbClr val="00B050"/>
            </a:solidFill>
          </a:ln>
        </p:spPr>
      </p:pic>
      <p:cxnSp>
        <p:nvCxnSpPr>
          <p:cNvPr id="6" name="直接连接符 5">
            <a:extLst>
              <a:ext uri="{FF2B5EF4-FFF2-40B4-BE49-F238E27FC236}">
                <a16:creationId xmlns:a16="http://schemas.microsoft.com/office/drawing/2014/main" id="{DF98FC46-9C00-4519-92EA-2D59F6AF1D4A}"/>
              </a:ext>
            </a:extLst>
          </p:cNvPr>
          <p:cNvCxnSpPr>
            <a:cxnSpLocks/>
          </p:cNvCxnSpPr>
          <p:nvPr/>
        </p:nvCxnSpPr>
        <p:spPr>
          <a:xfrm>
            <a:off x="7421217" y="4174435"/>
            <a:ext cx="406841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01545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A60FF-75D2-4625-936B-5694A2081B72}"/>
              </a:ext>
            </a:extLst>
          </p:cNvPr>
          <p:cNvSpPr txBox="1"/>
          <p:nvPr/>
        </p:nvSpPr>
        <p:spPr>
          <a:xfrm>
            <a:off x="2478155" y="2901938"/>
            <a:ext cx="4346713" cy="646331"/>
          </a:xfrm>
          <a:prstGeom prst="rect">
            <a:avLst/>
          </a:prstGeom>
          <a:noFill/>
        </p:spPr>
        <p:txBody>
          <a:bodyPr wrap="square" rtlCol="0">
            <a:spAutoFit/>
          </a:bodyPr>
          <a:lstStyle/>
          <a:p>
            <a:r>
              <a:rPr lang="zh-CN" altLang="en-US" sz="3600"/>
              <a:t>多节点加速比</a:t>
            </a:r>
          </a:p>
        </p:txBody>
      </p:sp>
    </p:spTree>
    <p:extLst>
      <p:ext uri="{BB962C8B-B14F-4D97-AF65-F5344CB8AC3E}">
        <p14:creationId xmlns:p14="http://schemas.microsoft.com/office/powerpoint/2010/main" val="2967000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64EBAEFB-2268-498C-B250-A58CB5EDB93E}"/>
              </a:ext>
            </a:extLst>
          </p:cNvPr>
          <p:cNvGraphicFramePr>
            <a:graphicFrameLocks noChangeAspect="1"/>
          </p:cNvGraphicFramePr>
          <p:nvPr>
            <p:extLst>
              <p:ext uri="{D42A27DB-BD31-4B8C-83A1-F6EECF244321}">
                <p14:modId xmlns:p14="http://schemas.microsoft.com/office/powerpoint/2010/main" val="2898234526"/>
              </p:ext>
            </p:extLst>
          </p:nvPr>
        </p:nvGraphicFramePr>
        <p:xfrm>
          <a:off x="1047750" y="903288"/>
          <a:ext cx="8061325" cy="2990850"/>
        </p:xfrm>
        <a:graphic>
          <a:graphicData uri="http://schemas.openxmlformats.org/presentationml/2006/ole">
            <mc:AlternateContent xmlns:mc="http://schemas.openxmlformats.org/markup-compatibility/2006">
              <mc:Choice xmlns:v="urn:schemas-microsoft-com:vml" Requires="v">
                <p:oleObj spid="_x0000_s1195" name="AxMath" r:id="rId3" imgW="4030920" imgH="1494720" progId="Equation.AxMath">
                  <p:embed/>
                </p:oleObj>
              </mc:Choice>
              <mc:Fallback>
                <p:oleObj name="AxMath" r:id="rId3" imgW="4030920" imgH="1494720" progId="Equation.AxMath">
                  <p:embed/>
                  <p:pic>
                    <p:nvPicPr>
                      <p:cNvPr id="0" name=""/>
                      <p:cNvPicPr/>
                      <p:nvPr/>
                    </p:nvPicPr>
                    <p:blipFill>
                      <a:blip r:embed="rId4"/>
                      <a:stretch>
                        <a:fillRect/>
                      </a:stretch>
                    </p:blipFill>
                    <p:spPr>
                      <a:xfrm>
                        <a:off x="1047750" y="903288"/>
                        <a:ext cx="8061325" cy="29908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9E44E8E6-6D2C-4C48-95A9-F0138A1AEFD5}"/>
              </a:ext>
            </a:extLst>
          </p:cNvPr>
          <p:cNvGraphicFramePr>
            <a:graphicFrameLocks noChangeAspect="1"/>
          </p:cNvGraphicFramePr>
          <p:nvPr>
            <p:extLst>
              <p:ext uri="{D42A27DB-BD31-4B8C-83A1-F6EECF244321}">
                <p14:modId xmlns:p14="http://schemas.microsoft.com/office/powerpoint/2010/main" val="3438932290"/>
              </p:ext>
            </p:extLst>
          </p:nvPr>
        </p:nvGraphicFramePr>
        <p:xfrm>
          <a:off x="1047028" y="4124739"/>
          <a:ext cx="11074400" cy="2530475"/>
        </p:xfrm>
        <a:graphic>
          <a:graphicData uri="http://schemas.openxmlformats.org/presentationml/2006/ole">
            <mc:AlternateContent xmlns:mc="http://schemas.openxmlformats.org/markup-compatibility/2006">
              <mc:Choice xmlns:v="urn:schemas-microsoft-com:vml" Requires="v">
                <p:oleObj spid="_x0000_s1196" name="AxMath" r:id="rId5" imgW="5536440" imgH="1265400" progId="Equation.AxMath">
                  <p:embed/>
                </p:oleObj>
              </mc:Choice>
              <mc:Fallback>
                <p:oleObj name="AxMath" r:id="rId5" imgW="5536440" imgH="1265400" progId="Equation.AxMath">
                  <p:embed/>
                  <p:pic>
                    <p:nvPicPr>
                      <p:cNvPr id="0" name=""/>
                      <p:cNvPicPr/>
                      <p:nvPr/>
                    </p:nvPicPr>
                    <p:blipFill>
                      <a:blip r:embed="rId6"/>
                      <a:stretch>
                        <a:fillRect/>
                      </a:stretch>
                    </p:blipFill>
                    <p:spPr>
                      <a:xfrm>
                        <a:off x="1047028" y="4124739"/>
                        <a:ext cx="11074400" cy="2530475"/>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CE7AEACA-DE6A-4EA0-B340-20D8943AB70C}"/>
              </a:ext>
            </a:extLst>
          </p:cNvPr>
          <p:cNvSpPr txBox="1"/>
          <p:nvPr/>
        </p:nvSpPr>
        <p:spPr>
          <a:xfrm>
            <a:off x="1047028" y="150018"/>
            <a:ext cx="3074505" cy="523220"/>
          </a:xfrm>
          <a:prstGeom prst="rect">
            <a:avLst/>
          </a:prstGeom>
          <a:noFill/>
        </p:spPr>
        <p:txBody>
          <a:bodyPr wrap="square" rtlCol="0">
            <a:spAutoFit/>
          </a:bodyPr>
          <a:lstStyle/>
          <a:p>
            <a:r>
              <a:rPr lang="zh-CN" altLang="en-US" sz="2800"/>
              <a:t>加速比的一般定义</a:t>
            </a:r>
          </a:p>
        </p:txBody>
      </p:sp>
      <p:grpSp>
        <p:nvGrpSpPr>
          <p:cNvPr id="18" name="组合 17">
            <a:extLst>
              <a:ext uri="{FF2B5EF4-FFF2-40B4-BE49-F238E27FC236}">
                <a16:creationId xmlns:a16="http://schemas.microsoft.com/office/drawing/2014/main" id="{2D6DA00C-16D6-4F7C-AAEB-84A55D788BBB}"/>
              </a:ext>
            </a:extLst>
          </p:cNvPr>
          <p:cNvGrpSpPr/>
          <p:nvPr/>
        </p:nvGrpSpPr>
        <p:grpSpPr>
          <a:xfrm>
            <a:off x="6700981" y="673238"/>
            <a:ext cx="4868167" cy="2147645"/>
            <a:chOff x="6700981" y="673238"/>
            <a:chExt cx="4868167" cy="2147645"/>
          </a:xfrm>
        </p:grpSpPr>
        <p:cxnSp>
          <p:nvCxnSpPr>
            <p:cNvPr id="5" name="直接连接符 4">
              <a:extLst>
                <a:ext uri="{FF2B5EF4-FFF2-40B4-BE49-F238E27FC236}">
                  <a16:creationId xmlns:a16="http://schemas.microsoft.com/office/drawing/2014/main" id="{4CEA5578-2251-4DB0-9C2B-ABE3CA37DEF6}"/>
                </a:ext>
              </a:extLst>
            </p:cNvPr>
            <p:cNvCxnSpPr/>
            <p:nvPr/>
          </p:nvCxnSpPr>
          <p:spPr>
            <a:xfrm>
              <a:off x="7898296" y="846308"/>
              <a:ext cx="367085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74F9DFD-2B8F-433E-8ABC-A82C31EAE0D2}"/>
                </a:ext>
              </a:extLst>
            </p:cNvPr>
            <p:cNvCxnSpPr>
              <a:cxnSpLocks/>
            </p:cNvCxnSpPr>
            <p:nvPr/>
          </p:nvCxnSpPr>
          <p:spPr>
            <a:xfrm>
              <a:off x="7911548" y="1416152"/>
              <a:ext cx="18221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FD2B280-32C2-4F3D-A576-05FF73576E03}"/>
                </a:ext>
              </a:extLst>
            </p:cNvPr>
            <p:cNvCxnSpPr>
              <a:cxnSpLocks/>
            </p:cNvCxnSpPr>
            <p:nvPr/>
          </p:nvCxnSpPr>
          <p:spPr>
            <a:xfrm>
              <a:off x="7911548" y="1754082"/>
              <a:ext cx="182217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9B8054D-1236-47AA-9CCC-FCE951D2A5E4}"/>
                </a:ext>
              </a:extLst>
            </p:cNvPr>
            <p:cNvSpPr txBox="1"/>
            <p:nvPr/>
          </p:nvSpPr>
          <p:spPr>
            <a:xfrm>
              <a:off x="6700981" y="673238"/>
              <a:ext cx="876746" cy="369332"/>
            </a:xfrm>
            <a:prstGeom prst="rect">
              <a:avLst/>
            </a:prstGeom>
            <a:noFill/>
          </p:spPr>
          <p:txBody>
            <a:bodyPr wrap="square" rtlCol="0">
              <a:spAutoFit/>
            </a:bodyPr>
            <a:lstStyle/>
            <a:p>
              <a:r>
                <a:rPr lang="zh-CN" altLang="en-US"/>
                <a:t>串行</a:t>
              </a:r>
            </a:p>
          </p:txBody>
        </p:sp>
        <p:sp>
          <p:nvSpPr>
            <p:cNvPr id="14" name="文本框 13">
              <a:extLst>
                <a:ext uri="{FF2B5EF4-FFF2-40B4-BE49-F238E27FC236}">
                  <a16:creationId xmlns:a16="http://schemas.microsoft.com/office/drawing/2014/main" id="{A6D4223A-315A-4752-8CE1-01FF77398F50}"/>
                </a:ext>
              </a:extLst>
            </p:cNvPr>
            <p:cNvSpPr txBox="1"/>
            <p:nvPr/>
          </p:nvSpPr>
          <p:spPr>
            <a:xfrm>
              <a:off x="6716749" y="1384750"/>
              <a:ext cx="876746" cy="369332"/>
            </a:xfrm>
            <a:prstGeom prst="rect">
              <a:avLst/>
            </a:prstGeom>
            <a:noFill/>
          </p:spPr>
          <p:txBody>
            <a:bodyPr wrap="square" rtlCol="0">
              <a:spAutoFit/>
            </a:bodyPr>
            <a:lstStyle/>
            <a:p>
              <a:r>
                <a:rPr lang="zh-CN" altLang="en-US"/>
                <a:t>并行 </a:t>
              </a:r>
              <a:r>
                <a:rPr lang="en-US" altLang="zh-CN"/>
                <a:t>2</a:t>
              </a:r>
              <a:endParaRPr lang="zh-CN" altLang="en-US"/>
            </a:p>
          </p:txBody>
        </p:sp>
        <p:cxnSp>
          <p:nvCxnSpPr>
            <p:cNvPr id="17" name="直接连接符 16">
              <a:extLst>
                <a:ext uri="{FF2B5EF4-FFF2-40B4-BE49-F238E27FC236}">
                  <a16:creationId xmlns:a16="http://schemas.microsoft.com/office/drawing/2014/main" id="{946E649D-94AF-4527-89D3-2E52BFE539FF}"/>
                </a:ext>
              </a:extLst>
            </p:cNvPr>
            <p:cNvCxnSpPr>
              <a:cxnSpLocks/>
            </p:cNvCxnSpPr>
            <p:nvPr/>
          </p:nvCxnSpPr>
          <p:spPr>
            <a:xfrm>
              <a:off x="7911548" y="2323926"/>
              <a:ext cx="91108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1CFFC36-3BE8-4C0A-8437-08EC0E717733}"/>
                </a:ext>
              </a:extLst>
            </p:cNvPr>
            <p:cNvCxnSpPr>
              <a:cxnSpLocks/>
            </p:cNvCxnSpPr>
            <p:nvPr/>
          </p:nvCxnSpPr>
          <p:spPr>
            <a:xfrm>
              <a:off x="7898296" y="2476326"/>
              <a:ext cx="91108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ADBE7CB-3E8C-4719-8488-99D97DAB03B4}"/>
                </a:ext>
              </a:extLst>
            </p:cNvPr>
            <p:cNvCxnSpPr>
              <a:cxnSpLocks/>
            </p:cNvCxnSpPr>
            <p:nvPr/>
          </p:nvCxnSpPr>
          <p:spPr>
            <a:xfrm>
              <a:off x="7898296" y="2655230"/>
              <a:ext cx="91108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60C3A90-0A30-49FA-9845-13CBFD236100}"/>
                </a:ext>
              </a:extLst>
            </p:cNvPr>
            <p:cNvCxnSpPr>
              <a:cxnSpLocks/>
            </p:cNvCxnSpPr>
            <p:nvPr/>
          </p:nvCxnSpPr>
          <p:spPr>
            <a:xfrm>
              <a:off x="7898295" y="2820883"/>
              <a:ext cx="91108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421B950-736F-43C3-B244-8047B627F40A}"/>
                </a:ext>
              </a:extLst>
            </p:cNvPr>
            <p:cNvSpPr txBox="1"/>
            <p:nvPr/>
          </p:nvSpPr>
          <p:spPr>
            <a:xfrm>
              <a:off x="6716749" y="2363682"/>
              <a:ext cx="876746" cy="369332"/>
            </a:xfrm>
            <a:prstGeom prst="rect">
              <a:avLst/>
            </a:prstGeom>
            <a:noFill/>
          </p:spPr>
          <p:txBody>
            <a:bodyPr wrap="square" rtlCol="0">
              <a:spAutoFit/>
            </a:bodyPr>
            <a:lstStyle/>
            <a:p>
              <a:r>
                <a:rPr lang="zh-CN" altLang="en-US"/>
                <a:t>并行 </a:t>
              </a:r>
              <a:r>
                <a:rPr lang="en-US" altLang="zh-CN"/>
                <a:t>4</a:t>
              </a:r>
              <a:endParaRPr lang="zh-CN" altLang="en-US"/>
            </a:p>
          </p:txBody>
        </p:sp>
      </p:grpSp>
      <p:graphicFrame>
        <p:nvGraphicFramePr>
          <p:cNvPr id="23" name="对象 22">
            <a:extLst>
              <a:ext uri="{FF2B5EF4-FFF2-40B4-BE49-F238E27FC236}">
                <a16:creationId xmlns:a16="http://schemas.microsoft.com/office/drawing/2014/main" id="{319A4629-BDB4-40EE-A4BA-390E62929F96}"/>
              </a:ext>
            </a:extLst>
          </p:cNvPr>
          <p:cNvGraphicFramePr>
            <a:graphicFrameLocks noChangeAspect="1"/>
          </p:cNvGraphicFramePr>
          <p:nvPr>
            <p:extLst>
              <p:ext uri="{D42A27DB-BD31-4B8C-83A1-F6EECF244321}">
                <p14:modId xmlns:p14="http://schemas.microsoft.com/office/powerpoint/2010/main" val="3424406481"/>
              </p:ext>
            </p:extLst>
          </p:nvPr>
        </p:nvGraphicFramePr>
        <p:xfrm>
          <a:off x="10506797" y="411021"/>
          <a:ext cx="638175" cy="393700"/>
        </p:xfrm>
        <a:graphic>
          <a:graphicData uri="http://schemas.openxmlformats.org/presentationml/2006/ole">
            <mc:AlternateContent xmlns:mc="http://schemas.openxmlformats.org/markup-compatibility/2006">
              <mc:Choice xmlns:v="urn:schemas-microsoft-com:vml" Requires="v">
                <p:oleObj spid="_x0000_s1197" name="AxMath" r:id="rId7" imgW="319320" imgH="197640" progId="Equation.AxMath">
                  <p:embed/>
                </p:oleObj>
              </mc:Choice>
              <mc:Fallback>
                <p:oleObj name="AxMath" r:id="rId7" imgW="319320" imgH="197640" progId="Equation.AxMath">
                  <p:embed/>
                  <p:pic>
                    <p:nvPicPr>
                      <p:cNvPr id="0" name=""/>
                      <p:cNvPicPr/>
                      <p:nvPr/>
                    </p:nvPicPr>
                    <p:blipFill>
                      <a:blip r:embed="rId8"/>
                      <a:stretch>
                        <a:fillRect/>
                      </a:stretch>
                    </p:blipFill>
                    <p:spPr>
                      <a:xfrm>
                        <a:off x="10506797" y="411021"/>
                        <a:ext cx="638175" cy="39370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6A3DCBE4-6564-44B0-A684-963E07D95C5B}"/>
              </a:ext>
            </a:extLst>
          </p:cNvPr>
          <p:cNvGraphicFramePr>
            <a:graphicFrameLocks noChangeAspect="1"/>
          </p:cNvGraphicFramePr>
          <p:nvPr>
            <p:extLst>
              <p:ext uri="{D42A27DB-BD31-4B8C-83A1-F6EECF244321}">
                <p14:modId xmlns:p14="http://schemas.microsoft.com/office/powerpoint/2010/main" val="2656280225"/>
              </p:ext>
            </p:extLst>
          </p:nvPr>
        </p:nvGraphicFramePr>
        <p:xfrm>
          <a:off x="9932988" y="1419225"/>
          <a:ext cx="923925" cy="393700"/>
        </p:xfrm>
        <a:graphic>
          <a:graphicData uri="http://schemas.openxmlformats.org/presentationml/2006/ole">
            <mc:AlternateContent xmlns:mc="http://schemas.openxmlformats.org/markup-compatibility/2006">
              <mc:Choice xmlns:v="urn:schemas-microsoft-com:vml" Requires="v">
                <p:oleObj spid="_x0000_s1198" name="AxMath" r:id="rId9" imgW="462240" imgH="197640" progId="Equation.AxMath">
                  <p:embed/>
                </p:oleObj>
              </mc:Choice>
              <mc:Fallback>
                <p:oleObj name="AxMath" r:id="rId9" imgW="462240" imgH="197640" progId="Equation.AxMath">
                  <p:embed/>
                  <p:pic>
                    <p:nvPicPr>
                      <p:cNvPr id="0" name=""/>
                      <p:cNvPicPr/>
                      <p:nvPr/>
                    </p:nvPicPr>
                    <p:blipFill>
                      <a:blip r:embed="rId10"/>
                      <a:stretch>
                        <a:fillRect/>
                      </a:stretch>
                    </p:blipFill>
                    <p:spPr>
                      <a:xfrm>
                        <a:off x="9932988" y="1419225"/>
                        <a:ext cx="923925" cy="393700"/>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38E1EEE4-0279-45E5-BC58-6443DD620274}"/>
              </a:ext>
            </a:extLst>
          </p:cNvPr>
          <p:cNvGraphicFramePr>
            <a:graphicFrameLocks noChangeAspect="1"/>
          </p:cNvGraphicFramePr>
          <p:nvPr>
            <p:extLst>
              <p:ext uri="{D42A27DB-BD31-4B8C-83A1-F6EECF244321}">
                <p14:modId xmlns:p14="http://schemas.microsoft.com/office/powerpoint/2010/main" val="1105512641"/>
              </p:ext>
            </p:extLst>
          </p:nvPr>
        </p:nvGraphicFramePr>
        <p:xfrm>
          <a:off x="9260647" y="2476326"/>
          <a:ext cx="946150" cy="393700"/>
        </p:xfrm>
        <a:graphic>
          <a:graphicData uri="http://schemas.openxmlformats.org/presentationml/2006/ole">
            <mc:AlternateContent xmlns:mc="http://schemas.openxmlformats.org/markup-compatibility/2006">
              <mc:Choice xmlns:v="urn:schemas-microsoft-com:vml" Requires="v">
                <p:oleObj spid="_x0000_s1199" name="AxMath" r:id="rId11" imgW="472680" imgH="197640" progId="Equation.AxMath">
                  <p:embed/>
                </p:oleObj>
              </mc:Choice>
              <mc:Fallback>
                <p:oleObj name="AxMath" r:id="rId11" imgW="472680" imgH="197640" progId="Equation.AxMath">
                  <p:embed/>
                  <p:pic>
                    <p:nvPicPr>
                      <p:cNvPr id="0" name=""/>
                      <p:cNvPicPr/>
                      <p:nvPr/>
                    </p:nvPicPr>
                    <p:blipFill>
                      <a:blip r:embed="rId12"/>
                      <a:stretch>
                        <a:fillRect/>
                      </a:stretch>
                    </p:blipFill>
                    <p:spPr>
                      <a:xfrm>
                        <a:off x="9260647" y="2476326"/>
                        <a:ext cx="946150" cy="393700"/>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0DAF12FB-ABC9-4EA1-8CB6-10B8C2175656}"/>
              </a:ext>
            </a:extLst>
          </p:cNvPr>
          <p:cNvSpPr txBox="1"/>
          <p:nvPr/>
        </p:nvSpPr>
        <p:spPr>
          <a:xfrm>
            <a:off x="9967950" y="3362451"/>
            <a:ext cx="2153478" cy="646331"/>
          </a:xfrm>
          <a:prstGeom prst="rect">
            <a:avLst/>
          </a:prstGeom>
          <a:noFill/>
          <a:ln w="28575">
            <a:solidFill>
              <a:srgbClr val="0070C0"/>
            </a:solidFill>
          </a:ln>
        </p:spPr>
        <p:txBody>
          <a:bodyPr wrap="square" rtlCol="0">
            <a:spAutoFit/>
          </a:bodyPr>
          <a:lstStyle/>
          <a:p>
            <a:r>
              <a:rPr lang="zh-CN" altLang="en-US"/>
              <a:t>根据这种思路</a:t>
            </a:r>
            <a:endParaRPr lang="en-US" altLang="zh-CN"/>
          </a:p>
          <a:p>
            <a:r>
              <a:rPr lang="zh-CN" altLang="en-US"/>
              <a:t>定制我们的加速比</a:t>
            </a:r>
          </a:p>
        </p:txBody>
      </p:sp>
      <p:cxnSp>
        <p:nvCxnSpPr>
          <p:cNvPr id="13" name="直接箭头连接符 12">
            <a:extLst>
              <a:ext uri="{FF2B5EF4-FFF2-40B4-BE49-F238E27FC236}">
                <a16:creationId xmlns:a16="http://schemas.microsoft.com/office/drawing/2014/main" id="{AF458A5A-6597-45C9-8FF9-3FB961DF6607}"/>
              </a:ext>
            </a:extLst>
          </p:cNvPr>
          <p:cNvCxnSpPr>
            <a:cxnSpLocks/>
          </p:cNvCxnSpPr>
          <p:nvPr/>
        </p:nvCxnSpPr>
        <p:spPr>
          <a:xfrm flipH="1" flipV="1">
            <a:off x="11044689" y="2693970"/>
            <a:ext cx="561864" cy="598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1B204C0C-6DF8-4650-A55C-989A2C04B7DD}"/>
              </a:ext>
            </a:extLst>
          </p:cNvPr>
          <p:cNvSpPr/>
          <p:nvPr/>
        </p:nvSpPr>
        <p:spPr>
          <a:xfrm>
            <a:off x="614123" y="6638065"/>
            <a:ext cx="11940209" cy="253916"/>
          </a:xfrm>
          <a:prstGeom prst="rect">
            <a:avLst/>
          </a:prstGeom>
        </p:spPr>
        <p:txBody>
          <a:bodyPr wrap="square">
            <a:spAutoFit/>
          </a:bodyPr>
          <a:lstStyle/>
          <a:p>
            <a:r>
              <a:rPr lang="en-US" altLang="zh-CN" sz="1050">
                <a:solidFill>
                  <a:srgbClr val="FF0000"/>
                </a:solidFill>
                <a:latin typeface="Times New Roman" panose="02020603050405020304" pitchFamily="18" charset="0"/>
                <a:cs typeface="Times New Roman" panose="02020603050405020304" pitchFamily="18" charset="0"/>
              </a:rPr>
              <a:t>*</a:t>
            </a:r>
            <a:r>
              <a:rPr lang="en-US" altLang="zh-CN" sz="1050">
                <a:latin typeface="Times New Roman" panose="02020603050405020304" pitchFamily="18" charset="0"/>
                <a:cs typeface="Times New Roman" panose="02020603050405020304" pitchFamily="18" charset="0"/>
              </a:rPr>
              <a:t>Benzi J, Damodaran M. Parallel Three Dimensional Direct Simulation Monte Carlo for Simulating Micro Flows[M]// Parallel Computational Fluid Dynamics 2007. Springer Berlin Heidelberg, 2009:91-98.</a:t>
            </a:r>
            <a:endParaRPr lang="zh-CN" altLang="en-US" sz="105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401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EC2907C0-4AD7-4F4B-B0A9-75008B9CEEE5}"/>
              </a:ext>
            </a:extLst>
          </p:cNvPr>
          <p:cNvGraphicFramePr>
            <a:graphicFrameLocks noChangeAspect="1"/>
          </p:cNvGraphicFramePr>
          <p:nvPr>
            <p:extLst>
              <p:ext uri="{D42A27DB-BD31-4B8C-83A1-F6EECF244321}">
                <p14:modId xmlns:p14="http://schemas.microsoft.com/office/powerpoint/2010/main" val="3185388946"/>
              </p:ext>
            </p:extLst>
          </p:nvPr>
        </p:nvGraphicFramePr>
        <p:xfrm>
          <a:off x="1033670" y="1910021"/>
          <a:ext cx="5716588" cy="852488"/>
        </p:xfrm>
        <a:graphic>
          <a:graphicData uri="http://schemas.openxmlformats.org/presentationml/2006/ole">
            <mc:AlternateContent xmlns:mc="http://schemas.openxmlformats.org/markup-compatibility/2006">
              <mc:Choice xmlns:v="urn:schemas-microsoft-com:vml" Requires="v">
                <p:oleObj spid="_x0000_s4204" name="AxMath" r:id="rId3" imgW="2449080" imgH="365400" progId="Equation.AxMath">
                  <p:embed/>
                </p:oleObj>
              </mc:Choice>
              <mc:Fallback>
                <p:oleObj name="AxMath" r:id="rId3" imgW="2449080" imgH="365400" progId="Equation.AxMath">
                  <p:embed/>
                  <p:pic>
                    <p:nvPicPr>
                      <p:cNvPr id="7" name="对象 6">
                        <a:extLst>
                          <a:ext uri="{FF2B5EF4-FFF2-40B4-BE49-F238E27FC236}">
                            <a16:creationId xmlns:a16="http://schemas.microsoft.com/office/drawing/2014/main" id="{8970E5A8-01FF-45FA-9E97-FF15A96B95F4}"/>
                          </a:ext>
                        </a:extLst>
                      </p:cNvPr>
                      <p:cNvPicPr/>
                      <p:nvPr/>
                    </p:nvPicPr>
                    <p:blipFill>
                      <a:blip r:embed="rId4"/>
                      <a:stretch>
                        <a:fillRect/>
                      </a:stretch>
                    </p:blipFill>
                    <p:spPr>
                      <a:xfrm>
                        <a:off x="1033670" y="1910021"/>
                        <a:ext cx="5716588" cy="852488"/>
                      </a:xfrm>
                      <a:prstGeom prst="rect">
                        <a:avLst/>
                      </a:prstGeom>
                      <a:ln w="38100">
                        <a:noFill/>
                      </a:ln>
                    </p:spPr>
                  </p:pic>
                </p:oleObj>
              </mc:Fallback>
            </mc:AlternateContent>
          </a:graphicData>
        </a:graphic>
      </p:graphicFrame>
      <p:graphicFrame>
        <p:nvGraphicFramePr>
          <p:cNvPr id="3" name="对象 2">
            <a:extLst>
              <a:ext uri="{FF2B5EF4-FFF2-40B4-BE49-F238E27FC236}">
                <a16:creationId xmlns:a16="http://schemas.microsoft.com/office/drawing/2014/main" id="{CD0487EC-C801-4562-9074-988AECD55711}"/>
              </a:ext>
            </a:extLst>
          </p:cNvPr>
          <p:cNvGraphicFramePr>
            <a:graphicFrameLocks noChangeAspect="1"/>
          </p:cNvGraphicFramePr>
          <p:nvPr>
            <p:extLst>
              <p:ext uri="{D42A27DB-BD31-4B8C-83A1-F6EECF244321}">
                <p14:modId xmlns:p14="http://schemas.microsoft.com/office/powerpoint/2010/main" val="1352726386"/>
              </p:ext>
            </p:extLst>
          </p:nvPr>
        </p:nvGraphicFramePr>
        <p:xfrm>
          <a:off x="1216025" y="3346450"/>
          <a:ext cx="5888038" cy="835025"/>
        </p:xfrm>
        <a:graphic>
          <a:graphicData uri="http://schemas.openxmlformats.org/presentationml/2006/ole">
            <mc:AlternateContent xmlns:mc="http://schemas.openxmlformats.org/markup-compatibility/2006">
              <mc:Choice xmlns:v="urn:schemas-microsoft-com:vml" Requires="v">
                <p:oleObj spid="_x0000_s4205" name="AxMath" r:id="rId5" imgW="2575800" imgH="365400" progId="Equation.AxMath">
                  <p:embed/>
                </p:oleObj>
              </mc:Choice>
              <mc:Fallback>
                <p:oleObj name="AxMath" r:id="rId5" imgW="2575800" imgH="365400" progId="Equation.AxMath">
                  <p:embed/>
                  <p:pic>
                    <p:nvPicPr>
                      <p:cNvPr id="8" name="对象 7">
                        <a:extLst>
                          <a:ext uri="{FF2B5EF4-FFF2-40B4-BE49-F238E27FC236}">
                            <a16:creationId xmlns:a16="http://schemas.microsoft.com/office/drawing/2014/main" id="{10F2D837-1001-42D2-961C-E2443191C627}"/>
                          </a:ext>
                        </a:extLst>
                      </p:cNvPr>
                      <p:cNvPicPr/>
                      <p:nvPr/>
                    </p:nvPicPr>
                    <p:blipFill>
                      <a:blip r:embed="rId6"/>
                      <a:stretch>
                        <a:fillRect/>
                      </a:stretch>
                    </p:blipFill>
                    <p:spPr>
                      <a:xfrm>
                        <a:off x="1216025" y="3346450"/>
                        <a:ext cx="5888038" cy="835025"/>
                      </a:xfrm>
                      <a:prstGeom prst="rect">
                        <a:avLst/>
                      </a:prstGeom>
                      <a:ln w="38100">
                        <a:noFill/>
                      </a:ln>
                    </p:spPr>
                  </p:pic>
                </p:oleObj>
              </mc:Fallback>
            </mc:AlternateContent>
          </a:graphicData>
        </a:graphic>
      </p:graphicFrame>
      <p:sp>
        <p:nvSpPr>
          <p:cNvPr id="4" name="文本框 3">
            <a:extLst>
              <a:ext uri="{FF2B5EF4-FFF2-40B4-BE49-F238E27FC236}">
                <a16:creationId xmlns:a16="http://schemas.microsoft.com/office/drawing/2014/main" id="{1347418F-8B5D-42B7-8E1F-828E72BFEE88}"/>
              </a:ext>
            </a:extLst>
          </p:cNvPr>
          <p:cNvSpPr txBox="1"/>
          <p:nvPr/>
        </p:nvSpPr>
        <p:spPr>
          <a:xfrm>
            <a:off x="1033670" y="483566"/>
            <a:ext cx="3246782" cy="584775"/>
          </a:xfrm>
          <a:prstGeom prst="rect">
            <a:avLst/>
          </a:prstGeom>
          <a:noFill/>
        </p:spPr>
        <p:txBody>
          <a:bodyPr wrap="square" rtlCol="0">
            <a:spAutoFit/>
          </a:bodyPr>
          <a:lstStyle/>
          <a:p>
            <a:r>
              <a:rPr lang="zh-CN" altLang="en-US" sz="3200"/>
              <a:t>定制加速比</a:t>
            </a:r>
          </a:p>
        </p:txBody>
      </p:sp>
      <p:grpSp>
        <p:nvGrpSpPr>
          <p:cNvPr id="8" name="组合 7">
            <a:extLst>
              <a:ext uri="{FF2B5EF4-FFF2-40B4-BE49-F238E27FC236}">
                <a16:creationId xmlns:a16="http://schemas.microsoft.com/office/drawing/2014/main" id="{A6AB30A7-4E04-4D61-AA68-AD3DA0345B40}"/>
              </a:ext>
            </a:extLst>
          </p:cNvPr>
          <p:cNvGrpSpPr/>
          <p:nvPr/>
        </p:nvGrpSpPr>
        <p:grpSpPr>
          <a:xfrm>
            <a:off x="1033669" y="4969564"/>
            <a:ext cx="5449676" cy="1684131"/>
            <a:chOff x="1543049" y="5136571"/>
            <a:chExt cx="5352091" cy="1462276"/>
          </a:xfrm>
        </p:grpSpPr>
        <p:graphicFrame>
          <p:nvGraphicFramePr>
            <p:cNvPr id="5" name="对象 4">
              <a:extLst>
                <a:ext uri="{FF2B5EF4-FFF2-40B4-BE49-F238E27FC236}">
                  <a16:creationId xmlns:a16="http://schemas.microsoft.com/office/drawing/2014/main" id="{6027E0B3-DDC7-498D-8E90-2DB0AF97C0B9}"/>
                </a:ext>
              </a:extLst>
            </p:cNvPr>
            <p:cNvGraphicFramePr>
              <a:graphicFrameLocks noChangeAspect="1"/>
            </p:cNvGraphicFramePr>
            <p:nvPr>
              <p:extLst>
                <p:ext uri="{D42A27DB-BD31-4B8C-83A1-F6EECF244321}">
                  <p14:modId xmlns:p14="http://schemas.microsoft.com/office/powerpoint/2010/main" val="1687260312"/>
                </p:ext>
              </p:extLst>
            </p:nvPr>
          </p:nvGraphicFramePr>
          <p:xfrm>
            <a:off x="1740848" y="5136571"/>
            <a:ext cx="4836799" cy="731138"/>
          </p:xfrm>
          <a:graphic>
            <a:graphicData uri="http://schemas.openxmlformats.org/presentationml/2006/ole">
              <mc:AlternateContent xmlns:mc="http://schemas.openxmlformats.org/markup-compatibility/2006">
                <mc:Choice xmlns:v="urn:schemas-microsoft-com:vml" Requires="v">
                  <p:oleObj spid="_x0000_s4206" name="AxMath" r:id="rId7" imgW="2417400" imgH="365400" progId="Equation.AxMath">
                    <p:embed/>
                  </p:oleObj>
                </mc:Choice>
                <mc:Fallback>
                  <p:oleObj name="AxMath" r:id="rId7" imgW="2417400" imgH="365400" progId="Equation.AxMath">
                    <p:embed/>
                    <p:pic>
                      <p:nvPicPr>
                        <p:cNvPr id="0" name=""/>
                        <p:cNvPicPr/>
                        <p:nvPr/>
                      </p:nvPicPr>
                      <p:blipFill>
                        <a:blip r:embed="rId8"/>
                        <a:stretch>
                          <a:fillRect/>
                        </a:stretch>
                      </p:blipFill>
                      <p:spPr>
                        <a:xfrm>
                          <a:off x="1740848" y="5136571"/>
                          <a:ext cx="4836799" cy="73113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58690A05-38EA-4B98-B831-E2E38C64E5BA}"/>
                </a:ext>
              </a:extLst>
            </p:cNvPr>
            <p:cNvGraphicFramePr>
              <a:graphicFrameLocks noChangeAspect="1"/>
            </p:cNvGraphicFramePr>
            <p:nvPr>
              <p:extLst>
                <p:ext uri="{D42A27DB-BD31-4B8C-83A1-F6EECF244321}">
                  <p14:modId xmlns:p14="http://schemas.microsoft.com/office/powerpoint/2010/main" val="3392419014"/>
                </p:ext>
              </p:extLst>
            </p:nvPr>
          </p:nvGraphicFramePr>
          <p:xfrm>
            <a:off x="1543049" y="5867709"/>
            <a:ext cx="5352091" cy="731138"/>
          </p:xfrm>
          <a:graphic>
            <a:graphicData uri="http://schemas.openxmlformats.org/presentationml/2006/ole">
              <mc:AlternateContent xmlns:mc="http://schemas.openxmlformats.org/markup-compatibility/2006">
                <mc:Choice xmlns:v="urn:schemas-microsoft-com:vml" Requires="v">
                  <p:oleObj spid="_x0000_s4207" name="AxMath" r:id="rId9" imgW="2675880" imgH="365400" progId="Equation.AxMath">
                    <p:embed/>
                  </p:oleObj>
                </mc:Choice>
                <mc:Fallback>
                  <p:oleObj name="AxMath" r:id="rId9" imgW="2675880" imgH="365400" progId="Equation.AxMath">
                    <p:embed/>
                    <p:pic>
                      <p:nvPicPr>
                        <p:cNvPr id="0" name=""/>
                        <p:cNvPicPr/>
                        <p:nvPr/>
                      </p:nvPicPr>
                      <p:blipFill>
                        <a:blip r:embed="rId10"/>
                        <a:stretch>
                          <a:fillRect/>
                        </a:stretch>
                      </p:blipFill>
                      <p:spPr>
                        <a:xfrm>
                          <a:off x="1543049" y="5867709"/>
                          <a:ext cx="5352091" cy="731138"/>
                        </a:xfrm>
                        <a:prstGeom prst="rect">
                          <a:avLst/>
                        </a:prstGeom>
                      </p:spPr>
                    </p:pic>
                  </p:oleObj>
                </mc:Fallback>
              </mc:AlternateContent>
            </a:graphicData>
          </a:graphic>
        </p:graphicFrame>
      </p:grpSp>
    </p:spTree>
    <p:extLst>
      <p:ext uri="{BB962C8B-B14F-4D97-AF65-F5344CB8AC3E}">
        <p14:creationId xmlns:p14="http://schemas.microsoft.com/office/powerpoint/2010/main" val="39457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70B539-CC06-4494-A435-10C5EF9526F4}"/>
              </a:ext>
            </a:extLst>
          </p:cNvPr>
          <p:cNvSpPr txBox="1"/>
          <p:nvPr/>
        </p:nvSpPr>
        <p:spPr>
          <a:xfrm>
            <a:off x="8203094" y="6454673"/>
            <a:ext cx="4187687" cy="369332"/>
          </a:xfrm>
          <a:prstGeom prst="rect">
            <a:avLst/>
          </a:prstGeom>
          <a:noFill/>
        </p:spPr>
        <p:txBody>
          <a:bodyPr wrap="square" rtlCol="0">
            <a:spAutoFit/>
          </a:bodyPr>
          <a:lstStyle/>
          <a:p>
            <a:r>
              <a:rPr lang="zh-CN" altLang="en-US"/>
              <a:t>加速比曲线在</a:t>
            </a:r>
            <a:r>
              <a:rPr lang="en-US" altLang="zh-CN"/>
              <a:t>y=x</a:t>
            </a:r>
            <a:r>
              <a:rPr lang="zh-CN" altLang="en-US"/>
              <a:t>之下的原因有待研究</a:t>
            </a:r>
          </a:p>
        </p:txBody>
      </p:sp>
      <p:pic>
        <p:nvPicPr>
          <p:cNvPr id="4" name="图片 3">
            <a:extLst>
              <a:ext uri="{FF2B5EF4-FFF2-40B4-BE49-F238E27FC236}">
                <a16:creationId xmlns:a16="http://schemas.microsoft.com/office/drawing/2014/main" id="{420C9CDF-DE9D-4490-AE64-CCF71E866358}"/>
              </a:ext>
            </a:extLst>
          </p:cNvPr>
          <p:cNvPicPr>
            <a:picLocks noChangeAspect="1"/>
          </p:cNvPicPr>
          <p:nvPr/>
        </p:nvPicPr>
        <p:blipFill rotWithShape="1">
          <a:blip r:embed="rId2">
            <a:extLst>
              <a:ext uri="{28A0092B-C50C-407E-A947-70E740481C1C}">
                <a14:useLocalDpi xmlns:a14="http://schemas.microsoft.com/office/drawing/2010/main" val="0"/>
              </a:ext>
            </a:extLst>
          </a:blip>
          <a:srcRect l="11739" t="8731" r="28261" b="4871"/>
          <a:stretch/>
        </p:blipFill>
        <p:spPr>
          <a:xfrm>
            <a:off x="0" y="371925"/>
            <a:ext cx="8110331" cy="6082748"/>
          </a:xfrm>
          <a:prstGeom prst="rect">
            <a:avLst/>
          </a:prstGeom>
        </p:spPr>
      </p:pic>
      <p:sp>
        <p:nvSpPr>
          <p:cNvPr id="5" name="文本框 4">
            <a:extLst>
              <a:ext uri="{FF2B5EF4-FFF2-40B4-BE49-F238E27FC236}">
                <a16:creationId xmlns:a16="http://schemas.microsoft.com/office/drawing/2014/main" id="{9E29317C-051D-42F5-A145-5A7FD95E272C}"/>
              </a:ext>
            </a:extLst>
          </p:cNvPr>
          <p:cNvSpPr txBox="1"/>
          <p:nvPr/>
        </p:nvSpPr>
        <p:spPr>
          <a:xfrm>
            <a:off x="7779024" y="734631"/>
            <a:ext cx="3485324" cy="461665"/>
          </a:xfrm>
          <a:prstGeom prst="rect">
            <a:avLst/>
          </a:prstGeom>
          <a:noFill/>
        </p:spPr>
        <p:txBody>
          <a:bodyPr wrap="square" rtlCol="0">
            <a:spAutoFit/>
          </a:bodyPr>
          <a:lstStyle/>
          <a:p>
            <a:r>
              <a:rPr lang="zh-CN" altLang="en-US" sz="2400">
                <a:latin typeface="Times New Roman" panose="02020603050405020304" pitchFamily="18" charset="0"/>
                <a:cs typeface="Times New Roman" panose="02020603050405020304" pitchFamily="18" charset="0"/>
              </a:rPr>
              <a:t>基于模拟</a:t>
            </a:r>
            <a:r>
              <a:rPr lang="en-US" altLang="zh-CN" sz="2400">
                <a:latin typeface="Times New Roman" panose="02020603050405020304" pitchFamily="18" charset="0"/>
                <a:cs typeface="Times New Roman" panose="02020603050405020304" pitchFamily="18" charset="0"/>
              </a:rPr>
              <a:t>10k</a:t>
            </a:r>
            <a:r>
              <a:rPr lang="zh-CN" altLang="en-US" sz="2400">
                <a:latin typeface="Times New Roman" panose="02020603050405020304" pitchFamily="18" charset="0"/>
                <a:cs typeface="Times New Roman" panose="02020603050405020304" pitchFamily="18" charset="0"/>
              </a:rPr>
              <a:t>的</a:t>
            </a:r>
            <a:r>
              <a:rPr lang="en-US" altLang="zh-CN" sz="2400">
                <a:latin typeface="Times New Roman" panose="02020603050405020304" pitchFamily="18" charset="0"/>
                <a:cs typeface="Times New Roman" panose="02020603050405020304" pitchFamily="18" charset="0"/>
              </a:rPr>
              <a:t>rhopi</a:t>
            </a:r>
            <a:r>
              <a:rPr lang="zh-CN" altLang="en-US" sz="2400">
                <a:latin typeface="Times New Roman" panose="02020603050405020304" pitchFamily="18" charset="0"/>
                <a:cs typeface="Times New Roman" panose="02020603050405020304" pitchFamily="18" charset="0"/>
              </a:rPr>
              <a:t>作业</a:t>
            </a:r>
          </a:p>
        </p:txBody>
      </p:sp>
      <p:sp>
        <p:nvSpPr>
          <p:cNvPr id="8" name="文本框 7">
            <a:extLst>
              <a:ext uri="{FF2B5EF4-FFF2-40B4-BE49-F238E27FC236}">
                <a16:creationId xmlns:a16="http://schemas.microsoft.com/office/drawing/2014/main" id="{350D728D-3499-4673-B81C-8BA52A476DC7}"/>
              </a:ext>
            </a:extLst>
          </p:cNvPr>
          <p:cNvSpPr txBox="1"/>
          <p:nvPr/>
        </p:nvSpPr>
        <p:spPr>
          <a:xfrm>
            <a:off x="7070034" y="4364215"/>
            <a:ext cx="4903304" cy="954107"/>
          </a:xfrm>
          <a:prstGeom prst="rect">
            <a:avLst/>
          </a:prstGeom>
          <a:noFill/>
        </p:spPr>
        <p:txBody>
          <a:bodyPr wrap="square" rtlCol="0">
            <a:spAutoFit/>
          </a:bodyPr>
          <a:lstStyle/>
          <a:p>
            <a:r>
              <a:rPr lang="zh-CN" altLang="en-US" sz="2800"/>
              <a:t>初步结论：每分钟处理事例数的增长与节点数增长不同步</a:t>
            </a:r>
          </a:p>
        </p:txBody>
      </p:sp>
    </p:spTree>
    <p:extLst>
      <p:ext uri="{BB962C8B-B14F-4D97-AF65-F5344CB8AC3E}">
        <p14:creationId xmlns:p14="http://schemas.microsoft.com/office/powerpoint/2010/main" val="2943479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ED5E4BAF-0CD1-4975-AC5F-2A7153FB2F47}"/>
              </a:ext>
            </a:extLst>
          </p:cNvPr>
          <p:cNvGraphicFramePr>
            <a:graphicFrameLocks noChangeAspect="1"/>
          </p:cNvGraphicFramePr>
          <p:nvPr>
            <p:extLst>
              <p:ext uri="{D42A27DB-BD31-4B8C-83A1-F6EECF244321}">
                <p14:modId xmlns:p14="http://schemas.microsoft.com/office/powerpoint/2010/main" val="3774694145"/>
              </p:ext>
            </p:extLst>
          </p:nvPr>
        </p:nvGraphicFramePr>
        <p:xfrm>
          <a:off x="471488" y="196850"/>
          <a:ext cx="10869612" cy="6661150"/>
        </p:xfrm>
        <a:graphic>
          <a:graphicData uri="http://schemas.openxmlformats.org/presentationml/2006/ole">
            <mc:AlternateContent xmlns:mc="http://schemas.openxmlformats.org/markup-compatibility/2006">
              <mc:Choice xmlns:v="urn:schemas-microsoft-com:vml" Requires="v">
                <p:oleObj spid="_x0000_s7186" name="AxMath" r:id="rId3" imgW="4364640" imgH="2675520" progId="Equation.AxMath">
                  <p:embed/>
                </p:oleObj>
              </mc:Choice>
              <mc:Fallback>
                <p:oleObj name="AxMath" r:id="rId3" imgW="4364640" imgH="2675520" progId="Equation.AxMath">
                  <p:embed/>
                  <p:pic>
                    <p:nvPicPr>
                      <p:cNvPr id="4" name="对象 3">
                        <a:extLst>
                          <a:ext uri="{FF2B5EF4-FFF2-40B4-BE49-F238E27FC236}">
                            <a16:creationId xmlns:a16="http://schemas.microsoft.com/office/drawing/2014/main" id="{B82F7902-4EDB-4406-93A5-85C68528E722}"/>
                          </a:ext>
                        </a:extLst>
                      </p:cNvPr>
                      <p:cNvPicPr/>
                      <p:nvPr/>
                    </p:nvPicPr>
                    <p:blipFill>
                      <a:blip r:embed="rId4"/>
                      <a:stretch>
                        <a:fillRect/>
                      </a:stretch>
                    </p:blipFill>
                    <p:spPr>
                      <a:xfrm>
                        <a:off x="471488" y="196850"/>
                        <a:ext cx="10869612" cy="6661150"/>
                      </a:xfrm>
                      <a:prstGeom prst="rect">
                        <a:avLst/>
                      </a:prstGeom>
                    </p:spPr>
                  </p:pic>
                </p:oleObj>
              </mc:Fallback>
            </mc:AlternateContent>
          </a:graphicData>
        </a:graphic>
      </p:graphicFrame>
    </p:spTree>
    <p:extLst>
      <p:ext uri="{BB962C8B-B14F-4D97-AF65-F5344CB8AC3E}">
        <p14:creationId xmlns:p14="http://schemas.microsoft.com/office/powerpoint/2010/main" val="333075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2449286-6BC4-4498-A98D-0D1C71B4D703}"/>
              </a:ext>
            </a:extLst>
          </p:cNvPr>
          <p:cNvGraphicFramePr>
            <a:graphicFrameLocks noGrp="1"/>
          </p:cNvGraphicFramePr>
          <p:nvPr>
            <p:extLst>
              <p:ext uri="{D42A27DB-BD31-4B8C-83A1-F6EECF244321}">
                <p14:modId xmlns:p14="http://schemas.microsoft.com/office/powerpoint/2010/main" val="4074006784"/>
              </p:ext>
            </p:extLst>
          </p:nvPr>
        </p:nvGraphicFramePr>
        <p:xfrm>
          <a:off x="965200" y="3786808"/>
          <a:ext cx="9119703" cy="2341194"/>
        </p:xfrm>
        <a:graphic>
          <a:graphicData uri="http://schemas.openxmlformats.org/drawingml/2006/table">
            <a:tbl>
              <a:tblPr firstRow="1" bandRow="1">
                <a:tableStyleId>{5C22544A-7EE6-4342-B048-85BDC9FD1C3A}</a:tableStyleId>
              </a:tblPr>
              <a:tblGrid>
                <a:gridCol w="3039901">
                  <a:extLst>
                    <a:ext uri="{9D8B030D-6E8A-4147-A177-3AD203B41FA5}">
                      <a16:colId xmlns:a16="http://schemas.microsoft.com/office/drawing/2014/main" val="1310989404"/>
                    </a:ext>
                  </a:extLst>
                </a:gridCol>
                <a:gridCol w="3039901">
                  <a:extLst>
                    <a:ext uri="{9D8B030D-6E8A-4147-A177-3AD203B41FA5}">
                      <a16:colId xmlns:a16="http://schemas.microsoft.com/office/drawing/2014/main" val="4026499489"/>
                    </a:ext>
                  </a:extLst>
                </a:gridCol>
                <a:gridCol w="3039901">
                  <a:extLst>
                    <a:ext uri="{9D8B030D-6E8A-4147-A177-3AD203B41FA5}">
                      <a16:colId xmlns:a16="http://schemas.microsoft.com/office/drawing/2014/main" val="1216226998"/>
                    </a:ext>
                  </a:extLst>
                </a:gridCol>
              </a:tblGrid>
              <a:tr h="670386">
                <a:tc>
                  <a:txBody>
                    <a:bodyPr/>
                    <a:lstStyle/>
                    <a:p>
                      <a:pPr algn="ctr"/>
                      <a:endParaRPr lang="zh-CN" altLang="en-US" sz="24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TH-2</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IHEP</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033186"/>
                  </a:ext>
                </a:extLst>
              </a:tr>
              <a:tr h="835404">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1000</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latin typeface="Times New Roman" panose="02020603050405020304" pitchFamily="18" charset="0"/>
                          <a:cs typeface="Times New Roman" panose="02020603050405020304" pitchFamily="18" charset="0"/>
                        </a:rPr>
                        <a:t>464 , 976  KBytes</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latin typeface="Times New Roman" panose="02020603050405020304" pitchFamily="18" charset="0"/>
                          <a:cs typeface="Times New Roman" panose="02020603050405020304" pitchFamily="18" charset="0"/>
                        </a:rPr>
                        <a:t>464 , 676  KBytes</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0858550"/>
                  </a:ext>
                </a:extLst>
              </a:tr>
              <a:tr h="835404">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5000</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latin typeface="Times New Roman" panose="02020603050405020304" pitchFamily="18" charset="0"/>
                          <a:cs typeface="Times New Roman" panose="02020603050405020304" pitchFamily="18" charset="0"/>
                        </a:rPr>
                        <a:t>490 ,</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988  KBytes</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latin typeface="Times New Roman" panose="02020603050405020304" pitchFamily="18" charset="0"/>
                          <a:cs typeface="Times New Roman" panose="02020603050405020304" pitchFamily="18" charset="0"/>
                        </a:rPr>
                        <a:t>490 , 664  KBytes</a:t>
                      </a: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9195804"/>
                  </a:ext>
                </a:extLst>
              </a:tr>
            </a:tbl>
          </a:graphicData>
        </a:graphic>
      </p:graphicFrame>
      <p:sp>
        <p:nvSpPr>
          <p:cNvPr id="3" name="矩形 2">
            <a:extLst>
              <a:ext uri="{FF2B5EF4-FFF2-40B4-BE49-F238E27FC236}">
                <a16:creationId xmlns:a16="http://schemas.microsoft.com/office/drawing/2014/main" id="{985745C7-1493-4560-B17F-4436AA97D639}"/>
              </a:ext>
            </a:extLst>
          </p:cNvPr>
          <p:cNvSpPr/>
          <p:nvPr/>
        </p:nvSpPr>
        <p:spPr>
          <a:xfrm>
            <a:off x="965200" y="1229739"/>
            <a:ext cx="9880600" cy="2677656"/>
          </a:xfrm>
          <a:prstGeom prst="rect">
            <a:avLst/>
          </a:prstGeom>
        </p:spPr>
        <p:txBody>
          <a:bodyPr wrap="square">
            <a:spAutoFit/>
          </a:bodyPr>
          <a:lstStyle/>
          <a:p>
            <a:r>
              <a:rPr lang="en-US" altLang="zh-CN" sz="2400">
                <a:latin typeface="Times New Roman" panose="02020603050405020304" pitchFamily="18" charset="0"/>
                <a:cs typeface="Times New Roman" panose="02020603050405020304" pitchFamily="18" charset="0"/>
              </a:rPr>
              <a:t>/usr/bin/time  -f   </a:t>
            </a:r>
            <a:r>
              <a:rPr lang="en-US" altLang="zh-CN" sz="2400">
                <a:latin typeface="Consolas" panose="020B0609020204030204" pitchFamily="49"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\nmax=</a:t>
            </a:r>
            <a:r>
              <a:rPr lang="en-US" altLang="zh-CN" sz="2400">
                <a:solidFill>
                  <a:srgbClr val="FF0000"/>
                </a:solidFill>
                <a:latin typeface="Times New Roman" panose="02020603050405020304" pitchFamily="18" charset="0"/>
                <a:cs typeface="Times New Roman" panose="02020603050405020304" pitchFamily="18" charset="0"/>
              </a:rPr>
              <a:t>%M  </a:t>
            </a:r>
            <a:r>
              <a:rPr lang="en-US" altLang="zh-CN" sz="2400">
                <a:latin typeface="Times New Roman" panose="02020603050405020304" pitchFamily="18" charset="0"/>
                <a:cs typeface="Times New Roman" panose="02020603050405020304" pitchFamily="18" charset="0"/>
              </a:rPr>
              <a:t>Kbytes</a:t>
            </a:r>
            <a:r>
              <a:rPr lang="en-US" altLang="zh-CN" sz="2400">
                <a:latin typeface="Consolas" panose="020B0609020204030204" pitchFamily="49"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   boss.exe sim.txt</a:t>
            </a: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E=real time  U=user time  S=sys time  P=cpu using  </a:t>
            </a:r>
          </a:p>
          <a:p>
            <a:r>
              <a:rPr lang="en-US" altLang="zh-CN" sz="2400">
                <a:latin typeface="Times New Roman" panose="02020603050405020304" pitchFamily="18" charset="0"/>
                <a:cs typeface="Times New Roman" panose="02020603050405020304" pitchFamily="18" charset="0"/>
              </a:rPr>
              <a:t>M=</a:t>
            </a:r>
            <a:r>
              <a:rPr lang="zh-CN" altLang="en-US" sz="2400">
                <a:latin typeface="Times New Roman" panose="02020603050405020304" pitchFamily="18" charset="0"/>
                <a:cs typeface="Times New Roman" panose="02020603050405020304" pitchFamily="18" charset="0"/>
              </a:rPr>
              <a:t>最大驻留集  </a:t>
            </a:r>
            <a:r>
              <a:rPr lang="en-US" altLang="zh-CN" sz="2400">
                <a:latin typeface="Times New Roman" panose="02020603050405020304" pitchFamily="18" charset="0"/>
                <a:cs typeface="Times New Roman" panose="02020603050405020304" pitchFamily="18" charset="0"/>
              </a:rPr>
              <a:t>K=</a:t>
            </a:r>
            <a:r>
              <a:rPr lang="zh-CN" altLang="en-US" sz="2400">
                <a:latin typeface="Times New Roman" panose="02020603050405020304" pitchFamily="18" charset="0"/>
                <a:cs typeface="Times New Roman" panose="02020603050405020304" pitchFamily="18" charset="0"/>
              </a:rPr>
              <a:t>平均内存大小  </a:t>
            </a:r>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W=</a:t>
            </a:r>
            <a:r>
              <a:rPr lang="zh-CN" altLang="en-US" sz="2400">
                <a:latin typeface="Times New Roman" panose="02020603050405020304" pitchFamily="18" charset="0"/>
                <a:cs typeface="Times New Roman" panose="02020603050405020304" pitchFamily="18" charset="0"/>
              </a:rPr>
              <a:t>进程从主内存内交换次数  </a:t>
            </a:r>
            <a:r>
              <a:rPr lang="en-US" altLang="zh-CN" sz="2400">
                <a:latin typeface="Times New Roman" panose="02020603050405020304" pitchFamily="18" charset="0"/>
                <a:cs typeface="Times New Roman" panose="02020603050405020304" pitchFamily="18" charset="0"/>
              </a:rPr>
              <a:t>w</a:t>
            </a:r>
            <a:r>
              <a:rPr lang="zh-CN" altLang="en-US" sz="2400">
                <a:latin typeface="Times New Roman" panose="02020603050405020304" pitchFamily="18" charset="0"/>
                <a:cs typeface="Times New Roman" panose="02020603050405020304" pitchFamily="18" charset="0"/>
              </a:rPr>
              <a:t>等待次数，如</a:t>
            </a:r>
            <a:r>
              <a:rPr lang="en-US" altLang="zh-CN" sz="2400">
                <a:latin typeface="Times New Roman" panose="02020603050405020304" pitchFamily="18" charset="0"/>
                <a:cs typeface="Times New Roman" panose="02020603050405020304" pitchFamily="18" charset="0"/>
              </a:rPr>
              <a:t>IO</a:t>
            </a:r>
            <a:r>
              <a:rPr lang="zh-CN" altLang="en-US" sz="2400">
                <a:latin typeface="Times New Roman" panose="02020603050405020304" pitchFamily="18" charset="0"/>
                <a:cs typeface="Times New Roman" panose="02020603050405020304" pitchFamily="18" charset="0"/>
              </a:rPr>
              <a:t>等待</a:t>
            </a:r>
            <a:r>
              <a:rPr lang="en-US" altLang="zh-CN" sz="2400">
                <a:latin typeface="Times New Roman" panose="02020603050405020304" pitchFamily="18" charset="0"/>
                <a:cs typeface="Times New Roman" panose="02020603050405020304" pitchFamily="18" charset="0"/>
              </a:rPr>
              <a:t> </a:t>
            </a:r>
          </a:p>
          <a:p>
            <a:r>
              <a:rPr lang="en-US" altLang="zh-CN" sz="2400">
                <a:latin typeface="Times New Roman" panose="02020603050405020304" pitchFamily="18" charset="0"/>
                <a:cs typeface="Times New Roman" panose="02020603050405020304" pitchFamily="18" charset="0"/>
              </a:rPr>
              <a:t>I=</a:t>
            </a:r>
            <a:r>
              <a:rPr lang="zh-CN" altLang="en-US" sz="2400">
                <a:latin typeface="Times New Roman" panose="02020603050405020304" pitchFamily="18" charset="0"/>
                <a:cs typeface="Times New Roman" panose="02020603050405020304" pitchFamily="18" charset="0"/>
              </a:rPr>
              <a:t>输入    </a:t>
            </a:r>
            <a:r>
              <a:rPr lang="en-US" altLang="zh-CN" sz="2400">
                <a:latin typeface="Times New Roman" panose="02020603050405020304" pitchFamily="18" charset="0"/>
                <a:cs typeface="Times New Roman" panose="02020603050405020304" pitchFamily="18" charset="0"/>
              </a:rPr>
              <a:t>O=</a:t>
            </a:r>
            <a:r>
              <a:rPr lang="zh-CN" altLang="en-US" sz="2400">
                <a:latin typeface="Times New Roman" panose="02020603050405020304" pitchFamily="18" charset="0"/>
                <a:cs typeface="Times New Roman" panose="02020603050405020304" pitchFamily="18" charset="0"/>
              </a:rPr>
              <a:t>输出</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FA15E09-1608-4D11-84DF-C3E9227E70D2}"/>
              </a:ext>
            </a:extLst>
          </p:cNvPr>
          <p:cNvSpPr txBox="1"/>
          <p:nvPr/>
        </p:nvSpPr>
        <p:spPr>
          <a:xfrm>
            <a:off x="7432261" y="6550223"/>
            <a:ext cx="4759739" cy="307777"/>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hep_sub –m 700/400/200  </a:t>
            </a:r>
            <a:r>
              <a:rPr lang="zh-CN" altLang="en-US" sz="1400"/>
              <a:t>都能运行成功！仅代表内存下限</a:t>
            </a:r>
          </a:p>
        </p:txBody>
      </p:sp>
      <p:sp>
        <p:nvSpPr>
          <p:cNvPr id="5" name="文本框 4">
            <a:extLst>
              <a:ext uri="{FF2B5EF4-FFF2-40B4-BE49-F238E27FC236}">
                <a16:creationId xmlns:a16="http://schemas.microsoft.com/office/drawing/2014/main" id="{E48403C7-90AF-435C-A611-B501CD6DE87A}"/>
              </a:ext>
            </a:extLst>
          </p:cNvPr>
          <p:cNvSpPr txBox="1"/>
          <p:nvPr/>
        </p:nvSpPr>
        <p:spPr>
          <a:xfrm>
            <a:off x="965200" y="250376"/>
            <a:ext cx="3898347" cy="584775"/>
          </a:xfrm>
          <a:prstGeom prst="rect">
            <a:avLst/>
          </a:prstGeom>
          <a:noFill/>
        </p:spPr>
        <p:txBody>
          <a:bodyPr wrap="square" rtlCol="0">
            <a:spAutoFit/>
          </a:bodyPr>
          <a:lstStyle/>
          <a:p>
            <a:r>
              <a:rPr lang="zh-CN" altLang="en-US" sz="3200"/>
              <a:t>内存测量</a:t>
            </a:r>
          </a:p>
        </p:txBody>
      </p:sp>
    </p:spTree>
    <p:extLst>
      <p:ext uri="{BB962C8B-B14F-4D97-AF65-F5344CB8AC3E}">
        <p14:creationId xmlns:p14="http://schemas.microsoft.com/office/powerpoint/2010/main" val="1059076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03ADD13-CF5E-4BB6-91A1-D49459A2BF47}"/>
              </a:ext>
            </a:extLst>
          </p:cNvPr>
          <p:cNvPicPr>
            <a:picLocks noChangeAspect="1"/>
          </p:cNvPicPr>
          <p:nvPr/>
        </p:nvPicPr>
        <p:blipFill rotWithShape="1">
          <a:blip r:embed="rId2">
            <a:extLst>
              <a:ext uri="{28A0092B-C50C-407E-A947-70E740481C1C}">
                <a14:useLocalDpi xmlns:a14="http://schemas.microsoft.com/office/drawing/2010/main" val="0"/>
              </a:ext>
            </a:extLst>
          </a:blip>
          <a:srcRect l="9565" t="7897" r="21304" b="5287"/>
          <a:stretch/>
        </p:blipFill>
        <p:spPr>
          <a:xfrm>
            <a:off x="583094" y="543036"/>
            <a:ext cx="9037984" cy="5911637"/>
          </a:xfrm>
          <a:prstGeom prst="rect">
            <a:avLst/>
          </a:prstGeom>
        </p:spPr>
      </p:pic>
      <p:sp>
        <p:nvSpPr>
          <p:cNvPr id="6" name="文本框 5">
            <a:extLst>
              <a:ext uri="{FF2B5EF4-FFF2-40B4-BE49-F238E27FC236}">
                <a16:creationId xmlns:a16="http://schemas.microsoft.com/office/drawing/2014/main" id="{C26CC4BF-75ED-4B39-BC48-E883CF2FCEE2}"/>
              </a:ext>
            </a:extLst>
          </p:cNvPr>
          <p:cNvSpPr txBox="1"/>
          <p:nvPr/>
        </p:nvSpPr>
        <p:spPr>
          <a:xfrm>
            <a:off x="8560903" y="6308641"/>
            <a:ext cx="3631097" cy="369332"/>
          </a:xfrm>
          <a:prstGeom prst="rect">
            <a:avLst/>
          </a:prstGeom>
          <a:noFill/>
        </p:spPr>
        <p:txBody>
          <a:bodyPr wrap="square" rtlCol="0">
            <a:spAutoFit/>
          </a:bodyPr>
          <a:lstStyle/>
          <a:p>
            <a:r>
              <a:rPr lang="en-US" altLang="zh-CN">
                <a:solidFill>
                  <a:srgbClr val="FF0000"/>
                </a:solidFill>
              </a:rPr>
              <a:t>*</a:t>
            </a:r>
            <a:r>
              <a:rPr lang="zh-CN" altLang="en-US"/>
              <a:t>数据量太少，仍需更多节点验证</a:t>
            </a:r>
          </a:p>
        </p:txBody>
      </p:sp>
      <p:sp>
        <p:nvSpPr>
          <p:cNvPr id="4" name="文本框 3">
            <a:extLst>
              <a:ext uri="{FF2B5EF4-FFF2-40B4-BE49-F238E27FC236}">
                <a16:creationId xmlns:a16="http://schemas.microsoft.com/office/drawing/2014/main" id="{69DC1FE0-9D45-4317-813A-26C1B826B338}"/>
              </a:ext>
            </a:extLst>
          </p:cNvPr>
          <p:cNvSpPr txBox="1"/>
          <p:nvPr/>
        </p:nvSpPr>
        <p:spPr>
          <a:xfrm>
            <a:off x="9200467" y="2028951"/>
            <a:ext cx="583095" cy="369332"/>
          </a:xfrm>
          <a:prstGeom prst="rect">
            <a:avLst/>
          </a:prstGeom>
          <a:noFill/>
        </p:spPr>
        <p:txBody>
          <a:bodyPr wrap="square" rtlCol="0">
            <a:spAutoFit/>
          </a:bodyPr>
          <a:lstStyle/>
          <a:p>
            <a:r>
              <a:rPr lang="en-US" altLang="zh-CN">
                <a:solidFill>
                  <a:srgbClr val="FF0000"/>
                </a:solidFill>
              </a:rPr>
              <a:t>*</a:t>
            </a:r>
            <a:endParaRPr lang="zh-CN" altLang="en-US">
              <a:solidFill>
                <a:srgbClr val="FF0000"/>
              </a:solidFill>
            </a:endParaRPr>
          </a:p>
        </p:txBody>
      </p:sp>
    </p:spTree>
    <p:extLst>
      <p:ext uri="{BB962C8B-B14F-4D97-AF65-F5344CB8AC3E}">
        <p14:creationId xmlns:p14="http://schemas.microsoft.com/office/powerpoint/2010/main" val="3170222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70B539-CC06-4494-A435-10C5EF9526F4}"/>
              </a:ext>
            </a:extLst>
          </p:cNvPr>
          <p:cNvSpPr txBox="1"/>
          <p:nvPr/>
        </p:nvSpPr>
        <p:spPr>
          <a:xfrm>
            <a:off x="8017565" y="6362340"/>
            <a:ext cx="4187687" cy="307777"/>
          </a:xfrm>
          <a:prstGeom prst="rect">
            <a:avLst/>
          </a:prstGeom>
          <a:noFill/>
        </p:spPr>
        <p:txBody>
          <a:bodyPr wrap="square" rtlCol="0">
            <a:spAutoFit/>
          </a:bodyPr>
          <a:lstStyle/>
          <a:p>
            <a:r>
              <a:rPr lang="zh-CN" altLang="en-US" sz="1400">
                <a:latin typeface="Times New Roman" panose="02020603050405020304" pitchFamily="18" charset="0"/>
                <a:cs typeface="Times New Roman" panose="02020603050405020304" pitchFamily="18" charset="0"/>
              </a:rPr>
              <a:t>加速比曲线在</a:t>
            </a:r>
            <a:r>
              <a:rPr lang="en-US" altLang="zh-CN" sz="1400">
                <a:latin typeface="Times New Roman" panose="02020603050405020304" pitchFamily="18" charset="0"/>
                <a:cs typeface="Times New Roman" panose="02020603050405020304" pitchFamily="18" charset="0"/>
              </a:rPr>
              <a:t>y=x</a:t>
            </a:r>
            <a:r>
              <a:rPr lang="zh-CN" altLang="en-US" sz="1400">
                <a:latin typeface="Times New Roman" panose="02020603050405020304" pitchFamily="18" charset="0"/>
                <a:cs typeface="Times New Roman" panose="02020603050405020304" pitchFamily="18" charset="0"/>
              </a:rPr>
              <a:t>之下的原因需要继续研究</a:t>
            </a:r>
          </a:p>
        </p:txBody>
      </p:sp>
      <p:sp>
        <p:nvSpPr>
          <p:cNvPr id="5" name="文本框 4">
            <a:extLst>
              <a:ext uri="{FF2B5EF4-FFF2-40B4-BE49-F238E27FC236}">
                <a16:creationId xmlns:a16="http://schemas.microsoft.com/office/drawing/2014/main" id="{9E29317C-051D-42F5-A145-5A7FD95E272C}"/>
              </a:ext>
            </a:extLst>
          </p:cNvPr>
          <p:cNvSpPr txBox="1"/>
          <p:nvPr/>
        </p:nvSpPr>
        <p:spPr>
          <a:xfrm>
            <a:off x="7779024" y="734631"/>
            <a:ext cx="4002158" cy="461665"/>
          </a:xfrm>
          <a:prstGeom prst="rect">
            <a:avLst/>
          </a:prstGeom>
          <a:noFill/>
        </p:spPr>
        <p:txBody>
          <a:bodyPr wrap="square" rtlCol="0">
            <a:spAutoFit/>
          </a:bodyPr>
          <a:lstStyle/>
          <a:p>
            <a:r>
              <a:rPr lang="zh-CN" altLang="en-US" sz="2400">
                <a:latin typeface="Times New Roman" panose="02020603050405020304" pitchFamily="18" charset="0"/>
                <a:cs typeface="Times New Roman" panose="02020603050405020304" pitchFamily="18" charset="0"/>
              </a:rPr>
              <a:t>基于模拟</a:t>
            </a:r>
            <a:r>
              <a:rPr lang="en-US" altLang="zh-CN" sz="2400">
                <a:latin typeface="Times New Roman" panose="02020603050405020304" pitchFamily="18" charset="0"/>
                <a:cs typeface="Times New Roman" panose="02020603050405020304" pitchFamily="18" charset="0"/>
              </a:rPr>
              <a:t>10k</a:t>
            </a:r>
            <a:r>
              <a:rPr lang="zh-CN" altLang="en-US" sz="2400">
                <a:latin typeface="Times New Roman" panose="02020603050405020304" pitchFamily="18" charset="0"/>
                <a:cs typeface="Times New Roman" panose="02020603050405020304" pitchFamily="18" charset="0"/>
              </a:rPr>
              <a:t>的</a:t>
            </a:r>
            <a:r>
              <a:rPr lang="en-US" altLang="zh-CN" sz="2400" i="1">
                <a:latin typeface="Times New Roman" panose="02020603050405020304" pitchFamily="18" charset="0"/>
                <a:cs typeface="Times New Roman" panose="02020603050405020304" pitchFamily="18" charset="0"/>
              </a:rPr>
              <a:t>rhopi</a:t>
            </a:r>
            <a:r>
              <a:rPr lang="zh-CN" altLang="en-US" sz="2400">
                <a:latin typeface="Times New Roman" panose="02020603050405020304" pitchFamily="18" charset="0"/>
                <a:cs typeface="Times New Roman" panose="02020603050405020304" pitchFamily="18" charset="0"/>
              </a:rPr>
              <a:t>作业</a:t>
            </a:r>
          </a:p>
        </p:txBody>
      </p:sp>
      <p:sp>
        <p:nvSpPr>
          <p:cNvPr id="8" name="文本框 7">
            <a:extLst>
              <a:ext uri="{FF2B5EF4-FFF2-40B4-BE49-F238E27FC236}">
                <a16:creationId xmlns:a16="http://schemas.microsoft.com/office/drawing/2014/main" id="{350D728D-3499-4673-B81C-8BA52A476DC7}"/>
              </a:ext>
            </a:extLst>
          </p:cNvPr>
          <p:cNvSpPr txBox="1"/>
          <p:nvPr/>
        </p:nvSpPr>
        <p:spPr>
          <a:xfrm>
            <a:off x="7593496" y="4483485"/>
            <a:ext cx="4187686" cy="830997"/>
          </a:xfrm>
          <a:prstGeom prst="rect">
            <a:avLst/>
          </a:prstGeom>
          <a:noFill/>
        </p:spPr>
        <p:txBody>
          <a:bodyPr wrap="square" rtlCol="0">
            <a:spAutoFit/>
          </a:bodyPr>
          <a:lstStyle/>
          <a:p>
            <a:r>
              <a:rPr lang="zh-CN" altLang="en-US" sz="2400"/>
              <a:t>初步结论：每分钟处理事例数的增长与节点数增长不同步</a:t>
            </a:r>
          </a:p>
        </p:txBody>
      </p:sp>
      <p:grpSp>
        <p:nvGrpSpPr>
          <p:cNvPr id="7" name="组合 6">
            <a:extLst>
              <a:ext uri="{FF2B5EF4-FFF2-40B4-BE49-F238E27FC236}">
                <a16:creationId xmlns:a16="http://schemas.microsoft.com/office/drawing/2014/main" id="{394FB037-F319-46D2-85D3-4EA606983721}"/>
              </a:ext>
            </a:extLst>
          </p:cNvPr>
          <p:cNvGrpSpPr/>
          <p:nvPr/>
        </p:nvGrpSpPr>
        <p:grpSpPr>
          <a:xfrm>
            <a:off x="251791" y="323813"/>
            <a:ext cx="7434469" cy="6275973"/>
            <a:chOff x="251791" y="323813"/>
            <a:chExt cx="7434469" cy="6275973"/>
          </a:xfrm>
        </p:grpSpPr>
        <p:pic>
          <p:nvPicPr>
            <p:cNvPr id="3" name="图片 2">
              <a:extLst>
                <a:ext uri="{FF2B5EF4-FFF2-40B4-BE49-F238E27FC236}">
                  <a16:creationId xmlns:a16="http://schemas.microsoft.com/office/drawing/2014/main" id="{7C59CE75-04E1-4397-98D4-A82511C8EE0E}"/>
                </a:ext>
              </a:extLst>
            </p:cNvPr>
            <p:cNvPicPr>
              <a:picLocks noChangeAspect="1"/>
            </p:cNvPicPr>
            <p:nvPr/>
          </p:nvPicPr>
          <p:blipFill>
            <a:blip r:embed="rId2"/>
            <a:stretch>
              <a:fillRect/>
            </a:stretch>
          </p:blipFill>
          <p:spPr>
            <a:xfrm>
              <a:off x="251791" y="323813"/>
              <a:ext cx="7341705" cy="6275973"/>
            </a:xfrm>
            <a:prstGeom prst="rect">
              <a:avLst/>
            </a:prstGeom>
          </p:spPr>
        </p:pic>
        <p:sp>
          <p:nvSpPr>
            <p:cNvPr id="6" name="矩形 5">
              <a:extLst>
                <a:ext uri="{FF2B5EF4-FFF2-40B4-BE49-F238E27FC236}">
                  <a16:creationId xmlns:a16="http://schemas.microsoft.com/office/drawing/2014/main" id="{A89F68F0-9E11-4A88-8815-25785A0E67C4}"/>
                </a:ext>
              </a:extLst>
            </p:cNvPr>
            <p:cNvSpPr/>
            <p:nvPr/>
          </p:nvSpPr>
          <p:spPr>
            <a:xfrm>
              <a:off x="6129130" y="323813"/>
              <a:ext cx="1557130" cy="8724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36227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B82F7902-4EDB-4406-93A5-85C68528E722}"/>
              </a:ext>
            </a:extLst>
          </p:cNvPr>
          <p:cNvGraphicFramePr>
            <a:graphicFrameLocks noChangeAspect="1"/>
          </p:cNvGraphicFramePr>
          <p:nvPr>
            <p:extLst>
              <p:ext uri="{D42A27DB-BD31-4B8C-83A1-F6EECF244321}">
                <p14:modId xmlns:p14="http://schemas.microsoft.com/office/powerpoint/2010/main" val="2307304822"/>
              </p:ext>
            </p:extLst>
          </p:nvPr>
        </p:nvGraphicFramePr>
        <p:xfrm>
          <a:off x="471488" y="196850"/>
          <a:ext cx="10869612" cy="6661150"/>
        </p:xfrm>
        <a:graphic>
          <a:graphicData uri="http://schemas.openxmlformats.org/presentationml/2006/ole">
            <mc:AlternateContent xmlns:mc="http://schemas.openxmlformats.org/markup-compatibility/2006">
              <mc:Choice xmlns:v="urn:schemas-microsoft-com:vml" Requires="v">
                <p:oleObj spid="_x0000_s6165" name="AxMath" r:id="rId3" imgW="4363920" imgH="2675520" progId="Equation.AxMath">
                  <p:embed/>
                </p:oleObj>
              </mc:Choice>
              <mc:Fallback>
                <p:oleObj name="AxMath" r:id="rId3" imgW="4363920" imgH="2675520" progId="Equation.AxMath">
                  <p:embed/>
                  <p:pic>
                    <p:nvPicPr>
                      <p:cNvPr id="0" name=""/>
                      <p:cNvPicPr/>
                      <p:nvPr/>
                    </p:nvPicPr>
                    <p:blipFill>
                      <a:blip r:embed="rId4"/>
                      <a:stretch>
                        <a:fillRect/>
                      </a:stretch>
                    </p:blipFill>
                    <p:spPr>
                      <a:xfrm>
                        <a:off x="471488" y="196850"/>
                        <a:ext cx="10869612" cy="6661150"/>
                      </a:xfrm>
                      <a:prstGeom prst="rect">
                        <a:avLst/>
                      </a:prstGeom>
                    </p:spPr>
                  </p:pic>
                </p:oleObj>
              </mc:Fallback>
            </mc:AlternateContent>
          </a:graphicData>
        </a:graphic>
      </p:graphicFrame>
    </p:spTree>
    <p:extLst>
      <p:ext uri="{BB962C8B-B14F-4D97-AF65-F5344CB8AC3E}">
        <p14:creationId xmlns:p14="http://schemas.microsoft.com/office/powerpoint/2010/main" val="3969574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C863BBD5-3698-41AC-B67A-7E97C5E67686}"/>
              </a:ext>
            </a:extLst>
          </p:cNvPr>
          <p:cNvGraphicFramePr>
            <a:graphicFrameLocks noChangeAspect="1"/>
          </p:cNvGraphicFramePr>
          <p:nvPr>
            <p:extLst>
              <p:ext uri="{D42A27DB-BD31-4B8C-83A1-F6EECF244321}">
                <p14:modId xmlns:p14="http://schemas.microsoft.com/office/powerpoint/2010/main" val="950060591"/>
              </p:ext>
            </p:extLst>
          </p:nvPr>
        </p:nvGraphicFramePr>
        <p:xfrm>
          <a:off x="130175" y="304800"/>
          <a:ext cx="11931650" cy="6251575"/>
        </p:xfrm>
        <a:graphic>
          <a:graphicData uri="http://schemas.openxmlformats.org/presentationml/2006/ole">
            <mc:AlternateContent xmlns:mc="http://schemas.openxmlformats.org/markup-compatibility/2006">
              <mc:Choice xmlns:v="urn:schemas-microsoft-com:vml" Requires="v">
                <p:oleObj spid="_x0000_s8214" name="AxMath" r:id="rId3" imgW="4519440" imgH="2367000" progId="Equation.AxMath">
                  <p:embed/>
                </p:oleObj>
              </mc:Choice>
              <mc:Fallback>
                <p:oleObj name="AxMath" r:id="rId3" imgW="4519440" imgH="2367000" progId="Equation.AxMath">
                  <p:embed/>
                  <p:pic>
                    <p:nvPicPr>
                      <p:cNvPr id="4" name="对象 3">
                        <a:extLst>
                          <a:ext uri="{FF2B5EF4-FFF2-40B4-BE49-F238E27FC236}">
                            <a16:creationId xmlns:a16="http://schemas.microsoft.com/office/drawing/2014/main" id="{B82F7902-4EDB-4406-93A5-85C68528E722}"/>
                          </a:ext>
                        </a:extLst>
                      </p:cNvPr>
                      <p:cNvPicPr/>
                      <p:nvPr/>
                    </p:nvPicPr>
                    <p:blipFill>
                      <a:blip r:embed="rId4"/>
                      <a:stretch>
                        <a:fillRect/>
                      </a:stretch>
                    </p:blipFill>
                    <p:spPr>
                      <a:xfrm>
                        <a:off x="130175" y="304800"/>
                        <a:ext cx="11931650" cy="6251575"/>
                      </a:xfrm>
                      <a:prstGeom prst="rect">
                        <a:avLst/>
                      </a:prstGeom>
                    </p:spPr>
                  </p:pic>
                </p:oleObj>
              </mc:Fallback>
            </mc:AlternateContent>
          </a:graphicData>
        </a:graphic>
      </p:graphicFrame>
    </p:spTree>
    <p:extLst>
      <p:ext uri="{BB962C8B-B14F-4D97-AF65-F5344CB8AC3E}">
        <p14:creationId xmlns:p14="http://schemas.microsoft.com/office/powerpoint/2010/main" val="979676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26CC4BF-75ED-4B39-BC48-E883CF2FCEE2}"/>
              </a:ext>
            </a:extLst>
          </p:cNvPr>
          <p:cNvSpPr txBox="1"/>
          <p:nvPr/>
        </p:nvSpPr>
        <p:spPr>
          <a:xfrm>
            <a:off x="8295858" y="6147197"/>
            <a:ext cx="3631097" cy="369332"/>
          </a:xfrm>
          <a:prstGeom prst="rect">
            <a:avLst/>
          </a:prstGeom>
          <a:noFill/>
        </p:spPr>
        <p:txBody>
          <a:bodyPr wrap="square" rtlCol="0">
            <a:spAutoFit/>
          </a:bodyPr>
          <a:lstStyle/>
          <a:p>
            <a:r>
              <a:rPr lang="en-US" altLang="zh-CN">
                <a:solidFill>
                  <a:srgbClr val="FF0000"/>
                </a:solidFill>
              </a:rPr>
              <a:t>*</a:t>
            </a:r>
            <a:r>
              <a:rPr lang="zh-CN" altLang="en-US"/>
              <a:t>数据量太少，仍需更多节点验证</a:t>
            </a:r>
          </a:p>
        </p:txBody>
      </p:sp>
      <p:pic>
        <p:nvPicPr>
          <p:cNvPr id="2" name="图片 1">
            <a:extLst>
              <a:ext uri="{FF2B5EF4-FFF2-40B4-BE49-F238E27FC236}">
                <a16:creationId xmlns:a16="http://schemas.microsoft.com/office/drawing/2014/main" id="{605FE251-ED84-4E4B-AF52-BD72F05BF016}"/>
              </a:ext>
            </a:extLst>
          </p:cNvPr>
          <p:cNvPicPr>
            <a:picLocks noChangeAspect="1"/>
          </p:cNvPicPr>
          <p:nvPr/>
        </p:nvPicPr>
        <p:blipFill>
          <a:blip r:embed="rId3"/>
          <a:stretch>
            <a:fillRect/>
          </a:stretch>
        </p:blipFill>
        <p:spPr>
          <a:xfrm>
            <a:off x="132523" y="277269"/>
            <a:ext cx="7792278" cy="6303461"/>
          </a:xfrm>
          <a:prstGeom prst="rect">
            <a:avLst/>
          </a:prstGeom>
        </p:spPr>
      </p:pic>
      <p:graphicFrame>
        <p:nvGraphicFramePr>
          <p:cNvPr id="4" name="对象 3">
            <a:extLst>
              <a:ext uri="{FF2B5EF4-FFF2-40B4-BE49-F238E27FC236}">
                <a16:creationId xmlns:a16="http://schemas.microsoft.com/office/drawing/2014/main" id="{C589E5FD-D429-4A0D-8A48-775E3C97A31F}"/>
              </a:ext>
            </a:extLst>
          </p:cNvPr>
          <p:cNvGraphicFramePr>
            <a:graphicFrameLocks noChangeAspect="1"/>
          </p:cNvGraphicFramePr>
          <p:nvPr>
            <p:extLst>
              <p:ext uri="{D42A27DB-BD31-4B8C-83A1-F6EECF244321}">
                <p14:modId xmlns:p14="http://schemas.microsoft.com/office/powerpoint/2010/main" val="3862403555"/>
              </p:ext>
            </p:extLst>
          </p:nvPr>
        </p:nvGraphicFramePr>
        <p:xfrm>
          <a:off x="6095997" y="2665236"/>
          <a:ext cx="2865931" cy="604738"/>
        </p:xfrm>
        <a:graphic>
          <a:graphicData uri="http://schemas.openxmlformats.org/presentationml/2006/ole">
            <mc:AlternateContent xmlns:mc="http://schemas.openxmlformats.org/markup-compatibility/2006">
              <mc:Choice xmlns:v="urn:schemas-microsoft-com:vml" Requires="v">
                <p:oleObj spid="_x0000_s5138" name="AxMath" r:id="rId4" imgW="1384200" imgH="291600" progId="Equation.AxMath">
                  <p:embed/>
                </p:oleObj>
              </mc:Choice>
              <mc:Fallback>
                <p:oleObj name="AxMath" r:id="rId4" imgW="1384200" imgH="291600" progId="Equation.AxMath">
                  <p:embed/>
                  <p:pic>
                    <p:nvPicPr>
                      <p:cNvPr id="0" name=""/>
                      <p:cNvPicPr/>
                      <p:nvPr/>
                    </p:nvPicPr>
                    <p:blipFill>
                      <a:blip r:embed="rId5"/>
                      <a:stretch>
                        <a:fillRect/>
                      </a:stretch>
                    </p:blipFill>
                    <p:spPr>
                      <a:xfrm>
                        <a:off x="6095997" y="2665236"/>
                        <a:ext cx="2865931" cy="604738"/>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AEF6F429-AE1C-410A-B6DF-C0EB3497BE12}"/>
              </a:ext>
            </a:extLst>
          </p:cNvPr>
          <p:cNvSpPr txBox="1"/>
          <p:nvPr/>
        </p:nvSpPr>
        <p:spPr>
          <a:xfrm>
            <a:off x="8829406" y="2678308"/>
            <a:ext cx="583095" cy="369332"/>
          </a:xfrm>
          <a:prstGeom prst="rect">
            <a:avLst/>
          </a:prstGeom>
          <a:noFill/>
        </p:spPr>
        <p:txBody>
          <a:bodyPr wrap="square" rtlCol="0">
            <a:spAutoFit/>
          </a:bodyPr>
          <a:lstStyle/>
          <a:p>
            <a:r>
              <a:rPr lang="en-US" altLang="zh-CN">
                <a:solidFill>
                  <a:srgbClr val="FF0000"/>
                </a:solidFill>
              </a:rPr>
              <a:t>*</a:t>
            </a:r>
            <a:endParaRPr lang="zh-CN" altLang="en-US">
              <a:solidFill>
                <a:srgbClr val="FF0000"/>
              </a:solidFill>
            </a:endParaRPr>
          </a:p>
        </p:txBody>
      </p:sp>
    </p:spTree>
    <p:extLst>
      <p:ext uri="{BB962C8B-B14F-4D97-AF65-F5344CB8AC3E}">
        <p14:creationId xmlns:p14="http://schemas.microsoft.com/office/powerpoint/2010/main" val="3925598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A60FF-75D2-4625-936B-5694A2081B72}"/>
              </a:ext>
            </a:extLst>
          </p:cNvPr>
          <p:cNvSpPr txBox="1"/>
          <p:nvPr/>
        </p:nvSpPr>
        <p:spPr>
          <a:xfrm>
            <a:off x="2729946" y="2782669"/>
            <a:ext cx="4731027"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100</a:t>
            </a:r>
            <a:r>
              <a:rPr lang="zh-CN" altLang="en-US" sz="3600">
                <a:latin typeface="Times New Roman" panose="02020603050405020304" pitchFamily="18" charset="0"/>
                <a:cs typeface="Times New Roman" panose="02020603050405020304" pitchFamily="18" charset="0"/>
              </a:rPr>
              <a:t>亿</a:t>
            </a:r>
            <a:r>
              <a:rPr lang="en-US" altLang="zh-CN" sz="3600" i="1">
                <a:latin typeface="Times New Roman" panose="02020603050405020304" pitchFamily="18" charset="0"/>
                <a:cs typeface="Times New Roman" panose="02020603050405020304" pitchFamily="18" charset="0"/>
              </a:rPr>
              <a:t>J/psi</a:t>
            </a:r>
            <a:r>
              <a:rPr lang="zh-CN" altLang="en-US" sz="3600">
                <a:latin typeface="Times New Roman" panose="02020603050405020304" pitchFamily="18" charset="0"/>
                <a:cs typeface="Times New Roman" panose="02020603050405020304" pitchFamily="18" charset="0"/>
              </a:rPr>
              <a:t>两者机时差</a:t>
            </a:r>
          </a:p>
        </p:txBody>
      </p:sp>
    </p:spTree>
    <p:extLst>
      <p:ext uri="{BB962C8B-B14F-4D97-AF65-F5344CB8AC3E}">
        <p14:creationId xmlns:p14="http://schemas.microsoft.com/office/powerpoint/2010/main" val="2100726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09790EAD-02A7-4DCE-BB2E-1F64F41C81C7}"/>
              </a:ext>
            </a:extLst>
          </p:cNvPr>
          <p:cNvGraphicFramePr>
            <a:graphicFrameLocks noChangeAspect="1"/>
          </p:cNvGraphicFramePr>
          <p:nvPr>
            <p:extLst>
              <p:ext uri="{D42A27DB-BD31-4B8C-83A1-F6EECF244321}">
                <p14:modId xmlns:p14="http://schemas.microsoft.com/office/powerpoint/2010/main" val="2330704147"/>
              </p:ext>
            </p:extLst>
          </p:nvPr>
        </p:nvGraphicFramePr>
        <p:xfrm>
          <a:off x="333375" y="984250"/>
          <a:ext cx="11126788" cy="4887913"/>
        </p:xfrm>
        <a:graphic>
          <a:graphicData uri="http://schemas.openxmlformats.org/presentationml/2006/ole">
            <mc:AlternateContent xmlns:mc="http://schemas.openxmlformats.org/markup-compatibility/2006">
              <mc:Choice xmlns:v="urn:schemas-microsoft-com:vml" Requires="v">
                <p:oleObj spid="_x0000_s2100" name="AxMath" r:id="rId3" imgW="4746600" imgH="2086200" progId="Equation.AxMath">
                  <p:embed/>
                </p:oleObj>
              </mc:Choice>
              <mc:Fallback>
                <p:oleObj name="AxMath" r:id="rId3" imgW="4746600" imgH="2086200" progId="Equation.AxMath">
                  <p:embed/>
                  <p:pic>
                    <p:nvPicPr>
                      <p:cNvPr id="0" name=""/>
                      <p:cNvPicPr/>
                      <p:nvPr/>
                    </p:nvPicPr>
                    <p:blipFill>
                      <a:blip r:embed="rId4"/>
                      <a:stretch>
                        <a:fillRect/>
                      </a:stretch>
                    </p:blipFill>
                    <p:spPr>
                      <a:xfrm>
                        <a:off x="333375" y="984250"/>
                        <a:ext cx="11126788" cy="4887913"/>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id="{854CB8D7-D86B-4C82-9293-51F303EA3F85}"/>
              </a:ext>
            </a:extLst>
          </p:cNvPr>
          <p:cNvSpPr txBox="1"/>
          <p:nvPr/>
        </p:nvSpPr>
        <p:spPr>
          <a:xfrm>
            <a:off x="956711" y="293985"/>
            <a:ext cx="4768228" cy="461665"/>
          </a:xfrm>
          <a:prstGeom prst="rect">
            <a:avLst/>
          </a:prstGeom>
          <a:noFill/>
        </p:spPr>
        <p:txBody>
          <a:bodyPr wrap="square" rtlCol="0">
            <a:spAutoFit/>
          </a:bodyPr>
          <a:lstStyle/>
          <a:p>
            <a:r>
              <a:rPr lang="zh-CN" altLang="en-US" sz="2400">
                <a:latin typeface="Times New Roman" panose="02020603050405020304" pitchFamily="18" charset="0"/>
                <a:cs typeface="Times New Roman" panose="02020603050405020304" pitchFamily="18" charset="0"/>
              </a:rPr>
              <a:t>预测天河二号模拟</a:t>
            </a:r>
            <a:r>
              <a:rPr lang="en-US" altLang="zh-CN" sz="2400">
                <a:latin typeface="Times New Roman" panose="02020603050405020304" pitchFamily="18" charset="0"/>
                <a:cs typeface="Times New Roman" panose="02020603050405020304" pitchFamily="18" charset="0"/>
              </a:rPr>
              <a:t>100</a:t>
            </a:r>
            <a:r>
              <a:rPr lang="zh-CN" altLang="en-US" sz="2400">
                <a:latin typeface="Times New Roman" panose="02020603050405020304" pitchFamily="18" charset="0"/>
                <a:cs typeface="Times New Roman" panose="02020603050405020304" pitchFamily="18" charset="0"/>
              </a:rPr>
              <a:t>亿</a:t>
            </a:r>
            <a:r>
              <a:rPr lang="en-US" altLang="zh-CN" sz="2400" i="1">
                <a:latin typeface="Times New Roman" panose="02020603050405020304" pitchFamily="18" charset="0"/>
                <a:cs typeface="Times New Roman" panose="02020603050405020304" pitchFamily="18" charset="0"/>
              </a:rPr>
              <a:t>J/psi</a:t>
            </a:r>
            <a:r>
              <a:rPr lang="zh-CN" altLang="en-US" sz="2400">
                <a:latin typeface="Times New Roman" panose="02020603050405020304" pitchFamily="18" charset="0"/>
                <a:cs typeface="Times New Roman" panose="02020603050405020304" pitchFamily="18" charset="0"/>
              </a:rPr>
              <a:t>事例</a:t>
            </a:r>
          </a:p>
        </p:txBody>
      </p:sp>
      <p:sp>
        <p:nvSpPr>
          <p:cNvPr id="4" name="文本框 3">
            <a:extLst>
              <a:ext uri="{FF2B5EF4-FFF2-40B4-BE49-F238E27FC236}">
                <a16:creationId xmlns:a16="http://schemas.microsoft.com/office/drawing/2014/main" id="{E342FAF5-A770-482B-BF75-FDC74EFEE799}"/>
              </a:ext>
            </a:extLst>
          </p:cNvPr>
          <p:cNvSpPr txBox="1"/>
          <p:nvPr/>
        </p:nvSpPr>
        <p:spPr>
          <a:xfrm>
            <a:off x="504859" y="6032312"/>
            <a:ext cx="10440159" cy="707886"/>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IHEP</a:t>
            </a:r>
            <a:r>
              <a:rPr lang="zh-CN" altLang="en-US" sz="2000">
                <a:latin typeface="Times New Roman" panose="02020603050405020304" pitchFamily="18" charset="0"/>
                <a:cs typeface="Times New Roman" panose="02020603050405020304" pitchFamily="18" charset="0"/>
              </a:rPr>
              <a:t>：孙永昭老师：以前的数据（</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模拟</a:t>
            </a:r>
            <a:r>
              <a:rPr lang="en-US" altLang="zh-CN" sz="2000">
                <a:latin typeface="Times New Roman" panose="02020603050405020304" pitchFamily="18" charset="0"/>
                <a:cs typeface="Times New Roman" panose="02020603050405020304" pitchFamily="18" charset="0"/>
              </a:rPr>
              <a:t>100</a:t>
            </a:r>
            <a:r>
              <a:rPr lang="zh-CN" altLang="en-US" sz="2000">
                <a:latin typeface="Times New Roman" panose="02020603050405020304" pitchFamily="18" charset="0"/>
                <a:cs typeface="Times New Roman" panose="02020603050405020304" pitchFamily="18" charset="0"/>
              </a:rPr>
              <a:t>亿</a:t>
            </a:r>
            <a:r>
              <a:rPr lang="en-US" altLang="zh-CN" sz="2000">
                <a:latin typeface="Times New Roman" panose="02020603050405020304" pitchFamily="18" charset="0"/>
                <a:cs typeface="Times New Roman" panose="02020603050405020304" pitchFamily="18" charset="0"/>
              </a:rPr>
              <a:t>J/psi </a:t>
            </a:r>
            <a:r>
              <a:rPr lang="zh-CN" altLang="en-US" sz="2000">
                <a:latin typeface="Times New Roman" panose="02020603050405020304" pitchFamily="18" charset="0"/>
                <a:cs typeface="Times New Roman" panose="02020603050405020304" pitchFamily="18" charset="0"/>
              </a:rPr>
              <a:t>用时要十天半月）过去了太久</a:t>
            </a:r>
            <a:endParaRPr lang="en-US" altLang="zh-CN" sz="2000">
              <a:latin typeface="Times New Roman" panose="02020603050405020304" pitchFamily="18" charset="0"/>
              <a:cs typeface="Times New Roman" panose="02020603050405020304" pitchFamily="18" charset="0"/>
            </a:endParaRPr>
          </a:p>
          <a:p>
            <a:r>
              <a:rPr lang="zh-CN" altLang="en-US" sz="2000">
                <a:latin typeface="Times New Roman" panose="02020603050405020304" pitchFamily="18" charset="0"/>
                <a:cs typeface="Times New Roman" panose="02020603050405020304" pitchFamily="18" charset="0"/>
              </a:rPr>
              <a:t>            要等到</a:t>
            </a:r>
            <a:r>
              <a:rPr lang="en-US" altLang="zh-CN" sz="2000">
                <a:latin typeface="Times New Roman" panose="02020603050405020304" pitchFamily="18" charset="0"/>
                <a:cs typeface="Times New Roman" panose="02020603050405020304" pitchFamily="18" charset="0"/>
              </a:rPr>
              <a:t>boss-7.0.5</a:t>
            </a:r>
            <a:r>
              <a:rPr lang="zh-CN" altLang="en-US" sz="2000">
                <a:latin typeface="Times New Roman" panose="02020603050405020304" pitchFamily="18" charset="0"/>
                <a:cs typeface="Times New Roman" panose="02020603050405020304" pitchFamily="18" charset="0"/>
              </a:rPr>
              <a:t>发布后再测试，还需半年时间</a:t>
            </a:r>
            <a:endParaRPr lang="en-US" altLang="zh-CN" sz="200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2E195B40-7EA7-400B-B4F3-81B991C61B8C}"/>
              </a:ext>
            </a:extLst>
          </p:cNvPr>
          <p:cNvSpPr txBox="1"/>
          <p:nvPr/>
        </p:nvSpPr>
        <p:spPr>
          <a:xfrm>
            <a:off x="7764877" y="2227877"/>
            <a:ext cx="3695286" cy="1200329"/>
          </a:xfrm>
          <a:prstGeom prst="rect">
            <a:avLst/>
          </a:prstGeom>
          <a:noFill/>
          <a:ln w="28575">
            <a:solidFill>
              <a:schemeClr val="accent1"/>
            </a:solidFill>
          </a:ln>
        </p:spPr>
        <p:txBody>
          <a:bodyPr wrap="square" rtlCol="0">
            <a:spAutoFit/>
          </a:bodyPr>
          <a:lstStyle/>
          <a:p>
            <a:r>
              <a:rPr lang="zh-CN" altLang="en-US" sz="2400"/>
              <a:t>根据加速比曲线，也能算出给</a:t>
            </a:r>
            <a:r>
              <a:rPr lang="zh-CN" altLang="en-US" sz="2400">
                <a:solidFill>
                  <a:srgbClr val="FF0000"/>
                </a:solidFill>
              </a:rPr>
              <a:t>定节点</a:t>
            </a:r>
            <a:r>
              <a:rPr lang="en-US" altLang="zh-CN" sz="2400" i="1">
                <a:solidFill>
                  <a:srgbClr val="FF0000"/>
                </a:solidFill>
                <a:latin typeface="Times New Roman" panose="02020603050405020304" pitchFamily="18" charset="0"/>
                <a:cs typeface="Times New Roman" panose="02020603050405020304" pitchFamily="18" charset="0"/>
              </a:rPr>
              <a:t>p</a:t>
            </a:r>
            <a:r>
              <a:rPr lang="zh-CN" altLang="en-US" sz="2400"/>
              <a:t>情况下，运行作业所用时间</a:t>
            </a:r>
          </a:p>
        </p:txBody>
      </p:sp>
    </p:spTree>
    <p:extLst>
      <p:ext uri="{BB962C8B-B14F-4D97-AF65-F5344CB8AC3E}">
        <p14:creationId xmlns:p14="http://schemas.microsoft.com/office/powerpoint/2010/main" val="360123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91AAAD-CB79-4126-B790-A7C7514F7562}"/>
              </a:ext>
            </a:extLst>
          </p:cNvPr>
          <p:cNvSpPr txBox="1"/>
          <p:nvPr/>
        </p:nvSpPr>
        <p:spPr>
          <a:xfrm>
            <a:off x="841513" y="982176"/>
            <a:ext cx="10508973" cy="4893647"/>
          </a:xfrm>
          <a:prstGeom prst="rect">
            <a:avLst/>
          </a:prstGeom>
          <a:noFill/>
        </p:spPr>
        <p:txBody>
          <a:bodyPr wrap="square" rtlCol="0">
            <a:spAutoFit/>
          </a:bodyPr>
          <a:lstStyle/>
          <a:p>
            <a:r>
              <a:rPr lang="zh-CN" altLang="en-US" sz="2400">
                <a:latin typeface="Times New Roman" panose="02020603050405020304" pitchFamily="18" charset="0"/>
                <a:cs typeface="Times New Roman" panose="02020603050405020304" pitchFamily="18" charset="0"/>
              </a:rPr>
              <a:t>研究方向的初步想法：</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1. </a:t>
            </a:r>
            <a:r>
              <a:rPr lang="zh-CN" altLang="en-US" sz="2400">
                <a:latin typeface="Times New Roman" panose="02020603050405020304" pitchFamily="18" charset="0"/>
                <a:cs typeface="Times New Roman" panose="02020603050405020304" pitchFamily="18" charset="0"/>
              </a:rPr>
              <a:t>加速比曲线在大量节点或者核数时的走向</a:t>
            </a:r>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2. </a:t>
            </a:r>
            <a:r>
              <a:rPr lang="zh-CN" altLang="en-US" sz="2400">
                <a:latin typeface="Times New Roman" panose="02020603050405020304" pitchFamily="18" charset="0"/>
                <a:cs typeface="Times New Roman" panose="02020603050405020304" pitchFamily="18" charset="0"/>
              </a:rPr>
              <a:t>加速比曲线偏移</a:t>
            </a:r>
            <a:r>
              <a:rPr lang="en-US" altLang="zh-CN" sz="2400" i="1">
                <a:latin typeface="Times New Roman" panose="02020603050405020304" pitchFamily="18" charset="0"/>
                <a:cs typeface="Times New Roman" panose="02020603050405020304" pitchFamily="18" charset="0"/>
              </a:rPr>
              <a:t>y=x</a:t>
            </a:r>
            <a:r>
              <a:rPr lang="zh-CN" altLang="en-US" sz="2400">
                <a:latin typeface="Times New Roman" panose="02020603050405020304" pitchFamily="18" charset="0"/>
                <a:cs typeface="Times New Roman" panose="02020603050405020304" pitchFamily="18" charset="0"/>
              </a:rPr>
              <a:t>的原因</a:t>
            </a:r>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3. </a:t>
            </a:r>
            <a:r>
              <a:rPr lang="zh-CN" altLang="en-US" sz="2400">
                <a:latin typeface="Times New Roman" panose="02020603050405020304" pitchFamily="18" charset="0"/>
                <a:cs typeface="Times New Roman" panose="02020603050405020304" pitchFamily="18" charset="0"/>
              </a:rPr>
              <a:t>使得加速比曲线靠近</a:t>
            </a:r>
            <a:r>
              <a:rPr lang="en-US" altLang="zh-CN" sz="2400" i="1">
                <a:latin typeface="Times New Roman" panose="02020603050405020304" pitchFamily="18" charset="0"/>
                <a:cs typeface="Times New Roman" panose="02020603050405020304" pitchFamily="18" charset="0"/>
              </a:rPr>
              <a:t>y=x</a:t>
            </a:r>
            <a:r>
              <a:rPr lang="zh-CN" altLang="en-US" sz="2400">
                <a:latin typeface="Times New Roman" panose="02020603050405020304" pitchFamily="18" charset="0"/>
                <a:cs typeface="Times New Roman" panose="02020603050405020304" pitchFamily="18" charset="0"/>
              </a:rPr>
              <a:t>的办法</a:t>
            </a:r>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4. </a:t>
            </a:r>
            <a:r>
              <a:rPr lang="zh-CN" altLang="en-US" sz="2400">
                <a:latin typeface="Times New Roman" panose="02020603050405020304" pitchFamily="18" charset="0"/>
                <a:cs typeface="Times New Roman" panose="02020603050405020304" pitchFamily="18" charset="0"/>
              </a:rPr>
              <a:t>预测给定节点数，生成一定量的模拟数据的用时</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需要天河二号的支持：</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marL="457200" indent="-457200">
              <a:buAutoNum type="arabicPeriod"/>
            </a:pPr>
            <a:r>
              <a:rPr lang="zh-CN" altLang="en-US" sz="2400">
                <a:latin typeface="Times New Roman" panose="02020603050405020304" pitchFamily="18" charset="0"/>
                <a:cs typeface="Times New Roman" panose="02020603050405020304" pitchFamily="18" charset="0"/>
              </a:rPr>
              <a:t>能否调度上百、上千节点给此项目使用</a:t>
            </a:r>
            <a:endParaRPr lang="en-US" altLang="zh-CN" sz="2400">
              <a:latin typeface="Times New Roman" panose="02020603050405020304" pitchFamily="18" charset="0"/>
              <a:cs typeface="Times New Roman" panose="02020603050405020304" pitchFamily="18" charset="0"/>
            </a:endParaRPr>
          </a:p>
          <a:p>
            <a:pPr marL="457200" indent="-457200">
              <a:buAutoNum type="arabicPeriod"/>
            </a:pPr>
            <a:r>
              <a:rPr lang="zh-CN" altLang="en-US" sz="2400">
                <a:latin typeface="Times New Roman" panose="02020603050405020304" pitchFamily="18" charset="0"/>
                <a:cs typeface="Times New Roman" panose="02020603050405020304" pitchFamily="18" charset="0"/>
              </a:rPr>
              <a:t>模拟</a:t>
            </a:r>
            <a:r>
              <a:rPr lang="en-US" altLang="zh-CN" sz="2400">
                <a:latin typeface="Times New Roman" panose="02020603050405020304" pitchFamily="18" charset="0"/>
                <a:cs typeface="Times New Roman" panose="02020603050405020304" pitchFamily="18" charset="0"/>
              </a:rPr>
              <a:t>100</a:t>
            </a:r>
            <a:r>
              <a:rPr lang="zh-CN" altLang="en-US" sz="2400">
                <a:latin typeface="Times New Roman" panose="02020603050405020304" pitchFamily="18" charset="0"/>
                <a:cs typeface="Times New Roman" panose="02020603050405020304" pitchFamily="18" charset="0"/>
              </a:rPr>
              <a:t>亿</a:t>
            </a:r>
            <a:r>
              <a:rPr lang="en-US" altLang="zh-CN" sz="2400" i="1">
                <a:latin typeface="Times New Roman" panose="02020603050405020304" pitchFamily="18" charset="0"/>
                <a:cs typeface="Times New Roman" panose="02020603050405020304" pitchFamily="18" charset="0"/>
              </a:rPr>
              <a:t>J/psi</a:t>
            </a:r>
            <a:r>
              <a:rPr lang="zh-CN" altLang="en-US" sz="2400">
                <a:latin typeface="Times New Roman" panose="02020603050405020304" pitchFamily="18" charset="0"/>
                <a:cs typeface="Times New Roman" panose="02020603050405020304" pitchFamily="18" charset="0"/>
              </a:rPr>
              <a:t>生成的数据量大概</a:t>
            </a:r>
            <a:r>
              <a:rPr lang="en-US" altLang="zh-CN" sz="2400">
                <a:latin typeface="Times New Roman" panose="02020603050405020304" pitchFamily="18" charset="0"/>
                <a:cs typeface="Times New Roman" panose="02020603050405020304" pitchFamily="18" charset="0"/>
              </a:rPr>
              <a:t>10T</a:t>
            </a:r>
            <a:r>
              <a:rPr lang="zh-CN" altLang="en-US" sz="2400">
                <a:latin typeface="Times New Roman" panose="02020603050405020304" pitchFamily="18" charset="0"/>
                <a:cs typeface="Times New Roman" panose="02020603050405020304" pitchFamily="18" charset="0"/>
              </a:rPr>
              <a:t>，磁盘</a:t>
            </a:r>
            <a:r>
              <a:rPr lang="en-US" altLang="zh-CN" sz="2400">
                <a:latin typeface="Times New Roman" panose="02020603050405020304" pitchFamily="18" charset="0"/>
                <a:cs typeface="Times New Roman" panose="02020603050405020304" pitchFamily="18" charset="0"/>
              </a:rPr>
              <a:t>I/O</a:t>
            </a:r>
            <a:r>
              <a:rPr lang="zh-CN" altLang="en-US" sz="2400">
                <a:latin typeface="Times New Roman" panose="02020603050405020304" pitchFamily="18" charset="0"/>
                <a:cs typeface="Times New Roman" panose="02020603050405020304" pitchFamily="18" charset="0"/>
              </a:rPr>
              <a:t>可以支持，但是存储有没有空间？天河二号能否支持专用一块磁盘写入此数据？</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07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A60FF-75D2-4625-936B-5694A2081B72}"/>
              </a:ext>
            </a:extLst>
          </p:cNvPr>
          <p:cNvSpPr txBox="1"/>
          <p:nvPr/>
        </p:nvSpPr>
        <p:spPr>
          <a:xfrm>
            <a:off x="2186607" y="2875435"/>
            <a:ext cx="6732106" cy="646331"/>
          </a:xfrm>
          <a:prstGeom prst="rect">
            <a:avLst/>
          </a:prstGeom>
          <a:noFill/>
        </p:spPr>
        <p:txBody>
          <a:bodyPr wrap="square" rtlCol="0">
            <a:spAutoFit/>
          </a:bodyPr>
          <a:lstStyle/>
          <a:p>
            <a:r>
              <a:rPr lang="zh-CN" altLang="en-US" sz="3600">
                <a:latin typeface="Times New Roman" panose="02020603050405020304" pitchFamily="18" charset="0"/>
                <a:cs typeface="Times New Roman" panose="02020603050405020304" pitchFamily="18" charset="0"/>
              </a:rPr>
              <a:t>未来规划：</a:t>
            </a:r>
            <a:r>
              <a:rPr lang="en-US" altLang="zh-CN" sz="3600">
                <a:latin typeface="Times New Roman" panose="02020603050405020304" pitchFamily="18" charset="0"/>
                <a:cs typeface="Times New Roman" panose="02020603050405020304" pitchFamily="18" charset="0"/>
              </a:rPr>
              <a:t>IHEP farm </a:t>
            </a:r>
            <a:r>
              <a:rPr lang="zh-CN" altLang="en-US" sz="3600">
                <a:latin typeface="Times New Roman" panose="02020603050405020304" pitchFamily="18" charset="0"/>
                <a:cs typeface="Times New Roman" panose="02020603050405020304" pitchFamily="18" charset="0"/>
              </a:rPr>
              <a:t>成本估算</a:t>
            </a:r>
          </a:p>
        </p:txBody>
      </p:sp>
    </p:spTree>
    <p:extLst>
      <p:ext uri="{BB962C8B-B14F-4D97-AF65-F5344CB8AC3E}">
        <p14:creationId xmlns:p14="http://schemas.microsoft.com/office/powerpoint/2010/main" val="363999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E8EFB2-A562-4402-B887-9F4934BDF66E}"/>
              </a:ext>
            </a:extLst>
          </p:cNvPr>
          <p:cNvSpPr/>
          <p:nvPr/>
        </p:nvSpPr>
        <p:spPr>
          <a:xfrm>
            <a:off x="0" y="1374765"/>
            <a:ext cx="12085983" cy="5036122"/>
          </a:xfrm>
          <a:prstGeom prst="rect">
            <a:avLst/>
          </a:prstGeom>
        </p:spPr>
        <p:txBody>
          <a:bodyPr wrap="square">
            <a:spAutoFit/>
          </a:bodyPr>
          <a:lstStyle/>
          <a:p>
            <a:pPr marL="342900" indent="-342900">
              <a:lnSpc>
                <a:spcPct val="150000"/>
              </a:lnSpc>
              <a:buFont typeface="+mj-lt"/>
              <a:buAutoNum type="arabicPeriod"/>
            </a:pPr>
            <a:r>
              <a:rPr lang="zh-CN" altLang="en-US"/>
              <a:t>单节点单核比单节点</a:t>
            </a:r>
            <a:r>
              <a:rPr lang="en-US" altLang="zh-CN"/>
              <a:t>24</a:t>
            </a:r>
            <a:r>
              <a:rPr lang="zh-CN" altLang="en-US"/>
              <a:t>核的速度快，但每个</a:t>
            </a:r>
            <a:r>
              <a:rPr lang="en-US" altLang="zh-CN"/>
              <a:t>BOSS</a:t>
            </a:r>
            <a:r>
              <a:rPr lang="zh-CN" altLang="en-US"/>
              <a:t>进程的内存占用小于</a:t>
            </a:r>
            <a:r>
              <a:rPr lang="en-US" altLang="zh-CN"/>
              <a:t>1GB</a:t>
            </a:r>
            <a:r>
              <a:rPr lang="zh-CN" altLang="en-US"/>
              <a:t>（请统计下在</a:t>
            </a:r>
            <a:r>
              <a:rPr lang="en-US" altLang="zh-CN"/>
              <a:t>IHEP</a:t>
            </a:r>
            <a:r>
              <a:rPr lang="zh-CN" altLang="en-US"/>
              <a:t>和天河</a:t>
            </a:r>
            <a:r>
              <a:rPr lang="en-US" altLang="zh-CN"/>
              <a:t>2</a:t>
            </a:r>
            <a:r>
              <a:rPr lang="zh-CN" altLang="en-US"/>
              <a:t>各占用多少内存），远远小于每个节点对</a:t>
            </a:r>
            <a:r>
              <a:rPr lang="en-US" altLang="zh-CN"/>
              <a:t>24</a:t>
            </a:r>
            <a:r>
              <a:rPr lang="zh-CN" altLang="en-US"/>
              <a:t>个进程内存的平均值～</a:t>
            </a:r>
            <a:r>
              <a:rPr lang="en-US" altLang="zh-CN"/>
              <a:t>2.6GB</a:t>
            </a:r>
            <a:r>
              <a:rPr lang="zh-CN" altLang="en-US"/>
              <a:t>，所以速度差异不一定是内存带来的，内存的优化可能没有太大必要。根据邹老师的经验，差异有可能是睿频带来的，单核时可以进行睿频，</a:t>
            </a:r>
            <a:r>
              <a:rPr lang="en-US" altLang="zh-CN"/>
              <a:t>24</a:t>
            </a:r>
            <a:r>
              <a:rPr lang="zh-CN" altLang="en-US"/>
              <a:t>核跑满时很难睿频，请你检查下两个站点的</a:t>
            </a:r>
            <a:r>
              <a:rPr lang="en-US" altLang="zh-CN"/>
              <a:t>CPU</a:t>
            </a:r>
            <a:r>
              <a:rPr lang="zh-CN" altLang="en-US"/>
              <a:t>型号及其睿频属性，统计下单节点单核与单节点多核每个事例的模拟时间，根据经验，睿频带来的差别大概</a:t>
            </a:r>
            <a:r>
              <a:rPr lang="en-US" altLang="zh-CN"/>
              <a:t>30%</a:t>
            </a:r>
            <a:r>
              <a:rPr lang="zh-CN" altLang="en-US"/>
              <a:t>。 </a:t>
            </a:r>
            <a:endParaRPr lang="en-US" altLang="zh-CN"/>
          </a:p>
          <a:p>
            <a:pPr>
              <a:lnSpc>
                <a:spcPct val="150000"/>
              </a:lnSpc>
            </a:pPr>
            <a:endParaRPr lang="zh-CN" altLang="en-US"/>
          </a:p>
          <a:p>
            <a:pPr>
              <a:lnSpc>
                <a:spcPct val="150000"/>
              </a:lnSpc>
            </a:pPr>
            <a:r>
              <a:rPr lang="en-US" altLang="zh-CN"/>
              <a:t>2.  sqlite</a:t>
            </a:r>
            <a:r>
              <a:rPr lang="zh-CN" altLang="en-US"/>
              <a:t>执行效率会比</a:t>
            </a:r>
            <a:r>
              <a:rPr lang="en-US" altLang="zh-CN"/>
              <a:t>mysql</a:t>
            </a:r>
            <a:r>
              <a:rPr lang="zh-CN" altLang="en-US"/>
              <a:t>高，请你比较下这两个版本的模拟速度的差异 </a:t>
            </a:r>
            <a:endParaRPr lang="en-US" altLang="zh-CN"/>
          </a:p>
          <a:p>
            <a:pPr>
              <a:lnSpc>
                <a:spcPct val="150000"/>
              </a:lnSpc>
            </a:pPr>
            <a:endParaRPr lang="en-US" altLang="zh-CN"/>
          </a:p>
          <a:p>
            <a:pPr>
              <a:lnSpc>
                <a:spcPct val="150000"/>
              </a:lnSpc>
            </a:pPr>
            <a:r>
              <a:rPr lang="en-US" altLang="zh-CN"/>
              <a:t>3.  sqlite</a:t>
            </a:r>
            <a:r>
              <a:rPr lang="zh-CN" altLang="en-US"/>
              <a:t>的数据文件需要在每次模拟前更新，请跟马老师配合研究下</a:t>
            </a:r>
            <a:r>
              <a:rPr lang="en-US" altLang="zh-CN"/>
              <a:t>sqlite</a:t>
            </a:r>
            <a:r>
              <a:rPr lang="zh-CN" altLang="en-US"/>
              <a:t>自动更新的方式 </a:t>
            </a:r>
            <a:endParaRPr lang="en-US" altLang="zh-CN"/>
          </a:p>
          <a:p>
            <a:pPr>
              <a:lnSpc>
                <a:spcPct val="150000"/>
              </a:lnSpc>
            </a:pPr>
            <a:endParaRPr lang="zh-CN" altLang="en-US"/>
          </a:p>
          <a:p>
            <a:pPr>
              <a:lnSpc>
                <a:spcPct val="150000"/>
              </a:lnSpc>
            </a:pPr>
            <a:r>
              <a:rPr lang="en-US" altLang="zh-CN"/>
              <a:t>4.  </a:t>
            </a:r>
            <a:r>
              <a:rPr lang="zh-CN" altLang="en-US"/>
              <a:t>验证下</a:t>
            </a:r>
            <a:r>
              <a:rPr lang="en-US" altLang="zh-CN"/>
              <a:t>sigularity</a:t>
            </a:r>
            <a:r>
              <a:rPr lang="zh-CN" altLang="en-US"/>
              <a:t>对模拟速度的影响，比如一个</a:t>
            </a:r>
            <a:r>
              <a:rPr lang="en-US" altLang="zh-CN"/>
              <a:t>sigularity</a:t>
            </a:r>
            <a:r>
              <a:rPr lang="zh-CN" altLang="en-US"/>
              <a:t>容器跑</a:t>
            </a:r>
            <a:r>
              <a:rPr lang="en-US" altLang="zh-CN"/>
              <a:t>24</a:t>
            </a:r>
            <a:r>
              <a:rPr lang="zh-CN" altLang="en-US"/>
              <a:t>个</a:t>
            </a:r>
            <a:r>
              <a:rPr lang="en-US" altLang="zh-CN"/>
              <a:t>boss</a:t>
            </a:r>
            <a:r>
              <a:rPr lang="zh-CN" altLang="en-US"/>
              <a:t>作业和每个</a:t>
            </a:r>
            <a:r>
              <a:rPr lang="en-US" altLang="zh-CN"/>
              <a:t>boss</a:t>
            </a:r>
            <a:r>
              <a:rPr lang="zh-CN" altLang="en-US"/>
              <a:t>作业都在容器内跑的差别，理    论上差别应该很小。另外</a:t>
            </a:r>
            <a:r>
              <a:rPr lang="en-US" altLang="zh-CN"/>
              <a:t>boss</a:t>
            </a:r>
            <a:r>
              <a:rPr lang="zh-CN" altLang="en-US"/>
              <a:t>作业</a:t>
            </a:r>
            <a:r>
              <a:rPr lang="en-US" altLang="zh-CN"/>
              <a:t>singularity</a:t>
            </a:r>
            <a:r>
              <a:rPr lang="zh-CN" altLang="en-US"/>
              <a:t>初始化需要的时间请调研下。 </a:t>
            </a:r>
          </a:p>
        </p:txBody>
      </p:sp>
      <p:sp>
        <p:nvSpPr>
          <p:cNvPr id="3" name="矩形 2">
            <a:extLst>
              <a:ext uri="{FF2B5EF4-FFF2-40B4-BE49-F238E27FC236}">
                <a16:creationId xmlns:a16="http://schemas.microsoft.com/office/drawing/2014/main" id="{0F344F8A-053E-4CF7-B9F8-84C129BFDB2A}"/>
              </a:ext>
            </a:extLst>
          </p:cNvPr>
          <p:cNvSpPr/>
          <p:nvPr/>
        </p:nvSpPr>
        <p:spPr>
          <a:xfrm>
            <a:off x="559786" y="447113"/>
            <a:ext cx="4330265" cy="646331"/>
          </a:xfrm>
          <a:prstGeom prst="rect">
            <a:avLst/>
          </a:prstGeom>
        </p:spPr>
        <p:txBody>
          <a:bodyPr wrap="square">
            <a:spAutoFit/>
          </a:bodyPr>
          <a:lstStyle/>
          <a:p>
            <a:r>
              <a:rPr lang="en-US" altLang="zh-CN"/>
              <a:t>From: Ms Zhang Yao</a:t>
            </a:r>
          </a:p>
          <a:p>
            <a:r>
              <a:rPr lang="en-US" altLang="zh-CN"/>
              <a:t>Time: 2019/8/16 8:52</a:t>
            </a:r>
            <a:endParaRPr lang="zh-CN" altLang="en-US"/>
          </a:p>
        </p:txBody>
      </p:sp>
      <p:sp>
        <p:nvSpPr>
          <p:cNvPr id="4" name="文本框 3">
            <a:extLst>
              <a:ext uri="{FF2B5EF4-FFF2-40B4-BE49-F238E27FC236}">
                <a16:creationId xmlns:a16="http://schemas.microsoft.com/office/drawing/2014/main" id="{312B07E1-CF45-4F92-ACB0-9CCCB41AB43E}"/>
              </a:ext>
            </a:extLst>
          </p:cNvPr>
          <p:cNvSpPr txBox="1"/>
          <p:nvPr/>
        </p:nvSpPr>
        <p:spPr>
          <a:xfrm>
            <a:off x="3949149" y="447112"/>
            <a:ext cx="7871791" cy="646331"/>
          </a:xfrm>
          <a:prstGeom prst="rect">
            <a:avLst/>
          </a:prstGeom>
          <a:noFill/>
        </p:spPr>
        <p:txBody>
          <a:bodyPr wrap="square" rtlCol="0">
            <a:spAutoFit/>
          </a:bodyPr>
          <a:lstStyle/>
          <a:p>
            <a:r>
              <a:rPr lang="zh-CN" altLang="en-US"/>
              <a:t>此上</a:t>
            </a:r>
            <a:r>
              <a:rPr lang="en-US" altLang="zh-CN"/>
              <a:t>PPT</a:t>
            </a:r>
            <a:r>
              <a:rPr lang="zh-CN" altLang="en-US"/>
              <a:t>是为了解答张瑶老师发送的</a:t>
            </a:r>
            <a:r>
              <a:rPr lang="en-US" altLang="zh-CN"/>
              <a:t>2019.8.19 </a:t>
            </a:r>
            <a:r>
              <a:rPr lang="zh-CN" altLang="en-US"/>
              <a:t>的邮件</a:t>
            </a:r>
            <a:endParaRPr lang="en-US" altLang="zh-CN"/>
          </a:p>
          <a:p>
            <a:r>
              <a:rPr lang="zh-CN" altLang="en-US"/>
              <a:t>邮件如下：</a:t>
            </a:r>
          </a:p>
        </p:txBody>
      </p:sp>
    </p:spTree>
    <p:extLst>
      <p:ext uri="{BB962C8B-B14F-4D97-AF65-F5344CB8AC3E}">
        <p14:creationId xmlns:p14="http://schemas.microsoft.com/office/powerpoint/2010/main" val="38239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A56332-1945-4EDC-898C-ACC57FC5D25D}"/>
              </a:ext>
            </a:extLst>
          </p:cNvPr>
          <p:cNvSpPr/>
          <p:nvPr/>
        </p:nvSpPr>
        <p:spPr>
          <a:xfrm>
            <a:off x="1338469" y="2429974"/>
            <a:ext cx="6096000" cy="646331"/>
          </a:xfrm>
          <a:prstGeom prst="rect">
            <a:avLst/>
          </a:prstGeom>
        </p:spPr>
        <p:txBody>
          <a:bodyPr>
            <a:spAutoFit/>
          </a:bodyPr>
          <a:lstStyle/>
          <a:p>
            <a:r>
              <a:rPr lang="zh-CN" altLang="en-US"/>
              <a:t>每个节点拥有</a:t>
            </a:r>
            <a:r>
              <a:rPr lang="en-US" altLang="zh-CN"/>
              <a:t>64GB</a:t>
            </a:r>
            <a:r>
              <a:rPr lang="zh-CN" altLang="en-US"/>
              <a:t>主存，而每个</a:t>
            </a:r>
            <a:r>
              <a:rPr lang="en-US" altLang="zh-CN"/>
              <a:t>Xeon Phi</a:t>
            </a:r>
            <a:r>
              <a:rPr lang="zh-CN" altLang="en-US"/>
              <a:t>协处理器板载</a:t>
            </a:r>
            <a:r>
              <a:rPr lang="en-US" altLang="zh-CN"/>
              <a:t>8GB</a:t>
            </a:r>
            <a:r>
              <a:rPr lang="zh-CN" altLang="en-US"/>
              <a:t>内存，故每节点共</a:t>
            </a:r>
            <a:r>
              <a:rPr lang="en-US" altLang="zh-CN"/>
              <a:t>88GB</a:t>
            </a:r>
            <a:r>
              <a:rPr lang="zh-CN" altLang="en-US"/>
              <a:t>内存</a:t>
            </a:r>
          </a:p>
        </p:txBody>
      </p:sp>
      <p:pic>
        <p:nvPicPr>
          <p:cNvPr id="3" name="图片 2">
            <a:extLst>
              <a:ext uri="{FF2B5EF4-FFF2-40B4-BE49-F238E27FC236}">
                <a16:creationId xmlns:a16="http://schemas.microsoft.com/office/drawing/2014/main" id="{95A9B138-EE12-448F-921B-0112CEE125C8}"/>
              </a:ext>
            </a:extLst>
          </p:cNvPr>
          <p:cNvPicPr>
            <a:picLocks noChangeAspect="1"/>
          </p:cNvPicPr>
          <p:nvPr/>
        </p:nvPicPr>
        <p:blipFill>
          <a:blip r:embed="rId2"/>
          <a:stretch>
            <a:fillRect/>
          </a:stretch>
        </p:blipFill>
        <p:spPr>
          <a:xfrm>
            <a:off x="507944" y="1405001"/>
            <a:ext cx="11176107" cy="2924589"/>
          </a:xfrm>
          <a:prstGeom prst="rect">
            <a:avLst/>
          </a:prstGeom>
        </p:spPr>
      </p:pic>
      <p:sp>
        <p:nvSpPr>
          <p:cNvPr id="4" name="文本框 3">
            <a:extLst>
              <a:ext uri="{FF2B5EF4-FFF2-40B4-BE49-F238E27FC236}">
                <a16:creationId xmlns:a16="http://schemas.microsoft.com/office/drawing/2014/main" id="{90F6899A-61E8-4CB1-9C7A-C9CDA4F01343}"/>
              </a:ext>
            </a:extLst>
          </p:cNvPr>
          <p:cNvSpPr txBox="1"/>
          <p:nvPr/>
        </p:nvSpPr>
        <p:spPr>
          <a:xfrm>
            <a:off x="507944" y="4662065"/>
            <a:ext cx="11176107" cy="1384995"/>
          </a:xfrm>
          <a:prstGeom prst="rect">
            <a:avLst/>
          </a:prstGeom>
          <a:noFill/>
        </p:spPr>
        <p:txBody>
          <a:bodyPr wrap="square" rtlCol="0">
            <a:spAutoFit/>
          </a:bodyPr>
          <a:lstStyle/>
          <a:p>
            <a:pPr algn="ctr"/>
            <a:r>
              <a:rPr lang="zh-CN" altLang="en-US" sz="2800">
                <a:latin typeface="Times New Roman" panose="02020603050405020304" pitchFamily="18" charset="0"/>
                <a:cs typeface="Times New Roman" panose="02020603050405020304" pitchFamily="18" charset="0"/>
              </a:rPr>
              <a:t>天河二号内存配置远大于</a:t>
            </a:r>
            <a:r>
              <a:rPr lang="en-US" altLang="zh-CN" sz="2800">
                <a:latin typeface="Times New Roman" panose="02020603050405020304" pitchFamily="18" charset="0"/>
                <a:cs typeface="Times New Roman" panose="02020603050405020304" pitchFamily="18" charset="0"/>
              </a:rPr>
              <a:t>BOSS</a:t>
            </a:r>
            <a:r>
              <a:rPr lang="zh-CN" altLang="en-US" sz="2800">
                <a:latin typeface="Times New Roman" panose="02020603050405020304" pitchFamily="18" charset="0"/>
                <a:cs typeface="Times New Roman" panose="02020603050405020304" pitchFamily="18" charset="0"/>
              </a:rPr>
              <a:t>模拟作业所需内存</a:t>
            </a:r>
            <a:endParaRPr lang="en-US" altLang="zh-CN" sz="2800">
              <a:latin typeface="Times New Roman" panose="02020603050405020304" pitchFamily="18" charset="0"/>
              <a:cs typeface="Times New Roman" panose="02020603050405020304" pitchFamily="18" charset="0"/>
            </a:endParaRPr>
          </a:p>
          <a:p>
            <a:pPr algn="ctr"/>
            <a:endParaRPr lang="en-US" altLang="zh-CN" sz="2800">
              <a:latin typeface="Times New Roman" panose="02020603050405020304" pitchFamily="18" charset="0"/>
              <a:cs typeface="Times New Roman" panose="02020603050405020304" pitchFamily="18" charset="0"/>
            </a:endParaRPr>
          </a:p>
          <a:p>
            <a:pPr algn="ctr"/>
            <a:r>
              <a:rPr lang="zh-CN" altLang="en-US" sz="2800">
                <a:latin typeface="Times New Roman" panose="02020603050405020304" pitchFamily="18" charset="0"/>
                <a:cs typeface="Times New Roman" panose="02020603050405020304" pitchFamily="18" charset="0"/>
              </a:rPr>
              <a:t>初步估计内存不存在瓶颈</a:t>
            </a:r>
          </a:p>
        </p:txBody>
      </p:sp>
      <p:sp>
        <p:nvSpPr>
          <p:cNvPr id="5" name="文本框 4">
            <a:extLst>
              <a:ext uri="{FF2B5EF4-FFF2-40B4-BE49-F238E27FC236}">
                <a16:creationId xmlns:a16="http://schemas.microsoft.com/office/drawing/2014/main" id="{A7267F48-EE4B-49C8-922C-D10DBFBD8AD3}"/>
              </a:ext>
            </a:extLst>
          </p:cNvPr>
          <p:cNvSpPr txBox="1"/>
          <p:nvPr/>
        </p:nvSpPr>
        <p:spPr>
          <a:xfrm>
            <a:off x="627213" y="226165"/>
            <a:ext cx="3339548" cy="584775"/>
          </a:xfrm>
          <a:prstGeom prst="rect">
            <a:avLst/>
          </a:prstGeom>
          <a:noFill/>
        </p:spPr>
        <p:txBody>
          <a:bodyPr wrap="square" rtlCol="0">
            <a:spAutoFit/>
          </a:bodyPr>
          <a:lstStyle/>
          <a:p>
            <a:r>
              <a:rPr lang="zh-CN" altLang="en-US" sz="3200"/>
              <a:t>内存结论</a:t>
            </a:r>
          </a:p>
        </p:txBody>
      </p:sp>
      <p:sp>
        <p:nvSpPr>
          <p:cNvPr id="6" name="矩形 5">
            <a:extLst>
              <a:ext uri="{FF2B5EF4-FFF2-40B4-BE49-F238E27FC236}">
                <a16:creationId xmlns:a16="http://schemas.microsoft.com/office/drawing/2014/main" id="{8C169E56-1E9F-4B59-B221-1D90184A704A}"/>
              </a:ext>
            </a:extLst>
          </p:cNvPr>
          <p:cNvSpPr/>
          <p:nvPr/>
        </p:nvSpPr>
        <p:spPr>
          <a:xfrm>
            <a:off x="4625008" y="6514535"/>
            <a:ext cx="7779027" cy="307777"/>
          </a:xfrm>
          <a:prstGeom prst="rect">
            <a:avLst/>
          </a:prstGeom>
        </p:spPr>
        <p:txBody>
          <a:bodyPr wrap="square">
            <a:spAutoFit/>
          </a:bodyPr>
          <a:lstStyle/>
          <a:p>
            <a:r>
              <a:rPr lang="en-US" altLang="zh-CN" sz="1400"/>
              <a:t>http://www.nscc-gz.cn/Product/HighPerformanceComputingService/ServiceCharacteristics.html?</a:t>
            </a:r>
            <a:endParaRPr lang="zh-CN" altLang="en-US" sz="1400"/>
          </a:p>
        </p:txBody>
      </p:sp>
    </p:spTree>
    <p:extLst>
      <p:ext uri="{BB962C8B-B14F-4D97-AF65-F5344CB8AC3E}">
        <p14:creationId xmlns:p14="http://schemas.microsoft.com/office/powerpoint/2010/main" val="1668346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21041C-CA3A-4F81-A6DF-D6FA4720C955}"/>
              </a:ext>
            </a:extLst>
          </p:cNvPr>
          <p:cNvSpPr/>
          <p:nvPr/>
        </p:nvSpPr>
        <p:spPr>
          <a:xfrm>
            <a:off x="0" y="879776"/>
            <a:ext cx="12192000" cy="5098447"/>
          </a:xfrm>
          <a:prstGeom prst="rect">
            <a:avLst/>
          </a:prstGeom>
        </p:spPr>
        <p:txBody>
          <a:bodyPr wrap="square">
            <a:spAutoFit/>
          </a:bodyPr>
          <a:lstStyle/>
          <a:p>
            <a:pPr marL="342900" indent="-342900">
              <a:lnSpc>
                <a:spcPct val="140000"/>
              </a:lnSpc>
              <a:buFont typeface="+mj-lt"/>
              <a:buAutoNum type="arabicPeriod" startAt="5"/>
            </a:pPr>
            <a:r>
              <a:rPr lang="zh-CN" altLang="en-US"/>
              <a:t>节点内，系统调度等等会占用一部分资源，请测试下，一个节点跑</a:t>
            </a:r>
            <a:r>
              <a:rPr lang="en-US" altLang="zh-CN"/>
              <a:t>23</a:t>
            </a:r>
            <a:r>
              <a:rPr lang="zh-CN" altLang="en-US"/>
              <a:t>或</a:t>
            </a:r>
            <a:r>
              <a:rPr lang="en-US" altLang="zh-CN"/>
              <a:t>22</a:t>
            </a:r>
            <a:r>
              <a:rPr lang="zh-CN" altLang="en-US"/>
              <a:t>个</a:t>
            </a:r>
            <a:r>
              <a:rPr lang="en-US" altLang="zh-CN"/>
              <a:t>boss</a:t>
            </a:r>
            <a:r>
              <a:rPr lang="zh-CN" altLang="en-US"/>
              <a:t>作业时，模拟速度的差异</a:t>
            </a:r>
            <a:endParaRPr lang="en-US" altLang="zh-CN"/>
          </a:p>
          <a:p>
            <a:pPr>
              <a:lnSpc>
                <a:spcPct val="140000"/>
              </a:lnSpc>
            </a:pPr>
            <a:r>
              <a:rPr lang="zh-CN" altLang="en-US"/>
              <a:t> </a:t>
            </a:r>
          </a:p>
          <a:p>
            <a:pPr marL="342900" indent="-342900">
              <a:lnSpc>
                <a:spcPct val="140000"/>
              </a:lnSpc>
              <a:buAutoNum type="arabicPeriod" startAt="6"/>
            </a:pPr>
            <a:r>
              <a:rPr lang="zh-CN" altLang="en-US"/>
              <a:t>请根据超算的</a:t>
            </a:r>
            <a:r>
              <a:rPr lang="en-US" altLang="zh-CN"/>
              <a:t>IO</a:t>
            </a:r>
            <a:r>
              <a:rPr lang="zh-CN" altLang="en-US"/>
              <a:t>带宽和</a:t>
            </a:r>
            <a:r>
              <a:rPr lang="en-US" altLang="zh-CN"/>
              <a:t>J/Psi</a:t>
            </a:r>
            <a:r>
              <a:rPr lang="zh-CN" altLang="en-US"/>
              <a:t>模拟数据每秒产生的数据量（请咨询孙永昭老师 </a:t>
            </a:r>
            <a:r>
              <a:rPr lang="en-US" altLang="zh-CN"/>
              <a:t>A511</a:t>
            </a:r>
            <a:r>
              <a:rPr lang="zh-CN" altLang="en-US"/>
              <a:t>）估计下同一时间，天河</a:t>
            </a:r>
            <a:r>
              <a:rPr lang="en-US" altLang="zh-CN"/>
              <a:t>2</a:t>
            </a:r>
            <a:r>
              <a:rPr lang="zh-CN" altLang="en-US"/>
              <a:t>上最大</a:t>
            </a:r>
            <a:r>
              <a:rPr lang="en-US" altLang="zh-CN"/>
              <a:t>boss</a:t>
            </a:r>
            <a:r>
              <a:rPr lang="zh-CN" altLang="en-US"/>
              <a:t>可运行作业数目 </a:t>
            </a:r>
            <a:endParaRPr lang="en-US" altLang="zh-CN"/>
          </a:p>
          <a:p>
            <a:pPr>
              <a:lnSpc>
                <a:spcPct val="140000"/>
              </a:lnSpc>
            </a:pPr>
            <a:endParaRPr lang="en-US" altLang="zh-CN"/>
          </a:p>
          <a:p>
            <a:pPr marL="342900" indent="-342900">
              <a:lnSpc>
                <a:spcPct val="140000"/>
              </a:lnSpc>
              <a:buAutoNum type="arabicPeriod" startAt="7"/>
            </a:pPr>
            <a:r>
              <a:rPr lang="zh-CN" altLang="en-US"/>
              <a:t>现在有单节点单核、多节点多核，请下面再研究多节点并行时模拟</a:t>
            </a:r>
            <a:r>
              <a:rPr lang="en-US" altLang="zh-CN"/>
              <a:t>rho-pi</a:t>
            </a:r>
            <a:r>
              <a:rPr lang="zh-CN" altLang="en-US"/>
              <a:t>的速度，研究下加速比。每个作业</a:t>
            </a:r>
            <a:r>
              <a:rPr lang="en-US" altLang="zh-CN"/>
              <a:t>10000</a:t>
            </a:r>
            <a:r>
              <a:rPr lang="zh-CN" altLang="en-US"/>
              <a:t>事例，研究</a:t>
            </a:r>
            <a:r>
              <a:rPr lang="en-US" altLang="zh-CN"/>
              <a:t>O(100)</a:t>
            </a:r>
            <a:r>
              <a:rPr lang="zh-CN" altLang="en-US"/>
              <a:t>，</a:t>
            </a:r>
            <a:r>
              <a:rPr lang="en-US" altLang="zh-CN"/>
              <a:t>O(1000)</a:t>
            </a:r>
            <a:r>
              <a:rPr lang="zh-CN" altLang="en-US"/>
              <a:t>及</a:t>
            </a:r>
            <a:r>
              <a:rPr lang="en-US" altLang="zh-CN"/>
              <a:t>O(10000)BOSS</a:t>
            </a:r>
            <a:r>
              <a:rPr lang="zh-CN" altLang="en-US"/>
              <a:t>作业同时运行（注意应该是“同时”），请教下陈老师如何在节点多的分区测试运行大批量作业 </a:t>
            </a:r>
            <a:endParaRPr lang="en-US" altLang="zh-CN"/>
          </a:p>
          <a:p>
            <a:pPr>
              <a:lnSpc>
                <a:spcPct val="140000"/>
              </a:lnSpc>
            </a:pPr>
            <a:endParaRPr lang="en-US" altLang="zh-CN"/>
          </a:p>
          <a:p>
            <a:pPr marL="342900" indent="-342900">
              <a:lnSpc>
                <a:spcPct val="140000"/>
              </a:lnSpc>
              <a:buAutoNum type="arabicPeriod" startAt="8"/>
            </a:pPr>
            <a:r>
              <a:rPr lang="zh-CN" altLang="en-US"/>
              <a:t>模拟</a:t>
            </a:r>
            <a:r>
              <a:rPr lang="en-US" altLang="zh-CN"/>
              <a:t>J/Psi </a:t>
            </a:r>
            <a:r>
              <a:rPr lang="zh-CN" altLang="en-US"/>
              <a:t>数据（脚本请教孙永昭老师），根据现在的模拟速度，估算下模拟</a:t>
            </a:r>
            <a:r>
              <a:rPr lang="en-US" altLang="zh-CN"/>
              <a:t>100</a:t>
            </a:r>
            <a:r>
              <a:rPr lang="zh-CN" altLang="en-US"/>
              <a:t>亿</a:t>
            </a:r>
            <a:r>
              <a:rPr lang="en-US" altLang="zh-CN"/>
              <a:t>IHEP</a:t>
            </a:r>
            <a:r>
              <a:rPr lang="zh-CN" altLang="en-US"/>
              <a:t>和天河</a:t>
            </a:r>
            <a:r>
              <a:rPr lang="en-US" altLang="zh-CN"/>
              <a:t>2</a:t>
            </a:r>
            <a:r>
              <a:rPr lang="zh-CN" altLang="en-US"/>
              <a:t>的机时差异 </a:t>
            </a:r>
            <a:endParaRPr lang="en-US" altLang="zh-CN"/>
          </a:p>
          <a:p>
            <a:pPr>
              <a:lnSpc>
                <a:spcPct val="140000"/>
              </a:lnSpc>
            </a:pPr>
            <a:endParaRPr lang="en-US" altLang="zh-CN"/>
          </a:p>
          <a:p>
            <a:pPr>
              <a:lnSpc>
                <a:spcPct val="140000"/>
              </a:lnSpc>
            </a:pPr>
            <a:r>
              <a:rPr lang="en-US" altLang="zh-CN"/>
              <a:t>9.  </a:t>
            </a:r>
            <a:r>
              <a:rPr lang="zh-CN" altLang="en-US"/>
              <a:t>超算的优势在于短时间内运行大批量作业，其时间成本和经济成本即运行作业的机时费和数据传输成本。</a:t>
            </a:r>
            <a:r>
              <a:rPr lang="en-US" altLang="zh-CN"/>
              <a:t>IHEP farm</a:t>
            </a:r>
            <a:r>
              <a:rPr lang="zh-CN" altLang="en-US"/>
              <a:t>的特点在于可以持续运行批量作业，但</a:t>
            </a:r>
            <a:r>
              <a:rPr lang="en-US" altLang="zh-CN"/>
              <a:t>farm</a:t>
            </a:r>
            <a:r>
              <a:rPr lang="zh-CN" altLang="en-US"/>
              <a:t>的空闲时间也要计入运行成本，至于成本的计算需要跟计算中心的专家讨论。 </a:t>
            </a:r>
          </a:p>
        </p:txBody>
      </p:sp>
    </p:spTree>
    <p:extLst>
      <p:ext uri="{BB962C8B-B14F-4D97-AF65-F5344CB8AC3E}">
        <p14:creationId xmlns:p14="http://schemas.microsoft.com/office/powerpoint/2010/main" val="3918995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8E6BC6-F51E-47A2-85B4-725DD24EE1F5}"/>
              </a:ext>
            </a:extLst>
          </p:cNvPr>
          <p:cNvSpPr txBox="1"/>
          <p:nvPr/>
        </p:nvSpPr>
        <p:spPr>
          <a:xfrm>
            <a:off x="1696278" y="1914435"/>
            <a:ext cx="8229600" cy="2185214"/>
          </a:xfrm>
          <a:prstGeom prst="rect">
            <a:avLst/>
          </a:prstGeom>
          <a:noFill/>
        </p:spPr>
        <p:txBody>
          <a:bodyPr wrap="square" rtlCol="0">
            <a:spAutoFit/>
          </a:bodyPr>
          <a:lstStyle/>
          <a:p>
            <a:pPr algn="ctr"/>
            <a:r>
              <a:rPr lang="zh-CN" altLang="en-US" sz="2400"/>
              <a:t>都看到这儿了，再提几条意见或者建议呗 </a:t>
            </a:r>
            <a:r>
              <a:rPr lang="zh-CN" altLang="en-US" sz="2400">
                <a:sym typeface="Wingdings" panose="05000000000000000000" pitchFamily="2" charset="2"/>
              </a:rPr>
              <a:t></a:t>
            </a:r>
            <a:endParaRPr lang="en-US" altLang="zh-CN" sz="2400">
              <a:sym typeface="Wingdings" panose="05000000000000000000" pitchFamily="2" charset="2"/>
            </a:endParaRPr>
          </a:p>
          <a:p>
            <a:pPr algn="ctr"/>
            <a:endParaRPr lang="en-US" altLang="zh-CN" sz="4400">
              <a:sym typeface="Wingdings" panose="05000000000000000000" pitchFamily="2" charset="2"/>
            </a:endParaRPr>
          </a:p>
          <a:p>
            <a:pPr algn="ctr"/>
            <a:r>
              <a:rPr lang="zh-CN" altLang="en-US" sz="4400">
                <a:sym typeface="Wingdings" panose="05000000000000000000" pitchFamily="2" charset="2"/>
              </a:rPr>
              <a:t>谢谢</a:t>
            </a:r>
            <a:endParaRPr lang="en-US" altLang="zh-CN" sz="4400">
              <a:sym typeface="Wingdings" panose="05000000000000000000" pitchFamily="2" charset="2"/>
            </a:endParaRPr>
          </a:p>
          <a:p>
            <a:pPr algn="ctr"/>
            <a:endParaRPr lang="en-US" altLang="zh-CN" sz="2400">
              <a:sym typeface="Wingdings" panose="05000000000000000000" pitchFamily="2" charset="2"/>
            </a:endParaRPr>
          </a:p>
        </p:txBody>
      </p:sp>
      <p:graphicFrame>
        <p:nvGraphicFramePr>
          <p:cNvPr id="3" name="对象 2">
            <a:extLst>
              <a:ext uri="{FF2B5EF4-FFF2-40B4-BE49-F238E27FC236}">
                <a16:creationId xmlns:a16="http://schemas.microsoft.com/office/drawing/2014/main" id="{B15FB87A-1094-4ECC-95C2-CDBE14762284}"/>
              </a:ext>
            </a:extLst>
          </p:cNvPr>
          <p:cNvGraphicFramePr>
            <a:graphicFrameLocks noChangeAspect="1"/>
          </p:cNvGraphicFramePr>
          <p:nvPr>
            <p:extLst>
              <p:ext uri="{D42A27DB-BD31-4B8C-83A1-F6EECF244321}">
                <p14:modId xmlns:p14="http://schemas.microsoft.com/office/powerpoint/2010/main" val="541997572"/>
              </p:ext>
            </p:extLst>
          </p:nvPr>
        </p:nvGraphicFramePr>
        <p:xfrm>
          <a:off x="3128963" y="5018088"/>
          <a:ext cx="5365750" cy="1295400"/>
        </p:xfrm>
        <a:graphic>
          <a:graphicData uri="http://schemas.openxmlformats.org/presentationml/2006/ole">
            <mc:AlternateContent xmlns:mc="http://schemas.openxmlformats.org/markup-compatibility/2006">
              <mc:Choice xmlns:v="urn:schemas-microsoft-com:vml" Requires="v">
                <p:oleObj spid="_x0000_s10258" name="AxMath" r:id="rId3" imgW="2683440" imgH="647280" progId="Equation.AxMath">
                  <p:embed/>
                </p:oleObj>
              </mc:Choice>
              <mc:Fallback>
                <p:oleObj name="AxMath" r:id="rId3" imgW="2683440" imgH="647280" progId="Equation.AxMath">
                  <p:embed/>
                  <p:pic>
                    <p:nvPicPr>
                      <p:cNvPr id="0" name=""/>
                      <p:cNvPicPr/>
                      <p:nvPr/>
                    </p:nvPicPr>
                    <p:blipFill>
                      <a:blip r:embed="rId4"/>
                      <a:stretch>
                        <a:fillRect/>
                      </a:stretch>
                    </p:blipFill>
                    <p:spPr>
                      <a:xfrm>
                        <a:off x="3128963" y="5018088"/>
                        <a:ext cx="5365750" cy="1295400"/>
                      </a:xfrm>
                      <a:prstGeom prst="rect">
                        <a:avLst/>
                      </a:prstGeom>
                    </p:spPr>
                  </p:pic>
                </p:oleObj>
              </mc:Fallback>
            </mc:AlternateContent>
          </a:graphicData>
        </a:graphic>
      </p:graphicFrame>
    </p:spTree>
    <p:extLst>
      <p:ext uri="{BB962C8B-B14F-4D97-AF65-F5344CB8AC3E}">
        <p14:creationId xmlns:p14="http://schemas.microsoft.com/office/powerpoint/2010/main" val="1076214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94017B1-4524-41D3-B36F-4BB13A42C002}"/>
              </a:ext>
            </a:extLst>
          </p:cNvPr>
          <p:cNvSpPr txBox="1"/>
          <p:nvPr/>
        </p:nvSpPr>
        <p:spPr>
          <a:xfrm>
            <a:off x="609600" y="450574"/>
            <a:ext cx="6745356" cy="646331"/>
          </a:xfrm>
          <a:prstGeom prst="rect">
            <a:avLst/>
          </a:prstGeom>
          <a:noFill/>
        </p:spPr>
        <p:txBody>
          <a:bodyPr wrap="square" rtlCol="0">
            <a:spAutoFit/>
          </a:bodyPr>
          <a:lstStyle/>
          <a:p>
            <a:r>
              <a:rPr lang="en-US" altLang="zh-CN" sz="3600">
                <a:latin typeface="Times New Roman" panose="02020603050405020304" pitchFamily="18" charset="0"/>
                <a:cs typeface="Times New Roman" panose="02020603050405020304" pitchFamily="18" charset="0"/>
              </a:rPr>
              <a:t>singularity</a:t>
            </a:r>
            <a:r>
              <a:rPr lang="zh-CN" altLang="en-US" sz="3600">
                <a:latin typeface="Times New Roman" panose="02020603050405020304" pitchFamily="18" charset="0"/>
                <a:cs typeface="Times New Roman" panose="02020603050405020304" pitchFamily="18" charset="0"/>
              </a:rPr>
              <a:t>创建镜像与使用</a:t>
            </a:r>
          </a:p>
        </p:txBody>
      </p:sp>
      <p:sp>
        <p:nvSpPr>
          <p:cNvPr id="3" name="文本框 2">
            <a:extLst>
              <a:ext uri="{FF2B5EF4-FFF2-40B4-BE49-F238E27FC236}">
                <a16:creationId xmlns:a16="http://schemas.microsoft.com/office/drawing/2014/main" id="{B0F41020-52C3-41D5-B704-2D097FFF55D2}"/>
              </a:ext>
            </a:extLst>
          </p:cNvPr>
          <p:cNvSpPr txBox="1"/>
          <p:nvPr/>
        </p:nvSpPr>
        <p:spPr>
          <a:xfrm>
            <a:off x="1073426" y="1429560"/>
            <a:ext cx="11025809" cy="5262979"/>
          </a:xfrm>
          <a:prstGeom prst="rect">
            <a:avLst/>
          </a:prstGeom>
          <a:noFill/>
        </p:spPr>
        <p:txBody>
          <a:bodyPr wrap="square" rtlCol="0">
            <a:spAutoFit/>
          </a:bodyPr>
          <a:lstStyle/>
          <a:p>
            <a:r>
              <a:rPr lang="en-US" altLang="zh-CN" sz="2800">
                <a:latin typeface="Consolas" panose="020B0609020204030204" pitchFamily="49"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sudo  singularity –d</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build</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--sandbox</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debian/   docker://debian</a:t>
            </a:r>
          </a:p>
          <a:p>
            <a:endParaRPr lang="en-US" altLang="zh-CN" sz="2800">
              <a:latin typeface="Times New Roman" panose="02020603050405020304" pitchFamily="18" charset="0"/>
              <a:cs typeface="Times New Roman" panose="02020603050405020304" pitchFamily="18" charset="0"/>
            </a:endParaRPr>
          </a:p>
          <a:p>
            <a:r>
              <a:rPr lang="en-US" altLang="zh-CN" sz="2800">
                <a:latin typeface="Consolas" panose="020B0609020204030204" pitchFamily="49"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sudo  singularity  shell   --writable   debian/</a:t>
            </a:r>
          </a:p>
          <a:p>
            <a:r>
              <a:rPr lang="zh-CN" altLang="en-US" sz="2800">
                <a:latin typeface="Times New Roman" panose="02020603050405020304" pitchFamily="18" charset="0"/>
                <a:cs typeface="Times New Roman" panose="02020603050405020304" pitchFamily="18" charset="0"/>
              </a:rPr>
              <a:t>    执行装软件；直接拷贝到  </a:t>
            </a:r>
            <a:r>
              <a:rPr lang="en-US" altLang="zh-CN" sz="2800">
                <a:latin typeface="Times New Roman" panose="02020603050405020304" pitchFamily="18" charset="0"/>
                <a:cs typeface="Times New Roman" panose="02020603050405020304" pitchFamily="18" charset="0"/>
              </a:rPr>
              <a:t>debian/</a:t>
            </a:r>
          </a:p>
          <a:p>
            <a:endParaRPr lang="en-US" altLang="zh-CN" sz="2800">
              <a:latin typeface="Times New Roman" panose="02020603050405020304" pitchFamily="18" charset="0"/>
              <a:cs typeface="Times New Roman" panose="02020603050405020304" pitchFamily="18" charset="0"/>
            </a:endParaRPr>
          </a:p>
          <a:p>
            <a:r>
              <a:rPr lang="en-US" altLang="zh-CN" sz="2800">
                <a:latin typeface="Consolas" panose="020B0609020204030204" pitchFamily="49"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sudo   singularity   build   debian-nano.simg   debian/</a:t>
            </a:r>
          </a:p>
          <a:p>
            <a:endParaRPr lang="en-US" altLang="zh-CN"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测试：</a:t>
            </a:r>
            <a:endParaRPr lang="en-US" altLang="zh-CN" sz="2800">
              <a:latin typeface="Times New Roman" panose="02020603050405020304" pitchFamily="18" charset="0"/>
              <a:cs typeface="Times New Roman" panose="02020603050405020304" pitchFamily="18" charset="0"/>
            </a:endParaRPr>
          </a:p>
          <a:p>
            <a:r>
              <a:rPr lang="en-US" altLang="zh-CN" sz="2800">
                <a:latin typeface="Consolas" panose="020B0609020204030204" pitchFamily="49"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sudo   singularity   shell   debian-nano.simg   &amp;&amp;   nano</a:t>
            </a:r>
          </a:p>
          <a:p>
            <a:endParaRPr lang="en-US" altLang="zh-CN"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挂载：</a:t>
            </a:r>
            <a:endParaRPr lang="en-US" altLang="zh-CN" sz="2800">
              <a:latin typeface="Times New Roman" panose="02020603050405020304" pitchFamily="18" charset="0"/>
              <a:cs typeface="Times New Roman" panose="02020603050405020304" pitchFamily="18" charset="0"/>
            </a:endParaRPr>
          </a:p>
          <a:p>
            <a:r>
              <a:rPr lang="en-US" altLang="zh-CN" sz="2800">
                <a:latin typeface="Consolas" panose="020B0609020204030204" pitchFamily="49"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singularity  shell  --bind  </a:t>
            </a:r>
            <a:r>
              <a:rPr lang="zh-CN" altLang="en-US"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${HOME}</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/home/zhaoww  debian-nano.simg</a:t>
            </a:r>
          </a:p>
        </p:txBody>
      </p:sp>
    </p:spTree>
    <p:extLst>
      <p:ext uri="{BB962C8B-B14F-4D97-AF65-F5344CB8AC3E}">
        <p14:creationId xmlns:p14="http://schemas.microsoft.com/office/powerpoint/2010/main" val="375254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914639-7D26-46E3-9C8A-8026E02A6AA0}"/>
              </a:ext>
            </a:extLst>
          </p:cNvPr>
          <p:cNvPicPr>
            <a:picLocks noChangeAspect="1"/>
          </p:cNvPicPr>
          <p:nvPr/>
        </p:nvPicPr>
        <p:blipFill>
          <a:blip r:embed="rId2"/>
          <a:stretch>
            <a:fillRect/>
          </a:stretch>
        </p:blipFill>
        <p:spPr>
          <a:xfrm>
            <a:off x="328017" y="996604"/>
            <a:ext cx="11535966" cy="4648822"/>
          </a:xfrm>
          <a:prstGeom prst="rect">
            <a:avLst/>
          </a:prstGeom>
        </p:spPr>
      </p:pic>
    </p:spTree>
    <p:extLst>
      <p:ext uri="{BB962C8B-B14F-4D97-AF65-F5344CB8AC3E}">
        <p14:creationId xmlns:p14="http://schemas.microsoft.com/office/powerpoint/2010/main" val="61859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EABFEB3-EBAF-4F60-853A-E3EEA49831B8}"/>
              </a:ext>
            </a:extLst>
          </p:cNvPr>
          <p:cNvSpPr txBox="1"/>
          <p:nvPr/>
        </p:nvSpPr>
        <p:spPr>
          <a:xfrm>
            <a:off x="384313" y="331304"/>
            <a:ext cx="4121426" cy="584775"/>
          </a:xfrm>
          <a:prstGeom prst="rect">
            <a:avLst/>
          </a:prstGeom>
          <a:noFill/>
        </p:spPr>
        <p:txBody>
          <a:bodyPr wrap="square" rtlCol="0">
            <a:spAutoFit/>
          </a:bodyPr>
          <a:lstStyle/>
          <a:p>
            <a:r>
              <a:rPr lang="zh-CN" altLang="en-US" sz="3200">
                <a:latin typeface="Times New Roman" panose="02020603050405020304" pitchFamily="18" charset="0"/>
                <a:cs typeface="Times New Roman" panose="02020603050405020304" pitchFamily="18" charset="0"/>
              </a:rPr>
              <a:t>模拟</a:t>
            </a:r>
            <a:r>
              <a:rPr lang="en-US" altLang="zh-CN" sz="3200">
                <a:latin typeface="Times New Roman" panose="02020603050405020304" pitchFamily="18" charset="0"/>
                <a:cs typeface="Times New Roman" panose="02020603050405020304" pitchFamily="18" charset="0"/>
              </a:rPr>
              <a:t>1000</a:t>
            </a:r>
            <a:r>
              <a:rPr lang="zh-CN" altLang="en-US" sz="3200">
                <a:latin typeface="Times New Roman" panose="02020603050405020304" pitchFamily="18" charset="0"/>
                <a:cs typeface="Times New Roman" panose="02020603050405020304" pitchFamily="18" charset="0"/>
              </a:rPr>
              <a:t>占用内存</a:t>
            </a:r>
          </a:p>
        </p:txBody>
      </p:sp>
      <p:sp>
        <p:nvSpPr>
          <p:cNvPr id="6" name="矩形 5">
            <a:extLst>
              <a:ext uri="{FF2B5EF4-FFF2-40B4-BE49-F238E27FC236}">
                <a16:creationId xmlns:a16="http://schemas.microsoft.com/office/drawing/2014/main" id="{2E390A3C-84D7-478B-B134-3DED191F6DD3}"/>
              </a:ext>
            </a:extLst>
          </p:cNvPr>
          <p:cNvSpPr/>
          <p:nvPr/>
        </p:nvSpPr>
        <p:spPr>
          <a:xfrm>
            <a:off x="9007107" y="909863"/>
            <a:ext cx="697627" cy="369332"/>
          </a:xfrm>
          <a:prstGeom prst="rect">
            <a:avLst/>
          </a:prstGeom>
        </p:spPr>
        <p:txBody>
          <a:bodyPr wrap="none">
            <a:spAutoFit/>
          </a:bodyPr>
          <a:lstStyle/>
          <a:p>
            <a:pPr algn="just">
              <a:spcAft>
                <a:spcPts val="0"/>
              </a:spcAft>
            </a:pPr>
            <a:r>
              <a:rPr lang="en-US" altLang="zh-CN" kern="100">
                <a:latin typeface="Times New Roman" panose="02020603050405020304" pitchFamily="18" charset="0"/>
                <a:ea typeface="宋体" panose="02010600030101010101" pitchFamily="2" charset="-122"/>
                <a:cs typeface="Times New Roman" panose="02020603050405020304" pitchFamily="18" charset="0"/>
              </a:rPr>
              <a:t>IHEP</a:t>
            </a:r>
            <a:endParaRPr lang="zh-CN" altLang="zh-CN"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3DCE7B1C-4F20-4974-88E8-F5A9B70139AD}"/>
              </a:ext>
            </a:extLst>
          </p:cNvPr>
          <p:cNvSpPr/>
          <p:nvPr/>
        </p:nvSpPr>
        <p:spPr>
          <a:xfrm>
            <a:off x="2679067" y="909863"/>
            <a:ext cx="684803" cy="369332"/>
          </a:xfrm>
          <a:prstGeom prst="rect">
            <a:avLst/>
          </a:prstGeom>
        </p:spPr>
        <p:txBody>
          <a:bodyPr wrap="none">
            <a:spAutoFit/>
          </a:bodyPr>
          <a:lstStyle/>
          <a:p>
            <a:pPr algn="just">
              <a:spcAft>
                <a:spcPts val="0"/>
              </a:spcAft>
            </a:pPr>
            <a:r>
              <a:rPr lang="en-US" altLang="zh-CN" kern="100">
                <a:latin typeface="Times New Roman" panose="02020603050405020304" pitchFamily="18" charset="0"/>
                <a:ea typeface="宋体" panose="02010600030101010101" pitchFamily="2" charset="-122"/>
                <a:cs typeface="Times New Roman" panose="02020603050405020304" pitchFamily="18" charset="0"/>
              </a:rPr>
              <a:t>TH-2</a:t>
            </a:r>
            <a:endParaRPr lang="zh-CN" altLang="zh-CN"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4EAC256C-0087-488C-9DE7-26EFFE050A30}"/>
              </a:ext>
            </a:extLst>
          </p:cNvPr>
          <p:cNvSpPr/>
          <p:nvPr/>
        </p:nvSpPr>
        <p:spPr>
          <a:xfrm>
            <a:off x="6307920" y="5246528"/>
            <a:ext cx="6096000" cy="707886"/>
          </a:xfrm>
          <a:prstGeom prst="rect">
            <a:avLst/>
          </a:prstGeom>
        </p:spPr>
        <p:txBody>
          <a:bodyPr>
            <a:spAutoFit/>
          </a:bodyPr>
          <a:lstStyle/>
          <a:p>
            <a:pPr marL="228600" indent="266700" algn="just">
              <a:spcAft>
                <a:spcPts val="0"/>
              </a:spcAft>
            </a:pPr>
            <a:r>
              <a:rPr lang="zh-CN" altLang="zh-CN" sz="2000" kern="100">
                <a:latin typeface="Times New Roman" panose="02020603050405020304" pitchFamily="18" charset="0"/>
                <a:ea typeface="宋体" panose="02010600030101010101" pitchFamily="2" charset="-122"/>
                <a:cs typeface="Times New Roman" panose="02020603050405020304" pitchFamily="18" charset="0"/>
              </a:rPr>
              <a:t>最大内存使用量：</a:t>
            </a: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1,403,101,184 Bytes </a:t>
            </a:r>
          </a:p>
          <a:p>
            <a:pPr marL="228600" indent="266700" algn="just">
              <a:spcAft>
                <a:spcPts val="0"/>
              </a:spcAft>
            </a:pPr>
            <a:r>
              <a:rPr lang="zh-CN" altLang="en-US" sz="2000" kern="100">
                <a:latin typeface="Times New Roman" panose="02020603050405020304" pitchFamily="18" charset="0"/>
                <a:ea typeface="宋体" panose="02010600030101010101" pitchFamily="2" charset="-122"/>
                <a:cs typeface="Times New Roman" panose="02020603050405020304" pitchFamily="18" charset="0"/>
              </a:rPr>
              <a:t>按照</a:t>
            </a: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1024</a:t>
            </a:r>
            <a:r>
              <a:rPr lang="zh-CN" altLang="zh-CN" sz="2000" kern="100">
                <a:latin typeface="Times New Roman" panose="02020603050405020304" pitchFamily="18" charset="0"/>
                <a:ea typeface="宋体" panose="02010600030101010101" pitchFamily="2" charset="-122"/>
                <a:cs typeface="Times New Roman" panose="02020603050405020304" pitchFamily="18" charset="0"/>
              </a:rPr>
              <a:t>进制，约是</a:t>
            </a: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1.307GB</a:t>
            </a:r>
            <a:endParaRPr lang="zh-CN" altLang="zh-CN" sz="20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7DC2E6B9-DFF0-4659-AFDB-BCA098E95E50}"/>
              </a:ext>
            </a:extLst>
          </p:cNvPr>
          <p:cNvSpPr/>
          <p:nvPr/>
        </p:nvSpPr>
        <p:spPr>
          <a:xfrm>
            <a:off x="622766" y="5246527"/>
            <a:ext cx="4664851" cy="707886"/>
          </a:xfrm>
          <a:prstGeom prst="rect">
            <a:avLst/>
          </a:prstGeom>
        </p:spPr>
        <p:txBody>
          <a:bodyPr wrap="square">
            <a:spAutoFit/>
          </a:bodyPr>
          <a:lstStyle/>
          <a:p>
            <a:pPr indent="266700" algn="just">
              <a:spcAft>
                <a:spcPts val="0"/>
              </a:spcAft>
            </a:pPr>
            <a:r>
              <a:rPr lang="zh-CN" altLang="zh-CN" sz="2000" kern="100">
                <a:latin typeface="Times New Roman" panose="02020603050405020304" pitchFamily="18" charset="0"/>
                <a:ea typeface="宋体" panose="02010600030101010101" pitchFamily="2" charset="-122"/>
                <a:cs typeface="Times New Roman" panose="02020603050405020304" pitchFamily="18" charset="0"/>
              </a:rPr>
              <a:t>最大内存使用量：</a:t>
            </a: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1,815,650,304 Bytes </a:t>
            </a:r>
          </a:p>
          <a:p>
            <a:pPr indent="266700" algn="just">
              <a:spcAft>
                <a:spcPts val="0"/>
              </a:spcAft>
            </a:pPr>
            <a:r>
              <a:rPr lang="zh-CN" altLang="en-US" sz="2000" kern="100">
                <a:latin typeface="Times New Roman" panose="02020603050405020304" pitchFamily="18" charset="0"/>
                <a:ea typeface="宋体" panose="02010600030101010101" pitchFamily="2" charset="-122"/>
                <a:cs typeface="Times New Roman" panose="02020603050405020304" pitchFamily="18" charset="0"/>
              </a:rPr>
              <a:t>按照</a:t>
            </a: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1024</a:t>
            </a:r>
            <a:r>
              <a:rPr lang="zh-CN" altLang="zh-CN" sz="2000" kern="100">
                <a:latin typeface="Times New Roman" panose="02020603050405020304" pitchFamily="18" charset="0"/>
                <a:ea typeface="宋体" panose="02010600030101010101" pitchFamily="2" charset="-122"/>
                <a:cs typeface="Times New Roman" panose="02020603050405020304" pitchFamily="18" charset="0"/>
              </a:rPr>
              <a:t>进制，约是</a:t>
            </a: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1.706GB</a:t>
            </a:r>
            <a:endParaRPr lang="zh-CN" altLang="zh-CN" sz="2000" kern="1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C8607088-B435-4555-ADA4-C0FD97C983CA}"/>
              </a:ext>
            </a:extLst>
          </p:cNvPr>
          <p:cNvPicPr>
            <a:picLocks noChangeAspect="1"/>
          </p:cNvPicPr>
          <p:nvPr/>
        </p:nvPicPr>
        <p:blipFill>
          <a:blip r:embed="rId2"/>
          <a:stretch>
            <a:fillRect/>
          </a:stretch>
        </p:blipFill>
        <p:spPr>
          <a:xfrm>
            <a:off x="130947" y="1288306"/>
            <a:ext cx="5781041" cy="3707407"/>
          </a:xfrm>
          <a:prstGeom prst="rect">
            <a:avLst/>
          </a:prstGeom>
        </p:spPr>
      </p:pic>
      <p:pic>
        <p:nvPicPr>
          <p:cNvPr id="3" name="图片 2">
            <a:extLst>
              <a:ext uri="{FF2B5EF4-FFF2-40B4-BE49-F238E27FC236}">
                <a16:creationId xmlns:a16="http://schemas.microsoft.com/office/drawing/2014/main" id="{9AEB1F46-8FAD-4980-87AB-EEA4D223F095}"/>
              </a:ext>
            </a:extLst>
          </p:cNvPr>
          <p:cNvPicPr>
            <a:picLocks noChangeAspect="1"/>
          </p:cNvPicPr>
          <p:nvPr/>
        </p:nvPicPr>
        <p:blipFill>
          <a:blip r:embed="rId3"/>
          <a:stretch>
            <a:fillRect/>
          </a:stretch>
        </p:blipFill>
        <p:spPr>
          <a:xfrm>
            <a:off x="6222434" y="1288306"/>
            <a:ext cx="5838620" cy="3698059"/>
          </a:xfrm>
          <a:prstGeom prst="rect">
            <a:avLst/>
          </a:prstGeom>
        </p:spPr>
      </p:pic>
      <p:sp>
        <p:nvSpPr>
          <p:cNvPr id="4" name="矩形 3">
            <a:extLst>
              <a:ext uri="{FF2B5EF4-FFF2-40B4-BE49-F238E27FC236}">
                <a16:creationId xmlns:a16="http://schemas.microsoft.com/office/drawing/2014/main" id="{2DF914B9-E5D0-423C-8E70-3FC5676700BD}"/>
              </a:ext>
            </a:extLst>
          </p:cNvPr>
          <p:cNvSpPr/>
          <p:nvPr/>
        </p:nvSpPr>
        <p:spPr>
          <a:xfrm>
            <a:off x="622766" y="6205227"/>
            <a:ext cx="5182829" cy="461665"/>
          </a:xfrm>
          <a:prstGeom prst="rect">
            <a:avLst/>
          </a:prstGeom>
        </p:spPr>
        <p:txBody>
          <a:bodyPr wrap="none">
            <a:spAutoFit/>
          </a:bodyPr>
          <a:lstStyle/>
          <a:p>
            <a:r>
              <a:rPr lang="en-US" altLang="zh-CN" sz="2400">
                <a:latin typeface="Times New Roman" panose="02020603050405020304" pitchFamily="18" charset="0"/>
                <a:cs typeface="Times New Roman" panose="02020603050405020304" pitchFamily="18" charset="0"/>
              </a:rPr>
              <a:t>/usr/bin/time</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-f</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%M    464,976  KBytes</a:t>
            </a:r>
            <a:endParaRPr lang="zh-CN" altLang="en-US" sz="240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19BE9ABE-921D-4F24-B3CF-7B9821474446}"/>
              </a:ext>
            </a:extLst>
          </p:cNvPr>
          <p:cNvSpPr/>
          <p:nvPr/>
        </p:nvSpPr>
        <p:spPr>
          <a:xfrm>
            <a:off x="6307920" y="6205226"/>
            <a:ext cx="5105885" cy="461665"/>
          </a:xfrm>
          <a:prstGeom prst="rect">
            <a:avLst/>
          </a:prstGeom>
        </p:spPr>
        <p:txBody>
          <a:bodyPr wrap="none">
            <a:spAutoFit/>
          </a:bodyPr>
          <a:lstStyle/>
          <a:p>
            <a:r>
              <a:rPr lang="en-US" altLang="zh-CN" sz="2400">
                <a:latin typeface="Times New Roman" panose="02020603050405020304" pitchFamily="18" charset="0"/>
                <a:cs typeface="Times New Roman" panose="02020603050405020304" pitchFamily="18" charset="0"/>
              </a:rPr>
              <a:t>/usr/bin/time</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-f</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%M   464,676  KBytes</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8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C566BD-CD5E-44E1-9D98-5AA58CA3F825}"/>
              </a:ext>
            </a:extLst>
          </p:cNvPr>
          <p:cNvSpPr txBox="1"/>
          <p:nvPr/>
        </p:nvSpPr>
        <p:spPr>
          <a:xfrm>
            <a:off x="287817" y="302419"/>
            <a:ext cx="4121426" cy="584775"/>
          </a:xfrm>
          <a:prstGeom prst="rect">
            <a:avLst/>
          </a:prstGeom>
          <a:noFill/>
        </p:spPr>
        <p:txBody>
          <a:bodyPr wrap="square" rtlCol="0">
            <a:spAutoFit/>
          </a:bodyPr>
          <a:lstStyle/>
          <a:p>
            <a:r>
              <a:rPr lang="zh-CN" altLang="en-US" sz="3200">
                <a:latin typeface="Times New Roman" panose="02020603050405020304" pitchFamily="18" charset="0"/>
                <a:cs typeface="Times New Roman" panose="02020603050405020304" pitchFamily="18" charset="0"/>
              </a:rPr>
              <a:t>模拟</a:t>
            </a:r>
            <a:r>
              <a:rPr lang="en-US" altLang="zh-CN" sz="3200">
                <a:latin typeface="Times New Roman" panose="02020603050405020304" pitchFamily="18" charset="0"/>
                <a:cs typeface="Times New Roman" panose="02020603050405020304" pitchFamily="18" charset="0"/>
              </a:rPr>
              <a:t>5000</a:t>
            </a:r>
            <a:r>
              <a:rPr lang="zh-CN" altLang="en-US" sz="3200">
                <a:latin typeface="Times New Roman" panose="02020603050405020304" pitchFamily="18" charset="0"/>
                <a:cs typeface="Times New Roman" panose="02020603050405020304" pitchFamily="18" charset="0"/>
              </a:rPr>
              <a:t>占用内存</a:t>
            </a:r>
          </a:p>
        </p:txBody>
      </p:sp>
      <p:sp>
        <p:nvSpPr>
          <p:cNvPr id="3" name="矩形 2">
            <a:extLst>
              <a:ext uri="{FF2B5EF4-FFF2-40B4-BE49-F238E27FC236}">
                <a16:creationId xmlns:a16="http://schemas.microsoft.com/office/drawing/2014/main" id="{098F5862-2ECF-4C24-8510-D1471A43DAFE}"/>
              </a:ext>
            </a:extLst>
          </p:cNvPr>
          <p:cNvSpPr/>
          <p:nvPr/>
        </p:nvSpPr>
        <p:spPr>
          <a:xfrm>
            <a:off x="8978254" y="909863"/>
            <a:ext cx="755335" cy="400110"/>
          </a:xfrm>
          <a:prstGeom prst="rect">
            <a:avLst/>
          </a:prstGeom>
        </p:spPr>
        <p:txBody>
          <a:bodyPr wrap="none">
            <a:spAutoFit/>
          </a:bodyPr>
          <a:lstStyle/>
          <a:p>
            <a:pPr algn="just">
              <a:spcAft>
                <a:spcPts val="0"/>
              </a:spcAft>
            </a:pP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IHEP</a:t>
            </a:r>
            <a:endParaRPr lang="zh-CN" altLang="zh-CN" sz="20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BBF5B064-10A0-4BB0-AA05-60773DFB4501}"/>
              </a:ext>
            </a:extLst>
          </p:cNvPr>
          <p:cNvSpPr/>
          <p:nvPr/>
        </p:nvSpPr>
        <p:spPr>
          <a:xfrm>
            <a:off x="2651015" y="909863"/>
            <a:ext cx="740908" cy="400110"/>
          </a:xfrm>
          <a:prstGeom prst="rect">
            <a:avLst/>
          </a:prstGeom>
        </p:spPr>
        <p:txBody>
          <a:bodyPr wrap="none">
            <a:spAutoFit/>
          </a:bodyPr>
          <a:lstStyle/>
          <a:p>
            <a:pPr algn="just">
              <a:spcAft>
                <a:spcPts val="0"/>
              </a:spcAft>
            </a:pPr>
            <a:r>
              <a:rPr lang="en-US" altLang="zh-CN" sz="2000" kern="100">
                <a:latin typeface="Times New Roman" panose="02020603050405020304" pitchFamily="18" charset="0"/>
                <a:ea typeface="宋体" panose="02010600030101010101" pitchFamily="2" charset="-122"/>
                <a:cs typeface="Times New Roman" panose="02020603050405020304" pitchFamily="18" charset="0"/>
              </a:rPr>
              <a:t>TH-2</a:t>
            </a:r>
            <a:endParaRPr lang="zh-CN" altLang="zh-CN" sz="2000"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23859F84-9CC8-437C-8D72-D1266F9326AF}"/>
              </a:ext>
            </a:extLst>
          </p:cNvPr>
          <p:cNvSpPr/>
          <p:nvPr/>
        </p:nvSpPr>
        <p:spPr>
          <a:xfrm>
            <a:off x="6096000" y="5388803"/>
            <a:ext cx="6096000" cy="646331"/>
          </a:xfrm>
          <a:prstGeom prst="rect">
            <a:avLst/>
          </a:prstGeom>
        </p:spPr>
        <p:txBody>
          <a:bodyPr>
            <a:spAutoFit/>
          </a:bodyPr>
          <a:lstStyle/>
          <a:p>
            <a:pPr marL="228600" indent="266700" algn="just">
              <a:spcAft>
                <a:spcPts val="0"/>
              </a:spcAft>
            </a:pPr>
            <a:r>
              <a:rPr lang="zh-CN" altLang="zh-CN" kern="100">
                <a:latin typeface="Calibri" panose="020F0502020204030204" pitchFamily="34" charset="0"/>
                <a:ea typeface="宋体" panose="02010600030101010101" pitchFamily="2" charset="-122"/>
                <a:cs typeface="Times New Roman" panose="02020603050405020304" pitchFamily="18" charset="0"/>
              </a:rPr>
              <a:t>最大内存使用量：</a:t>
            </a:r>
            <a:r>
              <a:rPr lang="en-US" altLang="zh-CN" kern="100">
                <a:latin typeface="Calibri" panose="020F0502020204030204" pitchFamily="34" charset="0"/>
                <a:ea typeface="宋体" panose="02010600030101010101" pitchFamily="2" charset="-122"/>
                <a:cs typeface="Times New Roman" panose="02020603050405020304" pitchFamily="18" charset="0"/>
              </a:rPr>
              <a:t> 1,403,105,280 Bytes </a:t>
            </a:r>
          </a:p>
          <a:p>
            <a:pPr marL="228600" indent="266700" algn="just">
              <a:spcAft>
                <a:spcPts val="0"/>
              </a:spcAft>
            </a:pPr>
            <a:r>
              <a:rPr lang="zh-CN" altLang="en-US" kern="100">
                <a:latin typeface="Calibri" panose="020F0502020204030204" pitchFamily="34" charset="0"/>
                <a:ea typeface="宋体" panose="02010600030101010101" pitchFamily="2" charset="-122"/>
                <a:cs typeface="Times New Roman" panose="02020603050405020304" pitchFamily="18" charset="0"/>
              </a:rPr>
              <a:t>按照</a:t>
            </a:r>
            <a:r>
              <a:rPr lang="en-US" altLang="zh-CN" kern="100">
                <a:latin typeface="Calibri" panose="020F0502020204030204" pitchFamily="34" charset="0"/>
                <a:ea typeface="宋体" panose="02010600030101010101" pitchFamily="2" charset="-122"/>
                <a:cs typeface="Times New Roman" panose="02020603050405020304" pitchFamily="18" charset="0"/>
              </a:rPr>
              <a:t>1024</a:t>
            </a:r>
            <a:r>
              <a:rPr lang="zh-CN" altLang="zh-CN" kern="100">
                <a:latin typeface="Calibri" panose="020F0502020204030204" pitchFamily="34" charset="0"/>
                <a:ea typeface="宋体" panose="02010600030101010101" pitchFamily="2" charset="-122"/>
                <a:cs typeface="Times New Roman" panose="02020603050405020304" pitchFamily="18" charset="0"/>
              </a:rPr>
              <a:t>进制，约是</a:t>
            </a:r>
            <a:r>
              <a:rPr lang="en-US" altLang="zh-CN" kern="100">
                <a:latin typeface="Calibri" panose="020F0502020204030204" pitchFamily="34" charset="0"/>
                <a:ea typeface="宋体" panose="02010600030101010101" pitchFamily="2" charset="-122"/>
                <a:cs typeface="Times New Roman" panose="02020603050405020304" pitchFamily="18" charset="0"/>
              </a:rPr>
              <a:t>1.307GB</a:t>
            </a:r>
            <a:endParaRPr lang="zh-CN" altLang="zh-CN" kern="100">
              <a:latin typeface="Calibri" panose="020F0502020204030204" pitchFamily="34"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750AA241-8AA9-42EB-B6C2-9690CC08857A}"/>
              </a:ext>
            </a:extLst>
          </p:cNvPr>
          <p:cNvSpPr/>
          <p:nvPr/>
        </p:nvSpPr>
        <p:spPr>
          <a:xfrm>
            <a:off x="211921" y="5332757"/>
            <a:ext cx="6096000" cy="646331"/>
          </a:xfrm>
          <a:prstGeom prst="rect">
            <a:avLst/>
          </a:prstGeom>
        </p:spPr>
        <p:txBody>
          <a:bodyPr>
            <a:spAutoFit/>
          </a:bodyPr>
          <a:lstStyle/>
          <a:p>
            <a:pPr indent="266700" algn="just">
              <a:spcAft>
                <a:spcPts val="0"/>
              </a:spcAft>
            </a:pPr>
            <a:r>
              <a:rPr lang="zh-CN" altLang="zh-CN" kern="100">
                <a:latin typeface="Calibri" panose="020F0502020204030204" pitchFamily="34" charset="0"/>
                <a:ea typeface="宋体" panose="02010600030101010101" pitchFamily="2" charset="-122"/>
                <a:cs typeface="Times New Roman" panose="02020603050405020304" pitchFamily="18" charset="0"/>
              </a:rPr>
              <a:t>最大内存使用量：</a:t>
            </a:r>
            <a:r>
              <a:rPr lang="en-US" altLang="zh-CN" kern="100">
                <a:latin typeface="Calibri" panose="020F0502020204030204" pitchFamily="34" charset="0"/>
                <a:ea typeface="宋体" panose="02010600030101010101" pitchFamily="2" charset="-122"/>
                <a:cs typeface="Times New Roman" panose="02020603050405020304" pitchFamily="18" charset="0"/>
              </a:rPr>
              <a:t> 1,839,960,064  Bytes </a:t>
            </a:r>
          </a:p>
          <a:p>
            <a:pPr indent="266700" algn="just">
              <a:spcAft>
                <a:spcPts val="0"/>
              </a:spcAft>
            </a:pPr>
            <a:r>
              <a:rPr lang="zh-CN" altLang="en-US" kern="100">
                <a:latin typeface="Calibri" panose="020F0502020204030204" pitchFamily="34" charset="0"/>
                <a:ea typeface="宋体" panose="02010600030101010101" pitchFamily="2" charset="-122"/>
                <a:cs typeface="Times New Roman" panose="02020603050405020304" pitchFamily="18" charset="0"/>
              </a:rPr>
              <a:t>按照</a:t>
            </a:r>
            <a:r>
              <a:rPr lang="en-US" altLang="zh-CN" kern="100">
                <a:latin typeface="Calibri" panose="020F0502020204030204" pitchFamily="34" charset="0"/>
                <a:ea typeface="宋体" panose="02010600030101010101" pitchFamily="2" charset="-122"/>
                <a:cs typeface="Times New Roman" panose="02020603050405020304" pitchFamily="18" charset="0"/>
              </a:rPr>
              <a:t>1024</a:t>
            </a:r>
            <a:r>
              <a:rPr lang="zh-CN" altLang="zh-CN" kern="100">
                <a:latin typeface="Calibri" panose="020F0502020204030204" pitchFamily="34" charset="0"/>
                <a:ea typeface="宋体" panose="02010600030101010101" pitchFamily="2" charset="-122"/>
                <a:cs typeface="Times New Roman" panose="02020603050405020304" pitchFamily="18" charset="0"/>
              </a:rPr>
              <a:t>进制，约是</a:t>
            </a:r>
            <a:r>
              <a:rPr lang="en-US" altLang="zh-CN" kern="100">
                <a:latin typeface="Calibri" panose="020F0502020204030204" pitchFamily="34" charset="0"/>
                <a:ea typeface="宋体" panose="02010600030101010101" pitchFamily="2" charset="-122"/>
                <a:cs typeface="Times New Roman" panose="02020603050405020304" pitchFamily="18" charset="0"/>
              </a:rPr>
              <a:t>1.729GB</a:t>
            </a:r>
            <a:endParaRPr lang="zh-CN" altLang="zh-CN" kern="100">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4DC3688-B687-4234-AADA-5BEEEAF179E4}"/>
              </a:ext>
            </a:extLst>
          </p:cNvPr>
          <p:cNvPicPr>
            <a:picLocks noChangeAspect="1"/>
          </p:cNvPicPr>
          <p:nvPr/>
        </p:nvPicPr>
        <p:blipFill>
          <a:blip r:embed="rId2"/>
          <a:stretch>
            <a:fillRect/>
          </a:stretch>
        </p:blipFill>
        <p:spPr>
          <a:xfrm>
            <a:off x="48104" y="1355311"/>
            <a:ext cx="5946728" cy="3774810"/>
          </a:xfrm>
          <a:prstGeom prst="rect">
            <a:avLst/>
          </a:prstGeom>
        </p:spPr>
      </p:pic>
      <p:pic>
        <p:nvPicPr>
          <p:cNvPr id="12" name="图片 11">
            <a:extLst>
              <a:ext uri="{FF2B5EF4-FFF2-40B4-BE49-F238E27FC236}">
                <a16:creationId xmlns:a16="http://schemas.microsoft.com/office/drawing/2014/main" id="{7715946B-9C4A-4550-B168-5AECA29F8D23}"/>
              </a:ext>
            </a:extLst>
          </p:cNvPr>
          <p:cNvPicPr>
            <a:picLocks noChangeAspect="1"/>
          </p:cNvPicPr>
          <p:nvPr/>
        </p:nvPicPr>
        <p:blipFill>
          <a:blip r:embed="rId3"/>
          <a:stretch>
            <a:fillRect/>
          </a:stretch>
        </p:blipFill>
        <p:spPr>
          <a:xfrm>
            <a:off x="6096000" y="1355311"/>
            <a:ext cx="5989581" cy="3774810"/>
          </a:xfrm>
          <a:prstGeom prst="rect">
            <a:avLst/>
          </a:prstGeom>
        </p:spPr>
      </p:pic>
      <p:sp>
        <p:nvSpPr>
          <p:cNvPr id="14" name="矩形 13">
            <a:extLst>
              <a:ext uri="{FF2B5EF4-FFF2-40B4-BE49-F238E27FC236}">
                <a16:creationId xmlns:a16="http://schemas.microsoft.com/office/drawing/2014/main" id="{A11ADCB9-2A59-4BB4-BBAE-486B5E95383A}"/>
              </a:ext>
            </a:extLst>
          </p:cNvPr>
          <p:cNvSpPr/>
          <p:nvPr/>
        </p:nvSpPr>
        <p:spPr>
          <a:xfrm>
            <a:off x="6096000" y="6181724"/>
            <a:ext cx="5673405" cy="461665"/>
          </a:xfrm>
          <a:prstGeom prst="rect">
            <a:avLst/>
          </a:prstGeom>
        </p:spPr>
        <p:txBody>
          <a:bodyPr wrap="square">
            <a:spAutoFit/>
          </a:bodyPr>
          <a:lstStyle/>
          <a:p>
            <a:r>
              <a:rPr lang="en-US" altLang="zh-CN" sz="2400"/>
              <a:t> </a:t>
            </a:r>
            <a:r>
              <a:rPr lang="en-US" altLang="zh-CN" sz="2400">
                <a:latin typeface="Times New Roman" panose="02020603050405020304" pitchFamily="18" charset="0"/>
                <a:cs typeface="Times New Roman" panose="02020603050405020304" pitchFamily="18" charset="0"/>
              </a:rPr>
              <a:t>/usr/bin/time</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-f</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%M   490,664  KBytes</a:t>
            </a:r>
          </a:p>
        </p:txBody>
      </p:sp>
      <p:sp>
        <p:nvSpPr>
          <p:cNvPr id="15" name="矩形 14">
            <a:extLst>
              <a:ext uri="{FF2B5EF4-FFF2-40B4-BE49-F238E27FC236}">
                <a16:creationId xmlns:a16="http://schemas.microsoft.com/office/drawing/2014/main" id="{79E0CBE6-4E10-40BA-8D07-4102CCC7A4CB}"/>
              </a:ext>
            </a:extLst>
          </p:cNvPr>
          <p:cNvSpPr/>
          <p:nvPr/>
        </p:nvSpPr>
        <p:spPr>
          <a:xfrm>
            <a:off x="430053" y="6181724"/>
            <a:ext cx="5182829" cy="461665"/>
          </a:xfrm>
          <a:prstGeom prst="rect">
            <a:avLst/>
          </a:prstGeom>
        </p:spPr>
        <p:txBody>
          <a:bodyPr wrap="none">
            <a:spAutoFit/>
          </a:bodyPr>
          <a:lstStyle/>
          <a:p>
            <a:r>
              <a:rPr lang="en-US" altLang="zh-CN" sz="2400">
                <a:latin typeface="Times New Roman" panose="02020603050405020304" pitchFamily="18" charset="0"/>
                <a:cs typeface="Times New Roman" panose="02020603050405020304" pitchFamily="18" charset="0"/>
              </a:rPr>
              <a:t>/usr/bin/time</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-f</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%M    490,988  KBytes</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38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49781-5330-4FA6-A579-DD77B6CE8B2D}"/>
              </a:ext>
            </a:extLst>
          </p:cNvPr>
          <p:cNvSpPr txBox="1"/>
          <p:nvPr/>
        </p:nvSpPr>
        <p:spPr>
          <a:xfrm>
            <a:off x="490330" y="384313"/>
            <a:ext cx="4518992" cy="584775"/>
          </a:xfrm>
          <a:prstGeom prst="rect">
            <a:avLst/>
          </a:prstGeom>
          <a:noFill/>
        </p:spPr>
        <p:txBody>
          <a:bodyPr wrap="square" rtlCol="0">
            <a:spAutoFit/>
          </a:bodyPr>
          <a:lstStyle/>
          <a:p>
            <a:r>
              <a:rPr lang="zh-CN" altLang="en-US" sz="3200"/>
              <a:t>内存差异的探讨</a:t>
            </a:r>
          </a:p>
        </p:txBody>
      </p:sp>
      <p:sp>
        <p:nvSpPr>
          <p:cNvPr id="3" name="矩形 2">
            <a:extLst>
              <a:ext uri="{FF2B5EF4-FFF2-40B4-BE49-F238E27FC236}">
                <a16:creationId xmlns:a16="http://schemas.microsoft.com/office/drawing/2014/main" id="{66CFEDE5-B949-4B91-876C-4DCDD46BE376}"/>
              </a:ext>
            </a:extLst>
          </p:cNvPr>
          <p:cNvSpPr/>
          <p:nvPr/>
        </p:nvSpPr>
        <p:spPr>
          <a:xfrm>
            <a:off x="490330" y="1041023"/>
            <a:ext cx="11231218" cy="5632311"/>
          </a:xfrm>
          <a:prstGeom prst="rect">
            <a:avLst/>
          </a:prstGeom>
        </p:spPr>
        <p:txBody>
          <a:bodyPr wrap="square">
            <a:spAutoFit/>
          </a:bodyPr>
          <a:lstStyle/>
          <a:p>
            <a:r>
              <a:rPr lang="en-US" altLang="zh-CN" sz="2000"/>
              <a:t>From </a:t>
            </a:r>
            <a:r>
              <a:rPr lang="zh-CN" altLang="en-US" sz="2000"/>
              <a:t>邹佳恒老师</a:t>
            </a:r>
            <a:endParaRPr lang="en-US" altLang="zh-CN" sz="2000"/>
          </a:p>
          <a:p>
            <a:r>
              <a:rPr lang="en-US" altLang="zh-CN" sz="2000"/>
              <a:t>2019.8.21   23:45</a:t>
            </a:r>
          </a:p>
          <a:p>
            <a:endParaRPr lang="en-US" altLang="zh-CN" sz="2000"/>
          </a:p>
          <a:p>
            <a:r>
              <a:rPr lang="zh-CN" altLang="en-US" sz="2000"/>
              <a:t>首先，我们希望测量的是进程实际占用的物理内存，而不是虚拟内存。讲两者差别的资料很多，我就不介绍了。</a:t>
            </a:r>
          </a:p>
          <a:p>
            <a:r>
              <a:rPr lang="zh-CN" altLang="en-US" sz="2000"/>
              <a:t>然后看你的结果：</a:t>
            </a:r>
          </a:p>
          <a:p>
            <a:r>
              <a:rPr lang="en-US" altLang="zh-CN" sz="2000">
                <a:solidFill>
                  <a:srgbClr val="FF0000"/>
                </a:solidFill>
              </a:rPr>
              <a:t>1</a:t>
            </a:r>
            <a:r>
              <a:rPr lang="zh-CN" altLang="en-US" sz="2000">
                <a:solidFill>
                  <a:srgbClr val="FF0000"/>
                </a:solidFill>
              </a:rPr>
              <a:t>，</a:t>
            </a:r>
            <a:r>
              <a:rPr lang="en-US" altLang="zh-CN" sz="2000">
                <a:solidFill>
                  <a:srgbClr val="FF0000"/>
                </a:solidFill>
              </a:rPr>
              <a:t>/usr/bin/time  -f  %M </a:t>
            </a:r>
            <a:r>
              <a:rPr lang="zh-CN" altLang="en-US" sz="2000">
                <a:solidFill>
                  <a:srgbClr val="FF0000"/>
                </a:solidFill>
              </a:rPr>
              <a:t>得到的是物理内存，符合我们的要求；</a:t>
            </a:r>
          </a:p>
          <a:p>
            <a:r>
              <a:rPr lang="en-US" altLang="zh-CN" sz="2000">
                <a:solidFill>
                  <a:srgbClr val="FF0000"/>
                </a:solidFill>
              </a:rPr>
              <a:t>2</a:t>
            </a:r>
            <a:r>
              <a:rPr lang="zh-CN" altLang="en-US" sz="2000">
                <a:solidFill>
                  <a:srgbClr val="FF0000"/>
                </a:solidFill>
              </a:rPr>
              <a:t>，</a:t>
            </a:r>
            <a:r>
              <a:rPr lang="en-US" altLang="zh-CN" sz="2000">
                <a:solidFill>
                  <a:srgbClr val="FF0000"/>
                </a:solidFill>
              </a:rPr>
              <a:t>valgrind --tool=massif  --pages-as-heap=yes </a:t>
            </a:r>
            <a:r>
              <a:rPr lang="zh-CN" altLang="en-US" sz="2000">
                <a:solidFill>
                  <a:srgbClr val="FF0000"/>
                </a:solidFill>
              </a:rPr>
              <a:t>得到的是虚拟内存，所以更大；</a:t>
            </a:r>
          </a:p>
          <a:p>
            <a:endParaRPr lang="zh-CN" altLang="en-US" sz="2000"/>
          </a:p>
          <a:p>
            <a:r>
              <a:rPr lang="zh-CN" altLang="en-US" sz="2000"/>
              <a:t>以下面这个小程序作例子，能很好的反应出物理内存和虚拟内存的差别：</a:t>
            </a:r>
          </a:p>
          <a:p>
            <a:r>
              <a:rPr lang="en-US" altLang="zh-CN" sz="2000"/>
              <a:t>/ihepbatch/bes/zoujh/test/cpp/memory.cpp</a:t>
            </a:r>
          </a:p>
          <a:p>
            <a:r>
              <a:rPr lang="zh-CN" altLang="en-US" sz="2000"/>
              <a:t>概括一下，已申请、未使用的内存页，只占虚拟内存、不占物理内存。</a:t>
            </a:r>
          </a:p>
          <a:p>
            <a:endParaRPr lang="zh-CN" altLang="en-US" sz="2000"/>
          </a:p>
          <a:p>
            <a:r>
              <a:rPr lang="zh-CN" altLang="en-US" sz="2000">
                <a:solidFill>
                  <a:srgbClr val="FF0000"/>
                </a:solidFill>
              </a:rPr>
              <a:t>天河和高能所集群虚拟内存的差别，我猜测是内存页大小不同造成的，需要你确认</a:t>
            </a:r>
            <a:r>
              <a:rPr lang="en-US" altLang="zh-CN" sz="2000">
                <a:solidFill>
                  <a:srgbClr val="FF0000"/>
                </a:solidFill>
              </a:rPr>
              <a:t>*</a:t>
            </a:r>
            <a:r>
              <a:rPr lang="zh-CN" altLang="en-US" sz="2000">
                <a:solidFill>
                  <a:srgbClr val="FF0000"/>
                </a:solidFill>
              </a:rPr>
              <a:t>。</a:t>
            </a:r>
          </a:p>
          <a:p>
            <a:endParaRPr lang="zh-CN" altLang="en-US" sz="2000"/>
          </a:p>
          <a:p>
            <a:r>
              <a:rPr lang="en-US" altLang="zh-CN" sz="2000">
                <a:solidFill>
                  <a:srgbClr val="FF0000"/>
                </a:solidFill>
              </a:rPr>
              <a:t>hep_sub -m </a:t>
            </a:r>
            <a:r>
              <a:rPr lang="zh-CN" altLang="en-US" sz="2000">
                <a:solidFill>
                  <a:srgbClr val="FF0000"/>
                </a:solidFill>
              </a:rPr>
              <a:t>指定内存时，只是为了筛选符合要求的计算节点</a:t>
            </a:r>
            <a:r>
              <a:rPr lang="zh-CN" altLang="en-US" sz="2000"/>
              <a:t>，并不是对作业内存做限制。</a:t>
            </a:r>
          </a:p>
          <a:p>
            <a:r>
              <a:rPr lang="zh-CN" altLang="en-US" sz="2000"/>
              <a:t>比如 </a:t>
            </a:r>
            <a:r>
              <a:rPr lang="en-US" altLang="zh-CN" sz="2000"/>
              <a:t>"hep_sub -m 200" </a:t>
            </a:r>
            <a:r>
              <a:rPr lang="zh-CN" altLang="en-US" sz="2000"/>
              <a:t>表示作业只会被调度到内存大于</a:t>
            </a:r>
            <a:r>
              <a:rPr lang="en-US" altLang="zh-CN" sz="2000"/>
              <a:t>200M/cpu </a:t>
            </a:r>
            <a:r>
              <a:rPr lang="zh-CN" altLang="en-US" sz="2000"/>
              <a:t>的节点上，但作业能使用的内存由节点真实内存决定。</a:t>
            </a:r>
          </a:p>
        </p:txBody>
      </p:sp>
      <p:sp>
        <p:nvSpPr>
          <p:cNvPr id="4" name="文本框 3">
            <a:extLst>
              <a:ext uri="{FF2B5EF4-FFF2-40B4-BE49-F238E27FC236}">
                <a16:creationId xmlns:a16="http://schemas.microsoft.com/office/drawing/2014/main" id="{3C682C48-C759-4830-87C5-502A02600C4F}"/>
              </a:ext>
            </a:extLst>
          </p:cNvPr>
          <p:cNvSpPr txBox="1"/>
          <p:nvPr/>
        </p:nvSpPr>
        <p:spPr>
          <a:xfrm>
            <a:off x="6930886" y="6519446"/>
            <a:ext cx="5062331" cy="307777"/>
          </a:xfrm>
          <a:prstGeom prst="rect">
            <a:avLst/>
          </a:prstGeom>
          <a:noFill/>
        </p:spPr>
        <p:txBody>
          <a:bodyPr wrap="square" rtlCol="0">
            <a:spAutoFit/>
          </a:bodyPr>
          <a:lstStyle/>
          <a:p>
            <a:r>
              <a:rPr lang="en-US" altLang="zh-CN" sz="1400">
                <a:solidFill>
                  <a:srgbClr val="FF0000"/>
                </a:solidFill>
              </a:rPr>
              <a:t>#</a:t>
            </a:r>
            <a:r>
              <a:rPr lang="zh-CN" altLang="en-US" sz="1400"/>
              <a:t>有待深入调研       </a:t>
            </a:r>
            <a:r>
              <a:rPr lang="en-US" altLang="zh-CN" sz="1400">
                <a:solidFill>
                  <a:srgbClr val="FF0000"/>
                </a:solidFill>
              </a:rPr>
              <a:t>*</a:t>
            </a:r>
            <a:r>
              <a:rPr lang="en-US" altLang="zh-CN" sz="1400"/>
              <a:t> getconf PAGE_SIZE ==4096 Bytes</a:t>
            </a:r>
            <a:endParaRPr lang="zh-CN" altLang="en-US" sz="1400"/>
          </a:p>
        </p:txBody>
      </p:sp>
      <p:sp>
        <p:nvSpPr>
          <p:cNvPr id="5" name="文本框 4">
            <a:extLst>
              <a:ext uri="{FF2B5EF4-FFF2-40B4-BE49-F238E27FC236}">
                <a16:creationId xmlns:a16="http://schemas.microsoft.com/office/drawing/2014/main" id="{89B604FC-F575-4FD2-8F9A-80802C0CF6A9}"/>
              </a:ext>
            </a:extLst>
          </p:cNvPr>
          <p:cNvSpPr txBox="1"/>
          <p:nvPr/>
        </p:nvSpPr>
        <p:spPr>
          <a:xfrm>
            <a:off x="5627204" y="520660"/>
            <a:ext cx="6495223" cy="968791"/>
          </a:xfrm>
          <a:prstGeom prst="rect">
            <a:avLst/>
          </a:prstGeom>
          <a:noFill/>
          <a:ln w="38100">
            <a:solidFill>
              <a:srgbClr val="92D050"/>
            </a:solidFill>
          </a:ln>
        </p:spPr>
        <p:txBody>
          <a:bodyPr wrap="square" rtlCol="0">
            <a:spAutoFit/>
          </a:bodyPr>
          <a:lstStyle/>
          <a:p>
            <a:pPr>
              <a:lnSpc>
                <a:spcPct val="150000"/>
              </a:lnSpc>
            </a:pPr>
            <a:r>
              <a:rPr lang="en-US" altLang="zh-CN" sz="2000">
                <a:solidFill>
                  <a:srgbClr val="FF0000"/>
                </a:solidFill>
              </a:rPr>
              <a:t>#</a:t>
            </a:r>
            <a:r>
              <a:rPr lang="zh-CN" altLang="en-US" sz="2000"/>
              <a:t>虚拟内存：以</a:t>
            </a:r>
            <a:r>
              <a:rPr lang="zh-CN" altLang="en-US" sz="2000">
                <a:solidFill>
                  <a:srgbClr val="FF0000"/>
                </a:solidFill>
              </a:rPr>
              <a:t>程序开发者</a:t>
            </a:r>
            <a:r>
              <a:rPr lang="zh-CN" altLang="en-US" sz="2000"/>
              <a:t>角度看待程序使用了多少内存</a:t>
            </a:r>
            <a:endParaRPr lang="en-US" altLang="zh-CN" sz="2000"/>
          </a:p>
          <a:p>
            <a:pPr>
              <a:lnSpc>
                <a:spcPct val="150000"/>
              </a:lnSpc>
            </a:pPr>
            <a:r>
              <a:rPr lang="zh-CN" altLang="en-US" sz="2000"/>
              <a:t>物理内存：以</a:t>
            </a:r>
            <a:r>
              <a:rPr lang="zh-CN" altLang="en-US" sz="2000">
                <a:solidFill>
                  <a:srgbClr val="FF0000"/>
                </a:solidFill>
              </a:rPr>
              <a:t>买内存条的人</a:t>
            </a:r>
            <a:r>
              <a:rPr lang="zh-CN" altLang="en-US" sz="2000"/>
              <a:t>的角度看需要买多大内存</a:t>
            </a:r>
          </a:p>
        </p:txBody>
      </p:sp>
    </p:spTree>
    <p:extLst>
      <p:ext uri="{BB962C8B-B14F-4D97-AF65-F5344CB8AC3E}">
        <p14:creationId xmlns:p14="http://schemas.microsoft.com/office/powerpoint/2010/main" val="29058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44F324-667E-4C14-8FFB-80A74A597408}"/>
              </a:ext>
            </a:extLst>
          </p:cNvPr>
          <p:cNvSpPr/>
          <p:nvPr/>
        </p:nvSpPr>
        <p:spPr>
          <a:xfrm>
            <a:off x="480391" y="984556"/>
            <a:ext cx="11231218" cy="5262979"/>
          </a:xfrm>
          <a:prstGeom prst="rect">
            <a:avLst/>
          </a:prstGeom>
        </p:spPr>
        <p:txBody>
          <a:bodyPr wrap="square">
            <a:spAutoFit/>
          </a:bodyPr>
          <a:lstStyle/>
          <a:p>
            <a:r>
              <a:rPr lang="en-US" altLang="zh-CN" sz="2400">
                <a:latin typeface="Times New Roman" panose="02020603050405020304" pitchFamily="18" charset="0"/>
                <a:cs typeface="Times New Roman" panose="02020603050405020304" pitchFamily="18" charset="0"/>
              </a:rPr>
              <a:t>From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philippe.waroquiers@skynet.be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massif </a:t>
            </a:r>
            <a:r>
              <a:rPr lang="zh-CN" altLang="en-US" sz="2400">
                <a:latin typeface="Times New Roman" panose="02020603050405020304" pitchFamily="18" charset="0"/>
                <a:cs typeface="Times New Roman" panose="02020603050405020304" pitchFamily="18" charset="0"/>
              </a:rPr>
              <a:t>开发人员）</a:t>
            </a:r>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2019.8.21   22:08</a:t>
            </a: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As far as I understand, time %M measures the maximum resident set size,which is not the total memory.</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Note also that the idea is not to have an 'exact byte to byte' equivalence between what is e.g. allocated by malloc and what is allocated  by the 'malloc replacement' of massif.</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The idea is rather to analyse where are the big consumers, and then optimise these.</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Thanks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Philippe</a:t>
            </a:r>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284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4435</TotalTime>
  <Words>3641</Words>
  <Application>Microsoft Office PowerPoint</Application>
  <PresentationFormat>宽屏</PresentationFormat>
  <Paragraphs>690</Paragraphs>
  <Slides>53</Slides>
  <Notes>1</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63" baseType="lpstr">
      <vt:lpstr>Helvetica Neue</vt:lpstr>
      <vt:lpstr>等线</vt:lpstr>
      <vt:lpstr>等线 Light</vt:lpstr>
      <vt:lpstr>Arial</vt:lpstr>
      <vt:lpstr>Calibri</vt:lpstr>
      <vt:lpstr>Consolas</vt:lpstr>
      <vt:lpstr>Times New Roman</vt:lpstr>
      <vt:lpstr>Office 主题​​</vt:lpstr>
      <vt:lpstr>AxMath</vt:lpstr>
      <vt:lpstr>Equation.AxMath</vt:lpstr>
      <vt:lpstr>  主要是回复张瑶老师8.16的Email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Cpu属性</dc:title>
  <dc:creator>问问 赵</dc:creator>
  <cp:lastModifiedBy>问问 赵</cp:lastModifiedBy>
  <cp:revision>154</cp:revision>
  <dcterms:created xsi:type="dcterms:W3CDTF">2019-08-17T06:50:57Z</dcterms:created>
  <dcterms:modified xsi:type="dcterms:W3CDTF">2019-08-28T11:41:53Z</dcterms:modified>
</cp:coreProperties>
</file>