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 id="2147483697" r:id="rId4"/>
    <p:sldMasterId id="2147483710" r:id="rId5"/>
    <p:sldMasterId id="2147483722" r:id="rId6"/>
    <p:sldMasterId id="2147483734" r:id="rId7"/>
  </p:sldMasterIdLst>
  <p:notesMasterIdLst>
    <p:notesMasterId r:id="rId46"/>
  </p:notesMasterIdLst>
  <p:sldIdLst>
    <p:sldId id="269" r:id="rId8"/>
    <p:sldId id="285" r:id="rId9"/>
    <p:sldId id="486" r:id="rId10"/>
    <p:sldId id="346" r:id="rId11"/>
    <p:sldId id="369" r:id="rId12"/>
    <p:sldId id="510" r:id="rId13"/>
    <p:sldId id="372" r:id="rId14"/>
    <p:sldId id="504" r:id="rId15"/>
    <p:sldId id="374" r:id="rId16"/>
    <p:sldId id="375" r:id="rId17"/>
    <p:sldId id="511" r:id="rId18"/>
    <p:sldId id="376" r:id="rId19"/>
    <p:sldId id="377" r:id="rId20"/>
    <p:sldId id="378" r:id="rId21"/>
    <p:sldId id="379" r:id="rId22"/>
    <p:sldId id="380" r:id="rId23"/>
    <p:sldId id="382" r:id="rId24"/>
    <p:sldId id="381" r:id="rId25"/>
    <p:sldId id="383" r:id="rId26"/>
    <p:sldId id="386" r:id="rId27"/>
    <p:sldId id="505" r:id="rId28"/>
    <p:sldId id="506" r:id="rId29"/>
    <p:sldId id="412" r:id="rId30"/>
    <p:sldId id="513" r:id="rId31"/>
    <p:sldId id="414" r:id="rId32"/>
    <p:sldId id="413" r:id="rId33"/>
    <p:sldId id="514" r:id="rId34"/>
    <p:sldId id="515" r:id="rId35"/>
    <p:sldId id="391" r:id="rId36"/>
    <p:sldId id="390" r:id="rId37"/>
    <p:sldId id="508" r:id="rId38"/>
    <p:sldId id="516" r:id="rId39"/>
    <p:sldId id="475" r:id="rId40"/>
    <p:sldId id="517" r:id="rId41"/>
    <p:sldId id="488" r:id="rId42"/>
    <p:sldId id="490" r:id="rId43"/>
    <p:sldId id="518" r:id="rId44"/>
    <p:sldId id="290" r:id="rId4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小爷" initials="L" lastIdx="1" clrIdx="0">
    <p:extLst>
      <p:ext uri="{19B8F6BF-5375-455C-9EA6-DF929625EA0E}">
        <p15:presenceInfo xmlns:p15="http://schemas.microsoft.com/office/powerpoint/2012/main" userId="L小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sorterViewPr>
    <p:cViewPr>
      <p:scale>
        <a:sx n="66" d="100"/>
        <a:sy n="66" d="100"/>
      </p:scale>
      <p:origin x="0" y="-51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E56FC-EF01-4B0D-A601-833E064699C4}" type="datetimeFigureOut">
              <a:rPr lang="zh-CN" altLang="en-US" smtClean="0"/>
              <a:t>2019/5/22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9C55F-59F0-4408-85EB-5DED22F0792F}" type="slidenum">
              <a:rPr lang="zh-CN" altLang="en-US" smtClean="0"/>
              <a:t>‹#›</a:t>
            </a:fld>
            <a:endParaRPr lang="zh-CN" altLang="en-US"/>
          </a:p>
        </p:txBody>
      </p:sp>
    </p:spTree>
    <p:extLst>
      <p:ext uri="{BB962C8B-B14F-4D97-AF65-F5344CB8AC3E}">
        <p14:creationId xmlns:p14="http://schemas.microsoft.com/office/powerpoint/2010/main" val="314677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59C55F-59F0-4408-85EB-5DED22F0792F}" type="slidenum">
              <a:rPr lang="zh-CN" altLang="en-US" smtClean="0"/>
              <a:t>4</a:t>
            </a:fld>
            <a:endParaRPr lang="zh-CN" altLang="en-US"/>
          </a:p>
        </p:txBody>
      </p:sp>
    </p:spTree>
    <p:extLst>
      <p:ext uri="{BB962C8B-B14F-4D97-AF65-F5344CB8AC3E}">
        <p14:creationId xmlns:p14="http://schemas.microsoft.com/office/powerpoint/2010/main" val="232690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D117D73-0B7F-49D1-848E-5846F05104DF}"/>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61657B67-03FB-4E9D-B9F4-C4FCD72A7EF8}"/>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EAE2F985-F65E-42D9-B9C1-1C151712252D}"/>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26120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DCA4F4-FF85-4A55-85D7-E88189B0C14F}"/>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E20D8D9D-27F0-4314-A5F2-F2BD4DBAE7B9}"/>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AC93BB50-562F-47A5-A497-09CE81E93AA5}"/>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20770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5ABBAF-FF10-42A0-8748-E6871C57FACF}"/>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3F8A2023-54BE-4D68-B107-06EB3299E5EA}"/>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E3D608FD-A38A-4B77-BAB4-548AEA725E46}"/>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543704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4F157-932B-4226-B19F-605FC73DB19C}"/>
              </a:ext>
            </a:extLst>
          </p:cNvPr>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CAEA2D8-2B19-417F-8F98-6690646FED71}"/>
              </a:ext>
            </a:extLst>
          </p:cNvPr>
          <p:cNvSpPr>
            <a:spLocks noGrp="1"/>
          </p:cNvSpPr>
          <p:nvPr>
            <p:ph type="body"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2EECB80-2D46-4E71-B8EE-3EC81B77D16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99487799-AAE3-407D-979D-B3A01D65E2FA}"/>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6" name="页脚占位符 4">
            <a:extLst>
              <a:ext uri="{FF2B5EF4-FFF2-40B4-BE49-F238E27FC236}">
                <a16:creationId xmlns:a16="http://schemas.microsoft.com/office/drawing/2014/main" id="{92FACB36-1484-4E3C-922B-37BA4D9189DF}"/>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20339E4F-C6B8-49B0-8B46-B9001517772A}"/>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3103615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1A6CCB2-08C6-431E-873C-73FAFE4C75AB}"/>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5" name="页脚占位符 4">
            <a:extLst>
              <a:ext uri="{FF2B5EF4-FFF2-40B4-BE49-F238E27FC236}">
                <a16:creationId xmlns:a16="http://schemas.microsoft.com/office/drawing/2014/main" id="{59ACC52D-A90D-4F8D-815C-9E586BFF4B3D}"/>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6" name="幻灯片编号占位符 5">
            <a:extLst>
              <a:ext uri="{FF2B5EF4-FFF2-40B4-BE49-F238E27FC236}">
                <a16:creationId xmlns:a16="http://schemas.microsoft.com/office/drawing/2014/main" id="{142D44F0-353E-4E0E-B8B6-3EEBAA6C153C}"/>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6824049F-78FA-431D-9D7F-A65769EE8343}" type="slidenum">
              <a:rPr lang="zh-CN" altLang="en-US"/>
              <a:pPr>
                <a:defRPr/>
              </a:pPr>
              <a:t>‹#›</a:t>
            </a:fld>
            <a:endParaRPr lang="en-US" altLang="zh-CN"/>
          </a:p>
        </p:txBody>
      </p:sp>
    </p:spTree>
    <p:extLst>
      <p:ext uri="{BB962C8B-B14F-4D97-AF65-F5344CB8AC3E}">
        <p14:creationId xmlns:p14="http://schemas.microsoft.com/office/powerpoint/2010/main" val="2871506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85D22A-23C7-4C4E-A02B-D2E7A533D37D}"/>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5" name="页脚占位符 4">
            <a:extLst>
              <a:ext uri="{FF2B5EF4-FFF2-40B4-BE49-F238E27FC236}">
                <a16:creationId xmlns:a16="http://schemas.microsoft.com/office/drawing/2014/main" id="{C49803DF-C2D6-40F9-88A2-3BB4F4AA7FF5}"/>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6" name="幻灯片编号占位符 5">
            <a:extLst>
              <a:ext uri="{FF2B5EF4-FFF2-40B4-BE49-F238E27FC236}">
                <a16:creationId xmlns:a16="http://schemas.microsoft.com/office/drawing/2014/main" id="{D6F0A5A9-EC93-41DD-9C88-F23227EA327E}"/>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A7337E20-DD28-42CA-BD7C-F853AF580607}" type="slidenum">
              <a:rPr lang="zh-CN" altLang="en-US"/>
              <a:pPr>
                <a:defRPr/>
              </a:pPr>
              <a:t>‹#›</a:t>
            </a:fld>
            <a:endParaRPr lang="en-US" altLang="zh-CN"/>
          </a:p>
        </p:txBody>
      </p:sp>
    </p:spTree>
    <p:extLst>
      <p:ext uri="{BB962C8B-B14F-4D97-AF65-F5344CB8AC3E}">
        <p14:creationId xmlns:p14="http://schemas.microsoft.com/office/powerpoint/2010/main" val="126259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B4C8322-F6AC-4B42-9658-0980DAB573AC}"/>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5" name="页脚占位符 4">
            <a:extLst>
              <a:ext uri="{FF2B5EF4-FFF2-40B4-BE49-F238E27FC236}">
                <a16:creationId xmlns:a16="http://schemas.microsoft.com/office/drawing/2014/main" id="{E7F1F283-B9A4-4924-996F-F04BF6901E04}"/>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6" name="幻灯片编号占位符 5">
            <a:extLst>
              <a:ext uri="{FF2B5EF4-FFF2-40B4-BE49-F238E27FC236}">
                <a16:creationId xmlns:a16="http://schemas.microsoft.com/office/drawing/2014/main" id="{1FF339F9-E3A9-4EF8-8AA7-A7B8AF2819F5}"/>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C4255D5B-24C3-4E60-9BDF-BCEA39A4E5F7}" type="slidenum">
              <a:rPr lang="zh-CN" altLang="en-US"/>
              <a:pPr>
                <a:defRPr/>
              </a:pPr>
              <a:t>‹#›</a:t>
            </a:fld>
            <a:endParaRPr lang="en-US" altLang="zh-CN"/>
          </a:p>
        </p:txBody>
      </p:sp>
    </p:spTree>
    <p:extLst>
      <p:ext uri="{BB962C8B-B14F-4D97-AF65-F5344CB8AC3E}">
        <p14:creationId xmlns:p14="http://schemas.microsoft.com/office/powerpoint/2010/main" val="158389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04C6B7F-9E06-4BCE-93B8-F6147D1A98A7}"/>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6" name="页脚占位符 5">
            <a:extLst>
              <a:ext uri="{FF2B5EF4-FFF2-40B4-BE49-F238E27FC236}">
                <a16:creationId xmlns:a16="http://schemas.microsoft.com/office/drawing/2014/main" id="{48725A0A-731A-405B-8ED3-8F9295448B5A}"/>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D4139C8A-E7F2-4FF8-BA71-8F92741BC139}"/>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40609702-AFDA-4932-8D13-A79429BD1C07}" type="slidenum">
              <a:rPr lang="zh-CN" altLang="en-US"/>
              <a:pPr>
                <a:defRPr/>
              </a:pPr>
              <a:t>‹#›</a:t>
            </a:fld>
            <a:endParaRPr lang="en-US" altLang="zh-CN"/>
          </a:p>
        </p:txBody>
      </p:sp>
    </p:spTree>
    <p:extLst>
      <p:ext uri="{BB962C8B-B14F-4D97-AF65-F5344CB8AC3E}">
        <p14:creationId xmlns:p14="http://schemas.microsoft.com/office/powerpoint/2010/main" val="2829078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5BF4ACC-4D20-4C2D-88B5-B43240F44229}"/>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8" name="页脚占位符 7">
            <a:extLst>
              <a:ext uri="{FF2B5EF4-FFF2-40B4-BE49-F238E27FC236}">
                <a16:creationId xmlns:a16="http://schemas.microsoft.com/office/drawing/2014/main" id="{0817C524-EDFD-4711-B7BC-B9273B415FE1}"/>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9" name="幻灯片编号占位符 8">
            <a:extLst>
              <a:ext uri="{FF2B5EF4-FFF2-40B4-BE49-F238E27FC236}">
                <a16:creationId xmlns:a16="http://schemas.microsoft.com/office/drawing/2014/main" id="{08ED57AC-3B54-4543-A6E3-E3707018AEBA}"/>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879BD2BF-6C56-4C28-A1E2-CB30D6D76428}" type="slidenum">
              <a:rPr lang="zh-CN" altLang="en-US"/>
              <a:pPr>
                <a:defRPr/>
              </a:pPr>
              <a:t>‹#›</a:t>
            </a:fld>
            <a:endParaRPr lang="en-US" altLang="zh-CN"/>
          </a:p>
        </p:txBody>
      </p:sp>
    </p:spTree>
    <p:extLst>
      <p:ext uri="{BB962C8B-B14F-4D97-AF65-F5344CB8AC3E}">
        <p14:creationId xmlns:p14="http://schemas.microsoft.com/office/powerpoint/2010/main" val="2385237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888A7B-75D6-4390-8B06-45A75D29C202}"/>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4" name="页脚占位符 3">
            <a:extLst>
              <a:ext uri="{FF2B5EF4-FFF2-40B4-BE49-F238E27FC236}">
                <a16:creationId xmlns:a16="http://schemas.microsoft.com/office/drawing/2014/main" id="{E34D7AC6-DB66-4720-999B-22CF8CD84BCE}"/>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5" name="幻灯片编号占位符 4">
            <a:extLst>
              <a:ext uri="{FF2B5EF4-FFF2-40B4-BE49-F238E27FC236}">
                <a16:creationId xmlns:a16="http://schemas.microsoft.com/office/drawing/2014/main" id="{2C80AE76-4AC8-44B9-AC96-4C7E72011400}"/>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B4D77B30-D3FB-4BC2-9122-53196C7964B8}" type="slidenum">
              <a:rPr lang="zh-CN" altLang="en-US"/>
              <a:pPr>
                <a:defRPr/>
              </a:pPr>
              <a:t>‹#›</a:t>
            </a:fld>
            <a:endParaRPr lang="en-US" altLang="zh-CN"/>
          </a:p>
        </p:txBody>
      </p:sp>
    </p:spTree>
    <p:extLst>
      <p:ext uri="{BB962C8B-B14F-4D97-AF65-F5344CB8AC3E}">
        <p14:creationId xmlns:p14="http://schemas.microsoft.com/office/powerpoint/2010/main" val="555840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F2A165-E225-4744-A1CE-D69261240834}"/>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3" name="页脚占位符 2">
            <a:extLst>
              <a:ext uri="{FF2B5EF4-FFF2-40B4-BE49-F238E27FC236}">
                <a16:creationId xmlns:a16="http://schemas.microsoft.com/office/drawing/2014/main" id="{FD7D610C-05BF-4372-A53C-32C74AD39D1A}"/>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4" name="幻灯片编号占位符 3">
            <a:extLst>
              <a:ext uri="{FF2B5EF4-FFF2-40B4-BE49-F238E27FC236}">
                <a16:creationId xmlns:a16="http://schemas.microsoft.com/office/drawing/2014/main" id="{01A5E384-DAC9-4CC8-A667-7E94C125179B}"/>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C59A377F-A392-4FFC-BC3D-FF35C7AAF810}" type="slidenum">
              <a:rPr lang="zh-CN" altLang="en-US"/>
              <a:pPr>
                <a:defRPr/>
              </a:pPr>
              <a:t>‹#›</a:t>
            </a:fld>
            <a:endParaRPr lang="en-US" altLang="zh-CN"/>
          </a:p>
        </p:txBody>
      </p:sp>
    </p:spTree>
    <p:extLst>
      <p:ext uri="{BB962C8B-B14F-4D97-AF65-F5344CB8AC3E}">
        <p14:creationId xmlns:p14="http://schemas.microsoft.com/office/powerpoint/2010/main" val="393666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803F825-91F7-49D6-9F8D-A819E6EA1AFD}"/>
              </a:ext>
            </a:extLst>
          </p:cNvPr>
          <p:cNvCxnSpPr/>
          <p:nvPr/>
        </p:nvCxnSpPr>
        <p:spPr>
          <a:xfrm>
            <a:off x="498475" y="1443038"/>
            <a:ext cx="10134600" cy="0"/>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ACEFB677-D756-4CA8-B623-D03126265AD7}"/>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6" name="页脚占位符 4">
            <a:extLst>
              <a:ext uri="{FF2B5EF4-FFF2-40B4-BE49-F238E27FC236}">
                <a16:creationId xmlns:a16="http://schemas.microsoft.com/office/drawing/2014/main" id="{6C2FF6C5-30B0-4472-AB88-473AD9A07930}"/>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56E38CF6-CD99-4B5B-895A-FE71EA210FAF}"/>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2407254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FB0A88C-6CF1-4225-B61D-C94112B37218}"/>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6" name="页脚占位符 5">
            <a:extLst>
              <a:ext uri="{FF2B5EF4-FFF2-40B4-BE49-F238E27FC236}">
                <a16:creationId xmlns:a16="http://schemas.microsoft.com/office/drawing/2014/main" id="{604D2274-EF55-4387-AD5E-8EF86CB8E2A3}"/>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2EB82332-4355-4111-8C08-1ECD22A62F7B}"/>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46B72CEE-9A19-4A8F-86EE-1A97201FC7CB}" type="slidenum">
              <a:rPr lang="zh-CN" altLang="en-US"/>
              <a:pPr>
                <a:defRPr/>
              </a:pPr>
              <a:t>‹#›</a:t>
            </a:fld>
            <a:endParaRPr lang="en-US" altLang="zh-CN"/>
          </a:p>
        </p:txBody>
      </p:sp>
    </p:spTree>
    <p:extLst>
      <p:ext uri="{BB962C8B-B14F-4D97-AF65-F5344CB8AC3E}">
        <p14:creationId xmlns:p14="http://schemas.microsoft.com/office/powerpoint/2010/main" val="538677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887D370-81D1-4A05-BC7B-9B0F153C7016}"/>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6" name="页脚占位符 5">
            <a:extLst>
              <a:ext uri="{FF2B5EF4-FFF2-40B4-BE49-F238E27FC236}">
                <a16:creationId xmlns:a16="http://schemas.microsoft.com/office/drawing/2014/main" id="{DDD49673-5F2C-4C0E-8F19-11F0084A8726}"/>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CCEA804C-2484-46B1-85DE-DCF83686AC86}"/>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26D98F71-5A25-4070-91D2-6DE6F29FD9F3}" type="slidenum">
              <a:rPr lang="zh-CN" altLang="en-US"/>
              <a:pPr>
                <a:defRPr/>
              </a:pPr>
              <a:t>‹#›</a:t>
            </a:fld>
            <a:endParaRPr lang="en-US" altLang="zh-CN"/>
          </a:p>
        </p:txBody>
      </p:sp>
    </p:spTree>
    <p:extLst>
      <p:ext uri="{BB962C8B-B14F-4D97-AF65-F5344CB8AC3E}">
        <p14:creationId xmlns:p14="http://schemas.microsoft.com/office/powerpoint/2010/main" val="53989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B5BEFB3-1712-4044-9AC5-8537BFA41239}"/>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5" name="页脚占位符 4">
            <a:extLst>
              <a:ext uri="{FF2B5EF4-FFF2-40B4-BE49-F238E27FC236}">
                <a16:creationId xmlns:a16="http://schemas.microsoft.com/office/drawing/2014/main" id="{40801742-50BF-48D0-B258-726D5900B9AC}"/>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6" name="幻灯片编号占位符 5">
            <a:extLst>
              <a:ext uri="{FF2B5EF4-FFF2-40B4-BE49-F238E27FC236}">
                <a16:creationId xmlns:a16="http://schemas.microsoft.com/office/drawing/2014/main" id="{90E8CE1E-D44F-4DF9-AB4C-1588185AA17C}"/>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68F9EB9B-4C07-4B43-8113-92E196E6CDD2}" type="slidenum">
              <a:rPr lang="zh-CN" altLang="en-US"/>
              <a:pPr>
                <a:defRPr/>
              </a:pPr>
              <a:t>‹#›</a:t>
            </a:fld>
            <a:endParaRPr lang="en-US" altLang="zh-CN"/>
          </a:p>
        </p:txBody>
      </p:sp>
    </p:spTree>
    <p:extLst>
      <p:ext uri="{BB962C8B-B14F-4D97-AF65-F5344CB8AC3E}">
        <p14:creationId xmlns:p14="http://schemas.microsoft.com/office/powerpoint/2010/main" val="1392944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96FA30-8FC6-497B-B5C5-AA60DDD27696}"/>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5" name="页脚占位符 4">
            <a:extLst>
              <a:ext uri="{FF2B5EF4-FFF2-40B4-BE49-F238E27FC236}">
                <a16:creationId xmlns:a16="http://schemas.microsoft.com/office/drawing/2014/main" id="{5B3AF13C-6F58-4C6B-BFAE-978F45F3AE1F}"/>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6" name="幻灯片编号占位符 5">
            <a:extLst>
              <a:ext uri="{FF2B5EF4-FFF2-40B4-BE49-F238E27FC236}">
                <a16:creationId xmlns:a16="http://schemas.microsoft.com/office/drawing/2014/main" id="{14ED7D9A-540F-43BC-B5D4-876480338F27}"/>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13145833-9954-451E-8371-15719333CB47}" type="slidenum">
              <a:rPr lang="zh-CN" altLang="en-US"/>
              <a:pPr>
                <a:defRPr/>
              </a:pPr>
              <a:t>‹#›</a:t>
            </a:fld>
            <a:endParaRPr lang="en-US" altLang="zh-CN"/>
          </a:p>
        </p:txBody>
      </p:sp>
    </p:spTree>
    <p:extLst>
      <p:ext uri="{BB962C8B-B14F-4D97-AF65-F5344CB8AC3E}">
        <p14:creationId xmlns:p14="http://schemas.microsoft.com/office/powerpoint/2010/main" val="1413591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81F9A-931F-4E63-9CD4-9B8B5A3C092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6C5C5F9-247E-4A7A-AA90-93F45CDE7A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9F0317AD-F72F-488D-83F3-0236CD3B7F40}"/>
              </a:ext>
            </a:extLst>
          </p:cNvPr>
          <p:cNvSpPr>
            <a:spLocks noGrp="1" noChangeArrowheads="1"/>
          </p:cNvSpPr>
          <p:nvPr>
            <p:ph type="dt" sz="half" idx="10"/>
          </p:nvPr>
        </p:nvSpPr>
        <p:spPr>
          <a:ln/>
        </p:spPr>
        <p:txBody>
          <a:bodyPr/>
          <a:lstStyle>
            <a:lvl1pPr>
              <a:defRPr/>
            </a:lvl1pPr>
          </a:lstStyle>
          <a:p>
            <a:pPr>
              <a:defRPr/>
            </a:pPr>
            <a:fld id="{F872DFE6-4423-413F-9AE5-D188E290D560}" type="datetime1">
              <a:rPr lang="zh-CN" altLang="en-US"/>
              <a:pPr>
                <a:defRPr/>
              </a:pPr>
              <a:t>2019/5/22</a:t>
            </a:fld>
            <a:endParaRPr lang="en-US" altLang="zh-CN"/>
          </a:p>
        </p:txBody>
      </p:sp>
      <p:sp>
        <p:nvSpPr>
          <p:cNvPr id="5" name="Rectangle 5">
            <a:extLst>
              <a:ext uri="{FF2B5EF4-FFF2-40B4-BE49-F238E27FC236}">
                <a16:creationId xmlns:a16="http://schemas.microsoft.com/office/drawing/2014/main" id="{5E4403A5-6471-4CEA-B64A-24F578F573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15EABAB-CB02-4425-89AF-0921D79C0E34}"/>
              </a:ext>
            </a:extLst>
          </p:cNvPr>
          <p:cNvSpPr>
            <a:spLocks noGrp="1" noChangeArrowheads="1"/>
          </p:cNvSpPr>
          <p:nvPr>
            <p:ph type="sldNum" sz="quarter" idx="12"/>
          </p:nvPr>
        </p:nvSpPr>
        <p:spPr>
          <a:ln/>
        </p:spPr>
        <p:txBody>
          <a:bodyPr/>
          <a:lstStyle>
            <a:lvl1pPr>
              <a:defRPr/>
            </a:lvl1pPr>
          </a:lstStyle>
          <a:p>
            <a:pPr>
              <a:defRPr/>
            </a:pPr>
            <a:fld id="{6856E451-B4E3-40E1-BD3B-A5B3455C2C75}" type="slidenum">
              <a:rPr lang="zh-CN" altLang="en-US"/>
              <a:pPr>
                <a:defRPr/>
              </a:pPr>
              <a:t>‹#›</a:t>
            </a:fld>
            <a:endParaRPr lang="en-US" altLang="zh-CN"/>
          </a:p>
        </p:txBody>
      </p:sp>
    </p:spTree>
    <p:extLst>
      <p:ext uri="{BB962C8B-B14F-4D97-AF65-F5344CB8AC3E}">
        <p14:creationId xmlns:p14="http://schemas.microsoft.com/office/powerpoint/2010/main" val="9842330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98AC5-1A86-402C-8499-5E33F8118B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438089-022D-4546-8759-EF50EC07DF7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3343A18-E3BC-4132-8DFE-60C435F5AC37}"/>
              </a:ext>
            </a:extLst>
          </p:cNvPr>
          <p:cNvSpPr>
            <a:spLocks noGrp="1" noChangeArrowheads="1"/>
          </p:cNvSpPr>
          <p:nvPr>
            <p:ph type="dt" sz="half" idx="10"/>
          </p:nvPr>
        </p:nvSpPr>
        <p:spPr>
          <a:ln/>
        </p:spPr>
        <p:txBody>
          <a:bodyPr/>
          <a:lstStyle>
            <a:lvl1pPr>
              <a:defRPr/>
            </a:lvl1pPr>
          </a:lstStyle>
          <a:p>
            <a:pPr>
              <a:defRPr/>
            </a:pPr>
            <a:fld id="{5E1E72CC-9DF5-410F-BBF9-F6E36D0B661F}" type="datetime1">
              <a:rPr lang="zh-CN" altLang="en-US"/>
              <a:pPr>
                <a:defRPr/>
              </a:pPr>
              <a:t>2019/5/22</a:t>
            </a:fld>
            <a:endParaRPr lang="en-US" altLang="zh-CN"/>
          </a:p>
        </p:txBody>
      </p:sp>
      <p:sp>
        <p:nvSpPr>
          <p:cNvPr id="5" name="Rectangle 5">
            <a:extLst>
              <a:ext uri="{FF2B5EF4-FFF2-40B4-BE49-F238E27FC236}">
                <a16:creationId xmlns:a16="http://schemas.microsoft.com/office/drawing/2014/main" id="{B51C3F6E-3E70-4C48-82D1-5106559D8D6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B0EB751-ECC2-4423-93E2-A35C5B35B85E}"/>
              </a:ext>
            </a:extLst>
          </p:cNvPr>
          <p:cNvSpPr>
            <a:spLocks noGrp="1" noChangeArrowheads="1"/>
          </p:cNvSpPr>
          <p:nvPr>
            <p:ph type="sldNum" sz="quarter" idx="12"/>
          </p:nvPr>
        </p:nvSpPr>
        <p:spPr>
          <a:ln/>
        </p:spPr>
        <p:txBody>
          <a:bodyPr/>
          <a:lstStyle>
            <a:lvl1pPr>
              <a:defRPr/>
            </a:lvl1pPr>
          </a:lstStyle>
          <a:p>
            <a:pPr>
              <a:defRPr/>
            </a:pPr>
            <a:fld id="{15D8FE8A-2215-4CC2-8641-65AF5FDE9A51}" type="slidenum">
              <a:rPr lang="zh-CN" altLang="en-US"/>
              <a:pPr>
                <a:defRPr/>
              </a:pPr>
              <a:t>‹#›</a:t>
            </a:fld>
            <a:endParaRPr lang="en-US" altLang="zh-CN"/>
          </a:p>
        </p:txBody>
      </p:sp>
    </p:spTree>
    <p:extLst>
      <p:ext uri="{BB962C8B-B14F-4D97-AF65-F5344CB8AC3E}">
        <p14:creationId xmlns:p14="http://schemas.microsoft.com/office/powerpoint/2010/main" val="27634121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EF483-CB54-4876-A5C0-5C6C545905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4A0F3A-D50F-4E70-BF04-B59DA6563A32}"/>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BEDB7B93-AED0-4DAD-A332-7B7C9F82D550}"/>
              </a:ext>
            </a:extLst>
          </p:cNvPr>
          <p:cNvSpPr>
            <a:spLocks noGrp="1" noChangeArrowheads="1"/>
          </p:cNvSpPr>
          <p:nvPr>
            <p:ph type="dt" sz="half" idx="10"/>
          </p:nvPr>
        </p:nvSpPr>
        <p:spPr>
          <a:ln/>
        </p:spPr>
        <p:txBody>
          <a:bodyPr/>
          <a:lstStyle>
            <a:lvl1pPr>
              <a:defRPr/>
            </a:lvl1pPr>
          </a:lstStyle>
          <a:p>
            <a:pPr>
              <a:defRPr/>
            </a:pPr>
            <a:fld id="{3CA3C5F2-89A2-4D75-88F5-A06C08A3ACFB}" type="datetime1">
              <a:rPr lang="zh-CN" altLang="en-US"/>
              <a:pPr>
                <a:defRPr/>
              </a:pPr>
              <a:t>2019/5/22</a:t>
            </a:fld>
            <a:endParaRPr lang="en-US" altLang="zh-CN"/>
          </a:p>
        </p:txBody>
      </p:sp>
      <p:sp>
        <p:nvSpPr>
          <p:cNvPr id="5" name="Rectangle 5">
            <a:extLst>
              <a:ext uri="{FF2B5EF4-FFF2-40B4-BE49-F238E27FC236}">
                <a16:creationId xmlns:a16="http://schemas.microsoft.com/office/drawing/2014/main" id="{933EA1B6-3F1C-4534-B66F-8EFAC81325A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9F6CA32-1844-40A6-BC26-8CDD08EE6B4F}"/>
              </a:ext>
            </a:extLst>
          </p:cNvPr>
          <p:cNvSpPr>
            <a:spLocks noGrp="1" noChangeArrowheads="1"/>
          </p:cNvSpPr>
          <p:nvPr>
            <p:ph type="sldNum" sz="quarter" idx="12"/>
          </p:nvPr>
        </p:nvSpPr>
        <p:spPr>
          <a:ln/>
        </p:spPr>
        <p:txBody>
          <a:bodyPr/>
          <a:lstStyle>
            <a:lvl1pPr>
              <a:defRPr/>
            </a:lvl1pPr>
          </a:lstStyle>
          <a:p>
            <a:pPr>
              <a:defRPr/>
            </a:pPr>
            <a:fld id="{2298CC91-146A-4619-8676-9B3CCC265A41}" type="slidenum">
              <a:rPr lang="zh-CN" altLang="en-US"/>
              <a:pPr>
                <a:defRPr/>
              </a:pPr>
              <a:t>‹#›</a:t>
            </a:fld>
            <a:endParaRPr lang="en-US" altLang="zh-CN"/>
          </a:p>
        </p:txBody>
      </p:sp>
    </p:spTree>
    <p:extLst>
      <p:ext uri="{BB962C8B-B14F-4D97-AF65-F5344CB8AC3E}">
        <p14:creationId xmlns:p14="http://schemas.microsoft.com/office/powerpoint/2010/main" val="10132455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86BE4-1F27-41F1-BB57-A032B11310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DAE156-158E-4034-A604-9205B2041E38}"/>
              </a:ext>
            </a:extLst>
          </p:cNvPr>
          <p:cNvSpPr>
            <a:spLocks noGrp="1"/>
          </p:cNvSpPr>
          <p:nvPr>
            <p:ph sz="half" idx="1"/>
          </p:nvPr>
        </p:nvSpPr>
        <p:spPr>
          <a:xfrm>
            <a:off x="609600" y="1600200"/>
            <a:ext cx="54102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85AAF3C-9FB8-44F4-8914-45FEEB589FDF}"/>
              </a:ext>
            </a:extLst>
          </p:cNvPr>
          <p:cNvSpPr>
            <a:spLocks noGrp="1"/>
          </p:cNvSpPr>
          <p:nvPr>
            <p:ph sz="half" idx="2"/>
          </p:nvPr>
        </p:nvSpPr>
        <p:spPr>
          <a:xfrm>
            <a:off x="6172200" y="1600200"/>
            <a:ext cx="54102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1BD99F1-6F6A-4D93-BC3F-F86955757A78}"/>
              </a:ext>
            </a:extLst>
          </p:cNvPr>
          <p:cNvSpPr>
            <a:spLocks noGrp="1" noChangeArrowheads="1"/>
          </p:cNvSpPr>
          <p:nvPr>
            <p:ph type="dt" sz="half" idx="10"/>
          </p:nvPr>
        </p:nvSpPr>
        <p:spPr>
          <a:ln/>
        </p:spPr>
        <p:txBody>
          <a:bodyPr/>
          <a:lstStyle>
            <a:lvl1pPr>
              <a:defRPr/>
            </a:lvl1pPr>
          </a:lstStyle>
          <a:p>
            <a:pPr>
              <a:defRPr/>
            </a:pPr>
            <a:fld id="{B78E1A13-30F2-4C0D-B342-9871A449EEC3}" type="datetime1">
              <a:rPr lang="zh-CN" altLang="en-US"/>
              <a:pPr>
                <a:defRPr/>
              </a:pPr>
              <a:t>2019/5/22</a:t>
            </a:fld>
            <a:endParaRPr lang="en-US" altLang="zh-CN"/>
          </a:p>
        </p:txBody>
      </p:sp>
      <p:sp>
        <p:nvSpPr>
          <p:cNvPr id="6" name="Rectangle 5">
            <a:extLst>
              <a:ext uri="{FF2B5EF4-FFF2-40B4-BE49-F238E27FC236}">
                <a16:creationId xmlns:a16="http://schemas.microsoft.com/office/drawing/2014/main" id="{D1D4AE00-D0C8-4AAE-8EFA-FCAF253E47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8B7E83B-A188-4638-9033-47550A203230}"/>
              </a:ext>
            </a:extLst>
          </p:cNvPr>
          <p:cNvSpPr>
            <a:spLocks noGrp="1" noChangeArrowheads="1"/>
          </p:cNvSpPr>
          <p:nvPr>
            <p:ph type="sldNum" sz="quarter" idx="12"/>
          </p:nvPr>
        </p:nvSpPr>
        <p:spPr>
          <a:ln/>
        </p:spPr>
        <p:txBody>
          <a:bodyPr/>
          <a:lstStyle>
            <a:lvl1pPr>
              <a:defRPr/>
            </a:lvl1pPr>
          </a:lstStyle>
          <a:p>
            <a:pPr>
              <a:defRPr/>
            </a:pPr>
            <a:fld id="{BC7D873F-DAA2-4138-B0D3-0B077AECCBCF}" type="slidenum">
              <a:rPr lang="zh-CN" altLang="en-US"/>
              <a:pPr>
                <a:defRPr/>
              </a:pPr>
              <a:t>‹#›</a:t>
            </a:fld>
            <a:endParaRPr lang="en-US" altLang="zh-CN"/>
          </a:p>
        </p:txBody>
      </p:sp>
    </p:spTree>
    <p:extLst>
      <p:ext uri="{BB962C8B-B14F-4D97-AF65-F5344CB8AC3E}">
        <p14:creationId xmlns:p14="http://schemas.microsoft.com/office/powerpoint/2010/main" val="3491878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CD247-088F-431E-AAC4-D304A8B7658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DDC242-4435-4AF3-BAFB-1848776706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99B20E6-DBC0-4DC2-BC36-E10CE9A4A1B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1863CEF-EE59-4B39-B07B-A1D5626AA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20434A3-C395-43F6-A157-A538E494A3D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7931204-1C58-4AD2-8031-E89D42F6F5C9}"/>
              </a:ext>
            </a:extLst>
          </p:cNvPr>
          <p:cNvSpPr>
            <a:spLocks noGrp="1" noChangeArrowheads="1"/>
          </p:cNvSpPr>
          <p:nvPr>
            <p:ph type="dt" sz="half" idx="10"/>
          </p:nvPr>
        </p:nvSpPr>
        <p:spPr>
          <a:ln/>
        </p:spPr>
        <p:txBody>
          <a:bodyPr/>
          <a:lstStyle>
            <a:lvl1pPr>
              <a:defRPr/>
            </a:lvl1pPr>
          </a:lstStyle>
          <a:p>
            <a:pPr>
              <a:defRPr/>
            </a:pPr>
            <a:fld id="{C8C80603-8367-4731-BB5A-4F500D161060}" type="datetime1">
              <a:rPr lang="zh-CN" altLang="en-US"/>
              <a:pPr>
                <a:defRPr/>
              </a:pPr>
              <a:t>2019/5/22</a:t>
            </a:fld>
            <a:endParaRPr lang="en-US" altLang="zh-CN"/>
          </a:p>
        </p:txBody>
      </p:sp>
      <p:sp>
        <p:nvSpPr>
          <p:cNvPr id="8" name="Rectangle 5">
            <a:extLst>
              <a:ext uri="{FF2B5EF4-FFF2-40B4-BE49-F238E27FC236}">
                <a16:creationId xmlns:a16="http://schemas.microsoft.com/office/drawing/2014/main" id="{4FE2CF34-5035-459F-8807-85FF9943B1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42FCF99-CC72-42F6-9FF4-25D54A8CEB56}"/>
              </a:ext>
            </a:extLst>
          </p:cNvPr>
          <p:cNvSpPr>
            <a:spLocks noGrp="1" noChangeArrowheads="1"/>
          </p:cNvSpPr>
          <p:nvPr>
            <p:ph type="sldNum" sz="quarter" idx="12"/>
          </p:nvPr>
        </p:nvSpPr>
        <p:spPr>
          <a:ln/>
        </p:spPr>
        <p:txBody>
          <a:bodyPr/>
          <a:lstStyle>
            <a:lvl1pPr>
              <a:defRPr/>
            </a:lvl1pPr>
          </a:lstStyle>
          <a:p>
            <a:pPr>
              <a:defRPr/>
            </a:pPr>
            <a:fld id="{384DF85A-1DDA-4B28-9ABA-A2901A71568E}" type="slidenum">
              <a:rPr lang="zh-CN" altLang="en-US"/>
              <a:pPr>
                <a:defRPr/>
              </a:pPr>
              <a:t>‹#›</a:t>
            </a:fld>
            <a:endParaRPr lang="en-US" altLang="zh-CN"/>
          </a:p>
        </p:txBody>
      </p:sp>
    </p:spTree>
    <p:extLst>
      <p:ext uri="{BB962C8B-B14F-4D97-AF65-F5344CB8AC3E}">
        <p14:creationId xmlns:p14="http://schemas.microsoft.com/office/powerpoint/2010/main" val="16091878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9CC21-574E-406B-BBFB-9CA5DB1B8C68}"/>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4EF35C7-860F-44A6-B4F1-B947C9CFA17A}"/>
              </a:ext>
            </a:extLst>
          </p:cNvPr>
          <p:cNvSpPr>
            <a:spLocks noGrp="1" noChangeArrowheads="1"/>
          </p:cNvSpPr>
          <p:nvPr>
            <p:ph type="dt" sz="half" idx="10"/>
          </p:nvPr>
        </p:nvSpPr>
        <p:spPr>
          <a:ln/>
        </p:spPr>
        <p:txBody>
          <a:bodyPr/>
          <a:lstStyle>
            <a:lvl1pPr>
              <a:defRPr/>
            </a:lvl1pPr>
          </a:lstStyle>
          <a:p>
            <a:pPr>
              <a:defRPr/>
            </a:pPr>
            <a:fld id="{6D61F650-1AD0-4B34-9098-EF4DD0891516}" type="datetime1">
              <a:rPr lang="zh-CN" altLang="en-US"/>
              <a:pPr>
                <a:defRPr/>
              </a:pPr>
              <a:t>2019/5/22</a:t>
            </a:fld>
            <a:endParaRPr lang="en-US" altLang="zh-CN"/>
          </a:p>
        </p:txBody>
      </p:sp>
      <p:sp>
        <p:nvSpPr>
          <p:cNvPr id="4" name="Rectangle 5">
            <a:extLst>
              <a:ext uri="{FF2B5EF4-FFF2-40B4-BE49-F238E27FC236}">
                <a16:creationId xmlns:a16="http://schemas.microsoft.com/office/drawing/2014/main" id="{03EAB272-7D4B-4F2C-A958-B073AAA8C6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B0EE75D-4BC9-4735-9C07-C11A354A515D}"/>
              </a:ext>
            </a:extLst>
          </p:cNvPr>
          <p:cNvSpPr>
            <a:spLocks noGrp="1" noChangeArrowheads="1"/>
          </p:cNvSpPr>
          <p:nvPr>
            <p:ph type="sldNum" sz="quarter" idx="12"/>
          </p:nvPr>
        </p:nvSpPr>
        <p:spPr>
          <a:ln/>
        </p:spPr>
        <p:txBody>
          <a:bodyPr/>
          <a:lstStyle>
            <a:lvl1pPr>
              <a:defRPr/>
            </a:lvl1pPr>
          </a:lstStyle>
          <a:p>
            <a:pPr>
              <a:defRPr/>
            </a:pPr>
            <a:fld id="{808493FA-E9B2-43A0-A9A8-B22FBB4CC603}" type="slidenum">
              <a:rPr lang="zh-CN" altLang="en-US"/>
              <a:pPr>
                <a:defRPr/>
              </a:pPr>
              <a:t>‹#›</a:t>
            </a:fld>
            <a:endParaRPr lang="en-US" altLang="zh-CN"/>
          </a:p>
        </p:txBody>
      </p:sp>
    </p:spTree>
    <p:extLst>
      <p:ext uri="{BB962C8B-B14F-4D97-AF65-F5344CB8AC3E}">
        <p14:creationId xmlns:p14="http://schemas.microsoft.com/office/powerpoint/2010/main" val="282083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73CCD28-3C76-4346-BA97-7770F8877729}"/>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48E93440-F34E-41F5-A1F7-A9770F12B200}"/>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0734A18C-6B50-4A37-96CE-F13A99BB853E}"/>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2434897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BD93C62-3875-4523-8A2D-C89E91B3F6CB}"/>
              </a:ext>
            </a:extLst>
          </p:cNvPr>
          <p:cNvSpPr>
            <a:spLocks noGrp="1" noChangeArrowheads="1"/>
          </p:cNvSpPr>
          <p:nvPr>
            <p:ph type="dt" sz="half" idx="10"/>
          </p:nvPr>
        </p:nvSpPr>
        <p:spPr>
          <a:ln/>
        </p:spPr>
        <p:txBody>
          <a:bodyPr/>
          <a:lstStyle>
            <a:lvl1pPr>
              <a:defRPr/>
            </a:lvl1pPr>
          </a:lstStyle>
          <a:p>
            <a:pPr>
              <a:defRPr/>
            </a:pPr>
            <a:fld id="{07174362-D238-4DB7-AF84-2B2CB73B8034}" type="datetime1">
              <a:rPr lang="zh-CN" altLang="en-US"/>
              <a:pPr>
                <a:defRPr/>
              </a:pPr>
              <a:t>2019/5/22</a:t>
            </a:fld>
            <a:endParaRPr lang="en-US" altLang="zh-CN"/>
          </a:p>
        </p:txBody>
      </p:sp>
      <p:sp>
        <p:nvSpPr>
          <p:cNvPr id="3" name="Rectangle 5">
            <a:extLst>
              <a:ext uri="{FF2B5EF4-FFF2-40B4-BE49-F238E27FC236}">
                <a16:creationId xmlns:a16="http://schemas.microsoft.com/office/drawing/2014/main" id="{A2489329-92A5-443D-BC26-E8CBB160BF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847FB0F-0A81-40F3-AA9E-DCBB5E910161}"/>
              </a:ext>
            </a:extLst>
          </p:cNvPr>
          <p:cNvSpPr>
            <a:spLocks noGrp="1" noChangeArrowheads="1"/>
          </p:cNvSpPr>
          <p:nvPr>
            <p:ph type="sldNum" sz="quarter" idx="12"/>
          </p:nvPr>
        </p:nvSpPr>
        <p:spPr>
          <a:ln/>
        </p:spPr>
        <p:txBody>
          <a:bodyPr/>
          <a:lstStyle>
            <a:lvl1pPr>
              <a:defRPr/>
            </a:lvl1pPr>
          </a:lstStyle>
          <a:p>
            <a:pPr>
              <a:defRPr/>
            </a:pPr>
            <a:fld id="{D894EEB8-D381-485F-982F-FC6B9BD835DD}" type="slidenum">
              <a:rPr lang="zh-CN" altLang="en-US"/>
              <a:pPr>
                <a:defRPr/>
              </a:pPr>
              <a:t>‹#›</a:t>
            </a:fld>
            <a:endParaRPr lang="en-US" altLang="zh-CN"/>
          </a:p>
        </p:txBody>
      </p:sp>
    </p:spTree>
    <p:extLst>
      <p:ext uri="{BB962C8B-B14F-4D97-AF65-F5344CB8AC3E}">
        <p14:creationId xmlns:p14="http://schemas.microsoft.com/office/powerpoint/2010/main" val="23957302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7F72F-E786-4EAA-928A-01AC93FE40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447867-08C7-48C3-A84B-D977615090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3A9A3C2-8E96-4A6A-8C22-33A0C2A31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885162D5-1724-45E9-90B5-DE67B276BDDF}"/>
              </a:ext>
            </a:extLst>
          </p:cNvPr>
          <p:cNvSpPr>
            <a:spLocks noGrp="1" noChangeArrowheads="1"/>
          </p:cNvSpPr>
          <p:nvPr>
            <p:ph type="dt" sz="half" idx="10"/>
          </p:nvPr>
        </p:nvSpPr>
        <p:spPr>
          <a:ln/>
        </p:spPr>
        <p:txBody>
          <a:bodyPr/>
          <a:lstStyle>
            <a:lvl1pPr>
              <a:defRPr/>
            </a:lvl1pPr>
          </a:lstStyle>
          <a:p>
            <a:pPr>
              <a:defRPr/>
            </a:pPr>
            <a:fld id="{AA16990D-D311-44C0-8500-488F7E99ADEF}" type="datetime1">
              <a:rPr lang="zh-CN" altLang="en-US"/>
              <a:pPr>
                <a:defRPr/>
              </a:pPr>
              <a:t>2019/5/22</a:t>
            </a:fld>
            <a:endParaRPr lang="en-US" altLang="zh-CN"/>
          </a:p>
        </p:txBody>
      </p:sp>
      <p:sp>
        <p:nvSpPr>
          <p:cNvPr id="6" name="Rectangle 5">
            <a:extLst>
              <a:ext uri="{FF2B5EF4-FFF2-40B4-BE49-F238E27FC236}">
                <a16:creationId xmlns:a16="http://schemas.microsoft.com/office/drawing/2014/main" id="{832509B5-8CC7-4658-BD7C-32FF2DA2A9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39CF332-B4C0-4D0B-A558-10D22FC6B056}"/>
              </a:ext>
            </a:extLst>
          </p:cNvPr>
          <p:cNvSpPr>
            <a:spLocks noGrp="1" noChangeArrowheads="1"/>
          </p:cNvSpPr>
          <p:nvPr>
            <p:ph type="sldNum" sz="quarter" idx="12"/>
          </p:nvPr>
        </p:nvSpPr>
        <p:spPr>
          <a:ln/>
        </p:spPr>
        <p:txBody>
          <a:bodyPr/>
          <a:lstStyle>
            <a:lvl1pPr>
              <a:defRPr/>
            </a:lvl1pPr>
          </a:lstStyle>
          <a:p>
            <a:pPr>
              <a:defRPr/>
            </a:pPr>
            <a:fld id="{6C390164-3E26-4D7D-BDB9-E0D141C6210D}" type="slidenum">
              <a:rPr lang="zh-CN" altLang="en-US"/>
              <a:pPr>
                <a:defRPr/>
              </a:pPr>
              <a:t>‹#›</a:t>
            </a:fld>
            <a:endParaRPr lang="en-US" altLang="zh-CN"/>
          </a:p>
        </p:txBody>
      </p:sp>
    </p:spTree>
    <p:extLst>
      <p:ext uri="{BB962C8B-B14F-4D97-AF65-F5344CB8AC3E}">
        <p14:creationId xmlns:p14="http://schemas.microsoft.com/office/powerpoint/2010/main" val="4462765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89296-5973-4B0F-8A58-648628873E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51B164-8CE0-414E-817F-C6FD6C219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a:extLst>
              <a:ext uri="{FF2B5EF4-FFF2-40B4-BE49-F238E27FC236}">
                <a16:creationId xmlns:a16="http://schemas.microsoft.com/office/drawing/2014/main" id="{A07AF27E-FAEF-41EA-AFD0-6861E9077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30AB640C-E111-41DA-A0C9-A49A0D3B622D}"/>
              </a:ext>
            </a:extLst>
          </p:cNvPr>
          <p:cNvSpPr>
            <a:spLocks noGrp="1" noChangeArrowheads="1"/>
          </p:cNvSpPr>
          <p:nvPr>
            <p:ph type="dt" sz="half" idx="10"/>
          </p:nvPr>
        </p:nvSpPr>
        <p:spPr>
          <a:ln/>
        </p:spPr>
        <p:txBody>
          <a:bodyPr/>
          <a:lstStyle>
            <a:lvl1pPr>
              <a:defRPr/>
            </a:lvl1pPr>
          </a:lstStyle>
          <a:p>
            <a:pPr>
              <a:defRPr/>
            </a:pPr>
            <a:fld id="{CB596585-041D-4715-BBC4-14BD14CC1A72}" type="datetime1">
              <a:rPr lang="zh-CN" altLang="en-US"/>
              <a:pPr>
                <a:defRPr/>
              </a:pPr>
              <a:t>2019/5/22</a:t>
            </a:fld>
            <a:endParaRPr lang="en-US" altLang="zh-CN"/>
          </a:p>
        </p:txBody>
      </p:sp>
      <p:sp>
        <p:nvSpPr>
          <p:cNvPr id="6" name="Rectangle 5">
            <a:extLst>
              <a:ext uri="{FF2B5EF4-FFF2-40B4-BE49-F238E27FC236}">
                <a16:creationId xmlns:a16="http://schemas.microsoft.com/office/drawing/2014/main" id="{F78FF0DE-773D-489D-8F00-9CCF9E6037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2D4E3C1-3B7D-44FA-BD44-3BEB9FA22D80}"/>
              </a:ext>
            </a:extLst>
          </p:cNvPr>
          <p:cNvSpPr>
            <a:spLocks noGrp="1" noChangeArrowheads="1"/>
          </p:cNvSpPr>
          <p:nvPr>
            <p:ph type="sldNum" sz="quarter" idx="12"/>
          </p:nvPr>
        </p:nvSpPr>
        <p:spPr>
          <a:ln/>
        </p:spPr>
        <p:txBody>
          <a:bodyPr/>
          <a:lstStyle>
            <a:lvl1pPr>
              <a:defRPr/>
            </a:lvl1pPr>
          </a:lstStyle>
          <a:p>
            <a:pPr>
              <a:defRPr/>
            </a:pPr>
            <a:fld id="{1EDF8268-9737-4735-93BA-8392164AA094}" type="slidenum">
              <a:rPr lang="zh-CN" altLang="en-US"/>
              <a:pPr>
                <a:defRPr/>
              </a:pPr>
              <a:t>‹#›</a:t>
            </a:fld>
            <a:endParaRPr lang="en-US" altLang="zh-CN"/>
          </a:p>
        </p:txBody>
      </p:sp>
    </p:spTree>
    <p:extLst>
      <p:ext uri="{BB962C8B-B14F-4D97-AF65-F5344CB8AC3E}">
        <p14:creationId xmlns:p14="http://schemas.microsoft.com/office/powerpoint/2010/main" val="36491338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96CD7-C516-40EC-860B-47C3AFB6F2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BEB4E1-CBE4-4CAB-963E-3F2A8FBA72C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964EC40-CD2E-44B0-9E44-EFCC4BB93A5F}"/>
              </a:ext>
            </a:extLst>
          </p:cNvPr>
          <p:cNvSpPr>
            <a:spLocks noGrp="1" noChangeArrowheads="1"/>
          </p:cNvSpPr>
          <p:nvPr>
            <p:ph type="dt" sz="half" idx="10"/>
          </p:nvPr>
        </p:nvSpPr>
        <p:spPr>
          <a:ln/>
        </p:spPr>
        <p:txBody>
          <a:bodyPr/>
          <a:lstStyle>
            <a:lvl1pPr>
              <a:defRPr/>
            </a:lvl1pPr>
          </a:lstStyle>
          <a:p>
            <a:pPr>
              <a:defRPr/>
            </a:pPr>
            <a:fld id="{C6130B73-C0C0-4CA7-80D0-624AEC958FB1}" type="datetime1">
              <a:rPr lang="zh-CN" altLang="en-US"/>
              <a:pPr>
                <a:defRPr/>
              </a:pPr>
              <a:t>2019/5/22</a:t>
            </a:fld>
            <a:endParaRPr lang="en-US" altLang="zh-CN"/>
          </a:p>
        </p:txBody>
      </p:sp>
      <p:sp>
        <p:nvSpPr>
          <p:cNvPr id="5" name="Rectangle 5">
            <a:extLst>
              <a:ext uri="{FF2B5EF4-FFF2-40B4-BE49-F238E27FC236}">
                <a16:creationId xmlns:a16="http://schemas.microsoft.com/office/drawing/2014/main" id="{8F866141-1AAC-4550-A5BF-DBA7C8A18A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734990D-0A0A-431F-839D-1BE8C527A030}"/>
              </a:ext>
            </a:extLst>
          </p:cNvPr>
          <p:cNvSpPr>
            <a:spLocks noGrp="1" noChangeArrowheads="1"/>
          </p:cNvSpPr>
          <p:nvPr>
            <p:ph type="sldNum" sz="quarter" idx="12"/>
          </p:nvPr>
        </p:nvSpPr>
        <p:spPr>
          <a:ln/>
        </p:spPr>
        <p:txBody>
          <a:bodyPr/>
          <a:lstStyle>
            <a:lvl1pPr>
              <a:defRPr/>
            </a:lvl1pPr>
          </a:lstStyle>
          <a:p>
            <a:pPr>
              <a:defRPr/>
            </a:pPr>
            <a:fld id="{0555D5B1-8374-42C0-A983-E292621A6D88}" type="slidenum">
              <a:rPr lang="zh-CN" altLang="en-US"/>
              <a:pPr>
                <a:defRPr/>
              </a:pPr>
              <a:t>‹#›</a:t>
            </a:fld>
            <a:endParaRPr lang="en-US" altLang="zh-CN"/>
          </a:p>
        </p:txBody>
      </p:sp>
    </p:spTree>
    <p:extLst>
      <p:ext uri="{BB962C8B-B14F-4D97-AF65-F5344CB8AC3E}">
        <p14:creationId xmlns:p14="http://schemas.microsoft.com/office/powerpoint/2010/main" val="3045191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1CB61B-3F33-49C5-8AF8-E76BB3FB62FB}"/>
              </a:ext>
            </a:extLst>
          </p:cNvPr>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8EAFB3-4287-48BC-8F20-BDF2C7D54ACD}"/>
              </a:ext>
            </a:extLst>
          </p:cNvPr>
          <p:cNvSpPr>
            <a:spLocks noGrp="1"/>
          </p:cNvSpPr>
          <p:nvPr>
            <p:ph type="body" orient="vert" idx="1"/>
          </p:nvPr>
        </p:nvSpPr>
        <p:spPr>
          <a:xfrm>
            <a:off x="609600" y="274638"/>
            <a:ext cx="80772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31BC37E-5F76-434F-AE46-341C3CED24EC}"/>
              </a:ext>
            </a:extLst>
          </p:cNvPr>
          <p:cNvSpPr>
            <a:spLocks noGrp="1" noChangeArrowheads="1"/>
          </p:cNvSpPr>
          <p:nvPr>
            <p:ph type="dt" sz="half" idx="10"/>
          </p:nvPr>
        </p:nvSpPr>
        <p:spPr>
          <a:ln/>
        </p:spPr>
        <p:txBody>
          <a:bodyPr/>
          <a:lstStyle>
            <a:lvl1pPr>
              <a:defRPr/>
            </a:lvl1pPr>
          </a:lstStyle>
          <a:p>
            <a:pPr>
              <a:defRPr/>
            </a:pPr>
            <a:fld id="{A3CD0A80-3069-4011-A1CC-C48E9C82EB5F}" type="datetime1">
              <a:rPr lang="zh-CN" altLang="en-US"/>
              <a:pPr>
                <a:defRPr/>
              </a:pPr>
              <a:t>2019/5/22</a:t>
            </a:fld>
            <a:endParaRPr lang="en-US" altLang="zh-CN"/>
          </a:p>
        </p:txBody>
      </p:sp>
      <p:sp>
        <p:nvSpPr>
          <p:cNvPr id="5" name="Rectangle 5">
            <a:extLst>
              <a:ext uri="{FF2B5EF4-FFF2-40B4-BE49-F238E27FC236}">
                <a16:creationId xmlns:a16="http://schemas.microsoft.com/office/drawing/2014/main" id="{D9EFED70-A075-49F7-8283-0F379DBE80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E64F40B-CC2B-4603-9E81-16A09FC5DEED}"/>
              </a:ext>
            </a:extLst>
          </p:cNvPr>
          <p:cNvSpPr>
            <a:spLocks noGrp="1" noChangeArrowheads="1"/>
          </p:cNvSpPr>
          <p:nvPr>
            <p:ph type="sldNum" sz="quarter" idx="12"/>
          </p:nvPr>
        </p:nvSpPr>
        <p:spPr>
          <a:ln/>
        </p:spPr>
        <p:txBody>
          <a:bodyPr/>
          <a:lstStyle>
            <a:lvl1pPr>
              <a:defRPr/>
            </a:lvl1pPr>
          </a:lstStyle>
          <a:p>
            <a:pPr>
              <a:defRPr/>
            </a:pPr>
            <a:fld id="{55727176-2C03-407F-AB5F-E0FF9008BE7B}" type="slidenum">
              <a:rPr lang="zh-CN" altLang="en-US"/>
              <a:pPr>
                <a:defRPr/>
              </a:pPr>
              <a:t>‹#›</a:t>
            </a:fld>
            <a:endParaRPr lang="en-US" altLang="zh-CN"/>
          </a:p>
        </p:txBody>
      </p:sp>
    </p:spTree>
    <p:extLst>
      <p:ext uri="{BB962C8B-B14F-4D97-AF65-F5344CB8AC3E}">
        <p14:creationId xmlns:p14="http://schemas.microsoft.com/office/powerpoint/2010/main" val="12825066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87D8C4-F86D-4C53-9CC9-72C75FF4C283}"/>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AB9A3268-D3E5-4968-AA1F-ABCDC8425777}"/>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7D0DA6C8-6692-4E26-A1AE-4B90F328E0E4}"/>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14753105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中山大学">
    <p:spTree>
      <p:nvGrpSpPr>
        <p:cNvPr id="1" name=""/>
        <p:cNvGrpSpPr/>
        <p:nvPr/>
      </p:nvGrpSpPr>
      <p:grpSpPr>
        <a:xfrm>
          <a:off x="0" y="0"/>
          <a:ext cx="0" cy="0"/>
          <a:chOff x="0" y="0"/>
          <a:chExt cx="0" cy="0"/>
        </a:xfrm>
      </p:grpSpPr>
      <p:sp>
        <p:nvSpPr>
          <p:cNvPr id="2" name="标题 1"/>
          <p:cNvSpPr>
            <a:spLocks noGrp="1"/>
          </p:cNvSpPr>
          <p:nvPr>
            <p:ph type="title"/>
          </p:nvPr>
        </p:nvSpPr>
        <p:spPr>
          <a:xfrm>
            <a:off x="547856" y="416930"/>
            <a:ext cx="10515600" cy="814318"/>
          </a:xfrm>
        </p:spPr>
        <p:txBody>
          <a:bodyPr>
            <a:normAutofit/>
          </a:bodyPr>
          <a:lstStyle>
            <a:lvl1pPr>
              <a:defRPr sz="3200">
                <a:solidFill>
                  <a:srgbClr val="041568"/>
                </a:solidFill>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537252"/>
            <a:ext cx="10515600" cy="4639711"/>
          </a:xfr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a:extLst>
              <a:ext uri="{FF2B5EF4-FFF2-40B4-BE49-F238E27FC236}">
                <a16:creationId xmlns:a16="http://schemas.microsoft.com/office/drawing/2014/main" id="{EB10FEF2-14F2-46E7-A962-52E02C9E1876}"/>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B4D87DE3-EBAD-427A-BD65-80B83E943A82}"/>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C9AAE468-3CFE-4114-B6ED-AB8190D0EC7C}"/>
              </a:ext>
            </a:extLst>
          </p:cNvPr>
          <p:cNvSpPr>
            <a:spLocks noGrp="1"/>
          </p:cNvSpPr>
          <p:nvPr>
            <p:ph type="sldNum" sz="quarter" idx="12"/>
          </p:nvPr>
        </p:nvSpPr>
        <p:spPr>
          <a:xfrm>
            <a:off x="9286875" y="6343650"/>
            <a:ext cx="2743200" cy="365125"/>
          </a:xfrm>
        </p:spPr>
        <p:txBody>
          <a:bodyPr/>
          <a:lstStyle>
            <a:lvl1pPr>
              <a:defRPr sz="1800" b="1">
                <a:solidFill>
                  <a:schemeClr val="tx1"/>
                </a:solidFill>
                <a:latin typeface="微软雅黑" panose="020B0503020204020204" pitchFamily="34" charset="-122"/>
                <a:ea typeface="微软雅黑" panose="020B0503020204020204" pitchFamily="34" charset="-122"/>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11038026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49E5ADE-5503-4857-8518-09EE39E0E2F8}"/>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606CC7D1-F2F5-4817-8BB7-7B24DCBFDE82}"/>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B292FBBA-2E2A-4338-B665-AA51471A1A26}"/>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200077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48D7F430-880D-4324-861D-D23B924235C5}"/>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6" name="页脚占位符 4">
            <a:extLst>
              <a:ext uri="{FF2B5EF4-FFF2-40B4-BE49-F238E27FC236}">
                <a16:creationId xmlns:a16="http://schemas.microsoft.com/office/drawing/2014/main" id="{7D20C643-B1D3-4191-A8C9-B211BC509A1C}"/>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21E594A0-7673-48C0-8DB3-957222B3C060}"/>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21783959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24A517D-30BA-4342-9A4C-6971E04B6E10}"/>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8" name="页脚占位符 4">
            <a:extLst>
              <a:ext uri="{FF2B5EF4-FFF2-40B4-BE49-F238E27FC236}">
                <a16:creationId xmlns:a16="http://schemas.microsoft.com/office/drawing/2014/main" id="{B469CD01-28FE-46D9-8D55-AED070E40DB5}"/>
              </a:ext>
            </a:extLst>
          </p:cNvPr>
          <p:cNvSpPr>
            <a:spLocks noGrp="1"/>
          </p:cNvSpPr>
          <p:nvPr>
            <p:ph type="ftr" sz="quarter" idx="11"/>
          </p:nvPr>
        </p:nvSpPr>
        <p:spPr/>
        <p:txBody>
          <a:bodyPr/>
          <a:lstStyle>
            <a:lvl1pPr>
              <a:defRPr/>
            </a:lvl1pPr>
          </a:lstStyle>
          <a:p>
            <a:endParaRPr lang="zh-CN" altLang="en-US"/>
          </a:p>
        </p:txBody>
      </p:sp>
      <p:sp>
        <p:nvSpPr>
          <p:cNvPr id="9" name="灯片编号占位符 5">
            <a:extLst>
              <a:ext uri="{FF2B5EF4-FFF2-40B4-BE49-F238E27FC236}">
                <a16:creationId xmlns:a16="http://schemas.microsoft.com/office/drawing/2014/main" id="{3445C662-18E6-4658-AAF4-8EC051297344}"/>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358384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E2E5C857-F3BF-44CF-B6FF-70ABA9CB44BB}"/>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6" name="页脚占位符 4">
            <a:extLst>
              <a:ext uri="{FF2B5EF4-FFF2-40B4-BE49-F238E27FC236}">
                <a16:creationId xmlns:a16="http://schemas.microsoft.com/office/drawing/2014/main" id="{48D47753-AF2B-4797-AB65-8A4016ED9FE1}"/>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FD510B45-6F2B-4435-BB9D-CDF15C186FFB}"/>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3902553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FA377B7F-4571-4B73-B06C-E0800F398AF1}"/>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4" name="页脚占位符 4">
            <a:extLst>
              <a:ext uri="{FF2B5EF4-FFF2-40B4-BE49-F238E27FC236}">
                <a16:creationId xmlns:a16="http://schemas.microsoft.com/office/drawing/2014/main" id="{BD37C654-131E-4477-8F4B-275A7DB7CB5C}"/>
              </a:ext>
            </a:extLst>
          </p:cNvPr>
          <p:cNvSpPr>
            <a:spLocks noGrp="1"/>
          </p:cNvSpPr>
          <p:nvPr>
            <p:ph type="ftr" sz="quarter" idx="11"/>
          </p:nvPr>
        </p:nvSpPr>
        <p:spPr/>
        <p:txBody>
          <a:bodyPr/>
          <a:lstStyle>
            <a:lvl1pPr>
              <a:defRPr/>
            </a:lvl1pPr>
          </a:lstStyle>
          <a:p>
            <a:endParaRPr lang="zh-CN" altLang="en-US"/>
          </a:p>
        </p:txBody>
      </p:sp>
      <p:sp>
        <p:nvSpPr>
          <p:cNvPr id="5" name="灯片编号占位符 5">
            <a:extLst>
              <a:ext uri="{FF2B5EF4-FFF2-40B4-BE49-F238E27FC236}">
                <a16:creationId xmlns:a16="http://schemas.microsoft.com/office/drawing/2014/main" id="{3AA837D2-FD9C-4292-8099-932A43043B0F}"/>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40303639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885EFCEB-0155-4C27-8C44-C48A7BD62B77}"/>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3" name="页脚占位符 4">
            <a:extLst>
              <a:ext uri="{FF2B5EF4-FFF2-40B4-BE49-F238E27FC236}">
                <a16:creationId xmlns:a16="http://schemas.microsoft.com/office/drawing/2014/main" id="{1176E3BE-457C-4BC1-B9CB-AFF04E3AD8C9}"/>
              </a:ext>
            </a:extLst>
          </p:cNvPr>
          <p:cNvSpPr>
            <a:spLocks noGrp="1"/>
          </p:cNvSpPr>
          <p:nvPr>
            <p:ph type="ftr" sz="quarter" idx="11"/>
          </p:nvPr>
        </p:nvSpPr>
        <p:spPr/>
        <p:txBody>
          <a:bodyPr/>
          <a:lstStyle>
            <a:lvl1pPr>
              <a:defRPr/>
            </a:lvl1pPr>
          </a:lstStyle>
          <a:p>
            <a:endParaRPr lang="zh-CN" altLang="en-US"/>
          </a:p>
        </p:txBody>
      </p:sp>
      <p:sp>
        <p:nvSpPr>
          <p:cNvPr id="4" name="灯片编号占位符 5">
            <a:extLst>
              <a:ext uri="{FF2B5EF4-FFF2-40B4-BE49-F238E27FC236}">
                <a16:creationId xmlns:a16="http://schemas.microsoft.com/office/drawing/2014/main" id="{23537250-7E55-4310-8613-033DA04BB381}"/>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28792411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5" name="日期占位符 3">
            <a:extLst>
              <a:ext uri="{FF2B5EF4-FFF2-40B4-BE49-F238E27FC236}">
                <a16:creationId xmlns:a16="http://schemas.microsoft.com/office/drawing/2014/main" id="{8A9A99BC-7918-4B7D-B153-7578B4073B71}"/>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6" name="页脚占位符 4">
            <a:extLst>
              <a:ext uri="{FF2B5EF4-FFF2-40B4-BE49-F238E27FC236}">
                <a16:creationId xmlns:a16="http://schemas.microsoft.com/office/drawing/2014/main" id="{2DE9C9AA-6363-4FE2-ABC9-047CD65EB4D8}"/>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E2BFF41C-65E8-4C87-A769-F6CF33C1B960}"/>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29565728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950BC30-D177-4F5F-B285-D6C740D902B5}"/>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E2034FC3-A187-457D-B742-47B9EA9CBFC8}"/>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10448115-C61A-484B-99B7-93D54DE81CD9}"/>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27866219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a:extLst>
              <a:ext uri="{FF2B5EF4-FFF2-40B4-BE49-F238E27FC236}">
                <a16:creationId xmlns:a16="http://schemas.microsoft.com/office/drawing/2014/main" id="{F263C66F-57A7-42E8-AB7F-7C5D4B1D10C6}"/>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4" name="页脚占位符 4">
            <a:extLst>
              <a:ext uri="{FF2B5EF4-FFF2-40B4-BE49-F238E27FC236}">
                <a16:creationId xmlns:a16="http://schemas.microsoft.com/office/drawing/2014/main" id="{D78FCD1C-1F77-4470-8F42-912024B796F1}"/>
              </a:ext>
            </a:extLst>
          </p:cNvPr>
          <p:cNvSpPr>
            <a:spLocks noGrp="1"/>
          </p:cNvSpPr>
          <p:nvPr>
            <p:ph type="ftr" sz="quarter" idx="11"/>
          </p:nvPr>
        </p:nvSpPr>
        <p:spPr/>
        <p:txBody>
          <a:bodyPr/>
          <a:lstStyle>
            <a:lvl1pPr>
              <a:defRPr/>
            </a:lvl1pPr>
          </a:lstStyle>
          <a:p>
            <a:endParaRPr lang="zh-CN" altLang="en-US"/>
          </a:p>
        </p:txBody>
      </p:sp>
      <p:sp>
        <p:nvSpPr>
          <p:cNvPr id="5" name="灯片编号占位符 5">
            <a:extLst>
              <a:ext uri="{FF2B5EF4-FFF2-40B4-BE49-F238E27FC236}">
                <a16:creationId xmlns:a16="http://schemas.microsoft.com/office/drawing/2014/main" id="{DF22FE07-D02A-4C3C-9AA3-67244E03CF01}"/>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14893982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9D596-E446-497E-8215-4BA2D5D96172}"/>
              </a:ext>
            </a:extLst>
          </p:cNvPr>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979029-24D7-47DF-B1D1-586756A229B4}"/>
              </a:ext>
            </a:extLst>
          </p:cNvPr>
          <p:cNvSpPr>
            <a:spLocks noGrp="1"/>
          </p:cNvSpPr>
          <p:nvPr>
            <p:ph idx="1"/>
          </p:nvPr>
        </p:nvSpPr>
        <p:spPr>
          <a:xfrm>
            <a:off x="838200" y="1825625"/>
            <a:ext cx="10515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A3D777-EE75-45AB-A1C3-66A19EF45E59}"/>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60CE4CF4-6F92-46F5-96F5-C50135F4A895}"/>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DA9C2F8D-C90A-4846-B802-AE42582591C4}"/>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17381631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4F157-932B-4226-B19F-605FC73DB19C}"/>
              </a:ext>
            </a:extLst>
          </p:cNvPr>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CAEA2D8-2B19-417F-8F98-6690646FED71}"/>
              </a:ext>
            </a:extLst>
          </p:cNvPr>
          <p:cNvSpPr>
            <a:spLocks noGrp="1"/>
          </p:cNvSpPr>
          <p:nvPr>
            <p:ph type="body"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2EECB80-2D46-4E71-B8EE-3EC81B77D16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382F9D7B-BA3C-41C9-A3B1-E364D391A442}"/>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6" name="页脚占位符 4">
            <a:extLst>
              <a:ext uri="{FF2B5EF4-FFF2-40B4-BE49-F238E27FC236}">
                <a16:creationId xmlns:a16="http://schemas.microsoft.com/office/drawing/2014/main" id="{AB74A614-5880-4C57-8574-8CCC876A8832}"/>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55443720-FD92-4142-A163-5624F7E29D8C}"/>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9475272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728EC56-CD5D-45A1-A7AE-5E30D6C21EAB}"/>
              </a:ext>
            </a:extLst>
          </p:cNvPr>
          <p:cNvSpPr>
            <a:spLocks noGrp="1"/>
          </p:cNvSpPr>
          <p:nvPr>
            <p:ph type="dt" sz="half" idx="10"/>
          </p:nvPr>
        </p:nvSpPr>
        <p:spPr/>
        <p:txBody>
          <a:bodyPr/>
          <a:lstStyle>
            <a:lvl1pPr>
              <a:defRPr/>
            </a:lvl1pPr>
          </a:lstStyle>
          <a:p>
            <a:pPr>
              <a:defRPr/>
            </a:pPr>
            <a:fld id="{13481C68-E72B-4547-9CF8-CCBD1206DE6A}" type="datetime1">
              <a:rPr lang="zh-CN" altLang="en-US"/>
              <a:pPr>
                <a:defRPr/>
              </a:pPr>
              <a:t>2019/5/22</a:t>
            </a:fld>
            <a:endParaRPr lang="zh-CN" altLang="en-US"/>
          </a:p>
        </p:txBody>
      </p:sp>
      <p:sp>
        <p:nvSpPr>
          <p:cNvPr id="5" name="页脚占位符 4">
            <a:extLst>
              <a:ext uri="{FF2B5EF4-FFF2-40B4-BE49-F238E27FC236}">
                <a16:creationId xmlns:a16="http://schemas.microsoft.com/office/drawing/2014/main" id="{F64C4371-85B5-4A85-934D-08C07E16E29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160496B-1740-49B3-BDD0-5196746972BA}"/>
              </a:ext>
            </a:extLst>
          </p:cNvPr>
          <p:cNvSpPr>
            <a:spLocks noGrp="1"/>
          </p:cNvSpPr>
          <p:nvPr>
            <p:ph type="sldNum" sz="quarter" idx="12"/>
          </p:nvPr>
        </p:nvSpPr>
        <p:spPr/>
        <p:txBody>
          <a:bodyPr/>
          <a:lstStyle>
            <a:lvl1pPr>
              <a:defRPr/>
            </a:lvl1pPr>
          </a:lstStyle>
          <a:p>
            <a:pPr>
              <a:defRPr/>
            </a:pPr>
            <a:fld id="{464E29D9-E79A-471A-A099-D3104881AAAA}" type="slidenum">
              <a:rPr lang="zh-CN" altLang="en-US"/>
              <a:pPr>
                <a:defRPr/>
              </a:pPr>
              <a:t>‹#›</a:t>
            </a:fld>
            <a:endParaRPr lang="en-US" altLang="zh-CN"/>
          </a:p>
        </p:txBody>
      </p:sp>
    </p:spTree>
    <p:extLst>
      <p:ext uri="{BB962C8B-B14F-4D97-AF65-F5344CB8AC3E}">
        <p14:creationId xmlns:p14="http://schemas.microsoft.com/office/powerpoint/2010/main" val="16123374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C16B5FD6-3ED7-4B00-901D-BC1EF5A6DF1C}"/>
              </a:ext>
            </a:extLst>
          </p:cNvPr>
          <p:cNvCxnSpPr/>
          <p:nvPr/>
        </p:nvCxnSpPr>
        <p:spPr>
          <a:xfrm>
            <a:off x="498475" y="1443038"/>
            <a:ext cx="10134600" cy="0"/>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6D2D4F84-CFED-4B86-B369-C8E486D3F5DD}"/>
              </a:ext>
            </a:extLst>
          </p:cNvPr>
          <p:cNvSpPr>
            <a:spLocks noGrp="1"/>
          </p:cNvSpPr>
          <p:nvPr>
            <p:ph type="dt" sz="half" idx="10"/>
          </p:nvPr>
        </p:nvSpPr>
        <p:spPr/>
        <p:txBody>
          <a:bodyPr/>
          <a:lstStyle>
            <a:lvl1pPr>
              <a:defRPr/>
            </a:lvl1pPr>
          </a:lstStyle>
          <a:p>
            <a:pPr>
              <a:defRPr/>
            </a:pPr>
            <a:fld id="{FC592295-56ED-44C1-9A4D-D519250BCC35}" type="datetime1">
              <a:rPr lang="zh-CN" altLang="en-US"/>
              <a:pPr>
                <a:defRPr/>
              </a:pPr>
              <a:t>2019/5/22</a:t>
            </a:fld>
            <a:endParaRPr lang="zh-CN" altLang="en-US"/>
          </a:p>
        </p:txBody>
      </p:sp>
      <p:sp>
        <p:nvSpPr>
          <p:cNvPr id="6" name="页脚占位符 4">
            <a:extLst>
              <a:ext uri="{FF2B5EF4-FFF2-40B4-BE49-F238E27FC236}">
                <a16:creationId xmlns:a16="http://schemas.microsoft.com/office/drawing/2014/main" id="{0DBB91DA-425F-44BF-B7B0-3BBA4FFC0AB3}"/>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55EEEB8-FE89-4F05-8E25-EF6270D13ED7}"/>
              </a:ext>
            </a:extLst>
          </p:cNvPr>
          <p:cNvSpPr>
            <a:spLocks noGrp="1"/>
          </p:cNvSpPr>
          <p:nvPr>
            <p:ph type="sldNum" sz="quarter" idx="12"/>
          </p:nvPr>
        </p:nvSpPr>
        <p:spPr/>
        <p:txBody>
          <a:bodyPr/>
          <a:lstStyle>
            <a:lvl1pPr>
              <a:defRPr/>
            </a:lvl1pPr>
          </a:lstStyle>
          <a:p>
            <a:pPr>
              <a:defRPr/>
            </a:pPr>
            <a:fld id="{1648ADB5-4F4F-4AF4-BD3A-9B188B4AA7B6}" type="slidenum">
              <a:rPr lang="zh-CN" altLang="en-US"/>
              <a:pPr>
                <a:defRPr/>
              </a:pPr>
              <a:t>‹#›</a:t>
            </a:fld>
            <a:endParaRPr lang="en-US" altLang="zh-CN"/>
          </a:p>
        </p:txBody>
      </p:sp>
    </p:spTree>
    <p:extLst>
      <p:ext uri="{BB962C8B-B14F-4D97-AF65-F5344CB8AC3E}">
        <p14:creationId xmlns:p14="http://schemas.microsoft.com/office/powerpoint/2010/main" val="7309148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0B27065-A0B6-4F57-B99F-34A174A836C0}"/>
              </a:ext>
            </a:extLst>
          </p:cNvPr>
          <p:cNvSpPr>
            <a:spLocks noGrp="1"/>
          </p:cNvSpPr>
          <p:nvPr>
            <p:ph type="dt" sz="half" idx="10"/>
          </p:nvPr>
        </p:nvSpPr>
        <p:spPr/>
        <p:txBody>
          <a:bodyPr/>
          <a:lstStyle>
            <a:lvl1pPr>
              <a:defRPr/>
            </a:lvl1pPr>
          </a:lstStyle>
          <a:p>
            <a:pPr>
              <a:defRPr/>
            </a:pPr>
            <a:fld id="{12989E1A-D147-46B2-B923-9B3F20F2F567}" type="datetime1">
              <a:rPr lang="zh-CN" altLang="en-US"/>
              <a:pPr>
                <a:defRPr/>
              </a:pPr>
              <a:t>2019/5/22</a:t>
            </a:fld>
            <a:endParaRPr lang="zh-CN" altLang="en-US"/>
          </a:p>
        </p:txBody>
      </p:sp>
      <p:sp>
        <p:nvSpPr>
          <p:cNvPr id="5" name="页脚占位符 4">
            <a:extLst>
              <a:ext uri="{FF2B5EF4-FFF2-40B4-BE49-F238E27FC236}">
                <a16:creationId xmlns:a16="http://schemas.microsoft.com/office/drawing/2014/main" id="{C93F233C-4F6F-402F-A1FF-0942646CA26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AA01956-8245-4E8A-ACA3-B372245B9356}"/>
              </a:ext>
            </a:extLst>
          </p:cNvPr>
          <p:cNvSpPr>
            <a:spLocks noGrp="1"/>
          </p:cNvSpPr>
          <p:nvPr>
            <p:ph type="sldNum" sz="quarter" idx="12"/>
          </p:nvPr>
        </p:nvSpPr>
        <p:spPr/>
        <p:txBody>
          <a:bodyPr/>
          <a:lstStyle>
            <a:lvl1pPr>
              <a:defRPr/>
            </a:lvl1pPr>
          </a:lstStyle>
          <a:p>
            <a:pPr>
              <a:defRPr/>
            </a:pPr>
            <a:fld id="{CC607BB6-AF1A-4E63-9C42-9AF2EC4F37A5}" type="slidenum">
              <a:rPr lang="zh-CN" altLang="en-US"/>
              <a:pPr>
                <a:defRPr/>
              </a:pPr>
              <a:t>‹#›</a:t>
            </a:fld>
            <a:endParaRPr lang="en-US" altLang="zh-CN"/>
          </a:p>
        </p:txBody>
      </p:sp>
    </p:spTree>
    <p:extLst>
      <p:ext uri="{BB962C8B-B14F-4D97-AF65-F5344CB8AC3E}">
        <p14:creationId xmlns:p14="http://schemas.microsoft.com/office/powerpoint/2010/main" val="162259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37D4F34-77FF-4376-A469-F9AA60313987}"/>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8" name="页脚占位符 4">
            <a:extLst>
              <a:ext uri="{FF2B5EF4-FFF2-40B4-BE49-F238E27FC236}">
                <a16:creationId xmlns:a16="http://schemas.microsoft.com/office/drawing/2014/main" id="{7C52D6A3-04DB-47DF-AB27-44E6A2E9D50B}"/>
              </a:ext>
            </a:extLst>
          </p:cNvPr>
          <p:cNvSpPr>
            <a:spLocks noGrp="1"/>
          </p:cNvSpPr>
          <p:nvPr>
            <p:ph type="ftr" sz="quarter" idx="11"/>
          </p:nvPr>
        </p:nvSpPr>
        <p:spPr/>
        <p:txBody>
          <a:bodyPr/>
          <a:lstStyle>
            <a:lvl1pPr>
              <a:defRPr/>
            </a:lvl1pPr>
          </a:lstStyle>
          <a:p>
            <a:endParaRPr lang="zh-CN" altLang="en-US"/>
          </a:p>
        </p:txBody>
      </p:sp>
      <p:sp>
        <p:nvSpPr>
          <p:cNvPr id="9" name="灯片编号占位符 5">
            <a:extLst>
              <a:ext uri="{FF2B5EF4-FFF2-40B4-BE49-F238E27FC236}">
                <a16:creationId xmlns:a16="http://schemas.microsoft.com/office/drawing/2014/main" id="{8D1B90DD-1FF6-46C1-969E-3558D35AEC5C}"/>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17991212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BF8359A1-6F79-4876-ADE7-F310FEF63CB0}"/>
              </a:ext>
            </a:extLst>
          </p:cNvPr>
          <p:cNvSpPr>
            <a:spLocks noGrp="1"/>
          </p:cNvSpPr>
          <p:nvPr>
            <p:ph type="dt" sz="half" idx="10"/>
          </p:nvPr>
        </p:nvSpPr>
        <p:spPr/>
        <p:txBody>
          <a:bodyPr/>
          <a:lstStyle>
            <a:lvl1pPr>
              <a:defRPr/>
            </a:lvl1pPr>
          </a:lstStyle>
          <a:p>
            <a:pPr>
              <a:defRPr/>
            </a:pPr>
            <a:fld id="{28CF907A-1DD0-4416-855E-C34E5703081F}" type="datetime1">
              <a:rPr lang="zh-CN" altLang="en-US"/>
              <a:pPr>
                <a:defRPr/>
              </a:pPr>
              <a:t>2019/5/22</a:t>
            </a:fld>
            <a:endParaRPr lang="zh-CN" altLang="en-US"/>
          </a:p>
        </p:txBody>
      </p:sp>
      <p:sp>
        <p:nvSpPr>
          <p:cNvPr id="6" name="页脚占位符 4">
            <a:extLst>
              <a:ext uri="{FF2B5EF4-FFF2-40B4-BE49-F238E27FC236}">
                <a16:creationId xmlns:a16="http://schemas.microsoft.com/office/drawing/2014/main" id="{F4B33D5E-6474-48FF-8237-5FEE9C2521B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DC938EA-0E36-4FA7-8250-FF8FAA81DC51}"/>
              </a:ext>
            </a:extLst>
          </p:cNvPr>
          <p:cNvSpPr>
            <a:spLocks noGrp="1"/>
          </p:cNvSpPr>
          <p:nvPr>
            <p:ph type="sldNum" sz="quarter" idx="12"/>
          </p:nvPr>
        </p:nvSpPr>
        <p:spPr/>
        <p:txBody>
          <a:bodyPr/>
          <a:lstStyle>
            <a:lvl1pPr>
              <a:defRPr/>
            </a:lvl1pPr>
          </a:lstStyle>
          <a:p>
            <a:pPr>
              <a:defRPr/>
            </a:pPr>
            <a:fld id="{CA2A04C4-D6C8-44FA-BE39-01515E82D276}" type="slidenum">
              <a:rPr lang="zh-CN" altLang="en-US"/>
              <a:pPr>
                <a:defRPr/>
              </a:pPr>
              <a:t>‹#›</a:t>
            </a:fld>
            <a:endParaRPr lang="en-US" altLang="zh-CN"/>
          </a:p>
        </p:txBody>
      </p:sp>
    </p:spTree>
    <p:extLst>
      <p:ext uri="{BB962C8B-B14F-4D97-AF65-F5344CB8AC3E}">
        <p14:creationId xmlns:p14="http://schemas.microsoft.com/office/powerpoint/2010/main" val="11367258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A4BC05E5-C909-41D7-B2E9-E0E65ECE7423}"/>
              </a:ext>
            </a:extLst>
          </p:cNvPr>
          <p:cNvSpPr>
            <a:spLocks noGrp="1"/>
          </p:cNvSpPr>
          <p:nvPr>
            <p:ph type="dt" sz="half" idx="10"/>
          </p:nvPr>
        </p:nvSpPr>
        <p:spPr/>
        <p:txBody>
          <a:bodyPr/>
          <a:lstStyle>
            <a:lvl1pPr>
              <a:defRPr/>
            </a:lvl1pPr>
          </a:lstStyle>
          <a:p>
            <a:pPr>
              <a:defRPr/>
            </a:pPr>
            <a:fld id="{28AACB6A-3ABA-496A-9F76-36EB2D47FE53}" type="datetime1">
              <a:rPr lang="zh-CN" altLang="en-US"/>
              <a:pPr>
                <a:defRPr/>
              </a:pPr>
              <a:t>2019/5/22</a:t>
            </a:fld>
            <a:endParaRPr lang="zh-CN" altLang="en-US"/>
          </a:p>
        </p:txBody>
      </p:sp>
      <p:sp>
        <p:nvSpPr>
          <p:cNvPr id="8" name="页脚占位符 4">
            <a:extLst>
              <a:ext uri="{FF2B5EF4-FFF2-40B4-BE49-F238E27FC236}">
                <a16:creationId xmlns:a16="http://schemas.microsoft.com/office/drawing/2014/main" id="{AA218F25-FE36-4C02-B170-CC38C730C264}"/>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03418D3B-0F5C-47AE-BBF1-4C5234B5B4AB}"/>
              </a:ext>
            </a:extLst>
          </p:cNvPr>
          <p:cNvSpPr>
            <a:spLocks noGrp="1"/>
          </p:cNvSpPr>
          <p:nvPr>
            <p:ph type="sldNum" sz="quarter" idx="12"/>
          </p:nvPr>
        </p:nvSpPr>
        <p:spPr/>
        <p:txBody>
          <a:bodyPr/>
          <a:lstStyle>
            <a:lvl1pPr>
              <a:defRPr/>
            </a:lvl1pPr>
          </a:lstStyle>
          <a:p>
            <a:pPr>
              <a:defRPr/>
            </a:pPr>
            <a:fld id="{FE91D5C2-5A78-4CD5-96E0-A344F86D7925}" type="slidenum">
              <a:rPr lang="zh-CN" altLang="en-US"/>
              <a:pPr>
                <a:defRPr/>
              </a:pPr>
              <a:t>‹#›</a:t>
            </a:fld>
            <a:endParaRPr lang="en-US" altLang="zh-CN"/>
          </a:p>
        </p:txBody>
      </p:sp>
    </p:spTree>
    <p:extLst>
      <p:ext uri="{BB962C8B-B14F-4D97-AF65-F5344CB8AC3E}">
        <p14:creationId xmlns:p14="http://schemas.microsoft.com/office/powerpoint/2010/main" val="26902830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2E78B2C4-3642-49B4-A2A7-8DC2C6FCA8C3}"/>
              </a:ext>
            </a:extLst>
          </p:cNvPr>
          <p:cNvSpPr>
            <a:spLocks noGrp="1"/>
          </p:cNvSpPr>
          <p:nvPr>
            <p:ph type="dt" sz="half" idx="10"/>
          </p:nvPr>
        </p:nvSpPr>
        <p:spPr/>
        <p:txBody>
          <a:bodyPr/>
          <a:lstStyle>
            <a:lvl1pPr>
              <a:defRPr/>
            </a:lvl1pPr>
          </a:lstStyle>
          <a:p>
            <a:pPr>
              <a:defRPr/>
            </a:pPr>
            <a:fld id="{1670CA38-0F00-4C1A-83D3-AB5331624206}" type="datetime1">
              <a:rPr lang="zh-CN" altLang="en-US"/>
              <a:pPr>
                <a:defRPr/>
              </a:pPr>
              <a:t>2019/5/22</a:t>
            </a:fld>
            <a:endParaRPr lang="zh-CN" altLang="en-US"/>
          </a:p>
        </p:txBody>
      </p:sp>
      <p:sp>
        <p:nvSpPr>
          <p:cNvPr id="4" name="页脚占位符 4">
            <a:extLst>
              <a:ext uri="{FF2B5EF4-FFF2-40B4-BE49-F238E27FC236}">
                <a16:creationId xmlns:a16="http://schemas.microsoft.com/office/drawing/2014/main" id="{834D8014-1482-49AF-B030-750CD2F775CA}"/>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60CDA22-0037-459C-AA76-8BF0797E1550}"/>
              </a:ext>
            </a:extLst>
          </p:cNvPr>
          <p:cNvSpPr>
            <a:spLocks noGrp="1"/>
          </p:cNvSpPr>
          <p:nvPr>
            <p:ph type="sldNum" sz="quarter" idx="12"/>
          </p:nvPr>
        </p:nvSpPr>
        <p:spPr/>
        <p:txBody>
          <a:bodyPr/>
          <a:lstStyle>
            <a:lvl1pPr>
              <a:defRPr/>
            </a:lvl1pPr>
          </a:lstStyle>
          <a:p>
            <a:pPr>
              <a:defRPr/>
            </a:pPr>
            <a:fld id="{C6D67527-7D4F-4E69-9AF7-3BB55D62B55C}" type="slidenum">
              <a:rPr lang="zh-CN" altLang="en-US"/>
              <a:pPr>
                <a:defRPr/>
              </a:pPr>
              <a:t>‹#›</a:t>
            </a:fld>
            <a:endParaRPr lang="en-US" altLang="zh-CN"/>
          </a:p>
        </p:txBody>
      </p:sp>
    </p:spTree>
    <p:extLst>
      <p:ext uri="{BB962C8B-B14F-4D97-AF65-F5344CB8AC3E}">
        <p14:creationId xmlns:p14="http://schemas.microsoft.com/office/powerpoint/2010/main" val="25723710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069749C-07A4-498E-BC5E-698B49F8C033}"/>
              </a:ext>
            </a:extLst>
          </p:cNvPr>
          <p:cNvSpPr>
            <a:spLocks noGrp="1"/>
          </p:cNvSpPr>
          <p:nvPr>
            <p:ph type="dt" sz="half" idx="10"/>
          </p:nvPr>
        </p:nvSpPr>
        <p:spPr/>
        <p:txBody>
          <a:bodyPr/>
          <a:lstStyle>
            <a:lvl1pPr>
              <a:defRPr/>
            </a:lvl1pPr>
          </a:lstStyle>
          <a:p>
            <a:pPr>
              <a:defRPr/>
            </a:pPr>
            <a:fld id="{7AFA14F3-EC29-4A92-8629-4A16B4460A4C}" type="datetime1">
              <a:rPr lang="zh-CN" altLang="en-US"/>
              <a:pPr>
                <a:defRPr/>
              </a:pPr>
              <a:t>2019/5/22</a:t>
            </a:fld>
            <a:endParaRPr lang="zh-CN" altLang="en-US"/>
          </a:p>
        </p:txBody>
      </p:sp>
      <p:sp>
        <p:nvSpPr>
          <p:cNvPr id="3" name="页脚占位符 4">
            <a:extLst>
              <a:ext uri="{FF2B5EF4-FFF2-40B4-BE49-F238E27FC236}">
                <a16:creationId xmlns:a16="http://schemas.microsoft.com/office/drawing/2014/main" id="{7CB2C381-A4DC-4A16-BA44-0C233F618879}"/>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9DC564C-7BF8-438B-AFA7-C5297BD0939E}"/>
              </a:ext>
            </a:extLst>
          </p:cNvPr>
          <p:cNvSpPr>
            <a:spLocks noGrp="1"/>
          </p:cNvSpPr>
          <p:nvPr>
            <p:ph type="sldNum" sz="quarter" idx="12"/>
          </p:nvPr>
        </p:nvSpPr>
        <p:spPr/>
        <p:txBody>
          <a:bodyPr/>
          <a:lstStyle>
            <a:lvl1pPr>
              <a:defRPr/>
            </a:lvl1pPr>
          </a:lstStyle>
          <a:p>
            <a:pPr>
              <a:defRPr/>
            </a:pPr>
            <a:fld id="{9198720F-5575-43FD-8A56-F113A8599F68}" type="slidenum">
              <a:rPr lang="zh-CN" altLang="en-US"/>
              <a:pPr>
                <a:defRPr/>
              </a:pPr>
              <a:t>‹#›</a:t>
            </a:fld>
            <a:endParaRPr lang="en-US" altLang="zh-CN"/>
          </a:p>
        </p:txBody>
      </p:sp>
    </p:spTree>
    <p:extLst>
      <p:ext uri="{BB962C8B-B14F-4D97-AF65-F5344CB8AC3E}">
        <p14:creationId xmlns:p14="http://schemas.microsoft.com/office/powerpoint/2010/main" val="28623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C7D66F89-0E1C-407D-BED5-0BE5A94BAF70}"/>
              </a:ext>
            </a:extLst>
          </p:cNvPr>
          <p:cNvSpPr>
            <a:spLocks noGrp="1"/>
          </p:cNvSpPr>
          <p:nvPr>
            <p:ph type="dt" sz="half" idx="10"/>
          </p:nvPr>
        </p:nvSpPr>
        <p:spPr/>
        <p:txBody>
          <a:bodyPr/>
          <a:lstStyle>
            <a:lvl1pPr>
              <a:defRPr/>
            </a:lvl1pPr>
          </a:lstStyle>
          <a:p>
            <a:pPr>
              <a:defRPr/>
            </a:pPr>
            <a:fld id="{74D9FCBB-3F01-405E-A401-DB27297708C6}" type="datetime1">
              <a:rPr lang="zh-CN" altLang="en-US"/>
              <a:pPr>
                <a:defRPr/>
              </a:pPr>
              <a:t>2019/5/22</a:t>
            </a:fld>
            <a:endParaRPr lang="zh-CN" altLang="en-US"/>
          </a:p>
        </p:txBody>
      </p:sp>
      <p:sp>
        <p:nvSpPr>
          <p:cNvPr id="6" name="页脚占位符 4">
            <a:extLst>
              <a:ext uri="{FF2B5EF4-FFF2-40B4-BE49-F238E27FC236}">
                <a16:creationId xmlns:a16="http://schemas.microsoft.com/office/drawing/2014/main" id="{A913BB27-ECF7-4F37-8E10-B07C5E73E6A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BC8DAC3-5A77-4CFD-95E5-878EF72A5D60}"/>
              </a:ext>
            </a:extLst>
          </p:cNvPr>
          <p:cNvSpPr>
            <a:spLocks noGrp="1"/>
          </p:cNvSpPr>
          <p:nvPr>
            <p:ph type="sldNum" sz="quarter" idx="12"/>
          </p:nvPr>
        </p:nvSpPr>
        <p:spPr/>
        <p:txBody>
          <a:bodyPr/>
          <a:lstStyle>
            <a:lvl1pPr>
              <a:defRPr/>
            </a:lvl1pPr>
          </a:lstStyle>
          <a:p>
            <a:pPr>
              <a:defRPr/>
            </a:pPr>
            <a:fld id="{1D03D23C-EA43-40A9-B6E4-7CCE62A18206}" type="slidenum">
              <a:rPr lang="zh-CN" altLang="en-US"/>
              <a:pPr>
                <a:defRPr/>
              </a:pPr>
              <a:t>‹#›</a:t>
            </a:fld>
            <a:endParaRPr lang="en-US" altLang="zh-CN"/>
          </a:p>
        </p:txBody>
      </p:sp>
    </p:spTree>
    <p:extLst>
      <p:ext uri="{BB962C8B-B14F-4D97-AF65-F5344CB8AC3E}">
        <p14:creationId xmlns:p14="http://schemas.microsoft.com/office/powerpoint/2010/main" val="23837031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E78136F5-BFE6-4A39-904C-6FD6082BC591}"/>
              </a:ext>
            </a:extLst>
          </p:cNvPr>
          <p:cNvSpPr>
            <a:spLocks noGrp="1"/>
          </p:cNvSpPr>
          <p:nvPr>
            <p:ph type="dt" sz="half" idx="10"/>
          </p:nvPr>
        </p:nvSpPr>
        <p:spPr/>
        <p:txBody>
          <a:bodyPr/>
          <a:lstStyle>
            <a:lvl1pPr>
              <a:defRPr/>
            </a:lvl1pPr>
          </a:lstStyle>
          <a:p>
            <a:pPr>
              <a:defRPr/>
            </a:pPr>
            <a:fld id="{9C54F3DA-A91F-4761-98F1-BCACDE3D9F28}" type="datetime1">
              <a:rPr lang="zh-CN" altLang="en-US"/>
              <a:pPr>
                <a:defRPr/>
              </a:pPr>
              <a:t>2019/5/22</a:t>
            </a:fld>
            <a:endParaRPr lang="zh-CN" altLang="en-US"/>
          </a:p>
        </p:txBody>
      </p:sp>
      <p:sp>
        <p:nvSpPr>
          <p:cNvPr id="6" name="页脚占位符 4">
            <a:extLst>
              <a:ext uri="{FF2B5EF4-FFF2-40B4-BE49-F238E27FC236}">
                <a16:creationId xmlns:a16="http://schemas.microsoft.com/office/drawing/2014/main" id="{F14FF687-1A13-45B8-A937-F95CA32814C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6E7F6E1-2E27-4B74-9BAD-19D5E5B74579}"/>
              </a:ext>
            </a:extLst>
          </p:cNvPr>
          <p:cNvSpPr>
            <a:spLocks noGrp="1"/>
          </p:cNvSpPr>
          <p:nvPr>
            <p:ph type="sldNum" sz="quarter" idx="12"/>
          </p:nvPr>
        </p:nvSpPr>
        <p:spPr/>
        <p:txBody>
          <a:bodyPr/>
          <a:lstStyle>
            <a:lvl1pPr>
              <a:defRPr/>
            </a:lvl1pPr>
          </a:lstStyle>
          <a:p>
            <a:pPr>
              <a:defRPr/>
            </a:pPr>
            <a:fld id="{94D97945-93B0-4E69-A276-7496D79CC316}" type="slidenum">
              <a:rPr lang="zh-CN" altLang="en-US"/>
              <a:pPr>
                <a:defRPr/>
              </a:pPr>
              <a:t>‹#›</a:t>
            </a:fld>
            <a:endParaRPr lang="en-US" altLang="zh-CN"/>
          </a:p>
        </p:txBody>
      </p:sp>
    </p:spTree>
    <p:extLst>
      <p:ext uri="{BB962C8B-B14F-4D97-AF65-F5344CB8AC3E}">
        <p14:creationId xmlns:p14="http://schemas.microsoft.com/office/powerpoint/2010/main" val="22937129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DDC3A7-5C7B-419C-91B2-58BAEFE0AF25}"/>
              </a:ext>
            </a:extLst>
          </p:cNvPr>
          <p:cNvSpPr>
            <a:spLocks noGrp="1"/>
          </p:cNvSpPr>
          <p:nvPr>
            <p:ph type="dt" sz="half" idx="10"/>
          </p:nvPr>
        </p:nvSpPr>
        <p:spPr/>
        <p:txBody>
          <a:bodyPr/>
          <a:lstStyle>
            <a:lvl1pPr>
              <a:defRPr/>
            </a:lvl1pPr>
          </a:lstStyle>
          <a:p>
            <a:pPr>
              <a:defRPr/>
            </a:pPr>
            <a:fld id="{817BC7FC-4BEF-45EC-94C3-226D46A75D64}" type="datetime1">
              <a:rPr lang="zh-CN" altLang="en-US"/>
              <a:pPr>
                <a:defRPr/>
              </a:pPr>
              <a:t>2019/5/22</a:t>
            </a:fld>
            <a:endParaRPr lang="zh-CN" altLang="en-US"/>
          </a:p>
        </p:txBody>
      </p:sp>
      <p:sp>
        <p:nvSpPr>
          <p:cNvPr id="5" name="页脚占位符 4">
            <a:extLst>
              <a:ext uri="{FF2B5EF4-FFF2-40B4-BE49-F238E27FC236}">
                <a16:creationId xmlns:a16="http://schemas.microsoft.com/office/drawing/2014/main" id="{2DDEAC7A-194C-4642-89FB-6164AA522DC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AE46874-5F35-447E-9B54-96A93D00F244}"/>
              </a:ext>
            </a:extLst>
          </p:cNvPr>
          <p:cNvSpPr>
            <a:spLocks noGrp="1"/>
          </p:cNvSpPr>
          <p:nvPr>
            <p:ph type="sldNum" sz="quarter" idx="12"/>
          </p:nvPr>
        </p:nvSpPr>
        <p:spPr/>
        <p:txBody>
          <a:bodyPr/>
          <a:lstStyle>
            <a:lvl1pPr>
              <a:defRPr/>
            </a:lvl1pPr>
          </a:lstStyle>
          <a:p>
            <a:pPr>
              <a:defRPr/>
            </a:pPr>
            <a:fld id="{F1A8788D-DE27-4B8D-BC95-193975600E93}" type="slidenum">
              <a:rPr lang="zh-CN" altLang="en-US"/>
              <a:pPr>
                <a:defRPr/>
              </a:pPr>
              <a:t>‹#›</a:t>
            </a:fld>
            <a:endParaRPr lang="en-US" altLang="zh-CN"/>
          </a:p>
        </p:txBody>
      </p:sp>
    </p:spTree>
    <p:extLst>
      <p:ext uri="{BB962C8B-B14F-4D97-AF65-F5344CB8AC3E}">
        <p14:creationId xmlns:p14="http://schemas.microsoft.com/office/powerpoint/2010/main" val="39061048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412FC4D-750A-4299-BB32-E15C870836AD}"/>
              </a:ext>
            </a:extLst>
          </p:cNvPr>
          <p:cNvSpPr>
            <a:spLocks noGrp="1"/>
          </p:cNvSpPr>
          <p:nvPr>
            <p:ph type="dt" sz="half" idx="10"/>
          </p:nvPr>
        </p:nvSpPr>
        <p:spPr/>
        <p:txBody>
          <a:bodyPr/>
          <a:lstStyle>
            <a:lvl1pPr>
              <a:defRPr/>
            </a:lvl1pPr>
          </a:lstStyle>
          <a:p>
            <a:pPr>
              <a:defRPr/>
            </a:pPr>
            <a:fld id="{E6515A76-215A-4163-A387-87997764EE2B}" type="datetime1">
              <a:rPr lang="zh-CN" altLang="en-US"/>
              <a:pPr>
                <a:defRPr/>
              </a:pPr>
              <a:t>2019/5/22</a:t>
            </a:fld>
            <a:endParaRPr lang="zh-CN" altLang="en-US"/>
          </a:p>
        </p:txBody>
      </p:sp>
      <p:sp>
        <p:nvSpPr>
          <p:cNvPr id="5" name="页脚占位符 4">
            <a:extLst>
              <a:ext uri="{FF2B5EF4-FFF2-40B4-BE49-F238E27FC236}">
                <a16:creationId xmlns:a16="http://schemas.microsoft.com/office/drawing/2014/main" id="{2C52E0A9-08B1-4B42-8F43-590B958E031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94107D1-C32D-4811-AB1D-E3D8377D6510}"/>
              </a:ext>
            </a:extLst>
          </p:cNvPr>
          <p:cNvSpPr>
            <a:spLocks noGrp="1"/>
          </p:cNvSpPr>
          <p:nvPr>
            <p:ph type="sldNum" sz="quarter" idx="12"/>
          </p:nvPr>
        </p:nvSpPr>
        <p:spPr/>
        <p:txBody>
          <a:bodyPr/>
          <a:lstStyle>
            <a:lvl1pPr>
              <a:defRPr/>
            </a:lvl1pPr>
          </a:lstStyle>
          <a:p>
            <a:pPr>
              <a:defRPr/>
            </a:pPr>
            <a:fld id="{C7EE20F4-4D4F-4AAE-AD43-6C1D5E50BCB7}" type="slidenum">
              <a:rPr lang="zh-CN" altLang="en-US"/>
              <a:pPr>
                <a:defRPr/>
              </a:pPr>
              <a:t>‹#›</a:t>
            </a:fld>
            <a:endParaRPr lang="en-US" altLang="zh-CN"/>
          </a:p>
        </p:txBody>
      </p:sp>
    </p:spTree>
    <p:extLst>
      <p:ext uri="{BB962C8B-B14F-4D97-AF65-F5344CB8AC3E}">
        <p14:creationId xmlns:p14="http://schemas.microsoft.com/office/powerpoint/2010/main" val="31275431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F57586-DF39-4FE9-A694-6FE5F5BDFE0D}"/>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5" name="页脚占位符 4">
            <a:extLst>
              <a:ext uri="{FF2B5EF4-FFF2-40B4-BE49-F238E27FC236}">
                <a16:creationId xmlns:a16="http://schemas.microsoft.com/office/drawing/2014/main" id="{9C238A11-8FD5-45CF-A6A3-93CCD0B83121}"/>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6" name="幻灯片编号占位符 5">
            <a:extLst>
              <a:ext uri="{FF2B5EF4-FFF2-40B4-BE49-F238E27FC236}">
                <a16:creationId xmlns:a16="http://schemas.microsoft.com/office/drawing/2014/main" id="{BE7BD927-E3E8-4938-9704-A39645DC2E65}"/>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DB085E80-88D5-4BC9-9CB7-C7D79B3BDB77}" type="slidenum">
              <a:rPr lang="zh-CN" altLang="en-US"/>
              <a:pPr>
                <a:defRPr/>
              </a:pPr>
              <a:t>‹#›</a:t>
            </a:fld>
            <a:endParaRPr lang="en-US" altLang="zh-CN"/>
          </a:p>
        </p:txBody>
      </p:sp>
    </p:spTree>
    <p:extLst>
      <p:ext uri="{BB962C8B-B14F-4D97-AF65-F5344CB8AC3E}">
        <p14:creationId xmlns:p14="http://schemas.microsoft.com/office/powerpoint/2010/main" val="11133775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308B61-A455-4AEE-BFF7-0DA945D55E4D}"/>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5" name="页脚占位符 4">
            <a:extLst>
              <a:ext uri="{FF2B5EF4-FFF2-40B4-BE49-F238E27FC236}">
                <a16:creationId xmlns:a16="http://schemas.microsoft.com/office/drawing/2014/main" id="{DDD66368-AAB4-4DC3-A984-17C10BC3C785}"/>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6" name="幻灯片编号占位符 5">
            <a:extLst>
              <a:ext uri="{FF2B5EF4-FFF2-40B4-BE49-F238E27FC236}">
                <a16:creationId xmlns:a16="http://schemas.microsoft.com/office/drawing/2014/main" id="{B83720B5-40E8-4985-9A37-6EE0A0EB3E80}"/>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A5A49E89-E2AC-4238-ADCF-370870600410}" type="slidenum">
              <a:rPr lang="zh-CN" altLang="en-US"/>
              <a:pPr>
                <a:defRPr/>
              </a:pPr>
              <a:t>‹#›</a:t>
            </a:fld>
            <a:endParaRPr lang="en-US" altLang="zh-CN"/>
          </a:p>
        </p:txBody>
      </p:sp>
    </p:spTree>
    <p:extLst>
      <p:ext uri="{BB962C8B-B14F-4D97-AF65-F5344CB8AC3E}">
        <p14:creationId xmlns:p14="http://schemas.microsoft.com/office/powerpoint/2010/main" val="36334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7A659849-A395-4787-9BBB-8BDA2FCBA8CE}"/>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4" name="页脚占位符 4">
            <a:extLst>
              <a:ext uri="{FF2B5EF4-FFF2-40B4-BE49-F238E27FC236}">
                <a16:creationId xmlns:a16="http://schemas.microsoft.com/office/drawing/2014/main" id="{E9BB8C79-8145-43C2-90BD-D823490F0175}"/>
              </a:ext>
            </a:extLst>
          </p:cNvPr>
          <p:cNvSpPr>
            <a:spLocks noGrp="1"/>
          </p:cNvSpPr>
          <p:nvPr>
            <p:ph type="ftr" sz="quarter" idx="11"/>
          </p:nvPr>
        </p:nvSpPr>
        <p:spPr/>
        <p:txBody>
          <a:bodyPr/>
          <a:lstStyle>
            <a:lvl1pPr>
              <a:defRPr/>
            </a:lvl1pPr>
          </a:lstStyle>
          <a:p>
            <a:endParaRPr lang="zh-CN" altLang="en-US"/>
          </a:p>
        </p:txBody>
      </p:sp>
      <p:sp>
        <p:nvSpPr>
          <p:cNvPr id="5" name="灯片编号占位符 5">
            <a:extLst>
              <a:ext uri="{FF2B5EF4-FFF2-40B4-BE49-F238E27FC236}">
                <a16:creationId xmlns:a16="http://schemas.microsoft.com/office/drawing/2014/main" id="{95713BEC-647D-4B03-8FBB-BD907E17DBE6}"/>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2961923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FAC5D64-46F6-4D9E-A7AE-960867CFABBB}"/>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5" name="页脚占位符 4">
            <a:extLst>
              <a:ext uri="{FF2B5EF4-FFF2-40B4-BE49-F238E27FC236}">
                <a16:creationId xmlns:a16="http://schemas.microsoft.com/office/drawing/2014/main" id="{0C90EBC9-2C76-4F00-BB82-4687FCC04F39}"/>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6" name="幻灯片编号占位符 5">
            <a:extLst>
              <a:ext uri="{FF2B5EF4-FFF2-40B4-BE49-F238E27FC236}">
                <a16:creationId xmlns:a16="http://schemas.microsoft.com/office/drawing/2014/main" id="{1AA30A59-5272-425F-8F8B-554A09D978FE}"/>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E2E06146-1C1F-4004-B2B6-CAED4B70F26F}" type="slidenum">
              <a:rPr lang="zh-CN" altLang="en-US"/>
              <a:pPr>
                <a:defRPr/>
              </a:pPr>
              <a:t>‹#›</a:t>
            </a:fld>
            <a:endParaRPr lang="en-US" altLang="zh-CN"/>
          </a:p>
        </p:txBody>
      </p:sp>
    </p:spTree>
    <p:extLst>
      <p:ext uri="{BB962C8B-B14F-4D97-AF65-F5344CB8AC3E}">
        <p14:creationId xmlns:p14="http://schemas.microsoft.com/office/powerpoint/2010/main" val="36571533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A3F14CA-254B-430A-9BF4-1DF2677DE47B}"/>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6" name="页脚占位符 5">
            <a:extLst>
              <a:ext uri="{FF2B5EF4-FFF2-40B4-BE49-F238E27FC236}">
                <a16:creationId xmlns:a16="http://schemas.microsoft.com/office/drawing/2014/main" id="{3AF0E5B7-B07C-46E4-A749-5A0ABA45FBEC}"/>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F24529EE-97AB-42F1-9C2D-C7850FC3A536}"/>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37134C7B-9823-4F3E-91BD-B2A226662C23}" type="slidenum">
              <a:rPr lang="zh-CN" altLang="en-US"/>
              <a:pPr>
                <a:defRPr/>
              </a:pPr>
              <a:t>‹#›</a:t>
            </a:fld>
            <a:endParaRPr lang="en-US" altLang="zh-CN"/>
          </a:p>
        </p:txBody>
      </p:sp>
    </p:spTree>
    <p:extLst>
      <p:ext uri="{BB962C8B-B14F-4D97-AF65-F5344CB8AC3E}">
        <p14:creationId xmlns:p14="http://schemas.microsoft.com/office/powerpoint/2010/main" val="30415557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F6586EB-BDE1-48D6-8F7A-644ED7619730}"/>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8" name="页脚占位符 7">
            <a:extLst>
              <a:ext uri="{FF2B5EF4-FFF2-40B4-BE49-F238E27FC236}">
                <a16:creationId xmlns:a16="http://schemas.microsoft.com/office/drawing/2014/main" id="{6595821B-410B-41B3-A6A3-5CEC940C2611}"/>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9" name="幻灯片编号占位符 8">
            <a:extLst>
              <a:ext uri="{FF2B5EF4-FFF2-40B4-BE49-F238E27FC236}">
                <a16:creationId xmlns:a16="http://schemas.microsoft.com/office/drawing/2014/main" id="{4EBA6DDD-3A87-4A55-9C51-F3C4109F3B4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60EC0EE6-4D69-4C5E-94C2-1E844933C3E3}" type="slidenum">
              <a:rPr lang="zh-CN" altLang="en-US"/>
              <a:pPr>
                <a:defRPr/>
              </a:pPr>
              <a:t>‹#›</a:t>
            </a:fld>
            <a:endParaRPr lang="en-US" altLang="zh-CN"/>
          </a:p>
        </p:txBody>
      </p:sp>
    </p:spTree>
    <p:extLst>
      <p:ext uri="{BB962C8B-B14F-4D97-AF65-F5344CB8AC3E}">
        <p14:creationId xmlns:p14="http://schemas.microsoft.com/office/powerpoint/2010/main" val="73478721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9BED96-7EC6-4637-AB90-320FEB9A4145}"/>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4" name="页脚占位符 3">
            <a:extLst>
              <a:ext uri="{FF2B5EF4-FFF2-40B4-BE49-F238E27FC236}">
                <a16:creationId xmlns:a16="http://schemas.microsoft.com/office/drawing/2014/main" id="{087EEBC3-F7A6-4599-9E9B-FD18BE7C2699}"/>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5" name="幻灯片编号占位符 4">
            <a:extLst>
              <a:ext uri="{FF2B5EF4-FFF2-40B4-BE49-F238E27FC236}">
                <a16:creationId xmlns:a16="http://schemas.microsoft.com/office/drawing/2014/main" id="{5AA61B56-2B50-4504-B6FB-A6358B0CC430}"/>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41443F3E-CC94-44EC-8550-05C124BC7BC9}" type="slidenum">
              <a:rPr lang="zh-CN" altLang="en-US"/>
              <a:pPr>
                <a:defRPr/>
              </a:pPr>
              <a:t>‹#›</a:t>
            </a:fld>
            <a:endParaRPr lang="en-US" altLang="zh-CN"/>
          </a:p>
        </p:txBody>
      </p:sp>
    </p:spTree>
    <p:extLst>
      <p:ext uri="{BB962C8B-B14F-4D97-AF65-F5344CB8AC3E}">
        <p14:creationId xmlns:p14="http://schemas.microsoft.com/office/powerpoint/2010/main" val="25370443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92C681-21B2-429F-A9E0-9BD97791744D}"/>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3" name="页脚占位符 2">
            <a:extLst>
              <a:ext uri="{FF2B5EF4-FFF2-40B4-BE49-F238E27FC236}">
                <a16:creationId xmlns:a16="http://schemas.microsoft.com/office/drawing/2014/main" id="{E4052EE8-F804-4EF6-96C3-C025FE312800}"/>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4" name="幻灯片编号占位符 3">
            <a:extLst>
              <a:ext uri="{FF2B5EF4-FFF2-40B4-BE49-F238E27FC236}">
                <a16:creationId xmlns:a16="http://schemas.microsoft.com/office/drawing/2014/main" id="{5679A175-1AB1-473D-AB6C-F916B8BF2768}"/>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35C2B0B4-7E10-4B62-ADAF-233DCC7F261C}" type="slidenum">
              <a:rPr lang="zh-CN" altLang="en-US"/>
              <a:pPr>
                <a:defRPr/>
              </a:pPr>
              <a:t>‹#›</a:t>
            </a:fld>
            <a:endParaRPr lang="en-US" altLang="zh-CN"/>
          </a:p>
        </p:txBody>
      </p:sp>
    </p:spTree>
    <p:extLst>
      <p:ext uri="{BB962C8B-B14F-4D97-AF65-F5344CB8AC3E}">
        <p14:creationId xmlns:p14="http://schemas.microsoft.com/office/powerpoint/2010/main" val="20697162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E4AF7BB-F85F-4A72-AAA2-9F10CB694DFE}"/>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6" name="页脚占位符 5">
            <a:extLst>
              <a:ext uri="{FF2B5EF4-FFF2-40B4-BE49-F238E27FC236}">
                <a16:creationId xmlns:a16="http://schemas.microsoft.com/office/drawing/2014/main" id="{B33266B2-7EA2-4A95-BC29-ABA32D033ECC}"/>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FBD1E203-8D59-41C4-8E44-29773CBCC3AD}"/>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F24D3819-EA87-4EA6-8F9B-BE76B23C90EE}" type="slidenum">
              <a:rPr lang="zh-CN" altLang="en-US"/>
              <a:pPr>
                <a:defRPr/>
              </a:pPr>
              <a:t>‹#›</a:t>
            </a:fld>
            <a:endParaRPr lang="en-US" altLang="zh-CN"/>
          </a:p>
        </p:txBody>
      </p:sp>
    </p:spTree>
    <p:extLst>
      <p:ext uri="{BB962C8B-B14F-4D97-AF65-F5344CB8AC3E}">
        <p14:creationId xmlns:p14="http://schemas.microsoft.com/office/powerpoint/2010/main" val="39426886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B0410FB-1552-416C-AF94-886320351CD5}"/>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6" name="页脚占位符 5">
            <a:extLst>
              <a:ext uri="{FF2B5EF4-FFF2-40B4-BE49-F238E27FC236}">
                <a16:creationId xmlns:a16="http://schemas.microsoft.com/office/drawing/2014/main" id="{B41FC117-2AFA-40B1-A108-BAF92A0B1689}"/>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579F10E1-8D3F-4A47-924D-0110A91C14F2}"/>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656D555F-E39A-4C8F-96D7-189AFF4A2435}" type="slidenum">
              <a:rPr lang="zh-CN" altLang="en-US"/>
              <a:pPr>
                <a:defRPr/>
              </a:pPr>
              <a:t>‹#›</a:t>
            </a:fld>
            <a:endParaRPr lang="en-US" altLang="zh-CN"/>
          </a:p>
        </p:txBody>
      </p:sp>
    </p:spTree>
    <p:extLst>
      <p:ext uri="{BB962C8B-B14F-4D97-AF65-F5344CB8AC3E}">
        <p14:creationId xmlns:p14="http://schemas.microsoft.com/office/powerpoint/2010/main" val="13768493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EAC8BF-9A87-4F26-B74C-5BD05DF86E9A}"/>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5" name="页脚占位符 4">
            <a:extLst>
              <a:ext uri="{FF2B5EF4-FFF2-40B4-BE49-F238E27FC236}">
                <a16:creationId xmlns:a16="http://schemas.microsoft.com/office/drawing/2014/main" id="{784AC8F6-8044-41DA-BF76-368B68D36812}"/>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6" name="幻灯片编号占位符 5">
            <a:extLst>
              <a:ext uri="{FF2B5EF4-FFF2-40B4-BE49-F238E27FC236}">
                <a16:creationId xmlns:a16="http://schemas.microsoft.com/office/drawing/2014/main" id="{0E39EA0C-40A4-446A-808E-103FE5A6CA9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A6B05005-2AF0-4783-9EAF-713A98CE5CBC}" type="slidenum">
              <a:rPr lang="zh-CN" altLang="en-US"/>
              <a:pPr>
                <a:defRPr/>
              </a:pPr>
              <a:t>‹#›</a:t>
            </a:fld>
            <a:endParaRPr lang="en-US" altLang="zh-CN"/>
          </a:p>
        </p:txBody>
      </p:sp>
    </p:spTree>
    <p:extLst>
      <p:ext uri="{BB962C8B-B14F-4D97-AF65-F5344CB8AC3E}">
        <p14:creationId xmlns:p14="http://schemas.microsoft.com/office/powerpoint/2010/main" val="18597204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03536D-A6FC-4846-8F2E-6A13B3A13075}"/>
              </a:ext>
            </a:extLst>
          </p:cNvPr>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fld id="{E0A85AC5-BCCA-7042-8091-ADC9FB4BB656}" type="datetimeFigureOut">
              <a:rPr lang="zh-CN" altLang="en-US"/>
              <a:pPr>
                <a:defRPr/>
              </a:pPr>
              <a:t>2019/5/22</a:t>
            </a:fld>
            <a:endParaRPr lang="zh-CN" altLang="en-US"/>
          </a:p>
        </p:txBody>
      </p:sp>
      <p:sp>
        <p:nvSpPr>
          <p:cNvPr id="5" name="页脚占位符 4">
            <a:extLst>
              <a:ext uri="{FF2B5EF4-FFF2-40B4-BE49-F238E27FC236}">
                <a16:creationId xmlns:a16="http://schemas.microsoft.com/office/drawing/2014/main" id="{3645A151-6439-4DA4-B313-DB8927B382D0}"/>
              </a:ext>
            </a:extLst>
          </p:cNvPr>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kumimoji="1">
                <a:latin typeface="+mn-lt"/>
                <a:ea typeface="+mn-ea"/>
              </a:defRPr>
            </a:lvl1pPr>
          </a:lstStyle>
          <a:p>
            <a:pPr>
              <a:defRPr/>
            </a:pPr>
            <a:endParaRPr lang="zh-CN" altLang="en-US"/>
          </a:p>
        </p:txBody>
      </p:sp>
      <p:sp>
        <p:nvSpPr>
          <p:cNvPr id="6" name="幻灯片编号占位符 5">
            <a:extLst>
              <a:ext uri="{FF2B5EF4-FFF2-40B4-BE49-F238E27FC236}">
                <a16:creationId xmlns:a16="http://schemas.microsoft.com/office/drawing/2014/main" id="{525E2607-2841-4111-A84D-7E6B52007152}"/>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latin typeface="DengXian" panose="02010600030101010101" pitchFamily="2" charset="-122"/>
                <a:ea typeface="DengXian" panose="02010600030101010101" pitchFamily="2" charset="-122"/>
              </a:defRPr>
            </a:lvl1pPr>
          </a:lstStyle>
          <a:p>
            <a:pPr>
              <a:defRPr/>
            </a:pPr>
            <a:fld id="{69F5C8DE-4CA8-452E-891D-9F24D7EF1A14}" type="slidenum">
              <a:rPr lang="zh-CN" altLang="en-US"/>
              <a:pPr>
                <a:defRPr/>
              </a:pPr>
              <a:t>‹#›</a:t>
            </a:fld>
            <a:endParaRPr lang="en-US" altLang="zh-CN"/>
          </a:p>
        </p:txBody>
      </p:sp>
    </p:spTree>
    <p:extLst>
      <p:ext uri="{BB962C8B-B14F-4D97-AF65-F5344CB8AC3E}">
        <p14:creationId xmlns:p14="http://schemas.microsoft.com/office/powerpoint/2010/main" val="36003884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81F9A-931F-4E63-9CD4-9B8B5A3C092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6C5C5F9-247E-4A7A-AA90-93F45CDE7A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B76D86DC-43D9-4310-AF1D-CE412BD12347}"/>
              </a:ext>
            </a:extLst>
          </p:cNvPr>
          <p:cNvSpPr>
            <a:spLocks noGrp="1" noChangeArrowheads="1"/>
          </p:cNvSpPr>
          <p:nvPr>
            <p:ph type="dt" sz="half" idx="10"/>
          </p:nvPr>
        </p:nvSpPr>
        <p:spPr>
          <a:ln/>
        </p:spPr>
        <p:txBody>
          <a:bodyPr/>
          <a:lstStyle>
            <a:lvl1pPr>
              <a:defRPr/>
            </a:lvl1pPr>
          </a:lstStyle>
          <a:p>
            <a:pPr>
              <a:defRPr/>
            </a:pPr>
            <a:fld id="{3311F56B-1D61-4E4A-A9CE-EB5FA66D0F6B}" type="datetime1">
              <a:rPr lang="zh-CN" altLang="en-US"/>
              <a:pPr>
                <a:defRPr/>
              </a:pPr>
              <a:t>2019/5/22</a:t>
            </a:fld>
            <a:endParaRPr lang="en-US" altLang="zh-CN"/>
          </a:p>
        </p:txBody>
      </p:sp>
      <p:sp>
        <p:nvSpPr>
          <p:cNvPr id="5" name="Rectangle 5">
            <a:extLst>
              <a:ext uri="{FF2B5EF4-FFF2-40B4-BE49-F238E27FC236}">
                <a16:creationId xmlns:a16="http://schemas.microsoft.com/office/drawing/2014/main" id="{8101CBD6-A9D4-4316-9D01-57DBC6E7E4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E5C0CBE-5CFD-42CA-8A61-E14D924B3012}"/>
              </a:ext>
            </a:extLst>
          </p:cNvPr>
          <p:cNvSpPr>
            <a:spLocks noGrp="1" noChangeArrowheads="1"/>
          </p:cNvSpPr>
          <p:nvPr>
            <p:ph type="sldNum" sz="quarter" idx="12"/>
          </p:nvPr>
        </p:nvSpPr>
        <p:spPr>
          <a:ln/>
        </p:spPr>
        <p:txBody>
          <a:bodyPr/>
          <a:lstStyle>
            <a:lvl1pPr>
              <a:defRPr/>
            </a:lvl1pPr>
          </a:lstStyle>
          <a:p>
            <a:pPr>
              <a:defRPr/>
            </a:pPr>
            <a:fld id="{4E6C55B6-AE85-44FF-9CF2-DDD2406E3BDC}" type="slidenum">
              <a:rPr lang="zh-CN" altLang="en-US"/>
              <a:pPr>
                <a:defRPr/>
              </a:pPr>
              <a:t>‹#›</a:t>
            </a:fld>
            <a:endParaRPr lang="en-US" altLang="zh-CN"/>
          </a:p>
        </p:txBody>
      </p:sp>
    </p:spTree>
    <p:extLst>
      <p:ext uri="{BB962C8B-B14F-4D97-AF65-F5344CB8AC3E}">
        <p14:creationId xmlns:p14="http://schemas.microsoft.com/office/powerpoint/2010/main" val="71571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4B9130C-EAA7-448C-B461-D511AC694A87}"/>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3" name="页脚占位符 4">
            <a:extLst>
              <a:ext uri="{FF2B5EF4-FFF2-40B4-BE49-F238E27FC236}">
                <a16:creationId xmlns:a16="http://schemas.microsoft.com/office/drawing/2014/main" id="{5CB1F642-5732-4812-ACCE-A208AD0F97D2}"/>
              </a:ext>
            </a:extLst>
          </p:cNvPr>
          <p:cNvSpPr>
            <a:spLocks noGrp="1"/>
          </p:cNvSpPr>
          <p:nvPr>
            <p:ph type="ftr" sz="quarter" idx="11"/>
          </p:nvPr>
        </p:nvSpPr>
        <p:spPr/>
        <p:txBody>
          <a:bodyPr/>
          <a:lstStyle>
            <a:lvl1pPr>
              <a:defRPr/>
            </a:lvl1pPr>
          </a:lstStyle>
          <a:p>
            <a:endParaRPr lang="zh-CN" altLang="en-US"/>
          </a:p>
        </p:txBody>
      </p:sp>
      <p:sp>
        <p:nvSpPr>
          <p:cNvPr id="4" name="灯片编号占位符 5">
            <a:extLst>
              <a:ext uri="{FF2B5EF4-FFF2-40B4-BE49-F238E27FC236}">
                <a16:creationId xmlns:a16="http://schemas.microsoft.com/office/drawing/2014/main" id="{63229878-CF77-4A6B-B8CC-FEBD093B1487}"/>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29086895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98AC5-1A86-402C-8499-5E33F8118B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438089-022D-4546-8759-EF50EC07DF7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BCE4888-5566-4548-9BFE-A1E231B0ECFD}"/>
              </a:ext>
            </a:extLst>
          </p:cNvPr>
          <p:cNvSpPr>
            <a:spLocks noGrp="1" noChangeArrowheads="1"/>
          </p:cNvSpPr>
          <p:nvPr>
            <p:ph type="dt" sz="half" idx="10"/>
          </p:nvPr>
        </p:nvSpPr>
        <p:spPr>
          <a:ln/>
        </p:spPr>
        <p:txBody>
          <a:bodyPr/>
          <a:lstStyle>
            <a:lvl1pPr>
              <a:defRPr/>
            </a:lvl1pPr>
          </a:lstStyle>
          <a:p>
            <a:pPr>
              <a:defRPr/>
            </a:pPr>
            <a:fld id="{B89A4F1F-D6FD-4E7E-83C5-D8C89CC21036}" type="datetime1">
              <a:rPr lang="zh-CN" altLang="en-US"/>
              <a:pPr>
                <a:defRPr/>
              </a:pPr>
              <a:t>2019/5/22</a:t>
            </a:fld>
            <a:endParaRPr lang="en-US" altLang="zh-CN"/>
          </a:p>
        </p:txBody>
      </p:sp>
      <p:sp>
        <p:nvSpPr>
          <p:cNvPr id="5" name="Rectangle 5">
            <a:extLst>
              <a:ext uri="{FF2B5EF4-FFF2-40B4-BE49-F238E27FC236}">
                <a16:creationId xmlns:a16="http://schemas.microsoft.com/office/drawing/2014/main" id="{EF5BE657-4E6A-4735-88E2-F04FB616DC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22C92B4-F71A-4BDC-8DE9-BE9EA066F186}"/>
              </a:ext>
            </a:extLst>
          </p:cNvPr>
          <p:cNvSpPr>
            <a:spLocks noGrp="1" noChangeArrowheads="1"/>
          </p:cNvSpPr>
          <p:nvPr>
            <p:ph type="sldNum" sz="quarter" idx="12"/>
          </p:nvPr>
        </p:nvSpPr>
        <p:spPr>
          <a:ln/>
        </p:spPr>
        <p:txBody>
          <a:bodyPr/>
          <a:lstStyle>
            <a:lvl1pPr>
              <a:defRPr/>
            </a:lvl1pPr>
          </a:lstStyle>
          <a:p>
            <a:pPr>
              <a:defRPr/>
            </a:pPr>
            <a:fld id="{9A171ABA-BE96-48FB-80D5-F22316EA8387}" type="slidenum">
              <a:rPr lang="zh-CN" altLang="en-US"/>
              <a:pPr>
                <a:defRPr/>
              </a:pPr>
              <a:t>‹#›</a:t>
            </a:fld>
            <a:endParaRPr lang="en-US" altLang="zh-CN"/>
          </a:p>
        </p:txBody>
      </p:sp>
    </p:spTree>
    <p:extLst>
      <p:ext uri="{BB962C8B-B14F-4D97-AF65-F5344CB8AC3E}">
        <p14:creationId xmlns:p14="http://schemas.microsoft.com/office/powerpoint/2010/main" val="10035031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EF483-CB54-4876-A5C0-5C6C545905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4A0F3A-D50F-4E70-BF04-B59DA6563A32}"/>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DB7399B3-A3D6-4408-97E1-D5A476EC4779}"/>
              </a:ext>
            </a:extLst>
          </p:cNvPr>
          <p:cNvSpPr>
            <a:spLocks noGrp="1" noChangeArrowheads="1"/>
          </p:cNvSpPr>
          <p:nvPr>
            <p:ph type="dt" sz="half" idx="10"/>
          </p:nvPr>
        </p:nvSpPr>
        <p:spPr>
          <a:ln/>
        </p:spPr>
        <p:txBody>
          <a:bodyPr/>
          <a:lstStyle>
            <a:lvl1pPr>
              <a:defRPr/>
            </a:lvl1pPr>
          </a:lstStyle>
          <a:p>
            <a:pPr>
              <a:defRPr/>
            </a:pPr>
            <a:fld id="{13A0D78E-35FA-43E2-8097-52A754C74E56}" type="datetime1">
              <a:rPr lang="zh-CN" altLang="en-US"/>
              <a:pPr>
                <a:defRPr/>
              </a:pPr>
              <a:t>2019/5/22</a:t>
            </a:fld>
            <a:endParaRPr lang="en-US" altLang="zh-CN"/>
          </a:p>
        </p:txBody>
      </p:sp>
      <p:sp>
        <p:nvSpPr>
          <p:cNvPr id="5" name="Rectangle 5">
            <a:extLst>
              <a:ext uri="{FF2B5EF4-FFF2-40B4-BE49-F238E27FC236}">
                <a16:creationId xmlns:a16="http://schemas.microsoft.com/office/drawing/2014/main" id="{122A13FC-A17D-4E81-B096-69643D8B16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9D1A077-B498-418E-8BC2-C73A2C4FFE6D}"/>
              </a:ext>
            </a:extLst>
          </p:cNvPr>
          <p:cNvSpPr>
            <a:spLocks noGrp="1" noChangeArrowheads="1"/>
          </p:cNvSpPr>
          <p:nvPr>
            <p:ph type="sldNum" sz="quarter" idx="12"/>
          </p:nvPr>
        </p:nvSpPr>
        <p:spPr>
          <a:ln/>
        </p:spPr>
        <p:txBody>
          <a:bodyPr/>
          <a:lstStyle>
            <a:lvl1pPr>
              <a:defRPr/>
            </a:lvl1pPr>
          </a:lstStyle>
          <a:p>
            <a:pPr>
              <a:defRPr/>
            </a:pPr>
            <a:fld id="{3BCDF6FF-6B3F-46A9-8782-1E6999124E28}" type="slidenum">
              <a:rPr lang="zh-CN" altLang="en-US"/>
              <a:pPr>
                <a:defRPr/>
              </a:pPr>
              <a:t>‹#›</a:t>
            </a:fld>
            <a:endParaRPr lang="en-US" altLang="zh-CN"/>
          </a:p>
        </p:txBody>
      </p:sp>
    </p:spTree>
    <p:extLst>
      <p:ext uri="{BB962C8B-B14F-4D97-AF65-F5344CB8AC3E}">
        <p14:creationId xmlns:p14="http://schemas.microsoft.com/office/powerpoint/2010/main" val="18146926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86BE4-1F27-41F1-BB57-A032B11310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DAE156-158E-4034-A604-9205B2041E38}"/>
              </a:ext>
            </a:extLst>
          </p:cNvPr>
          <p:cNvSpPr>
            <a:spLocks noGrp="1"/>
          </p:cNvSpPr>
          <p:nvPr>
            <p:ph sz="half" idx="1"/>
          </p:nvPr>
        </p:nvSpPr>
        <p:spPr>
          <a:xfrm>
            <a:off x="609600" y="1600200"/>
            <a:ext cx="54102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85AAF3C-9FB8-44F4-8914-45FEEB589FDF}"/>
              </a:ext>
            </a:extLst>
          </p:cNvPr>
          <p:cNvSpPr>
            <a:spLocks noGrp="1"/>
          </p:cNvSpPr>
          <p:nvPr>
            <p:ph sz="half" idx="2"/>
          </p:nvPr>
        </p:nvSpPr>
        <p:spPr>
          <a:xfrm>
            <a:off x="6172200" y="1600200"/>
            <a:ext cx="54102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EB8DDF6-3FB5-459B-AA5A-86B7E33AB780}"/>
              </a:ext>
            </a:extLst>
          </p:cNvPr>
          <p:cNvSpPr>
            <a:spLocks noGrp="1" noChangeArrowheads="1"/>
          </p:cNvSpPr>
          <p:nvPr>
            <p:ph type="dt" sz="half" idx="10"/>
          </p:nvPr>
        </p:nvSpPr>
        <p:spPr>
          <a:ln/>
        </p:spPr>
        <p:txBody>
          <a:bodyPr/>
          <a:lstStyle>
            <a:lvl1pPr>
              <a:defRPr/>
            </a:lvl1pPr>
          </a:lstStyle>
          <a:p>
            <a:pPr>
              <a:defRPr/>
            </a:pPr>
            <a:fld id="{AD52114D-4AA6-4AEE-A041-400143D36965}" type="datetime1">
              <a:rPr lang="zh-CN" altLang="en-US"/>
              <a:pPr>
                <a:defRPr/>
              </a:pPr>
              <a:t>2019/5/22</a:t>
            </a:fld>
            <a:endParaRPr lang="en-US" altLang="zh-CN"/>
          </a:p>
        </p:txBody>
      </p:sp>
      <p:sp>
        <p:nvSpPr>
          <p:cNvPr id="6" name="Rectangle 5">
            <a:extLst>
              <a:ext uri="{FF2B5EF4-FFF2-40B4-BE49-F238E27FC236}">
                <a16:creationId xmlns:a16="http://schemas.microsoft.com/office/drawing/2014/main" id="{8E852AA6-A641-42D3-9FE3-7EF89CABB8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2437933-66B2-46CF-B2D9-8D91CB3311BA}"/>
              </a:ext>
            </a:extLst>
          </p:cNvPr>
          <p:cNvSpPr>
            <a:spLocks noGrp="1" noChangeArrowheads="1"/>
          </p:cNvSpPr>
          <p:nvPr>
            <p:ph type="sldNum" sz="quarter" idx="12"/>
          </p:nvPr>
        </p:nvSpPr>
        <p:spPr>
          <a:ln/>
        </p:spPr>
        <p:txBody>
          <a:bodyPr/>
          <a:lstStyle>
            <a:lvl1pPr>
              <a:defRPr/>
            </a:lvl1pPr>
          </a:lstStyle>
          <a:p>
            <a:pPr>
              <a:defRPr/>
            </a:pPr>
            <a:fld id="{43B7ABD0-D6B8-44C0-A4A1-130A740F227A}" type="slidenum">
              <a:rPr lang="zh-CN" altLang="en-US"/>
              <a:pPr>
                <a:defRPr/>
              </a:pPr>
              <a:t>‹#›</a:t>
            </a:fld>
            <a:endParaRPr lang="en-US" altLang="zh-CN"/>
          </a:p>
        </p:txBody>
      </p:sp>
    </p:spTree>
    <p:extLst>
      <p:ext uri="{BB962C8B-B14F-4D97-AF65-F5344CB8AC3E}">
        <p14:creationId xmlns:p14="http://schemas.microsoft.com/office/powerpoint/2010/main" val="148664987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CD247-088F-431E-AAC4-D304A8B7658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DDC242-4435-4AF3-BAFB-1848776706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99B20E6-DBC0-4DC2-BC36-E10CE9A4A1B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1863CEF-EE59-4B39-B07B-A1D5626AA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20434A3-C395-43F6-A157-A538E494A3D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579618B-5040-4ABF-B938-A7BD065C545A}"/>
              </a:ext>
            </a:extLst>
          </p:cNvPr>
          <p:cNvSpPr>
            <a:spLocks noGrp="1" noChangeArrowheads="1"/>
          </p:cNvSpPr>
          <p:nvPr>
            <p:ph type="dt" sz="half" idx="10"/>
          </p:nvPr>
        </p:nvSpPr>
        <p:spPr>
          <a:ln/>
        </p:spPr>
        <p:txBody>
          <a:bodyPr/>
          <a:lstStyle>
            <a:lvl1pPr>
              <a:defRPr/>
            </a:lvl1pPr>
          </a:lstStyle>
          <a:p>
            <a:pPr>
              <a:defRPr/>
            </a:pPr>
            <a:fld id="{CD2B0DF0-D21C-41C0-8A53-0FA8B59FAC29}" type="datetime1">
              <a:rPr lang="zh-CN" altLang="en-US"/>
              <a:pPr>
                <a:defRPr/>
              </a:pPr>
              <a:t>2019/5/22</a:t>
            </a:fld>
            <a:endParaRPr lang="en-US" altLang="zh-CN"/>
          </a:p>
        </p:txBody>
      </p:sp>
      <p:sp>
        <p:nvSpPr>
          <p:cNvPr id="8" name="Rectangle 5">
            <a:extLst>
              <a:ext uri="{FF2B5EF4-FFF2-40B4-BE49-F238E27FC236}">
                <a16:creationId xmlns:a16="http://schemas.microsoft.com/office/drawing/2014/main" id="{A5488D0E-5956-4B43-B6FB-28519E677A3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9AB0DE7-62A9-46CF-8980-B59221EC17CF}"/>
              </a:ext>
            </a:extLst>
          </p:cNvPr>
          <p:cNvSpPr>
            <a:spLocks noGrp="1" noChangeArrowheads="1"/>
          </p:cNvSpPr>
          <p:nvPr>
            <p:ph type="sldNum" sz="quarter" idx="12"/>
          </p:nvPr>
        </p:nvSpPr>
        <p:spPr>
          <a:ln/>
        </p:spPr>
        <p:txBody>
          <a:bodyPr/>
          <a:lstStyle>
            <a:lvl1pPr>
              <a:defRPr/>
            </a:lvl1pPr>
          </a:lstStyle>
          <a:p>
            <a:pPr>
              <a:defRPr/>
            </a:pPr>
            <a:fld id="{604E6B0F-1870-477C-9B9D-87E8C10AA25D}" type="slidenum">
              <a:rPr lang="zh-CN" altLang="en-US"/>
              <a:pPr>
                <a:defRPr/>
              </a:pPr>
              <a:t>‹#›</a:t>
            </a:fld>
            <a:endParaRPr lang="en-US" altLang="zh-CN"/>
          </a:p>
        </p:txBody>
      </p:sp>
    </p:spTree>
    <p:extLst>
      <p:ext uri="{BB962C8B-B14F-4D97-AF65-F5344CB8AC3E}">
        <p14:creationId xmlns:p14="http://schemas.microsoft.com/office/powerpoint/2010/main" val="33229550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9CC21-574E-406B-BBFB-9CA5DB1B8C68}"/>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48CD657-A028-4DC3-93CF-59C8589FFD11}"/>
              </a:ext>
            </a:extLst>
          </p:cNvPr>
          <p:cNvSpPr>
            <a:spLocks noGrp="1" noChangeArrowheads="1"/>
          </p:cNvSpPr>
          <p:nvPr>
            <p:ph type="dt" sz="half" idx="10"/>
          </p:nvPr>
        </p:nvSpPr>
        <p:spPr>
          <a:ln/>
        </p:spPr>
        <p:txBody>
          <a:bodyPr/>
          <a:lstStyle>
            <a:lvl1pPr>
              <a:defRPr/>
            </a:lvl1pPr>
          </a:lstStyle>
          <a:p>
            <a:pPr>
              <a:defRPr/>
            </a:pPr>
            <a:fld id="{0D697A77-E0DE-416E-98F8-263434406B22}" type="datetime1">
              <a:rPr lang="zh-CN" altLang="en-US"/>
              <a:pPr>
                <a:defRPr/>
              </a:pPr>
              <a:t>2019/5/22</a:t>
            </a:fld>
            <a:endParaRPr lang="en-US" altLang="zh-CN"/>
          </a:p>
        </p:txBody>
      </p:sp>
      <p:sp>
        <p:nvSpPr>
          <p:cNvPr id="4" name="Rectangle 5">
            <a:extLst>
              <a:ext uri="{FF2B5EF4-FFF2-40B4-BE49-F238E27FC236}">
                <a16:creationId xmlns:a16="http://schemas.microsoft.com/office/drawing/2014/main" id="{7081946B-F255-42EC-9E09-F6F8750681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308D994-8294-4741-B3A1-F7E90B3D0305}"/>
              </a:ext>
            </a:extLst>
          </p:cNvPr>
          <p:cNvSpPr>
            <a:spLocks noGrp="1" noChangeArrowheads="1"/>
          </p:cNvSpPr>
          <p:nvPr>
            <p:ph type="sldNum" sz="quarter" idx="12"/>
          </p:nvPr>
        </p:nvSpPr>
        <p:spPr>
          <a:ln/>
        </p:spPr>
        <p:txBody>
          <a:bodyPr/>
          <a:lstStyle>
            <a:lvl1pPr>
              <a:defRPr/>
            </a:lvl1pPr>
          </a:lstStyle>
          <a:p>
            <a:pPr>
              <a:defRPr/>
            </a:pPr>
            <a:fld id="{3D1DC6AA-F92D-4530-BAD3-63EBF8F21B9D}" type="slidenum">
              <a:rPr lang="zh-CN" altLang="en-US"/>
              <a:pPr>
                <a:defRPr/>
              </a:pPr>
              <a:t>‹#›</a:t>
            </a:fld>
            <a:endParaRPr lang="en-US" altLang="zh-CN"/>
          </a:p>
        </p:txBody>
      </p:sp>
    </p:spTree>
    <p:extLst>
      <p:ext uri="{BB962C8B-B14F-4D97-AF65-F5344CB8AC3E}">
        <p14:creationId xmlns:p14="http://schemas.microsoft.com/office/powerpoint/2010/main" val="4974442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FC45B21-C822-453F-9F7A-309D5D786F56}"/>
              </a:ext>
            </a:extLst>
          </p:cNvPr>
          <p:cNvSpPr>
            <a:spLocks noGrp="1" noChangeArrowheads="1"/>
          </p:cNvSpPr>
          <p:nvPr>
            <p:ph type="dt" sz="half" idx="10"/>
          </p:nvPr>
        </p:nvSpPr>
        <p:spPr>
          <a:ln/>
        </p:spPr>
        <p:txBody>
          <a:bodyPr/>
          <a:lstStyle>
            <a:lvl1pPr>
              <a:defRPr/>
            </a:lvl1pPr>
          </a:lstStyle>
          <a:p>
            <a:pPr>
              <a:defRPr/>
            </a:pPr>
            <a:fld id="{B16FFA91-6AB8-47E0-8933-CB322850203B}" type="datetime1">
              <a:rPr lang="zh-CN" altLang="en-US"/>
              <a:pPr>
                <a:defRPr/>
              </a:pPr>
              <a:t>2019/5/22</a:t>
            </a:fld>
            <a:endParaRPr lang="en-US" altLang="zh-CN"/>
          </a:p>
        </p:txBody>
      </p:sp>
      <p:sp>
        <p:nvSpPr>
          <p:cNvPr id="3" name="Rectangle 5">
            <a:extLst>
              <a:ext uri="{FF2B5EF4-FFF2-40B4-BE49-F238E27FC236}">
                <a16:creationId xmlns:a16="http://schemas.microsoft.com/office/drawing/2014/main" id="{F4EAFD6D-A162-4586-A67D-D9F615B96A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7D6C4AA-BA74-40B9-8CA3-864CE4723E22}"/>
              </a:ext>
            </a:extLst>
          </p:cNvPr>
          <p:cNvSpPr>
            <a:spLocks noGrp="1" noChangeArrowheads="1"/>
          </p:cNvSpPr>
          <p:nvPr>
            <p:ph type="sldNum" sz="quarter" idx="12"/>
          </p:nvPr>
        </p:nvSpPr>
        <p:spPr>
          <a:ln/>
        </p:spPr>
        <p:txBody>
          <a:bodyPr/>
          <a:lstStyle>
            <a:lvl1pPr>
              <a:defRPr/>
            </a:lvl1pPr>
          </a:lstStyle>
          <a:p>
            <a:pPr>
              <a:defRPr/>
            </a:pPr>
            <a:fld id="{5F0D2445-4B51-4C34-BB48-A28A6CEC1637}" type="slidenum">
              <a:rPr lang="zh-CN" altLang="en-US"/>
              <a:pPr>
                <a:defRPr/>
              </a:pPr>
              <a:t>‹#›</a:t>
            </a:fld>
            <a:endParaRPr lang="en-US" altLang="zh-CN"/>
          </a:p>
        </p:txBody>
      </p:sp>
    </p:spTree>
    <p:extLst>
      <p:ext uri="{BB962C8B-B14F-4D97-AF65-F5344CB8AC3E}">
        <p14:creationId xmlns:p14="http://schemas.microsoft.com/office/powerpoint/2010/main" val="36337467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7F72F-E786-4EAA-928A-01AC93FE40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447867-08C7-48C3-A84B-D977615090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3A9A3C2-8E96-4A6A-8C22-33A0C2A31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404BC88C-D363-4498-B395-D8C08520E7D4}"/>
              </a:ext>
            </a:extLst>
          </p:cNvPr>
          <p:cNvSpPr>
            <a:spLocks noGrp="1" noChangeArrowheads="1"/>
          </p:cNvSpPr>
          <p:nvPr>
            <p:ph type="dt" sz="half" idx="10"/>
          </p:nvPr>
        </p:nvSpPr>
        <p:spPr>
          <a:ln/>
        </p:spPr>
        <p:txBody>
          <a:bodyPr/>
          <a:lstStyle>
            <a:lvl1pPr>
              <a:defRPr/>
            </a:lvl1pPr>
          </a:lstStyle>
          <a:p>
            <a:pPr>
              <a:defRPr/>
            </a:pPr>
            <a:fld id="{5F24FEB2-B1A4-4282-A6FF-91710696CE93}" type="datetime1">
              <a:rPr lang="zh-CN" altLang="en-US"/>
              <a:pPr>
                <a:defRPr/>
              </a:pPr>
              <a:t>2019/5/22</a:t>
            </a:fld>
            <a:endParaRPr lang="en-US" altLang="zh-CN"/>
          </a:p>
        </p:txBody>
      </p:sp>
      <p:sp>
        <p:nvSpPr>
          <p:cNvPr id="6" name="Rectangle 5">
            <a:extLst>
              <a:ext uri="{FF2B5EF4-FFF2-40B4-BE49-F238E27FC236}">
                <a16:creationId xmlns:a16="http://schemas.microsoft.com/office/drawing/2014/main" id="{09DBC0F4-9945-4E37-AA30-8DC1149381F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EDF3199-A0D0-4227-ADD0-ED76D08FBD92}"/>
              </a:ext>
            </a:extLst>
          </p:cNvPr>
          <p:cNvSpPr>
            <a:spLocks noGrp="1" noChangeArrowheads="1"/>
          </p:cNvSpPr>
          <p:nvPr>
            <p:ph type="sldNum" sz="quarter" idx="12"/>
          </p:nvPr>
        </p:nvSpPr>
        <p:spPr>
          <a:ln/>
        </p:spPr>
        <p:txBody>
          <a:bodyPr/>
          <a:lstStyle>
            <a:lvl1pPr>
              <a:defRPr/>
            </a:lvl1pPr>
          </a:lstStyle>
          <a:p>
            <a:pPr>
              <a:defRPr/>
            </a:pPr>
            <a:fld id="{8F2DA634-9455-4DF2-842A-647039A1BD5F}" type="slidenum">
              <a:rPr lang="zh-CN" altLang="en-US"/>
              <a:pPr>
                <a:defRPr/>
              </a:pPr>
              <a:t>‹#›</a:t>
            </a:fld>
            <a:endParaRPr lang="en-US" altLang="zh-CN"/>
          </a:p>
        </p:txBody>
      </p:sp>
    </p:spTree>
    <p:extLst>
      <p:ext uri="{BB962C8B-B14F-4D97-AF65-F5344CB8AC3E}">
        <p14:creationId xmlns:p14="http://schemas.microsoft.com/office/powerpoint/2010/main" val="3213031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89296-5973-4B0F-8A58-648628873E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51B164-8CE0-414E-817F-C6FD6C219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a:extLst>
              <a:ext uri="{FF2B5EF4-FFF2-40B4-BE49-F238E27FC236}">
                <a16:creationId xmlns:a16="http://schemas.microsoft.com/office/drawing/2014/main" id="{A07AF27E-FAEF-41EA-AFD0-6861E9077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7D3D99ED-2BBB-40F3-B5DC-A23E998A1133}"/>
              </a:ext>
            </a:extLst>
          </p:cNvPr>
          <p:cNvSpPr>
            <a:spLocks noGrp="1" noChangeArrowheads="1"/>
          </p:cNvSpPr>
          <p:nvPr>
            <p:ph type="dt" sz="half" idx="10"/>
          </p:nvPr>
        </p:nvSpPr>
        <p:spPr>
          <a:ln/>
        </p:spPr>
        <p:txBody>
          <a:bodyPr/>
          <a:lstStyle>
            <a:lvl1pPr>
              <a:defRPr/>
            </a:lvl1pPr>
          </a:lstStyle>
          <a:p>
            <a:pPr>
              <a:defRPr/>
            </a:pPr>
            <a:fld id="{6452AD32-7254-42B0-8F7D-83B599B9B71C}" type="datetime1">
              <a:rPr lang="zh-CN" altLang="en-US"/>
              <a:pPr>
                <a:defRPr/>
              </a:pPr>
              <a:t>2019/5/22</a:t>
            </a:fld>
            <a:endParaRPr lang="en-US" altLang="zh-CN"/>
          </a:p>
        </p:txBody>
      </p:sp>
      <p:sp>
        <p:nvSpPr>
          <p:cNvPr id="6" name="Rectangle 5">
            <a:extLst>
              <a:ext uri="{FF2B5EF4-FFF2-40B4-BE49-F238E27FC236}">
                <a16:creationId xmlns:a16="http://schemas.microsoft.com/office/drawing/2014/main" id="{C7AA059E-1240-4EF4-B23D-968FE6220E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B83AF90-58D3-4DC1-A882-5200FEBFCF1D}"/>
              </a:ext>
            </a:extLst>
          </p:cNvPr>
          <p:cNvSpPr>
            <a:spLocks noGrp="1" noChangeArrowheads="1"/>
          </p:cNvSpPr>
          <p:nvPr>
            <p:ph type="sldNum" sz="quarter" idx="12"/>
          </p:nvPr>
        </p:nvSpPr>
        <p:spPr>
          <a:ln/>
        </p:spPr>
        <p:txBody>
          <a:bodyPr/>
          <a:lstStyle>
            <a:lvl1pPr>
              <a:defRPr/>
            </a:lvl1pPr>
          </a:lstStyle>
          <a:p>
            <a:pPr>
              <a:defRPr/>
            </a:pPr>
            <a:fld id="{DCADF0C7-A4F3-4DAB-A0AE-E71D00219DE4}" type="slidenum">
              <a:rPr lang="zh-CN" altLang="en-US"/>
              <a:pPr>
                <a:defRPr/>
              </a:pPr>
              <a:t>‹#›</a:t>
            </a:fld>
            <a:endParaRPr lang="en-US" altLang="zh-CN"/>
          </a:p>
        </p:txBody>
      </p:sp>
    </p:spTree>
    <p:extLst>
      <p:ext uri="{BB962C8B-B14F-4D97-AF65-F5344CB8AC3E}">
        <p14:creationId xmlns:p14="http://schemas.microsoft.com/office/powerpoint/2010/main" val="10389814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96CD7-C516-40EC-860B-47C3AFB6F2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BEB4E1-CBE4-4CAB-963E-3F2A8FBA72C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8600BC1-6BF9-4E70-94FB-5A7A108275CA}"/>
              </a:ext>
            </a:extLst>
          </p:cNvPr>
          <p:cNvSpPr>
            <a:spLocks noGrp="1" noChangeArrowheads="1"/>
          </p:cNvSpPr>
          <p:nvPr>
            <p:ph type="dt" sz="half" idx="10"/>
          </p:nvPr>
        </p:nvSpPr>
        <p:spPr>
          <a:ln/>
        </p:spPr>
        <p:txBody>
          <a:bodyPr/>
          <a:lstStyle>
            <a:lvl1pPr>
              <a:defRPr/>
            </a:lvl1pPr>
          </a:lstStyle>
          <a:p>
            <a:pPr>
              <a:defRPr/>
            </a:pPr>
            <a:fld id="{CD5E9913-38B5-4304-9B79-27D4CE896FCF}" type="datetime1">
              <a:rPr lang="zh-CN" altLang="en-US"/>
              <a:pPr>
                <a:defRPr/>
              </a:pPr>
              <a:t>2019/5/22</a:t>
            </a:fld>
            <a:endParaRPr lang="en-US" altLang="zh-CN"/>
          </a:p>
        </p:txBody>
      </p:sp>
      <p:sp>
        <p:nvSpPr>
          <p:cNvPr id="5" name="Rectangle 5">
            <a:extLst>
              <a:ext uri="{FF2B5EF4-FFF2-40B4-BE49-F238E27FC236}">
                <a16:creationId xmlns:a16="http://schemas.microsoft.com/office/drawing/2014/main" id="{0DC46F55-3135-4822-8D27-8A86BFEB57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0002330-851B-44AE-A7A5-0883BF3C671B}"/>
              </a:ext>
            </a:extLst>
          </p:cNvPr>
          <p:cNvSpPr>
            <a:spLocks noGrp="1" noChangeArrowheads="1"/>
          </p:cNvSpPr>
          <p:nvPr>
            <p:ph type="sldNum" sz="quarter" idx="12"/>
          </p:nvPr>
        </p:nvSpPr>
        <p:spPr>
          <a:ln/>
        </p:spPr>
        <p:txBody>
          <a:bodyPr/>
          <a:lstStyle>
            <a:lvl1pPr>
              <a:defRPr/>
            </a:lvl1pPr>
          </a:lstStyle>
          <a:p>
            <a:pPr>
              <a:defRPr/>
            </a:pPr>
            <a:fld id="{C6CB29FB-8E0A-4033-9921-AE4534D3D527}" type="slidenum">
              <a:rPr lang="zh-CN" altLang="en-US"/>
              <a:pPr>
                <a:defRPr/>
              </a:pPr>
              <a:t>‹#›</a:t>
            </a:fld>
            <a:endParaRPr lang="en-US" altLang="zh-CN"/>
          </a:p>
        </p:txBody>
      </p:sp>
    </p:spTree>
    <p:extLst>
      <p:ext uri="{BB962C8B-B14F-4D97-AF65-F5344CB8AC3E}">
        <p14:creationId xmlns:p14="http://schemas.microsoft.com/office/powerpoint/2010/main" val="22540247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1CB61B-3F33-49C5-8AF8-E76BB3FB62FB}"/>
              </a:ext>
            </a:extLst>
          </p:cNvPr>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8EAFB3-4287-48BC-8F20-BDF2C7D54ACD}"/>
              </a:ext>
            </a:extLst>
          </p:cNvPr>
          <p:cNvSpPr>
            <a:spLocks noGrp="1"/>
          </p:cNvSpPr>
          <p:nvPr>
            <p:ph type="body" orient="vert" idx="1"/>
          </p:nvPr>
        </p:nvSpPr>
        <p:spPr>
          <a:xfrm>
            <a:off x="609600" y="274638"/>
            <a:ext cx="80772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F883BC6-E946-485E-9022-9E52B0BF2FE8}"/>
              </a:ext>
            </a:extLst>
          </p:cNvPr>
          <p:cNvSpPr>
            <a:spLocks noGrp="1" noChangeArrowheads="1"/>
          </p:cNvSpPr>
          <p:nvPr>
            <p:ph type="dt" sz="half" idx="10"/>
          </p:nvPr>
        </p:nvSpPr>
        <p:spPr>
          <a:ln/>
        </p:spPr>
        <p:txBody>
          <a:bodyPr/>
          <a:lstStyle>
            <a:lvl1pPr>
              <a:defRPr/>
            </a:lvl1pPr>
          </a:lstStyle>
          <a:p>
            <a:pPr>
              <a:defRPr/>
            </a:pPr>
            <a:fld id="{C23E415A-7012-4F2B-B208-639B65CCC79C}" type="datetime1">
              <a:rPr lang="zh-CN" altLang="en-US"/>
              <a:pPr>
                <a:defRPr/>
              </a:pPr>
              <a:t>2019/5/22</a:t>
            </a:fld>
            <a:endParaRPr lang="en-US" altLang="zh-CN"/>
          </a:p>
        </p:txBody>
      </p:sp>
      <p:sp>
        <p:nvSpPr>
          <p:cNvPr id="5" name="Rectangle 5">
            <a:extLst>
              <a:ext uri="{FF2B5EF4-FFF2-40B4-BE49-F238E27FC236}">
                <a16:creationId xmlns:a16="http://schemas.microsoft.com/office/drawing/2014/main" id="{F36624C0-FC58-4148-ADED-18360C42ED4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6C36663-FF02-401D-8763-981C20E4C0F0}"/>
              </a:ext>
            </a:extLst>
          </p:cNvPr>
          <p:cNvSpPr>
            <a:spLocks noGrp="1" noChangeArrowheads="1"/>
          </p:cNvSpPr>
          <p:nvPr>
            <p:ph type="sldNum" sz="quarter" idx="12"/>
          </p:nvPr>
        </p:nvSpPr>
        <p:spPr>
          <a:ln/>
        </p:spPr>
        <p:txBody>
          <a:bodyPr/>
          <a:lstStyle>
            <a:lvl1pPr>
              <a:defRPr/>
            </a:lvl1pPr>
          </a:lstStyle>
          <a:p>
            <a:pPr>
              <a:defRPr/>
            </a:pPr>
            <a:fld id="{3AD77844-7C2A-426D-99CD-518A0253C0B3}" type="slidenum">
              <a:rPr lang="zh-CN" altLang="en-US"/>
              <a:pPr>
                <a:defRPr/>
              </a:pPr>
              <a:t>‹#›</a:t>
            </a:fld>
            <a:endParaRPr lang="en-US" altLang="zh-CN"/>
          </a:p>
        </p:txBody>
      </p:sp>
    </p:spTree>
    <p:extLst>
      <p:ext uri="{BB962C8B-B14F-4D97-AF65-F5344CB8AC3E}">
        <p14:creationId xmlns:p14="http://schemas.microsoft.com/office/powerpoint/2010/main" val="319821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B4602E51-F4A4-40AD-B1AD-D7EA0C7EB5F6}"/>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6" name="页脚占位符 4">
            <a:extLst>
              <a:ext uri="{FF2B5EF4-FFF2-40B4-BE49-F238E27FC236}">
                <a16:creationId xmlns:a16="http://schemas.microsoft.com/office/drawing/2014/main" id="{03312B20-CB0C-442C-B74E-1FE225EC45BC}"/>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92B523BF-90DC-4996-8443-C51A1C0098B9}"/>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364011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0AC46F26-8CDB-4BDA-8AEB-187076F0964A}"/>
              </a:ext>
            </a:extLst>
          </p:cNvPr>
          <p:cNvSpPr>
            <a:spLocks noGrp="1"/>
          </p:cNvSpPr>
          <p:nvPr>
            <p:ph type="dt" sz="half" idx="10"/>
          </p:nvPr>
        </p:nvSpPr>
        <p:spPr/>
        <p:txBody>
          <a:bodyPr/>
          <a:lstStyle>
            <a:lvl1pPr>
              <a:defRPr/>
            </a:lvl1pPr>
          </a:lstStyle>
          <a:p>
            <a:fld id="{DC5E2631-7D6F-44CA-BE36-9B908A665B73}" type="datetimeFigureOut">
              <a:rPr lang="zh-CN" altLang="en-US" smtClean="0"/>
              <a:t>2019/5/22</a:t>
            </a:fld>
            <a:endParaRPr lang="zh-CN" altLang="en-US"/>
          </a:p>
        </p:txBody>
      </p:sp>
      <p:sp>
        <p:nvSpPr>
          <p:cNvPr id="6" name="页脚占位符 4">
            <a:extLst>
              <a:ext uri="{FF2B5EF4-FFF2-40B4-BE49-F238E27FC236}">
                <a16:creationId xmlns:a16="http://schemas.microsoft.com/office/drawing/2014/main" id="{2EAB65B4-AC84-4262-991B-2D724ABE7ED3}"/>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F3536607-AEA7-4AFE-9FB5-98DF12A39142}"/>
              </a:ext>
            </a:extLst>
          </p:cNvPr>
          <p:cNvSpPr>
            <a:spLocks noGrp="1"/>
          </p:cNvSpPr>
          <p:nvPr>
            <p:ph type="sldNum" sz="quarter" idx="12"/>
          </p:nvPr>
        </p:nvSpPr>
        <p:spPr/>
        <p:txBody>
          <a:bodyPr/>
          <a:lstStyle>
            <a:lvl1pPr>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217955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FE6AD16B-7D36-4C2B-B8BD-723718DAE96F}"/>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C1B6AA19-FC19-41D2-A928-90BA940AFF93}"/>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EFC9B1-140B-4A03-A349-0C281FF94B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fld id="{DC5E2631-7D6F-44CA-BE36-9B908A665B73}"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8BD85D50-367F-4D95-B6C9-556CCC10A8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a:extLst>
              <a:ext uri="{FF2B5EF4-FFF2-40B4-BE49-F238E27FC236}">
                <a16:creationId xmlns:a16="http://schemas.microsoft.com/office/drawing/2014/main" id="{3ECA62D2-CEE0-45D6-A26E-B50897343789}"/>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6698C3D0-9E58-4697-A24F-8E1A04A96ED4}" type="slidenum">
              <a:rPr lang="zh-CN" altLang="en-US" smtClean="0"/>
              <a:t>‹#›</a:t>
            </a:fld>
            <a:endParaRPr lang="zh-CN" altLang="en-US"/>
          </a:p>
        </p:txBody>
      </p:sp>
    </p:spTree>
    <p:extLst>
      <p:ext uri="{BB962C8B-B14F-4D97-AF65-F5344CB8AC3E}">
        <p14:creationId xmlns:p14="http://schemas.microsoft.com/office/powerpoint/2010/main" val="1711211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文本占位符 2">
            <a:extLst>
              <a:ext uri="{FF2B5EF4-FFF2-40B4-BE49-F238E27FC236}">
                <a16:creationId xmlns:a16="http://schemas.microsoft.com/office/drawing/2014/main" id="{955E925B-8C0F-448C-B83C-701358D5BADF}"/>
              </a:ext>
            </a:extLst>
          </p:cNvPr>
          <p:cNvSpPr>
            <a:spLocks noGrp="1"/>
          </p:cNvSpPr>
          <p:nvPr>
            <p:ph type="body" idx="1"/>
          </p:nvPr>
        </p:nvSpPr>
        <p:spPr bwMode="auto">
          <a:xfrm>
            <a:off x="838200" y="12160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91109294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DC0FCCA-0EEB-4FC1-98A8-1885072684DC}"/>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a:extLst>
              <a:ext uri="{FF2B5EF4-FFF2-40B4-BE49-F238E27FC236}">
                <a16:creationId xmlns:a16="http://schemas.microsoft.com/office/drawing/2014/main" id="{C9DAB8F8-4680-4123-9328-5F9AB9EA2280}"/>
              </a:ext>
            </a:extLst>
          </p:cNvPr>
          <p:cNvSpPr>
            <a:spLocks noGrp="1" noChangeArrowheads="1"/>
          </p:cNvSpPr>
          <p:nvPr>
            <p:ph type="body" idx="1"/>
          </p:nvPr>
        </p:nvSpPr>
        <p:spPr bwMode="auto">
          <a:xfrm>
            <a:off x="609600" y="1600200"/>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8788" name="Rectangle 4">
            <a:extLst>
              <a:ext uri="{FF2B5EF4-FFF2-40B4-BE49-F238E27FC236}">
                <a16:creationId xmlns:a16="http://schemas.microsoft.com/office/drawing/2014/main" id="{D3228301-101A-4825-9A11-782D9521A122}"/>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0D193930-6568-4ABE-A09C-12C7A0EABE85}" type="datetime1">
              <a:rPr lang="zh-CN" altLang="en-US"/>
              <a:pPr>
                <a:defRPr/>
              </a:pPr>
              <a:t>2019/5/22</a:t>
            </a:fld>
            <a:endParaRPr lang="en-US" altLang="zh-CN"/>
          </a:p>
        </p:txBody>
      </p:sp>
      <p:sp>
        <p:nvSpPr>
          <p:cNvPr id="118789" name="Rectangle 5">
            <a:extLst>
              <a:ext uri="{FF2B5EF4-FFF2-40B4-BE49-F238E27FC236}">
                <a16:creationId xmlns:a16="http://schemas.microsoft.com/office/drawing/2014/main" id="{0DF8A16A-067C-409C-AE5F-333E373FB643}"/>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18790" name="Rectangle 6">
            <a:extLst>
              <a:ext uri="{FF2B5EF4-FFF2-40B4-BE49-F238E27FC236}">
                <a16:creationId xmlns:a16="http://schemas.microsoft.com/office/drawing/2014/main" id="{FFE89131-081D-4A27-80F8-40878BA2EE03}"/>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5BF160C-2C2A-4341-8B8E-9E7F5AF1D20E}" type="slidenum">
              <a:rPr lang="zh-CN" altLang="en-US"/>
              <a:pPr>
                <a:defRPr/>
              </a:pPr>
              <a:t>‹#›</a:t>
            </a:fld>
            <a:endParaRPr lang="en-US" altLang="zh-CN"/>
          </a:p>
        </p:txBody>
      </p:sp>
    </p:spTree>
    <p:extLst>
      <p:ext uri="{BB962C8B-B14F-4D97-AF65-F5344CB8AC3E}">
        <p14:creationId xmlns:p14="http://schemas.microsoft.com/office/powerpoint/2010/main" val="223551762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415C216-DD20-4461-88E6-DB0C0764604B}"/>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5106960-BE3C-4001-BA34-A54DE2186AF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91F597-1F6B-4320-894B-378D716A8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fld id="{DC5E2631-7D6F-44CA-BE36-9B908A665B73}"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1D3C07B6-71E8-4BCB-A4A6-B379F87AC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a:extLst>
              <a:ext uri="{FF2B5EF4-FFF2-40B4-BE49-F238E27FC236}">
                <a16:creationId xmlns:a16="http://schemas.microsoft.com/office/drawing/2014/main" id="{731D49FC-198F-482C-8F58-5D8F16F6A54A}"/>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6698C3D0-9E58-4697-A24F-8E1A04A96ED4}" type="slidenum">
              <a:rPr lang="zh-CN" altLang="en-US" smtClean="0"/>
              <a:t>‹#›</a:t>
            </a:fld>
            <a:endParaRPr lang="zh-CN" altLang="en-US"/>
          </a:p>
        </p:txBody>
      </p:sp>
      <p:cxnSp>
        <p:nvCxnSpPr>
          <p:cNvPr id="7" name="直接连接符 6">
            <a:extLst>
              <a:ext uri="{FF2B5EF4-FFF2-40B4-BE49-F238E27FC236}">
                <a16:creationId xmlns:a16="http://schemas.microsoft.com/office/drawing/2014/main" id="{8E4C8262-AE6E-40F2-9473-7A7D38911F29}"/>
              </a:ext>
            </a:extLst>
          </p:cNvPr>
          <p:cNvCxnSpPr/>
          <p:nvPr/>
        </p:nvCxnSpPr>
        <p:spPr>
          <a:xfrm>
            <a:off x="596900" y="1262063"/>
            <a:ext cx="10220325" cy="30162"/>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1719746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3EBAE427-B9DF-456C-BEAA-BE22109CC79B}"/>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5A0A1EE8-A5A3-422D-BE47-FC68863A01DF}"/>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EFC9B1-140B-4A03-A349-0C281FF94B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4931A0F-8262-4F25-8F69-220BEF34F0A3}" type="datetime1">
              <a:rPr lang="zh-CN" altLang="en-US"/>
              <a:pPr>
                <a:defRPr/>
              </a:pPr>
              <a:t>2019/5/22</a:t>
            </a:fld>
            <a:endParaRPr lang="zh-CN" altLang="en-US"/>
          </a:p>
        </p:txBody>
      </p:sp>
      <p:sp>
        <p:nvSpPr>
          <p:cNvPr id="5" name="页脚占位符 4">
            <a:extLst>
              <a:ext uri="{FF2B5EF4-FFF2-40B4-BE49-F238E27FC236}">
                <a16:creationId xmlns:a16="http://schemas.microsoft.com/office/drawing/2014/main" id="{8BD85D50-367F-4D95-B6C9-556CCC10A8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3ECA62D2-CEE0-45D6-A26E-B50897343789}"/>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83131CC2-923C-404A-B136-F4076EF57EF7}" type="slidenum">
              <a:rPr lang="zh-CN" altLang="en-US"/>
              <a:pPr>
                <a:defRPr/>
              </a:pPr>
              <a:t>‹#›</a:t>
            </a:fld>
            <a:endParaRPr lang="en-US" altLang="zh-CN"/>
          </a:p>
        </p:txBody>
      </p:sp>
    </p:spTree>
    <p:extLst>
      <p:ext uri="{BB962C8B-B14F-4D97-AF65-F5344CB8AC3E}">
        <p14:creationId xmlns:p14="http://schemas.microsoft.com/office/powerpoint/2010/main" val="6374039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文本占位符 2">
            <a:extLst>
              <a:ext uri="{FF2B5EF4-FFF2-40B4-BE49-F238E27FC236}">
                <a16:creationId xmlns:a16="http://schemas.microsoft.com/office/drawing/2014/main" id="{773C1C12-B262-46DA-ACD2-22B376F6E2C1}"/>
              </a:ext>
            </a:extLst>
          </p:cNvPr>
          <p:cNvSpPr>
            <a:spLocks noGrp="1"/>
          </p:cNvSpPr>
          <p:nvPr>
            <p:ph type="body" idx="1"/>
          </p:nvPr>
        </p:nvSpPr>
        <p:spPr bwMode="auto">
          <a:xfrm>
            <a:off x="838200" y="12160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9204655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DengXian Light" panose="02010600030101010101" pitchFamily="2" charset="-122"/>
          <a:ea typeface="DengXian Light"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A0BF0B5-C168-433A-A8C5-E62A4CB1FC15}"/>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a:extLst>
              <a:ext uri="{FF2B5EF4-FFF2-40B4-BE49-F238E27FC236}">
                <a16:creationId xmlns:a16="http://schemas.microsoft.com/office/drawing/2014/main" id="{49A02E45-889F-4C52-8054-927978979E3C}"/>
              </a:ext>
            </a:extLst>
          </p:cNvPr>
          <p:cNvSpPr>
            <a:spLocks noGrp="1" noChangeArrowheads="1"/>
          </p:cNvSpPr>
          <p:nvPr>
            <p:ph type="body" idx="1"/>
          </p:nvPr>
        </p:nvSpPr>
        <p:spPr bwMode="auto">
          <a:xfrm>
            <a:off x="609600" y="1600200"/>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8788" name="Rectangle 4">
            <a:extLst>
              <a:ext uri="{FF2B5EF4-FFF2-40B4-BE49-F238E27FC236}">
                <a16:creationId xmlns:a16="http://schemas.microsoft.com/office/drawing/2014/main" id="{D3228301-101A-4825-9A11-782D9521A122}"/>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12601CA7-DDAD-4DED-9546-4B60094F2201}" type="datetime1">
              <a:rPr lang="zh-CN" altLang="en-US"/>
              <a:pPr>
                <a:defRPr/>
              </a:pPr>
              <a:t>2019/5/22</a:t>
            </a:fld>
            <a:endParaRPr lang="en-US" altLang="zh-CN"/>
          </a:p>
        </p:txBody>
      </p:sp>
      <p:sp>
        <p:nvSpPr>
          <p:cNvPr id="118789" name="Rectangle 5">
            <a:extLst>
              <a:ext uri="{FF2B5EF4-FFF2-40B4-BE49-F238E27FC236}">
                <a16:creationId xmlns:a16="http://schemas.microsoft.com/office/drawing/2014/main" id="{0DF8A16A-067C-409C-AE5F-333E373FB643}"/>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18790" name="Rectangle 6">
            <a:extLst>
              <a:ext uri="{FF2B5EF4-FFF2-40B4-BE49-F238E27FC236}">
                <a16:creationId xmlns:a16="http://schemas.microsoft.com/office/drawing/2014/main" id="{FFE89131-081D-4A27-80F8-40878BA2EE03}"/>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0B7B000-5A29-4822-BF5A-7EF5119686F5}" type="slidenum">
              <a:rPr lang="zh-CN" altLang="en-US"/>
              <a:pPr>
                <a:defRPr/>
              </a:pPr>
              <a:t>‹#›</a:t>
            </a:fld>
            <a:endParaRPr lang="en-US" altLang="zh-CN"/>
          </a:p>
        </p:txBody>
      </p:sp>
    </p:spTree>
    <p:extLst>
      <p:ext uri="{BB962C8B-B14F-4D97-AF65-F5344CB8AC3E}">
        <p14:creationId xmlns:p14="http://schemas.microsoft.com/office/powerpoint/2010/main" val="146811746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www.nersc.gov/users/data-analytics/spin/" TargetMode="External"/><Relationship Id="rId3" Type="http://schemas.openxmlformats.org/officeDocument/2006/relationships/hyperlink" Target="http://www.nersc.gov/users/storage-and-file-systems/file-systems/global-common-file-system/" TargetMode="External"/><Relationship Id="rId7" Type="http://schemas.openxmlformats.org/officeDocument/2006/relationships/hyperlink" Target="http://www.nersc.gov/users/data-analytics/data-management/databases/" TargetMode="External"/><Relationship Id="rId2" Type="http://schemas.openxmlformats.org/officeDocument/2006/relationships/hyperlink" Target="http://www.nersc.gov/users/software/using-shifter-and-docker/using-shifter-at-nersc/" TargetMode="External"/><Relationship Id="rId1" Type="http://schemas.openxmlformats.org/officeDocument/2006/relationships/slideLayout" Target="../slideLayouts/slideLayout19.xml"/><Relationship Id="rId6" Type="http://schemas.openxmlformats.org/officeDocument/2006/relationships/hyperlink" Target="https://github.com/NERSC/Shifter-Tutorial/raw/master/presentations/Shifter-Advanced-Optimizations.pdf" TargetMode="External"/><Relationship Id="rId5" Type="http://schemas.openxmlformats.org/officeDocument/2006/relationships/hyperlink" Target="http://www.nersc.gov/users/computational-systems/cori/burst-buffer/" TargetMode="External"/><Relationship Id="rId10" Type="http://schemas.openxmlformats.org/officeDocument/2006/relationships/hyperlink" Target="http://www.nersc.gov/users/storage-and-file-systems/data-transfer-nodes/" TargetMode="External"/><Relationship Id="rId4" Type="http://schemas.openxmlformats.org/officeDocument/2006/relationships/hyperlink" Target="http://www.nersc.gov/users/storage-and-file-systems/i-o-resources-for-scientific-applications/" TargetMode="External"/><Relationship Id="rId9" Type="http://schemas.openxmlformats.org/officeDocument/2006/relationships/hyperlink" Target="http://www.nersc.gov/users/computational-systems/cori/running-jobs/queues-and-polici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indico.cern.ch/event/587955/sessions/266676/"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163090D-8CEC-4968-8ABC-3C058A203C60}"/>
              </a:ext>
            </a:extLst>
          </p:cNvPr>
          <p:cNvSpPr/>
          <p:nvPr/>
        </p:nvSpPr>
        <p:spPr>
          <a:xfrm>
            <a:off x="1968984" y="2598003"/>
            <a:ext cx="8764665" cy="830997"/>
          </a:xfrm>
          <a:prstGeom prst="rect">
            <a:avLst/>
          </a:prstGeom>
        </p:spPr>
        <p:txBody>
          <a:bodyPr wrap="square">
            <a:spAutoFit/>
          </a:bodyPr>
          <a:lstStyle/>
          <a:p>
            <a:r>
              <a:rPr lang="zh-CN" altLang="en-US" sz="4800" b="0" i="0" u="none" strike="noStrike" baseline="0" dirty="0">
                <a:solidFill>
                  <a:srgbClr val="000000"/>
                </a:solidFill>
                <a:latin typeface="Microsoft JhengHei" panose="020B0604030504040204" pitchFamily="34" charset="-120"/>
                <a:ea typeface="Microsoft JhengHei" panose="020B0604030504040204" pitchFamily="34" charset="-120"/>
              </a:rPr>
              <a:t> </a:t>
            </a:r>
            <a:r>
              <a:rPr lang="en-US" altLang="zh-CN" sz="4800" b="0" i="0" u="none" strike="noStrike" baseline="0" dirty="0">
                <a:solidFill>
                  <a:srgbClr val="000000"/>
                </a:solidFill>
                <a:latin typeface="Microsoft JhengHei" panose="020B0604030504040204" pitchFamily="34" charset="-120"/>
                <a:ea typeface="Microsoft JhengHei" panose="020B0604030504040204" pitchFamily="34" charset="-120"/>
              </a:rPr>
              <a:t>HPC and HEP in  CERN 2018</a:t>
            </a:r>
            <a:endParaRPr lang="zh-CN" altLang="en-US" sz="4800" b="0" i="0" u="none" strike="noStrike" baseline="0" dirty="0">
              <a:solidFill>
                <a:srgbClr val="000000"/>
              </a:solidFill>
              <a:latin typeface="Microsoft JhengHei" panose="020B0604030504040204" pitchFamily="34" charset="-120"/>
              <a:ea typeface="Microsoft JhengHei" panose="020B0604030504040204" pitchFamily="34" charset="-120"/>
            </a:endParaRPr>
          </a:p>
        </p:txBody>
      </p:sp>
      <p:sp>
        <p:nvSpPr>
          <p:cNvPr id="12" name="文本框 11">
            <a:extLst>
              <a:ext uri="{FF2B5EF4-FFF2-40B4-BE49-F238E27FC236}">
                <a16:creationId xmlns:a16="http://schemas.microsoft.com/office/drawing/2014/main" id="{4965CBAF-B3C4-465E-A8C8-CF706640F359}"/>
              </a:ext>
            </a:extLst>
          </p:cNvPr>
          <p:cNvSpPr txBox="1"/>
          <p:nvPr/>
        </p:nvSpPr>
        <p:spPr>
          <a:xfrm>
            <a:off x="8241657" y="4992805"/>
            <a:ext cx="3416320" cy="1384995"/>
          </a:xfrm>
          <a:prstGeom prst="rect">
            <a:avLst/>
          </a:prstGeom>
          <a:noFill/>
        </p:spPr>
        <p:txBody>
          <a:bodyPr wrap="none" rtlCol="0">
            <a:spAutoFit/>
          </a:bodyPr>
          <a:lstStyle/>
          <a:p>
            <a:pPr algn="ctr"/>
            <a:r>
              <a:rPr lang="zh-CN" altLang="en-US" sz="2800" dirty="0">
                <a:solidFill>
                  <a:srgbClr val="000000"/>
                </a:solidFill>
                <a:latin typeface="宋体" panose="02010600030101010101" pitchFamily="2" charset="-122"/>
              </a:rPr>
              <a:t>赵问问</a:t>
            </a:r>
            <a:endParaRPr lang="en-US" altLang="zh-CN" sz="2800" dirty="0">
              <a:solidFill>
                <a:srgbClr val="000000"/>
              </a:solidFill>
              <a:latin typeface="宋体" panose="02010600030101010101" pitchFamily="2" charset="-122"/>
            </a:endParaRPr>
          </a:p>
          <a:p>
            <a:pPr algn="ctr"/>
            <a:r>
              <a:rPr lang="zh-CN" altLang="en-US" sz="2800" dirty="0">
                <a:solidFill>
                  <a:srgbClr val="000000"/>
                </a:solidFill>
                <a:latin typeface="宋体" panose="02010600030101010101" pitchFamily="2" charset="-122"/>
                <a:ea typeface="宋体" panose="02010600030101010101" pitchFamily="2" charset="-122"/>
              </a:rPr>
              <a:t>中山大学物理学院</a:t>
            </a:r>
          </a:p>
          <a:p>
            <a:pPr algn="ctr"/>
            <a:r>
              <a:rPr lang="en-US" altLang="zh-CN" sz="28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2019.5.23</a:t>
            </a:r>
            <a:r>
              <a:rPr lang="en-US" altLang="zh-CN" sz="2800" dirty="0">
                <a:solidFill>
                  <a:srgbClr val="000000"/>
                </a:solidFill>
                <a:latin typeface="宋体" panose="02010600030101010101" pitchFamily="2" charset="-122"/>
                <a:ea typeface="宋体" panose="02010600030101010101" pitchFamily="2" charset="-122"/>
              </a:rPr>
              <a:t> </a:t>
            </a:r>
            <a:r>
              <a:rPr lang="zh-CN" altLang="en-US" sz="2800" dirty="0">
                <a:solidFill>
                  <a:srgbClr val="000000"/>
                </a:solidFill>
                <a:latin typeface="宋体" panose="02010600030101010101" pitchFamily="2" charset="-122"/>
                <a:ea typeface="宋体" panose="02010600030101010101" pitchFamily="2" charset="-122"/>
              </a:rPr>
              <a:t>周四下午</a:t>
            </a:r>
            <a:endParaRPr lang="zh-CN"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3C071D-6AC7-4DB9-9192-9E71BD44660E}"/>
              </a:ext>
            </a:extLst>
          </p:cNvPr>
          <p:cNvSpPr/>
          <p:nvPr/>
        </p:nvSpPr>
        <p:spPr>
          <a:xfrm>
            <a:off x="684626" y="1859340"/>
            <a:ext cx="11507374" cy="1938992"/>
          </a:xfrm>
          <a:prstGeom prst="rect">
            <a:avLst/>
          </a:prstGeom>
        </p:spPr>
        <p:txBody>
          <a:bodyPr wrap="squar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LHC</a:t>
            </a:r>
            <a:r>
              <a:rPr lang="zh-CN" altLang="en-US" sz="2400" dirty="0">
                <a:solidFill>
                  <a:srgbClr val="000000"/>
                </a:solidFill>
                <a:latin typeface="Times New Roman" panose="02020603050405020304" pitchFamily="18" charset="0"/>
                <a:cs typeface="Times New Roman" panose="02020603050405020304" pitchFamily="18" charset="0"/>
              </a:rPr>
              <a:t>实验的所有</a:t>
            </a:r>
            <a:r>
              <a:rPr lang="en-US" altLang="zh-CN" sz="2400" dirty="0">
                <a:solidFill>
                  <a:srgbClr val="000000"/>
                </a:solidFill>
                <a:latin typeface="Times New Roman" panose="02020603050405020304" pitchFamily="18" charset="0"/>
                <a:cs typeface="Times New Roman" panose="02020603050405020304" pitchFamily="18" charset="0"/>
              </a:rPr>
              <a:t>Tier-2</a:t>
            </a:r>
            <a:r>
              <a:rPr lang="zh-CN" altLang="en-US" sz="2400" dirty="0">
                <a:solidFill>
                  <a:srgbClr val="000000"/>
                </a:solidFill>
                <a:latin typeface="Times New Roman" panose="02020603050405020304" pitchFamily="18" charset="0"/>
                <a:cs typeface="Times New Roman" panose="02020603050405020304" pitchFamily="18" charset="0"/>
              </a:rPr>
              <a:t>工作负载迁移到到</a:t>
            </a:r>
            <a:r>
              <a:rPr lang="en-US" altLang="zh-CN" sz="2400" dirty="0">
                <a:solidFill>
                  <a:srgbClr val="000000"/>
                </a:solidFill>
                <a:latin typeface="Times New Roman" panose="02020603050405020304" pitchFamily="18" charset="0"/>
                <a:cs typeface="Times New Roman" panose="02020603050405020304" pitchFamily="18" charset="0"/>
              </a:rPr>
              <a:t>Piz Daint</a:t>
            </a:r>
          </a:p>
          <a:p>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en-US" sz="2400" dirty="0">
                <a:solidFill>
                  <a:srgbClr val="000000"/>
                </a:solidFill>
                <a:latin typeface="Times New Roman" panose="02020603050405020304" pitchFamily="18" charset="0"/>
                <a:cs typeface="Times New Roman" panose="02020603050405020304" pitchFamily="18" charset="0"/>
              </a:rPr>
              <a:t>迁移到</a:t>
            </a:r>
            <a:r>
              <a:rPr lang="en-US" altLang="zh-CN" sz="2400" dirty="0">
                <a:solidFill>
                  <a:srgbClr val="000000"/>
                </a:solidFill>
                <a:latin typeface="Times New Roman" panose="02020603050405020304" pitchFamily="18" charset="0"/>
                <a:cs typeface="Times New Roman" panose="02020603050405020304" pitchFamily="18" charset="0"/>
              </a:rPr>
              <a:t>Piz Daint</a:t>
            </a:r>
            <a:r>
              <a:rPr lang="zh-CN" altLang="en-US" sz="2400" dirty="0">
                <a:solidFill>
                  <a:srgbClr val="000000"/>
                </a:solidFill>
                <a:latin typeface="Times New Roman" panose="02020603050405020304" pitchFamily="18" charset="0"/>
                <a:cs typeface="Times New Roman" panose="02020603050405020304" pitchFamily="18" charset="0"/>
              </a:rPr>
              <a:t>所采用的</a:t>
            </a:r>
            <a:r>
              <a:rPr lang="zh-CN" altLang="en-US" sz="2400" dirty="0">
                <a:solidFill>
                  <a:srgbClr val="FF0000"/>
                </a:solidFill>
                <a:latin typeface="Times New Roman" panose="02020603050405020304" pitchFamily="18" charset="0"/>
                <a:cs typeface="Times New Roman" panose="02020603050405020304" pitchFamily="18" charset="0"/>
              </a:rPr>
              <a:t>技术挑战</a:t>
            </a:r>
            <a:r>
              <a:rPr lang="zh-CN" altLang="en-US" sz="2400" dirty="0">
                <a:solidFill>
                  <a:srgbClr val="000000"/>
                </a:solidFill>
                <a:latin typeface="Times New Roman" panose="02020603050405020304" pitchFamily="18" charset="0"/>
                <a:cs typeface="Times New Roman" panose="02020603050405020304" pitchFamily="18" charset="0"/>
              </a:rPr>
              <a:t>和</a:t>
            </a:r>
            <a:r>
              <a:rPr lang="zh-CN" altLang="en-US" sz="2400" dirty="0">
                <a:solidFill>
                  <a:srgbClr val="FF0000"/>
                </a:solidFill>
                <a:latin typeface="Times New Roman" panose="02020603050405020304" pitchFamily="18" charset="0"/>
                <a:cs typeface="Times New Roman" panose="02020603050405020304" pitchFamily="18" charset="0"/>
              </a:rPr>
              <a:t>解决方案</a:t>
            </a:r>
            <a:endParaRPr lang="en-US" altLang="zh-CN" sz="2400" dirty="0">
              <a:solidFill>
                <a:srgbClr val="FF0000"/>
              </a:solidFill>
              <a:latin typeface="Times New Roman" panose="02020603050405020304" pitchFamily="18" charset="0"/>
              <a:cs typeface="Times New Roman" panose="02020603050405020304" pitchFamily="18" charset="0"/>
            </a:endParaRPr>
          </a:p>
          <a:p>
            <a:endParaRPr lang="en-US" altLang="zh-CN" sz="2400" dirty="0">
              <a:solidFill>
                <a:srgbClr val="FF0000"/>
              </a:solidFill>
              <a:latin typeface="Times New Roman" panose="02020603050405020304" pitchFamily="18" charset="0"/>
              <a:cs typeface="Times New Roman" panose="02020603050405020304" pitchFamily="18" charset="0"/>
            </a:endParaRPr>
          </a:p>
          <a:p>
            <a:r>
              <a:rPr lang="zh-CN" altLang="en-US" sz="2400" dirty="0">
                <a:solidFill>
                  <a:srgbClr val="000000"/>
                </a:solidFill>
                <a:latin typeface="Times New Roman" panose="02020603050405020304" pitchFamily="18" charset="0"/>
                <a:cs typeface="Times New Roman" panose="02020603050405020304" pitchFamily="18" charset="0"/>
              </a:rPr>
              <a:t>以及</a:t>
            </a:r>
            <a:r>
              <a:rPr lang="en-US" altLang="zh-CN" sz="2400" dirty="0">
                <a:solidFill>
                  <a:srgbClr val="000000"/>
                </a:solidFill>
                <a:latin typeface="Times New Roman" panose="02020603050405020304" pitchFamily="18" charset="0"/>
                <a:cs typeface="Times New Roman" panose="02020603050405020304" pitchFamily="18" charset="0"/>
              </a:rPr>
              <a:t>ATLAS</a:t>
            </a:r>
            <a:r>
              <a:rPr lang="zh-CN" altLang="en-US" sz="2400" dirty="0">
                <a:solidFill>
                  <a:srgbClr val="000000"/>
                </a:solidFill>
                <a:latin typeface="Times New Roman" panose="02020603050405020304" pitchFamily="18" charset="0"/>
                <a:cs typeface="Times New Roman" panose="02020603050405020304" pitchFamily="18" charset="0"/>
              </a:rPr>
              <a:t>运行一年多的</a:t>
            </a:r>
            <a:r>
              <a:rPr lang="zh-CN" altLang="en-US" sz="2400" dirty="0">
                <a:solidFill>
                  <a:srgbClr val="FF0000"/>
                </a:solidFill>
                <a:latin typeface="Times New Roman" panose="02020603050405020304" pitchFamily="18" charset="0"/>
                <a:cs typeface="Times New Roman" panose="02020603050405020304" pitchFamily="18" charset="0"/>
              </a:rPr>
              <a:t>经验</a:t>
            </a:r>
            <a:r>
              <a:rPr lang="zh-CN" altLang="en-US" sz="2400" dirty="0">
                <a:solidFill>
                  <a:srgbClr val="000000"/>
                </a:solidFill>
                <a:latin typeface="Times New Roman" panose="02020603050405020304" pitchFamily="18" charset="0"/>
                <a:cs typeface="Times New Roman" panose="02020603050405020304" pitchFamily="18" charset="0"/>
              </a:rPr>
              <a:t>和测量</a:t>
            </a:r>
            <a:r>
              <a:rPr lang="zh-CN" altLang="en-US" sz="2400" dirty="0">
                <a:solidFill>
                  <a:srgbClr val="FF0000"/>
                </a:solidFill>
                <a:latin typeface="Times New Roman" panose="02020603050405020304" pitchFamily="18" charset="0"/>
                <a:cs typeface="Times New Roman" panose="02020603050405020304" pitchFamily="18" charset="0"/>
              </a:rPr>
              <a:t>性能</a:t>
            </a:r>
          </a:p>
        </p:txBody>
      </p:sp>
      <p:sp>
        <p:nvSpPr>
          <p:cNvPr id="4" name="矩形 3">
            <a:extLst>
              <a:ext uri="{FF2B5EF4-FFF2-40B4-BE49-F238E27FC236}">
                <a16:creationId xmlns:a16="http://schemas.microsoft.com/office/drawing/2014/main" id="{670C6D25-C022-470A-B293-048AA947DB3C}"/>
              </a:ext>
            </a:extLst>
          </p:cNvPr>
          <p:cNvSpPr/>
          <p:nvPr/>
        </p:nvSpPr>
        <p:spPr>
          <a:xfrm>
            <a:off x="684626" y="6162812"/>
            <a:ext cx="4615366"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瑞士国家超级计算中心（</a:t>
            </a:r>
            <a:r>
              <a:rPr lang="en-US" altLang="zh-CN" dirty="0">
                <a:latin typeface="Times New Roman" panose="02020603050405020304" pitchFamily="18" charset="0"/>
                <a:cs typeface="Times New Roman" panose="02020603050405020304" pitchFamily="18" charset="0"/>
              </a:rPr>
              <a:t>CSCS</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Piz Daint</a:t>
            </a: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B92C1622-F2CB-4830-8B64-5AA59F6BDD67}"/>
              </a:ext>
            </a:extLst>
          </p:cNvPr>
          <p:cNvSpPr/>
          <p:nvPr/>
        </p:nvSpPr>
        <p:spPr>
          <a:xfrm>
            <a:off x="316522" y="325856"/>
            <a:ext cx="8188849" cy="646331"/>
          </a:xfrm>
          <a:prstGeom prst="rect">
            <a:avLst/>
          </a:prstGeom>
        </p:spPr>
        <p:txBody>
          <a:bodyPr wrap="square">
            <a:spAutoFit/>
          </a:bodyPr>
          <a:lstStyle/>
          <a:p>
            <a:r>
              <a:rPr lang="en-US" altLang="zh-CN" sz="3600" dirty="0">
                <a:latin typeface="Times New Roman" panose="02020603050405020304" pitchFamily="18" charset="0"/>
                <a:cs typeface="Times New Roman" panose="02020603050405020304" pitchFamily="18" charset="0"/>
              </a:rPr>
              <a:t>3 </a:t>
            </a:r>
            <a:r>
              <a:rPr lang="zh-CN" altLang="en-US" sz="3600" dirty="0">
                <a:latin typeface="Times New Roman" panose="02020603050405020304" pitchFamily="18" charset="0"/>
                <a:cs typeface="Times New Roman" panose="02020603050405020304" pitchFamily="18" charset="0"/>
              </a:rPr>
              <a:t>在</a:t>
            </a:r>
            <a:r>
              <a:rPr lang="en-US" altLang="zh-CN" sz="3600" dirty="0">
                <a:latin typeface="Times New Roman" panose="02020603050405020304" pitchFamily="18" charset="0"/>
                <a:cs typeface="Times New Roman" panose="02020603050405020304" pitchFamily="18" charset="0"/>
              </a:rPr>
              <a:t>Cray XC-50</a:t>
            </a:r>
            <a:r>
              <a:rPr lang="zh-CN" altLang="en-US" sz="3600" dirty="0">
                <a:latin typeface="Times New Roman" panose="02020603050405020304" pitchFamily="18" charset="0"/>
                <a:cs typeface="Times New Roman" panose="02020603050405020304" pitchFamily="18" charset="0"/>
              </a:rPr>
              <a:t>上进行</a:t>
            </a:r>
            <a:r>
              <a:rPr lang="en-US" altLang="zh-CN" sz="3600" dirty="0">
                <a:latin typeface="Times New Roman" panose="02020603050405020304" pitchFamily="18" charset="0"/>
                <a:cs typeface="Times New Roman" panose="02020603050405020304" pitchFamily="18" charset="0"/>
              </a:rPr>
              <a:t>ATLAS</a:t>
            </a:r>
            <a:r>
              <a:rPr lang="zh-CN" altLang="en-US" sz="3600" dirty="0">
                <a:latin typeface="Times New Roman" panose="02020603050405020304" pitchFamily="18" charset="0"/>
                <a:cs typeface="Times New Roman" panose="02020603050405020304" pitchFamily="18" charset="0"/>
              </a:rPr>
              <a:t>数据处理</a:t>
            </a:r>
          </a:p>
        </p:txBody>
      </p:sp>
    </p:spTree>
    <p:extLst>
      <p:ext uri="{BB962C8B-B14F-4D97-AF65-F5344CB8AC3E}">
        <p14:creationId xmlns:p14="http://schemas.microsoft.com/office/powerpoint/2010/main" val="235841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DCC9261-3388-4ABE-B2BB-23701B3CD0D9}"/>
              </a:ext>
            </a:extLst>
          </p:cNvPr>
          <p:cNvSpPr/>
          <p:nvPr/>
        </p:nvSpPr>
        <p:spPr>
          <a:xfrm>
            <a:off x="740897" y="1850019"/>
            <a:ext cx="9936481" cy="3416320"/>
          </a:xfrm>
          <a:prstGeom prst="rect">
            <a:avLst/>
          </a:prstGeom>
        </p:spPr>
        <p:txBody>
          <a:bodyPr wrap="square">
            <a:spAutoFit/>
          </a:bodyPr>
          <a:lstStyle/>
          <a:p>
            <a:r>
              <a:rPr lang="zh-CN" altLang="en-US" sz="2400" dirty="0"/>
              <a:t>背景：未来十年，需求高出约</a:t>
            </a:r>
            <a:r>
              <a:rPr lang="en-US" altLang="zh-CN" sz="2400" dirty="0"/>
              <a:t>50</a:t>
            </a:r>
            <a:r>
              <a:rPr lang="zh-CN" altLang="en-US" sz="2400" dirty="0"/>
              <a:t>倍，但是预算持平（没钱）</a:t>
            </a:r>
            <a:endParaRPr lang="en-US" altLang="zh-CN" sz="2400" dirty="0"/>
          </a:p>
          <a:p>
            <a:endParaRPr lang="en-US" altLang="zh-CN" sz="2400" dirty="0"/>
          </a:p>
          <a:p>
            <a:r>
              <a:rPr lang="zh-CN" altLang="en-US" sz="2400" dirty="0"/>
              <a:t>高性能计算机的功能越来越强大，性价比提高。</a:t>
            </a:r>
            <a:endParaRPr lang="en-US" altLang="zh-CN" sz="2400" dirty="0"/>
          </a:p>
          <a:p>
            <a:endParaRPr lang="en-US" altLang="zh-CN" sz="2400" dirty="0"/>
          </a:p>
          <a:p>
            <a:r>
              <a:rPr lang="zh-CN" altLang="en-US" sz="2400" dirty="0"/>
              <a:t>超算与复杂的实验数据处理框架集成是最大的挑战之一</a:t>
            </a:r>
            <a:endParaRPr lang="en-US" altLang="zh-CN" sz="2400" dirty="0"/>
          </a:p>
          <a:p>
            <a:endParaRPr lang="en-US" altLang="zh-CN" sz="2400" dirty="0"/>
          </a:p>
          <a:p>
            <a:r>
              <a:rPr lang="zh-CN" altLang="en-US" sz="2400" dirty="0"/>
              <a:t>为了应对这些挑战，需要对异构资源（超级计算机和云）进行评估</a:t>
            </a:r>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45563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E05A117-AC6A-4323-9641-6DE41C955193}"/>
              </a:ext>
            </a:extLst>
          </p:cNvPr>
          <p:cNvSpPr/>
          <p:nvPr/>
        </p:nvSpPr>
        <p:spPr>
          <a:xfrm>
            <a:off x="1640801" y="1043731"/>
            <a:ext cx="1535998" cy="830997"/>
          </a:xfrm>
          <a:prstGeom prst="rect">
            <a:avLst/>
          </a:prstGeom>
        </p:spPr>
        <p:txBody>
          <a:bodyPr wrap="none">
            <a:spAutoFit/>
          </a:bodyPr>
          <a:lstStyle/>
          <a:p>
            <a:r>
              <a:rPr lang="en-US" altLang="zh-CN" sz="2400" dirty="0"/>
              <a:t>HPC </a:t>
            </a:r>
            <a:r>
              <a:rPr lang="zh-CN" altLang="en-US" sz="2400" dirty="0"/>
              <a:t>优势</a:t>
            </a:r>
            <a:endParaRPr lang="en-US" altLang="zh-CN" sz="2400" dirty="0"/>
          </a:p>
          <a:p>
            <a:r>
              <a:rPr lang="en-US" altLang="zh-CN" sz="2400" dirty="0"/>
              <a:t>HPC</a:t>
            </a:r>
            <a:r>
              <a:rPr lang="zh-CN" altLang="en-US" sz="2400" dirty="0"/>
              <a:t>劣势</a:t>
            </a:r>
          </a:p>
        </p:txBody>
      </p:sp>
      <p:sp>
        <p:nvSpPr>
          <p:cNvPr id="3" name="矩形 2">
            <a:extLst>
              <a:ext uri="{FF2B5EF4-FFF2-40B4-BE49-F238E27FC236}">
                <a16:creationId xmlns:a16="http://schemas.microsoft.com/office/drawing/2014/main" id="{7638EF22-2549-43A0-95CE-988F6DCE5FDF}"/>
              </a:ext>
            </a:extLst>
          </p:cNvPr>
          <p:cNvSpPr/>
          <p:nvPr/>
        </p:nvSpPr>
        <p:spPr>
          <a:xfrm>
            <a:off x="800027" y="285106"/>
            <a:ext cx="3217547" cy="584775"/>
          </a:xfrm>
          <a:prstGeom prst="rect">
            <a:avLst/>
          </a:prstGeom>
        </p:spPr>
        <p:txBody>
          <a:bodyPr wrap="none">
            <a:spAutoFit/>
          </a:bodyPr>
          <a:lstStyle/>
          <a:p>
            <a:r>
              <a:rPr lang="en-US" altLang="zh-CN" sz="3200" dirty="0"/>
              <a:t>HPC </a:t>
            </a:r>
            <a:r>
              <a:rPr lang="zh-CN" altLang="en-US" sz="3200" dirty="0"/>
              <a:t>优势与劣势</a:t>
            </a:r>
          </a:p>
        </p:txBody>
      </p:sp>
      <p:sp>
        <p:nvSpPr>
          <p:cNvPr id="4" name="矩形 3">
            <a:extLst>
              <a:ext uri="{FF2B5EF4-FFF2-40B4-BE49-F238E27FC236}">
                <a16:creationId xmlns:a16="http://schemas.microsoft.com/office/drawing/2014/main" id="{6C3F2721-B3A2-4711-8678-F5F040B88C31}"/>
              </a:ext>
            </a:extLst>
          </p:cNvPr>
          <p:cNvSpPr/>
          <p:nvPr/>
        </p:nvSpPr>
        <p:spPr>
          <a:xfrm>
            <a:off x="898501" y="2048579"/>
            <a:ext cx="11073106" cy="4524315"/>
          </a:xfrm>
          <a:prstGeom prst="rect">
            <a:avLst/>
          </a:prstGeom>
        </p:spPr>
        <p:txBody>
          <a:bodyPr wrap="square">
            <a:spAutoFit/>
          </a:bodyPr>
          <a:lstStyle/>
          <a:p>
            <a:pPr marL="457200" indent="-457200">
              <a:buFont typeface="+mj-lt"/>
              <a:buAutoNum type="arabicPeriod"/>
            </a:pPr>
            <a:r>
              <a:rPr lang="zh-CN" altLang="en-US" sz="2400" dirty="0">
                <a:solidFill>
                  <a:srgbClr val="FF0000"/>
                </a:solidFill>
              </a:rPr>
              <a:t>没有本地磁盘 </a:t>
            </a:r>
            <a:endParaRPr lang="en-US" altLang="zh-CN" sz="2400" dirty="0">
              <a:solidFill>
                <a:srgbClr val="FF0000"/>
              </a:solidFill>
            </a:endParaRPr>
          </a:p>
          <a:p>
            <a:r>
              <a:rPr lang="zh-CN" altLang="en-US" sz="2400" dirty="0"/>
              <a:t>     与标准</a:t>
            </a:r>
            <a:r>
              <a:rPr lang="en-US" altLang="zh-CN" sz="2400" dirty="0"/>
              <a:t>HEP Linux</a:t>
            </a:r>
            <a:r>
              <a:rPr lang="zh-CN" altLang="en-US" sz="2400" dirty="0"/>
              <a:t>工作流程不一样</a:t>
            </a:r>
            <a:endParaRPr lang="en-US" altLang="zh-CN" sz="2400" dirty="0"/>
          </a:p>
          <a:p>
            <a:endParaRPr lang="en-US" altLang="zh-CN" sz="2400" dirty="0"/>
          </a:p>
          <a:p>
            <a:pPr marL="457200" indent="-457200">
              <a:buFont typeface="+mj-lt"/>
              <a:buAutoNum type="arabicPeriod" startAt="2"/>
            </a:pPr>
            <a:r>
              <a:rPr lang="zh-CN" altLang="en-US" sz="2400" dirty="0">
                <a:solidFill>
                  <a:srgbClr val="FF0000"/>
                </a:solidFill>
              </a:rPr>
              <a:t>最小操作系统 </a:t>
            </a:r>
            <a:r>
              <a:rPr lang="zh-CN" altLang="en-US" sz="2400" dirty="0"/>
              <a:t>（旨在加速并行软件）</a:t>
            </a:r>
            <a:endParaRPr lang="en-US" altLang="zh-CN" sz="2400" dirty="0"/>
          </a:p>
          <a:p>
            <a:r>
              <a:rPr lang="zh-CN" altLang="en-US" sz="2400" dirty="0"/>
              <a:t>     许多预期的</a:t>
            </a:r>
            <a:r>
              <a:rPr lang="en-US" altLang="zh-CN" sz="2400" dirty="0"/>
              <a:t>Linux</a:t>
            </a:r>
            <a:r>
              <a:rPr lang="zh-CN" altLang="en-US" sz="2400" dirty="0"/>
              <a:t>工具都缺失 </a:t>
            </a:r>
            <a:endParaRPr lang="en-US" altLang="zh-CN" sz="2400" dirty="0"/>
          </a:p>
          <a:p>
            <a:r>
              <a:rPr lang="zh-CN" altLang="en-US" sz="2400" dirty="0"/>
              <a:t>     运行</a:t>
            </a:r>
            <a:r>
              <a:rPr lang="en-US" altLang="zh-CN" sz="2400" dirty="0"/>
              <a:t>SUSE</a:t>
            </a:r>
            <a:r>
              <a:rPr lang="zh-CN" altLang="en-US" sz="2400" dirty="0"/>
              <a:t>的精简版本，并且不经常升级</a:t>
            </a:r>
            <a:endParaRPr lang="en-US" altLang="zh-CN" sz="2400" dirty="0"/>
          </a:p>
          <a:p>
            <a:pPr marL="342900" indent="-342900">
              <a:buFontTx/>
              <a:buChar char="-"/>
            </a:pPr>
            <a:endParaRPr lang="en-US" altLang="zh-CN" sz="2400" dirty="0"/>
          </a:p>
          <a:p>
            <a:pPr marL="457200" indent="-457200">
              <a:buFont typeface="+mj-lt"/>
              <a:buAutoNum type="arabicPeriod" startAt="3"/>
            </a:pPr>
            <a:r>
              <a:rPr lang="zh-CN" altLang="en-US" sz="2400" dirty="0"/>
              <a:t>限制</a:t>
            </a:r>
            <a:r>
              <a:rPr lang="en-US" altLang="zh-CN" sz="2400" dirty="0"/>
              <a:t>RAM-</a:t>
            </a:r>
            <a:r>
              <a:rPr lang="zh-CN" altLang="en-US" sz="2400" dirty="0"/>
              <a:t>大多数</a:t>
            </a:r>
            <a:r>
              <a:rPr lang="en-US" altLang="zh-CN" sz="2400" dirty="0"/>
              <a:t>CPU</a:t>
            </a:r>
            <a:r>
              <a:rPr lang="zh-CN" altLang="en-US" sz="2400" dirty="0"/>
              <a:t>的节点为</a:t>
            </a:r>
            <a:r>
              <a:rPr lang="en-US" altLang="zh-CN" sz="2400" dirty="0"/>
              <a:t>1 GB /</a:t>
            </a:r>
            <a:r>
              <a:rPr lang="zh-CN" altLang="en-US" sz="2400" dirty="0"/>
              <a:t>核心，部分为</a:t>
            </a:r>
            <a:r>
              <a:rPr lang="en-US" altLang="zh-CN" sz="2400" dirty="0"/>
              <a:t>2 GB /</a:t>
            </a:r>
            <a:r>
              <a:rPr lang="zh-CN" altLang="en-US" sz="2400" dirty="0"/>
              <a:t>核心</a:t>
            </a:r>
            <a:endParaRPr lang="en-US" altLang="zh-CN" sz="2400" dirty="0"/>
          </a:p>
          <a:p>
            <a:r>
              <a:rPr lang="zh-CN" altLang="en-US" sz="2400" dirty="0"/>
              <a:t>     无交换内存</a:t>
            </a:r>
            <a:endParaRPr lang="en-US" altLang="zh-CN" sz="2400" dirty="0"/>
          </a:p>
          <a:p>
            <a:endParaRPr lang="en-US" altLang="zh-CN" sz="2400" dirty="0"/>
          </a:p>
          <a:p>
            <a:pPr marL="457200" indent="-457200">
              <a:buFont typeface="+mj-lt"/>
              <a:buAutoNum type="arabicPeriod" startAt="4"/>
            </a:pPr>
            <a:r>
              <a:rPr lang="zh-CN" altLang="en-US" sz="2400" dirty="0">
                <a:solidFill>
                  <a:srgbClr val="FF0000"/>
                </a:solidFill>
              </a:rPr>
              <a:t>无法保证网络连接 </a:t>
            </a:r>
            <a:endParaRPr lang="en-US" altLang="zh-CN" sz="2400" dirty="0">
              <a:solidFill>
                <a:srgbClr val="FF0000"/>
              </a:solidFill>
            </a:endParaRPr>
          </a:p>
          <a:p>
            <a:r>
              <a:rPr lang="zh-CN" altLang="en-US" sz="2400" dirty="0"/>
              <a:t>     连接外部服务并不简单（例如挂载目录）</a:t>
            </a:r>
          </a:p>
        </p:txBody>
      </p:sp>
    </p:spTree>
    <p:extLst>
      <p:ext uri="{BB962C8B-B14F-4D97-AF65-F5344CB8AC3E}">
        <p14:creationId xmlns:p14="http://schemas.microsoft.com/office/powerpoint/2010/main" val="267773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41685AC-ED41-4340-8745-86CEFB4916B9}"/>
              </a:ext>
            </a:extLst>
          </p:cNvPr>
          <p:cNvSpPr/>
          <p:nvPr/>
        </p:nvSpPr>
        <p:spPr>
          <a:xfrm>
            <a:off x="7423054" y="3013501"/>
            <a:ext cx="5134708" cy="830997"/>
          </a:xfrm>
          <a:prstGeom prst="rect">
            <a:avLst/>
          </a:prstGeom>
        </p:spPr>
        <p:txBody>
          <a:bodyPr wrap="square">
            <a:spAutoFit/>
          </a:bodyPr>
          <a:lstStyle/>
          <a:p>
            <a:r>
              <a:rPr lang="zh-CN" altLang="en-US" sz="2400" dirty="0"/>
              <a:t>历史：</a:t>
            </a:r>
            <a:r>
              <a:rPr lang="en-US" altLang="zh-CN" sz="2400" dirty="0"/>
              <a:t>2014</a:t>
            </a:r>
            <a:r>
              <a:rPr lang="zh-CN" altLang="en-US" sz="2400" dirty="0"/>
              <a:t>年开始致力于</a:t>
            </a:r>
            <a:endParaRPr lang="en-US" altLang="zh-CN" sz="2400" dirty="0"/>
          </a:p>
          <a:p>
            <a:r>
              <a:rPr lang="en-US" altLang="zh-CN" sz="2400" dirty="0"/>
              <a:t>HPC</a:t>
            </a:r>
            <a:r>
              <a:rPr lang="zh-CN" altLang="en-US" sz="2400" dirty="0"/>
              <a:t>与</a:t>
            </a:r>
            <a:r>
              <a:rPr lang="en-US" altLang="zh-CN" sz="2400" dirty="0"/>
              <a:t>LHC</a:t>
            </a:r>
            <a:r>
              <a:rPr lang="zh-CN" altLang="en-US" sz="2400" dirty="0"/>
              <a:t>实验</a:t>
            </a:r>
            <a:r>
              <a:rPr lang="en-US" altLang="zh-CN" sz="2400" dirty="0"/>
              <a:t>Tier-2</a:t>
            </a:r>
            <a:r>
              <a:rPr lang="zh-CN" altLang="en-US" sz="2400" dirty="0"/>
              <a:t>设施的整合</a:t>
            </a:r>
          </a:p>
        </p:txBody>
      </p:sp>
      <p:sp>
        <p:nvSpPr>
          <p:cNvPr id="3" name="矩形 2">
            <a:extLst>
              <a:ext uri="{FF2B5EF4-FFF2-40B4-BE49-F238E27FC236}">
                <a16:creationId xmlns:a16="http://schemas.microsoft.com/office/drawing/2014/main" id="{110E33EF-9154-4471-B946-1E9ECBB6293D}"/>
              </a:ext>
            </a:extLst>
          </p:cNvPr>
          <p:cNvSpPr/>
          <p:nvPr/>
        </p:nvSpPr>
        <p:spPr>
          <a:xfrm>
            <a:off x="572084" y="986194"/>
            <a:ext cx="10724272" cy="4893647"/>
          </a:xfrm>
          <a:prstGeom prst="rect">
            <a:avLst/>
          </a:prstGeom>
        </p:spPr>
        <p:txBody>
          <a:bodyPr wrap="squar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1.</a:t>
            </a:r>
            <a:r>
              <a:rPr lang="zh-CN" altLang="en-US" sz="2400" dirty="0">
                <a:solidFill>
                  <a:srgbClr val="FF0000"/>
                </a:solidFill>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ATLAS Geant4</a:t>
            </a:r>
            <a:r>
              <a:rPr lang="zh-CN" altLang="en-US" sz="2400" dirty="0">
                <a:solidFill>
                  <a:srgbClr val="FF0000"/>
                </a:solidFill>
                <a:latin typeface="Times New Roman" panose="02020603050405020304" pitchFamily="18" charset="0"/>
                <a:cs typeface="Times New Roman" panose="02020603050405020304" pitchFamily="18" charset="0"/>
              </a:rPr>
              <a:t>模拟</a:t>
            </a:r>
            <a:endParaRPr lang="en-US" altLang="zh-CN" sz="2400" dirty="0">
              <a:solidFill>
                <a:srgbClr val="FF0000"/>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在</a:t>
            </a:r>
            <a:r>
              <a:rPr lang="en-US" altLang="zh-CN" sz="2400" dirty="0">
                <a:latin typeface="Times New Roman" panose="02020603050405020304" pitchFamily="18" charset="0"/>
                <a:cs typeface="Times New Roman" panose="02020603050405020304" pitchFamily="18" charset="0"/>
              </a:rPr>
              <a:t>Cray XK7</a:t>
            </a:r>
            <a:r>
              <a:rPr lang="zh-CN" altLang="en-US" sz="2400" dirty="0">
                <a:latin typeface="Times New Roman" panose="02020603050405020304" pitchFamily="18" charset="0"/>
                <a:cs typeface="Times New Roman" panose="02020603050405020304" pitchFamily="18" charset="0"/>
              </a:rPr>
              <a:t>上运行</a:t>
            </a:r>
            <a:r>
              <a:rPr lang="en-US" altLang="zh-CN" sz="2400" dirty="0">
                <a:latin typeface="Times New Roman" panose="02020603050405020304" pitchFamily="18" charset="0"/>
                <a:cs typeface="Times New Roman" panose="02020603050405020304" pitchFamily="18" charset="0"/>
              </a:rPr>
              <a:t>6</a:t>
            </a:r>
            <a:r>
              <a:rPr lang="zh-CN" altLang="en-US" sz="2400" dirty="0">
                <a:latin typeface="Times New Roman" panose="02020603050405020304" pitchFamily="18" charset="0"/>
                <a:cs typeface="Times New Roman" panose="02020603050405020304" pitchFamily="18" charset="0"/>
              </a:rPr>
              <a:t>个月 </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通过改进的</a:t>
            </a:r>
            <a:r>
              <a:rPr lang="en-US" altLang="zh-CN" sz="2400" dirty="0">
                <a:latin typeface="Times New Roman" panose="02020603050405020304" pitchFamily="18" charset="0"/>
                <a:cs typeface="Times New Roman" panose="02020603050405020304" pitchFamily="18" charset="0"/>
              </a:rPr>
              <a:t>ARC CE</a:t>
            </a:r>
            <a:r>
              <a:rPr lang="zh-CN" altLang="en-US" sz="2400" dirty="0">
                <a:latin typeface="Times New Roman" panose="02020603050405020304" pitchFamily="18" charset="0"/>
                <a:cs typeface="Times New Roman" panose="02020603050405020304" pitchFamily="18" charset="0"/>
              </a:rPr>
              <a:t>集成，远程提交到</a:t>
            </a:r>
            <a:r>
              <a:rPr lang="en-US" altLang="zh-CN" sz="2400" dirty="0">
                <a:latin typeface="Times New Roman" panose="02020603050405020304" pitchFamily="18" charset="0"/>
                <a:cs typeface="Times New Roman" panose="02020603050405020304" pitchFamily="18" charset="0"/>
              </a:rPr>
              <a:t>CSCS</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2. </a:t>
            </a:r>
            <a:r>
              <a:rPr lang="en-US" altLang="zh-CN" sz="2400" dirty="0">
                <a:solidFill>
                  <a:srgbClr val="FF0000"/>
                </a:solidFill>
                <a:latin typeface="Times New Roman" panose="02020603050405020304" pitchFamily="18" charset="0"/>
                <a:cs typeface="Times New Roman" panose="02020603050405020304" pitchFamily="18" charset="0"/>
              </a:rPr>
              <a:t>LHConCray</a:t>
            </a:r>
            <a:r>
              <a:rPr lang="zh-CN" altLang="en-US" sz="2400" dirty="0">
                <a:solidFill>
                  <a:srgbClr val="FF0000"/>
                </a:solidFill>
                <a:latin typeface="Times New Roman" panose="02020603050405020304" pitchFamily="18" charset="0"/>
                <a:cs typeface="Times New Roman" panose="02020603050405020304" pitchFamily="18" charset="0"/>
              </a:rPr>
              <a:t>项目</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ATLAS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CMS</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LHCb</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在</a:t>
            </a:r>
            <a:r>
              <a:rPr lang="en-US" altLang="zh-CN" sz="2400" dirty="0">
                <a:latin typeface="Times New Roman" panose="02020603050405020304" pitchFamily="18" charset="0"/>
                <a:cs typeface="Times New Roman" panose="02020603050405020304" pitchFamily="18" charset="0"/>
              </a:rPr>
              <a:t>2016-2017</a:t>
            </a:r>
            <a:r>
              <a:rPr lang="zh-CN" altLang="en-US" sz="2400" dirty="0">
                <a:latin typeface="Times New Roman" panose="02020603050405020304" pitchFamily="18" charset="0"/>
                <a:cs typeface="Times New Roman" panose="02020603050405020304" pitchFamily="18" charset="0"/>
              </a:rPr>
              <a:t>年运行了</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年</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致力于整合</a:t>
            </a:r>
            <a:r>
              <a:rPr lang="en-US" altLang="zh-CN" sz="2400" dirty="0">
                <a:latin typeface="Times New Roman" panose="02020603050405020304" pitchFamily="18" charset="0"/>
                <a:cs typeface="Times New Roman" panose="02020603050405020304" pitchFamily="18" charset="0"/>
              </a:rPr>
              <a:t>Piz Daint</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LHC</a:t>
            </a:r>
            <a:r>
              <a:rPr lang="zh-CN" altLang="en-US" sz="2400" dirty="0">
                <a:latin typeface="Times New Roman" panose="02020603050405020304" pitchFamily="18" charset="0"/>
                <a:cs typeface="Times New Roman" panose="02020603050405020304" pitchFamily="18" charset="0"/>
              </a:rPr>
              <a:t>实验框架</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针对所有实验流程（包括用户分析）</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2017</a:t>
            </a:r>
            <a:r>
              <a:rPr lang="zh-CN" altLang="en-US" sz="2400" dirty="0">
                <a:latin typeface="Times New Roman" panose="02020603050405020304" pitchFamily="18" charset="0"/>
                <a:cs typeface="Times New Roman" panose="02020603050405020304" pitchFamily="18" charset="0"/>
              </a:rPr>
              <a:t>年生产</a:t>
            </a:r>
            <a:r>
              <a:rPr lang="en-US" altLang="zh-CN" sz="2400" dirty="0">
                <a:latin typeface="Times New Roman" panose="02020603050405020304" pitchFamily="18" charset="0"/>
                <a:cs typeface="Times New Roman" panose="02020603050405020304" pitchFamily="18" charset="0"/>
              </a:rPr>
              <a:t>1.6k</a:t>
            </a:r>
            <a:r>
              <a:rPr lang="zh-CN" altLang="en-US" sz="2400" dirty="0">
                <a:latin typeface="Times New Roman" panose="02020603050405020304" pitchFamily="18" charset="0"/>
                <a:cs typeface="Times New Roman" panose="02020603050405020304" pitchFamily="18" charset="0"/>
              </a:rPr>
              <a:t>核心</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3.</a:t>
            </a:r>
            <a:r>
              <a:rPr lang="en-US" altLang="zh-CN" sz="2400" dirty="0">
                <a:solidFill>
                  <a:srgbClr val="FF0000"/>
                </a:solidFill>
                <a:latin typeface="Times New Roman" panose="02020603050405020304" pitchFamily="18" charset="0"/>
                <a:cs typeface="Times New Roman" panose="02020603050405020304" pitchFamily="18" charset="0"/>
              </a:rPr>
              <a:t>WLCG Tier-2</a:t>
            </a:r>
            <a:r>
              <a:rPr lang="zh-CN" altLang="en-US" sz="2400" dirty="0">
                <a:solidFill>
                  <a:srgbClr val="FF0000"/>
                </a:solidFill>
                <a:latin typeface="Times New Roman" panose="02020603050405020304" pitchFamily="18" charset="0"/>
                <a:cs typeface="Times New Roman" panose="02020603050405020304" pitchFamily="18" charset="0"/>
              </a:rPr>
              <a:t>设施迁移到</a:t>
            </a:r>
            <a:r>
              <a:rPr lang="en-US" altLang="zh-CN" sz="2400" dirty="0">
                <a:solidFill>
                  <a:srgbClr val="FF0000"/>
                </a:solidFill>
                <a:latin typeface="Times New Roman" panose="02020603050405020304" pitchFamily="18" charset="0"/>
                <a:cs typeface="Times New Roman" panose="02020603050405020304" pitchFamily="18" charset="0"/>
              </a:rPr>
              <a:t>Piz Daint </a:t>
            </a:r>
          </a:p>
          <a:p>
            <a:r>
              <a:rPr lang="en-US" altLang="zh-CN" sz="2400" dirty="0">
                <a:latin typeface="Times New Roman" panose="02020603050405020304" pitchFamily="18" charset="0"/>
                <a:cs typeface="Times New Roman" panose="02020603050405020304" pitchFamily="18" charset="0"/>
              </a:rPr>
              <a:t>     2017</a:t>
            </a:r>
            <a:r>
              <a:rPr lang="zh-CN" altLang="en-US" sz="2400" dirty="0">
                <a:latin typeface="Times New Roman" panose="02020603050405020304" pitchFamily="18" charset="0"/>
                <a:cs typeface="Times New Roman" panose="02020603050405020304" pitchFamily="18" charset="0"/>
              </a:rPr>
              <a:t>年底决定</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到</a:t>
            </a:r>
            <a:r>
              <a:rPr lang="en-US" altLang="zh-CN" sz="2400" dirty="0">
                <a:latin typeface="Times New Roman" panose="02020603050405020304" pitchFamily="18" charset="0"/>
                <a:cs typeface="Times New Roman" panose="02020603050405020304" pitchFamily="18" charset="0"/>
              </a:rPr>
              <a:t>2018</a:t>
            </a:r>
            <a:r>
              <a:rPr lang="zh-CN" altLang="en-US" sz="2400" dirty="0">
                <a:latin typeface="Times New Roman" panose="02020603050405020304" pitchFamily="18" charset="0"/>
                <a:cs typeface="Times New Roman" panose="02020603050405020304" pitchFamily="18" charset="0"/>
              </a:rPr>
              <a:t>年</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月大约</a:t>
            </a:r>
            <a:r>
              <a:rPr lang="en-US" altLang="zh-CN" sz="2400" dirty="0">
                <a:latin typeface="Times New Roman" panose="02020603050405020304" pitchFamily="18" charset="0"/>
                <a:cs typeface="Times New Roman" panose="02020603050405020304" pitchFamily="18" charset="0"/>
              </a:rPr>
              <a:t>4k </a:t>
            </a:r>
            <a:r>
              <a:rPr lang="zh-CN" altLang="en-US" sz="2400" dirty="0">
                <a:latin typeface="Times New Roman" panose="02020603050405020304" pitchFamily="18" charset="0"/>
                <a:cs typeface="Times New Roman" panose="02020603050405020304" pitchFamily="18" charset="0"/>
              </a:rPr>
              <a:t>核心，到</a:t>
            </a:r>
            <a:r>
              <a:rPr lang="en-US" altLang="zh-CN" sz="2400" dirty="0">
                <a:latin typeface="Times New Roman" panose="02020603050405020304" pitchFamily="18" charset="0"/>
                <a:cs typeface="Times New Roman" panose="02020603050405020304" pitchFamily="18" charset="0"/>
              </a:rPr>
              <a:t>2019</a:t>
            </a:r>
            <a:r>
              <a:rPr lang="zh-CN" altLang="en-US" sz="2400" dirty="0">
                <a:latin typeface="Times New Roman" panose="02020603050405020304" pitchFamily="18" charset="0"/>
                <a:cs typeface="Times New Roman" panose="02020603050405020304" pitchFamily="18" charset="0"/>
              </a:rPr>
              <a:t>年</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月超过</a:t>
            </a:r>
            <a:r>
              <a:rPr lang="en-US" altLang="zh-CN" sz="2400" dirty="0">
                <a:latin typeface="Times New Roman" panose="02020603050405020304" pitchFamily="18" charset="0"/>
                <a:cs typeface="Times New Roman" panose="02020603050405020304" pitchFamily="18" charset="0"/>
              </a:rPr>
              <a:t>10</a:t>
            </a:r>
            <a:r>
              <a:rPr lang="zh-CN" altLang="en-US" sz="2400" dirty="0">
                <a:latin typeface="Times New Roman" panose="02020603050405020304" pitchFamily="18" charset="0"/>
                <a:cs typeface="Times New Roman" panose="02020603050405020304" pitchFamily="18" charset="0"/>
              </a:rPr>
              <a:t>万核心</a:t>
            </a:r>
          </a:p>
        </p:txBody>
      </p:sp>
      <p:sp>
        <p:nvSpPr>
          <p:cNvPr id="4" name="矩形 3">
            <a:extLst>
              <a:ext uri="{FF2B5EF4-FFF2-40B4-BE49-F238E27FC236}">
                <a16:creationId xmlns:a16="http://schemas.microsoft.com/office/drawing/2014/main" id="{AB9A9952-BC3C-4C0D-8428-260FA2EF7397}"/>
              </a:ext>
            </a:extLst>
          </p:cNvPr>
          <p:cNvSpPr/>
          <p:nvPr/>
        </p:nvSpPr>
        <p:spPr>
          <a:xfrm>
            <a:off x="923779" y="6211669"/>
            <a:ext cx="8276493" cy="646331"/>
          </a:xfrm>
          <a:prstGeom prst="rect">
            <a:avLst/>
          </a:prstGeom>
        </p:spPr>
        <p:txBody>
          <a:bodyPr wrap="square">
            <a:spAutoFit/>
          </a:bodyPr>
          <a:lstStyle/>
          <a:p>
            <a:r>
              <a:rPr lang="en-US" altLang="zh-CN" dirty="0"/>
              <a:t>ARC Compute Element</a:t>
            </a:r>
            <a:r>
              <a:rPr lang="zh-CN" altLang="en-US" dirty="0"/>
              <a:t>（</a:t>
            </a:r>
            <a:r>
              <a:rPr lang="en-US" altLang="zh-CN" dirty="0"/>
              <a:t>CE</a:t>
            </a:r>
            <a:r>
              <a:rPr lang="zh-CN" altLang="en-US" dirty="0"/>
              <a:t>）是传统计算资源（例如</a:t>
            </a:r>
            <a:r>
              <a:rPr lang="en-US" altLang="zh-CN" dirty="0"/>
              <a:t>Linux</a:t>
            </a:r>
            <a:r>
              <a:rPr lang="zh-CN" altLang="en-US" dirty="0"/>
              <a:t>集群或独立工作站）之上的</a:t>
            </a:r>
            <a:r>
              <a:rPr lang="en-US" altLang="zh-CN" dirty="0"/>
              <a:t>Grid</a:t>
            </a:r>
            <a:r>
              <a:rPr lang="zh-CN" altLang="en-US" dirty="0"/>
              <a:t>（网格）前端。</a:t>
            </a:r>
            <a:r>
              <a:rPr lang="en-US" altLang="zh-CN" dirty="0"/>
              <a:t>ARC CE</a:t>
            </a:r>
            <a:r>
              <a:rPr lang="zh-CN" altLang="en-US" dirty="0"/>
              <a:t>有时也称为 </a:t>
            </a:r>
            <a:r>
              <a:rPr lang="en-US" altLang="zh-CN" dirty="0"/>
              <a:t>ARC</a:t>
            </a:r>
            <a:r>
              <a:rPr lang="zh-CN" altLang="en-US" dirty="0"/>
              <a:t>服务器。</a:t>
            </a:r>
          </a:p>
        </p:txBody>
      </p:sp>
      <p:sp>
        <p:nvSpPr>
          <p:cNvPr id="5" name="文本框 4">
            <a:extLst>
              <a:ext uri="{FF2B5EF4-FFF2-40B4-BE49-F238E27FC236}">
                <a16:creationId xmlns:a16="http://schemas.microsoft.com/office/drawing/2014/main" id="{6741A825-607A-41F6-B8AF-43DF241E784B}"/>
              </a:ext>
            </a:extLst>
          </p:cNvPr>
          <p:cNvSpPr txBox="1"/>
          <p:nvPr/>
        </p:nvSpPr>
        <p:spPr>
          <a:xfrm>
            <a:off x="731520" y="239151"/>
            <a:ext cx="3615397" cy="646331"/>
          </a:xfrm>
          <a:prstGeom prst="rect">
            <a:avLst/>
          </a:prstGeom>
          <a:noFill/>
        </p:spPr>
        <p:txBody>
          <a:bodyPr wrap="square" rtlCol="0">
            <a:spAutoFit/>
          </a:bodyPr>
          <a:lstStyle/>
          <a:p>
            <a:r>
              <a:rPr lang="zh-CN" altLang="en-US" sz="3600" dirty="0"/>
              <a:t>运行过程</a:t>
            </a:r>
          </a:p>
        </p:txBody>
      </p:sp>
    </p:spTree>
    <p:extLst>
      <p:ext uri="{BB962C8B-B14F-4D97-AF65-F5344CB8AC3E}">
        <p14:creationId xmlns:p14="http://schemas.microsoft.com/office/powerpoint/2010/main" val="86300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AF5BD21-3F7C-4A64-8255-40A12219B12B}"/>
              </a:ext>
            </a:extLst>
          </p:cNvPr>
          <p:cNvPicPr>
            <a:picLocks noChangeAspect="1"/>
          </p:cNvPicPr>
          <p:nvPr/>
        </p:nvPicPr>
        <p:blipFill rotWithShape="1">
          <a:blip r:embed="rId2"/>
          <a:srcRect l="13962" t="17010" r="13577" b="11366"/>
          <a:stretch/>
        </p:blipFill>
        <p:spPr>
          <a:xfrm>
            <a:off x="689317" y="1041511"/>
            <a:ext cx="10466348" cy="5816489"/>
          </a:xfrm>
          <a:prstGeom prst="rect">
            <a:avLst/>
          </a:prstGeom>
        </p:spPr>
      </p:pic>
      <p:sp>
        <p:nvSpPr>
          <p:cNvPr id="4" name="文本框 3">
            <a:extLst>
              <a:ext uri="{FF2B5EF4-FFF2-40B4-BE49-F238E27FC236}">
                <a16:creationId xmlns:a16="http://schemas.microsoft.com/office/drawing/2014/main" id="{A9B2A51A-6EC3-4A71-907D-094B45C70B7A}"/>
              </a:ext>
            </a:extLst>
          </p:cNvPr>
          <p:cNvSpPr txBox="1"/>
          <p:nvPr/>
        </p:nvSpPr>
        <p:spPr>
          <a:xfrm>
            <a:off x="323557" y="210514"/>
            <a:ext cx="4543864" cy="830997"/>
          </a:xfrm>
          <a:prstGeom prst="rect">
            <a:avLst/>
          </a:prstGeom>
          <a:noFill/>
        </p:spPr>
        <p:txBody>
          <a:bodyPr wrap="square" rtlCol="0">
            <a:spAutoFit/>
          </a:bodyPr>
          <a:lstStyle/>
          <a:p>
            <a:r>
              <a:rPr lang="zh-CN" altLang="en-US" sz="2400" dirty="0"/>
              <a:t>共享架构</a:t>
            </a:r>
            <a:endParaRPr lang="en-US" altLang="zh-CN" sz="2400" dirty="0"/>
          </a:p>
          <a:p>
            <a:r>
              <a:rPr lang="zh-CN" altLang="en-US" sz="2400" dirty="0"/>
              <a:t>经典</a:t>
            </a:r>
            <a:r>
              <a:rPr lang="en-US" altLang="zh-CN" sz="2400" dirty="0"/>
              <a:t>x86_64</a:t>
            </a:r>
            <a:r>
              <a:rPr lang="zh-CN" altLang="en-US" sz="2400" dirty="0"/>
              <a:t>和</a:t>
            </a:r>
            <a:r>
              <a:rPr lang="en-US" altLang="zh-CN" sz="2400" dirty="0"/>
              <a:t>HPC</a:t>
            </a:r>
            <a:r>
              <a:rPr lang="zh-CN" altLang="en-US" sz="2400" dirty="0"/>
              <a:t>系统</a:t>
            </a:r>
          </a:p>
        </p:txBody>
      </p:sp>
    </p:spTree>
    <p:extLst>
      <p:ext uri="{BB962C8B-B14F-4D97-AF65-F5344CB8AC3E}">
        <p14:creationId xmlns:p14="http://schemas.microsoft.com/office/powerpoint/2010/main" val="610757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F943778-FBB5-4C87-ADE1-0488FC43B49C}"/>
              </a:ext>
            </a:extLst>
          </p:cNvPr>
          <p:cNvSpPr/>
          <p:nvPr/>
        </p:nvSpPr>
        <p:spPr>
          <a:xfrm>
            <a:off x="182880" y="290119"/>
            <a:ext cx="3803452" cy="646331"/>
          </a:xfrm>
          <a:prstGeom prst="rect">
            <a:avLst/>
          </a:prstGeom>
        </p:spPr>
        <p:txBody>
          <a:bodyPr wrap="square">
            <a:spAutoFit/>
          </a:bodyPr>
          <a:lstStyle/>
          <a:p>
            <a:r>
              <a:rPr lang="zh-CN" altLang="en-US" dirty="0"/>
              <a:t>共享架构</a:t>
            </a:r>
            <a:endParaRPr lang="en-US" altLang="zh-CN" dirty="0"/>
          </a:p>
          <a:p>
            <a:r>
              <a:rPr lang="en-US" altLang="zh-CN" dirty="0"/>
              <a:t>HPC</a:t>
            </a:r>
            <a:r>
              <a:rPr lang="zh-CN" altLang="en-US" dirty="0"/>
              <a:t>系统亮点</a:t>
            </a:r>
          </a:p>
        </p:txBody>
      </p:sp>
      <p:pic>
        <p:nvPicPr>
          <p:cNvPr id="4" name="图片 3">
            <a:extLst>
              <a:ext uri="{FF2B5EF4-FFF2-40B4-BE49-F238E27FC236}">
                <a16:creationId xmlns:a16="http://schemas.microsoft.com/office/drawing/2014/main" id="{9788B6E5-3983-495D-A1DF-714F8C6E57BC}"/>
              </a:ext>
            </a:extLst>
          </p:cNvPr>
          <p:cNvPicPr>
            <a:picLocks noChangeAspect="1"/>
          </p:cNvPicPr>
          <p:nvPr/>
        </p:nvPicPr>
        <p:blipFill rotWithShape="1">
          <a:blip r:embed="rId2"/>
          <a:srcRect l="14423" t="18241" r="14615" b="10135"/>
          <a:stretch/>
        </p:blipFill>
        <p:spPr>
          <a:xfrm>
            <a:off x="295422" y="1364568"/>
            <a:ext cx="8651630" cy="4909624"/>
          </a:xfrm>
          <a:prstGeom prst="rect">
            <a:avLst/>
          </a:prstGeom>
        </p:spPr>
      </p:pic>
      <p:sp>
        <p:nvSpPr>
          <p:cNvPr id="5" name="矩形 4">
            <a:extLst>
              <a:ext uri="{FF2B5EF4-FFF2-40B4-BE49-F238E27FC236}">
                <a16:creationId xmlns:a16="http://schemas.microsoft.com/office/drawing/2014/main" id="{F4C37845-CF46-4331-B65A-C0F2786C74A7}"/>
              </a:ext>
            </a:extLst>
          </p:cNvPr>
          <p:cNvSpPr/>
          <p:nvPr/>
        </p:nvSpPr>
        <p:spPr>
          <a:xfrm>
            <a:off x="9060219" y="1725023"/>
            <a:ext cx="4515104" cy="646331"/>
          </a:xfrm>
          <a:prstGeom prst="rect">
            <a:avLst/>
          </a:prstGeom>
        </p:spPr>
        <p:txBody>
          <a:bodyPr wrap="square">
            <a:spAutoFit/>
          </a:bodyPr>
          <a:lstStyle/>
          <a:p>
            <a:r>
              <a:rPr lang="zh-CN" altLang="en-US" dirty="0"/>
              <a:t>使用</a:t>
            </a:r>
            <a:r>
              <a:rPr lang="en-US" altLang="zh-CN" dirty="0"/>
              <a:t>Shifter</a:t>
            </a:r>
            <a:r>
              <a:rPr lang="zh-CN" altLang="en-US" dirty="0"/>
              <a:t>在</a:t>
            </a:r>
            <a:r>
              <a:rPr lang="en-US" altLang="zh-CN" dirty="0"/>
              <a:t>Docker</a:t>
            </a:r>
            <a:r>
              <a:rPr lang="zh-CN" altLang="en-US" dirty="0"/>
              <a:t>容器中运行作业</a:t>
            </a:r>
            <a:endParaRPr lang="en-US" altLang="zh-CN" dirty="0"/>
          </a:p>
          <a:p>
            <a:endParaRPr lang="zh-CN" altLang="en-US" dirty="0"/>
          </a:p>
        </p:txBody>
      </p:sp>
    </p:spTree>
    <p:extLst>
      <p:ext uri="{BB962C8B-B14F-4D97-AF65-F5344CB8AC3E}">
        <p14:creationId xmlns:p14="http://schemas.microsoft.com/office/powerpoint/2010/main" val="3753251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022FC4B-7A69-4D5E-B5FF-59C4178BE258}"/>
              </a:ext>
            </a:extLst>
          </p:cNvPr>
          <p:cNvPicPr>
            <a:picLocks noChangeAspect="1"/>
          </p:cNvPicPr>
          <p:nvPr/>
        </p:nvPicPr>
        <p:blipFill rotWithShape="1">
          <a:blip r:embed="rId2"/>
          <a:srcRect t="12111"/>
          <a:stretch/>
        </p:blipFill>
        <p:spPr>
          <a:xfrm>
            <a:off x="212819" y="1393802"/>
            <a:ext cx="7553325" cy="4512211"/>
          </a:xfrm>
          <a:prstGeom prst="rect">
            <a:avLst/>
          </a:prstGeom>
        </p:spPr>
      </p:pic>
      <p:pic>
        <p:nvPicPr>
          <p:cNvPr id="3" name="图片 2">
            <a:extLst>
              <a:ext uri="{FF2B5EF4-FFF2-40B4-BE49-F238E27FC236}">
                <a16:creationId xmlns:a16="http://schemas.microsoft.com/office/drawing/2014/main" id="{3A30412A-9C90-40E0-9CD9-036BCE55A3F0}"/>
              </a:ext>
            </a:extLst>
          </p:cNvPr>
          <p:cNvPicPr>
            <a:picLocks noChangeAspect="1"/>
          </p:cNvPicPr>
          <p:nvPr/>
        </p:nvPicPr>
        <p:blipFill rotWithShape="1">
          <a:blip r:embed="rId3"/>
          <a:srcRect t="9256"/>
          <a:stretch/>
        </p:blipFill>
        <p:spPr>
          <a:xfrm>
            <a:off x="5847983" y="1030088"/>
            <a:ext cx="7581900" cy="4434110"/>
          </a:xfrm>
          <a:prstGeom prst="rect">
            <a:avLst/>
          </a:prstGeom>
        </p:spPr>
      </p:pic>
      <p:pic>
        <p:nvPicPr>
          <p:cNvPr id="4" name="图片 3">
            <a:extLst>
              <a:ext uri="{FF2B5EF4-FFF2-40B4-BE49-F238E27FC236}">
                <a16:creationId xmlns:a16="http://schemas.microsoft.com/office/drawing/2014/main" id="{298F4573-2A46-4393-840E-115C1904D149}"/>
              </a:ext>
            </a:extLst>
          </p:cNvPr>
          <p:cNvPicPr>
            <a:picLocks noChangeAspect="1"/>
          </p:cNvPicPr>
          <p:nvPr/>
        </p:nvPicPr>
        <p:blipFill>
          <a:blip r:embed="rId4"/>
          <a:stretch>
            <a:fillRect/>
          </a:stretch>
        </p:blipFill>
        <p:spPr>
          <a:xfrm>
            <a:off x="6096000" y="3070858"/>
            <a:ext cx="7648575" cy="5000625"/>
          </a:xfrm>
          <a:prstGeom prst="rect">
            <a:avLst/>
          </a:prstGeom>
        </p:spPr>
      </p:pic>
      <p:sp>
        <p:nvSpPr>
          <p:cNvPr id="5" name="矩形 4">
            <a:extLst>
              <a:ext uri="{FF2B5EF4-FFF2-40B4-BE49-F238E27FC236}">
                <a16:creationId xmlns:a16="http://schemas.microsoft.com/office/drawing/2014/main" id="{38B2B594-4038-4260-8F04-04EA69EE4977}"/>
              </a:ext>
            </a:extLst>
          </p:cNvPr>
          <p:cNvSpPr/>
          <p:nvPr/>
        </p:nvSpPr>
        <p:spPr>
          <a:xfrm>
            <a:off x="212819" y="1035706"/>
            <a:ext cx="1172116" cy="369332"/>
          </a:xfrm>
          <a:prstGeom prst="rect">
            <a:avLst/>
          </a:prstGeom>
        </p:spPr>
        <p:txBody>
          <a:bodyPr wrap="none">
            <a:spAutoFit/>
          </a:bodyPr>
          <a:lstStyle/>
          <a:p>
            <a:r>
              <a:rPr lang="zh-CN" altLang="en-US" dirty="0"/>
              <a:t> 扩大测试</a:t>
            </a:r>
          </a:p>
        </p:txBody>
      </p:sp>
      <p:sp>
        <p:nvSpPr>
          <p:cNvPr id="6" name="矩形 5">
            <a:extLst>
              <a:ext uri="{FF2B5EF4-FFF2-40B4-BE49-F238E27FC236}">
                <a16:creationId xmlns:a16="http://schemas.microsoft.com/office/drawing/2014/main" id="{2722353B-85EC-45ED-9BEA-BEC4FDB60B2E}"/>
              </a:ext>
            </a:extLst>
          </p:cNvPr>
          <p:cNvSpPr/>
          <p:nvPr/>
        </p:nvSpPr>
        <p:spPr>
          <a:xfrm>
            <a:off x="5912103" y="660756"/>
            <a:ext cx="1107996" cy="369332"/>
          </a:xfrm>
          <a:prstGeom prst="rect">
            <a:avLst/>
          </a:prstGeom>
        </p:spPr>
        <p:txBody>
          <a:bodyPr wrap="none">
            <a:spAutoFit/>
          </a:bodyPr>
          <a:lstStyle/>
          <a:p>
            <a:r>
              <a:rPr lang="zh-CN" altLang="en-US" dirty="0"/>
              <a:t>生产性能</a:t>
            </a:r>
          </a:p>
        </p:txBody>
      </p:sp>
    </p:spTree>
    <p:extLst>
      <p:ext uri="{BB962C8B-B14F-4D97-AF65-F5344CB8AC3E}">
        <p14:creationId xmlns:p14="http://schemas.microsoft.com/office/powerpoint/2010/main" val="255154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A47A0FC-2E95-411B-8C8B-04173BC0C5CD}"/>
              </a:ext>
            </a:extLst>
          </p:cNvPr>
          <p:cNvSpPr/>
          <p:nvPr/>
        </p:nvSpPr>
        <p:spPr>
          <a:xfrm>
            <a:off x="6283570" y="1191845"/>
            <a:ext cx="6096000" cy="2308324"/>
          </a:xfrm>
          <a:prstGeom prst="rect">
            <a:avLst/>
          </a:prstGeom>
        </p:spPr>
        <p:txBody>
          <a:bodyPr>
            <a:spAutoFit/>
          </a:bodyPr>
          <a:lstStyle/>
          <a:p>
            <a:r>
              <a:rPr lang="zh-CN" altLang="en-US" sz="2400" dirty="0">
                <a:latin typeface="Times New Roman" panose="02020603050405020304" pitchFamily="18" charset="0"/>
                <a:cs typeface="Times New Roman" panose="02020603050405020304" pitchFamily="18" charset="0"/>
              </a:rPr>
              <a:t>亟待解决的问题 </a:t>
            </a: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针对工作负载类型的</a:t>
            </a:r>
            <a:r>
              <a:rPr lang="zh-CN" altLang="en-US" sz="2400" dirty="0">
                <a:solidFill>
                  <a:srgbClr val="FF0000"/>
                </a:solidFill>
                <a:latin typeface="Times New Roman" panose="02020603050405020304" pitchFamily="18" charset="0"/>
                <a:cs typeface="Times New Roman" panose="02020603050405020304" pitchFamily="18" charset="0"/>
              </a:rPr>
              <a:t>节点内存短缺 </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高和持续的</a:t>
            </a:r>
            <a:r>
              <a:rPr lang="en-US" altLang="zh-CN" sz="2400" dirty="0">
                <a:solidFill>
                  <a:srgbClr val="FF0000"/>
                </a:solidFill>
                <a:latin typeface="Times New Roman" panose="02020603050405020304" pitchFamily="18" charset="0"/>
                <a:cs typeface="Times New Roman" panose="02020603050405020304" pitchFamily="18" charset="0"/>
              </a:rPr>
              <a:t>I / O</a:t>
            </a:r>
            <a:r>
              <a:rPr lang="zh-CN" altLang="en-US" sz="2400" dirty="0">
                <a:solidFill>
                  <a:srgbClr val="FF0000"/>
                </a:solidFill>
                <a:latin typeface="Times New Roman" panose="02020603050405020304" pitchFamily="18" charset="0"/>
                <a:cs typeface="Times New Roman" panose="02020603050405020304" pitchFamily="18" charset="0"/>
              </a:rPr>
              <a:t>压力 </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HPC</a:t>
            </a:r>
            <a:r>
              <a:rPr lang="zh-CN" altLang="en-US" sz="2400" dirty="0">
                <a:latin typeface="Times New Roman" panose="02020603050405020304" pitchFamily="18" charset="0"/>
                <a:cs typeface="Times New Roman" panose="02020603050405020304" pitchFamily="18" charset="0"/>
              </a:rPr>
              <a:t>环境中不常见的</a:t>
            </a:r>
            <a:r>
              <a:rPr lang="en-US" altLang="zh-CN" sz="2400" dirty="0">
                <a:latin typeface="Times New Roman" panose="02020603050405020304" pitchFamily="18" charset="0"/>
                <a:cs typeface="Times New Roman" panose="02020603050405020304" pitchFamily="18" charset="0"/>
              </a:rPr>
              <a:t>I / O</a:t>
            </a:r>
            <a:r>
              <a:rPr lang="zh-CN" altLang="en-US" sz="2400" dirty="0">
                <a:latin typeface="Times New Roman" panose="02020603050405020304" pitchFamily="18" charset="0"/>
                <a:cs typeface="Times New Roman" panose="02020603050405020304" pitchFamily="18" charset="0"/>
              </a:rPr>
              <a:t>模式 </a:t>
            </a: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在</a:t>
            </a:r>
            <a:r>
              <a:rPr lang="en-US" altLang="zh-CN" sz="2400" dirty="0">
                <a:solidFill>
                  <a:srgbClr val="FF0000"/>
                </a:solidFill>
                <a:latin typeface="Times New Roman" panose="02020603050405020304" pitchFamily="18" charset="0"/>
                <a:cs typeface="Times New Roman" panose="02020603050405020304" pitchFamily="18" charset="0"/>
              </a:rPr>
              <a:t>DVS</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DWS Cray</a:t>
            </a:r>
            <a:r>
              <a:rPr lang="zh-CN" altLang="en-US" sz="2400" dirty="0">
                <a:latin typeface="Times New Roman" panose="02020603050405020304" pitchFamily="18" charset="0"/>
                <a:cs typeface="Times New Roman" panose="02020603050405020304" pitchFamily="18" charset="0"/>
              </a:rPr>
              <a:t>技术中暴露</a:t>
            </a:r>
            <a:r>
              <a:rPr lang="en-US" altLang="zh-CN" sz="2400" dirty="0">
                <a:latin typeface="Times New Roman" panose="02020603050405020304" pitchFamily="18" charset="0"/>
                <a:cs typeface="Times New Roman" panose="02020603050405020304" pitchFamily="18" charset="0"/>
              </a:rPr>
              <a:t>bug</a:t>
            </a:r>
            <a:r>
              <a:rPr lang="zh-CN" altLang="en-US" sz="2400" dirty="0">
                <a:latin typeface="Times New Roman" panose="02020603050405020304" pitchFamily="18" charset="0"/>
                <a:cs typeface="Times New Roman" panose="02020603050405020304" pitchFamily="18" charset="0"/>
              </a:rPr>
              <a:t>错误 </a:t>
            </a: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使工作负载适应</a:t>
            </a:r>
            <a:r>
              <a:rPr lang="zh-CN" altLang="en-US" sz="2400" dirty="0">
                <a:solidFill>
                  <a:srgbClr val="FF0000"/>
                </a:solidFill>
                <a:latin typeface="Times New Roman" panose="02020603050405020304" pitchFamily="18" charset="0"/>
                <a:cs typeface="Times New Roman" panose="02020603050405020304" pitchFamily="18" charset="0"/>
              </a:rPr>
              <a:t>体系结构</a:t>
            </a:r>
          </a:p>
        </p:txBody>
      </p:sp>
      <p:sp>
        <p:nvSpPr>
          <p:cNvPr id="4" name="矩形 3">
            <a:extLst>
              <a:ext uri="{FF2B5EF4-FFF2-40B4-BE49-F238E27FC236}">
                <a16:creationId xmlns:a16="http://schemas.microsoft.com/office/drawing/2014/main" id="{9B2B12F2-D474-4AE0-BC97-BEC331D430AC}"/>
              </a:ext>
            </a:extLst>
          </p:cNvPr>
          <p:cNvSpPr/>
          <p:nvPr/>
        </p:nvSpPr>
        <p:spPr>
          <a:xfrm>
            <a:off x="7423054" y="4835158"/>
            <a:ext cx="4346916" cy="830997"/>
          </a:xfrm>
          <a:prstGeom prst="rect">
            <a:avLst/>
          </a:prstGeom>
        </p:spPr>
        <p:txBody>
          <a:bodyPr wrap="square">
            <a:spAutoFit/>
          </a:bodyPr>
          <a:lstStyle/>
          <a:p>
            <a:r>
              <a:rPr lang="zh-CN" altLang="en-US" sz="2400" dirty="0"/>
              <a:t>到目前为止取得了良好的进展</a:t>
            </a:r>
            <a:endParaRPr lang="en-US" altLang="zh-CN" sz="2400" dirty="0"/>
          </a:p>
          <a:p>
            <a:r>
              <a:rPr lang="zh-CN" altLang="en-US" sz="2400" dirty="0"/>
              <a:t>即将准备进入生产阶段</a:t>
            </a:r>
          </a:p>
        </p:txBody>
      </p:sp>
      <p:sp>
        <p:nvSpPr>
          <p:cNvPr id="6" name="矩形 5">
            <a:extLst>
              <a:ext uri="{FF2B5EF4-FFF2-40B4-BE49-F238E27FC236}">
                <a16:creationId xmlns:a16="http://schemas.microsoft.com/office/drawing/2014/main" id="{07AD803C-CC1B-4118-8F3A-5A57EA72479E}"/>
              </a:ext>
            </a:extLst>
          </p:cNvPr>
          <p:cNvSpPr/>
          <p:nvPr/>
        </p:nvSpPr>
        <p:spPr>
          <a:xfrm>
            <a:off x="717453" y="3727163"/>
            <a:ext cx="6570596" cy="1938992"/>
          </a:xfrm>
          <a:prstGeom prst="rect">
            <a:avLst/>
          </a:prstGeom>
        </p:spPr>
        <p:txBody>
          <a:bodyPr wrap="square">
            <a:spAutoFit/>
          </a:bodyPr>
          <a:lstStyle/>
          <a:p>
            <a:r>
              <a:rPr lang="zh-CN" altLang="en-US" sz="2400" dirty="0">
                <a:solidFill>
                  <a:srgbClr val="333333"/>
                </a:solidFill>
                <a:latin typeface="Times New Roman" panose="02020603050405020304" pitchFamily="18" charset="0"/>
                <a:cs typeface="Times New Roman" panose="02020603050405020304" pitchFamily="18" charset="0"/>
              </a:rPr>
              <a:t>短期回答：</a:t>
            </a:r>
            <a:endParaRPr lang="en-US" altLang="zh-CN" sz="24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solidFill>
                  <a:srgbClr val="333333"/>
                </a:solidFill>
                <a:latin typeface="Times New Roman" panose="02020603050405020304" pitchFamily="18" charset="0"/>
                <a:cs typeface="Times New Roman" panose="02020603050405020304" pitchFamily="18" charset="0"/>
              </a:rPr>
              <a:t> 在目前条件和商业模式下没有什么大不了的</a:t>
            </a:r>
            <a:endParaRPr lang="en-US" altLang="zh-CN" sz="24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solidFill>
                  <a:srgbClr val="333333"/>
                </a:solidFill>
                <a:latin typeface="Times New Roman" panose="02020603050405020304" pitchFamily="18" charset="0"/>
                <a:cs typeface="Times New Roman" panose="02020603050405020304" pitchFamily="18" charset="0"/>
              </a:rPr>
              <a:t> 我们收获与代价一致（也没有弹性）</a:t>
            </a:r>
            <a:endParaRPr lang="en-US" altLang="zh-CN" sz="24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solidFill>
                  <a:srgbClr val="333333"/>
                </a:solidFill>
                <a:latin typeface="Times New Roman" panose="02020603050405020304" pitchFamily="18" charset="0"/>
                <a:cs typeface="Times New Roman" panose="02020603050405020304" pitchFamily="18" charset="0"/>
              </a:rPr>
              <a:t>工作实施和操作压力很高</a:t>
            </a:r>
            <a:endParaRPr lang="en-US" altLang="zh-CN" sz="24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solidFill>
                  <a:srgbClr val="333333"/>
                </a:solidFill>
                <a:latin typeface="Times New Roman" panose="02020603050405020304" pitchFamily="18" charset="0"/>
                <a:cs typeface="Times New Roman" panose="02020603050405020304" pitchFamily="18" charset="0"/>
              </a:rPr>
              <a:t> </a:t>
            </a:r>
            <a:r>
              <a:rPr lang="en-US" altLang="zh-CN" sz="2400" dirty="0">
                <a:solidFill>
                  <a:srgbClr val="333333"/>
                </a:solidFill>
                <a:latin typeface="Times New Roman" panose="02020603050405020304" pitchFamily="18" charset="0"/>
                <a:cs typeface="Times New Roman" panose="02020603050405020304" pitchFamily="18" charset="0"/>
              </a:rPr>
              <a:t>HPC</a:t>
            </a:r>
            <a:r>
              <a:rPr lang="zh-CN" altLang="en-US" sz="2400" dirty="0">
                <a:solidFill>
                  <a:srgbClr val="333333"/>
                </a:solidFill>
                <a:latin typeface="Times New Roman" panose="02020603050405020304" pitchFamily="18" charset="0"/>
                <a:cs typeface="Times New Roman" panose="02020603050405020304" pitchFamily="18" charset="0"/>
              </a:rPr>
              <a:t>很吸引人 </a:t>
            </a:r>
            <a:r>
              <a:rPr lang="en-US" altLang="zh-CN" sz="2400" dirty="0">
                <a:solidFill>
                  <a:srgbClr val="333333"/>
                </a:solidFill>
                <a:latin typeface="Times New Roman" panose="02020603050405020304" pitchFamily="18" charset="0"/>
                <a:cs typeface="Times New Roman" panose="02020603050405020304" pitchFamily="18" charset="0"/>
              </a:rPr>
              <a:t>- </a:t>
            </a:r>
            <a:r>
              <a:rPr lang="zh-CN" altLang="en-US" sz="2400" dirty="0">
                <a:solidFill>
                  <a:srgbClr val="333333"/>
                </a:solidFill>
                <a:latin typeface="Times New Roman" panose="02020603050405020304" pitchFamily="18" charset="0"/>
                <a:cs typeface="Times New Roman" panose="02020603050405020304" pitchFamily="18" charset="0"/>
              </a:rPr>
              <a:t>可以变得更吸引人</a:t>
            </a:r>
            <a:endParaRPr lang="zh-CN" altLang="en-US" sz="24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B763325-6AC3-4F91-9BD9-554245DA0237}"/>
              </a:ext>
            </a:extLst>
          </p:cNvPr>
          <p:cNvSpPr/>
          <p:nvPr/>
        </p:nvSpPr>
        <p:spPr>
          <a:xfrm>
            <a:off x="717455" y="1647969"/>
            <a:ext cx="4562622" cy="1938992"/>
          </a:xfrm>
          <a:prstGeom prst="rect">
            <a:avLst/>
          </a:prstGeom>
        </p:spPr>
        <p:txBody>
          <a:bodyPr wrap="square">
            <a:spAutoFit/>
          </a:bodyPr>
          <a:lstStyle/>
          <a:p>
            <a:r>
              <a:rPr lang="zh-CN" altLang="en-US" sz="2400" dirty="0"/>
              <a:t>目前：</a:t>
            </a:r>
            <a:endParaRPr lang="en-US" altLang="zh-CN" sz="2400" dirty="0"/>
          </a:p>
          <a:p>
            <a:pPr marL="342900" indent="-342900">
              <a:buFont typeface="Arial" panose="020B0604020202020204" pitchFamily="34" charset="0"/>
              <a:buChar char="•"/>
            </a:pPr>
            <a:r>
              <a:rPr lang="zh-CN" altLang="en-US" sz="2400" dirty="0"/>
              <a:t>性能很好</a:t>
            </a:r>
            <a:endParaRPr lang="en-US" altLang="zh-CN" sz="2400" dirty="0"/>
          </a:p>
          <a:p>
            <a:pPr marL="342900" indent="-342900">
              <a:buFont typeface="Arial" panose="020B0604020202020204" pitchFamily="34" charset="0"/>
              <a:buChar char="•"/>
            </a:pPr>
            <a:r>
              <a:rPr lang="zh-CN" altLang="en-US" sz="2400" dirty="0"/>
              <a:t>资源成本略低</a:t>
            </a:r>
            <a:endParaRPr lang="en-US" altLang="zh-CN" sz="2400" dirty="0"/>
          </a:p>
          <a:p>
            <a:pPr marL="342900" indent="-342900">
              <a:buFont typeface="Arial" panose="020B0604020202020204" pitchFamily="34" charset="0"/>
              <a:buChar char="•"/>
            </a:pPr>
            <a:r>
              <a:rPr lang="zh-CN" altLang="en-US" sz="2400" dirty="0"/>
              <a:t>集成成本高和会有持续的挑战</a:t>
            </a:r>
            <a:endParaRPr lang="en-US" altLang="zh-CN" sz="2400" dirty="0"/>
          </a:p>
          <a:p>
            <a:endParaRPr lang="zh-CN" altLang="en-US" sz="2400" dirty="0"/>
          </a:p>
        </p:txBody>
      </p:sp>
      <p:sp>
        <p:nvSpPr>
          <p:cNvPr id="8" name="文本框 7">
            <a:extLst>
              <a:ext uri="{FF2B5EF4-FFF2-40B4-BE49-F238E27FC236}">
                <a16:creationId xmlns:a16="http://schemas.microsoft.com/office/drawing/2014/main" id="{220B4660-DE6E-4D17-98C3-7CD7715B5C20}"/>
              </a:ext>
            </a:extLst>
          </p:cNvPr>
          <p:cNvSpPr txBox="1"/>
          <p:nvPr/>
        </p:nvSpPr>
        <p:spPr>
          <a:xfrm>
            <a:off x="717453" y="316620"/>
            <a:ext cx="3882683" cy="584775"/>
          </a:xfrm>
          <a:prstGeom prst="rect">
            <a:avLst/>
          </a:prstGeom>
          <a:noFill/>
        </p:spPr>
        <p:txBody>
          <a:bodyPr wrap="square" rtlCol="0">
            <a:spAutoFit/>
          </a:bodyPr>
          <a:lstStyle/>
          <a:p>
            <a:r>
              <a:rPr lang="zh-CN" altLang="en-US" sz="3200" dirty="0"/>
              <a:t>短期问题</a:t>
            </a:r>
          </a:p>
        </p:txBody>
      </p:sp>
    </p:spTree>
    <p:extLst>
      <p:ext uri="{BB962C8B-B14F-4D97-AF65-F5344CB8AC3E}">
        <p14:creationId xmlns:p14="http://schemas.microsoft.com/office/powerpoint/2010/main" val="1405007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CE60F22-987F-4DAB-B1E5-59005E75ACCF}"/>
              </a:ext>
            </a:extLst>
          </p:cNvPr>
          <p:cNvSpPr/>
          <p:nvPr/>
        </p:nvSpPr>
        <p:spPr>
          <a:xfrm>
            <a:off x="717453" y="1524624"/>
            <a:ext cx="9819249" cy="1747210"/>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中长期：</a:t>
            </a:r>
            <a:endParaRPr lang="en-US" altLang="zh-CN" sz="2400" dirty="0">
              <a:latin typeface="Times New Roman" panose="02020603050405020304" pitchFamily="18" charset="0"/>
              <a:cs typeface="Times New Roman" panose="02020603050405020304" pitchFamily="18" charset="0"/>
            </a:endParaRPr>
          </a:p>
          <a:p>
            <a:pPr marL="342900" indent="-342900">
              <a:lnSpc>
                <a:spcPct val="120000"/>
              </a:lnSpc>
              <a:buFont typeface="Arial" panose="020B0604020202020204" pitchFamily="34" charset="0"/>
              <a:buChar char="•"/>
            </a:pPr>
            <a:r>
              <a:rPr lang="zh-CN" altLang="en-US" sz="2400" dirty="0">
                <a:solidFill>
                  <a:srgbClr val="FF0000"/>
                </a:solidFill>
                <a:latin typeface="Times New Roman" panose="02020603050405020304" pitchFamily="18" charset="0"/>
                <a:cs typeface="Times New Roman" panose="02020603050405020304" pitchFamily="18" charset="0"/>
              </a:rPr>
              <a:t>体系结构</a:t>
            </a:r>
            <a:r>
              <a:rPr lang="zh-CN" altLang="en-US" sz="2400" dirty="0">
                <a:latin typeface="Times New Roman" panose="02020603050405020304" pitchFamily="18" charset="0"/>
                <a:cs typeface="Times New Roman" panose="02020603050405020304" pitchFamily="18" charset="0"/>
              </a:rPr>
              <a:t>解决方案可能为未来的计算模型铺平道路</a:t>
            </a:r>
            <a:endParaRPr lang="en-US" altLang="zh-CN" sz="2400" dirty="0">
              <a:latin typeface="Times New Roman" panose="02020603050405020304" pitchFamily="18" charset="0"/>
              <a:cs typeface="Times New Roman" panose="02020603050405020304" pitchFamily="18" charset="0"/>
            </a:endParaRPr>
          </a:p>
          <a:p>
            <a:pPr marL="342900" indent="-342900">
              <a:lnSpc>
                <a:spcPct val="12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E.G. shifter</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CVMFS </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Debugging of DVS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potential in DWS</a:t>
            </a:r>
            <a:endParaRPr lang="zh-CN" altLang="en-US" sz="2400" dirty="0">
              <a:latin typeface="Times New Roman" panose="02020603050405020304" pitchFamily="18" charset="0"/>
              <a:cs typeface="Times New Roman" panose="02020603050405020304" pitchFamily="18" charset="0"/>
            </a:endParaRPr>
          </a:p>
          <a:p>
            <a:pPr marL="342900" indent="-342900">
              <a:lnSpc>
                <a:spcPct val="12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供应模型会更加灵活，资源的合作、专家的支持</a:t>
            </a:r>
          </a:p>
        </p:txBody>
      </p:sp>
      <p:sp>
        <p:nvSpPr>
          <p:cNvPr id="7" name="矩形 6">
            <a:extLst>
              <a:ext uri="{FF2B5EF4-FFF2-40B4-BE49-F238E27FC236}">
                <a16:creationId xmlns:a16="http://schemas.microsoft.com/office/drawing/2014/main" id="{014D61F2-444F-41C2-B0A7-19F16B1EEC52}"/>
              </a:ext>
            </a:extLst>
          </p:cNvPr>
          <p:cNvSpPr/>
          <p:nvPr/>
        </p:nvSpPr>
        <p:spPr>
          <a:xfrm>
            <a:off x="717454" y="3895063"/>
            <a:ext cx="9819248" cy="2264274"/>
          </a:xfrm>
          <a:prstGeom prst="rect">
            <a:avLst/>
          </a:prstGeom>
        </p:spPr>
        <p:txBody>
          <a:bodyPr wrap="square">
            <a:spAutoFit/>
          </a:bodyPr>
          <a:lstStyle/>
          <a:p>
            <a:pPr>
              <a:lnSpc>
                <a:spcPct val="120000"/>
              </a:lnSpc>
            </a:pPr>
            <a:r>
              <a:rPr lang="zh-CN" altLang="en-US" sz="2400" dirty="0">
                <a:latin typeface="Times New Roman" panose="02020603050405020304" pitchFamily="18" charset="0"/>
                <a:cs typeface="Times New Roman" panose="02020603050405020304" pitchFamily="18" charset="0"/>
              </a:rPr>
              <a:t>从长远来看：</a:t>
            </a:r>
            <a:endParaRPr lang="en-US" altLang="zh-CN" sz="2400" dirty="0">
              <a:latin typeface="Times New Roman" panose="02020603050405020304" pitchFamily="18" charset="0"/>
              <a:cs typeface="Times New Roman" panose="02020603050405020304" pitchFamily="18" charset="0"/>
            </a:endParaRPr>
          </a:p>
          <a:p>
            <a:pPr marL="342900" indent="-342900">
              <a:lnSpc>
                <a:spcPct val="12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开发新颖的</a:t>
            </a:r>
            <a:r>
              <a:rPr lang="zh-CN" altLang="en-US" sz="2400" dirty="0">
                <a:solidFill>
                  <a:srgbClr val="FF0000"/>
                </a:solidFill>
                <a:latin typeface="Times New Roman" panose="02020603050405020304" pitchFamily="18" charset="0"/>
                <a:cs typeface="Times New Roman" panose="02020603050405020304" pitchFamily="18" charset="0"/>
              </a:rPr>
              <a:t>计算模型</a:t>
            </a:r>
          </a:p>
          <a:p>
            <a:pPr marL="342900" indent="-342900">
              <a:lnSpc>
                <a:spcPct val="12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新颖的架构，数据湖泊，代码优化，移植到</a:t>
            </a:r>
            <a:r>
              <a:rPr lang="en-US" altLang="zh-CN" sz="2400" dirty="0">
                <a:latin typeface="Times New Roman" panose="02020603050405020304" pitchFamily="18" charset="0"/>
                <a:cs typeface="Times New Roman" panose="02020603050405020304" pitchFamily="18" charset="0"/>
              </a:rPr>
              <a:t>GPU</a:t>
            </a:r>
          </a:p>
          <a:p>
            <a:pPr marL="342900" indent="-342900">
              <a:lnSpc>
                <a:spcPct val="12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ATLAS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CERN</a:t>
            </a:r>
            <a:r>
              <a:rPr lang="zh-CN" altLang="en-US" sz="2400" dirty="0">
                <a:latin typeface="Times New Roman" panose="02020603050405020304" pitchFamily="18" charset="0"/>
                <a:cs typeface="Times New Roman" panose="02020603050405020304" pitchFamily="18" charset="0"/>
              </a:rPr>
              <a:t>正在提出几个研发项目</a:t>
            </a:r>
            <a:endParaRPr lang="en-US" altLang="zh-CN" sz="2400" dirty="0">
              <a:latin typeface="Times New Roman" panose="02020603050405020304" pitchFamily="18" charset="0"/>
              <a:cs typeface="Times New Roman" panose="02020603050405020304" pitchFamily="18" charset="0"/>
            </a:endParaRPr>
          </a:p>
          <a:p>
            <a:pPr marL="342900" indent="-342900">
              <a:lnSpc>
                <a:spcPct val="12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整合工作可能会得到回报、包容的心态、为特定活动提供弹性资源</a:t>
            </a:r>
            <a:endParaRPr lang="en-US" altLang="zh-CN" sz="2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2F56211A-B6CB-42F6-B0FF-F82A95E180E9}"/>
              </a:ext>
            </a:extLst>
          </p:cNvPr>
          <p:cNvSpPr txBox="1"/>
          <p:nvPr/>
        </p:nvSpPr>
        <p:spPr>
          <a:xfrm>
            <a:off x="717453" y="316620"/>
            <a:ext cx="3882683" cy="584775"/>
          </a:xfrm>
          <a:prstGeom prst="rect">
            <a:avLst/>
          </a:prstGeom>
          <a:noFill/>
        </p:spPr>
        <p:txBody>
          <a:bodyPr wrap="square" rtlCol="0">
            <a:spAutoFit/>
          </a:bodyPr>
          <a:lstStyle/>
          <a:p>
            <a:r>
              <a:rPr lang="zh-CN" altLang="en-US" sz="3200" dirty="0"/>
              <a:t>长期展望</a:t>
            </a:r>
          </a:p>
        </p:txBody>
      </p:sp>
    </p:spTree>
    <p:extLst>
      <p:ext uri="{BB962C8B-B14F-4D97-AF65-F5344CB8AC3E}">
        <p14:creationId xmlns:p14="http://schemas.microsoft.com/office/powerpoint/2010/main" val="118858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91B81A1-869E-4D31-A601-D70556EDA37C}"/>
              </a:ext>
            </a:extLst>
          </p:cNvPr>
          <p:cNvSpPr/>
          <p:nvPr/>
        </p:nvSpPr>
        <p:spPr>
          <a:xfrm>
            <a:off x="886265" y="1736693"/>
            <a:ext cx="11021952" cy="2709140"/>
          </a:xfrm>
          <a:prstGeom prst="rect">
            <a:avLst/>
          </a:prstGeom>
        </p:spPr>
        <p:txBody>
          <a:bodyPr wrap="square">
            <a:spAutoFit/>
          </a:bodyPr>
          <a:lstStyle/>
          <a:p>
            <a:pPr>
              <a:lnSpc>
                <a:spcPct val="120000"/>
              </a:lnSpc>
            </a:pPr>
            <a:r>
              <a:rPr lang="en-US" altLang="zh-CN" sz="2400" dirty="0">
                <a:solidFill>
                  <a:srgbClr val="FF0000"/>
                </a:solidFill>
                <a:latin typeface="Times New Roman" panose="02020603050405020304" pitchFamily="18" charset="0"/>
                <a:cs typeface="Times New Roman" panose="02020603050405020304" pitchFamily="18" charset="0"/>
              </a:rPr>
              <a:t>LHC</a:t>
            </a:r>
            <a:r>
              <a:rPr lang="zh-CN" altLang="en-US" sz="2400" dirty="0">
                <a:solidFill>
                  <a:srgbClr val="FF0000"/>
                </a:solidFill>
                <a:latin typeface="Times New Roman" panose="02020603050405020304" pitchFamily="18" charset="0"/>
                <a:cs typeface="Times New Roman" panose="02020603050405020304" pitchFamily="18" charset="0"/>
              </a:rPr>
              <a:t>未来的计算需求应该受益于</a:t>
            </a:r>
            <a:r>
              <a:rPr lang="en-US" altLang="zh-CN" sz="2400" dirty="0">
                <a:solidFill>
                  <a:srgbClr val="FF0000"/>
                </a:solidFill>
                <a:latin typeface="Times New Roman" panose="02020603050405020304" pitchFamily="18" charset="0"/>
                <a:cs typeface="Times New Roman" panose="02020603050405020304" pitchFamily="18" charset="0"/>
              </a:rPr>
              <a:t>HPCs</a:t>
            </a:r>
          </a:p>
          <a:p>
            <a:pPr marL="342900" indent="-342900">
              <a:lnSpc>
                <a:spcPct val="12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新一代</a:t>
            </a:r>
            <a:r>
              <a:rPr lang="en-US" altLang="zh-CN" sz="2400" dirty="0">
                <a:latin typeface="Times New Roman" panose="02020603050405020304" pitchFamily="18" charset="0"/>
                <a:cs typeface="Times New Roman" panose="02020603050405020304" pitchFamily="18" charset="0"/>
              </a:rPr>
              <a:t>HPC</a:t>
            </a:r>
            <a:r>
              <a:rPr lang="zh-CN" altLang="en-US" sz="2400" dirty="0">
                <a:latin typeface="Times New Roman" panose="02020603050405020304" pitchFamily="18" charset="0"/>
                <a:cs typeface="Times New Roman" panose="02020603050405020304" pitchFamily="18" charset="0"/>
              </a:rPr>
              <a:t>应满足</a:t>
            </a:r>
            <a:r>
              <a:rPr lang="en-US" altLang="zh-CN" sz="2400" dirty="0">
                <a:latin typeface="Times New Roman" panose="02020603050405020304" pitchFamily="18" charset="0"/>
                <a:cs typeface="Times New Roman" panose="02020603050405020304" pitchFamily="18" charset="0"/>
              </a:rPr>
              <a:t>HEP</a:t>
            </a:r>
            <a:r>
              <a:rPr lang="zh-CN" altLang="en-US" sz="2400" dirty="0">
                <a:latin typeface="Times New Roman" panose="02020603050405020304" pitchFamily="18" charset="0"/>
                <a:cs typeface="Times New Roman" panose="02020603050405020304" pitchFamily="18" charset="0"/>
              </a:rPr>
              <a:t>社区应用的要求</a:t>
            </a:r>
          </a:p>
          <a:p>
            <a:pPr marL="342900" indent="-342900">
              <a:lnSpc>
                <a:spcPct val="12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与实验数据处理框架相整合并不是一件容易的事情</a:t>
            </a:r>
            <a:endParaRPr lang="en-US" altLang="zh-CN" sz="2400" dirty="0">
              <a:latin typeface="Times New Roman" panose="02020603050405020304" pitchFamily="18" charset="0"/>
              <a:cs typeface="Times New Roman" panose="02020603050405020304" pitchFamily="18" charset="0"/>
            </a:endParaRPr>
          </a:p>
          <a:p>
            <a:pPr marL="342900" indent="-342900">
              <a:lnSpc>
                <a:spcPct val="120000"/>
              </a:lnSpc>
              <a:buFont typeface="Arial" panose="020B0604020202020204" pitchFamily="34" charset="0"/>
              <a:buChar char="•"/>
            </a:pPr>
            <a:r>
              <a:rPr lang="en-US" altLang="zh-CN" sz="2400" dirty="0">
                <a:solidFill>
                  <a:srgbClr val="FF0000"/>
                </a:solidFill>
                <a:latin typeface="Times New Roman" panose="02020603050405020304" pitchFamily="18" charset="0"/>
                <a:cs typeface="Times New Roman" panose="02020603050405020304" pitchFamily="18" charset="0"/>
              </a:rPr>
              <a:t>HEP</a:t>
            </a:r>
            <a:r>
              <a:rPr lang="zh-CN" altLang="en-US" sz="2400" dirty="0">
                <a:solidFill>
                  <a:srgbClr val="FF0000"/>
                </a:solidFill>
                <a:latin typeface="Times New Roman" panose="02020603050405020304" pitchFamily="18" charset="0"/>
                <a:cs typeface="Times New Roman" panose="02020603050405020304" pitchFamily="18" charset="0"/>
              </a:rPr>
              <a:t>社区与</a:t>
            </a:r>
            <a:r>
              <a:rPr lang="en-US" altLang="zh-CN" sz="2400" dirty="0">
                <a:solidFill>
                  <a:srgbClr val="FF0000"/>
                </a:solidFill>
                <a:latin typeface="Times New Roman" panose="02020603050405020304" pitchFamily="18" charset="0"/>
                <a:cs typeface="Times New Roman" panose="02020603050405020304" pitchFamily="18" charset="0"/>
              </a:rPr>
              <a:t>CSCS</a:t>
            </a:r>
            <a:r>
              <a:rPr lang="zh-CN" altLang="en-US" sz="2400" dirty="0">
                <a:solidFill>
                  <a:srgbClr val="FF0000"/>
                </a:solidFill>
                <a:latin typeface="Times New Roman" panose="02020603050405020304" pitchFamily="18" charset="0"/>
                <a:cs typeface="Times New Roman" panose="02020603050405020304" pitchFamily="18" charset="0"/>
              </a:rPr>
              <a:t>已经将</a:t>
            </a:r>
            <a:r>
              <a:rPr lang="en-US" altLang="zh-CN" sz="2400" dirty="0">
                <a:solidFill>
                  <a:srgbClr val="FF0000"/>
                </a:solidFill>
                <a:latin typeface="Times New Roman" panose="02020603050405020304" pitchFamily="18" charset="0"/>
                <a:cs typeface="Times New Roman" panose="02020603050405020304" pitchFamily="18" charset="0"/>
              </a:rPr>
              <a:t>Piz Daint</a:t>
            </a:r>
            <a:r>
              <a:rPr lang="zh-CN" altLang="en-US" sz="2400" dirty="0">
                <a:solidFill>
                  <a:srgbClr val="FF0000"/>
                </a:solidFill>
                <a:latin typeface="Times New Roman" panose="02020603050405020304" pitchFamily="18" charset="0"/>
                <a:cs typeface="Times New Roman" panose="02020603050405020304" pitchFamily="18" charset="0"/>
              </a:rPr>
              <a:t>与</a:t>
            </a:r>
            <a:r>
              <a:rPr lang="en-US" altLang="zh-CN" sz="2400" dirty="0">
                <a:solidFill>
                  <a:srgbClr val="FF0000"/>
                </a:solidFill>
                <a:latin typeface="Times New Roman" panose="02020603050405020304" pitchFamily="18" charset="0"/>
                <a:cs typeface="Times New Roman" panose="02020603050405020304" pitchFamily="18" charset="0"/>
              </a:rPr>
              <a:t>WLCG</a:t>
            </a:r>
            <a:r>
              <a:rPr lang="zh-CN" altLang="en-US" sz="2400" dirty="0">
                <a:solidFill>
                  <a:srgbClr val="FF0000"/>
                </a:solidFill>
                <a:latin typeface="Times New Roman" panose="02020603050405020304" pitchFamily="18" charset="0"/>
                <a:cs typeface="Times New Roman" panose="02020603050405020304" pitchFamily="18" charset="0"/>
              </a:rPr>
              <a:t>框架结合</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342900" indent="-342900">
              <a:lnSpc>
                <a:spcPct val="12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CERN</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CSCS</a:t>
            </a:r>
            <a:r>
              <a:rPr lang="zh-CN" altLang="en-US" sz="2400" dirty="0">
                <a:latin typeface="Times New Roman" panose="02020603050405020304" pitchFamily="18" charset="0"/>
                <a:cs typeface="Times New Roman" panose="02020603050405020304" pitchFamily="18" charset="0"/>
              </a:rPr>
              <a:t>有兴趣开发新模型</a:t>
            </a:r>
            <a:endParaRPr lang="en-US" altLang="zh-CN" sz="2400" dirty="0">
              <a:latin typeface="Times New Roman" panose="02020603050405020304" pitchFamily="18" charset="0"/>
              <a:cs typeface="Times New Roman" panose="02020603050405020304" pitchFamily="18" charset="0"/>
            </a:endParaRPr>
          </a:p>
          <a:p>
            <a:pPr marL="342900" indent="-342900">
              <a:lnSpc>
                <a:spcPct val="12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ATLAS</a:t>
            </a:r>
            <a:r>
              <a:rPr lang="zh-CN" altLang="en-US" sz="2400" dirty="0">
                <a:latin typeface="Times New Roman" panose="02020603050405020304" pitchFamily="18" charset="0"/>
                <a:cs typeface="Times New Roman" panose="02020603050405020304" pitchFamily="18" charset="0"/>
              </a:rPr>
              <a:t>积极参与 新型架构和软件优化</a:t>
            </a:r>
            <a:endParaRPr lang="en-US" altLang="zh-CN"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8A2BB37-7184-45B5-9912-55E622512FA0}"/>
              </a:ext>
            </a:extLst>
          </p:cNvPr>
          <p:cNvPicPr>
            <a:picLocks noChangeAspect="1"/>
          </p:cNvPicPr>
          <p:nvPr/>
        </p:nvPicPr>
        <p:blipFill>
          <a:blip r:embed="rId2"/>
          <a:stretch>
            <a:fillRect/>
          </a:stretch>
        </p:blipFill>
        <p:spPr>
          <a:xfrm>
            <a:off x="8431592" y="3094892"/>
            <a:ext cx="3476625" cy="457200"/>
          </a:xfrm>
          <a:prstGeom prst="rect">
            <a:avLst/>
          </a:prstGeom>
        </p:spPr>
      </p:pic>
      <p:sp>
        <p:nvSpPr>
          <p:cNvPr id="6" name="矩形 5">
            <a:extLst>
              <a:ext uri="{FF2B5EF4-FFF2-40B4-BE49-F238E27FC236}">
                <a16:creationId xmlns:a16="http://schemas.microsoft.com/office/drawing/2014/main" id="{34315707-5B30-4B0F-84C0-628CF5245C9F}"/>
              </a:ext>
            </a:extLst>
          </p:cNvPr>
          <p:cNvSpPr/>
          <p:nvPr/>
        </p:nvSpPr>
        <p:spPr>
          <a:xfrm>
            <a:off x="585024" y="5891073"/>
            <a:ext cx="11021952" cy="923330"/>
          </a:xfrm>
          <a:prstGeom prst="rect">
            <a:avLst/>
          </a:prstGeom>
        </p:spPr>
        <p:txBody>
          <a:bodyPr wrap="square">
            <a:spAutoFit/>
          </a:bodyPr>
          <a:lstStyle/>
          <a:p>
            <a:r>
              <a:rPr lang="zh-CN" altLang="en-US" dirty="0">
                <a:solidFill>
                  <a:srgbClr val="3B3B3B"/>
                </a:solidFill>
                <a:latin typeface="Times New Roman" panose="02020603050405020304" pitchFamily="18" charset="0"/>
                <a:cs typeface="Times New Roman" panose="02020603050405020304" pitchFamily="18" charset="0"/>
              </a:rPr>
              <a:t>全球</a:t>
            </a:r>
            <a:r>
              <a:rPr lang="en-US" altLang="zh-CN" dirty="0">
                <a:solidFill>
                  <a:srgbClr val="3B3B3B"/>
                </a:solidFill>
                <a:latin typeface="Times New Roman" panose="02020603050405020304" pitchFamily="18" charset="0"/>
                <a:cs typeface="Times New Roman" panose="02020603050405020304" pitchFamily="18" charset="0"/>
              </a:rPr>
              <a:t>LHC</a:t>
            </a:r>
            <a:r>
              <a:rPr lang="zh-CN" altLang="en-US" dirty="0">
                <a:solidFill>
                  <a:srgbClr val="3B3B3B"/>
                </a:solidFill>
                <a:latin typeface="Times New Roman" panose="02020603050405020304" pitchFamily="18" charset="0"/>
                <a:cs typeface="Times New Roman" panose="02020603050405020304" pitchFamily="18" charset="0"/>
              </a:rPr>
              <a:t>计算网格（</a:t>
            </a:r>
            <a:r>
              <a:rPr lang="en-US" altLang="zh-CN" dirty="0">
                <a:solidFill>
                  <a:srgbClr val="3B3B3B"/>
                </a:solidFill>
                <a:latin typeface="Times New Roman" panose="02020603050405020304" pitchFamily="18" charset="0"/>
                <a:cs typeface="Times New Roman" panose="02020603050405020304" pitchFamily="18" charset="0"/>
              </a:rPr>
              <a:t>WLCG</a:t>
            </a:r>
            <a:r>
              <a:rPr lang="zh-CN" altLang="en-US" dirty="0">
                <a:solidFill>
                  <a:srgbClr val="3B3B3B"/>
                </a:solidFill>
                <a:latin typeface="Times New Roman" panose="02020603050405020304" pitchFamily="18" charset="0"/>
                <a:cs typeface="Times New Roman" panose="02020603050405020304" pitchFamily="18" charset="0"/>
              </a:rPr>
              <a:t>）项目是由</a:t>
            </a:r>
            <a:r>
              <a:rPr lang="en-US" altLang="zh-CN" dirty="0">
                <a:solidFill>
                  <a:srgbClr val="3B3B3B"/>
                </a:solidFill>
                <a:latin typeface="Times New Roman" panose="02020603050405020304" pitchFamily="18" charset="0"/>
                <a:cs typeface="Times New Roman" panose="02020603050405020304" pitchFamily="18" charset="0"/>
              </a:rPr>
              <a:t>42</a:t>
            </a:r>
            <a:r>
              <a:rPr lang="zh-CN" altLang="en-US" dirty="0">
                <a:solidFill>
                  <a:srgbClr val="3B3B3B"/>
                </a:solidFill>
                <a:latin typeface="Times New Roman" panose="02020603050405020304" pitchFamily="18" charset="0"/>
                <a:cs typeface="Times New Roman" panose="02020603050405020304" pitchFamily="18" charset="0"/>
              </a:rPr>
              <a:t>个国家的</a:t>
            </a:r>
            <a:r>
              <a:rPr lang="en-US" altLang="zh-CN" dirty="0">
                <a:solidFill>
                  <a:srgbClr val="3B3B3B"/>
                </a:solidFill>
                <a:latin typeface="Times New Roman" panose="02020603050405020304" pitchFamily="18" charset="0"/>
                <a:cs typeface="Times New Roman" panose="02020603050405020304" pitchFamily="18" charset="0"/>
              </a:rPr>
              <a:t>170</a:t>
            </a:r>
            <a:r>
              <a:rPr lang="zh-CN" altLang="en-US" dirty="0">
                <a:solidFill>
                  <a:srgbClr val="3B3B3B"/>
                </a:solidFill>
                <a:latin typeface="Times New Roman" panose="02020603050405020304" pitchFamily="18" charset="0"/>
                <a:cs typeface="Times New Roman" panose="02020603050405020304" pitchFamily="18" charset="0"/>
              </a:rPr>
              <a:t>多个计算中心组成的全球合作项目，将国家和国际网格基础设施连接起来。</a:t>
            </a:r>
            <a:r>
              <a:rPr lang="en-US" altLang="zh-CN" dirty="0">
                <a:solidFill>
                  <a:srgbClr val="3B3B3B"/>
                </a:solidFill>
                <a:latin typeface="Times New Roman" panose="02020603050405020304" pitchFamily="18" charset="0"/>
                <a:cs typeface="Times New Roman" panose="02020603050405020304" pitchFamily="18" charset="0"/>
              </a:rPr>
              <a:t>WLCG</a:t>
            </a:r>
            <a:r>
              <a:rPr lang="zh-CN" altLang="en-US" dirty="0">
                <a:solidFill>
                  <a:srgbClr val="3B3B3B"/>
                </a:solidFill>
                <a:latin typeface="Times New Roman" panose="02020603050405020304" pitchFamily="18" charset="0"/>
                <a:cs typeface="Times New Roman" panose="02020603050405020304" pitchFamily="18" charset="0"/>
              </a:rPr>
              <a:t>项目的任务是提供全球计算资源，以存储，分发和分析</a:t>
            </a:r>
            <a:r>
              <a:rPr lang="en-US" altLang="zh-CN" dirty="0">
                <a:solidFill>
                  <a:srgbClr val="3B3B3B"/>
                </a:solidFill>
                <a:latin typeface="Times New Roman" panose="02020603050405020304" pitchFamily="18" charset="0"/>
                <a:cs typeface="Times New Roman" panose="02020603050405020304" pitchFamily="18" charset="0"/>
              </a:rPr>
              <a:t>LHC</a:t>
            </a:r>
            <a:r>
              <a:rPr lang="zh-CN" altLang="en-US" dirty="0">
                <a:solidFill>
                  <a:srgbClr val="3B3B3B"/>
                </a:solidFill>
                <a:latin typeface="Times New Roman" panose="02020603050405020304" pitchFamily="18" charset="0"/>
                <a:cs typeface="Times New Roman" panose="02020603050405020304" pitchFamily="18" charset="0"/>
              </a:rPr>
              <a:t>每年运营所需的约</a:t>
            </a:r>
            <a:r>
              <a:rPr lang="en-US" altLang="zh-CN" dirty="0">
                <a:solidFill>
                  <a:srgbClr val="3B3B3B"/>
                </a:solidFill>
                <a:latin typeface="Times New Roman" panose="02020603050405020304" pitchFamily="18" charset="0"/>
                <a:cs typeface="Times New Roman" panose="02020603050405020304" pitchFamily="18" charset="0"/>
              </a:rPr>
              <a:t>50-70 PB</a:t>
            </a:r>
            <a:r>
              <a:rPr lang="zh-CN" altLang="en-US" dirty="0">
                <a:solidFill>
                  <a:srgbClr val="3B3B3B"/>
                </a:solidFill>
                <a:latin typeface="Times New Roman" panose="02020603050405020304" pitchFamily="18" charset="0"/>
                <a:cs typeface="Times New Roman" panose="02020603050405020304" pitchFamily="18" charset="0"/>
              </a:rPr>
              <a:t>的数据。</a:t>
            </a:r>
            <a:endParaRPr lang="zh-CN" altLang="en-US" i="0" dirty="0">
              <a:solidFill>
                <a:srgbClr val="3B3B3B"/>
              </a:solidFill>
              <a:effectLst/>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FD2F9C7-98DC-4469-91B1-6A0FC26E6A8F}"/>
              </a:ext>
            </a:extLst>
          </p:cNvPr>
          <p:cNvSpPr txBox="1"/>
          <p:nvPr/>
        </p:nvSpPr>
        <p:spPr>
          <a:xfrm>
            <a:off x="886265" y="478302"/>
            <a:ext cx="4389120" cy="646331"/>
          </a:xfrm>
          <a:prstGeom prst="rect">
            <a:avLst/>
          </a:prstGeom>
          <a:noFill/>
        </p:spPr>
        <p:txBody>
          <a:bodyPr wrap="square" rtlCol="0">
            <a:spAutoFit/>
          </a:bodyPr>
          <a:lstStyle/>
          <a:p>
            <a:r>
              <a:rPr lang="zh-CN" altLang="en-US" sz="3600" dirty="0"/>
              <a:t>结论</a:t>
            </a:r>
          </a:p>
        </p:txBody>
      </p:sp>
    </p:spTree>
    <p:extLst>
      <p:ext uri="{BB962C8B-B14F-4D97-AF65-F5344CB8AC3E}">
        <p14:creationId xmlns:p14="http://schemas.microsoft.com/office/powerpoint/2010/main" val="59368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236515-639E-438E-9B27-A713D765DEA5}"/>
              </a:ext>
            </a:extLst>
          </p:cNvPr>
          <p:cNvSpPr txBox="1"/>
          <p:nvPr/>
        </p:nvSpPr>
        <p:spPr>
          <a:xfrm>
            <a:off x="858505" y="496228"/>
            <a:ext cx="1107996" cy="646331"/>
          </a:xfrm>
          <a:prstGeom prst="rect">
            <a:avLst/>
          </a:prstGeom>
          <a:noFill/>
        </p:spPr>
        <p:txBody>
          <a:bodyPr wrap="none" rtlCol="0">
            <a:spAutoFit/>
          </a:bodyPr>
          <a:lstStyle/>
          <a:p>
            <a:r>
              <a:rPr lang="zh-CN" altLang="en-US" sz="3600" dirty="0">
                <a:latin typeface="+mn-ea"/>
              </a:rPr>
              <a:t>目录</a:t>
            </a:r>
            <a:endParaRPr lang="en-US" altLang="zh-CN" sz="3600" dirty="0">
              <a:ea typeface="+mn-ea"/>
              <a:cs typeface="Arial" panose="020B0604020202020204" pitchFamily="34" charset="0"/>
            </a:endParaRPr>
          </a:p>
        </p:txBody>
      </p:sp>
      <p:sp>
        <p:nvSpPr>
          <p:cNvPr id="2" name="文本框 1">
            <a:extLst>
              <a:ext uri="{FF2B5EF4-FFF2-40B4-BE49-F238E27FC236}">
                <a16:creationId xmlns:a16="http://schemas.microsoft.com/office/drawing/2014/main" id="{FE8C8DEB-B74D-4627-9CD8-5E31E48946B8}"/>
              </a:ext>
            </a:extLst>
          </p:cNvPr>
          <p:cNvSpPr txBox="1"/>
          <p:nvPr/>
        </p:nvSpPr>
        <p:spPr>
          <a:xfrm>
            <a:off x="1412503" y="1536174"/>
            <a:ext cx="10811653" cy="4731232"/>
          </a:xfrm>
          <a:prstGeom prst="rect">
            <a:avLst/>
          </a:prstGeom>
          <a:noFill/>
        </p:spPr>
        <p:txBody>
          <a:bodyPr wrap="square" rtlCol="0">
            <a:spAutoFit/>
          </a:bodyPr>
          <a:lstStyle/>
          <a:p>
            <a:pPr marL="457200" indent="-457200">
              <a:lnSpc>
                <a:spcPct val="130000"/>
              </a:lnSpc>
              <a:buFont typeface="+mj-lt"/>
              <a:buAutoNum type="arabicPeriod"/>
            </a:pPr>
            <a:r>
              <a:rPr lang="zh-CN" altLang="en-US" sz="2400" dirty="0">
                <a:latin typeface="Times New Roman" panose="02020603050405020304" pitchFamily="18" charset="0"/>
                <a:cs typeface="Times New Roman" panose="02020603050405020304" pitchFamily="18" charset="0"/>
              </a:rPr>
              <a:t>会议简介</a:t>
            </a:r>
            <a:endParaRPr lang="en-US" altLang="zh-CN" sz="2400" dirty="0">
              <a:latin typeface="Times New Roman" panose="02020603050405020304" pitchFamily="18" charset="0"/>
              <a:cs typeface="Times New Roman" panose="02020603050405020304" pitchFamily="18" charset="0"/>
            </a:endParaRPr>
          </a:p>
          <a:p>
            <a:pPr marL="457200" indent="-457200">
              <a:lnSpc>
                <a:spcPct val="130000"/>
              </a:lnSpc>
              <a:buFont typeface="+mj-lt"/>
              <a:buAutoNum type="arabicPeriod"/>
            </a:pPr>
            <a:r>
              <a:rPr lang="zh-CN" altLang="zh-CN" sz="2400" kern="0" dirty="0">
                <a:latin typeface="Times New Roman" panose="02020603050405020304" pitchFamily="18" charset="0"/>
                <a:cs typeface="Times New Roman" panose="02020603050405020304" pitchFamily="18" charset="0"/>
              </a:rPr>
              <a:t>在</a:t>
            </a:r>
            <a:r>
              <a:rPr lang="en-US" altLang="zh-CN" sz="2400" kern="0" dirty="0">
                <a:solidFill>
                  <a:srgbClr val="FF0000"/>
                </a:solidFill>
                <a:latin typeface="Times New Roman" panose="02020603050405020304" pitchFamily="18" charset="0"/>
                <a:cs typeface="Times New Roman" panose="02020603050405020304" pitchFamily="18" charset="0"/>
              </a:rPr>
              <a:t>Titan</a:t>
            </a:r>
            <a:r>
              <a:rPr lang="zh-CN" altLang="zh-CN" sz="2400" kern="0" dirty="0">
                <a:latin typeface="Times New Roman" panose="02020603050405020304" pitchFamily="18" charset="0"/>
                <a:cs typeface="Times New Roman" panose="02020603050405020304" pitchFamily="18" charset="0"/>
              </a:rPr>
              <a:t>上运行</a:t>
            </a:r>
            <a:r>
              <a:rPr lang="en-US" altLang="zh-CN" sz="2400" kern="0" dirty="0">
                <a:latin typeface="Times New Roman" panose="02020603050405020304" pitchFamily="18" charset="0"/>
                <a:cs typeface="Times New Roman" panose="02020603050405020304" pitchFamily="18" charset="0"/>
              </a:rPr>
              <a:t>IceCube</a:t>
            </a:r>
            <a:r>
              <a:rPr lang="zh-CN" altLang="zh-CN" sz="2400" kern="0" dirty="0">
                <a:latin typeface="Times New Roman" panose="02020603050405020304" pitchFamily="18" charset="0"/>
                <a:cs typeface="Times New Roman" panose="02020603050405020304" pitchFamily="18" charset="0"/>
              </a:rPr>
              <a:t>仿真工作的经验</a:t>
            </a:r>
            <a:endParaRPr lang="en-US" altLang="zh-CN" sz="2400" kern="0" dirty="0">
              <a:latin typeface="Times New Roman" panose="02020603050405020304" pitchFamily="18" charset="0"/>
              <a:cs typeface="Times New Roman" panose="02020603050405020304" pitchFamily="18" charset="0"/>
            </a:endParaRPr>
          </a:p>
          <a:p>
            <a:pPr marL="457200" indent="-457200">
              <a:lnSpc>
                <a:spcPct val="130000"/>
              </a:lnSpc>
              <a:buFont typeface="+mj-lt"/>
              <a:buAutoNum type="arabicPeriod"/>
            </a:pP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CSCS</a:t>
            </a:r>
            <a:r>
              <a:rPr lang="zh-CN" altLang="en-US" sz="2400" dirty="0">
                <a:latin typeface="Times New Roman" panose="02020603050405020304" pitchFamily="18" charset="0"/>
                <a:cs typeface="Times New Roman" panose="02020603050405020304" pitchFamily="18" charset="0"/>
              </a:rPr>
              <a:t>的</a:t>
            </a:r>
            <a:r>
              <a:rPr lang="en-US" altLang="zh-CN" sz="2400" dirty="0">
                <a:solidFill>
                  <a:srgbClr val="FF0000"/>
                </a:solidFill>
                <a:latin typeface="Times New Roman" panose="02020603050405020304" pitchFamily="18" charset="0"/>
                <a:cs typeface="Times New Roman" panose="02020603050405020304" pitchFamily="18" charset="0"/>
              </a:rPr>
              <a:t>Cray XC-50</a:t>
            </a:r>
            <a:r>
              <a:rPr lang="zh-CN" altLang="en-US" sz="2400" dirty="0">
                <a:latin typeface="Times New Roman" panose="02020603050405020304" pitchFamily="18" charset="0"/>
                <a:cs typeface="Times New Roman" panose="02020603050405020304" pitchFamily="18" charset="0"/>
              </a:rPr>
              <a:t>上进行</a:t>
            </a:r>
            <a:r>
              <a:rPr lang="en-US" altLang="zh-CN" sz="2400" dirty="0">
                <a:latin typeface="Times New Roman" panose="02020603050405020304" pitchFamily="18" charset="0"/>
                <a:cs typeface="Times New Roman" panose="02020603050405020304" pitchFamily="18" charset="0"/>
              </a:rPr>
              <a:t>ATLAS</a:t>
            </a:r>
            <a:r>
              <a:rPr lang="zh-CN" altLang="en-US" sz="2400" dirty="0">
                <a:latin typeface="Times New Roman" panose="02020603050405020304" pitchFamily="18" charset="0"/>
                <a:cs typeface="Times New Roman" panose="02020603050405020304" pitchFamily="18" charset="0"/>
              </a:rPr>
              <a:t>数据处理的生产经验和性能</a:t>
            </a:r>
            <a:endParaRPr lang="en-US" altLang="zh-CN" sz="2400" dirty="0">
              <a:latin typeface="Times New Roman" panose="02020603050405020304" pitchFamily="18" charset="0"/>
              <a:cs typeface="Times New Roman" panose="02020603050405020304" pitchFamily="18" charset="0"/>
            </a:endParaRPr>
          </a:p>
          <a:p>
            <a:pPr marL="457200" indent="-457200">
              <a:lnSpc>
                <a:spcPct val="130000"/>
              </a:lnSpc>
              <a:buFont typeface="+mj-lt"/>
              <a:buAutoNum type="arabicPeriod"/>
            </a:pPr>
            <a:r>
              <a:rPr lang="zh-CN" altLang="en-US" sz="2400" dirty="0">
                <a:latin typeface="Times New Roman" panose="02020603050405020304" pitchFamily="18" charset="0"/>
                <a:cs typeface="Times New Roman" panose="02020603050405020304" pitchFamily="18" charset="0"/>
              </a:rPr>
              <a:t>在</a:t>
            </a:r>
            <a:r>
              <a:rPr lang="en-US" altLang="zh-CN" sz="2400" dirty="0">
                <a:solidFill>
                  <a:srgbClr val="FF0000"/>
                </a:solidFill>
                <a:latin typeface="Times New Roman" panose="02020603050405020304" pitchFamily="18" charset="0"/>
                <a:cs typeface="Times New Roman" panose="02020603050405020304" pitchFamily="18" charset="0"/>
              </a:rPr>
              <a:t>NERSC</a:t>
            </a:r>
            <a:r>
              <a:rPr lang="zh-CN" altLang="en-US" sz="2400" dirty="0">
                <a:latin typeface="Times New Roman" panose="02020603050405020304" pitchFamily="18" charset="0"/>
                <a:cs typeface="Times New Roman" panose="02020603050405020304" pitchFamily="18" charset="0"/>
              </a:rPr>
              <a:t>的超级计算机上启用生产</a:t>
            </a:r>
            <a:r>
              <a:rPr lang="en-US" altLang="zh-CN" sz="2400" dirty="0">
                <a:latin typeface="Times New Roman" panose="02020603050405020304" pitchFamily="18" charset="0"/>
                <a:cs typeface="Times New Roman" panose="02020603050405020304" pitchFamily="18" charset="0"/>
              </a:rPr>
              <a:t>HEP</a:t>
            </a:r>
            <a:r>
              <a:rPr lang="zh-CN" altLang="en-US" sz="2400" dirty="0">
                <a:latin typeface="Times New Roman" panose="02020603050405020304" pitchFamily="18" charset="0"/>
                <a:cs typeface="Times New Roman" panose="02020603050405020304" pitchFamily="18" charset="0"/>
              </a:rPr>
              <a:t>工作流程</a:t>
            </a:r>
            <a:endParaRPr lang="en-US" altLang="zh-CN" sz="2400" dirty="0">
              <a:latin typeface="Times New Roman" panose="02020603050405020304" pitchFamily="18" charset="0"/>
              <a:cs typeface="Times New Roman" panose="02020603050405020304" pitchFamily="18" charset="0"/>
            </a:endParaRPr>
          </a:p>
          <a:p>
            <a:pPr marL="457200" indent="-457200">
              <a:lnSpc>
                <a:spcPct val="130000"/>
              </a:lnSpc>
              <a:buFont typeface="+mj-lt"/>
              <a:buAutoNum type="arabicPeriod"/>
            </a:pPr>
            <a:r>
              <a:rPr lang="zh-CN" altLang="en-US" sz="2400" dirty="0">
                <a:latin typeface="Times New Roman" panose="02020603050405020304" pitchFamily="18" charset="0"/>
                <a:cs typeface="Times New Roman" panose="02020603050405020304" pitchFamily="18" charset="0"/>
              </a:rPr>
              <a:t>用于</a:t>
            </a:r>
            <a:r>
              <a:rPr lang="en-US" altLang="zh-CN" sz="2400" dirty="0">
                <a:latin typeface="Times New Roman" panose="02020603050405020304" pitchFamily="18" charset="0"/>
                <a:cs typeface="Times New Roman" panose="02020603050405020304" pitchFamily="18" charset="0"/>
              </a:rPr>
              <a:t>HENP</a:t>
            </a:r>
            <a:r>
              <a:rPr lang="zh-CN" altLang="en-US" sz="2400" dirty="0">
                <a:latin typeface="Times New Roman" panose="02020603050405020304" pitchFamily="18" charset="0"/>
                <a:cs typeface="Times New Roman" panose="02020603050405020304" pitchFamily="18" charset="0"/>
              </a:rPr>
              <a:t>（高能核物理）和极端规模应用的</a:t>
            </a:r>
            <a:r>
              <a:rPr lang="en-US" altLang="zh-CN" sz="2400" dirty="0">
                <a:solidFill>
                  <a:srgbClr val="FF0000"/>
                </a:solidFill>
                <a:latin typeface="Times New Roman" panose="02020603050405020304" pitchFamily="18" charset="0"/>
                <a:cs typeface="Times New Roman" panose="02020603050405020304" pitchFamily="18" charset="0"/>
              </a:rPr>
              <a:t>Titan</a:t>
            </a:r>
            <a:r>
              <a:rPr lang="en-US" altLang="zh-CN" sz="2400" dirty="0">
                <a:latin typeface="Times New Roman" panose="02020603050405020304" pitchFamily="18" charset="0"/>
                <a:cs typeface="Times New Roman" panose="02020603050405020304" pitchFamily="18" charset="0"/>
              </a:rPr>
              <a:t> BigPanDA</a:t>
            </a:r>
            <a:r>
              <a:rPr lang="zh-CN" altLang="en-US" sz="2400" dirty="0">
                <a:latin typeface="Times New Roman" panose="02020603050405020304" pitchFamily="18" charset="0"/>
                <a:cs typeface="Times New Roman" panose="02020603050405020304" pitchFamily="18" charset="0"/>
              </a:rPr>
              <a:t>工作流管理</a:t>
            </a:r>
            <a:endParaRPr lang="en-US" altLang="zh-CN" sz="2400" dirty="0">
              <a:latin typeface="Times New Roman" panose="02020603050405020304" pitchFamily="18" charset="0"/>
              <a:cs typeface="Times New Roman" panose="02020603050405020304" pitchFamily="18" charset="0"/>
            </a:endParaRPr>
          </a:p>
          <a:p>
            <a:pPr marL="457200" indent="-457200">
              <a:lnSpc>
                <a:spcPct val="130000"/>
              </a:lnSpc>
              <a:buFont typeface="+mj-lt"/>
              <a:buAutoNum type="arabicPeriod"/>
            </a:pPr>
            <a:r>
              <a:rPr lang="en-US" altLang="zh-CN" sz="2400" dirty="0">
                <a:latin typeface="Times New Roman" panose="02020603050405020304" pitchFamily="18" charset="0"/>
                <a:cs typeface="Times New Roman" panose="02020603050405020304" pitchFamily="18" charset="0"/>
              </a:rPr>
              <a:t>PanDA</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RADICAL-Pilot</a:t>
            </a:r>
            <a:r>
              <a:rPr lang="zh-CN" altLang="en-US" sz="2400" dirty="0">
                <a:latin typeface="Times New Roman" panose="02020603050405020304" pitchFamily="18" charset="0"/>
                <a:cs typeface="Times New Roman" panose="02020603050405020304" pitchFamily="18" charset="0"/>
              </a:rPr>
              <a:t>集成：启用</a:t>
            </a:r>
            <a:r>
              <a:rPr lang="en-US" altLang="zh-CN" sz="2400" dirty="0">
                <a:solidFill>
                  <a:srgbClr val="FF0000"/>
                </a:solidFill>
                <a:latin typeface="Times New Roman" panose="02020603050405020304" pitchFamily="18" charset="0"/>
                <a:cs typeface="Times New Roman" panose="02020603050405020304" pitchFamily="18" charset="0"/>
              </a:rPr>
              <a:t>HPC</a:t>
            </a:r>
            <a:r>
              <a:rPr lang="zh-CN" altLang="en-US" sz="2400" dirty="0">
                <a:latin typeface="Times New Roman" panose="02020603050405020304" pitchFamily="18" charset="0"/>
                <a:cs typeface="Times New Roman" panose="02020603050405020304" pitchFamily="18" charset="0"/>
              </a:rPr>
              <a:t>资源的试验范例</a:t>
            </a:r>
            <a:endParaRPr lang="en-US" altLang="zh-CN" sz="2400" dirty="0">
              <a:latin typeface="Times New Roman" panose="02020603050405020304" pitchFamily="18" charset="0"/>
              <a:cs typeface="Times New Roman" panose="02020603050405020304" pitchFamily="18" charset="0"/>
            </a:endParaRPr>
          </a:p>
          <a:p>
            <a:pPr marL="457200" indent="-457200">
              <a:lnSpc>
                <a:spcPct val="130000"/>
              </a:lnSpc>
              <a:buFont typeface="+mj-lt"/>
              <a:buAutoNum type="arabicPeriod"/>
            </a:pPr>
            <a:r>
              <a:rPr lang="en-US" altLang="zh-CN" sz="2400" dirty="0">
                <a:latin typeface="Times New Roman" panose="02020603050405020304" pitchFamily="18" charset="0"/>
                <a:cs typeface="Times New Roman" panose="02020603050405020304" pitchFamily="18" charset="0"/>
              </a:rPr>
              <a:t>HEPCloud</a:t>
            </a:r>
            <a:r>
              <a:rPr lang="zh-CN" altLang="en-US" sz="2400" dirty="0">
                <a:latin typeface="Times New Roman" panose="02020603050405020304" pitchFamily="18" charset="0"/>
                <a:cs typeface="Times New Roman" panose="02020603050405020304" pitchFamily="18" charset="0"/>
              </a:rPr>
              <a:t>，一种使用智能决策支持系统的弹性混合</a:t>
            </a:r>
            <a:r>
              <a:rPr lang="en-US" altLang="zh-CN" sz="2400" dirty="0">
                <a:latin typeface="Times New Roman" panose="02020603050405020304" pitchFamily="18" charset="0"/>
                <a:cs typeface="Times New Roman" panose="02020603050405020304" pitchFamily="18" charset="0"/>
              </a:rPr>
              <a:t>HEP</a:t>
            </a:r>
            <a:r>
              <a:rPr lang="zh-CN" altLang="en-US" sz="2400" dirty="0">
                <a:latin typeface="Times New Roman" panose="02020603050405020304" pitchFamily="18" charset="0"/>
                <a:cs typeface="Times New Roman" panose="02020603050405020304" pitchFamily="18" charset="0"/>
              </a:rPr>
              <a:t>设施</a:t>
            </a:r>
            <a:endParaRPr lang="en-US" altLang="zh-CN" sz="2400" dirty="0">
              <a:latin typeface="Times New Roman" panose="02020603050405020304" pitchFamily="18" charset="0"/>
              <a:cs typeface="Times New Roman" panose="02020603050405020304" pitchFamily="18" charset="0"/>
            </a:endParaRPr>
          </a:p>
          <a:p>
            <a:pPr marL="457200" indent="-457200">
              <a:spcAft>
                <a:spcPts val="0"/>
              </a:spcAft>
              <a:buFont typeface="+mj-lt"/>
              <a:buAutoNum type="arabicPeriod"/>
            </a:pPr>
            <a:r>
              <a:rPr lang="zh-CN" altLang="zh-CN" sz="2400" kern="0" dirty="0">
                <a:latin typeface="Times New Roman" panose="02020603050405020304" pitchFamily="18" charset="0"/>
                <a:cs typeface="Times New Roman" panose="02020603050405020304" pitchFamily="18" charset="0"/>
              </a:rPr>
              <a:t>将</a:t>
            </a:r>
            <a:r>
              <a:rPr lang="en-US" altLang="zh-CN" sz="2400" kern="0" dirty="0">
                <a:solidFill>
                  <a:srgbClr val="FF0000"/>
                </a:solidFill>
                <a:latin typeface="Times New Roman" panose="02020603050405020304" pitchFamily="18" charset="0"/>
                <a:cs typeface="Times New Roman" panose="02020603050405020304" pitchFamily="18" charset="0"/>
              </a:rPr>
              <a:t>HPC</a:t>
            </a:r>
            <a:r>
              <a:rPr lang="zh-CN" altLang="zh-CN" sz="2400" kern="0" dirty="0">
                <a:latin typeface="Times New Roman" panose="02020603050405020304" pitchFamily="18" charset="0"/>
                <a:cs typeface="Times New Roman" panose="02020603050405020304" pitchFamily="18" charset="0"/>
              </a:rPr>
              <a:t>集成到</a:t>
            </a:r>
            <a:r>
              <a:rPr lang="en-US" altLang="zh-CN" sz="2400" kern="0" dirty="0">
                <a:latin typeface="Times New Roman" panose="02020603050405020304" pitchFamily="18" charset="0"/>
                <a:cs typeface="Times New Roman" panose="02020603050405020304" pitchFamily="18" charset="0"/>
              </a:rPr>
              <a:t>CERN</a:t>
            </a:r>
            <a:r>
              <a:rPr lang="zh-CN" altLang="zh-CN" sz="2400" kern="0" dirty="0">
                <a:latin typeface="Times New Roman" panose="02020603050405020304" pitchFamily="18" charset="0"/>
                <a:cs typeface="Times New Roman" panose="02020603050405020304" pitchFamily="18" charset="0"/>
              </a:rPr>
              <a:t>的</a:t>
            </a:r>
            <a:r>
              <a:rPr lang="zh-CN" altLang="en-US" sz="2400" kern="0" dirty="0">
                <a:latin typeface="Times New Roman" panose="02020603050405020304" pitchFamily="18" charset="0"/>
                <a:cs typeface="Times New Roman" panose="02020603050405020304" pitchFamily="18" charset="0"/>
              </a:rPr>
              <a:t>轻量级</a:t>
            </a:r>
            <a:r>
              <a:rPr lang="zh-CN" altLang="zh-CN" sz="2400" kern="0" dirty="0">
                <a:latin typeface="Times New Roman" panose="02020603050405020304" pitchFamily="18" charset="0"/>
                <a:cs typeface="Times New Roman" panose="02020603050405020304" pitchFamily="18" charset="0"/>
              </a:rPr>
              <a:t>和以云为中心的环境中</a:t>
            </a:r>
            <a:endParaRPr lang="zh-CN" altLang="zh-CN" sz="2400" kern="100" dirty="0">
              <a:latin typeface="Times New Roman" panose="02020603050405020304" pitchFamily="18" charset="0"/>
              <a:cs typeface="Times New Roman" panose="02020603050405020304" pitchFamily="18" charset="0"/>
            </a:endParaRPr>
          </a:p>
          <a:p>
            <a:pPr marL="457200" indent="-457200">
              <a:lnSpc>
                <a:spcPct val="130000"/>
              </a:lnSpc>
              <a:buFont typeface="+mj-lt"/>
              <a:buAutoNum type="arabicPeriod"/>
            </a:pPr>
            <a:r>
              <a:rPr lang="zh-CN" altLang="en-US" sz="2400" dirty="0">
                <a:latin typeface="Times New Roman" panose="02020603050405020304" pitchFamily="18" charset="0"/>
                <a:cs typeface="Times New Roman" panose="02020603050405020304" pitchFamily="18" charset="0"/>
              </a:rPr>
              <a:t>高能物理计算负载均衡策略的建模与仿真</a:t>
            </a:r>
          </a:p>
          <a:p>
            <a:pPr marL="457200" indent="-457200">
              <a:lnSpc>
                <a:spcPct val="130000"/>
              </a:lnSpc>
              <a:buFont typeface="+mj-lt"/>
              <a:buAutoNum type="arabicPeriod"/>
            </a:pPr>
            <a:r>
              <a:rPr lang="zh-CN" altLang="en-US" sz="2400" dirty="0">
                <a:latin typeface="Times New Roman" panose="02020603050405020304" pitchFamily="18" charset="0"/>
                <a:cs typeface="Times New Roman" panose="02020603050405020304" pitchFamily="18" charset="0"/>
              </a:rPr>
              <a:t>通过可中断的</a:t>
            </a:r>
            <a:r>
              <a:rPr lang="en-US" altLang="zh-CN" sz="2400" dirty="0" err="1">
                <a:latin typeface="Times New Roman" panose="02020603050405020304" pitchFamily="18" charset="0"/>
                <a:cs typeface="Times New Roman" panose="02020603050405020304" pitchFamily="18" charset="0"/>
              </a:rPr>
              <a:t>LHCb</a:t>
            </a:r>
            <a:r>
              <a:rPr lang="zh-CN" altLang="en-US" sz="2400" dirty="0">
                <a:latin typeface="Times New Roman" panose="02020603050405020304" pitchFamily="18" charset="0"/>
                <a:cs typeface="Times New Roman" panose="02020603050405020304" pitchFamily="18" charset="0"/>
              </a:rPr>
              <a:t>蒙特卡罗最大限度地减少浪费的</a:t>
            </a:r>
            <a:r>
              <a:rPr lang="en-US" altLang="zh-CN" sz="2400" dirty="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时间</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021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10B5B4-3DE3-461F-A8B7-43DC7C7A8775}"/>
              </a:ext>
            </a:extLst>
          </p:cNvPr>
          <p:cNvSpPr/>
          <p:nvPr/>
        </p:nvSpPr>
        <p:spPr>
          <a:xfrm>
            <a:off x="473612" y="543338"/>
            <a:ext cx="5711820" cy="1200329"/>
          </a:xfrm>
          <a:prstGeom prst="rect">
            <a:avLst/>
          </a:prstGeom>
        </p:spPr>
        <p:txBody>
          <a:bodyPr wrap="none">
            <a:spAutoFit/>
          </a:bodyPr>
          <a:lstStyle/>
          <a:p>
            <a:r>
              <a:rPr lang="en-US" altLang="zh-CN" sz="3600" dirty="0">
                <a:latin typeface="Times New Roman" panose="02020603050405020304" pitchFamily="18" charset="0"/>
                <a:cs typeface="Times New Roman" panose="02020603050405020304" pitchFamily="18" charset="0"/>
              </a:rPr>
              <a:t>4 </a:t>
            </a:r>
            <a:r>
              <a:rPr lang="zh-CN" altLang="en-US" sz="3600" dirty="0">
                <a:latin typeface="Times New Roman" panose="02020603050405020304" pitchFamily="18" charset="0"/>
                <a:cs typeface="Times New Roman" panose="02020603050405020304" pitchFamily="18" charset="0"/>
              </a:rPr>
              <a:t>在</a:t>
            </a:r>
            <a:r>
              <a:rPr lang="en-US" altLang="zh-CN" sz="3600" dirty="0">
                <a:latin typeface="Times New Roman" panose="02020603050405020304" pitchFamily="18" charset="0"/>
                <a:cs typeface="Times New Roman" panose="02020603050405020304" pitchFamily="18" charset="0"/>
              </a:rPr>
              <a:t>NERSC</a:t>
            </a:r>
            <a:r>
              <a:rPr lang="zh-CN" altLang="en-US" sz="3600" dirty="0">
                <a:latin typeface="Times New Roman" panose="02020603050405020304" pitchFamily="18" charset="0"/>
                <a:cs typeface="Times New Roman" panose="02020603050405020304" pitchFamily="18" charset="0"/>
              </a:rPr>
              <a:t>的超级计算机上</a:t>
            </a:r>
            <a:endParaRPr lang="en-US"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a:t>
            </a:r>
            <a:r>
              <a:rPr lang="zh-CN" altLang="en-US" sz="3600" dirty="0">
                <a:latin typeface="Times New Roman" panose="02020603050405020304" pitchFamily="18" charset="0"/>
                <a:cs typeface="Times New Roman" panose="02020603050405020304" pitchFamily="18" charset="0"/>
              </a:rPr>
              <a:t>启用</a:t>
            </a:r>
            <a:r>
              <a:rPr lang="en-US" altLang="zh-CN" sz="3600" dirty="0">
                <a:latin typeface="Times New Roman" panose="02020603050405020304" pitchFamily="18" charset="0"/>
                <a:cs typeface="Times New Roman" panose="02020603050405020304" pitchFamily="18" charset="0"/>
              </a:rPr>
              <a:t>HEP</a:t>
            </a:r>
            <a:r>
              <a:rPr lang="zh-CN" altLang="en-US" sz="3600" dirty="0">
                <a:latin typeface="Times New Roman" panose="02020603050405020304" pitchFamily="18" charset="0"/>
                <a:cs typeface="Times New Roman" panose="02020603050405020304" pitchFamily="18" charset="0"/>
              </a:rPr>
              <a:t>工作流程</a:t>
            </a:r>
          </a:p>
        </p:txBody>
      </p:sp>
      <p:sp>
        <p:nvSpPr>
          <p:cNvPr id="4" name="矩形 3">
            <a:extLst>
              <a:ext uri="{FF2B5EF4-FFF2-40B4-BE49-F238E27FC236}">
                <a16:creationId xmlns:a16="http://schemas.microsoft.com/office/drawing/2014/main" id="{0E140607-8886-44C4-A2AC-54C35A0B58F2}"/>
              </a:ext>
            </a:extLst>
          </p:cNvPr>
          <p:cNvSpPr/>
          <p:nvPr/>
        </p:nvSpPr>
        <p:spPr>
          <a:xfrm>
            <a:off x="380164" y="2459504"/>
            <a:ext cx="11610536" cy="2382191"/>
          </a:xfrm>
          <a:prstGeom prst="rect">
            <a:avLst/>
          </a:prstGeom>
        </p:spPr>
        <p:txBody>
          <a:bodyPr wrap="square">
            <a:spAutoFit/>
          </a:bodyPr>
          <a:lstStyle/>
          <a:p>
            <a:pPr marL="342900" indent="-342900">
              <a:lnSpc>
                <a:spcPct val="13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HEP </a:t>
            </a:r>
            <a:r>
              <a:rPr lang="zh-CN" altLang="en-US" sz="2400" dirty="0">
                <a:latin typeface="Times New Roman" panose="02020603050405020304" pitchFamily="18" charset="0"/>
                <a:cs typeface="Times New Roman" panose="02020603050405020304" pitchFamily="18" charset="0"/>
              </a:rPr>
              <a:t>工作流组件</a:t>
            </a:r>
            <a:r>
              <a:rPr lang="en-US" altLang="zh-CN" sz="2400" dirty="0">
                <a:latin typeface="Times New Roman" panose="02020603050405020304" pitchFamily="18" charset="0"/>
                <a:cs typeface="Times New Roman" panose="02020603050405020304" pitchFamily="18" charset="0"/>
              </a:rPr>
              <a:t>: HPC</a:t>
            </a:r>
            <a:r>
              <a:rPr lang="zh-CN" altLang="en-US" sz="2400" dirty="0">
                <a:latin typeface="Times New Roman" panose="02020603050405020304" pitchFamily="18" charset="0"/>
                <a:cs typeface="Times New Roman" panose="02020603050405020304" pitchFamily="18" charset="0"/>
              </a:rPr>
              <a:t>的挑战；解决办法；</a:t>
            </a:r>
            <a:r>
              <a:rPr lang="en-US" altLang="zh-CN" sz="2400" dirty="0">
                <a:latin typeface="Times New Roman" panose="02020603050405020304" pitchFamily="18" charset="0"/>
                <a:cs typeface="Times New Roman" panose="02020603050405020304" pitchFamily="18" charset="0"/>
              </a:rPr>
              <a:t> NERSC </a:t>
            </a:r>
            <a:r>
              <a:rPr lang="zh-CN" altLang="en-US" sz="2400" dirty="0">
                <a:latin typeface="Times New Roman" panose="02020603050405020304" pitchFamily="18" charset="0"/>
                <a:cs typeface="Times New Roman" panose="02020603050405020304" pitchFamily="18" charset="0"/>
              </a:rPr>
              <a:t>技术</a:t>
            </a:r>
            <a:endParaRPr lang="en-US" altLang="zh-CN" sz="2400" dirty="0">
              <a:latin typeface="Times New Roman" panose="02020603050405020304" pitchFamily="18" charset="0"/>
              <a:cs typeface="Times New Roman" panose="02020603050405020304" pitchFamily="18" charset="0"/>
            </a:endParaRPr>
          </a:p>
          <a:p>
            <a:pPr marL="342900" indent="-342900">
              <a:lnSpc>
                <a:spcPct val="13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最近</a:t>
            </a:r>
            <a:r>
              <a:rPr lang="en-US" altLang="zh-CN" sz="2400" dirty="0">
                <a:latin typeface="Times New Roman" panose="02020603050405020304" pitchFamily="18" charset="0"/>
                <a:cs typeface="Times New Roman" panose="02020603050405020304" pitchFamily="18" charset="0"/>
              </a:rPr>
              <a:t>NERSC</a:t>
            </a:r>
            <a:r>
              <a:rPr lang="zh-CN" altLang="en-US" sz="2400" dirty="0">
                <a:latin typeface="Times New Roman" panose="02020603050405020304" pitchFamily="18" charset="0"/>
                <a:cs typeface="Times New Roman" panose="02020603050405020304" pitchFamily="18" charset="0"/>
              </a:rPr>
              <a:t>的高能物理实验亮点</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成就；方法；从用户支持角度观察</a:t>
            </a:r>
            <a:endParaRPr lang="en-US" altLang="zh-CN" sz="2400" dirty="0">
              <a:latin typeface="Times New Roman" panose="02020603050405020304" pitchFamily="18" charset="0"/>
              <a:cs typeface="Times New Roman" panose="02020603050405020304" pitchFamily="18" charset="0"/>
            </a:endParaRPr>
          </a:p>
          <a:p>
            <a:pPr marL="342900" indent="-342900" defTabSz="457200" eaLnBrk="1" fontAlgn="auto" hangingPunct="1">
              <a:lnSpc>
                <a:spcPct val="130000"/>
              </a:lnSpc>
              <a:spcBef>
                <a:spcPts val="0"/>
              </a:spcBef>
              <a:spcAft>
                <a:spcPts val="0"/>
              </a:spcAft>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最近的一些</a:t>
            </a:r>
            <a:r>
              <a:rPr lang="zh-CN" altLang="en-US" sz="2400" dirty="0">
                <a:solidFill>
                  <a:srgbClr val="FF0000"/>
                </a:solidFill>
                <a:latin typeface="Times New Roman" panose="02020603050405020304" pitchFamily="18" charset="0"/>
                <a:cs typeface="Times New Roman" panose="02020603050405020304" pitchFamily="18" charset="0"/>
              </a:rPr>
              <a:t>技术发展</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DVFMS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Cori Networking</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SPIN</a:t>
            </a:r>
          </a:p>
          <a:p>
            <a:pPr marL="342900" indent="-342900" defTabSz="457200" eaLnBrk="1" fontAlgn="auto" hangingPunct="1">
              <a:lnSpc>
                <a:spcPct val="130000"/>
              </a:lnSpc>
              <a:spcBef>
                <a:spcPts val="0"/>
              </a:spcBef>
              <a:spcAft>
                <a:spcPts val="0"/>
              </a:spcAf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NERSC</a:t>
            </a:r>
            <a:r>
              <a:rPr lang="zh-CN" altLang="en-US" sz="2400" dirty="0">
                <a:latin typeface="Times New Roman" panose="02020603050405020304" pitchFamily="18" charset="0"/>
                <a:cs typeface="Times New Roman" panose="02020603050405020304" pitchFamily="18" charset="0"/>
              </a:rPr>
              <a:t>的未来发展方向：</a:t>
            </a:r>
            <a:r>
              <a:rPr lang="en-US" altLang="zh-CN" sz="2400" dirty="0">
                <a:solidFill>
                  <a:prstClr val="black"/>
                </a:solidFill>
                <a:latin typeface="Times New Roman" panose="02020603050405020304" pitchFamily="18" charset="0"/>
                <a:cs typeface="Times New Roman" panose="02020603050405020304" pitchFamily="18" charset="0"/>
              </a:rPr>
              <a:t>NERSC-9; </a:t>
            </a:r>
            <a:r>
              <a:rPr lang="zh-CN" altLang="en-US" sz="2400" dirty="0">
                <a:solidFill>
                  <a:prstClr val="black"/>
                </a:solidFill>
                <a:latin typeface="Times New Roman" panose="02020603050405020304" pitchFamily="18" charset="0"/>
                <a:cs typeface="Times New Roman" panose="02020603050405020304" pitchFamily="18" charset="0"/>
              </a:rPr>
              <a:t>存储</a:t>
            </a:r>
            <a:r>
              <a:rPr lang="en-US" altLang="zh-CN" sz="2400" dirty="0">
                <a:solidFill>
                  <a:prstClr val="black"/>
                </a:solidFill>
                <a:latin typeface="Times New Roman" panose="02020603050405020304" pitchFamily="18" charset="0"/>
                <a:cs typeface="Times New Roman" panose="02020603050405020304" pitchFamily="18" charset="0"/>
              </a:rPr>
              <a:t>; </a:t>
            </a:r>
            <a:r>
              <a:rPr lang="zh-CN" altLang="en-US" sz="2400" dirty="0">
                <a:solidFill>
                  <a:prstClr val="black"/>
                </a:solidFill>
                <a:latin typeface="Times New Roman" panose="02020603050405020304" pitchFamily="18" charset="0"/>
                <a:cs typeface="Times New Roman" panose="02020603050405020304" pitchFamily="18" charset="0"/>
              </a:rPr>
              <a:t>工作流程</a:t>
            </a:r>
          </a:p>
          <a:p>
            <a:pPr lvl="1"/>
            <a:endParaRPr lang="en-US" altLang="zh-CN" sz="2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DCB48976-BEFD-48EE-B788-38A8B09407DB}"/>
              </a:ext>
            </a:extLst>
          </p:cNvPr>
          <p:cNvSpPr/>
          <p:nvPr/>
        </p:nvSpPr>
        <p:spPr>
          <a:xfrm>
            <a:off x="347002" y="5934670"/>
            <a:ext cx="11844998" cy="923330"/>
          </a:xfrm>
          <a:prstGeom prst="rect">
            <a:avLst/>
          </a:prstGeom>
        </p:spPr>
        <p:txBody>
          <a:bodyPr wrap="square">
            <a:spAutoFit/>
          </a:bodyPr>
          <a:lstStyle/>
          <a:p>
            <a:r>
              <a:rPr lang="en-US" altLang="zh-CN" dirty="0"/>
              <a:t>Cori</a:t>
            </a:r>
            <a:r>
              <a:rPr lang="zh-CN" altLang="en-US" dirty="0"/>
              <a:t>是</a:t>
            </a:r>
            <a:r>
              <a:rPr lang="en-US" altLang="zh-CN" dirty="0"/>
              <a:t>NERSC</a:t>
            </a:r>
            <a:r>
              <a:rPr lang="zh-CN" altLang="en-US" dirty="0"/>
              <a:t>最新的超级计算机，属于</a:t>
            </a:r>
            <a:r>
              <a:rPr lang="en-US" altLang="zh-CN" dirty="0"/>
              <a:t>Cray XC40</a:t>
            </a:r>
            <a:r>
              <a:rPr lang="zh-CN" altLang="en-US" dirty="0"/>
              <a:t>。</a:t>
            </a:r>
            <a:endParaRPr lang="en-US" altLang="zh-CN" dirty="0"/>
          </a:p>
          <a:p>
            <a:r>
              <a:rPr lang="en-US" altLang="zh-CN" dirty="0"/>
              <a:t>Cori</a:t>
            </a:r>
            <a:r>
              <a:rPr lang="zh-CN" altLang="en-US" dirty="0"/>
              <a:t>有</a:t>
            </a:r>
            <a:r>
              <a:rPr lang="en-US" altLang="zh-CN" dirty="0"/>
              <a:t>2388</a:t>
            </a:r>
            <a:r>
              <a:rPr lang="zh-CN" altLang="en-US" dirty="0"/>
              <a:t>个</a:t>
            </a:r>
            <a:r>
              <a:rPr lang="en-US" altLang="zh-CN" dirty="0"/>
              <a:t>Intel </a:t>
            </a:r>
            <a:r>
              <a:rPr lang="en-US" altLang="zh-CN" dirty="0" err="1"/>
              <a:t>Xeon“Haswell</a:t>
            </a:r>
            <a:r>
              <a:rPr lang="en-US" altLang="zh-CN" dirty="0"/>
              <a:t>”</a:t>
            </a:r>
            <a:r>
              <a:rPr lang="zh-CN" altLang="en-US" dirty="0"/>
              <a:t>处理器节点和</a:t>
            </a:r>
            <a:r>
              <a:rPr lang="en-US" altLang="zh-CN" dirty="0"/>
              <a:t>9688</a:t>
            </a:r>
            <a:r>
              <a:rPr lang="zh-CN" altLang="en-US" dirty="0"/>
              <a:t>个</a:t>
            </a:r>
            <a:r>
              <a:rPr lang="en-US" altLang="zh-CN" dirty="0"/>
              <a:t>Intel Xeon </a:t>
            </a:r>
            <a:r>
              <a:rPr lang="en-US" altLang="zh-CN" dirty="0" err="1"/>
              <a:t>Phi“Knight's</a:t>
            </a:r>
            <a:r>
              <a:rPr lang="en-US" altLang="zh-CN" dirty="0"/>
              <a:t> Landing”</a:t>
            </a:r>
            <a:r>
              <a:rPr lang="zh-CN" altLang="en-US" dirty="0"/>
              <a:t>节点。</a:t>
            </a:r>
            <a:r>
              <a:rPr lang="en-US" altLang="zh-CN" dirty="0"/>
              <a:t>Cori</a:t>
            </a:r>
            <a:r>
              <a:rPr lang="zh-CN" altLang="en-US" dirty="0"/>
              <a:t>还具有</a:t>
            </a:r>
            <a:r>
              <a:rPr lang="en-US" altLang="zh-CN" dirty="0"/>
              <a:t>1.8 PB </a:t>
            </a:r>
            <a:r>
              <a:rPr lang="zh-CN" altLang="en-US" dirty="0"/>
              <a:t>脉冲缓冲器  ，</a:t>
            </a:r>
            <a:r>
              <a:rPr lang="en-US" altLang="zh-CN" dirty="0"/>
              <a:t>I / O</a:t>
            </a:r>
            <a:r>
              <a:rPr lang="zh-CN" altLang="en-US" dirty="0"/>
              <a:t>工作在世界上最好的</a:t>
            </a:r>
            <a:r>
              <a:rPr lang="en-US" altLang="zh-CN" dirty="0"/>
              <a:t>1.7 TB /</a:t>
            </a:r>
            <a:r>
              <a:rPr lang="zh-CN" altLang="en-US" dirty="0"/>
              <a:t>秒。</a:t>
            </a:r>
          </a:p>
        </p:txBody>
      </p:sp>
    </p:spTree>
    <p:extLst>
      <p:ext uri="{BB962C8B-B14F-4D97-AF65-F5344CB8AC3E}">
        <p14:creationId xmlns:p14="http://schemas.microsoft.com/office/powerpoint/2010/main" val="831603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D6E5EBD0-B786-47DE-9C63-200E3B3A1674}"/>
              </a:ext>
            </a:extLst>
          </p:cNvPr>
          <p:cNvGraphicFramePr>
            <a:graphicFrameLocks noGrp="1"/>
          </p:cNvGraphicFramePr>
          <p:nvPr>
            <p:extLst>
              <p:ext uri="{D42A27DB-BD31-4B8C-83A1-F6EECF244321}">
                <p14:modId xmlns:p14="http://schemas.microsoft.com/office/powerpoint/2010/main" val="1120005037"/>
              </p:ext>
            </p:extLst>
          </p:nvPr>
        </p:nvGraphicFramePr>
        <p:xfrm>
          <a:off x="1" y="14069"/>
          <a:ext cx="12192000" cy="6829354"/>
        </p:xfrm>
        <a:graphic>
          <a:graphicData uri="http://schemas.openxmlformats.org/drawingml/2006/table">
            <a:tbl>
              <a:tblPr firstRow="1" bandRow="1">
                <a:tableStyleId>{5C22544A-7EE6-4342-B048-85BDC9FD1C3A}</a:tableStyleId>
              </a:tblPr>
              <a:tblGrid>
                <a:gridCol w="2732465">
                  <a:extLst>
                    <a:ext uri="{9D8B030D-6E8A-4147-A177-3AD203B41FA5}">
                      <a16:colId xmlns:a16="http://schemas.microsoft.com/office/drawing/2014/main" val="4048875810"/>
                    </a:ext>
                  </a:extLst>
                </a:gridCol>
                <a:gridCol w="4271162">
                  <a:extLst>
                    <a:ext uri="{9D8B030D-6E8A-4147-A177-3AD203B41FA5}">
                      <a16:colId xmlns:a16="http://schemas.microsoft.com/office/drawing/2014/main" val="2034562034"/>
                    </a:ext>
                  </a:extLst>
                </a:gridCol>
                <a:gridCol w="5188373">
                  <a:extLst>
                    <a:ext uri="{9D8B030D-6E8A-4147-A177-3AD203B41FA5}">
                      <a16:colId xmlns:a16="http://schemas.microsoft.com/office/drawing/2014/main" val="2793761222"/>
                    </a:ext>
                  </a:extLst>
                </a:gridCol>
              </a:tblGrid>
              <a:tr h="8537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194963"/>
                          </a:solidFill>
                        </a:rPr>
                        <a:t>工作流程组件</a:t>
                      </a:r>
                      <a:endParaRPr lang="en-US" altLang="zh-CN" sz="2400" dirty="0">
                        <a:solidFill>
                          <a:srgbClr val="194963"/>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194963"/>
                          </a:solidFill>
                        </a:rPr>
                        <a:t>可能的问题</a:t>
                      </a:r>
                      <a:endParaRPr lang="en-US" altLang="zh-CN" sz="2400" dirty="0">
                        <a:solidFill>
                          <a:srgbClr val="194963"/>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194963"/>
                          </a:solidFill>
                        </a:rPr>
                        <a:t>方法与技术</a:t>
                      </a:r>
                      <a:endParaRPr lang="en-US" altLang="zh-CN" sz="2400" dirty="0">
                        <a:solidFill>
                          <a:srgbClr val="194963"/>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9491227"/>
                  </a:ext>
                </a:extLst>
              </a:tr>
              <a:tr h="1292888">
                <a:tc>
                  <a:txBody>
                    <a:bodyPr/>
                    <a:lstStyle/>
                    <a:p>
                      <a:pPr marL="0" indent="0">
                        <a:buFont typeface="Arial"/>
                        <a:buNone/>
                      </a:pPr>
                      <a:r>
                        <a:rPr lang="zh-CN" altLang="en-US" sz="2400" dirty="0"/>
                        <a:t>软件</a:t>
                      </a:r>
                      <a:r>
                        <a:rPr lang="en-US" altLang="zh-CN" sz="2400" dirty="0"/>
                        <a:t>:</a:t>
                      </a:r>
                    </a:p>
                    <a:p>
                      <a:pPr marL="285750" indent="-285750">
                        <a:buFont typeface="Arial"/>
                        <a:buChar char="•"/>
                      </a:pPr>
                      <a:r>
                        <a:rPr lang="en-US" altLang="zh-CN" sz="2400" dirty="0"/>
                        <a:t>Base OS</a:t>
                      </a:r>
                    </a:p>
                    <a:p>
                      <a:pPr marL="285750" indent="-285750">
                        <a:buFont typeface="Arial"/>
                        <a:buChar char="•"/>
                      </a:pPr>
                      <a:r>
                        <a:rPr lang="en-US" altLang="zh-CN" sz="2400" dirty="0"/>
                        <a:t>Experiment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a:solidFill>
                            <a:schemeClr val="tx1"/>
                          </a:solidFill>
                        </a:rPr>
                        <a:t>Cray Linux</a:t>
                      </a:r>
                    </a:p>
                    <a:p>
                      <a:r>
                        <a:rPr lang="zh-CN" altLang="en-US" sz="2400" dirty="0">
                          <a:solidFill>
                            <a:schemeClr val="tx1"/>
                          </a:solidFill>
                        </a:rPr>
                        <a:t>没有</a:t>
                      </a:r>
                      <a:r>
                        <a:rPr lang="en-US" altLang="zh-CN" sz="2400" dirty="0" err="1">
                          <a:solidFill>
                            <a:schemeClr val="tx1"/>
                          </a:solidFill>
                        </a:rPr>
                        <a:t>cvmfs</a:t>
                      </a:r>
                      <a:r>
                        <a:rPr lang="zh-CN" altLang="en-US" sz="2400" dirty="0">
                          <a:solidFill>
                            <a:schemeClr val="tx1"/>
                          </a:solidFill>
                        </a:rPr>
                        <a:t>的保险丝</a:t>
                      </a:r>
                    </a:p>
                    <a:p>
                      <a:r>
                        <a:rPr lang="zh-CN" altLang="en-US" sz="2400" dirty="0">
                          <a:solidFill>
                            <a:schemeClr val="tx1"/>
                          </a:solidFill>
                        </a:rPr>
                        <a:t>共享文件系统</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t>Containers: </a:t>
                      </a:r>
                      <a:r>
                        <a:rPr lang="en-US" sz="2000" dirty="0">
                          <a:hlinkClick r:id="rId2"/>
                        </a:rPr>
                        <a:t>Shifter</a:t>
                      </a:r>
                      <a:endParaRPr lang="en-US" sz="20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chemeClr val="accent4"/>
                          </a:solidFill>
                        </a:rPr>
                        <a:t>CVMFS</a:t>
                      </a:r>
                      <a:r>
                        <a:rPr lang="en-US" sz="2000" baseline="0" dirty="0">
                          <a:solidFill>
                            <a:schemeClr val="accent4"/>
                          </a:solidFill>
                        </a:rPr>
                        <a:t> with Cray DFS -&gt; ‘</a:t>
                      </a:r>
                      <a:r>
                        <a:rPr lang="en-US" sz="2000" dirty="0">
                          <a:solidFill>
                            <a:schemeClr val="accent4"/>
                          </a:solidFill>
                        </a:rPr>
                        <a:t>DVFMS’</a:t>
                      </a:r>
                    </a:p>
                    <a:p>
                      <a:r>
                        <a:rPr lang="en-US" sz="2000" dirty="0"/>
                        <a:t>Read-only </a:t>
                      </a:r>
                      <a:r>
                        <a:rPr lang="en-US" sz="2000" dirty="0">
                          <a:hlinkClick r:id="rId3"/>
                        </a:rPr>
                        <a:t>/</a:t>
                      </a:r>
                      <a:r>
                        <a:rPr lang="en-US" sz="2100" dirty="0">
                          <a:hlinkClick r:id="rId3"/>
                        </a:rPr>
                        <a:t>global/common filesystem </a:t>
                      </a:r>
                      <a:endParaRPr lang="en-US" sz="21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4433752"/>
                  </a:ext>
                </a:extLst>
              </a:tr>
              <a:tr h="1203296">
                <a:tc>
                  <a:txBody>
                    <a:bodyPr/>
                    <a:lstStyle/>
                    <a:p>
                      <a:pPr marL="0" indent="0">
                        <a:buFont typeface="Arial"/>
                        <a:buNone/>
                      </a:pPr>
                      <a:r>
                        <a:rPr lang="en-US" altLang="zh-CN" sz="2400" dirty="0"/>
                        <a:t>IO</a:t>
                      </a:r>
                    </a:p>
                    <a:p>
                      <a:pPr marL="285750" indent="-285750">
                        <a:buFont typeface="Arial"/>
                        <a:buChar char="•"/>
                      </a:pPr>
                      <a:r>
                        <a:rPr lang="zh-CN" altLang="en-US" sz="2400" dirty="0"/>
                        <a:t>批量数据</a:t>
                      </a:r>
                    </a:p>
                    <a:p>
                      <a:pPr marL="285750" indent="-285750">
                        <a:buFont typeface="Arial"/>
                        <a:buChar char="•"/>
                      </a:pPr>
                      <a:r>
                        <a:rPr lang="zh-CN" altLang="en-US" sz="2400" dirty="0"/>
                        <a:t>小文件</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共享</a:t>
                      </a:r>
                      <a:r>
                        <a:rPr lang="en-US" altLang="zh-CN" sz="2400" dirty="0">
                          <a:solidFill>
                            <a:schemeClr val="tx1"/>
                          </a:solidFill>
                        </a:rPr>
                        <a:t>Lustre</a:t>
                      </a:r>
                      <a:r>
                        <a:rPr lang="zh-CN" altLang="en-US" sz="2400" dirty="0">
                          <a:solidFill>
                            <a:schemeClr val="tx1"/>
                          </a:solidFill>
                        </a:rPr>
                        <a:t>文件系统上的</a:t>
                      </a:r>
                      <a:endParaRPr lang="en-US" altLang="zh-CN"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IOPS</a:t>
                      </a:r>
                      <a:r>
                        <a:rPr lang="zh-CN" altLang="en-US" sz="2400" dirty="0">
                          <a:solidFill>
                            <a:schemeClr val="tx1"/>
                          </a:solidFill>
                        </a:rPr>
                        <a:t>和元数据</a:t>
                      </a:r>
                      <a:endParaRPr lang="en-US" altLang="zh-CN" sz="2400" dirty="0">
                        <a:solidFill>
                          <a:schemeClr val="tx1"/>
                        </a:solidFill>
                      </a:endParaRPr>
                    </a:p>
                    <a:p>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100" dirty="0">
                          <a:hlinkClick r:id="rId4"/>
                        </a:rPr>
                        <a:t>Lustre</a:t>
                      </a:r>
                      <a:r>
                        <a:rPr lang="en-US" sz="2100" baseline="0" dirty="0">
                          <a:hlinkClick r:id="rId4"/>
                        </a:rPr>
                        <a:t> </a:t>
                      </a:r>
                      <a:r>
                        <a:rPr lang="en-US" sz="2100" baseline="0" dirty="0"/>
                        <a:t>DNE on Cori</a:t>
                      </a:r>
                      <a:endParaRPr lang="en-US" sz="2100" dirty="0"/>
                    </a:p>
                    <a:p>
                      <a:r>
                        <a:rPr lang="en-US" sz="2100" dirty="0">
                          <a:hlinkClick r:id="rId5"/>
                        </a:rPr>
                        <a:t>Burst Buffer</a:t>
                      </a:r>
                      <a:endParaRPr lang="en-US" sz="2100" dirty="0"/>
                    </a:p>
                    <a:p>
                      <a:r>
                        <a:rPr lang="en-US" sz="2100" dirty="0"/>
                        <a:t>Shifter </a:t>
                      </a:r>
                      <a:r>
                        <a:rPr lang="en-US" sz="2100" dirty="0">
                          <a:hlinkClick r:id="rId6"/>
                        </a:rPr>
                        <a:t>Per-node-cache</a:t>
                      </a:r>
                      <a:endParaRPr lang="en-US" sz="21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962341"/>
                  </a:ext>
                </a:extLst>
              </a:tr>
              <a:tr h="9977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数据库</a:t>
                      </a:r>
                      <a:r>
                        <a:rPr lang="en-US" altLang="zh-CN" sz="2400" dirty="0"/>
                        <a:t>/</a:t>
                      </a:r>
                      <a:r>
                        <a:rPr lang="zh-CN" altLang="en-US" sz="2400" dirty="0"/>
                        <a:t>服务</a:t>
                      </a:r>
                      <a:endParaRPr lang="en-US" altLang="zh-C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aseline="0" dirty="0">
                          <a:solidFill>
                            <a:schemeClr val="tx1"/>
                          </a:solidFill>
                        </a:rPr>
                        <a:t>服务器容量或访问受限</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100" dirty="0"/>
                        <a:t>Remote access;</a:t>
                      </a:r>
                      <a:r>
                        <a:rPr lang="en-US" sz="2100" baseline="0" dirty="0"/>
                        <a:t> Read-only copy (shifter);</a:t>
                      </a:r>
                      <a:r>
                        <a:rPr lang="en-US" sz="2100" dirty="0"/>
                        <a:t> </a:t>
                      </a:r>
                    </a:p>
                    <a:p>
                      <a:r>
                        <a:rPr lang="en-US" sz="2100" dirty="0"/>
                        <a:t>On-site</a:t>
                      </a:r>
                      <a:r>
                        <a:rPr lang="en-US" sz="2100" baseline="0" dirty="0"/>
                        <a:t> (</a:t>
                      </a:r>
                      <a:r>
                        <a:rPr lang="en-US" sz="2100" baseline="0" dirty="0" err="1">
                          <a:hlinkClick r:id="rId7"/>
                        </a:rPr>
                        <a:t>SQL,MongoDB</a:t>
                      </a:r>
                      <a:r>
                        <a:rPr lang="en-US" sz="2100" baseline="0" dirty="0"/>
                        <a:t>)/</a:t>
                      </a:r>
                      <a:r>
                        <a:rPr lang="en-US" sz="2100" baseline="0" dirty="0">
                          <a:hlinkClick r:id="rId8"/>
                        </a:rPr>
                        <a:t>SPIN</a:t>
                      </a:r>
                      <a:r>
                        <a:rPr lang="en-US" sz="2100" baseline="0" dirty="0"/>
                        <a:t>; </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0907493"/>
                  </a:ext>
                </a:extLst>
              </a:tr>
              <a:tr h="1292888">
                <a:tc>
                  <a:txBody>
                    <a:bodyPr/>
                    <a:lstStyle/>
                    <a:p>
                      <a:r>
                        <a:rPr lang="zh-CN" altLang="en-US" sz="2400" dirty="0"/>
                        <a:t>工作流程：</a:t>
                      </a:r>
                    </a:p>
                    <a:p>
                      <a:pPr marL="342900" indent="-342900">
                        <a:buFont typeface="Arial" panose="020B0604020202020204" pitchFamily="34" charset="0"/>
                        <a:buChar char="•"/>
                      </a:pPr>
                      <a:r>
                        <a:rPr lang="zh-CN" altLang="en-US" sz="2400" dirty="0"/>
                        <a:t>工作提交</a:t>
                      </a:r>
                    </a:p>
                    <a:p>
                      <a:pPr marL="342900" indent="-342900">
                        <a:buFont typeface="Arial" panose="020B0604020202020204" pitchFamily="34" charset="0"/>
                        <a:buChar char="•"/>
                      </a:pPr>
                      <a:r>
                        <a:rPr lang="en-US" altLang="zh-CN" sz="2400" dirty="0"/>
                        <a:t>Orchestration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队列策略服务器访问</a:t>
                      </a:r>
                      <a:endParaRPr lang="en-US" altLang="zh-CN" sz="2400" dirty="0">
                        <a:solidFill>
                          <a:schemeClr val="tx1"/>
                        </a:solidFill>
                      </a:endParaRPr>
                    </a:p>
                    <a:p>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100" dirty="0">
                          <a:solidFill>
                            <a:srgbClr val="8E2A20"/>
                          </a:solidFill>
                        </a:rPr>
                        <a:t>Scripts</a:t>
                      </a:r>
                      <a:r>
                        <a:rPr lang="en-US" sz="2100" baseline="0" dirty="0">
                          <a:solidFill>
                            <a:srgbClr val="8E2A20"/>
                          </a:solidFill>
                        </a:rPr>
                        <a:t> on Login/</a:t>
                      </a:r>
                      <a:r>
                        <a:rPr lang="en-US" sz="2100" dirty="0">
                          <a:solidFill>
                            <a:srgbClr val="8E2A20"/>
                          </a:solidFill>
                        </a:rPr>
                        <a:t>Workflow</a:t>
                      </a:r>
                      <a:r>
                        <a:rPr lang="en-US" sz="2100" baseline="0" dirty="0">
                          <a:solidFill>
                            <a:srgbClr val="8E2A20"/>
                          </a:solidFill>
                        </a:rPr>
                        <a:t> Nodes/SPIN</a:t>
                      </a:r>
                      <a:endParaRPr lang="en-US" sz="2100" dirty="0">
                        <a:solidFill>
                          <a:srgbClr val="8E2A20"/>
                        </a:solidFill>
                      </a:endParaRPr>
                    </a:p>
                    <a:p>
                      <a:r>
                        <a:rPr lang="en-US" sz="2100" dirty="0"/>
                        <a:t>SLURM (</a:t>
                      </a:r>
                      <a:r>
                        <a:rPr lang="en-US" sz="2100" dirty="0">
                          <a:hlinkClick r:id="rId9"/>
                        </a:rPr>
                        <a:t>flexible queues</a:t>
                      </a:r>
                      <a:r>
                        <a:rPr lang="en-US" sz="2100" dirty="0"/>
                        <a:t>)</a:t>
                      </a:r>
                    </a:p>
                    <a:p>
                      <a:r>
                        <a:rPr lang="en-US" sz="2100" dirty="0"/>
                        <a:t>Grid services;</a:t>
                      </a:r>
                      <a:r>
                        <a:rPr lang="en-US" sz="2100" baseline="0" dirty="0"/>
                        <a:t> ‘</a:t>
                      </a:r>
                      <a:r>
                        <a:rPr lang="en-US" sz="2100" baseline="0" dirty="0" err="1"/>
                        <a:t>Bosco</a:t>
                      </a:r>
                      <a:r>
                        <a:rPr lang="en-US" sz="2100" baseline="0" dirty="0"/>
                        <a:t> (</a:t>
                      </a:r>
                      <a:r>
                        <a:rPr lang="en-US" sz="2100" baseline="0" dirty="0" err="1"/>
                        <a:t>ssh</a:t>
                      </a:r>
                      <a:r>
                        <a:rPr lang="en-US" sz="2100" baseline="0" dirty="0"/>
                        <a:t>)’</a:t>
                      </a:r>
                      <a:endParaRPr lang="en-US" sz="21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0553967"/>
                  </a:ext>
                </a:extLst>
              </a:tr>
              <a:tr h="864149">
                <a:tc>
                  <a:txBody>
                    <a:bodyPr/>
                    <a:lstStyle/>
                    <a:p>
                      <a:r>
                        <a:rPr lang="zh-CN" altLang="en-US" sz="2400" dirty="0"/>
                        <a:t>数据传输：</a:t>
                      </a:r>
                    </a:p>
                    <a:p>
                      <a:pPr marL="342900" indent="-342900">
                        <a:buFont typeface="Arial" panose="020B0604020202020204" pitchFamily="34" charset="0"/>
                        <a:buChar char="•"/>
                      </a:pPr>
                      <a:r>
                        <a:rPr lang="zh-CN" altLang="en-US" sz="2400" dirty="0"/>
                        <a:t>计划</a:t>
                      </a:r>
                    </a:p>
                    <a:p>
                      <a:pPr marL="342900" indent="-342900">
                        <a:buFont typeface="Arial" panose="020B0604020202020204" pitchFamily="34" charset="0"/>
                        <a:buChar char="•"/>
                      </a:pPr>
                      <a:r>
                        <a:rPr lang="zh-CN" altLang="en-US" sz="2400" dirty="0"/>
                        <a:t>在</a:t>
                      </a:r>
                      <a:r>
                        <a:rPr lang="en-US" altLang="zh-CN" sz="2400" dirty="0"/>
                        <a:t>-</a:t>
                      </a:r>
                      <a:r>
                        <a:rPr lang="zh-CN" altLang="en-US" sz="2400" dirty="0"/>
                        <a:t>工作</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在单独的高速网络上计算节点</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100" dirty="0"/>
                        <a:t>Scheduled</a:t>
                      </a:r>
                      <a:r>
                        <a:rPr lang="en-US" sz="2100" baseline="0" dirty="0"/>
                        <a:t>: </a:t>
                      </a:r>
                      <a:r>
                        <a:rPr lang="en-US" sz="2100" baseline="0" dirty="0">
                          <a:hlinkClick r:id="rId10"/>
                        </a:rPr>
                        <a:t>Data Transfer Nodes (DTN)</a:t>
                      </a:r>
                      <a:endParaRPr lang="en-US" sz="2100" baseline="0" dirty="0"/>
                    </a:p>
                    <a:p>
                      <a:r>
                        <a:rPr lang="en-US" sz="2100" baseline="0" dirty="0">
                          <a:solidFill>
                            <a:srgbClr val="8E2A20"/>
                          </a:solidFill>
                        </a:rPr>
                        <a:t>In Job: ‘SDN’</a:t>
                      </a:r>
                      <a:endParaRPr lang="en-US" sz="2100" dirty="0">
                        <a:solidFill>
                          <a:srgbClr val="8E2A20"/>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9018767"/>
                  </a:ext>
                </a:extLst>
              </a:tr>
            </a:tbl>
          </a:graphicData>
        </a:graphic>
      </p:graphicFrame>
    </p:spTree>
    <p:extLst>
      <p:ext uri="{BB962C8B-B14F-4D97-AF65-F5344CB8AC3E}">
        <p14:creationId xmlns:p14="http://schemas.microsoft.com/office/powerpoint/2010/main" val="538830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2C21700-9AE3-4871-AAA0-B18AD8E586D6}"/>
              </a:ext>
            </a:extLst>
          </p:cNvPr>
          <p:cNvSpPr/>
          <p:nvPr/>
        </p:nvSpPr>
        <p:spPr>
          <a:xfrm>
            <a:off x="648430" y="389667"/>
            <a:ext cx="9204960" cy="646331"/>
          </a:xfrm>
          <a:prstGeom prst="rect">
            <a:avLst/>
          </a:prstGeom>
        </p:spPr>
        <p:txBody>
          <a:bodyPr wrap="square">
            <a:spAutoFit/>
          </a:bodyPr>
          <a:lstStyle/>
          <a:p>
            <a:r>
              <a:rPr lang="zh-CN" altLang="en-US" sz="3600" dirty="0"/>
              <a:t>经验与问题</a:t>
            </a:r>
          </a:p>
        </p:txBody>
      </p:sp>
      <p:sp>
        <p:nvSpPr>
          <p:cNvPr id="3" name="矩形 2">
            <a:extLst>
              <a:ext uri="{FF2B5EF4-FFF2-40B4-BE49-F238E27FC236}">
                <a16:creationId xmlns:a16="http://schemas.microsoft.com/office/drawing/2014/main" id="{9E5B6457-BC11-4CF7-A80E-9789E603300C}"/>
              </a:ext>
            </a:extLst>
          </p:cNvPr>
          <p:cNvSpPr/>
          <p:nvPr/>
        </p:nvSpPr>
        <p:spPr>
          <a:xfrm>
            <a:off x="779480" y="1656396"/>
            <a:ext cx="10633039" cy="3968266"/>
          </a:xfrm>
          <a:prstGeom prst="rect">
            <a:avLst/>
          </a:prstGeom>
        </p:spPr>
        <p:txBody>
          <a:bodyPr wrap="none">
            <a:spAutoFit/>
          </a:bodyPr>
          <a:lstStyle/>
          <a:p>
            <a:pPr marL="342900" indent="-342900">
              <a:buFont typeface="Arial" panose="020B0604020202020204" pitchFamily="34" charset="0"/>
              <a:buChar char="•"/>
            </a:pPr>
            <a:r>
              <a:rPr lang="en-US" altLang="zh-CN" sz="2400" dirty="0">
                <a:solidFill>
                  <a:prstClr val="black"/>
                </a:solidFill>
                <a:latin typeface="Times New Roman" panose="02020603050405020304" pitchFamily="18" charset="0"/>
                <a:ea typeface="+mj-ea"/>
                <a:cs typeface="Times New Roman" panose="02020603050405020304" pitchFamily="18" charset="0"/>
              </a:rPr>
              <a:t>ATLAS / CMS:</a:t>
            </a:r>
            <a:r>
              <a:rPr lang="zh-CN" altLang="en-US" sz="2400" dirty="0">
                <a:solidFill>
                  <a:prstClr val="black"/>
                </a:solidFill>
                <a:latin typeface="Times New Roman" panose="02020603050405020304" pitchFamily="18" charset="0"/>
                <a:cs typeface="Times New Roman" panose="02020603050405020304" pitchFamily="18" charset="0"/>
              </a:rPr>
              <a:t>生产整合</a:t>
            </a:r>
            <a:endParaRPr lang="en-US" altLang="zh-CN" sz="2400" dirty="0">
              <a:solidFill>
                <a:prstClr val="black"/>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两者都使用</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强调</a:t>
            </a:r>
            <a:r>
              <a:rPr lang="en-US" altLang="zh-CN" sz="2400" dirty="0">
                <a:latin typeface="Times New Roman" panose="02020603050405020304" pitchFamily="18" charset="0"/>
                <a:cs typeface="Times New Roman" panose="02020603050405020304" pitchFamily="18" charset="0"/>
              </a:rPr>
              <a:t>SPIN</a:t>
            </a:r>
            <a:r>
              <a:rPr lang="zh-CN" altLang="en-US" sz="2400" dirty="0">
                <a:latin typeface="Times New Roman" panose="02020603050405020304" pitchFamily="18" charset="0"/>
                <a:cs typeface="Times New Roman" panose="02020603050405020304" pitchFamily="18" charset="0"/>
              </a:rPr>
              <a:t>用于前端</a:t>
            </a:r>
            <a:r>
              <a:rPr lang="en-US" altLang="zh-CN" sz="2400" dirty="0">
                <a:latin typeface="Times New Roman" panose="02020603050405020304" pitchFamily="18" charset="0"/>
                <a:cs typeface="Times New Roman" panose="02020603050405020304" pitchFamily="18" charset="0"/>
              </a:rPr>
              <a:t>/ squid</a:t>
            </a:r>
            <a:r>
              <a:rPr lang="zh-CN" altLang="en-US" sz="2400" dirty="0">
                <a:latin typeface="Times New Roman" panose="02020603050405020304" pitchFamily="18" charset="0"/>
                <a:cs typeface="Times New Roman" panose="02020603050405020304" pitchFamily="18" charset="0"/>
              </a:rPr>
              <a:t>服务器和</a:t>
            </a:r>
            <a:r>
              <a:rPr lang="en-US" altLang="zh-CN" sz="2400" dirty="0">
                <a:latin typeface="Times New Roman" panose="02020603050405020304" pitchFamily="18" charset="0"/>
                <a:cs typeface="Times New Roman" panose="02020603050405020304" pitchFamily="18" charset="0"/>
              </a:rPr>
              <a:t>DVMFS</a:t>
            </a:r>
            <a:r>
              <a:rPr lang="zh-CN" altLang="en-US" sz="2400" dirty="0">
                <a:latin typeface="Times New Roman" panose="02020603050405020304" pitchFamily="18" charset="0"/>
                <a:cs typeface="Times New Roman" panose="02020603050405020304" pitchFamily="18" charset="0"/>
              </a:rPr>
              <a:t>以及</a:t>
            </a:r>
            <a:r>
              <a:rPr lang="en-US" altLang="zh-CN" sz="2400" dirty="0">
                <a:latin typeface="Times New Roman" panose="02020603050405020304" pitchFamily="18" charset="0"/>
                <a:cs typeface="Times New Roman" panose="02020603050405020304" pitchFamily="18" charset="0"/>
              </a:rPr>
              <a:t>Shifter</a:t>
            </a:r>
            <a:r>
              <a:rPr lang="zh-CN" altLang="en-US" sz="2400" dirty="0">
                <a:latin typeface="Times New Roman" panose="02020603050405020304" pitchFamily="18" charset="0"/>
                <a:cs typeface="Times New Roman" panose="02020603050405020304" pitchFamily="18" charset="0"/>
              </a:rPr>
              <a:t>每节点缓存</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solidFill>
                  <a:prstClr val="black"/>
                </a:solidFill>
                <a:latin typeface="Times New Roman" panose="02020603050405020304" pitchFamily="18" charset="0"/>
                <a:cs typeface="Times New Roman" panose="02020603050405020304" pitchFamily="18" charset="0"/>
              </a:rPr>
              <a:t>LSST-DESC/LZ: </a:t>
            </a:r>
            <a:r>
              <a:rPr lang="zh-CN" altLang="en-US" sz="2400" dirty="0">
                <a:solidFill>
                  <a:prstClr val="black"/>
                </a:solidFill>
                <a:latin typeface="Times New Roman" panose="02020603050405020304" pitchFamily="18" charset="0"/>
                <a:cs typeface="Times New Roman" panose="02020603050405020304" pitchFamily="18" charset="0"/>
              </a:rPr>
              <a:t>数据挑战</a:t>
            </a:r>
            <a:endParaRPr lang="en-US" altLang="zh-CN" sz="2400" dirty="0">
              <a:solidFill>
                <a:prstClr val="black"/>
              </a:solidFill>
              <a:latin typeface="Times New Roman" panose="02020603050405020304" pitchFamily="18" charset="0"/>
              <a:cs typeface="Times New Roman" panose="02020603050405020304" pitchFamily="18" charset="0"/>
            </a:endParaRPr>
          </a:p>
          <a:p>
            <a:r>
              <a:rPr lang="en-US" altLang="zh-CN" sz="2400" dirty="0">
                <a:solidFill>
                  <a:prstClr val="black"/>
                </a:solidFill>
                <a:latin typeface="Times New Roman" panose="02020603050405020304" pitchFamily="18" charset="0"/>
                <a:cs typeface="Times New Roman" panose="02020603050405020304" pitchFamily="18" charset="0"/>
              </a:rPr>
              <a:t>    LSST-DESC</a:t>
            </a:r>
            <a:r>
              <a:rPr lang="zh-CN" altLang="en-US" sz="2400" dirty="0">
                <a:latin typeface="Times New Roman" panose="02020603050405020304" pitchFamily="18" charset="0"/>
                <a:cs typeface="Times New Roman" panose="02020603050405020304" pitchFamily="18" charset="0"/>
              </a:rPr>
              <a:t>问题包括：</a:t>
            </a:r>
            <a:r>
              <a:rPr lang="en-US" altLang="zh-CN" sz="2400" dirty="0">
                <a:latin typeface="Times New Roman" panose="02020603050405020304" pitchFamily="18" charset="0"/>
                <a:cs typeface="Times New Roman" panose="02020603050405020304" pitchFamily="18" charset="0"/>
              </a:rPr>
              <a:t>48</a:t>
            </a:r>
            <a:r>
              <a:rPr lang="zh-CN" altLang="en-US" sz="2400" dirty="0">
                <a:latin typeface="Times New Roman" panose="02020603050405020304" pitchFamily="18" charset="0"/>
                <a:cs typeface="Times New Roman" panose="02020603050405020304" pitchFamily="18" charset="0"/>
              </a:rPr>
              <a:t>小时试点无法回填，</a:t>
            </a:r>
            <a:r>
              <a:rPr lang="en-US" altLang="zh-CN" sz="2400" dirty="0">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队列等待时间长</a:t>
            </a:r>
            <a:endParaRPr lang="en-US" altLang="zh-CN" sz="2400" dirty="0">
              <a:solidFill>
                <a:prstClr val="black"/>
              </a:solidFill>
              <a:latin typeface="Times New Roman" panose="02020603050405020304" pitchFamily="18" charset="0"/>
              <a:cs typeface="Times New Roman" panose="02020603050405020304" pitchFamily="18" charset="0"/>
            </a:endParaRPr>
          </a:p>
          <a:p>
            <a:r>
              <a:rPr lang="en-US" altLang="zh-CN" sz="2400" dirty="0">
                <a:solidFill>
                  <a:prstClr val="black"/>
                </a:solidFill>
                <a:latin typeface="Times New Roman" panose="02020603050405020304" pitchFamily="18" charset="0"/>
                <a:cs typeface="Times New Roman" panose="02020603050405020304" pitchFamily="18" charset="0"/>
              </a:rPr>
              <a:t>    LZ</a:t>
            </a:r>
            <a:r>
              <a:rPr lang="zh-CN" altLang="en-US" sz="2400" dirty="0">
                <a:latin typeface="Times New Roman" panose="02020603050405020304" pitchFamily="18" charset="0"/>
                <a:cs typeface="Times New Roman" panose="02020603050405020304" pitchFamily="18" charset="0"/>
              </a:rPr>
              <a:t>问题：</a:t>
            </a:r>
            <a:r>
              <a:rPr lang="zh-CN" altLang="en-US" sz="2400" dirty="0">
                <a:solidFill>
                  <a:srgbClr val="FF0000"/>
                </a:solidFill>
                <a:latin typeface="Times New Roman" panose="02020603050405020304" pitchFamily="18" charset="0"/>
                <a:cs typeface="Times New Roman" panose="02020603050405020304" pitchFamily="18" charset="0"/>
              </a:rPr>
              <a:t>内存容量有限</a:t>
            </a:r>
            <a:r>
              <a:rPr lang="zh-CN" altLang="en-US" sz="2400" dirty="0">
                <a:latin typeface="Times New Roman" panose="02020603050405020304" pitchFamily="18" charset="0"/>
                <a:cs typeface="Times New Roman" panose="02020603050405020304" pitchFamily="18" charset="0"/>
              </a:rPr>
              <a:t>，限制了超算性能</a:t>
            </a:r>
          </a:p>
          <a:p>
            <a:endParaRPr lang="en-US" altLang="zh-CN" sz="2400" dirty="0">
              <a:latin typeface="Times New Roman" panose="02020603050405020304" pitchFamily="18" charset="0"/>
              <a:cs typeface="Times New Roman" panose="02020603050405020304" pitchFamily="18" charset="0"/>
            </a:endParaRPr>
          </a:p>
          <a:p>
            <a:pPr marL="342900" lvl="0" indent="-342900" eaLnBrk="1" hangingPunct="1">
              <a:lnSpc>
                <a:spcPct val="90000"/>
              </a:lnSpc>
              <a:spcBef>
                <a:spcPts val="1000"/>
              </a:spcBef>
              <a:buFont typeface="Arial" panose="020B0604020202020204" pitchFamily="34" charset="0"/>
              <a:buChar char="•"/>
            </a:pPr>
            <a:r>
              <a:rPr lang="en-US" altLang="zh-CN" sz="2400" dirty="0" err="1">
                <a:solidFill>
                  <a:prstClr val="black"/>
                </a:solidFill>
                <a:latin typeface="Times New Roman" panose="02020603050405020304" pitchFamily="18" charset="0"/>
                <a:cs typeface="Times New Roman" panose="02020603050405020304" pitchFamily="18" charset="0"/>
              </a:rPr>
              <a:t>NoVA</a:t>
            </a:r>
            <a:r>
              <a:rPr lang="en-US" altLang="zh-CN" sz="2400" dirty="0">
                <a:solidFill>
                  <a:prstClr val="black"/>
                </a:solidFill>
                <a:latin typeface="Times New Roman" panose="02020603050405020304" pitchFamily="18" charset="0"/>
                <a:cs typeface="Times New Roman" panose="02020603050405020304" pitchFamily="18" charset="0"/>
              </a:rPr>
              <a:t>: </a:t>
            </a:r>
            <a:r>
              <a:rPr lang="zh-CN" altLang="en-US" sz="2400" dirty="0">
                <a:solidFill>
                  <a:prstClr val="black"/>
                </a:solidFill>
                <a:latin typeface="Times New Roman" panose="02020603050405020304" pitchFamily="18" charset="0"/>
                <a:cs typeface="Times New Roman" panose="02020603050405020304" pitchFamily="18" charset="0"/>
              </a:rPr>
              <a:t>多维度中微子模拟</a:t>
            </a:r>
            <a:endParaRPr lang="en-US" altLang="zh-CN" sz="2400" dirty="0">
              <a:solidFill>
                <a:prstClr val="black"/>
              </a:solidFill>
              <a:latin typeface="Times New Roman" panose="02020603050405020304" pitchFamily="18" charset="0"/>
              <a:cs typeface="Times New Roman" panose="02020603050405020304" pitchFamily="18" charset="0"/>
            </a:endParaRPr>
          </a:p>
          <a:p>
            <a:pPr lvl="0" eaLnBrk="1" hangingPunct="1">
              <a:lnSpc>
                <a:spcPct val="90000"/>
              </a:lnSpc>
              <a:spcBef>
                <a:spcPts val="1000"/>
              </a:spcBef>
            </a:pPr>
            <a:r>
              <a:rPr lang="en-US" altLang="zh-CN" sz="2400" dirty="0">
                <a:solidFill>
                  <a:prstClr val="black"/>
                </a:solidFill>
                <a:latin typeface="Times New Roman" panose="02020603050405020304" pitchFamily="18" charset="0"/>
                <a:cs typeface="Times New Roman" panose="02020603050405020304" pitchFamily="18" charset="0"/>
              </a:rPr>
              <a:t>     STAR: </a:t>
            </a:r>
            <a:r>
              <a:rPr lang="zh-CN" altLang="en-US" sz="2400" dirty="0">
                <a:solidFill>
                  <a:prstClr val="black"/>
                </a:solidFill>
                <a:latin typeface="Times New Roman" panose="02020603050405020304" pitchFamily="18" charset="0"/>
                <a:cs typeface="Times New Roman" panose="02020603050405020304" pitchFamily="18" charset="0"/>
              </a:rPr>
              <a:t>数据重建</a:t>
            </a:r>
            <a:endParaRPr lang="en-US" altLang="zh-CN" sz="2400" dirty="0">
              <a:solidFill>
                <a:prstClr val="black"/>
              </a:solidFill>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881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960BFD-E8F4-C44A-9098-BB17379FE0E5}" type="slidenum">
              <a:rPr lang="en-US" smtClean="0"/>
              <a:t>23</a:t>
            </a:fld>
            <a:endParaRPr lang="en-US"/>
          </a:p>
        </p:txBody>
      </p:sp>
      <p:sp>
        <p:nvSpPr>
          <p:cNvPr id="5" name="Title 4"/>
          <p:cNvSpPr>
            <a:spLocks noGrp="1"/>
          </p:cNvSpPr>
          <p:nvPr>
            <p:ph type="ctrTitle" idx="4294967295"/>
          </p:nvPr>
        </p:nvSpPr>
        <p:spPr>
          <a:xfrm>
            <a:off x="789036" y="464233"/>
            <a:ext cx="5691407" cy="883237"/>
          </a:xfrm>
        </p:spPr>
        <p:txBody>
          <a:bodyPr/>
          <a:lstStyle/>
          <a:p>
            <a:r>
              <a:rPr lang="zh-CN" altLang="en-US" dirty="0"/>
              <a:t>最近几项技术发展</a:t>
            </a:r>
            <a:endParaRPr lang="en-US" dirty="0"/>
          </a:p>
        </p:txBody>
      </p:sp>
      <p:sp>
        <p:nvSpPr>
          <p:cNvPr id="2" name="矩形 1">
            <a:extLst>
              <a:ext uri="{FF2B5EF4-FFF2-40B4-BE49-F238E27FC236}">
                <a16:creationId xmlns:a16="http://schemas.microsoft.com/office/drawing/2014/main" id="{729F6F34-6639-450D-8BE7-DD5545F0FB96}"/>
              </a:ext>
            </a:extLst>
          </p:cNvPr>
          <p:cNvSpPr/>
          <p:nvPr/>
        </p:nvSpPr>
        <p:spPr>
          <a:xfrm>
            <a:off x="2477160" y="1347470"/>
            <a:ext cx="7727852" cy="5565947"/>
          </a:xfrm>
          <a:prstGeom prst="rect">
            <a:avLst/>
          </a:prstGeom>
        </p:spPr>
        <p:txBody>
          <a:bodyPr wrap="square">
            <a:spAutoFit/>
          </a:bodyPr>
          <a:lstStyle/>
          <a:p>
            <a:pPr>
              <a:lnSpc>
                <a:spcPct val="150000"/>
              </a:lnSpc>
            </a:pPr>
            <a:r>
              <a:rPr lang="en-US" altLang="zh-CN" sz="2400" dirty="0">
                <a:solidFill>
                  <a:prstClr val="black"/>
                </a:solidFill>
                <a:latin typeface="Times New Roman" panose="02020603050405020304" pitchFamily="18" charset="0"/>
                <a:ea typeface="+mj-ea"/>
                <a:cs typeface="Times New Roman" panose="02020603050405020304" pitchFamily="18" charset="0"/>
              </a:rPr>
              <a:t>CVMFS -&gt; DVMFS</a:t>
            </a:r>
            <a:r>
              <a:rPr lang="zh-CN" altLang="en-US" sz="2400" dirty="0">
                <a:solidFill>
                  <a:prstClr val="black"/>
                </a:solidFill>
                <a:latin typeface="Times New Roman" panose="02020603050405020304" pitchFamily="18" charset="0"/>
                <a:cs typeface="Times New Roman" panose="02020603050405020304" pitchFamily="18" charset="0"/>
              </a:rPr>
              <a:t>文件系统</a:t>
            </a:r>
            <a:endParaRPr lang="en-US" altLang="zh-CN" sz="24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WAN Networking to compute</a:t>
            </a:r>
            <a:endParaRPr lang="en-US" altLang="zh-CN" sz="24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SPIN</a:t>
            </a:r>
            <a:endParaRPr lang="en-US" altLang="zh-CN" sz="2400" dirty="0">
              <a:solidFill>
                <a:prstClr val="black"/>
              </a:solidFill>
              <a:latin typeface="Times New Roman" panose="02020603050405020304" pitchFamily="18" charset="0"/>
              <a:cs typeface="Times New Roman" panose="02020603050405020304" pitchFamily="18" charset="0"/>
            </a:endParaRPr>
          </a:p>
          <a:p>
            <a:pPr>
              <a:lnSpc>
                <a:spcPct val="120000"/>
              </a:lnSpc>
            </a:pPr>
            <a:r>
              <a:rPr lang="zh-CN" altLang="en-US" sz="2400" dirty="0">
                <a:latin typeface="Times New Roman" panose="02020603050405020304" pitchFamily="18" charset="0"/>
                <a:cs typeface="Times New Roman" panose="02020603050405020304" pitchFamily="18" charset="0"/>
              </a:rPr>
              <a:t>生产转移到 </a:t>
            </a:r>
            <a:r>
              <a:rPr lang="en-US" altLang="zh-CN" sz="2400" dirty="0">
                <a:latin typeface="Times New Roman" panose="02020603050405020304" pitchFamily="18" charset="0"/>
                <a:cs typeface="Times New Roman" panose="02020603050405020304" pitchFamily="18" charset="0"/>
              </a:rPr>
              <a:t>DTN</a:t>
            </a:r>
            <a:endParaRPr lang="en-US" altLang="zh-CN" sz="24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zh-CN" altLang="en-US" sz="2400" dirty="0">
                <a:latin typeface="Times New Roman" panose="02020603050405020304" pitchFamily="18" charset="0"/>
                <a:cs typeface="Times New Roman" panose="02020603050405020304" pitchFamily="18" charset="0"/>
              </a:rPr>
              <a:t>突发缓冲区（</a:t>
            </a:r>
            <a:r>
              <a:rPr lang="en-US" altLang="zh-CN" sz="2400" dirty="0">
                <a:latin typeface="Times New Roman" panose="02020603050405020304" pitchFamily="18" charset="0"/>
                <a:cs typeface="Times New Roman" panose="02020603050405020304" pitchFamily="18" charset="0"/>
              </a:rPr>
              <a:t>Burst Buffer</a:t>
            </a:r>
            <a:r>
              <a:rPr lang="zh-CN" altLang="en-US" sz="2400" dirty="0">
                <a:latin typeface="Times New Roman" panose="02020603050405020304" pitchFamily="18" charset="0"/>
                <a:cs typeface="Times New Roman" panose="02020603050405020304" pitchFamily="18" charset="0"/>
              </a:rPr>
              <a:t>）</a:t>
            </a:r>
            <a:endParaRPr lang="en-US" altLang="zh-CN" sz="24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Shifter</a:t>
            </a:r>
          </a:p>
          <a:p>
            <a:pPr>
              <a:lnSpc>
                <a:spcPct val="150000"/>
              </a:lnSpc>
            </a:pPr>
            <a:r>
              <a:rPr lang="en-US" altLang="zh-CN" sz="2400" dirty="0">
                <a:latin typeface="Times New Roman" panose="02020603050405020304" pitchFamily="18" charset="0"/>
                <a:cs typeface="Times New Roman" panose="02020603050405020304" pitchFamily="18" charset="0"/>
              </a:rPr>
              <a:t>Software - CVMFS</a:t>
            </a:r>
            <a:endParaRPr lang="en-US" altLang="zh-CN" sz="24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zh-CN" altLang="en-US" sz="2400" dirty="0">
                <a:latin typeface="Times New Roman" panose="02020603050405020304" pitchFamily="18" charset="0"/>
                <a:cs typeface="Times New Roman" panose="02020603050405020304" pitchFamily="18" charset="0"/>
              </a:rPr>
              <a:t>小文件</a:t>
            </a:r>
            <a:r>
              <a:rPr lang="en-US" altLang="zh-CN" sz="2400" dirty="0">
                <a:latin typeface="Times New Roman" panose="02020603050405020304" pitchFamily="18" charset="0"/>
                <a:cs typeface="Times New Roman" panose="02020603050405020304" pitchFamily="18" charset="0"/>
              </a:rPr>
              <a:t>I/O</a:t>
            </a:r>
          </a:p>
          <a:p>
            <a:pPr>
              <a:lnSpc>
                <a:spcPct val="150000"/>
              </a:lnSpc>
            </a:pPr>
            <a:r>
              <a:rPr lang="en-US" altLang="zh-CN" sz="2400" dirty="0">
                <a:latin typeface="Times New Roman" panose="02020603050405020304" pitchFamily="18" charset="0"/>
                <a:cs typeface="Times New Roman" panose="02020603050405020304" pitchFamily="18" charset="0"/>
              </a:rPr>
              <a:t>NESAP: Software</a:t>
            </a:r>
          </a:p>
          <a:p>
            <a:pPr>
              <a:lnSpc>
                <a:spcPct val="150000"/>
              </a:lnSpc>
            </a:pPr>
            <a:r>
              <a:rPr lang="en-US" altLang="zh-CN" sz="2400" dirty="0">
                <a:latin typeface="Times New Roman" panose="02020603050405020304" pitchFamily="18" charset="0"/>
                <a:cs typeface="Times New Roman" panose="02020603050405020304" pitchFamily="18" charset="0"/>
              </a:rPr>
              <a:t>Workflows: and SPIN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001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C726-62EF-4C99-A736-7AECADBF2780}"/>
              </a:ext>
            </a:extLst>
          </p:cNvPr>
          <p:cNvSpPr txBox="1">
            <a:spLocks/>
          </p:cNvSpPr>
          <p:nvPr/>
        </p:nvSpPr>
        <p:spPr bwMode="auto">
          <a:xfrm>
            <a:off x="422031" y="114405"/>
            <a:ext cx="909161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en-US" sz="3600" dirty="0">
                <a:latin typeface="Times New Roman" panose="02020603050405020304" pitchFamily="18" charset="0"/>
                <a:cs typeface="Times New Roman" panose="02020603050405020304" pitchFamily="18" charset="0"/>
              </a:rPr>
              <a:t>CVMFS -&gt; DVMFS</a:t>
            </a:r>
            <a:r>
              <a:rPr lang="zh-CN" altLang="en-US" sz="3600" dirty="0">
                <a:latin typeface="Times New Roman" panose="02020603050405020304" pitchFamily="18" charset="0"/>
                <a:cs typeface="Times New Roman" panose="02020603050405020304" pitchFamily="18" charset="0"/>
              </a:rPr>
              <a:t>文件系统</a:t>
            </a:r>
            <a:endParaRPr lang="en-US" sz="3600" dirty="0">
              <a:latin typeface="Times New Roman" panose="02020603050405020304" pitchFamily="18" charset="0"/>
              <a:cs typeface="Times New Roman" panose="02020603050405020304" pitchFamily="18" charset="0"/>
            </a:endParaRPr>
          </a:p>
        </p:txBody>
      </p:sp>
      <p:sp>
        <p:nvSpPr>
          <p:cNvPr id="3" name="Rectangle 6">
            <a:extLst>
              <a:ext uri="{FF2B5EF4-FFF2-40B4-BE49-F238E27FC236}">
                <a16:creationId xmlns:a16="http://schemas.microsoft.com/office/drawing/2014/main" id="{7AB74CF4-0B9F-43CF-80B7-7013D290B22B}"/>
              </a:ext>
            </a:extLst>
          </p:cNvPr>
          <p:cNvSpPr/>
          <p:nvPr/>
        </p:nvSpPr>
        <p:spPr>
          <a:xfrm>
            <a:off x="288838" y="1371047"/>
            <a:ext cx="11614323" cy="1569660"/>
          </a:xfrm>
          <a:prstGeom prst="rect">
            <a:avLst/>
          </a:prstGeom>
          <a:solidFill>
            <a:schemeClr val="bg1"/>
          </a:solidFill>
        </p:spPr>
        <p:txBody>
          <a:bodyPr wrap="square">
            <a:spAutoFit/>
          </a:bodyPr>
          <a:lstStyle/>
          <a:p>
            <a:r>
              <a:rPr lang="zh-CN" altLang="en-US" sz="2400" dirty="0"/>
              <a:t>问题：计算操作系统的限制（</a:t>
            </a:r>
            <a:r>
              <a:rPr lang="en-US" altLang="zh-CN" sz="2400" dirty="0"/>
              <a:t>FUSE</a:t>
            </a:r>
            <a:r>
              <a:rPr lang="zh-CN" altLang="en-US" sz="2400" dirty="0"/>
              <a:t>等）使</a:t>
            </a:r>
            <a:r>
              <a:rPr lang="en-US" altLang="zh-CN" sz="2400" dirty="0"/>
              <a:t>NERSC</a:t>
            </a:r>
            <a:r>
              <a:rPr lang="zh-CN" altLang="en-US" sz="2400" dirty="0"/>
              <a:t>提供</a:t>
            </a:r>
            <a:r>
              <a:rPr lang="en-US" altLang="zh-CN" sz="2400" dirty="0"/>
              <a:t>/ </a:t>
            </a:r>
            <a:r>
              <a:rPr lang="en-US" altLang="zh-CN" sz="2400" dirty="0" err="1"/>
              <a:t>cvmfs</a:t>
            </a:r>
            <a:r>
              <a:rPr lang="zh-CN" altLang="en-US" sz="2400" dirty="0"/>
              <a:t>变得困难：</a:t>
            </a:r>
          </a:p>
          <a:p>
            <a:r>
              <a:rPr lang="zh-CN" altLang="en-US" sz="2400" dirty="0"/>
              <a:t>办法：使用</a:t>
            </a:r>
            <a:r>
              <a:rPr lang="en-US" altLang="zh-CN" sz="2400" dirty="0"/>
              <a:t>shifter</a:t>
            </a:r>
            <a:r>
              <a:rPr lang="zh-CN" altLang="en-US" sz="2400" dirty="0"/>
              <a:t>容器（大图像、非即时更新、添加其他版本、不容易）</a:t>
            </a:r>
            <a:endParaRPr lang="en-US" altLang="zh-CN" sz="2400" dirty="0"/>
          </a:p>
          <a:p>
            <a:endParaRPr lang="en-US" altLang="zh-CN" sz="2400" dirty="0"/>
          </a:p>
          <a:p>
            <a:r>
              <a:rPr lang="zh-CN" altLang="en-US" sz="2400" dirty="0"/>
              <a:t>办法：相反，使用</a:t>
            </a:r>
            <a:r>
              <a:rPr lang="en-US" altLang="zh-CN" sz="2400" dirty="0"/>
              <a:t>Cray DVS</a:t>
            </a:r>
            <a:r>
              <a:rPr lang="zh-CN" altLang="en-US" sz="2400" dirty="0"/>
              <a:t>在</a:t>
            </a:r>
            <a:r>
              <a:rPr lang="en-US" altLang="zh-CN" sz="2400" dirty="0"/>
              <a:t>DVS</a:t>
            </a:r>
            <a:r>
              <a:rPr lang="zh-CN" altLang="en-US" sz="2400" dirty="0"/>
              <a:t>节点上提供最新的</a:t>
            </a:r>
            <a:r>
              <a:rPr lang="en-US" altLang="zh-CN" sz="2400" dirty="0"/>
              <a:t>CVMFS</a:t>
            </a:r>
            <a:r>
              <a:rPr lang="zh-CN" altLang="en-US" sz="2400" dirty="0"/>
              <a:t>（通过</a:t>
            </a:r>
            <a:r>
              <a:rPr lang="en-US" altLang="zh-CN" sz="2400" dirty="0"/>
              <a:t>NFS</a:t>
            </a:r>
            <a:r>
              <a:rPr lang="zh-CN" altLang="en-US" sz="2400" dirty="0"/>
              <a:t>）和缓存</a:t>
            </a:r>
            <a:endParaRPr lang="en-US" sz="2400" dirty="0"/>
          </a:p>
        </p:txBody>
      </p:sp>
      <p:sp>
        <p:nvSpPr>
          <p:cNvPr id="4" name="矩形 3">
            <a:extLst>
              <a:ext uri="{FF2B5EF4-FFF2-40B4-BE49-F238E27FC236}">
                <a16:creationId xmlns:a16="http://schemas.microsoft.com/office/drawing/2014/main" id="{174A082A-1B51-4E5A-AB35-E8C44DA3575B}"/>
              </a:ext>
            </a:extLst>
          </p:cNvPr>
          <p:cNvSpPr/>
          <p:nvPr/>
        </p:nvSpPr>
        <p:spPr>
          <a:xfrm>
            <a:off x="288838" y="3429000"/>
            <a:ext cx="6096000" cy="2862322"/>
          </a:xfrm>
          <a:prstGeom prst="rect">
            <a:avLst/>
          </a:prstGeom>
        </p:spPr>
        <p:txBody>
          <a:bodyPr>
            <a:spAutoFit/>
          </a:bodyPr>
          <a:lstStyle/>
          <a:p>
            <a:r>
              <a:rPr lang="en-US" altLang="zh-CN" dirty="0" err="1">
                <a:latin typeface="Times New Roman" panose="02020603050405020304" pitchFamily="18" charset="0"/>
                <a:cs typeface="Times New Roman" panose="02020603050405020304" pitchFamily="18" charset="0"/>
              </a:rPr>
              <a:t>CernVM</a:t>
            </a:r>
            <a:r>
              <a:rPr lang="zh-CN" altLang="en-US" dirty="0">
                <a:latin typeface="Times New Roman" panose="02020603050405020304" pitchFamily="18" charset="0"/>
                <a:cs typeface="Times New Roman" panose="02020603050405020304" pitchFamily="18" charset="0"/>
              </a:rPr>
              <a:t>文件系统（</a:t>
            </a:r>
            <a:r>
              <a:rPr lang="en-US" altLang="zh-CN" dirty="0" err="1">
                <a:latin typeface="Times New Roman" panose="02020603050405020304" pitchFamily="18" charset="0"/>
                <a:cs typeface="Times New Roman" panose="02020603050405020304" pitchFamily="18" charset="0"/>
              </a:rPr>
              <a:t>CernVM</a:t>
            </a:r>
            <a:r>
              <a:rPr lang="en-US" altLang="zh-CN" dirty="0">
                <a:latin typeface="Times New Roman" panose="02020603050405020304" pitchFamily="18" charset="0"/>
                <a:cs typeface="Times New Roman" panose="02020603050405020304" pitchFamily="18" charset="0"/>
              </a:rPr>
              <a:t>-FS</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en-US" altLang="zh-CN" dirty="0" err="1">
                <a:latin typeface="Times New Roman" panose="02020603050405020304" pitchFamily="18" charset="0"/>
                <a:cs typeface="Times New Roman" panose="02020603050405020304" pitchFamily="18" charset="0"/>
              </a:rPr>
              <a:t>CernVM</a:t>
            </a:r>
            <a:r>
              <a:rPr lang="zh-CN" altLang="en-US" dirty="0">
                <a:latin typeface="Times New Roman" panose="02020603050405020304" pitchFamily="18" charset="0"/>
                <a:cs typeface="Times New Roman" panose="02020603050405020304" pitchFamily="18" charset="0"/>
              </a:rPr>
              <a:t>文件系统提供可扩展，可靠且低维护的软件分发服务。它的开发是为了协助高能物理（</a:t>
            </a:r>
            <a:r>
              <a:rPr lang="en-US" altLang="zh-CN" dirty="0">
                <a:latin typeface="Times New Roman" panose="02020603050405020304" pitchFamily="18" charset="0"/>
                <a:cs typeface="Times New Roman" panose="02020603050405020304" pitchFamily="18" charset="0"/>
              </a:rPr>
              <a:t>HEP</a:t>
            </a:r>
            <a:r>
              <a:rPr lang="zh-CN" altLang="en-US" dirty="0">
                <a:latin typeface="Times New Roman" panose="02020603050405020304" pitchFamily="18" charset="0"/>
                <a:cs typeface="Times New Roman" panose="02020603050405020304" pitchFamily="18" charset="0"/>
              </a:rPr>
              <a:t>）合作，在用于运行数据处理应用程序的全球分布式计算基础设施上部署软件。</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err="1">
                <a:latin typeface="Times New Roman" panose="02020603050405020304" pitchFamily="18" charset="0"/>
                <a:cs typeface="Times New Roman" panose="02020603050405020304" pitchFamily="18" charset="0"/>
              </a:rPr>
              <a:t>CernVM</a:t>
            </a:r>
            <a:r>
              <a:rPr lang="en-US" altLang="zh-CN" dirty="0">
                <a:latin typeface="Times New Roman" panose="02020603050405020304" pitchFamily="18" charset="0"/>
                <a:cs typeface="Times New Roman" panose="02020603050405020304" pitchFamily="18" charset="0"/>
              </a:rPr>
              <a:t>-FS</a:t>
            </a:r>
            <a:r>
              <a:rPr lang="zh-CN" altLang="en-US" dirty="0">
                <a:latin typeface="Times New Roman" panose="02020603050405020304" pitchFamily="18" charset="0"/>
                <a:cs typeface="Times New Roman" panose="02020603050405020304" pitchFamily="18" charset="0"/>
              </a:rPr>
              <a:t>用户空间（</a:t>
            </a:r>
            <a:r>
              <a:rPr lang="en-US" altLang="zh-CN" dirty="0">
                <a:latin typeface="Times New Roman" panose="02020603050405020304" pitchFamily="18" charset="0"/>
                <a:cs typeface="Times New Roman" panose="02020603050405020304" pitchFamily="18" charset="0"/>
              </a:rPr>
              <a:t>FUSE</a:t>
            </a:r>
            <a:r>
              <a:rPr lang="zh-CN" altLang="en-US" dirty="0">
                <a:latin typeface="Times New Roman" panose="02020603050405020304" pitchFamily="18" charset="0"/>
                <a:cs typeface="Times New Roman" panose="02020603050405020304" pitchFamily="18" charset="0"/>
              </a:rPr>
              <a:t>中）</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文件和目录托管在标准</a:t>
            </a:r>
            <a:r>
              <a:rPr lang="en-US" altLang="zh-CN" dirty="0">
                <a:latin typeface="Times New Roman" panose="02020603050405020304" pitchFamily="18" charset="0"/>
                <a:cs typeface="Times New Roman" panose="02020603050405020304" pitchFamily="18" charset="0"/>
              </a:rPr>
              <a:t>Web</a:t>
            </a:r>
            <a:r>
              <a:rPr lang="zh-CN" altLang="en-US" dirty="0">
                <a:latin typeface="Times New Roman" panose="02020603050405020304" pitchFamily="18" charset="0"/>
                <a:cs typeface="Times New Roman" panose="02020603050405020304" pitchFamily="18" charset="0"/>
              </a:rPr>
              <a:t>服务器上，并安装在通用命名空间</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cvmfs</a:t>
            </a:r>
            <a:r>
              <a:rPr lang="zh-CN" altLang="en-US" dirty="0">
                <a:latin typeface="Times New Roman" panose="02020603050405020304" pitchFamily="18" charset="0"/>
                <a:cs typeface="Times New Roman" panose="02020603050405020304" pitchFamily="18" charset="0"/>
              </a:rPr>
              <a:t>中。</a:t>
            </a:r>
          </a:p>
        </p:txBody>
      </p:sp>
      <p:sp>
        <p:nvSpPr>
          <p:cNvPr id="5" name="矩形 4">
            <a:extLst>
              <a:ext uri="{FF2B5EF4-FFF2-40B4-BE49-F238E27FC236}">
                <a16:creationId xmlns:a16="http://schemas.microsoft.com/office/drawing/2014/main" id="{CFE86B04-2EF7-4BD0-B710-C5E345C15FAB}"/>
              </a:ext>
            </a:extLst>
          </p:cNvPr>
          <p:cNvSpPr/>
          <p:nvPr/>
        </p:nvSpPr>
        <p:spPr>
          <a:xfrm>
            <a:off x="7596554" y="3429000"/>
            <a:ext cx="4595446" cy="2308324"/>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DVMFS</a:t>
            </a:r>
            <a:r>
              <a:rPr lang="zh-CN" altLang="en-US" dirty="0">
                <a:latin typeface="Times New Roman" panose="02020603050405020304" pitchFamily="18" charset="0"/>
                <a:cs typeface="Times New Roman" panose="02020603050405020304" pitchFamily="18" charset="0"/>
              </a:rPr>
              <a:t>文件系统</a:t>
            </a:r>
            <a:endParaRPr lang="en-US" altLang="zh-CN" dirty="0">
              <a:latin typeface="Times New Roman" panose="02020603050405020304" pitchFamily="18" charset="0"/>
              <a:cs typeface="Times New Roman" panose="02020603050405020304" pitchFamily="18" charset="0"/>
            </a:endParaRPr>
          </a:p>
          <a:p>
            <a:endParaRPr lang="en-US" altLang="zh-CN" dirty="0"/>
          </a:p>
          <a:p>
            <a:r>
              <a:rPr lang="zh-CN" altLang="en-US" dirty="0"/>
              <a:t>启动时间很好（有足够的</a:t>
            </a:r>
            <a:r>
              <a:rPr lang="en-US" altLang="zh-CN" dirty="0"/>
              <a:t>DVS</a:t>
            </a:r>
            <a:r>
              <a:rPr lang="zh-CN" altLang="en-US" dirty="0"/>
              <a:t>服务器）</a:t>
            </a:r>
          </a:p>
          <a:p>
            <a:r>
              <a:rPr lang="en-US" altLang="zh-CN" dirty="0"/>
              <a:t>Cori</a:t>
            </a:r>
            <a:r>
              <a:rPr lang="zh-CN" altLang="en-US" dirty="0"/>
              <a:t>遇到的许多问题：</a:t>
            </a:r>
            <a:endParaRPr lang="en-US" altLang="zh-CN" dirty="0"/>
          </a:p>
          <a:p>
            <a:r>
              <a:rPr lang="en-US" altLang="zh-CN" dirty="0"/>
              <a:t>1.Cray</a:t>
            </a:r>
            <a:r>
              <a:rPr lang="zh-CN" altLang="en-US" dirty="0"/>
              <a:t>内核</a:t>
            </a:r>
            <a:r>
              <a:rPr lang="en-US" altLang="zh-CN" dirty="0"/>
              <a:t>bug / DVS</a:t>
            </a:r>
            <a:r>
              <a:rPr lang="zh-CN" altLang="en-US" dirty="0"/>
              <a:t>补丁</a:t>
            </a:r>
            <a:endParaRPr lang="en-US" altLang="zh-CN" dirty="0"/>
          </a:p>
          <a:p>
            <a:r>
              <a:rPr lang="en-US" altLang="zh-CN" dirty="0"/>
              <a:t>2.</a:t>
            </a:r>
            <a:r>
              <a:rPr lang="zh-CN" altLang="en-US" dirty="0"/>
              <a:t>安装的启动时间过长</a:t>
            </a:r>
          </a:p>
          <a:p>
            <a:r>
              <a:rPr lang="zh-CN" altLang="en-US" dirty="0"/>
              <a:t> </a:t>
            </a:r>
            <a:r>
              <a:rPr lang="en-US" altLang="zh-CN" dirty="0"/>
              <a:t>3.</a:t>
            </a:r>
            <a:r>
              <a:rPr lang="zh-CN" altLang="en-US" dirty="0"/>
              <a:t>收到错误的文件！（＃</a:t>
            </a:r>
            <a:r>
              <a:rPr lang="en-US" altLang="zh-CN" dirty="0"/>
              <a:t>1</a:t>
            </a:r>
            <a:r>
              <a:rPr lang="zh-CN" altLang="en-US" dirty="0"/>
              <a:t>）</a:t>
            </a:r>
          </a:p>
          <a:p>
            <a:r>
              <a:rPr lang="en-US" altLang="zh-CN" dirty="0"/>
              <a:t>4.</a:t>
            </a:r>
            <a:r>
              <a:rPr lang="zh-CN" altLang="en-US" dirty="0"/>
              <a:t>现在错误仍存</a:t>
            </a:r>
          </a:p>
        </p:txBody>
      </p:sp>
    </p:spTree>
    <p:extLst>
      <p:ext uri="{BB962C8B-B14F-4D97-AF65-F5344CB8AC3E}">
        <p14:creationId xmlns:p14="http://schemas.microsoft.com/office/powerpoint/2010/main" val="461091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5760" y="136525"/>
            <a:ext cx="10515600" cy="1325563"/>
          </a:xfrm>
        </p:spPr>
        <p:txBody>
          <a:bodyPr/>
          <a:lstStyle/>
          <a:p>
            <a:r>
              <a:rPr lang="en-US" sz="3600" dirty="0">
                <a:latin typeface="Times New Roman" panose="02020603050405020304" pitchFamily="18" charset="0"/>
                <a:cs typeface="Times New Roman" panose="02020603050405020304" pitchFamily="18" charset="0"/>
              </a:rPr>
              <a:t>WAN Networking to compute</a:t>
            </a:r>
          </a:p>
        </p:txBody>
      </p:sp>
      <p:sp>
        <p:nvSpPr>
          <p:cNvPr id="6" name="矩形 5">
            <a:extLst>
              <a:ext uri="{FF2B5EF4-FFF2-40B4-BE49-F238E27FC236}">
                <a16:creationId xmlns:a16="http://schemas.microsoft.com/office/drawing/2014/main" id="{6D0653B3-C58F-4411-AB09-EDC08F71B1C4}"/>
              </a:ext>
            </a:extLst>
          </p:cNvPr>
          <p:cNvSpPr/>
          <p:nvPr/>
        </p:nvSpPr>
        <p:spPr>
          <a:xfrm>
            <a:off x="529194" y="2274838"/>
            <a:ext cx="11133611" cy="1938992"/>
          </a:xfrm>
          <a:prstGeom prst="rect">
            <a:avLst/>
          </a:prstGeom>
        </p:spPr>
        <p:txBody>
          <a:bodyPr wrap="square">
            <a:spAutoFit/>
          </a:bodyPr>
          <a:lstStyle/>
          <a:p>
            <a:r>
              <a:rPr lang="en-US" altLang="zh-CN" sz="2400" dirty="0"/>
              <a:t>Cray XC</a:t>
            </a:r>
            <a:r>
              <a:rPr lang="zh-CN" altLang="en-US" sz="2400" dirty="0"/>
              <a:t>上的外部流量通常通过“</a:t>
            </a:r>
            <a:r>
              <a:rPr lang="en-US" altLang="zh-CN" sz="2400" dirty="0"/>
              <a:t>RSIP”</a:t>
            </a:r>
            <a:r>
              <a:rPr lang="zh-CN" altLang="en-US" sz="2400" dirty="0"/>
              <a:t>（性能有限）</a:t>
            </a:r>
            <a:r>
              <a:rPr lang="en-US" altLang="zh-CN" sz="2400" dirty="0"/>
              <a:t>(RSIP</a:t>
            </a:r>
            <a:r>
              <a:rPr lang="zh-CN" altLang="en-US" sz="2400" dirty="0"/>
              <a:t>，</a:t>
            </a:r>
            <a:r>
              <a:rPr lang="en-US" altLang="zh-CN" sz="2400" dirty="0"/>
              <a:t>IP4</a:t>
            </a:r>
            <a:r>
              <a:rPr lang="zh-CN" altLang="en-US" sz="2400" dirty="0"/>
              <a:t>的拓展</a:t>
            </a:r>
            <a:r>
              <a:rPr lang="en-US" altLang="zh-CN" sz="2400" dirty="0"/>
              <a:t>)</a:t>
            </a:r>
          </a:p>
          <a:p>
            <a:endParaRPr lang="zh-CN" altLang="en-US" sz="2400" dirty="0"/>
          </a:p>
          <a:p>
            <a:r>
              <a:rPr lang="en-US" altLang="zh-CN" sz="2400" dirty="0"/>
              <a:t>SDN</a:t>
            </a:r>
            <a:r>
              <a:rPr lang="zh-CN" altLang="en-US" sz="2400" dirty="0"/>
              <a:t>项目：</a:t>
            </a:r>
            <a:r>
              <a:rPr lang="en-US" altLang="zh-CN" sz="2400" dirty="0"/>
              <a:t> </a:t>
            </a:r>
            <a:r>
              <a:rPr lang="zh-CN" altLang="en-US" sz="2400" dirty="0"/>
              <a:t>用</a:t>
            </a:r>
            <a:r>
              <a:rPr lang="en-US" altLang="zh-CN" sz="2400" dirty="0" err="1"/>
              <a:t>VyOS</a:t>
            </a:r>
            <a:r>
              <a:rPr lang="zh-CN" altLang="en-US" sz="2400" dirty="0"/>
              <a:t>软件取代</a:t>
            </a:r>
            <a:r>
              <a:rPr lang="en-US" altLang="zh-CN" sz="2400" dirty="0"/>
              <a:t>RSIP</a:t>
            </a:r>
            <a:r>
              <a:rPr lang="zh-CN" altLang="en-US" sz="2400" dirty="0"/>
              <a:t>的第一阶段</a:t>
            </a:r>
            <a:endParaRPr lang="en-US" altLang="zh-CN" sz="2400" dirty="0"/>
          </a:p>
          <a:p>
            <a:endParaRPr lang="zh-CN" altLang="en-US" sz="2400" dirty="0"/>
          </a:p>
          <a:p>
            <a:r>
              <a:rPr lang="zh-CN" altLang="en-US" sz="2400" dirty="0"/>
              <a:t>测试：</a:t>
            </a:r>
            <a:r>
              <a:rPr lang="en-US" altLang="zh-CN" sz="2400" dirty="0"/>
              <a:t>5 </a:t>
            </a:r>
            <a:r>
              <a:rPr lang="en-US" altLang="zh-CN" sz="2400" dirty="0" err="1"/>
              <a:t>Gbs</a:t>
            </a:r>
            <a:r>
              <a:rPr lang="en-US" altLang="zh-CN" sz="2400" dirty="0"/>
              <a:t>  - &gt; 26 </a:t>
            </a:r>
            <a:r>
              <a:rPr lang="en-US" altLang="zh-CN" sz="2400" dirty="0" err="1"/>
              <a:t>Gbs</a:t>
            </a:r>
            <a:endParaRPr lang="en-US" altLang="zh-CN" sz="2400" dirty="0"/>
          </a:p>
        </p:txBody>
      </p:sp>
    </p:spTree>
    <p:extLst>
      <p:ext uri="{BB962C8B-B14F-4D97-AF65-F5344CB8AC3E}">
        <p14:creationId xmlns:p14="http://schemas.microsoft.com/office/powerpoint/2010/main" val="631046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未来计划</a:t>
            </a:r>
            <a:endParaRPr lang="en-US" dirty="0"/>
          </a:p>
        </p:txBody>
      </p:sp>
      <p:sp>
        <p:nvSpPr>
          <p:cNvPr id="3" name="Slide Number Placeholder 2"/>
          <p:cNvSpPr>
            <a:spLocks noGrp="1"/>
          </p:cNvSpPr>
          <p:nvPr>
            <p:ph type="sldNum" sz="quarter" idx="12"/>
          </p:nvPr>
        </p:nvSpPr>
        <p:spPr/>
        <p:txBody>
          <a:bodyPr/>
          <a:lstStyle/>
          <a:p>
            <a:fld id="{EF960BFD-E8F4-C44A-9098-BB17379FE0E5}" type="slidenum">
              <a:rPr lang="en-US" smtClean="0"/>
              <a:t>26</a:t>
            </a:fld>
            <a:endParaRPr lang="en-US"/>
          </a:p>
        </p:txBody>
      </p:sp>
      <p:sp>
        <p:nvSpPr>
          <p:cNvPr id="2" name="矩形 1">
            <a:extLst>
              <a:ext uri="{FF2B5EF4-FFF2-40B4-BE49-F238E27FC236}">
                <a16:creationId xmlns:a16="http://schemas.microsoft.com/office/drawing/2014/main" id="{ACE84447-DB1F-426D-B36D-9B5375F4361E}"/>
              </a:ext>
            </a:extLst>
          </p:cNvPr>
          <p:cNvSpPr/>
          <p:nvPr/>
        </p:nvSpPr>
        <p:spPr>
          <a:xfrm>
            <a:off x="1541583" y="2223025"/>
            <a:ext cx="9529689" cy="1200329"/>
          </a:xfrm>
          <a:prstGeom prst="rect">
            <a:avLst/>
          </a:prstGeom>
        </p:spPr>
        <p:txBody>
          <a:bodyPr wrap="square">
            <a:spAutoFit/>
          </a:bodyPr>
          <a:lstStyle/>
          <a:p>
            <a:r>
              <a:rPr lang="zh-CN" altLang="en-US" sz="2400" dirty="0">
                <a:solidFill>
                  <a:prstClr val="black"/>
                </a:solidFill>
                <a:latin typeface="Times New Roman" panose="02020603050405020304" pitchFamily="18" charset="0"/>
                <a:ea typeface="+mj-ea"/>
                <a:cs typeface="Times New Roman" panose="02020603050405020304" pitchFamily="18" charset="0"/>
              </a:rPr>
              <a:t>更快的机器：</a:t>
            </a:r>
            <a:r>
              <a:rPr lang="en" altLang="zh-CN" sz="2400" dirty="0">
                <a:solidFill>
                  <a:prstClr val="black"/>
                </a:solidFill>
                <a:latin typeface="Times New Roman" panose="02020603050405020304" pitchFamily="18" charset="0"/>
                <a:ea typeface="+mj-ea"/>
                <a:cs typeface="Times New Roman" panose="02020603050405020304" pitchFamily="18" charset="0"/>
              </a:rPr>
              <a:t>NERSC-9: A 2020 Pre-</a:t>
            </a:r>
            <a:r>
              <a:rPr lang="zh-CN" altLang="en-US" sz="2400" dirty="0">
                <a:solidFill>
                  <a:prstClr val="black"/>
                </a:solidFill>
                <a:latin typeface="Times New Roman" panose="02020603050405020304" pitchFamily="18" charset="0"/>
                <a:cs typeface="Times New Roman" panose="02020603050405020304" pitchFamily="18" charset="0"/>
              </a:rPr>
              <a:t>百亿亿次 </a:t>
            </a:r>
            <a:r>
              <a:rPr lang="en" altLang="zh-CN" sz="2400" dirty="0">
                <a:solidFill>
                  <a:prstClr val="black"/>
                </a:solidFill>
                <a:latin typeface="Times New Roman" panose="02020603050405020304" pitchFamily="18" charset="0"/>
                <a:ea typeface="+mj-ea"/>
                <a:cs typeface="Times New Roman" panose="02020603050405020304" pitchFamily="18" charset="0"/>
              </a:rPr>
              <a:t>Machine</a:t>
            </a:r>
          </a:p>
          <a:p>
            <a:r>
              <a:rPr lang="zh-CN" altLang="en-US" sz="2400" dirty="0">
                <a:latin typeface="Times New Roman" panose="02020603050405020304" pitchFamily="18" charset="0"/>
                <a:cs typeface="Times New Roman" panose="02020603050405020304" pitchFamily="18" charset="0"/>
              </a:rPr>
              <a:t>更强的存储：</a:t>
            </a:r>
            <a:r>
              <a:rPr lang="en-US" altLang="zh-CN" sz="2400" dirty="0">
                <a:latin typeface="Times New Roman" panose="02020603050405020304" pitchFamily="18" charset="0"/>
                <a:cs typeface="Times New Roman" panose="02020603050405020304" pitchFamily="18" charset="0"/>
              </a:rPr>
              <a:t>NERSC</a:t>
            </a:r>
            <a:r>
              <a:rPr lang="zh-CN" altLang="en-US" sz="2400" dirty="0">
                <a:latin typeface="Times New Roman" panose="02020603050405020304" pitchFamily="18" charset="0"/>
                <a:cs typeface="Times New Roman" panose="02020603050405020304" pitchFamily="18" charset="0"/>
              </a:rPr>
              <a:t>“存储</a:t>
            </a:r>
            <a:r>
              <a:rPr lang="en-US" altLang="zh-CN" sz="2400" dirty="0">
                <a:latin typeface="Times New Roman" panose="02020603050405020304" pitchFamily="18" charset="0"/>
                <a:cs typeface="Times New Roman" panose="02020603050405020304" pitchFamily="18" charset="0"/>
              </a:rPr>
              <a:t>2020</a:t>
            </a:r>
            <a:r>
              <a:rPr lang="zh-CN" altLang="en-US" sz="2400" dirty="0">
                <a:latin typeface="Times New Roman" panose="02020603050405020304" pitchFamily="18" charset="0"/>
                <a:cs typeface="Times New Roman" panose="02020603050405020304" pitchFamily="18" charset="0"/>
              </a:rPr>
              <a:t>”路线图</a:t>
            </a:r>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960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9317" y="137399"/>
            <a:ext cx="5008563" cy="769937"/>
          </a:xfrm>
        </p:spPr>
        <p:txBody>
          <a:bodyPr/>
          <a:lstStyle/>
          <a:p>
            <a:r>
              <a:rPr lang="zh-CN" altLang="en-US" sz="3600" dirty="0">
                <a:latin typeface="Times New Roman" panose="02020603050405020304" pitchFamily="18" charset="0"/>
                <a:cs typeface="Times New Roman" panose="02020603050405020304" pitchFamily="18" charset="0"/>
              </a:rPr>
              <a:t>结论</a:t>
            </a:r>
            <a:endParaRPr lang="en-US" sz="36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FBA403F0-09C4-46D4-83EA-71A37D4AE1ED}"/>
              </a:ext>
            </a:extLst>
          </p:cNvPr>
          <p:cNvSpPr/>
          <p:nvPr/>
        </p:nvSpPr>
        <p:spPr>
          <a:xfrm>
            <a:off x="1043939" y="1490007"/>
            <a:ext cx="12165623" cy="2677656"/>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成果：</a:t>
            </a: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当前及以后会有</a:t>
            </a:r>
            <a:r>
              <a:rPr lang="zh-CN" altLang="en-US" sz="2400" dirty="0">
                <a:solidFill>
                  <a:srgbClr val="FF0000"/>
                </a:solidFill>
                <a:latin typeface="Times New Roman" panose="02020603050405020304" pitchFamily="18" charset="0"/>
                <a:cs typeface="Times New Roman" panose="02020603050405020304" pitchFamily="18" charset="0"/>
              </a:rPr>
              <a:t>更多</a:t>
            </a:r>
            <a:r>
              <a:rPr lang="en-US" altLang="zh-CN" sz="2400" dirty="0">
                <a:solidFill>
                  <a:srgbClr val="FF0000"/>
                </a:solidFill>
                <a:latin typeface="Times New Roman" panose="02020603050405020304" pitchFamily="18" charset="0"/>
                <a:cs typeface="Times New Roman" panose="02020603050405020304" pitchFamily="18" charset="0"/>
              </a:rPr>
              <a:t>HEP</a:t>
            </a:r>
            <a:r>
              <a:rPr lang="zh-CN" altLang="en-US" sz="2400" dirty="0">
                <a:solidFill>
                  <a:srgbClr val="FF0000"/>
                </a:solidFill>
                <a:latin typeface="Times New Roman" panose="02020603050405020304" pitchFamily="18" charset="0"/>
                <a:cs typeface="Times New Roman" panose="02020603050405020304" pitchFamily="18" charset="0"/>
              </a:rPr>
              <a:t>实验使用</a:t>
            </a:r>
            <a:r>
              <a:rPr lang="en-US" altLang="zh-CN" sz="2400" dirty="0">
                <a:solidFill>
                  <a:srgbClr val="FF0000"/>
                </a:solidFill>
                <a:latin typeface="Times New Roman" panose="02020603050405020304" pitchFamily="18" charset="0"/>
                <a:cs typeface="Times New Roman" panose="02020603050405020304" pitchFamily="18" charset="0"/>
              </a:rPr>
              <a:t>HPC</a:t>
            </a:r>
          </a:p>
          <a:p>
            <a:r>
              <a:rPr lang="en-US" altLang="zh-CN" sz="2400" dirty="0">
                <a:latin typeface="Times New Roman" panose="02020603050405020304" pitchFamily="18" charset="0"/>
                <a:cs typeface="Times New Roman" panose="02020603050405020304" pitchFamily="18" charset="0"/>
              </a:rPr>
              <a:t>CMS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ATLAS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LZ</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Belle2</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DayaBay</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LSST-DESC</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CMB-S4</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DESI</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NoVA</a:t>
            </a:r>
            <a:r>
              <a:rPr lang="en-US" altLang="zh-CN" sz="2400" dirty="0">
                <a:latin typeface="Times New Roman" panose="02020603050405020304" pitchFamily="18" charset="0"/>
                <a:cs typeface="Times New Roman" panose="02020603050405020304" pitchFamily="18" charset="0"/>
              </a:rPr>
              <a:t> ......</a:t>
            </a:r>
          </a:p>
          <a:p>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HPC</a:t>
            </a:r>
            <a:r>
              <a:rPr lang="zh-CN" altLang="en-US" sz="2400" dirty="0">
                <a:latin typeface="Times New Roman" panose="02020603050405020304" pitchFamily="18" charset="0"/>
                <a:cs typeface="Times New Roman" panose="02020603050405020304" pitchFamily="18" charset="0"/>
              </a:rPr>
              <a:t>执行</a:t>
            </a:r>
            <a:r>
              <a:rPr lang="zh-CN" altLang="en-US" sz="2400" dirty="0">
                <a:solidFill>
                  <a:srgbClr val="FF0000"/>
                </a:solidFill>
                <a:latin typeface="Times New Roman" panose="02020603050405020304" pitchFamily="18" charset="0"/>
                <a:cs typeface="Times New Roman" panose="02020603050405020304" pitchFamily="18" charset="0"/>
              </a:rPr>
              <a:t>更多过程</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MC</a:t>
            </a:r>
            <a:r>
              <a:rPr lang="zh-CN" altLang="en-US" sz="2400" dirty="0">
                <a:latin typeface="Times New Roman" panose="02020603050405020304" pitchFamily="18" charset="0"/>
                <a:cs typeface="Times New Roman" panose="02020603050405020304" pitchFamily="18" charset="0"/>
              </a:rPr>
              <a:t>模拟；重建；统计等等，大大缩短了时间</a:t>
            </a:r>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还有应用程序移植（</a:t>
            </a:r>
            <a:r>
              <a:rPr lang="en-US" altLang="zh-CN" sz="2400" dirty="0">
                <a:latin typeface="Times New Roman" panose="02020603050405020304" pitchFamily="18" charset="0"/>
                <a:cs typeface="Times New Roman" panose="02020603050405020304" pitchFamily="18" charset="0"/>
              </a:rPr>
              <a:t>NESAP</a:t>
            </a:r>
            <a:r>
              <a:rPr lang="zh-CN" altLang="en-US" sz="2400" dirty="0">
                <a:latin typeface="Times New Roman" panose="02020603050405020304" pitchFamily="18" charset="0"/>
                <a:cs typeface="Times New Roman" panose="02020603050405020304" pitchFamily="18" charset="0"/>
              </a:rPr>
              <a:t>）和交互式机器学习</a:t>
            </a:r>
          </a:p>
        </p:txBody>
      </p:sp>
      <p:sp>
        <p:nvSpPr>
          <p:cNvPr id="5" name="矩形 4">
            <a:extLst>
              <a:ext uri="{FF2B5EF4-FFF2-40B4-BE49-F238E27FC236}">
                <a16:creationId xmlns:a16="http://schemas.microsoft.com/office/drawing/2014/main" id="{2E465E4C-0ECF-449F-8DFE-25A68AB616D9}"/>
              </a:ext>
            </a:extLst>
          </p:cNvPr>
          <p:cNvSpPr/>
          <p:nvPr/>
        </p:nvSpPr>
        <p:spPr>
          <a:xfrm>
            <a:off x="1043939" y="4750335"/>
            <a:ext cx="9985879" cy="1200329"/>
          </a:xfrm>
          <a:prstGeom prst="rect">
            <a:avLst/>
          </a:prstGeom>
        </p:spPr>
        <p:txBody>
          <a:bodyPr wrap="square">
            <a:spAutoFit/>
          </a:bodyPr>
          <a:lstStyle/>
          <a:p>
            <a:pPr marL="285750" indent="-285750">
              <a:buFont typeface="Arial" panose="020B0604020202020204" pitchFamily="34" charset="0"/>
              <a:buChar char="•"/>
            </a:pPr>
            <a:r>
              <a:rPr lang="zh-CN" altLang="en-US" sz="2400" dirty="0"/>
              <a:t>未来技术包括</a:t>
            </a:r>
            <a:r>
              <a:rPr lang="en-US" altLang="zh-CN" sz="2400" dirty="0"/>
              <a:t>Shifter</a:t>
            </a:r>
            <a:r>
              <a:rPr lang="zh-CN" altLang="en-US" sz="2400" dirty="0"/>
              <a:t>；</a:t>
            </a:r>
            <a:r>
              <a:rPr lang="en-US" altLang="zh-CN" sz="2400" dirty="0"/>
              <a:t>“SDN”</a:t>
            </a:r>
            <a:r>
              <a:rPr lang="zh-CN" altLang="en-US" sz="2400" dirty="0"/>
              <a:t>；</a:t>
            </a:r>
            <a:r>
              <a:rPr lang="en-US" altLang="zh-CN" sz="2400" dirty="0"/>
              <a:t>DTNs</a:t>
            </a:r>
            <a:r>
              <a:rPr lang="zh-CN" altLang="en-US" sz="2400" dirty="0"/>
              <a:t>；</a:t>
            </a:r>
            <a:r>
              <a:rPr lang="en-US" altLang="zh-CN" sz="2400" dirty="0"/>
              <a:t>DVMFS</a:t>
            </a:r>
            <a:r>
              <a:rPr lang="zh-CN" altLang="en-US" sz="2400" dirty="0"/>
              <a:t>；</a:t>
            </a:r>
            <a:r>
              <a:rPr lang="en-US" altLang="zh-CN" sz="2400" dirty="0"/>
              <a:t>SPIN</a:t>
            </a:r>
          </a:p>
          <a:p>
            <a:pPr marL="285750" indent="-285750">
              <a:buFont typeface="Arial" panose="020B0604020202020204" pitchFamily="34" charset="0"/>
              <a:buChar char="•"/>
            </a:pPr>
            <a:r>
              <a:rPr lang="zh-CN" altLang="en-US" sz="2400" dirty="0"/>
              <a:t>未来更多的支持和新资源（</a:t>
            </a:r>
            <a:r>
              <a:rPr lang="en-US" altLang="zh-CN" sz="2400" dirty="0"/>
              <a:t>N9</a:t>
            </a:r>
            <a:r>
              <a:rPr lang="zh-CN" altLang="en-US" sz="2400" dirty="0"/>
              <a:t>，</a:t>
            </a:r>
            <a:r>
              <a:rPr lang="en-US" altLang="zh-CN" sz="2400" dirty="0"/>
              <a:t>Storage2020</a:t>
            </a:r>
            <a:r>
              <a:rPr lang="zh-CN" altLang="en-US" sz="2400" dirty="0"/>
              <a:t>，</a:t>
            </a:r>
            <a:r>
              <a:rPr lang="en-US" altLang="zh-CN" sz="2400" dirty="0"/>
              <a:t>SPIN</a:t>
            </a:r>
            <a:r>
              <a:rPr lang="zh-CN" altLang="en-US" sz="2400" dirty="0"/>
              <a:t>）</a:t>
            </a:r>
            <a:endParaRPr lang="en-US" altLang="zh-CN" sz="2400" dirty="0"/>
          </a:p>
          <a:p>
            <a:pPr marL="285750" indent="-285750">
              <a:buFont typeface="Arial" panose="020B0604020202020204" pitchFamily="34" charset="0"/>
              <a:buChar char="•"/>
            </a:pPr>
            <a:r>
              <a:rPr lang="zh-CN" altLang="en-US" sz="2400" dirty="0"/>
              <a:t>带来了架构挑战</a:t>
            </a:r>
          </a:p>
        </p:txBody>
      </p:sp>
    </p:spTree>
    <p:extLst>
      <p:ext uri="{BB962C8B-B14F-4D97-AF65-F5344CB8AC3E}">
        <p14:creationId xmlns:p14="http://schemas.microsoft.com/office/powerpoint/2010/main" val="380167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E9575D-F670-40F7-AFB1-DEC9CC640D77}"/>
              </a:ext>
            </a:extLst>
          </p:cNvPr>
          <p:cNvSpPr/>
          <p:nvPr/>
        </p:nvSpPr>
        <p:spPr>
          <a:xfrm>
            <a:off x="366876" y="2056685"/>
            <a:ext cx="11042021" cy="4154984"/>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回填（</a:t>
            </a:r>
            <a:r>
              <a:rPr lang="en-US" altLang="zh-CN" sz="2400" dirty="0">
                <a:latin typeface="Times New Roman" panose="02020603050405020304" pitchFamily="18" charset="0"/>
                <a:cs typeface="Times New Roman" panose="02020603050405020304" pitchFamily="18" charset="0"/>
              </a:rPr>
              <a:t>backfill</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填补了工作之间的非常大的裂缝</a:t>
            </a:r>
            <a:r>
              <a:rPr lang="zh-CN" altLang="en-US" sz="2400" dirty="0">
                <a:latin typeface="Times New Roman" panose="02020603050405020304" pitchFamily="18" charset="0"/>
                <a:cs typeface="Times New Roman" panose="02020603050405020304" pitchFamily="18" charset="0"/>
              </a:rPr>
              <a:t>” 这种计算机资源的利用被称为“回填”</a:t>
            </a:r>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已成功用于提交</a:t>
            </a:r>
            <a:r>
              <a:rPr lang="en-US" altLang="zh-CN" sz="2400" dirty="0">
                <a:latin typeface="Times New Roman" panose="02020603050405020304" pitchFamily="18" charset="0"/>
                <a:cs typeface="Times New Roman" panose="02020603050405020304" pitchFamily="18" charset="0"/>
              </a:rPr>
              <a:t>ATLAS MC</a:t>
            </a:r>
            <a:r>
              <a:rPr lang="zh-CN" altLang="en-US" sz="2400" dirty="0">
                <a:latin typeface="Times New Roman" panose="02020603050405020304" pitchFamily="18" charset="0"/>
                <a:cs typeface="Times New Roman" panose="02020603050405020304" pitchFamily="18" charset="0"/>
              </a:rPr>
              <a:t>模拟作业</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目前的研发项目旨在实现</a:t>
            </a:r>
            <a:r>
              <a:rPr lang="en-US" altLang="zh-CN" sz="2400" dirty="0">
                <a:latin typeface="Times New Roman" panose="02020603050405020304" pitchFamily="18" charset="0"/>
                <a:cs typeface="Times New Roman" panose="02020603050405020304" pitchFamily="18" charset="0"/>
              </a:rPr>
              <a:t>HPC</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HTC</a:t>
            </a:r>
            <a:r>
              <a:rPr lang="zh-CN" altLang="en-US" sz="2400" dirty="0">
                <a:latin typeface="Times New Roman" panose="02020603050405020304" pitchFamily="18" charset="0"/>
                <a:cs typeface="Times New Roman" panose="02020603050405020304" pitchFamily="18" charset="0"/>
              </a:rPr>
              <a:t>范例的融合</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适用于粒子物理及其他领域的各种应用类型和社区</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A48A663E-FB8B-4AF8-B0DD-EF01CB8ED0D3}"/>
              </a:ext>
            </a:extLst>
          </p:cNvPr>
          <p:cNvSpPr/>
          <p:nvPr/>
        </p:nvSpPr>
        <p:spPr>
          <a:xfrm>
            <a:off x="610717" y="6211669"/>
            <a:ext cx="8679766" cy="646331"/>
          </a:xfrm>
          <a:prstGeom prst="rect">
            <a:avLst/>
          </a:prstGeom>
        </p:spPr>
        <p:txBody>
          <a:bodyPr wrap="square">
            <a:spAutoFit/>
          </a:bodyPr>
          <a:lstStyle/>
          <a:p>
            <a:r>
              <a:rPr lang="en-US" altLang="zh-CN" dirty="0"/>
              <a:t>PanDA. Production and Distributed Analysis Workload Management System</a:t>
            </a:r>
          </a:p>
          <a:p>
            <a:r>
              <a:rPr lang="zh-CN" altLang="en-US" dirty="0"/>
              <a:t>生产和分布式分析工作负载管理系统</a:t>
            </a:r>
          </a:p>
        </p:txBody>
      </p:sp>
      <p:sp>
        <p:nvSpPr>
          <p:cNvPr id="4" name="矩形 3">
            <a:extLst>
              <a:ext uri="{FF2B5EF4-FFF2-40B4-BE49-F238E27FC236}">
                <a16:creationId xmlns:a16="http://schemas.microsoft.com/office/drawing/2014/main" id="{16C6B75B-D9ED-4414-8E4F-AA801F21BBE3}"/>
              </a:ext>
            </a:extLst>
          </p:cNvPr>
          <p:cNvSpPr/>
          <p:nvPr/>
        </p:nvSpPr>
        <p:spPr>
          <a:xfrm>
            <a:off x="366876" y="323165"/>
            <a:ext cx="8298821" cy="1200329"/>
          </a:xfrm>
          <a:prstGeom prst="rect">
            <a:avLst/>
          </a:prstGeom>
        </p:spPr>
        <p:txBody>
          <a:bodyPr wrap="square">
            <a:spAutoFit/>
          </a:bodyPr>
          <a:lstStyle/>
          <a:p>
            <a:r>
              <a:rPr lang="en-US" altLang="zh-CN" sz="3600" dirty="0">
                <a:latin typeface="Times New Roman" panose="02020603050405020304" pitchFamily="18" charset="0"/>
                <a:cs typeface="Times New Roman" panose="02020603050405020304" pitchFamily="18" charset="0"/>
              </a:rPr>
              <a:t>5 </a:t>
            </a:r>
            <a:r>
              <a:rPr lang="zh-CN" altLang="en-US" sz="3600" dirty="0">
                <a:latin typeface="Times New Roman" panose="02020603050405020304" pitchFamily="18" charset="0"/>
                <a:cs typeface="Times New Roman" panose="02020603050405020304" pitchFamily="18" charset="0"/>
              </a:rPr>
              <a:t>用于</a:t>
            </a:r>
            <a:r>
              <a:rPr lang="en-US" altLang="zh-CN" sz="3600" dirty="0">
                <a:latin typeface="Times New Roman" panose="02020603050405020304" pitchFamily="18" charset="0"/>
                <a:cs typeface="Times New Roman" panose="02020603050405020304" pitchFamily="18" charset="0"/>
              </a:rPr>
              <a:t>HENP</a:t>
            </a:r>
            <a:r>
              <a:rPr lang="zh-CN" altLang="en-US" sz="3600" dirty="0">
                <a:latin typeface="Times New Roman" panose="02020603050405020304" pitchFamily="18" charset="0"/>
                <a:cs typeface="Times New Roman" panose="02020603050405020304" pitchFamily="18" charset="0"/>
              </a:rPr>
              <a:t>（高能核物理）和极端规模   应用的</a:t>
            </a:r>
            <a:r>
              <a:rPr lang="en-US" altLang="zh-CN" sz="3600" dirty="0">
                <a:latin typeface="Times New Roman" panose="02020603050405020304" pitchFamily="18" charset="0"/>
                <a:cs typeface="Times New Roman" panose="02020603050405020304" pitchFamily="18" charset="0"/>
              </a:rPr>
              <a:t>Titan BigPanDA</a:t>
            </a:r>
            <a:r>
              <a:rPr lang="zh-CN" altLang="en-US" sz="3600" dirty="0">
                <a:latin typeface="Times New Roman" panose="02020603050405020304" pitchFamily="18" charset="0"/>
                <a:cs typeface="Times New Roman" panose="02020603050405020304" pitchFamily="18" charset="0"/>
              </a:rPr>
              <a:t>工作流管理</a:t>
            </a:r>
          </a:p>
        </p:txBody>
      </p:sp>
    </p:spTree>
    <p:extLst>
      <p:ext uri="{BB962C8B-B14F-4D97-AF65-F5344CB8AC3E}">
        <p14:creationId xmlns:p14="http://schemas.microsoft.com/office/powerpoint/2010/main" val="3890011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154CFB7-AA11-407A-B637-885236F51356}"/>
              </a:ext>
            </a:extLst>
          </p:cNvPr>
          <p:cNvSpPr/>
          <p:nvPr/>
        </p:nvSpPr>
        <p:spPr>
          <a:xfrm>
            <a:off x="647113" y="2224928"/>
            <a:ext cx="9706707" cy="1938992"/>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如何在超级计算机上腾出时间？</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如何将超级计算机与</a:t>
            </a:r>
            <a:r>
              <a:rPr lang="en-US" altLang="zh-CN" sz="2400" dirty="0">
                <a:latin typeface="Times New Roman" panose="02020603050405020304" pitchFamily="18" charset="0"/>
                <a:cs typeface="Times New Roman" panose="02020603050405020304" pitchFamily="18" charset="0"/>
              </a:rPr>
              <a:t>HEP</a:t>
            </a:r>
            <a:r>
              <a:rPr lang="zh-CN" altLang="en-US" sz="2400" dirty="0">
                <a:latin typeface="Times New Roman" panose="02020603050405020304" pitchFamily="18" charset="0"/>
                <a:cs typeface="Times New Roman" panose="02020603050405020304" pitchFamily="18" charset="0"/>
              </a:rPr>
              <a:t>分布式计算接口？ </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如何在超级计算机上运行</a:t>
            </a:r>
            <a:r>
              <a:rPr lang="en-US" altLang="zh-CN" sz="2400" dirty="0">
                <a:latin typeface="Times New Roman" panose="02020603050405020304" pitchFamily="18" charset="0"/>
                <a:cs typeface="Times New Roman" panose="02020603050405020304" pitchFamily="18" charset="0"/>
              </a:rPr>
              <a:t>HEP</a:t>
            </a:r>
            <a:r>
              <a:rPr lang="zh-CN" altLang="en-US" sz="2400" dirty="0">
                <a:latin typeface="Times New Roman" panose="02020603050405020304" pitchFamily="18" charset="0"/>
                <a:cs typeface="Times New Roman" panose="02020603050405020304" pitchFamily="18" charset="0"/>
              </a:rPr>
              <a:t>代码以及如何有效地执行它？</a:t>
            </a:r>
          </a:p>
        </p:txBody>
      </p:sp>
      <p:sp>
        <p:nvSpPr>
          <p:cNvPr id="4" name="矩形 3">
            <a:extLst>
              <a:ext uri="{FF2B5EF4-FFF2-40B4-BE49-F238E27FC236}">
                <a16:creationId xmlns:a16="http://schemas.microsoft.com/office/drawing/2014/main" id="{C6F82496-E340-457B-8CFE-7D6CB250EF08}"/>
              </a:ext>
            </a:extLst>
          </p:cNvPr>
          <p:cNvSpPr/>
          <p:nvPr/>
        </p:nvSpPr>
        <p:spPr>
          <a:xfrm>
            <a:off x="347003" y="5513586"/>
            <a:ext cx="11943472" cy="1200329"/>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BigPanDA</a:t>
            </a:r>
            <a:r>
              <a:rPr lang="zh-CN" altLang="en-US" dirty="0">
                <a:latin typeface="Times New Roman" panose="02020603050405020304" pitchFamily="18" charset="0"/>
                <a:cs typeface="Times New Roman" panose="02020603050405020304" pitchFamily="18" charset="0"/>
              </a:rPr>
              <a:t>项目：</a:t>
            </a:r>
            <a:r>
              <a:rPr lang="en-US" altLang="zh-CN" dirty="0">
                <a:latin typeface="Times New Roman" panose="02020603050405020304" pitchFamily="18" charset="0"/>
                <a:cs typeface="Times New Roman" panose="02020603050405020304" pitchFamily="18" charset="0"/>
              </a:rPr>
              <a:t> PanDA</a:t>
            </a:r>
            <a:r>
              <a:rPr lang="zh-CN" altLang="en-US" dirty="0">
                <a:latin typeface="Times New Roman" panose="02020603050405020304" pitchFamily="18" charset="0"/>
                <a:cs typeface="Times New Roman" panose="02020603050405020304" pitchFamily="18" charset="0"/>
              </a:rPr>
              <a:t>在网格和</a:t>
            </a:r>
            <a:r>
              <a:rPr lang="en-US" altLang="zh-CN" dirty="0">
                <a:latin typeface="Times New Roman" panose="02020603050405020304" pitchFamily="18" charset="0"/>
                <a:cs typeface="Times New Roman" panose="02020603050405020304" pitchFamily="18" charset="0"/>
              </a:rPr>
              <a:t>HEP</a:t>
            </a:r>
            <a:r>
              <a:rPr lang="zh-CN" altLang="en-US" dirty="0">
                <a:latin typeface="Times New Roman" panose="02020603050405020304" pitchFamily="18" charset="0"/>
                <a:cs typeface="Times New Roman" panose="02020603050405020304" pitchFamily="18" charset="0"/>
              </a:rPr>
              <a:t>之外的延伸，以及</a:t>
            </a:r>
            <a:r>
              <a:rPr lang="en-US" altLang="zh-CN" dirty="0">
                <a:latin typeface="Times New Roman" panose="02020603050405020304" pitchFamily="18" charset="0"/>
                <a:cs typeface="Times New Roman" panose="02020603050405020304" pitchFamily="18" charset="0"/>
              </a:rPr>
              <a:t>PanDA</a:t>
            </a:r>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atlas</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HEP</a:t>
            </a:r>
            <a:r>
              <a:rPr lang="zh-CN" altLang="en-US" dirty="0">
                <a:latin typeface="Times New Roman" panose="02020603050405020304" pitchFamily="18" charset="0"/>
                <a:cs typeface="Times New Roman" panose="02020603050405020304" pitchFamily="18" charset="0"/>
              </a:rPr>
              <a:t>之外的项目和实验中的应用。</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PanDA. Production and Distributed Analysis Workload Management System </a:t>
            </a:r>
            <a:r>
              <a:rPr lang="zh-CN" altLang="en-US" dirty="0">
                <a:latin typeface="Times New Roman" panose="02020603050405020304" pitchFamily="18" charset="0"/>
                <a:cs typeface="Times New Roman" panose="02020603050405020304" pitchFamily="18" charset="0"/>
              </a:rPr>
              <a:t>生产和分布式分析工作负载管理系统</a:t>
            </a:r>
          </a:p>
          <a:p>
            <a:endParaRPr lang="en-US" altLang="zh-CN"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A391C9E-D8B9-4EBF-AFB2-B6157266C8DA}"/>
              </a:ext>
            </a:extLst>
          </p:cNvPr>
          <p:cNvSpPr/>
          <p:nvPr/>
        </p:nvSpPr>
        <p:spPr>
          <a:xfrm>
            <a:off x="9056705" y="2902036"/>
            <a:ext cx="2488182" cy="584775"/>
          </a:xfrm>
          <a:prstGeom prst="rect">
            <a:avLst/>
          </a:prstGeom>
        </p:spPr>
        <p:txBody>
          <a:bodyPr wrap="none">
            <a:spAutoFit/>
          </a:bodyPr>
          <a:lstStyle/>
          <a:p>
            <a:r>
              <a:rPr lang="en-US" altLang="zh-CN" sz="3200" dirty="0">
                <a:solidFill>
                  <a:srgbClr val="FF0000"/>
                </a:solidFill>
              </a:rPr>
              <a:t>BigPanDA</a:t>
            </a:r>
            <a:r>
              <a:rPr lang="zh-CN" altLang="en-US" sz="3200" dirty="0">
                <a:solidFill>
                  <a:srgbClr val="FF0000"/>
                </a:solidFill>
              </a:rPr>
              <a:t>！</a:t>
            </a:r>
          </a:p>
        </p:txBody>
      </p:sp>
      <p:sp>
        <p:nvSpPr>
          <p:cNvPr id="7" name="文本框 6">
            <a:extLst>
              <a:ext uri="{FF2B5EF4-FFF2-40B4-BE49-F238E27FC236}">
                <a16:creationId xmlns:a16="http://schemas.microsoft.com/office/drawing/2014/main" id="{4F28CC3C-F87C-47AB-83C9-85135BE13E16}"/>
              </a:ext>
            </a:extLst>
          </p:cNvPr>
          <p:cNvSpPr txBox="1"/>
          <p:nvPr/>
        </p:nvSpPr>
        <p:spPr>
          <a:xfrm>
            <a:off x="900330" y="582874"/>
            <a:ext cx="4600136" cy="584775"/>
          </a:xfrm>
          <a:prstGeom prst="rect">
            <a:avLst/>
          </a:prstGeom>
          <a:noFill/>
        </p:spPr>
        <p:txBody>
          <a:bodyPr wrap="square" rtlCol="0">
            <a:spAutoFit/>
          </a:bodyPr>
          <a:lstStyle/>
          <a:p>
            <a:r>
              <a:rPr lang="zh-CN" altLang="en-US" sz="3200" dirty="0"/>
              <a:t>实现方法</a:t>
            </a:r>
          </a:p>
        </p:txBody>
      </p:sp>
    </p:spTree>
    <p:extLst>
      <p:ext uri="{BB962C8B-B14F-4D97-AF65-F5344CB8AC3E}">
        <p14:creationId xmlns:p14="http://schemas.microsoft.com/office/powerpoint/2010/main" val="129422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80585B2-BB5D-4DF2-8516-DA295605450B}"/>
              </a:ext>
            </a:extLst>
          </p:cNvPr>
          <p:cNvSpPr/>
          <p:nvPr/>
        </p:nvSpPr>
        <p:spPr>
          <a:xfrm>
            <a:off x="2101674" y="1266981"/>
            <a:ext cx="7212231" cy="646331"/>
          </a:xfrm>
          <a:prstGeom prst="rect">
            <a:avLst/>
          </a:prstGeom>
        </p:spPr>
        <p:txBody>
          <a:bodyPr wrap="none">
            <a:spAutoFit/>
          </a:bodyPr>
          <a:lstStyle/>
          <a:p>
            <a:r>
              <a:rPr lang="zh-CN" altLang="en-US" sz="3600" dirty="0"/>
              <a:t>美国粒子物理战略计划（</a:t>
            </a:r>
            <a:r>
              <a:rPr lang="en-US" altLang="zh-CN" sz="3600" dirty="0"/>
              <a:t>P5</a:t>
            </a:r>
            <a:r>
              <a:rPr lang="zh-CN" altLang="en-US" sz="3600" dirty="0"/>
              <a:t>报告）</a:t>
            </a:r>
          </a:p>
        </p:txBody>
      </p:sp>
      <p:sp>
        <p:nvSpPr>
          <p:cNvPr id="4" name="矩形 3">
            <a:extLst>
              <a:ext uri="{FF2B5EF4-FFF2-40B4-BE49-F238E27FC236}">
                <a16:creationId xmlns:a16="http://schemas.microsoft.com/office/drawing/2014/main" id="{D89DD65F-647B-48F0-B11E-7CA54F6085FE}"/>
              </a:ext>
            </a:extLst>
          </p:cNvPr>
          <p:cNvSpPr/>
          <p:nvPr/>
        </p:nvSpPr>
        <p:spPr>
          <a:xfrm>
            <a:off x="794471" y="2447616"/>
            <a:ext cx="10853578" cy="1200329"/>
          </a:xfrm>
          <a:prstGeom prst="rect">
            <a:avLst/>
          </a:prstGeom>
        </p:spPr>
        <p:txBody>
          <a:bodyPr wrap="square">
            <a:spAutoFit/>
          </a:bodyPr>
          <a:lstStyle/>
          <a:p>
            <a:r>
              <a:rPr lang="zh-CN" altLang="en-US" sz="2400" dirty="0">
                <a:solidFill>
                  <a:srgbClr val="333333"/>
                </a:solidFill>
                <a:latin typeface="Helvetica Neue"/>
              </a:rPr>
              <a:t>快速发展的计算机体系结构和不断增加的数据量，需要在其他科学学科和工业中开发有效的解决方案。 需要机制来持续维护和开发用于粒子物理学和长期数据和软件保存的主要软件框架和工具，以及开发下一代硬件和计算模型的投资。</a:t>
            </a:r>
            <a:endParaRPr lang="zh-CN" altLang="en-US" sz="2400" dirty="0"/>
          </a:p>
        </p:txBody>
      </p:sp>
      <p:pic>
        <p:nvPicPr>
          <p:cNvPr id="6" name="图片 5">
            <a:extLst>
              <a:ext uri="{FF2B5EF4-FFF2-40B4-BE49-F238E27FC236}">
                <a16:creationId xmlns:a16="http://schemas.microsoft.com/office/drawing/2014/main" id="{1F02A1EC-331D-48BA-8F64-6D4AEF4D1954}"/>
              </a:ext>
            </a:extLst>
          </p:cNvPr>
          <p:cNvPicPr>
            <a:picLocks noChangeAspect="1"/>
          </p:cNvPicPr>
          <p:nvPr/>
        </p:nvPicPr>
        <p:blipFill>
          <a:blip r:embed="rId2"/>
          <a:stretch>
            <a:fillRect/>
          </a:stretch>
        </p:blipFill>
        <p:spPr>
          <a:xfrm>
            <a:off x="2326415" y="3905250"/>
            <a:ext cx="6762750" cy="2952750"/>
          </a:xfrm>
          <a:prstGeom prst="rect">
            <a:avLst/>
          </a:prstGeom>
        </p:spPr>
      </p:pic>
    </p:spTree>
    <p:extLst>
      <p:ext uri="{BB962C8B-B14F-4D97-AF65-F5344CB8AC3E}">
        <p14:creationId xmlns:p14="http://schemas.microsoft.com/office/powerpoint/2010/main" val="190929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F2A555C-0D98-4556-9B3A-6B7B6CD239F0}"/>
              </a:ext>
            </a:extLst>
          </p:cNvPr>
          <p:cNvSpPr/>
          <p:nvPr/>
        </p:nvSpPr>
        <p:spPr>
          <a:xfrm>
            <a:off x="1015159" y="1980645"/>
            <a:ext cx="11176841" cy="156966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2017</a:t>
            </a:r>
            <a:r>
              <a:rPr lang="zh-CN" altLang="en-US" sz="2400" dirty="0">
                <a:latin typeface="Times New Roman" panose="02020603050405020304" pitchFamily="18" charset="0"/>
                <a:cs typeface="Times New Roman" panose="02020603050405020304" pitchFamily="18" charset="0"/>
              </a:rPr>
              <a:t>年</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月，在</a:t>
            </a:r>
            <a:r>
              <a:rPr lang="en-US" altLang="zh-CN" sz="2400" dirty="0">
                <a:latin typeface="Times New Roman" panose="02020603050405020304" pitchFamily="18" charset="0"/>
                <a:cs typeface="Times New Roman" panose="02020603050405020304" pitchFamily="18" charset="0"/>
              </a:rPr>
              <a:t>ORNL</a:t>
            </a:r>
            <a:r>
              <a:rPr lang="zh-CN" altLang="en-US" sz="2400" dirty="0">
                <a:latin typeface="Times New Roman" panose="02020603050405020304" pitchFamily="18" charset="0"/>
                <a:cs typeface="Times New Roman" panose="02020603050405020304" pitchFamily="18" charset="0"/>
              </a:rPr>
              <a:t>（橡树岭国家实验室）红帽</a:t>
            </a:r>
            <a:r>
              <a:rPr lang="en-US" altLang="zh-CN" sz="2400" dirty="0">
                <a:latin typeface="Times New Roman" panose="02020603050405020304" pitchFamily="18" charset="0"/>
                <a:cs typeface="Times New Roman" panose="02020603050405020304" pitchFamily="18" charset="0"/>
              </a:rPr>
              <a:t>OpenShift Origin</a:t>
            </a:r>
            <a:r>
              <a:rPr lang="zh-CN" altLang="en-US" sz="2400" dirty="0">
                <a:latin typeface="Times New Roman" panose="02020603050405020304" pitchFamily="18" charset="0"/>
                <a:cs typeface="Times New Roman" panose="02020603050405020304" pitchFamily="18" charset="0"/>
              </a:rPr>
              <a:t>下运行</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完成项目：</a:t>
            </a:r>
            <a:r>
              <a:rPr lang="en-US" altLang="zh-CN" sz="2400" dirty="0">
                <a:latin typeface="Times New Roman" panose="02020603050405020304" pitchFamily="18" charset="0"/>
                <a:cs typeface="Times New Roman" panose="02020603050405020304" pitchFamily="18" charset="0"/>
              </a:rPr>
              <a:t>LQCD</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IceCube</a:t>
            </a:r>
            <a:r>
              <a:rPr lang="zh-CN" altLang="en-US" sz="2400" dirty="0">
                <a:latin typeface="Times New Roman" panose="02020603050405020304" pitchFamily="18" charset="0"/>
                <a:cs typeface="Times New Roman" panose="02020603050405020304" pitchFamily="18" charset="0"/>
              </a:rPr>
              <a:t>、基因和人脑的生物学研究以及分子动力学研究</a:t>
            </a:r>
          </a:p>
        </p:txBody>
      </p:sp>
      <p:sp>
        <p:nvSpPr>
          <p:cNvPr id="4" name="矩形 3">
            <a:extLst>
              <a:ext uri="{FF2B5EF4-FFF2-40B4-BE49-F238E27FC236}">
                <a16:creationId xmlns:a16="http://schemas.microsoft.com/office/drawing/2014/main" id="{06896C49-1F22-4BC9-A39F-85C0DB1F54BE}"/>
              </a:ext>
            </a:extLst>
          </p:cNvPr>
          <p:cNvSpPr/>
          <p:nvPr/>
        </p:nvSpPr>
        <p:spPr>
          <a:xfrm>
            <a:off x="2586667" y="4338652"/>
            <a:ext cx="7770057" cy="1569660"/>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效果：</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平均回填可用性：</a:t>
            </a:r>
            <a:r>
              <a:rPr lang="en-US" altLang="zh-CN" sz="2400" dirty="0">
                <a:latin typeface="Times New Roman" panose="02020603050405020304" pitchFamily="18" charset="0"/>
                <a:cs typeface="Times New Roman" panose="02020603050405020304" pitchFamily="18" charset="0"/>
              </a:rPr>
              <a:t>691</a:t>
            </a:r>
            <a:r>
              <a:rPr lang="zh-CN" altLang="en-US" sz="2400" dirty="0">
                <a:latin typeface="Times New Roman" panose="02020603050405020304" pitchFamily="18" charset="0"/>
                <a:cs typeface="Times New Roman" panose="02020603050405020304" pitchFamily="18" charset="0"/>
              </a:rPr>
              <a:t>个工作节点，持续</a:t>
            </a:r>
            <a:r>
              <a:rPr lang="en-US" altLang="zh-CN" sz="2400" dirty="0">
                <a:latin typeface="Times New Roman" panose="02020603050405020304" pitchFamily="18" charset="0"/>
                <a:cs typeface="Times New Roman" panose="02020603050405020304" pitchFamily="18" charset="0"/>
              </a:rPr>
              <a:t>126</a:t>
            </a:r>
            <a:r>
              <a:rPr lang="zh-CN" altLang="en-US" sz="2400" dirty="0">
                <a:latin typeface="Times New Roman" panose="02020603050405020304" pitchFamily="18" charset="0"/>
                <a:cs typeface="Times New Roman" panose="02020603050405020304" pitchFamily="18" charset="0"/>
              </a:rPr>
              <a:t>分钟。 </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高达</a:t>
            </a:r>
            <a:r>
              <a:rPr lang="en-US" altLang="zh-CN" sz="2400" dirty="0">
                <a:latin typeface="Times New Roman" panose="02020603050405020304" pitchFamily="18" charset="0"/>
                <a:cs typeface="Times New Roman" panose="02020603050405020304" pitchFamily="18" charset="0"/>
              </a:rPr>
              <a:t>15K</a:t>
            </a:r>
            <a:r>
              <a:rPr lang="zh-CN" altLang="en-US" sz="2400" dirty="0">
                <a:latin typeface="Times New Roman" panose="02020603050405020304" pitchFamily="18" charset="0"/>
                <a:cs typeface="Times New Roman" panose="02020603050405020304" pitchFamily="18" charset="0"/>
              </a:rPr>
              <a:t>节点，持续</a:t>
            </a:r>
            <a:r>
              <a:rPr lang="en-US" altLang="zh-CN" sz="2400" dirty="0">
                <a:latin typeface="Times New Roman" panose="02020603050405020304" pitchFamily="18" charset="0"/>
                <a:cs typeface="Times New Roman" panose="02020603050405020304" pitchFamily="18" charset="0"/>
              </a:rPr>
              <a:t>30-100</a:t>
            </a:r>
            <a:r>
              <a:rPr lang="zh-CN" altLang="en-US" sz="2400" dirty="0">
                <a:latin typeface="Times New Roman" panose="02020603050405020304" pitchFamily="18" charset="0"/>
                <a:cs typeface="Times New Roman" panose="02020603050405020304" pitchFamily="18" charset="0"/>
              </a:rPr>
              <a:t>分钟</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优化幅度很大</a:t>
            </a:r>
          </a:p>
        </p:txBody>
      </p:sp>
      <p:sp>
        <p:nvSpPr>
          <p:cNvPr id="5" name="文本框 4">
            <a:extLst>
              <a:ext uri="{FF2B5EF4-FFF2-40B4-BE49-F238E27FC236}">
                <a16:creationId xmlns:a16="http://schemas.microsoft.com/office/drawing/2014/main" id="{AB5BA2BB-42F3-4D33-8064-04AEE22DE586}"/>
              </a:ext>
            </a:extLst>
          </p:cNvPr>
          <p:cNvSpPr txBox="1"/>
          <p:nvPr/>
        </p:nvSpPr>
        <p:spPr>
          <a:xfrm>
            <a:off x="956603" y="422031"/>
            <a:ext cx="4529797" cy="584775"/>
          </a:xfrm>
          <a:prstGeom prst="rect">
            <a:avLst/>
          </a:prstGeom>
          <a:noFill/>
        </p:spPr>
        <p:txBody>
          <a:bodyPr wrap="square" rtlCol="0">
            <a:spAutoFit/>
          </a:bodyPr>
          <a:lstStyle/>
          <a:p>
            <a:r>
              <a:rPr lang="zh-CN" altLang="en-US" sz="3200" dirty="0">
                <a:latin typeface="Times New Roman" panose="02020603050405020304" pitchFamily="18" charset="0"/>
                <a:cs typeface="Times New Roman" panose="02020603050405020304" pitchFamily="18" charset="0"/>
              </a:rPr>
              <a:t>实施效果</a:t>
            </a:r>
          </a:p>
        </p:txBody>
      </p:sp>
    </p:spTree>
    <p:extLst>
      <p:ext uri="{BB962C8B-B14F-4D97-AF65-F5344CB8AC3E}">
        <p14:creationId xmlns:p14="http://schemas.microsoft.com/office/powerpoint/2010/main" val="1732445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F6EAEDA-3B04-45DA-9203-4D806ABBF604}"/>
              </a:ext>
            </a:extLst>
          </p:cNvPr>
          <p:cNvSpPr/>
          <p:nvPr/>
        </p:nvSpPr>
        <p:spPr>
          <a:xfrm>
            <a:off x="80889" y="1852979"/>
            <a:ext cx="12030222" cy="4154984"/>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问题：</a:t>
            </a:r>
            <a:r>
              <a:rPr lang="en-US" altLang="zh-CN" sz="2400" dirty="0">
                <a:latin typeface="Times New Roman" panose="02020603050405020304" pitchFamily="18" charset="0"/>
                <a:cs typeface="Times New Roman" panose="02020603050405020304" pitchFamily="18" charset="0"/>
              </a:rPr>
              <a:t>PanDA</a:t>
            </a:r>
            <a:r>
              <a:rPr lang="zh-CN" altLang="en-US" sz="2400" dirty="0">
                <a:latin typeface="Times New Roman" panose="02020603050405020304" pitchFamily="18" charset="0"/>
                <a:cs typeface="Times New Roman" panose="02020603050405020304" pitchFamily="18" charset="0"/>
              </a:rPr>
              <a:t>仅与少量</a:t>
            </a:r>
            <a:r>
              <a:rPr lang="en-US" altLang="zh-CN" sz="2400" dirty="0">
                <a:latin typeface="Times New Roman" panose="02020603050405020304" pitchFamily="18" charset="0"/>
                <a:cs typeface="Times New Roman" panose="02020603050405020304" pitchFamily="18" charset="0"/>
              </a:rPr>
              <a:t>HPC</a:t>
            </a:r>
            <a:r>
              <a:rPr lang="zh-CN" altLang="en-US" sz="2400" dirty="0">
                <a:latin typeface="Times New Roman" panose="02020603050405020304" pitchFamily="18" charset="0"/>
                <a:cs typeface="Times New Roman" panose="02020603050405020304" pitchFamily="18" charset="0"/>
              </a:rPr>
              <a:t>资源兼容，并且不动态优化队列之间的资源分配。</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办法：</a:t>
            </a:r>
            <a:r>
              <a:rPr lang="zh-CN" altLang="en-US" sz="2400" dirty="0">
                <a:solidFill>
                  <a:srgbClr val="FF0000"/>
                </a:solidFill>
                <a:latin typeface="Times New Roman" panose="02020603050405020304" pitchFamily="18" charset="0"/>
                <a:cs typeface="Times New Roman" panose="02020603050405020304" pitchFamily="18" charset="0"/>
              </a:rPr>
              <a:t>整合</a:t>
            </a:r>
            <a:r>
              <a:rPr lang="en-US" altLang="zh-CN" sz="2400" dirty="0">
                <a:solidFill>
                  <a:srgbClr val="FF0000"/>
                </a:solidFill>
                <a:latin typeface="Times New Roman" panose="02020603050405020304" pitchFamily="18" charset="0"/>
                <a:cs typeface="Times New Roman" panose="02020603050405020304" pitchFamily="18" charset="0"/>
              </a:rPr>
              <a:t>PanDA Harvester</a:t>
            </a:r>
            <a:r>
              <a:rPr lang="zh-CN" altLang="en-US" sz="2400" dirty="0">
                <a:solidFill>
                  <a:srgbClr val="FF0000"/>
                </a:solidFill>
                <a:latin typeface="Times New Roman" panose="02020603050405020304" pitchFamily="18" charset="0"/>
                <a:cs typeface="Times New Roman" panose="02020603050405020304" pitchFamily="18" charset="0"/>
              </a:rPr>
              <a:t>服务和</a:t>
            </a:r>
            <a:r>
              <a:rPr lang="en-US" altLang="zh-CN" sz="2400" dirty="0">
                <a:solidFill>
                  <a:srgbClr val="FF0000"/>
                </a:solidFill>
                <a:latin typeface="Times New Roman" panose="02020603050405020304" pitchFamily="18" charset="0"/>
                <a:cs typeface="Times New Roman" panose="02020603050405020304" pitchFamily="18" charset="0"/>
              </a:rPr>
              <a:t>RADICAL-Pilot</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RP</a:t>
            </a:r>
            <a:r>
              <a:rPr lang="zh-CN" altLang="en-US" sz="2400" dirty="0">
                <a:solidFill>
                  <a:srgbClr val="FF0000"/>
                </a:solidFill>
                <a:latin typeface="Times New Roman" panose="02020603050405020304" pitchFamily="18" charset="0"/>
                <a:cs typeface="Times New Roman" panose="02020603050405020304" pitchFamily="18" charset="0"/>
              </a:rPr>
              <a:t>）系统</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并支持在</a:t>
            </a:r>
            <a:r>
              <a:rPr lang="en-US" altLang="zh-CN" sz="2400" dirty="0">
                <a:latin typeface="Times New Roman" panose="02020603050405020304" pitchFamily="18" charset="0"/>
                <a:cs typeface="Times New Roman" panose="02020603050405020304" pitchFamily="18" charset="0"/>
              </a:rPr>
              <a:t>HPC</a:t>
            </a:r>
            <a:r>
              <a:rPr lang="zh-CN" altLang="en-US" sz="2400" dirty="0">
                <a:latin typeface="Times New Roman" panose="02020603050405020304" pitchFamily="18" charset="0"/>
                <a:cs typeface="Times New Roman" panose="02020603050405020304" pitchFamily="18" charset="0"/>
              </a:rPr>
              <a:t>资源上执行</a:t>
            </a:r>
            <a:r>
              <a:rPr lang="en-US" altLang="zh-CN" sz="2400" dirty="0">
                <a:latin typeface="Times New Roman" panose="02020603050405020304" pitchFamily="18" charset="0"/>
                <a:cs typeface="Times New Roman" panose="02020603050405020304" pitchFamily="18" charset="0"/>
              </a:rPr>
              <a:t>ATLAS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Molecular Dynamics</a:t>
            </a:r>
            <a:r>
              <a:rPr lang="zh-CN" altLang="en-US" sz="2400" dirty="0">
                <a:latin typeface="Times New Roman" panose="02020603050405020304" pitchFamily="18" charset="0"/>
                <a:cs typeface="Times New Roman" panose="02020603050405020304" pitchFamily="18" charset="0"/>
              </a:rPr>
              <a:t>和其他工作流程。</a:t>
            </a:r>
          </a:p>
          <a:p>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a:p>
            <a:r>
              <a:rPr lang="en-US" altLang="zh-CN" sz="2400" dirty="0">
                <a:solidFill>
                  <a:srgbClr val="FF0000"/>
                </a:solidFill>
                <a:latin typeface="Times New Roman" panose="02020603050405020304" pitchFamily="18" charset="0"/>
                <a:cs typeface="Times New Roman" panose="02020603050405020304" pitchFamily="18" charset="0"/>
              </a:rPr>
              <a:t>Harvester⸆</a:t>
            </a:r>
            <a:r>
              <a:rPr lang="zh-CN" altLang="en-US" sz="2400" dirty="0">
                <a:latin typeface="Times New Roman" panose="02020603050405020304" pitchFamily="18" charset="0"/>
                <a:cs typeface="Times New Roman" panose="02020603050405020304" pitchFamily="18" charset="0"/>
              </a:rPr>
              <a:t>是一个通用层，可以为各种</a:t>
            </a:r>
            <a:r>
              <a:rPr lang="en-US" altLang="zh-CN" sz="2400" dirty="0">
                <a:latin typeface="Times New Roman" panose="02020603050405020304" pitchFamily="18" charset="0"/>
                <a:cs typeface="Times New Roman" panose="02020603050405020304" pitchFamily="18" charset="0"/>
              </a:rPr>
              <a:t>HPC </a:t>
            </a:r>
            <a:r>
              <a:rPr lang="zh-CN" altLang="en-US" sz="2400" dirty="0">
                <a:latin typeface="Times New Roman" panose="02020603050405020304" pitchFamily="18" charset="0"/>
                <a:cs typeface="Times New Roman" panose="02020603050405020304" pitchFamily="18" charset="0"/>
              </a:rPr>
              <a:t>系统提供一致性，在工作和事件级别提供与</a:t>
            </a:r>
            <a:r>
              <a:rPr lang="en-US" altLang="zh-CN" sz="2400" dirty="0">
                <a:latin typeface="Times New Roman" panose="02020603050405020304" pitchFamily="18" charset="0"/>
                <a:cs typeface="Times New Roman" panose="02020603050405020304" pitchFamily="18" charset="0"/>
              </a:rPr>
              <a:t>PanDA</a:t>
            </a:r>
            <a:r>
              <a:rPr lang="zh-CN" altLang="en-US" sz="2400" dirty="0">
                <a:latin typeface="Times New Roman" panose="02020603050405020304" pitchFamily="18" charset="0"/>
                <a:cs typeface="Times New Roman" panose="02020603050405020304" pitchFamily="18" charset="0"/>
              </a:rPr>
              <a:t>工作流程的集成。</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solidFill>
                  <a:srgbClr val="FF0000"/>
                </a:solidFill>
                <a:latin typeface="Times New Roman" panose="02020603050405020304" pitchFamily="18" charset="0"/>
                <a:cs typeface="Times New Roman" panose="02020603050405020304" pitchFamily="18" charset="0"/>
              </a:rPr>
              <a:t>RADICAL-Pilot</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RP</a:t>
            </a:r>
            <a:r>
              <a:rPr lang="zh-CN" altLang="en-US" sz="2400" dirty="0">
                <a:solidFill>
                  <a:srgbClr val="FF000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是一个试验系统，能够在不同的</a:t>
            </a:r>
            <a:r>
              <a:rPr lang="en-US" altLang="zh-CN" sz="2400" dirty="0">
                <a:latin typeface="Times New Roman" panose="02020603050405020304" pitchFamily="18" charset="0"/>
                <a:cs typeface="Times New Roman" panose="02020603050405020304" pitchFamily="18" charset="0"/>
              </a:rPr>
              <a:t>HPC</a:t>
            </a:r>
            <a:r>
              <a:rPr lang="zh-CN" altLang="en-US" sz="2400" dirty="0">
                <a:latin typeface="Times New Roman" panose="02020603050405020304" pitchFamily="18" charset="0"/>
                <a:cs typeface="Times New Roman" panose="02020603050405020304" pitchFamily="18" charset="0"/>
              </a:rPr>
              <a:t>机器上执行短</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长期运行的单核</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多核任务，支持</a:t>
            </a:r>
            <a:r>
              <a:rPr lang="en-US" altLang="zh-CN" sz="2400" dirty="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GPU</a:t>
            </a:r>
            <a:r>
              <a:rPr lang="zh-CN" altLang="en-US" sz="2400" dirty="0">
                <a:latin typeface="Times New Roman" panose="02020603050405020304" pitchFamily="18" charset="0"/>
                <a:cs typeface="Times New Roman" panose="02020603050405020304" pitchFamily="18" charset="0"/>
              </a:rPr>
              <a:t>和多个</a:t>
            </a:r>
            <a:r>
              <a:rPr lang="en-US" altLang="zh-CN" sz="2400" dirty="0">
                <a:latin typeface="Times New Roman" panose="02020603050405020304" pitchFamily="18" charset="0"/>
                <a:cs typeface="Times New Roman" panose="02020603050405020304" pitchFamily="18" charset="0"/>
              </a:rPr>
              <a:t>MPI </a:t>
            </a:r>
            <a:r>
              <a:rPr lang="zh-CN" altLang="en-US" sz="2400" dirty="0">
                <a:latin typeface="Times New Roman" panose="02020603050405020304" pitchFamily="18" charset="0"/>
                <a:cs typeface="Times New Roman" panose="02020603050405020304" pitchFamily="18" charset="0"/>
              </a:rPr>
              <a:t>实施。</a:t>
            </a:r>
          </a:p>
        </p:txBody>
      </p:sp>
      <p:sp>
        <p:nvSpPr>
          <p:cNvPr id="3" name="文本框 2">
            <a:extLst>
              <a:ext uri="{FF2B5EF4-FFF2-40B4-BE49-F238E27FC236}">
                <a16:creationId xmlns:a16="http://schemas.microsoft.com/office/drawing/2014/main" id="{FA12FD4D-021B-48DF-90AE-FE7311596ECD}"/>
              </a:ext>
            </a:extLst>
          </p:cNvPr>
          <p:cNvSpPr txBox="1"/>
          <p:nvPr/>
        </p:nvSpPr>
        <p:spPr>
          <a:xfrm>
            <a:off x="516987" y="308566"/>
            <a:ext cx="11380764" cy="1200329"/>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6 PanDA</a:t>
            </a:r>
            <a:r>
              <a:rPr lang="zh-CN" altLang="en-US" sz="3600" dirty="0">
                <a:latin typeface="Times New Roman" panose="02020603050405020304" pitchFamily="18" charset="0"/>
                <a:cs typeface="Times New Roman" panose="02020603050405020304" pitchFamily="18" charset="0"/>
              </a:rPr>
              <a:t>和</a:t>
            </a:r>
            <a:r>
              <a:rPr lang="en-US" altLang="zh-CN" sz="3600" dirty="0">
                <a:latin typeface="Times New Roman" panose="02020603050405020304" pitchFamily="18" charset="0"/>
                <a:cs typeface="Times New Roman" panose="02020603050405020304" pitchFamily="18" charset="0"/>
              </a:rPr>
              <a:t>RADICAL-Pilot</a:t>
            </a:r>
            <a:r>
              <a:rPr lang="zh-CN" altLang="en-US" sz="3600" dirty="0">
                <a:latin typeface="Times New Roman" panose="02020603050405020304" pitchFamily="18" charset="0"/>
                <a:cs typeface="Times New Roman" panose="02020603050405020304" pitchFamily="18" charset="0"/>
              </a:rPr>
              <a:t>集成：</a:t>
            </a:r>
            <a:endParaRPr lang="en-US" altLang="zh-CN" sz="3600" dirty="0">
              <a:latin typeface="Times New Roman" panose="02020603050405020304" pitchFamily="18" charset="0"/>
              <a:cs typeface="Times New Roman" panose="02020603050405020304" pitchFamily="18" charset="0"/>
            </a:endParaRPr>
          </a:p>
          <a:p>
            <a:r>
              <a:rPr lang="zh-CN" altLang="en-US" sz="3600" dirty="0">
                <a:latin typeface="Times New Roman" panose="02020603050405020304" pitchFamily="18" charset="0"/>
                <a:cs typeface="Times New Roman" panose="02020603050405020304" pitchFamily="18" charset="0"/>
              </a:rPr>
              <a:t>  启用</a:t>
            </a:r>
            <a:r>
              <a:rPr lang="en-US" altLang="zh-CN" sz="3600" dirty="0">
                <a:latin typeface="Times New Roman" panose="02020603050405020304" pitchFamily="18" charset="0"/>
                <a:cs typeface="Times New Roman" panose="02020603050405020304" pitchFamily="18" charset="0"/>
              </a:rPr>
              <a:t>HPC</a:t>
            </a:r>
            <a:r>
              <a:rPr lang="zh-CN" altLang="en-US" sz="3600" dirty="0">
                <a:latin typeface="Times New Roman" panose="02020603050405020304" pitchFamily="18" charset="0"/>
                <a:cs typeface="Times New Roman" panose="02020603050405020304" pitchFamily="18" charset="0"/>
              </a:rPr>
              <a:t>资源的试验范例</a:t>
            </a:r>
          </a:p>
        </p:txBody>
      </p:sp>
      <p:sp>
        <p:nvSpPr>
          <p:cNvPr id="4" name="矩形 3">
            <a:extLst>
              <a:ext uri="{FF2B5EF4-FFF2-40B4-BE49-F238E27FC236}">
                <a16:creationId xmlns:a16="http://schemas.microsoft.com/office/drawing/2014/main" id="{308C9FE3-8ED6-4CC8-B03F-C5F47E09E78A}"/>
              </a:ext>
            </a:extLst>
          </p:cNvPr>
          <p:cNvSpPr/>
          <p:nvPr/>
        </p:nvSpPr>
        <p:spPr>
          <a:xfrm>
            <a:off x="7135295" y="6549434"/>
            <a:ext cx="5056705"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t>Harvester</a:t>
            </a:r>
            <a:r>
              <a:rPr lang="zh-CN" altLang="en-US" dirty="0"/>
              <a:t>：为</a:t>
            </a:r>
            <a:r>
              <a:rPr lang="en-US" altLang="zh-CN" dirty="0"/>
              <a:t>ATLAS</a:t>
            </a:r>
            <a:r>
              <a:rPr lang="zh-CN" altLang="en-US" dirty="0"/>
              <a:t>收集异构资源的边缘服务</a:t>
            </a:r>
          </a:p>
        </p:txBody>
      </p:sp>
    </p:spTree>
    <p:extLst>
      <p:ext uri="{BB962C8B-B14F-4D97-AF65-F5344CB8AC3E}">
        <p14:creationId xmlns:p14="http://schemas.microsoft.com/office/powerpoint/2010/main" val="4160307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7D858F-3C1C-4DB0-970D-7F7ADE4AE855}"/>
              </a:ext>
            </a:extLst>
          </p:cNvPr>
          <p:cNvSpPr/>
          <p:nvPr/>
        </p:nvSpPr>
        <p:spPr>
          <a:xfrm>
            <a:off x="391037" y="3445252"/>
            <a:ext cx="10411998" cy="3046988"/>
          </a:xfrm>
          <a:prstGeom prst="rect">
            <a:avLst/>
          </a:prstGeom>
        </p:spPr>
        <p:txBody>
          <a:bodyPr wrap="square">
            <a:spAutoFit/>
          </a:bodyPr>
          <a:lstStyle/>
          <a:p>
            <a:pPr lvl="0"/>
            <a:r>
              <a:rPr lang="zh-CN" altLang="en-US" sz="2400" dirty="0">
                <a:solidFill>
                  <a:prstClr val="black"/>
                </a:solidFill>
                <a:latin typeface="Times New Roman" panose="02020603050405020304" pitchFamily="18" charset="0"/>
                <a:cs typeface="Times New Roman" panose="02020603050405020304" pitchFamily="18" charset="0"/>
              </a:rPr>
              <a:t>对下一代执行器（</a:t>
            </a:r>
            <a:r>
              <a:rPr lang="en-US" altLang="zh-CN" sz="2400" dirty="0">
                <a:solidFill>
                  <a:prstClr val="black"/>
                </a:solidFill>
                <a:latin typeface="Times New Roman" panose="02020603050405020304" pitchFamily="18" charset="0"/>
                <a:cs typeface="Times New Roman" panose="02020603050405020304" pitchFamily="18" charset="0"/>
              </a:rPr>
              <a:t>NGE,  Next Generation Executor </a:t>
            </a:r>
            <a:r>
              <a:rPr lang="zh-CN" altLang="en-US" sz="2400" dirty="0">
                <a:solidFill>
                  <a:prstClr val="black"/>
                </a:solidFill>
                <a:latin typeface="Times New Roman" panose="02020603050405020304" pitchFamily="18" charset="0"/>
                <a:cs typeface="Times New Roman" panose="02020603050405020304" pitchFamily="18" charset="0"/>
              </a:rPr>
              <a:t>）进行了原型设计</a:t>
            </a:r>
            <a:endParaRPr lang="en-US" altLang="zh-CN" sz="2400" dirty="0">
              <a:solidFill>
                <a:prstClr val="black"/>
              </a:solidFill>
              <a:latin typeface="Times New Roman" panose="02020603050405020304" pitchFamily="18" charset="0"/>
              <a:cs typeface="Times New Roman" panose="02020603050405020304" pitchFamily="18" charset="0"/>
            </a:endParaRPr>
          </a:p>
          <a:p>
            <a:pPr lvl="0"/>
            <a:endParaRPr lang="en-US" altLang="zh-CN" sz="2400" dirty="0">
              <a:solidFill>
                <a:prstClr val="black"/>
              </a:solidFill>
              <a:latin typeface="Times New Roman" panose="02020603050405020304" pitchFamily="18" charset="0"/>
              <a:cs typeface="Times New Roman" panose="02020603050405020304" pitchFamily="18" charset="0"/>
            </a:endParaRPr>
          </a:p>
          <a:p>
            <a:pPr lvl="0"/>
            <a:r>
              <a:rPr lang="en-US" altLang="zh-CN" sz="2400" dirty="0">
                <a:solidFill>
                  <a:srgbClr val="FF0000"/>
                </a:solidFill>
                <a:latin typeface="Times New Roman" panose="02020603050405020304" pitchFamily="18" charset="0"/>
                <a:cs typeface="Times New Roman" panose="02020603050405020304" pitchFamily="18" charset="0"/>
              </a:rPr>
              <a:t>RP</a:t>
            </a:r>
            <a:r>
              <a:rPr lang="zh-CN" altLang="en-US" sz="2400" dirty="0">
                <a:solidFill>
                  <a:prstClr val="black"/>
                </a:solidFill>
                <a:latin typeface="Times New Roman" panose="02020603050405020304" pitchFamily="18" charset="0"/>
                <a:cs typeface="Times New Roman" panose="02020603050405020304" pitchFamily="18" charset="0"/>
              </a:rPr>
              <a:t>通过队列和回填功能获取</a:t>
            </a:r>
            <a:r>
              <a:rPr lang="en-US" altLang="zh-CN" sz="2400" dirty="0">
                <a:solidFill>
                  <a:prstClr val="black"/>
                </a:solidFill>
                <a:latin typeface="Times New Roman" panose="02020603050405020304" pitchFamily="18" charset="0"/>
                <a:cs typeface="Times New Roman" panose="02020603050405020304" pitchFamily="18" charset="0"/>
              </a:rPr>
              <a:t>Titan</a:t>
            </a:r>
            <a:r>
              <a:rPr lang="zh-CN" altLang="en-US" sz="2400" dirty="0">
                <a:solidFill>
                  <a:prstClr val="black"/>
                </a:solidFill>
                <a:latin typeface="Times New Roman" panose="02020603050405020304" pitchFamily="18" charset="0"/>
                <a:cs typeface="Times New Roman" panose="02020603050405020304" pitchFamily="18" charset="0"/>
              </a:rPr>
              <a:t>资源，并将可用资源发布到</a:t>
            </a:r>
            <a:r>
              <a:rPr lang="en-US" altLang="zh-CN" sz="2400" dirty="0">
                <a:solidFill>
                  <a:prstClr val="black"/>
                </a:solidFill>
                <a:latin typeface="Times New Roman" panose="02020603050405020304" pitchFamily="18" charset="0"/>
                <a:cs typeface="Times New Roman" panose="02020603050405020304" pitchFamily="18" charset="0"/>
              </a:rPr>
              <a:t>NGE</a:t>
            </a:r>
            <a:r>
              <a:rPr lang="zh-CN" altLang="en-US" sz="2400" dirty="0">
                <a:solidFill>
                  <a:prstClr val="black"/>
                </a:solidFill>
                <a:latin typeface="Times New Roman" panose="02020603050405020304" pitchFamily="18" charset="0"/>
                <a:cs typeface="Times New Roman" panose="02020603050405020304" pitchFamily="18" charset="0"/>
              </a:rPr>
              <a:t>。</a:t>
            </a:r>
            <a:endParaRPr lang="en-US" altLang="zh-CN" sz="2400" dirty="0">
              <a:solidFill>
                <a:prstClr val="black"/>
              </a:solidFill>
              <a:latin typeface="Times New Roman" panose="02020603050405020304" pitchFamily="18" charset="0"/>
              <a:cs typeface="Times New Roman" panose="02020603050405020304" pitchFamily="18" charset="0"/>
            </a:endParaRPr>
          </a:p>
          <a:p>
            <a:pPr lvl="0"/>
            <a:endParaRPr lang="en-US" altLang="zh-CN" sz="2400" dirty="0">
              <a:solidFill>
                <a:prstClr val="black"/>
              </a:solidFill>
              <a:latin typeface="Times New Roman" panose="02020603050405020304" pitchFamily="18" charset="0"/>
              <a:cs typeface="Times New Roman" panose="02020603050405020304" pitchFamily="18" charset="0"/>
            </a:endParaRPr>
          </a:p>
          <a:p>
            <a:pPr lvl="0"/>
            <a:r>
              <a:rPr lang="en-US" altLang="zh-CN" sz="2400" dirty="0">
                <a:solidFill>
                  <a:srgbClr val="FF0000"/>
                </a:solidFill>
                <a:latin typeface="Times New Roman" panose="02020603050405020304" pitchFamily="18" charset="0"/>
                <a:cs typeface="Times New Roman" panose="02020603050405020304" pitchFamily="18" charset="0"/>
              </a:rPr>
              <a:t>Harvester</a:t>
            </a:r>
            <a:r>
              <a:rPr lang="zh-CN" altLang="en-US" sz="2400" dirty="0">
                <a:solidFill>
                  <a:prstClr val="black"/>
                </a:solidFill>
                <a:latin typeface="Times New Roman" panose="02020603050405020304" pitchFamily="18" charset="0"/>
                <a:cs typeface="Times New Roman" panose="02020603050405020304" pitchFamily="18" charset="0"/>
              </a:rPr>
              <a:t>请求可用资源并将执行任务提交给</a:t>
            </a:r>
            <a:r>
              <a:rPr lang="en-US" altLang="zh-CN" sz="2400" dirty="0">
                <a:solidFill>
                  <a:prstClr val="black"/>
                </a:solidFill>
                <a:latin typeface="Times New Roman" panose="02020603050405020304" pitchFamily="18" charset="0"/>
                <a:cs typeface="Times New Roman" panose="02020603050405020304" pitchFamily="18" charset="0"/>
              </a:rPr>
              <a:t>NGE</a:t>
            </a:r>
            <a:r>
              <a:rPr lang="zh-CN" altLang="en-US" sz="2400" dirty="0">
                <a:solidFill>
                  <a:prstClr val="black"/>
                </a:solidFill>
                <a:latin typeface="Times New Roman" panose="02020603050405020304" pitchFamily="18" charset="0"/>
                <a:cs typeface="Times New Roman" panose="02020603050405020304" pitchFamily="18" charset="0"/>
              </a:rPr>
              <a:t>。</a:t>
            </a:r>
            <a:endParaRPr lang="en-US" altLang="zh-CN" sz="2400" dirty="0">
              <a:solidFill>
                <a:prstClr val="black"/>
              </a:solidFill>
              <a:latin typeface="Times New Roman" panose="02020603050405020304" pitchFamily="18" charset="0"/>
              <a:cs typeface="Times New Roman" panose="02020603050405020304" pitchFamily="18" charset="0"/>
            </a:endParaRPr>
          </a:p>
          <a:p>
            <a:pPr lvl="0"/>
            <a:endParaRPr lang="en-US" altLang="zh-CN" sz="2400" dirty="0">
              <a:solidFill>
                <a:prstClr val="black"/>
              </a:solidFill>
              <a:latin typeface="Times New Roman" panose="02020603050405020304" pitchFamily="18" charset="0"/>
              <a:cs typeface="Times New Roman" panose="02020603050405020304" pitchFamily="18" charset="0"/>
            </a:endParaRPr>
          </a:p>
          <a:p>
            <a:pPr lvl="0"/>
            <a:r>
              <a:rPr lang="en-US" altLang="zh-CN" sz="2400" dirty="0">
                <a:solidFill>
                  <a:srgbClr val="FF0000"/>
                </a:solidFill>
                <a:latin typeface="Times New Roman" panose="02020603050405020304" pitchFamily="18" charset="0"/>
                <a:cs typeface="Times New Roman" panose="02020603050405020304" pitchFamily="18" charset="0"/>
              </a:rPr>
              <a:t>NGE</a:t>
            </a:r>
            <a:r>
              <a:rPr lang="zh-CN" altLang="en-US" sz="2400" dirty="0">
                <a:solidFill>
                  <a:prstClr val="black"/>
                </a:solidFill>
                <a:latin typeface="Times New Roman" panose="02020603050405020304" pitchFamily="18" charset="0"/>
                <a:cs typeface="Times New Roman" panose="02020603050405020304" pitchFamily="18" charset="0"/>
              </a:rPr>
              <a:t>使用</a:t>
            </a:r>
            <a:r>
              <a:rPr lang="en-US" altLang="zh-CN" sz="2400" dirty="0">
                <a:solidFill>
                  <a:prstClr val="black"/>
                </a:solidFill>
                <a:latin typeface="Times New Roman" panose="02020603050405020304" pitchFamily="18" charset="0"/>
                <a:cs typeface="Times New Roman" panose="02020603050405020304" pitchFamily="18" charset="0"/>
              </a:rPr>
              <a:t>RP</a:t>
            </a:r>
            <a:r>
              <a:rPr lang="zh-CN" altLang="en-US" sz="2400" dirty="0">
                <a:solidFill>
                  <a:prstClr val="black"/>
                </a:solidFill>
                <a:latin typeface="Times New Roman" panose="02020603050405020304" pitchFamily="18" charset="0"/>
                <a:cs typeface="Times New Roman" panose="02020603050405020304" pitchFamily="18" charset="0"/>
              </a:rPr>
              <a:t>执行这些任务，管理输入和输出分段，以及在专用数据库上保存资源和任务的状态。</a:t>
            </a:r>
          </a:p>
        </p:txBody>
      </p:sp>
      <p:pic>
        <p:nvPicPr>
          <p:cNvPr id="3" name="图片 2">
            <a:extLst>
              <a:ext uri="{FF2B5EF4-FFF2-40B4-BE49-F238E27FC236}">
                <a16:creationId xmlns:a16="http://schemas.microsoft.com/office/drawing/2014/main" id="{D519925D-A367-47DE-BEF3-B124896BABCC}"/>
              </a:ext>
            </a:extLst>
          </p:cNvPr>
          <p:cNvPicPr>
            <a:picLocks noChangeAspect="1"/>
          </p:cNvPicPr>
          <p:nvPr/>
        </p:nvPicPr>
        <p:blipFill>
          <a:blip r:embed="rId2"/>
          <a:stretch>
            <a:fillRect/>
          </a:stretch>
        </p:blipFill>
        <p:spPr>
          <a:xfrm>
            <a:off x="3615396" y="0"/>
            <a:ext cx="8407791" cy="3068537"/>
          </a:xfrm>
          <a:prstGeom prst="rect">
            <a:avLst/>
          </a:prstGeom>
        </p:spPr>
      </p:pic>
      <p:sp>
        <p:nvSpPr>
          <p:cNvPr id="4" name="文本框 3">
            <a:extLst>
              <a:ext uri="{FF2B5EF4-FFF2-40B4-BE49-F238E27FC236}">
                <a16:creationId xmlns:a16="http://schemas.microsoft.com/office/drawing/2014/main" id="{10BD7D8B-AC69-4D65-8C6C-F7BB1F9618B2}"/>
              </a:ext>
            </a:extLst>
          </p:cNvPr>
          <p:cNvSpPr txBox="1"/>
          <p:nvPr/>
        </p:nvSpPr>
        <p:spPr>
          <a:xfrm>
            <a:off x="1012873" y="365760"/>
            <a:ext cx="2602523" cy="584775"/>
          </a:xfrm>
          <a:prstGeom prst="rect">
            <a:avLst/>
          </a:prstGeom>
          <a:noFill/>
        </p:spPr>
        <p:txBody>
          <a:bodyPr wrap="square" rtlCol="0">
            <a:spAutoFit/>
          </a:bodyPr>
          <a:lstStyle/>
          <a:p>
            <a:r>
              <a:rPr lang="zh-CN" altLang="en-US" sz="3200" dirty="0">
                <a:latin typeface="Times New Roman" panose="02020603050405020304" pitchFamily="18" charset="0"/>
                <a:cs typeface="Times New Roman" panose="02020603050405020304" pitchFamily="18" charset="0"/>
              </a:rPr>
              <a:t>流程</a:t>
            </a:r>
          </a:p>
        </p:txBody>
      </p:sp>
    </p:spTree>
    <p:extLst>
      <p:ext uri="{BB962C8B-B14F-4D97-AF65-F5344CB8AC3E}">
        <p14:creationId xmlns:p14="http://schemas.microsoft.com/office/powerpoint/2010/main" val="8187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B312B6A-CA3A-4E5A-BAC1-B8952609DCB7}"/>
              </a:ext>
            </a:extLst>
          </p:cNvPr>
          <p:cNvSpPr/>
          <p:nvPr/>
        </p:nvSpPr>
        <p:spPr>
          <a:xfrm>
            <a:off x="342314" y="1967699"/>
            <a:ext cx="11849686" cy="4154984"/>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现状：</a:t>
            </a:r>
            <a:r>
              <a:rPr lang="en-US" altLang="zh-CN" sz="2400" dirty="0">
                <a:latin typeface="Times New Roman" panose="02020603050405020304" pitchFamily="18" charset="0"/>
                <a:cs typeface="Times New Roman" panose="02020603050405020304" pitchFamily="18" charset="0"/>
              </a:rPr>
              <a:t>HEPCloud</a:t>
            </a:r>
            <a:r>
              <a:rPr lang="zh-CN" altLang="en-US" sz="2400" dirty="0">
                <a:latin typeface="Times New Roman" panose="02020603050405020304" pitchFamily="18" charset="0"/>
                <a:cs typeface="Times New Roman" panose="02020603050405020304" pitchFamily="18" charset="0"/>
              </a:rPr>
              <a:t>正在迅速成为为所有</a:t>
            </a:r>
            <a:r>
              <a:rPr lang="en-US" altLang="zh-CN" sz="2400" dirty="0">
                <a:latin typeface="Times New Roman" panose="02020603050405020304" pitchFamily="18" charset="0"/>
                <a:cs typeface="Times New Roman" panose="02020603050405020304" pitchFamily="18" charset="0"/>
              </a:rPr>
              <a:t>Fermilab</a:t>
            </a:r>
            <a:r>
              <a:rPr lang="zh-CN" altLang="en-US" sz="2400" dirty="0">
                <a:latin typeface="Times New Roman" panose="02020603050405020304" pitchFamily="18" charset="0"/>
                <a:cs typeface="Times New Roman" panose="02020603050405020304" pitchFamily="18" charset="0"/>
              </a:rPr>
              <a:t>附属实验配置计算资源的主要系统。</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商业云和基于分配的高性能计算（</a:t>
            </a:r>
            <a:r>
              <a:rPr lang="en-US" altLang="zh-CN" sz="2400" dirty="0">
                <a:latin typeface="Times New Roman" panose="02020603050405020304" pitchFamily="18" charset="0"/>
                <a:cs typeface="Times New Roman" panose="02020603050405020304" pitchFamily="18" charset="0"/>
              </a:rPr>
              <a:t>HPC</a:t>
            </a:r>
            <a:r>
              <a:rPr lang="zh-CN" altLang="en-US" sz="2400" dirty="0">
                <a:latin typeface="Times New Roman" panose="02020603050405020304" pitchFamily="18" charset="0"/>
                <a:cs typeface="Times New Roman" panose="02020603050405020304" pitchFamily="18" charset="0"/>
              </a:rPr>
              <a:t>）资源成本较高</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目标：本地提供足够的资源，弹性扩展其计算能力</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解决办法：</a:t>
            </a:r>
            <a:r>
              <a:rPr lang="zh-CN" altLang="en-US" sz="2400" dirty="0">
                <a:solidFill>
                  <a:srgbClr val="FF0000"/>
                </a:solidFill>
                <a:latin typeface="Times New Roman" panose="02020603050405020304" pitchFamily="18" charset="0"/>
                <a:cs typeface="Times New Roman" panose="02020603050405020304" pitchFamily="18" charset="0"/>
              </a:rPr>
              <a:t>模块化智能决策支持系统（</a:t>
            </a:r>
            <a:r>
              <a:rPr lang="en-US" altLang="zh-CN" sz="2400" dirty="0">
                <a:solidFill>
                  <a:srgbClr val="FF0000"/>
                </a:solidFill>
                <a:latin typeface="Times New Roman" panose="02020603050405020304" pitchFamily="18" charset="0"/>
                <a:cs typeface="Times New Roman" panose="02020603050405020304" pitchFamily="18" charset="0"/>
              </a:rPr>
              <a:t>IDSS</a:t>
            </a:r>
            <a:r>
              <a:rPr lang="zh-CN" altLang="en-US" sz="2400" dirty="0">
                <a:solidFill>
                  <a:srgbClr val="FF000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：自动配置资源、跨越多个云提供商、</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多个</a:t>
            </a:r>
            <a:r>
              <a:rPr lang="en-US" altLang="zh-CN" sz="2400" dirty="0">
                <a:latin typeface="Times New Roman" panose="02020603050405020304" pitchFamily="18" charset="0"/>
                <a:cs typeface="Times New Roman" panose="02020603050405020304" pitchFamily="18" charset="0"/>
              </a:rPr>
              <a:t>HPC</a:t>
            </a:r>
            <a:r>
              <a:rPr lang="zh-CN" altLang="en-US" sz="2400" dirty="0">
                <a:latin typeface="Times New Roman" panose="02020603050405020304" pitchFamily="18" charset="0"/>
                <a:cs typeface="Times New Roman" panose="02020603050405020304" pitchFamily="18" charset="0"/>
              </a:rPr>
              <a:t>中心和网格计算联盟。</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会议报告了什么：</a:t>
            </a:r>
            <a:r>
              <a:rPr lang="en-US" altLang="zh-CN" sz="2400" dirty="0">
                <a:latin typeface="Times New Roman" panose="02020603050405020304" pitchFamily="18" charset="0"/>
                <a:cs typeface="Times New Roman" panose="02020603050405020304" pitchFamily="18" charset="0"/>
              </a:rPr>
              <a:t>HEPCloud</a:t>
            </a:r>
            <a:r>
              <a:rPr lang="zh-CN" altLang="en-US" sz="2400" dirty="0">
                <a:latin typeface="Times New Roman" panose="02020603050405020304" pitchFamily="18" charset="0"/>
                <a:cs typeface="Times New Roman" panose="02020603050405020304" pitchFamily="18" charset="0"/>
              </a:rPr>
              <a:t>设施的</a:t>
            </a:r>
            <a:r>
              <a:rPr lang="zh-CN" altLang="en-US" sz="2400" dirty="0">
                <a:solidFill>
                  <a:srgbClr val="FF0000"/>
                </a:solidFill>
                <a:latin typeface="Times New Roman" panose="02020603050405020304" pitchFamily="18" charset="0"/>
                <a:cs typeface="Times New Roman" panose="02020603050405020304" pitchFamily="18" charset="0"/>
              </a:rPr>
              <a:t>目标和体系结构</a:t>
            </a:r>
            <a:endParaRPr lang="en-US" altLang="zh-CN" sz="2400" dirty="0">
              <a:solidFill>
                <a:srgbClr val="FF0000"/>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IDSS</a:t>
            </a:r>
            <a:r>
              <a:rPr lang="zh-CN" altLang="en-US" sz="2400" dirty="0">
                <a:latin typeface="Times New Roman" panose="02020603050405020304" pitchFamily="18" charset="0"/>
                <a:cs typeface="Times New Roman" panose="02020603050405020304" pitchFamily="18" charset="0"/>
              </a:rPr>
              <a:t>的</a:t>
            </a:r>
            <a:r>
              <a:rPr lang="zh-CN" altLang="en-US" sz="2400" dirty="0">
                <a:solidFill>
                  <a:srgbClr val="FF0000"/>
                </a:solidFill>
                <a:latin typeface="Times New Roman" panose="02020603050405020304" pitchFamily="18" charset="0"/>
                <a:cs typeface="Times New Roman" panose="02020603050405020304" pitchFamily="18" charset="0"/>
              </a:rPr>
              <a:t>体系结构</a:t>
            </a:r>
            <a:endParaRPr lang="en-US" altLang="zh-CN" sz="2400" dirty="0">
              <a:solidFill>
                <a:srgbClr val="FF0000"/>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在</a:t>
            </a:r>
            <a:r>
              <a:rPr lang="en-US" altLang="zh-CN" sz="2400" dirty="0">
                <a:latin typeface="Times New Roman" panose="02020603050405020304" pitchFamily="18" charset="0"/>
                <a:cs typeface="Times New Roman" panose="02020603050405020304" pitchFamily="18" charset="0"/>
              </a:rPr>
              <a:t>Fermilab</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Brookhaven Lab</a:t>
            </a:r>
            <a:r>
              <a:rPr lang="zh-CN" altLang="en-US"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IDSS</a:t>
            </a:r>
            <a:r>
              <a:rPr lang="zh-CN" altLang="en-US" sz="2400" dirty="0">
                <a:latin typeface="Times New Roman" panose="02020603050405020304" pitchFamily="18" charset="0"/>
                <a:cs typeface="Times New Roman" panose="02020603050405020304" pitchFamily="18" charset="0"/>
              </a:rPr>
              <a:t>进行自动化设施扩展的</a:t>
            </a:r>
            <a:r>
              <a:rPr lang="zh-CN" altLang="en-US" sz="2400" dirty="0">
                <a:solidFill>
                  <a:srgbClr val="FF0000"/>
                </a:solidFill>
                <a:latin typeface="Times New Roman" panose="02020603050405020304" pitchFamily="18" charset="0"/>
                <a:cs typeface="Times New Roman" panose="02020603050405020304" pitchFamily="18" charset="0"/>
              </a:rPr>
              <a:t>早期经验</a:t>
            </a:r>
          </a:p>
        </p:txBody>
      </p:sp>
      <p:sp>
        <p:nvSpPr>
          <p:cNvPr id="3" name="文本框 2">
            <a:extLst>
              <a:ext uri="{FF2B5EF4-FFF2-40B4-BE49-F238E27FC236}">
                <a16:creationId xmlns:a16="http://schemas.microsoft.com/office/drawing/2014/main" id="{A7A8E3A8-7F8E-4388-9EF3-146D9D5C92D4}"/>
              </a:ext>
            </a:extLst>
          </p:cNvPr>
          <p:cNvSpPr txBox="1"/>
          <p:nvPr/>
        </p:nvSpPr>
        <p:spPr>
          <a:xfrm>
            <a:off x="661181" y="281354"/>
            <a:ext cx="7033847" cy="1200329"/>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7 HEPCloud</a:t>
            </a:r>
            <a:r>
              <a:rPr lang="zh-CN" altLang="en-US" sz="3600" dirty="0">
                <a:latin typeface="Times New Roman" panose="02020603050405020304" pitchFamily="18" charset="0"/>
                <a:cs typeface="Times New Roman" panose="02020603050405020304" pitchFamily="18" charset="0"/>
              </a:rPr>
              <a:t>：一种使用智能决策支持系统的弹性混合</a:t>
            </a:r>
            <a:r>
              <a:rPr lang="en-US" altLang="zh-CN" sz="3600" dirty="0">
                <a:latin typeface="Times New Roman" panose="02020603050405020304" pitchFamily="18" charset="0"/>
                <a:cs typeface="Times New Roman" panose="02020603050405020304" pitchFamily="18" charset="0"/>
              </a:rPr>
              <a:t>HEP</a:t>
            </a:r>
            <a:r>
              <a:rPr lang="zh-CN" altLang="en-US" sz="3600" dirty="0">
                <a:latin typeface="Times New Roman" panose="02020603050405020304" pitchFamily="18" charset="0"/>
                <a:cs typeface="Times New Roman" panose="02020603050405020304" pitchFamily="18" charset="0"/>
              </a:rPr>
              <a:t>设施</a:t>
            </a:r>
          </a:p>
        </p:txBody>
      </p:sp>
    </p:spTree>
    <p:extLst>
      <p:ext uri="{BB962C8B-B14F-4D97-AF65-F5344CB8AC3E}">
        <p14:creationId xmlns:p14="http://schemas.microsoft.com/office/powerpoint/2010/main" val="487232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665C24C-3557-4F38-955E-894E2608F97C}"/>
              </a:ext>
            </a:extLst>
          </p:cNvPr>
          <p:cNvSpPr/>
          <p:nvPr/>
        </p:nvSpPr>
        <p:spPr>
          <a:xfrm>
            <a:off x="818593" y="1936907"/>
            <a:ext cx="11228363" cy="3659976"/>
          </a:xfrm>
          <a:prstGeom prst="rect">
            <a:avLst/>
          </a:prstGeom>
        </p:spPr>
        <p:txBody>
          <a:bodyPr wrap="square">
            <a:spAutoFit/>
          </a:bodyPr>
          <a:lstStyle/>
          <a:p>
            <a:pPr>
              <a:lnSpc>
                <a:spcPts val="1920"/>
              </a:lnSpc>
              <a:spcAft>
                <a:spcPts val="0"/>
              </a:spcAft>
            </a:pPr>
            <a:r>
              <a:rPr lang="en-US" altLang="zh-CN" kern="0" dirty="0">
                <a:solidFill>
                  <a:srgbClr val="777777"/>
                </a:solidFill>
                <a:latin typeface="Times New Roman" panose="02020603050405020304" pitchFamily="18" charset="0"/>
                <a:cs typeface="Times New Roman" panose="02020603050405020304" pitchFamily="18" charset="0"/>
              </a:rPr>
              <a:t> </a:t>
            </a:r>
          </a:p>
          <a:p>
            <a:pPr>
              <a:spcAft>
                <a:spcPts val="0"/>
              </a:spcAft>
            </a:pPr>
            <a:r>
              <a:rPr lang="en-US" altLang="zh-CN" sz="2400" kern="0" dirty="0">
                <a:solidFill>
                  <a:srgbClr val="000000"/>
                </a:solidFill>
                <a:latin typeface="Times New Roman" panose="02020603050405020304" pitchFamily="18" charset="0"/>
                <a:cs typeface="Times New Roman" panose="02020603050405020304" pitchFamily="18" charset="0"/>
              </a:rPr>
              <a:t>CERN</a:t>
            </a:r>
            <a:r>
              <a:rPr lang="zh-CN" altLang="zh-CN" sz="2400" kern="0" dirty="0">
                <a:solidFill>
                  <a:srgbClr val="000000"/>
                </a:solidFill>
                <a:latin typeface="Times New Roman" panose="02020603050405020304" pitchFamily="18" charset="0"/>
                <a:cs typeface="Times New Roman" panose="02020603050405020304" pitchFamily="18" charset="0"/>
              </a:rPr>
              <a:t>主要集中</a:t>
            </a:r>
            <a:r>
              <a:rPr lang="zh-CN" altLang="en-US" sz="2400" kern="0" dirty="0">
                <a:solidFill>
                  <a:srgbClr val="000000"/>
                </a:solidFill>
                <a:latin typeface="Times New Roman" panose="02020603050405020304" pitchFamily="18" charset="0"/>
                <a:cs typeface="Times New Roman" panose="02020603050405020304" pitchFamily="18" charset="0"/>
              </a:rPr>
              <a:t>于</a:t>
            </a:r>
            <a:r>
              <a:rPr lang="en-US" altLang="zh-CN" sz="2400" kern="0" dirty="0">
                <a:solidFill>
                  <a:srgbClr val="000000"/>
                </a:solidFill>
                <a:latin typeface="Times New Roman" panose="02020603050405020304" pitchFamily="18" charset="0"/>
                <a:cs typeface="Times New Roman" panose="02020603050405020304" pitchFamily="18" charset="0"/>
              </a:rPr>
              <a:t>LHC</a:t>
            </a:r>
            <a:r>
              <a:rPr lang="zh-CN" altLang="zh-CN" sz="2400" kern="0" dirty="0">
                <a:solidFill>
                  <a:srgbClr val="000000"/>
                </a:solidFill>
                <a:latin typeface="Times New Roman" panose="02020603050405020304" pitchFamily="18" charset="0"/>
                <a:cs typeface="Times New Roman" panose="02020603050405020304" pitchFamily="18" charset="0"/>
              </a:rPr>
              <a:t>数据处理的高吞吐量计算（</a:t>
            </a:r>
            <a:r>
              <a:rPr lang="en-US" altLang="zh-CN" sz="2400" kern="0" dirty="0">
                <a:solidFill>
                  <a:srgbClr val="000000"/>
                </a:solidFill>
                <a:latin typeface="Times New Roman" panose="02020603050405020304" pitchFamily="18" charset="0"/>
                <a:cs typeface="Times New Roman" panose="02020603050405020304" pitchFamily="18" charset="0"/>
              </a:rPr>
              <a:t>HTC</a:t>
            </a:r>
            <a:r>
              <a:rPr lang="zh-CN" altLang="zh-CN" sz="2400" kern="0" dirty="0">
                <a:solidFill>
                  <a:srgbClr val="000000"/>
                </a:solidFill>
                <a:latin typeface="Times New Roman" panose="02020603050405020304" pitchFamily="18" charset="0"/>
                <a:cs typeface="Times New Roman" panose="02020603050405020304" pitchFamily="18" charset="0"/>
              </a:rPr>
              <a:t>）</a:t>
            </a:r>
            <a:endParaRPr lang="en-US" altLang="zh-CN" sz="2400" kern="0" dirty="0">
              <a:solidFill>
                <a:srgbClr val="000000"/>
              </a:solidFill>
              <a:latin typeface="Times New Roman" panose="02020603050405020304" pitchFamily="18" charset="0"/>
              <a:cs typeface="Times New Roman" panose="02020603050405020304" pitchFamily="18" charset="0"/>
            </a:endParaRPr>
          </a:p>
          <a:p>
            <a:pPr>
              <a:spcAft>
                <a:spcPts val="0"/>
              </a:spcAft>
            </a:pPr>
            <a:r>
              <a:rPr lang="en-US" altLang="zh-CN" sz="2400" kern="0" dirty="0">
                <a:solidFill>
                  <a:srgbClr val="000000"/>
                </a:solidFill>
                <a:latin typeface="Times New Roman" panose="02020603050405020304" pitchFamily="18" charset="0"/>
                <a:cs typeface="Times New Roman" panose="02020603050405020304" pitchFamily="18" charset="0"/>
              </a:rPr>
              <a:t>	</a:t>
            </a:r>
            <a:r>
              <a:rPr lang="zh-CN" altLang="zh-CN" sz="2400" kern="0" dirty="0">
                <a:solidFill>
                  <a:srgbClr val="000000"/>
                </a:solidFill>
                <a:latin typeface="Times New Roman" panose="02020603050405020304" pitchFamily="18" charset="0"/>
                <a:cs typeface="Times New Roman" panose="02020603050405020304" pitchFamily="18" charset="0"/>
              </a:rPr>
              <a:t>但是，部分用户需要高性能计算（</a:t>
            </a:r>
            <a:r>
              <a:rPr lang="en-US" altLang="zh-CN" sz="2400" kern="0" dirty="0">
                <a:solidFill>
                  <a:srgbClr val="000000"/>
                </a:solidFill>
                <a:latin typeface="Times New Roman" panose="02020603050405020304" pitchFamily="18" charset="0"/>
                <a:cs typeface="Times New Roman" panose="02020603050405020304" pitchFamily="18" charset="0"/>
              </a:rPr>
              <a:t>HPC</a:t>
            </a:r>
            <a:r>
              <a:rPr lang="zh-CN" altLang="zh-CN" sz="2400" kern="0" dirty="0">
                <a:solidFill>
                  <a:srgbClr val="000000"/>
                </a:solidFill>
                <a:latin typeface="Times New Roman" panose="02020603050405020304" pitchFamily="18" charset="0"/>
                <a:cs typeface="Times New Roman" panose="02020603050405020304" pitchFamily="18" charset="0"/>
              </a:rPr>
              <a:t>）</a:t>
            </a:r>
            <a:endParaRPr lang="en-US" altLang="zh-CN" sz="2400" kern="0" dirty="0">
              <a:solidFill>
                <a:srgbClr val="000000"/>
              </a:solidFill>
              <a:latin typeface="Times New Roman" panose="02020603050405020304" pitchFamily="18" charset="0"/>
              <a:cs typeface="Times New Roman" panose="02020603050405020304" pitchFamily="18" charset="0"/>
            </a:endParaRPr>
          </a:p>
          <a:p>
            <a:pPr>
              <a:spcAft>
                <a:spcPts val="0"/>
              </a:spcAft>
            </a:pPr>
            <a:endParaRPr lang="en-US" altLang="zh-CN" sz="2400" kern="0" dirty="0">
              <a:solidFill>
                <a:srgbClr val="000000"/>
              </a:solidFill>
              <a:latin typeface="Times New Roman" panose="02020603050405020304" pitchFamily="18" charset="0"/>
              <a:cs typeface="Times New Roman" panose="02020603050405020304" pitchFamily="18" charset="0"/>
            </a:endParaRPr>
          </a:p>
          <a:p>
            <a:pPr>
              <a:spcAft>
                <a:spcPts val="0"/>
              </a:spcAft>
            </a:pPr>
            <a:r>
              <a:rPr lang="zh-CN" altLang="zh-CN" sz="2400" kern="0" dirty="0">
                <a:solidFill>
                  <a:srgbClr val="000000"/>
                </a:solidFill>
                <a:latin typeface="Times New Roman" panose="02020603050405020304" pitchFamily="18" charset="0"/>
                <a:cs typeface="Times New Roman" panose="02020603050405020304" pitchFamily="18" charset="0"/>
              </a:rPr>
              <a:t>方法</a:t>
            </a:r>
            <a:r>
              <a:rPr lang="zh-CN" altLang="en-US" sz="2400" kern="0" dirty="0">
                <a:solidFill>
                  <a:srgbClr val="000000"/>
                </a:solidFill>
                <a:latin typeface="Times New Roman" panose="02020603050405020304" pitchFamily="18" charset="0"/>
                <a:cs typeface="Times New Roman" panose="02020603050405020304" pitchFamily="18" charset="0"/>
              </a:rPr>
              <a:t>：</a:t>
            </a:r>
            <a:endParaRPr lang="en-US" altLang="zh-CN" sz="2400" kern="0" dirty="0">
              <a:solidFill>
                <a:srgbClr val="000000"/>
              </a:solidFill>
              <a:latin typeface="Times New Roman" panose="02020603050405020304" pitchFamily="18" charset="0"/>
              <a:cs typeface="Times New Roman" panose="02020603050405020304" pitchFamily="18" charset="0"/>
            </a:endParaRPr>
          </a:p>
          <a:p>
            <a:pPr marL="342900" indent="-342900">
              <a:spcAft>
                <a:spcPts val="0"/>
              </a:spcAft>
              <a:buFont typeface="Arial" panose="020B0604020202020204" pitchFamily="34" charset="0"/>
              <a:buChar char="•"/>
            </a:pPr>
            <a:r>
              <a:rPr lang="zh-CN" altLang="zh-CN" sz="2400" kern="0" dirty="0">
                <a:solidFill>
                  <a:srgbClr val="000000"/>
                </a:solidFill>
                <a:latin typeface="Times New Roman" panose="02020603050405020304" pitchFamily="18" charset="0"/>
                <a:cs typeface="Times New Roman" panose="02020603050405020304" pitchFamily="18" charset="0"/>
              </a:rPr>
              <a:t>将</a:t>
            </a:r>
            <a:r>
              <a:rPr lang="en-US" altLang="zh-CN" sz="2400" kern="0" dirty="0">
                <a:solidFill>
                  <a:srgbClr val="000000"/>
                </a:solidFill>
                <a:latin typeface="Times New Roman" panose="02020603050405020304" pitchFamily="18" charset="0"/>
                <a:cs typeface="Times New Roman" panose="02020603050405020304" pitchFamily="18" charset="0"/>
              </a:rPr>
              <a:t>HPC</a:t>
            </a:r>
            <a:r>
              <a:rPr lang="zh-CN" altLang="zh-CN" sz="2400" kern="0" dirty="0">
                <a:solidFill>
                  <a:srgbClr val="000000"/>
                </a:solidFill>
                <a:latin typeface="Times New Roman" panose="02020603050405020304" pitchFamily="18" charset="0"/>
                <a:cs typeface="Times New Roman" panose="02020603050405020304" pitchFamily="18" charset="0"/>
              </a:rPr>
              <a:t>设施与数据中心的</a:t>
            </a:r>
            <a:r>
              <a:rPr lang="en-US" altLang="zh-CN" sz="2400" kern="0" dirty="0">
                <a:solidFill>
                  <a:srgbClr val="000000"/>
                </a:solidFill>
                <a:latin typeface="Times New Roman" panose="02020603050405020304" pitchFamily="18" charset="0"/>
                <a:cs typeface="Times New Roman" panose="02020603050405020304" pitchFamily="18" charset="0"/>
              </a:rPr>
              <a:t>HTC</a:t>
            </a:r>
            <a:r>
              <a:rPr lang="zh-CN" altLang="zh-CN" sz="2400" kern="0" dirty="0">
                <a:solidFill>
                  <a:srgbClr val="FF0000"/>
                </a:solidFill>
                <a:latin typeface="Times New Roman" panose="02020603050405020304" pitchFamily="18" charset="0"/>
                <a:cs typeface="Times New Roman" panose="02020603050405020304" pitchFamily="18" charset="0"/>
              </a:rPr>
              <a:t>服务集成</a:t>
            </a:r>
            <a:r>
              <a:rPr lang="zh-CN" altLang="zh-CN" sz="2400" kern="0" dirty="0">
                <a:solidFill>
                  <a:srgbClr val="000000"/>
                </a:solidFill>
                <a:latin typeface="Times New Roman" panose="02020603050405020304" pitchFamily="18" charset="0"/>
                <a:cs typeface="Times New Roman" panose="02020603050405020304" pitchFamily="18" charset="0"/>
              </a:rPr>
              <a:t>，并利用</a:t>
            </a:r>
            <a:r>
              <a:rPr lang="zh-CN" altLang="en-US" sz="2400" kern="0" dirty="0">
                <a:solidFill>
                  <a:srgbClr val="000000"/>
                </a:solidFill>
                <a:latin typeface="Times New Roman" panose="02020603050405020304" pitchFamily="18" charset="0"/>
                <a:cs typeface="Times New Roman" panose="02020603050405020304" pitchFamily="18" charset="0"/>
              </a:rPr>
              <a:t>轻量级（敏捷）</a:t>
            </a:r>
            <a:r>
              <a:rPr lang="zh-CN" altLang="zh-CN" sz="2400" kern="0" dirty="0">
                <a:solidFill>
                  <a:srgbClr val="000000"/>
                </a:solidFill>
                <a:latin typeface="Times New Roman" panose="02020603050405020304" pitchFamily="18" charset="0"/>
                <a:cs typeface="Times New Roman" panose="02020603050405020304" pitchFamily="18" charset="0"/>
              </a:rPr>
              <a:t>基础架构进行更新，配置和部署。</a:t>
            </a:r>
            <a:endParaRPr lang="en-US" altLang="zh-CN" sz="2400" kern="0" dirty="0">
              <a:solidFill>
                <a:srgbClr val="000000"/>
              </a:solidFill>
              <a:latin typeface="Times New Roman" panose="02020603050405020304" pitchFamily="18" charset="0"/>
              <a:cs typeface="Times New Roman" panose="02020603050405020304" pitchFamily="18" charset="0"/>
            </a:endParaRPr>
          </a:p>
          <a:p>
            <a:pPr>
              <a:spcAft>
                <a:spcPts val="0"/>
              </a:spcAft>
            </a:pPr>
            <a:endParaRPr lang="en-US" altLang="zh-CN" sz="2400" kern="0" dirty="0">
              <a:solidFill>
                <a:srgbClr val="000000"/>
              </a:solidFill>
              <a:latin typeface="Times New Roman" panose="02020603050405020304" pitchFamily="18" charset="0"/>
              <a:cs typeface="Times New Roman" panose="02020603050405020304" pitchFamily="18" charset="0"/>
            </a:endParaRPr>
          </a:p>
          <a:p>
            <a:pPr marL="342900" indent="-342900">
              <a:spcAft>
                <a:spcPts val="0"/>
              </a:spcAft>
              <a:buFont typeface="Arial" panose="020B0604020202020204" pitchFamily="34" charset="0"/>
              <a:buChar char="•"/>
            </a:pPr>
            <a:r>
              <a:rPr lang="en-US" altLang="zh-CN" sz="2400" kern="0" dirty="0">
                <a:solidFill>
                  <a:srgbClr val="000000"/>
                </a:solidFill>
                <a:latin typeface="Times New Roman" panose="02020603050405020304" pitchFamily="18" charset="0"/>
                <a:cs typeface="Times New Roman" panose="02020603050405020304" pitchFamily="18" charset="0"/>
              </a:rPr>
              <a:t>HPC</a:t>
            </a:r>
            <a:r>
              <a:rPr lang="zh-CN" altLang="zh-CN" sz="2400" kern="0" dirty="0">
                <a:solidFill>
                  <a:srgbClr val="000000"/>
                </a:solidFill>
                <a:latin typeface="Times New Roman" panose="02020603050405020304" pitchFamily="18" charset="0"/>
                <a:cs typeface="Times New Roman" panose="02020603050405020304" pitchFamily="18" charset="0"/>
              </a:rPr>
              <a:t>集群使用</a:t>
            </a:r>
            <a:r>
              <a:rPr lang="en-US" altLang="zh-CN" sz="2400" kern="0" dirty="0" err="1">
                <a:solidFill>
                  <a:srgbClr val="FF0000"/>
                </a:solidFill>
                <a:latin typeface="Times New Roman" panose="02020603050405020304" pitchFamily="18" charset="0"/>
                <a:cs typeface="Times New Roman" panose="02020603050405020304" pitchFamily="18" charset="0"/>
              </a:rPr>
              <a:t>Openstack</a:t>
            </a:r>
            <a:r>
              <a:rPr lang="en-US" altLang="zh-CN" sz="2400" kern="0" dirty="0">
                <a:solidFill>
                  <a:srgbClr val="FF0000"/>
                </a:solidFill>
                <a:latin typeface="Times New Roman" panose="02020603050405020304" pitchFamily="18" charset="0"/>
                <a:cs typeface="Times New Roman" panose="02020603050405020304" pitchFamily="18" charset="0"/>
              </a:rPr>
              <a:t> Ironic</a:t>
            </a:r>
            <a:r>
              <a:rPr lang="zh-CN" altLang="zh-CN" sz="2400" kern="0" dirty="0">
                <a:solidFill>
                  <a:srgbClr val="FF0000"/>
                </a:solidFill>
                <a:latin typeface="Times New Roman" panose="02020603050405020304" pitchFamily="18" charset="0"/>
                <a:cs typeface="Times New Roman" panose="02020603050405020304" pitchFamily="18" charset="0"/>
              </a:rPr>
              <a:t>组件</a:t>
            </a:r>
            <a:r>
              <a:rPr lang="zh-CN" altLang="zh-CN" sz="2400" kern="0" dirty="0">
                <a:solidFill>
                  <a:srgbClr val="000000"/>
                </a:solidFill>
                <a:latin typeface="Times New Roman" panose="02020603050405020304" pitchFamily="18" charset="0"/>
                <a:cs typeface="Times New Roman" panose="02020603050405020304" pitchFamily="18" charset="0"/>
              </a:rPr>
              <a:t>进行编排，因此使用与</a:t>
            </a:r>
            <a:r>
              <a:rPr lang="en-US" altLang="zh-CN" sz="2400" kern="0" dirty="0">
                <a:solidFill>
                  <a:srgbClr val="000000"/>
                </a:solidFill>
                <a:latin typeface="Times New Roman" panose="02020603050405020304" pitchFamily="18" charset="0"/>
                <a:cs typeface="Times New Roman" panose="02020603050405020304" pitchFamily="18" charset="0"/>
              </a:rPr>
              <a:t>CERN</a:t>
            </a:r>
            <a:r>
              <a:rPr lang="zh-CN" altLang="zh-CN" sz="2400" kern="0" dirty="0">
                <a:solidFill>
                  <a:srgbClr val="000000"/>
                </a:solidFill>
                <a:latin typeface="Times New Roman" panose="02020603050405020304" pitchFamily="18" charset="0"/>
                <a:cs typeface="Times New Roman" panose="02020603050405020304" pitchFamily="18" charset="0"/>
              </a:rPr>
              <a:t>内部云相同的工具进行管理。</a:t>
            </a:r>
            <a:endParaRPr lang="zh-CN" altLang="zh-CN" sz="2400" kern="1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4F5787A0-EBE6-4F56-989A-F4644676AAFB}"/>
              </a:ext>
            </a:extLst>
          </p:cNvPr>
          <p:cNvSpPr/>
          <p:nvPr/>
        </p:nvSpPr>
        <p:spPr>
          <a:xfrm>
            <a:off x="523171" y="247915"/>
            <a:ext cx="6207148" cy="1200329"/>
          </a:xfrm>
          <a:prstGeom prst="rect">
            <a:avLst/>
          </a:prstGeom>
        </p:spPr>
        <p:txBody>
          <a:bodyPr wrap="none">
            <a:spAutoFit/>
          </a:bodyPr>
          <a:lstStyle/>
          <a:p>
            <a:pPr>
              <a:spcAft>
                <a:spcPts val="0"/>
              </a:spcAft>
            </a:pPr>
            <a:r>
              <a:rPr lang="en-US" altLang="zh-CN" sz="3600" kern="0" dirty="0">
                <a:latin typeface="Times New Roman" panose="02020603050405020304" pitchFamily="18" charset="0"/>
                <a:cs typeface="Times New Roman" panose="02020603050405020304" pitchFamily="18" charset="0"/>
              </a:rPr>
              <a:t>8 </a:t>
            </a:r>
            <a:r>
              <a:rPr lang="zh-CN" altLang="zh-CN" sz="3600" kern="0" dirty="0">
                <a:latin typeface="Times New Roman" panose="02020603050405020304" pitchFamily="18" charset="0"/>
                <a:cs typeface="Times New Roman" panose="02020603050405020304" pitchFamily="18" charset="0"/>
              </a:rPr>
              <a:t>将</a:t>
            </a:r>
            <a:r>
              <a:rPr lang="en-US" altLang="zh-CN" sz="3600" kern="0" dirty="0">
                <a:latin typeface="Times New Roman" panose="02020603050405020304" pitchFamily="18" charset="0"/>
                <a:cs typeface="Times New Roman" panose="02020603050405020304" pitchFamily="18" charset="0"/>
              </a:rPr>
              <a:t>HPC</a:t>
            </a:r>
            <a:r>
              <a:rPr lang="zh-CN" altLang="zh-CN" sz="3600" kern="0" dirty="0">
                <a:latin typeface="Times New Roman" panose="02020603050405020304" pitchFamily="18" charset="0"/>
                <a:cs typeface="Times New Roman" panose="02020603050405020304" pitchFamily="18" charset="0"/>
              </a:rPr>
              <a:t>集成到</a:t>
            </a:r>
            <a:r>
              <a:rPr lang="en-US" altLang="zh-CN" sz="3600" kern="0" dirty="0">
                <a:latin typeface="Times New Roman" panose="02020603050405020304" pitchFamily="18" charset="0"/>
                <a:cs typeface="Times New Roman" panose="02020603050405020304" pitchFamily="18" charset="0"/>
              </a:rPr>
              <a:t>CERN</a:t>
            </a:r>
            <a:r>
              <a:rPr lang="zh-CN" altLang="zh-CN" sz="3600" kern="0" dirty="0">
                <a:latin typeface="Times New Roman" panose="02020603050405020304" pitchFamily="18" charset="0"/>
                <a:cs typeface="Times New Roman" panose="02020603050405020304" pitchFamily="18" charset="0"/>
              </a:rPr>
              <a:t>的</a:t>
            </a:r>
            <a:endParaRPr lang="en-US" altLang="zh-CN" sz="3600" kern="0" dirty="0">
              <a:latin typeface="Times New Roman" panose="02020603050405020304" pitchFamily="18" charset="0"/>
              <a:cs typeface="Times New Roman" panose="02020603050405020304" pitchFamily="18" charset="0"/>
            </a:endParaRPr>
          </a:p>
          <a:p>
            <a:pPr>
              <a:spcAft>
                <a:spcPts val="0"/>
              </a:spcAft>
            </a:pPr>
            <a:r>
              <a:rPr lang="zh-CN" altLang="en-US" sz="3600" kern="0" dirty="0">
                <a:latin typeface="Times New Roman" panose="02020603050405020304" pitchFamily="18" charset="0"/>
                <a:cs typeface="Times New Roman" panose="02020603050405020304" pitchFamily="18" charset="0"/>
              </a:rPr>
              <a:t>轻量级</a:t>
            </a:r>
            <a:r>
              <a:rPr lang="zh-CN" altLang="zh-CN" sz="3600" kern="0" dirty="0">
                <a:latin typeface="Times New Roman" panose="02020603050405020304" pitchFamily="18" charset="0"/>
                <a:cs typeface="Times New Roman" panose="02020603050405020304" pitchFamily="18" charset="0"/>
              </a:rPr>
              <a:t>和以云为中心的环境中</a:t>
            </a:r>
            <a:endParaRPr lang="zh-CN" altLang="zh-CN" sz="3600" kern="1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82905E2-7D93-48A2-8392-BB45805818A8}"/>
              </a:ext>
            </a:extLst>
          </p:cNvPr>
          <p:cNvSpPr/>
          <p:nvPr/>
        </p:nvSpPr>
        <p:spPr>
          <a:xfrm>
            <a:off x="9143883" y="1524581"/>
            <a:ext cx="2569934" cy="335989"/>
          </a:xfrm>
          <a:prstGeom prst="rect">
            <a:avLst/>
          </a:prstGeom>
        </p:spPr>
        <p:txBody>
          <a:bodyPr wrap="none">
            <a:spAutoFit/>
          </a:bodyPr>
          <a:lstStyle/>
          <a:p>
            <a:pPr>
              <a:lnSpc>
                <a:spcPts val="1920"/>
              </a:lnSpc>
              <a:spcAft>
                <a:spcPts val="0"/>
              </a:spcAft>
            </a:pPr>
            <a:r>
              <a:rPr lang="en-US" altLang="zh-CN" kern="0" dirty="0">
                <a:solidFill>
                  <a:srgbClr val="999999"/>
                </a:solidFill>
                <a:cs typeface="Times New Roman" panose="02020603050405020304" pitchFamily="18" charset="0"/>
              </a:rPr>
              <a:t> </a:t>
            </a:r>
            <a:r>
              <a:rPr lang="en-US" altLang="zh-CN" kern="0" dirty="0">
                <a:solidFill>
                  <a:srgbClr val="0F264F"/>
                </a:solidFill>
                <a:cs typeface="Times New Roman" panose="02020603050405020304" pitchFamily="18" charset="0"/>
                <a:hlinkClick r:id="rId2"/>
              </a:rPr>
              <a:t>T7 - </a:t>
            </a:r>
            <a:r>
              <a:rPr lang="en-US" altLang="zh-CN" kern="0" dirty="0" err="1">
                <a:solidFill>
                  <a:srgbClr val="0F264F"/>
                </a:solidFill>
                <a:latin typeface="宋体" panose="02010600030101010101" pitchFamily="2" charset="-122"/>
                <a:cs typeface="Arial" panose="020B0604020202020204" pitchFamily="34" charset="0"/>
                <a:hlinkClick r:id="rId2"/>
              </a:rPr>
              <a:t>云，虚拟化和容器</a:t>
            </a:r>
            <a:endParaRPr lang="en-US" altLang="zh-CN" kern="0" dirty="0">
              <a:solidFill>
                <a:srgbClr val="B14300"/>
              </a:solidFill>
              <a:cs typeface="Arial" panose="020B0604020202020204" pitchFamily="34" charset="0"/>
            </a:endParaRPr>
          </a:p>
        </p:txBody>
      </p:sp>
    </p:spTree>
    <p:extLst>
      <p:ext uri="{BB962C8B-B14F-4D97-AF65-F5344CB8AC3E}">
        <p14:creationId xmlns:p14="http://schemas.microsoft.com/office/powerpoint/2010/main" val="2557090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4E4007E-43E9-42E7-9F88-8D4E1BD20871}"/>
              </a:ext>
            </a:extLst>
          </p:cNvPr>
          <p:cNvSpPr/>
          <p:nvPr/>
        </p:nvSpPr>
        <p:spPr>
          <a:xfrm>
            <a:off x="648403" y="1918962"/>
            <a:ext cx="10324397" cy="3785652"/>
          </a:xfrm>
          <a:prstGeom prst="rect">
            <a:avLst/>
          </a:prstGeom>
        </p:spPr>
        <p:txBody>
          <a:bodyPr wrap="square">
            <a:spAutoFit/>
          </a:bodyPr>
          <a:lstStyle/>
          <a:p>
            <a:r>
              <a:rPr lang="zh-CN" altLang="en-US" sz="2400" dirty="0"/>
              <a:t>问题：预期的技术进步本身将不足以弥补所需资源与可用资源之间的差距</a:t>
            </a:r>
            <a:endParaRPr lang="en-US" altLang="zh-CN" sz="2400" dirty="0"/>
          </a:p>
          <a:p>
            <a:endParaRPr lang="en-US" altLang="zh-CN" sz="2400" dirty="0"/>
          </a:p>
          <a:p>
            <a:r>
              <a:rPr lang="zh-CN" altLang="en-US" sz="2400" dirty="0"/>
              <a:t>方案：为现有工作流管理系统开发</a:t>
            </a:r>
            <a:r>
              <a:rPr lang="zh-CN" altLang="en-US" sz="2400" dirty="0">
                <a:solidFill>
                  <a:srgbClr val="FF0000"/>
                </a:solidFill>
              </a:rPr>
              <a:t>负载平衡策略</a:t>
            </a:r>
            <a:endParaRPr lang="en-US" altLang="zh-CN" sz="2400" dirty="0"/>
          </a:p>
          <a:p>
            <a:endParaRPr lang="en-US" altLang="zh-CN" sz="2400" dirty="0"/>
          </a:p>
          <a:p>
            <a:r>
              <a:rPr lang="zh-CN" altLang="en-US" sz="2400" dirty="0"/>
              <a:t>目标：以确保在处理全面和全球分布式数据集期间最有效的资源利用。</a:t>
            </a:r>
          </a:p>
          <a:p>
            <a:endParaRPr lang="zh-CN" altLang="en-US" sz="2400" dirty="0"/>
          </a:p>
          <a:p>
            <a:r>
              <a:rPr lang="zh-CN" altLang="en-US" sz="2400" dirty="0"/>
              <a:t>具体实施：使用</a:t>
            </a:r>
            <a:r>
              <a:rPr lang="en-US" altLang="zh-CN" sz="2400" dirty="0">
                <a:solidFill>
                  <a:srgbClr val="FF0000"/>
                </a:solidFill>
              </a:rPr>
              <a:t>Palladio</a:t>
            </a:r>
            <a:r>
              <a:rPr lang="en-US" altLang="zh-CN" sz="2400" dirty="0"/>
              <a:t> </a:t>
            </a:r>
            <a:r>
              <a:rPr lang="zh-CN" altLang="en-US" sz="2400" dirty="0"/>
              <a:t>，一个用于模拟抽象软件架构模型性能的模拟器，</a:t>
            </a:r>
            <a:r>
              <a:rPr lang="en-US" altLang="zh-CN" sz="2400" dirty="0"/>
              <a:t>	  	       </a:t>
            </a:r>
            <a:r>
              <a:rPr lang="zh-CN" altLang="en-US" sz="2400" dirty="0"/>
              <a:t>来模拟在</a:t>
            </a:r>
            <a:r>
              <a:rPr lang="en-US" altLang="zh-CN" sz="2400" dirty="0"/>
              <a:t>GridKa Tier 1</a:t>
            </a:r>
            <a:r>
              <a:rPr lang="zh-CN" altLang="en-US" sz="2400" dirty="0"/>
              <a:t>中心执行的计算任务的性能。</a:t>
            </a:r>
            <a:endParaRPr lang="en-US" altLang="zh-CN" sz="2400" dirty="0"/>
          </a:p>
          <a:p>
            <a:endParaRPr lang="en-US" altLang="zh-CN" sz="2400" dirty="0"/>
          </a:p>
          <a:p>
            <a:r>
              <a:rPr lang="zh-CN" altLang="en-US" sz="2400" dirty="0"/>
              <a:t>验证：我们使用真实的性能测量来验证模型。</a:t>
            </a:r>
          </a:p>
        </p:txBody>
      </p:sp>
      <p:sp>
        <p:nvSpPr>
          <p:cNvPr id="3" name="矩形 2">
            <a:extLst>
              <a:ext uri="{FF2B5EF4-FFF2-40B4-BE49-F238E27FC236}">
                <a16:creationId xmlns:a16="http://schemas.microsoft.com/office/drawing/2014/main" id="{021C9C8A-4CCC-4CA9-A8A9-828FB9209714}"/>
              </a:ext>
            </a:extLst>
          </p:cNvPr>
          <p:cNvSpPr/>
          <p:nvPr/>
        </p:nvSpPr>
        <p:spPr>
          <a:xfrm>
            <a:off x="212305" y="256088"/>
            <a:ext cx="6532558" cy="1200329"/>
          </a:xfrm>
          <a:prstGeom prst="rect">
            <a:avLst/>
          </a:prstGeom>
        </p:spPr>
        <p:txBody>
          <a:bodyPr wrap="none">
            <a:spAutoFit/>
          </a:bodyPr>
          <a:lstStyle/>
          <a:p>
            <a:r>
              <a:rPr lang="en-US" altLang="zh-CN" sz="3600" dirty="0">
                <a:latin typeface="Times New Roman" panose="02020603050405020304" pitchFamily="18" charset="0"/>
                <a:cs typeface="Times New Roman" panose="02020603050405020304" pitchFamily="18" charset="0"/>
              </a:rPr>
              <a:t>9 </a:t>
            </a:r>
            <a:r>
              <a:rPr lang="zh-CN" altLang="en-US" sz="3600" dirty="0">
                <a:latin typeface="Times New Roman" panose="02020603050405020304" pitchFamily="18" charset="0"/>
                <a:cs typeface="Times New Roman" panose="02020603050405020304" pitchFamily="18" charset="0"/>
              </a:rPr>
              <a:t>高能物理计算负载均衡策略的</a:t>
            </a:r>
            <a:endParaRPr lang="en-US"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a:t>
            </a:r>
            <a:r>
              <a:rPr lang="zh-CN" altLang="en-US" sz="3600" dirty="0">
                <a:latin typeface="Times New Roman" panose="02020603050405020304" pitchFamily="18" charset="0"/>
                <a:cs typeface="Times New Roman" panose="02020603050405020304" pitchFamily="18" charset="0"/>
              </a:rPr>
              <a:t>建模与仿真</a:t>
            </a:r>
          </a:p>
        </p:txBody>
      </p:sp>
    </p:spTree>
    <p:extLst>
      <p:ext uri="{BB962C8B-B14F-4D97-AF65-F5344CB8AC3E}">
        <p14:creationId xmlns:p14="http://schemas.microsoft.com/office/powerpoint/2010/main" val="4258476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011CCF-C32F-4F54-ABFC-227CC42EFC8E}"/>
              </a:ext>
            </a:extLst>
          </p:cNvPr>
          <p:cNvSpPr/>
          <p:nvPr/>
        </p:nvSpPr>
        <p:spPr>
          <a:xfrm>
            <a:off x="546295" y="2092129"/>
            <a:ext cx="11099409" cy="4154984"/>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背景：</a:t>
            </a:r>
            <a:r>
              <a:rPr lang="en-US" altLang="zh-CN" sz="2400" dirty="0">
                <a:latin typeface="Times New Roman" panose="02020603050405020304" pitchFamily="18" charset="0"/>
                <a:cs typeface="Times New Roman" panose="02020603050405020304" pitchFamily="18" charset="0"/>
              </a:rPr>
              <a:t>2017</a:t>
            </a:r>
            <a:r>
              <a:rPr lang="zh-CN" altLang="en-US" sz="2400" dirty="0">
                <a:latin typeface="Times New Roman" panose="02020603050405020304" pitchFamily="18" charset="0"/>
                <a:cs typeface="Times New Roman" panose="02020603050405020304" pitchFamily="18" charset="0"/>
              </a:rPr>
              <a:t>年，</a:t>
            </a:r>
            <a:r>
              <a:rPr lang="en-US" altLang="zh-CN" sz="2400" dirty="0" err="1">
                <a:latin typeface="Times New Roman" panose="02020603050405020304" pitchFamily="18" charset="0"/>
                <a:cs typeface="Times New Roman" panose="02020603050405020304" pitchFamily="18" charset="0"/>
              </a:rPr>
              <a:t>LHCb</a:t>
            </a:r>
            <a:r>
              <a:rPr lang="zh-CN" altLang="en-US" sz="2400" dirty="0">
                <a:latin typeface="Times New Roman" panose="02020603050405020304" pitchFamily="18" charset="0"/>
                <a:cs typeface="Times New Roman" panose="02020603050405020304" pitchFamily="18" charset="0"/>
              </a:rPr>
              <a:t>开发了中断蒙特卡罗模拟作业的能力</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报告内容：</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如何在</a:t>
            </a:r>
            <a:r>
              <a:rPr lang="en-US" altLang="zh-CN" sz="2400" dirty="0">
                <a:latin typeface="Times New Roman" panose="02020603050405020304" pitchFamily="18" charset="0"/>
                <a:cs typeface="Times New Roman" panose="02020603050405020304" pitchFamily="18" charset="0"/>
              </a:rPr>
              <a:t>Gaudi</a:t>
            </a:r>
            <a:r>
              <a:rPr lang="zh-CN" altLang="en-US" sz="2400" dirty="0">
                <a:latin typeface="Times New Roman" panose="02020603050405020304" pitchFamily="18" charset="0"/>
                <a:cs typeface="Times New Roman" panose="02020603050405020304" pitchFamily="18" charset="0"/>
              </a:rPr>
              <a:t>框架中支持此功能，并由</a:t>
            </a:r>
            <a:r>
              <a:rPr lang="en-US" altLang="zh-CN" sz="2400" dirty="0" err="1">
                <a:latin typeface="Times New Roman" panose="02020603050405020304" pitchFamily="18" charset="0"/>
                <a:cs typeface="Times New Roman" panose="02020603050405020304" pitchFamily="18" charset="0"/>
              </a:rPr>
              <a:t>LHCb</a:t>
            </a:r>
            <a:r>
              <a:rPr lang="zh-CN" altLang="en-US" sz="2400" dirty="0">
                <a:latin typeface="Times New Roman" panose="02020603050405020304" pitchFamily="18" charset="0"/>
                <a:cs typeface="Times New Roman" panose="02020603050405020304" pitchFamily="18" charset="0"/>
              </a:rPr>
              <a:t>仿真框架</a:t>
            </a:r>
            <a:r>
              <a:rPr lang="en-US" altLang="zh-CN" sz="2400" dirty="0">
                <a:latin typeface="Times New Roman" panose="02020603050405020304" pitchFamily="18" charset="0"/>
                <a:cs typeface="Times New Roman" panose="02020603050405020304" pitchFamily="18" charset="0"/>
              </a:rPr>
              <a:t>Gauss</a:t>
            </a:r>
            <a:r>
              <a:rPr lang="zh-CN" altLang="en-US" sz="2400" dirty="0">
                <a:latin typeface="Times New Roman" panose="02020603050405020304" pitchFamily="18" charset="0"/>
                <a:cs typeface="Times New Roman" panose="02020603050405020304" pitchFamily="18" charset="0"/>
              </a:rPr>
              <a:t>处理</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通过扩展</a:t>
            </a:r>
            <a:r>
              <a:rPr lang="en-US" altLang="zh-CN" sz="2400" dirty="0">
                <a:latin typeface="Times New Roman" panose="02020603050405020304" pitchFamily="18" charset="0"/>
                <a:cs typeface="Times New Roman" panose="02020603050405020304" pitchFamily="18" charset="0"/>
              </a:rPr>
              <a:t>DIRAC</a:t>
            </a:r>
            <a:r>
              <a:rPr lang="zh-CN" altLang="en-US" sz="2400" dirty="0">
                <a:latin typeface="Times New Roman" panose="02020603050405020304" pitchFamily="18" charset="0"/>
                <a:cs typeface="Times New Roman" panose="02020603050405020304" pitchFamily="18" charset="0"/>
              </a:rPr>
              <a:t>，我们能够在对</a:t>
            </a:r>
            <a:r>
              <a:rPr lang="en-US" altLang="zh-CN" sz="2400" dirty="0" err="1">
                <a:latin typeface="Times New Roman" panose="02020603050405020304" pitchFamily="18" charset="0"/>
                <a:cs typeface="Times New Roman" panose="02020603050405020304" pitchFamily="18" charset="0"/>
              </a:rPr>
              <a:t>LHCb</a:t>
            </a:r>
            <a:r>
              <a:rPr lang="zh-CN" altLang="en-US" sz="2400" dirty="0">
                <a:latin typeface="Times New Roman" panose="02020603050405020304" pitchFamily="18" charset="0"/>
                <a:cs typeface="Times New Roman" panose="02020603050405020304" pitchFamily="18" charset="0"/>
              </a:rPr>
              <a:t>高级触发器场的未占用容量进行仿真时触发这些中断，并且能够在需要进行在线数据获取任务时回收此容量。</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solidFill>
                  <a:prstClr val="black"/>
                </a:solidFill>
                <a:latin typeface="Times New Roman" panose="02020603050405020304" pitchFamily="18" charset="0"/>
                <a:cs typeface="Times New Roman" panose="02020603050405020304" pitchFamily="18" charset="0"/>
              </a:rPr>
              <a:t>我们将解释机器</a:t>
            </a:r>
            <a:r>
              <a:rPr lang="en-US" altLang="zh-CN" sz="2400" dirty="0">
                <a:solidFill>
                  <a:prstClr val="black"/>
                </a:solidFill>
                <a:latin typeface="Times New Roman" panose="02020603050405020304" pitchFamily="18" charset="0"/>
                <a:cs typeface="Times New Roman" panose="02020603050405020304" pitchFamily="18" charset="0"/>
              </a:rPr>
              <a:t>/</a:t>
            </a:r>
            <a:r>
              <a:rPr lang="zh-CN" altLang="en-US" sz="2400" dirty="0">
                <a:solidFill>
                  <a:prstClr val="black"/>
                </a:solidFill>
                <a:latin typeface="Times New Roman" panose="02020603050405020304" pitchFamily="18" charset="0"/>
                <a:cs typeface="Times New Roman" panose="02020603050405020304" pitchFamily="18" charset="0"/>
              </a:rPr>
              <a:t>作业特征机制如何有助于将所需的完成时间传达给</a:t>
            </a:r>
            <a:r>
              <a:rPr lang="en-US" altLang="zh-CN" sz="2400" dirty="0" err="1">
                <a:solidFill>
                  <a:prstClr val="black"/>
                </a:solidFill>
                <a:latin typeface="Times New Roman" panose="02020603050405020304" pitchFamily="18" charset="0"/>
                <a:cs typeface="Times New Roman" panose="02020603050405020304" pitchFamily="18" charset="0"/>
              </a:rPr>
              <a:t>LHCb</a:t>
            </a:r>
            <a:r>
              <a:rPr lang="zh-CN" altLang="en-US" sz="2400" dirty="0">
                <a:solidFill>
                  <a:prstClr val="black"/>
                </a:solidFill>
                <a:latin typeface="Times New Roman" panose="02020603050405020304" pitchFamily="18" charset="0"/>
                <a:cs typeface="Times New Roman" panose="02020603050405020304" pitchFamily="18" charset="0"/>
              </a:rPr>
              <a:t>作业和虚拟机</a:t>
            </a:r>
          </a:p>
          <a:p>
            <a:endParaRPr lang="en-US" altLang="zh-CN" sz="2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AF9B3DC6-5A20-4DE4-BFEB-246CED4F0E75}"/>
              </a:ext>
            </a:extLst>
          </p:cNvPr>
          <p:cNvSpPr/>
          <p:nvPr/>
        </p:nvSpPr>
        <p:spPr>
          <a:xfrm>
            <a:off x="520505" y="353730"/>
            <a:ext cx="7765366" cy="1200329"/>
          </a:xfrm>
          <a:prstGeom prst="rect">
            <a:avLst/>
          </a:prstGeom>
        </p:spPr>
        <p:txBody>
          <a:bodyPr wrap="square">
            <a:spAutoFit/>
          </a:bodyPr>
          <a:lstStyle/>
          <a:p>
            <a:pPr lvl="0"/>
            <a:r>
              <a:rPr lang="en-US" altLang="zh-CN" sz="3600" dirty="0">
                <a:latin typeface="Times New Roman" panose="02020603050405020304" pitchFamily="18" charset="0"/>
                <a:cs typeface="Times New Roman" panose="02020603050405020304" pitchFamily="18" charset="0"/>
              </a:rPr>
              <a:t>10 </a:t>
            </a:r>
            <a:r>
              <a:rPr lang="zh-CN" altLang="en-US" sz="3600" dirty="0">
                <a:latin typeface="Times New Roman" panose="02020603050405020304" pitchFamily="18" charset="0"/>
                <a:cs typeface="Times New Roman" panose="02020603050405020304" pitchFamily="18" charset="0"/>
              </a:rPr>
              <a:t>通过可中断的</a:t>
            </a:r>
            <a:r>
              <a:rPr lang="en-US" altLang="zh-CN" sz="3600" dirty="0" err="1">
                <a:latin typeface="Times New Roman" panose="02020603050405020304" pitchFamily="18" charset="0"/>
                <a:cs typeface="Times New Roman" panose="02020603050405020304" pitchFamily="18" charset="0"/>
              </a:rPr>
              <a:t>LHCb</a:t>
            </a:r>
            <a:r>
              <a:rPr lang="zh-CN" altLang="en-US" sz="3600" dirty="0">
                <a:latin typeface="Times New Roman" panose="02020603050405020304" pitchFamily="18" charset="0"/>
                <a:cs typeface="Times New Roman" panose="02020603050405020304" pitchFamily="18" charset="0"/>
              </a:rPr>
              <a:t>蒙特卡罗模拟</a:t>
            </a:r>
            <a:endParaRPr lang="en-US" altLang="zh-CN" sz="3600" dirty="0">
              <a:latin typeface="Times New Roman" panose="02020603050405020304" pitchFamily="18" charset="0"/>
              <a:cs typeface="Times New Roman" panose="02020603050405020304" pitchFamily="18" charset="0"/>
            </a:endParaRPr>
          </a:p>
          <a:p>
            <a:pPr lvl="0"/>
            <a:r>
              <a:rPr lang="zh-CN" altLang="en-US" sz="3600" dirty="0">
                <a:latin typeface="Times New Roman" panose="02020603050405020304" pitchFamily="18" charset="0"/>
                <a:cs typeface="Times New Roman" panose="02020603050405020304" pitchFamily="18" charset="0"/>
              </a:rPr>
              <a:t>最大限度地减少浪费的</a:t>
            </a:r>
            <a:r>
              <a:rPr lang="en-US" altLang="zh-CN" sz="3600" dirty="0">
                <a:latin typeface="Times New Roman" panose="02020603050405020304" pitchFamily="18" charset="0"/>
                <a:cs typeface="Times New Roman" panose="02020603050405020304" pitchFamily="18" charset="0"/>
              </a:rPr>
              <a:t>CPU</a:t>
            </a:r>
            <a:r>
              <a:rPr lang="zh-CN" altLang="en-US" sz="3600" dirty="0">
                <a:latin typeface="Times New Roman" panose="02020603050405020304" pitchFamily="18" charset="0"/>
                <a:cs typeface="Times New Roman" panose="02020603050405020304" pitchFamily="18" charset="0"/>
              </a:rPr>
              <a:t>时间</a:t>
            </a:r>
          </a:p>
        </p:txBody>
      </p:sp>
    </p:spTree>
    <p:extLst>
      <p:ext uri="{BB962C8B-B14F-4D97-AF65-F5344CB8AC3E}">
        <p14:creationId xmlns:p14="http://schemas.microsoft.com/office/powerpoint/2010/main" val="1064836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DDCF68-ECDD-403D-B1AA-7675AB29B763}"/>
              </a:ext>
            </a:extLst>
          </p:cNvPr>
          <p:cNvSpPr/>
          <p:nvPr/>
        </p:nvSpPr>
        <p:spPr>
          <a:xfrm>
            <a:off x="811236" y="1374286"/>
            <a:ext cx="10977489" cy="4524315"/>
          </a:xfrm>
          <a:prstGeom prst="rect">
            <a:avLst/>
          </a:prstGeom>
        </p:spPr>
        <p:txBody>
          <a:bodyPr wrap="square">
            <a:spAutoFit/>
          </a:bodyPr>
          <a:lstStyle/>
          <a:p>
            <a:r>
              <a:rPr lang="zh-CN" altLang="en-US" sz="2400" dirty="0"/>
              <a:t>好处：</a:t>
            </a:r>
            <a:endParaRPr lang="en-US" altLang="zh-CN" sz="2400" dirty="0"/>
          </a:p>
          <a:p>
            <a:pPr marL="342900" indent="-342900">
              <a:buFont typeface="Arial" panose="020B0604020202020204" pitchFamily="34" charset="0"/>
              <a:buChar char="•"/>
            </a:pPr>
            <a:r>
              <a:rPr lang="zh-CN" altLang="en-US" sz="2400" dirty="0"/>
              <a:t>能够干净利落地完成迄今为止正确上传到网格存储的事件。</a:t>
            </a:r>
            <a:endParaRPr lang="en-US" altLang="zh-CN" sz="2400" dirty="0"/>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r>
              <a:rPr lang="zh-CN" altLang="en-US" sz="2400" dirty="0">
                <a:solidFill>
                  <a:prstClr val="black"/>
                </a:solidFill>
              </a:rPr>
              <a:t>这增加了在数据运行、填充期间和技术停止期间运行</a:t>
            </a:r>
            <a:r>
              <a:rPr lang="en-US" altLang="zh-CN" sz="2400" dirty="0">
                <a:solidFill>
                  <a:prstClr val="black"/>
                </a:solidFill>
              </a:rPr>
              <a:t>MC</a:t>
            </a:r>
            <a:r>
              <a:rPr lang="zh-CN" altLang="en-US" sz="2400" dirty="0">
                <a:solidFill>
                  <a:prstClr val="black"/>
                </a:solidFill>
              </a:rPr>
              <a:t>模拟的机会</a:t>
            </a:r>
            <a:endParaRPr lang="en-US" altLang="zh-CN" sz="2400" dirty="0">
              <a:solidFill>
                <a:prstClr val="black"/>
              </a:solidFill>
            </a:endParaRPr>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r>
              <a:rPr lang="zh-CN" altLang="en-US" sz="2400" dirty="0">
                <a:solidFill>
                  <a:prstClr val="black"/>
                </a:solidFill>
              </a:rPr>
              <a:t>将这种机制应用于外部站点的网格和云资源，出于运营原因能够在没有长时间耗尽的情况下回收容量。</a:t>
            </a:r>
            <a:endParaRPr lang="en-US" altLang="zh-CN" sz="2400" dirty="0">
              <a:solidFill>
                <a:prstClr val="black"/>
              </a:solidFill>
            </a:endParaRPr>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r>
              <a:rPr lang="zh-CN" altLang="en-US" sz="2400" dirty="0">
                <a:solidFill>
                  <a:prstClr val="black"/>
                </a:solidFill>
              </a:rPr>
              <a:t>此外，该机制用于提高将单个和多个处理器作业打包到单个工作节点上的时隙中的“作业砌筑”的效率，而不需要在为多处理器作业组装多个可用处理器时耗尽时间段。</a:t>
            </a:r>
            <a:endParaRPr lang="en-US" altLang="zh-CN" sz="2400" dirty="0">
              <a:solidFill>
                <a:prstClr val="black"/>
              </a:solidFill>
            </a:endParaRPr>
          </a:p>
          <a:p>
            <a:pPr lvl="0"/>
            <a:endParaRPr lang="en-US" altLang="zh-CN" sz="2400" dirty="0">
              <a:solidFill>
                <a:prstClr val="black"/>
              </a:solidFill>
            </a:endParaRPr>
          </a:p>
        </p:txBody>
      </p:sp>
    </p:spTree>
    <p:extLst>
      <p:ext uri="{BB962C8B-B14F-4D97-AF65-F5344CB8AC3E}">
        <p14:creationId xmlns:p14="http://schemas.microsoft.com/office/powerpoint/2010/main" val="1443501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9795B-CEE6-44D5-9F35-F9CC81453132}"/>
              </a:ext>
            </a:extLst>
          </p:cNvPr>
          <p:cNvSpPr txBox="1">
            <a:spLocks/>
          </p:cNvSpPr>
          <p:nvPr/>
        </p:nvSpPr>
        <p:spPr bwMode="auto">
          <a:xfrm>
            <a:off x="4110119" y="2244114"/>
            <a:ext cx="397176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1" fontAlgn="base" hangingPunct="1">
              <a:lnSpc>
                <a:spcPct val="90000"/>
              </a:lnSpc>
              <a:spcBef>
                <a:spcPct val="0"/>
              </a:spcBef>
              <a:spcAft>
                <a:spcPct val="0"/>
              </a:spcAft>
              <a:defRPr sz="60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7200" dirty="0">
                <a:latin typeface="隶书" panose="02010509060101010101" pitchFamily="49" charset="-122"/>
                <a:ea typeface="隶书" panose="02010509060101010101" pitchFamily="49" charset="-122"/>
              </a:rPr>
              <a:t>谢谢聆听</a:t>
            </a:r>
          </a:p>
        </p:txBody>
      </p:sp>
      <p:sp>
        <p:nvSpPr>
          <p:cNvPr id="3" name="矩形 2">
            <a:extLst>
              <a:ext uri="{FF2B5EF4-FFF2-40B4-BE49-F238E27FC236}">
                <a16:creationId xmlns:a16="http://schemas.microsoft.com/office/drawing/2014/main" id="{F8FAEEE2-6CCC-462E-ADD3-C3989A5D6A26}"/>
              </a:ext>
            </a:extLst>
          </p:cNvPr>
          <p:cNvSpPr/>
          <p:nvPr/>
        </p:nvSpPr>
        <p:spPr>
          <a:xfrm>
            <a:off x="8081881" y="5426414"/>
            <a:ext cx="4356629" cy="830997"/>
          </a:xfrm>
          <a:prstGeom prst="rect">
            <a:avLst/>
          </a:prstGeom>
        </p:spPr>
        <p:txBody>
          <a:bodyPr wrap="square">
            <a:spAutoFit/>
          </a:bodyPr>
          <a:lstStyle/>
          <a:p>
            <a:pPr algn="ctr"/>
            <a:r>
              <a:rPr lang="zh-CN" altLang="en-US" sz="2400" dirty="0">
                <a:solidFill>
                  <a:srgbClr val="000000"/>
                </a:solidFill>
                <a:latin typeface="仿宋" panose="02010609060101010101" pitchFamily="49" charset="-122"/>
                <a:ea typeface="仿宋" panose="02010609060101010101" pitchFamily="49" charset="-122"/>
              </a:rPr>
              <a:t>赵问问</a:t>
            </a:r>
          </a:p>
          <a:p>
            <a:pPr algn="ctr"/>
            <a:r>
              <a:rPr lang="en-US" altLang="zh-CN"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2019.5.23 </a:t>
            </a:r>
            <a:r>
              <a:rPr lang="en-US" altLang="zh-CN" sz="2400" dirty="0">
                <a:solidFill>
                  <a:srgbClr val="000000"/>
                </a:solidFill>
                <a:latin typeface="仿宋" panose="02010609060101010101" pitchFamily="49" charset="-122"/>
                <a:ea typeface="仿宋" panose="02010609060101010101" pitchFamily="49" charset="-122"/>
              </a:rPr>
              <a:t> </a:t>
            </a:r>
            <a:r>
              <a:rPr lang="zh-CN" altLang="en-US" sz="2400" dirty="0">
                <a:solidFill>
                  <a:srgbClr val="000000"/>
                </a:solidFill>
                <a:latin typeface="仿宋" panose="02010609060101010101" pitchFamily="49" charset="-122"/>
                <a:ea typeface="仿宋" panose="02010609060101010101" pitchFamily="49" charset="-122"/>
              </a:rPr>
              <a:t>下午</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1007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descr="e ^ + e ^  -  \到e ^ + e ^  - ，\ mu ^ + \ mu ^  - ，\ gamma \ gamma">
            <a:extLst>
              <a:ext uri="{FF2B5EF4-FFF2-40B4-BE49-F238E27FC236}">
                <a16:creationId xmlns:a16="http://schemas.microsoft.com/office/drawing/2014/main" id="{3CBE41A8-A12F-4707-A904-522657F84FA1}"/>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2514215E-A20A-41E4-A9A8-FA21E2C5CBF1}"/>
              </a:ext>
            </a:extLst>
          </p:cNvPr>
          <p:cNvSpPr txBox="1"/>
          <p:nvPr/>
        </p:nvSpPr>
        <p:spPr>
          <a:xfrm>
            <a:off x="858505" y="496228"/>
            <a:ext cx="3775393" cy="646331"/>
          </a:xfrm>
          <a:prstGeom prst="rect">
            <a:avLst/>
          </a:prstGeom>
          <a:noFill/>
        </p:spPr>
        <p:txBody>
          <a:bodyPr wrap="none" rtlCol="0">
            <a:spAutoFit/>
          </a:bodyPr>
          <a:lstStyle/>
          <a:p>
            <a:r>
              <a:rPr lang="en-US" altLang="zh-CN" sz="3600" dirty="0">
                <a:latin typeface="Times New Roman" panose="02020603050405020304" pitchFamily="18" charset="0"/>
                <a:cs typeface="Times New Roman" panose="02020603050405020304" pitchFamily="18" charset="0"/>
              </a:rPr>
              <a:t> 1 </a:t>
            </a:r>
            <a:r>
              <a:rPr lang="en-US" altLang="zh-CN" sz="3600" dirty="0">
                <a:solidFill>
                  <a:srgbClr val="000000"/>
                </a:solidFill>
                <a:latin typeface="Times New Roman" panose="02020603050405020304" pitchFamily="18" charset="0"/>
                <a:cs typeface="Times New Roman" panose="02020603050405020304" pitchFamily="18" charset="0"/>
              </a:rPr>
              <a:t>CHEP</a:t>
            </a:r>
            <a:r>
              <a:rPr lang="zh-CN" altLang="en-US" sz="3600" dirty="0">
                <a:latin typeface="Times New Roman" panose="02020603050405020304" pitchFamily="18" charset="0"/>
                <a:cs typeface="Times New Roman" panose="02020603050405020304" pitchFamily="18" charset="0"/>
              </a:rPr>
              <a:t>会议简介</a:t>
            </a:r>
            <a:endParaRPr lang="en-US" altLang="zh-CN" sz="3600" dirty="0">
              <a:ea typeface="+mn-ea"/>
              <a:cs typeface="Arial" panose="020B0604020202020204" pitchFamily="34" charset="0"/>
            </a:endParaRPr>
          </a:p>
        </p:txBody>
      </p:sp>
      <p:sp>
        <p:nvSpPr>
          <p:cNvPr id="6" name="矩形 5">
            <a:extLst>
              <a:ext uri="{FF2B5EF4-FFF2-40B4-BE49-F238E27FC236}">
                <a16:creationId xmlns:a16="http://schemas.microsoft.com/office/drawing/2014/main" id="{EF43EF21-D6F8-4FE2-8763-F85DD9F6C197}"/>
              </a:ext>
            </a:extLst>
          </p:cNvPr>
          <p:cNvSpPr/>
          <p:nvPr/>
        </p:nvSpPr>
        <p:spPr>
          <a:xfrm>
            <a:off x="1521654" y="1674728"/>
            <a:ext cx="10404231" cy="526297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2018</a:t>
            </a:r>
            <a:r>
              <a:rPr lang="zh-CN" altLang="en-US" sz="2400" dirty="0">
                <a:latin typeface="Times New Roman" panose="02020603050405020304" pitchFamily="18" charset="0"/>
                <a:cs typeface="Times New Roman" panose="02020603050405020304" pitchFamily="18" charset="0"/>
              </a:rPr>
              <a:t>年</a:t>
            </a:r>
            <a:r>
              <a:rPr lang="en-US" altLang="zh-CN" sz="2400" dirty="0">
                <a:latin typeface="Times New Roman" panose="02020603050405020304" pitchFamily="18" charset="0"/>
                <a:cs typeface="Times New Roman" panose="02020603050405020304" pitchFamily="18" charset="0"/>
              </a:rPr>
              <a:t>7</a:t>
            </a:r>
            <a:r>
              <a:rPr lang="zh-CN" altLang="en-US" sz="2400" dirty="0">
                <a:latin typeface="Times New Roman" panose="02020603050405020304" pitchFamily="18" charset="0"/>
                <a:cs typeface="Times New Roman" panose="02020603050405020304" pitchFamily="18" charset="0"/>
              </a:rPr>
              <a:t>月</a:t>
            </a:r>
            <a:r>
              <a:rPr lang="en-US" altLang="zh-CN" sz="2400" dirty="0">
                <a:latin typeface="Times New Roman" panose="02020603050405020304" pitchFamily="18" charset="0"/>
                <a:cs typeface="Times New Roman" panose="02020603050405020304" pitchFamily="18" charset="0"/>
              </a:rPr>
              <a:t>9</a:t>
            </a:r>
            <a:r>
              <a:rPr lang="zh-CN" altLang="en-US" sz="2400" dirty="0">
                <a:latin typeface="Times New Roman" panose="02020603050405020304" pitchFamily="18" charset="0"/>
                <a:cs typeface="Times New Roman" panose="02020603050405020304" pitchFamily="18" charset="0"/>
              </a:rPr>
              <a:t>日至</a:t>
            </a:r>
            <a:r>
              <a:rPr lang="en-US" altLang="zh-CN" sz="2400" dirty="0">
                <a:latin typeface="Times New Roman" panose="02020603050405020304" pitchFamily="18" charset="0"/>
                <a:cs typeface="Times New Roman" panose="02020603050405020304" pitchFamily="18" charset="0"/>
              </a:rPr>
              <a:t>13</a:t>
            </a:r>
            <a:r>
              <a:rPr lang="zh-CN" altLang="en-US" sz="2400" dirty="0">
                <a:latin typeface="Times New Roman" panose="02020603050405020304" pitchFamily="18" charset="0"/>
                <a:cs typeface="Times New Roman" panose="02020603050405020304" pitchFamily="18" charset="0"/>
              </a:rPr>
              <a:t>日 索非亚，保加利亚，国家文化宫举行</a:t>
            </a: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主题：数据（数百</a:t>
            </a:r>
            <a:r>
              <a:rPr lang="en-US" altLang="zh-CN" sz="2400" dirty="0">
                <a:latin typeface="Times New Roman" panose="02020603050405020304" pitchFamily="18" charset="0"/>
                <a:cs typeface="Times New Roman" panose="02020603050405020304" pitchFamily="18" charset="0"/>
              </a:rPr>
              <a:t>PB </a:t>
            </a:r>
            <a:r>
              <a:rPr lang="zh-CN" altLang="en-US" sz="2400" dirty="0">
                <a:latin typeface="Times New Roman" panose="02020603050405020304" pitchFamily="18" charset="0"/>
                <a:cs typeface="Times New Roman" panose="02020603050405020304" pitchFamily="18" charset="0"/>
              </a:rPr>
              <a:t>）密集型科学计算、网络和软件问题</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在线计算</a:t>
            </a:r>
            <a:r>
              <a:rPr lang="en-US" altLang="zh-CN" sz="2400" dirty="0">
                <a:latin typeface="Times New Roman" panose="02020603050405020304" pitchFamily="18" charset="0"/>
                <a:cs typeface="Times New Roman" panose="02020603050405020304" pitchFamily="18" charset="0"/>
              </a:rPr>
              <a:t>				2</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离线计算</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solidFill>
                  <a:srgbClr val="FF0000"/>
                </a:solidFill>
                <a:latin typeface="Times New Roman" panose="02020603050405020304" pitchFamily="18" charset="0"/>
                <a:cs typeface="Times New Roman" panose="02020603050405020304" pitchFamily="18" charset="0"/>
              </a:rPr>
              <a:t>3</a:t>
            </a:r>
            <a:r>
              <a:rPr lang="zh-CN" altLang="en-US" sz="2400" dirty="0">
                <a:solidFill>
                  <a:srgbClr val="FF0000"/>
                </a:solidFill>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分布式计算</a:t>
            </a:r>
            <a:endParaRPr lang="en-US" altLang="zh-CN" sz="2400" dirty="0">
              <a:solidFill>
                <a:srgbClr val="FF0000"/>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计算模型；</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网格中间件；</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监测和计数框架；安全模型和工具；</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分布式工作量； </a:t>
            </a:r>
            <a:r>
              <a:rPr lang="en-US" altLang="zh-CN" sz="2400" dirty="0">
                <a:solidFill>
                  <a:srgbClr val="FF0000"/>
                </a:solidFill>
                <a:latin typeface="Times New Roman" panose="02020603050405020304" pitchFamily="18" charset="0"/>
                <a:cs typeface="Times New Roman" panose="02020603050405020304" pitchFamily="18" charset="0"/>
              </a:rPr>
              <a:t>HPC</a:t>
            </a:r>
            <a:r>
              <a:rPr lang="zh-CN" altLang="en-US" sz="2400" dirty="0">
                <a:solidFill>
                  <a:srgbClr val="FF0000"/>
                </a:solidFill>
                <a:latin typeface="Times New Roman" panose="02020603050405020304" pitchFamily="18" charset="0"/>
                <a:cs typeface="Times New Roman" panose="02020603050405020304" pitchFamily="18" charset="0"/>
              </a:rPr>
              <a:t>和超级计算机</a:t>
            </a:r>
            <a:endParaRPr lang="en-US" altLang="zh-CN" sz="2400" dirty="0">
              <a:solidFill>
                <a:srgbClr val="FF0000"/>
              </a:solidFill>
              <a:latin typeface="Times New Roman" panose="02020603050405020304" pitchFamily="18" charset="0"/>
              <a:cs typeface="Times New Roman" panose="02020603050405020304" pitchFamily="18" charset="0"/>
            </a:endParaRPr>
          </a:p>
          <a:p>
            <a:endParaRPr lang="en-US" altLang="zh-CN" sz="2400" dirty="0">
              <a:solidFill>
                <a:srgbClr val="FF0000"/>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数据处理</a:t>
            </a:r>
            <a:r>
              <a:rPr lang="en-US" altLang="zh-CN" sz="2400" dirty="0">
                <a:latin typeface="Times New Roman" panose="02020603050405020304" pitchFamily="18" charset="0"/>
                <a:cs typeface="Times New Roman" panose="02020603050405020304" pitchFamily="18" charset="0"/>
              </a:rPr>
              <a:t>				6</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机器学习和物理分析</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7</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云，虚拟化和容器</a:t>
            </a:r>
            <a:r>
              <a:rPr lang="en-US" altLang="zh-CN" sz="2400" dirty="0">
                <a:latin typeface="Times New Roman" panose="02020603050405020304" pitchFamily="18" charset="0"/>
                <a:cs typeface="Times New Roman" panose="02020603050405020304" pitchFamily="18" charset="0"/>
              </a:rPr>
              <a:t>		8</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网络和设施</a:t>
            </a:r>
          </a:p>
          <a:p>
            <a:endPar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1896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F249C76-80A9-4879-9B16-B3C4FF404FFF}"/>
              </a:ext>
            </a:extLst>
          </p:cNvPr>
          <p:cNvPicPr>
            <a:picLocks noChangeAspect="1"/>
          </p:cNvPicPr>
          <p:nvPr/>
        </p:nvPicPr>
        <p:blipFill>
          <a:blip r:embed="rId2"/>
          <a:stretch>
            <a:fillRect/>
          </a:stretch>
        </p:blipFill>
        <p:spPr>
          <a:xfrm>
            <a:off x="0" y="0"/>
            <a:ext cx="12454618" cy="6858000"/>
          </a:xfrm>
          <a:prstGeom prst="rect">
            <a:avLst/>
          </a:prstGeom>
        </p:spPr>
      </p:pic>
      <p:sp>
        <p:nvSpPr>
          <p:cNvPr id="3" name="文本框 2">
            <a:extLst>
              <a:ext uri="{FF2B5EF4-FFF2-40B4-BE49-F238E27FC236}">
                <a16:creationId xmlns:a16="http://schemas.microsoft.com/office/drawing/2014/main" id="{13753156-E73C-4CDA-81A9-0FF69491A828}"/>
              </a:ext>
            </a:extLst>
          </p:cNvPr>
          <p:cNvSpPr txBox="1"/>
          <p:nvPr/>
        </p:nvSpPr>
        <p:spPr>
          <a:xfrm>
            <a:off x="5022166" y="393894"/>
            <a:ext cx="8243668" cy="1077218"/>
          </a:xfrm>
          <a:prstGeom prst="rect">
            <a:avLst/>
          </a:prstGeom>
          <a:noFill/>
        </p:spPr>
        <p:txBody>
          <a:bodyPr wrap="square" rtlCol="0">
            <a:spAutoFit/>
          </a:bodyPr>
          <a:lstStyle/>
          <a:p>
            <a:r>
              <a:rPr lang="zh-CN" altLang="en-US" sz="3200" b="1" dirty="0"/>
              <a:t>计算需求增长太快了！</a:t>
            </a:r>
            <a:endParaRPr lang="en-US" altLang="zh-CN" sz="3200" b="1" dirty="0"/>
          </a:p>
          <a:p>
            <a:r>
              <a:rPr lang="en-US" altLang="zh-CN" sz="3200" b="1" dirty="0"/>
              <a:t>HPC</a:t>
            </a:r>
            <a:r>
              <a:rPr lang="zh-CN" altLang="en-US" sz="3200" b="1" dirty="0"/>
              <a:t>能回答</a:t>
            </a:r>
            <a:r>
              <a:rPr lang="en-US" altLang="zh-CN" sz="3200" b="1" dirty="0"/>
              <a:t>HTC</a:t>
            </a:r>
            <a:r>
              <a:rPr lang="zh-CN" altLang="en-US" sz="3200" b="1" dirty="0"/>
              <a:t>面临的挑战吗？</a:t>
            </a:r>
          </a:p>
        </p:txBody>
      </p:sp>
      <p:sp>
        <p:nvSpPr>
          <p:cNvPr id="4" name="矩形 3">
            <a:extLst>
              <a:ext uri="{FF2B5EF4-FFF2-40B4-BE49-F238E27FC236}">
                <a16:creationId xmlns:a16="http://schemas.microsoft.com/office/drawing/2014/main" id="{C2786BDF-0063-4C84-8CE1-C01B8BC35FE7}"/>
              </a:ext>
            </a:extLst>
          </p:cNvPr>
          <p:cNvSpPr/>
          <p:nvPr/>
        </p:nvSpPr>
        <p:spPr>
          <a:xfrm>
            <a:off x="4335205" y="3140109"/>
            <a:ext cx="8016229" cy="1200329"/>
          </a:xfrm>
          <a:prstGeom prst="rect">
            <a:avLst/>
          </a:prstGeom>
        </p:spPr>
        <p:txBody>
          <a:bodyPr wrap="square">
            <a:spAutoFit/>
          </a:bodyPr>
          <a:lstStyle/>
          <a:p>
            <a:r>
              <a:rPr lang="en-US" altLang="zh-CN" sz="2400" b="1" dirty="0">
                <a:solidFill>
                  <a:srgbClr val="FF0000"/>
                </a:solidFill>
              </a:rPr>
              <a:t>HPC</a:t>
            </a:r>
            <a:r>
              <a:rPr lang="zh-CN" altLang="en-US" sz="2400" b="1" dirty="0">
                <a:solidFill>
                  <a:srgbClr val="FF0000"/>
                </a:solidFill>
              </a:rPr>
              <a:t>短时间内需要大量的计算能力</a:t>
            </a:r>
            <a:endParaRPr lang="en-US" altLang="zh-CN" sz="2400" b="1" dirty="0">
              <a:solidFill>
                <a:srgbClr val="FF0000"/>
              </a:solidFill>
            </a:endParaRPr>
          </a:p>
          <a:p>
            <a:endParaRPr lang="en-US" altLang="zh-CN" sz="2400" b="1" dirty="0">
              <a:solidFill>
                <a:srgbClr val="FF0000"/>
              </a:solidFill>
            </a:endParaRPr>
          </a:p>
          <a:p>
            <a:r>
              <a:rPr lang="en-US" altLang="zh-CN" sz="2400" b="1" dirty="0">
                <a:solidFill>
                  <a:srgbClr val="FF0000"/>
                </a:solidFill>
              </a:rPr>
              <a:t>HTC</a:t>
            </a:r>
            <a:r>
              <a:rPr lang="zh-CN" altLang="en-US" sz="2400" b="1" dirty="0">
                <a:solidFill>
                  <a:srgbClr val="FF0000"/>
                </a:solidFill>
              </a:rPr>
              <a:t>任务也需要大量的计算，但需要更长的时间（月年）</a:t>
            </a:r>
          </a:p>
        </p:txBody>
      </p:sp>
    </p:spTree>
    <p:extLst>
      <p:ext uri="{BB962C8B-B14F-4D97-AF65-F5344CB8AC3E}">
        <p14:creationId xmlns:p14="http://schemas.microsoft.com/office/powerpoint/2010/main" val="38344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1D5A6B-54F7-4CD3-8A7D-5E4675994CF4}"/>
              </a:ext>
            </a:extLst>
          </p:cNvPr>
          <p:cNvSpPr/>
          <p:nvPr/>
        </p:nvSpPr>
        <p:spPr>
          <a:xfrm>
            <a:off x="247663" y="399945"/>
            <a:ext cx="8122736" cy="646331"/>
          </a:xfrm>
          <a:prstGeom prst="rect">
            <a:avLst/>
          </a:prstGeom>
        </p:spPr>
        <p:txBody>
          <a:bodyPr wrap="none">
            <a:spAutoFit/>
          </a:bodyPr>
          <a:lstStyle/>
          <a:p>
            <a:pPr>
              <a:spcAft>
                <a:spcPts val="0"/>
              </a:spcAft>
            </a:pPr>
            <a:r>
              <a:rPr lang="en-US" altLang="zh-CN" sz="3600" kern="0" dirty="0">
                <a:latin typeface="Times New Roman" panose="02020603050405020304" pitchFamily="18" charset="0"/>
                <a:ea typeface="+mn-ea"/>
                <a:cs typeface="Times New Roman" panose="02020603050405020304" pitchFamily="18" charset="0"/>
              </a:rPr>
              <a:t>2 </a:t>
            </a:r>
            <a:r>
              <a:rPr lang="zh-CN" altLang="zh-CN" sz="3600" kern="0" dirty="0">
                <a:latin typeface="Times New Roman" panose="02020603050405020304" pitchFamily="18" charset="0"/>
                <a:ea typeface="+mn-ea"/>
                <a:cs typeface="Times New Roman" panose="02020603050405020304" pitchFamily="18" charset="0"/>
              </a:rPr>
              <a:t>在</a:t>
            </a:r>
            <a:r>
              <a:rPr lang="en-US" altLang="zh-CN" sz="3600" kern="0" dirty="0">
                <a:latin typeface="Times New Roman" panose="02020603050405020304" pitchFamily="18" charset="0"/>
                <a:ea typeface="+mn-ea"/>
                <a:cs typeface="Times New Roman" panose="02020603050405020304" pitchFamily="18" charset="0"/>
              </a:rPr>
              <a:t>Titan</a:t>
            </a:r>
            <a:r>
              <a:rPr lang="zh-CN" altLang="zh-CN" sz="3600" kern="0" dirty="0">
                <a:latin typeface="Times New Roman" panose="02020603050405020304" pitchFamily="18" charset="0"/>
                <a:ea typeface="+mn-ea"/>
                <a:cs typeface="Times New Roman" panose="02020603050405020304" pitchFamily="18" charset="0"/>
              </a:rPr>
              <a:t>上运行</a:t>
            </a:r>
            <a:r>
              <a:rPr lang="en-US" altLang="zh-CN" sz="3600" kern="0" dirty="0">
                <a:latin typeface="Times New Roman" panose="02020603050405020304" pitchFamily="18" charset="0"/>
                <a:ea typeface="+mn-ea"/>
                <a:cs typeface="Times New Roman" panose="02020603050405020304" pitchFamily="18" charset="0"/>
              </a:rPr>
              <a:t>IceCube</a:t>
            </a:r>
            <a:r>
              <a:rPr lang="zh-CN" altLang="zh-CN" sz="3600" kern="0" dirty="0">
                <a:latin typeface="Times New Roman" panose="02020603050405020304" pitchFamily="18" charset="0"/>
                <a:ea typeface="+mn-ea"/>
                <a:cs typeface="Times New Roman" panose="02020603050405020304" pitchFamily="18" charset="0"/>
              </a:rPr>
              <a:t>仿真工作的经验</a:t>
            </a:r>
            <a:endParaRPr lang="zh-CN" altLang="zh-CN" sz="3600" kern="100" dirty="0">
              <a:latin typeface="Times New Roman" panose="02020603050405020304" pitchFamily="18" charset="0"/>
              <a:ea typeface="+mn-ea"/>
              <a:cs typeface="Times New Roman" panose="02020603050405020304" pitchFamily="18" charset="0"/>
            </a:endParaRPr>
          </a:p>
        </p:txBody>
      </p:sp>
      <p:sp>
        <p:nvSpPr>
          <p:cNvPr id="3" name="矩形 2">
            <a:extLst>
              <a:ext uri="{FF2B5EF4-FFF2-40B4-BE49-F238E27FC236}">
                <a16:creationId xmlns:a16="http://schemas.microsoft.com/office/drawing/2014/main" id="{4BD6BB3C-45EB-4094-B31C-5A9EEB72BB7C}"/>
              </a:ext>
            </a:extLst>
          </p:cNvPr>
          <p:cNvSpPr/>
          <p:nvPr/>
        </p:nvSpPr>
        <p:spPr>
          <a:xfrm>
            <a:off x="658465" y="1586134"/>
            <a:ext cx="7301133" cy="3231654"/>
          </a:xfrm>
          <a:prstGeom prst="rect">
            <a:avLst/>
          </a:prstGeom>
        </p:spPr>
        <p:txBody>
          <a:bodyPr wrap="square">
            <a:spAutoFit/>
          </a:bodyPr>
          <a:lstStyle/>
          <a:p>
            <a:pPr>
              <a:lnSpc>
                <a:spcPct val="130000"/>
              </a:lnSpc>
              <a:spcAft>
                <a:spcPts val="0"/>
              </a:spcAft>
            </a:pPr>
            <a:r>
              <a:rPr lang="en-US" altLang="zh-CN" sz="2400" kern="0" dirty="0">
                <a:solidFill>
                  <a:srgbClr val="000000"/>
                </a:solidFill>
                <a:latin typeface="Times New Roman" panose="02020603050405020304" pitchFamily="18" charset="0"/>
                <a:cs typeface="Times New Roman" panose="02020603050405020304" pitchFamily="18" charset="0"/>
              </a:rPr>
              <a:t>IceCube </a:t>
            </a:r>
            <a:r>
              <a:rPr lang="zh-CN" altLang="zh-CN" sz="2400" kern="0" dirty="0">
                <a:solidFill>
                  <a:srgbClr val="000000"/>
                </a:solidFill>
                <a:latin typeface="Times New Roman" panose="02020603050405020304" pitchFamily="18" charset="0"/>
                <a:cs typeface="Times New Roman" panose="02020603050405020304" pitchFamily="18" charset="0"/>
              </a:rPr>
              <a:t>是位于南极的中微子探测器</a:t>
            </a:r>
            <a:endParaRPr lang="en-US" altLang="zh-CN" sz="2400" kern="0" dirty="0">
              <a:solidFill>
                <a:srgbClr val="000000"/>
              </a:solidFill>
              <a:latin typeface="Times New Roman" panose="02020603050405020304" pitchFamily="18" charset="0"/>
              <a:cs typeface="Times New Roman" panose="02020603050405020304" pitchFamily="18" charset="0"/>
            </a:endParaRPr>
          </a:p>
          <a:p>
            <a:pPr>
              <a:lnSpc>
                <a:spcPct val="130000"/>
              </a:lnSpc>
              <a:spcAft>
                <a:spcPts val="0"/>
              </a:spcAft>
            </a:pPr>
            <a:r>
              <a:rPr lang="en-US" altLang="zh-CN" sz="2400" kern="0" dirty="0">
                <a:solidFill>
                  <a:srgbClr val="000000"/>
                </a:solidFill>
                <a:latin typeface="Times New Roman" panose="02020603050405020304" pitchFamily="18" charset="0"/>
                <a:cs typeface="Times New Roman" panose="02020603050405020304" pitchFamily="18" charset="0"/>
              </a:rPr>
              <a:t>Titan</a:t>
            </a:r>
            <a:r>
              <a:rPr lang="zh-CN" altLang="zh-CN" sz="2400" kern="0" dirty="0">
                <a:solidFill>
                  <a:srgbClr val="000000"/>
                </a:solidFill>
                <a:latin typeface="Times New Roman" panose="02020603050405020304" pitchFamily="18" charset="0"/>
                <a:cs typeface="Times New Roman" panose="02020603050405020304" pitchFamily="18" charset="0"/>
              </a:rPr>
              <a:t>是高性能计算（</a:t>
            </a:r>
            <a:r>
              <a:rPr lang="en-US" altLang="zh-CN" sz="2400" kern="0" dirty="0">
                <a:solidFill>
                  <a:srgbClr val="000000"/>
                </a:solidFill>
                <a:latin typeface="Times New Roman" panose="02020603050405020304" pitchFamily="18" charset="0"/>
                <a:cs typeface="Times New Roman" panose="02020603050405020304" pitchFamily="18" charset="0"/>
              </a:rPr>
              <a:t>HPC</a:t>
            </a:r>
            <a:r>
              <a:rPr lang="zh-CN" altLang="zh-CN" sz="2400" kern="0" dirty="0">
                <a:solidFill>
                  <a:srgbClr val="000000"/>
                </a:solidFill>
                <a:latin typeface="Times New Roman" panose="02020603050405020304" pitchFamily="18" charset="0"/>
                <a:cs typeface="Times New Roman" panose="02020603050405020304" pitchFamily="18" charset="0"/>
              </a:rPr>
              <a:t>）的大型超级计算机</a:t>
            </a:r>
            <a:endParaRPr lang="en-US" altLang="zh-CN" sz="2400" kern="0" dirty="0">
              <a:solidFill>
                <a:srgbClr val="000000"/>
              </a:solidFill>
              <a:latin typeface="Times New Roman" panose="02020603050405020304" pitchFamily="18" charset="0"/>
              <a:cs typeface="Times New Roman" panose="02020603050405020304" pitchFamily="18" charset="0"/>
            </a:endParaRPr>
          </a:p>
          <a:p>
            <a:pPr>
              <a:lnSpc>
                <a:spcPct val="130000"/>
              </a:lnSpc>
              <a:spcAft>
                <a:spcPts val="0"/>
              </a:spcAft>
            </a:pPr>
            <a:endParaRPr lang="en-US" altLang="zh-CN" sz="2400" kern="0" dirty="0">
              <a:solidFill>
                <a:srgbClr val="000000"/>
              </a:solidFill>
              <a:latin typeface="Times New Roman" panose="02020603050405020304" pitchFamily="18" charset="0"/>
              <a:cs typeface="Times New Roman" panose="02020603050405020304" pitchFamily="18" charset="0"/>
            </a:endParaRPr>
          </a:p>
          <a:p>
            <a:pPr>
              <a:lnSpc>
                <a:spcPct val="130000"/>
              </a:lnSpc>
              <a:spcAft>
                <a:spcPts val="0"/>
              </a:spcAft>
            </a:pPr>
            <a:r>
              <a:rPr lang="zh-CN" altLang="zh-CN" sz="2400" kern="0" dirty="0">
                <a:solidFill>
                  <a:srgbClr val="000000"/>
                </a:solidFill>
                <a:latin typeface="Times New Roman" panose="02020603050405020304" pitchFamily="18" charset="0"/>
                <a:cs typeface="Times New Roman" panose="02020603050405020304" pitchFamily="18" charset="0"/>
              </a:rPr>
              <a:t>介绍使用</a:t>
            </a:r>
            <a:r>
              <a:rPr lang="en-US" altLang="zh-CN" sz="2400" kern="0" dirty="0" err="1">
                <a:solidFill>
                  <a:srgbClr val="000000"/>
                </a:solidFill>
                <a:latin typeface="Times New Roman" panose="02020603050405020304" pitchFamily="18" charset="0"/>
                <a:cs typeface="Times New Roman" panose="02020603050405020304" pitchFamily="18" charset="0"/>
              </a:rPr>
              <a:t>HTCondor</a:t>
            </a:r>
            <a:r>
              <a:rPr lang="zh-CN" altLang="zh-CN" sz="2400" kern="0" dirty="0">
                <a:solidFill>
                  <a:srgbClr val="000000"/>
                </a:solidFill>
                <a:latin typeface="Times New Roman" panose="02020603050405020304" pitchFamily="18" charset="0"/>
                <a:cs typeface="Times New Roman" panose="02020603050405020304" pitchFamily="18" charset="0"/>
              </a:rPr>
              <a:t>在</a:t>
            </a:r>
            <a:r>
              <a:rPr lang="en-US" altLang="zh-CN" sz="2400" kern="0" dirty="0">
                <a:solidFill>
                  <a:srgbClr val="000000"/>
                </a:solidFill>
                <a:latin typeface="Times New Roman" panose="02020603050405020304" pitchFamily="18" charset="0"/>
                <a:cs typeface="Times New Roman" panose="02020603050405020304" pitchFamily="18" charset="0"/>
              </a:rPr>
              <a:t>Titan</a:t>
            </a:r>
            <a:r>
              <a:rPr lang="zh-CN" altLang="zh-CN" sz="2400" kern="0" dirty="0">
                <a:solidFill>
                  <a:srgbClr val="000000"/>
                </a:solidFill>
                <a:latin typeface="Times New Roman" panose="02020603050405020304" pitchFamily="18" charset="0"/>
                <a:cs typeface="Times New Roman" panose="02020603050405020304" pitchFamily="18" charset="0"/>
              </a:rPr>
              <a:t>超级计算机上</a:t>
            </a:r>
            <a:endParaRPr lang="en-US" altLang="zh-CN" sz="2400" kern="0" dirty="0">
              <a:solidFill>
                <a:srgbClr val="000000"/>
              </a:solidFill>
              <a:latin typeface="Times New Roman" panose="02020603050405020304" pitchFamily="18" charset="0"/>
              <a:cs typeface="Times New Roman" panose="02020603050405020304" pitchFamily="18" charset="0"/>
            </a:endParaRPr>
          </a:p>
          <a:p>
            <a:pPr>
              <a:lnSpc>
                <a:spcPct val="130000"/>
              </a:lnSpc>
              <a:spcAft>
                <a:spcPts val="0"/>
              </a:spcAft>
            </a:pPr>
            <a:r>
              <a:rPr lang="zh-CN" altLang="zh-CN" sz="2400" kern="0" dirty="0">
                <a:solidFill>
                  <a:srgbClr val="000000"/>
                </a:solidFill>
                <a:latin typeface="Times New Roman" panose="02020603050405020304" pitchFamily="18" charset="0"/>
                <a:cs typeface="Times New Roman" panose="02020603050405020304" pitchFamily="18" charset="0"/>
              </a:rPr>
              <a:t>运行</a:t>
            </a:r>
            <a:r>
              <a:rPr lang="en-US" altLang="zh-CN" sz="2400" kern="0" dirty="0">
                <a:solidFill>
                  <a:srgbClr val="000000"/>
                </a:solidFill>
                <a:latin typeface="Times New Roman" panose="02020603050405020304" pitchFamily="18" charset="0"/>
                <a:cs typeface="Times New Roman" panose="02020603050405020304" pitchFamily="18" charset="0"/>
              </a:rPr>
              <a:t>IceCube GPU</a:t>
            </a:r>
            <a:r>
              <a:rPr lang="zh-CN" altLang="zh-CN" sz="2400" kern="0" dirty="0">
                <a:solidFill>
                  <a:srgbClr val="000000"/>
                </a:solidFill>
                <a:latin typeface="Times New Roman" panose="02020603050405020304" pitchFamily="18" charset="0"/>
                <a:cs typeface="Times New Roman" panose="02020603050405020304" pitchFamily="18" charset="0"/>
              </a:rPr>
              <a:t>仿真工作集时获得的经验</a:t>
            </a:r>
            <a:endParaRPr lang="en-US" altLang="zh-CN" sz="2400" kern="0" dirty="0">
              <a:solidFill>
                <a:srgbClr val="000000"/>
              </a:solidFill>
              <a:latin typeface="Times New Roman" panose="02020603050405020304" pitchFamily="18" charset="0"/>
              <a:cs typeface="Times New Roman" panose="02020603050405020304" pitchFamily="18" charset="0"/>
            </a:endParaRPr>
          </a:p>
          <a:p>
            <a:pPr>
              <a:spcAft>
                <a:spcPts val="0"/>
              </a:spcAft>
            </a:pPr>
            <a:endParaRPr lang="en-US" altLang="zh-CN" sz="2400" kern="0" dirty="0">
              <a:solidFill>
                <a:srgbClr val="000000"/>
              </a:solidFill>
              <a:latin typeface="Times New Roman" panose="02020603050405020304" pitchFamily="18" charset="0"/>
              <a:cs typeface="Times New Roman" panose="02020603050405020304" pitchFamily="18" charset="0"/>
            </a:endParaRPr>
          </a:p>
          <a:p>
            <a:pPr>
              <a:spcAft>
                <a:spcPts val="0"/>
              </a:spcAft>
            </a:pPr>
            <a:endParaRPr lang="en-US" altLang="zh-CN" sz="2400" kern="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79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4600F2-5E7E-4E65-8A58-C49B51E6FD2B}"/>
              </a:ext>
            </a:extLst>
          </p:cNvPr>
          <p:cNvSpPr/>
          <p:nvPr/>
        </p:nvSpPr>
        <p:spPr>
          <a:xfrm>
            <a:off x="319972" y="1536174"/>
            <a:ext cx="6971782" cy="3416320"/>
          </a:xfrm>
          <a:prstGeom prst="rect">
            <a:avLst/>
          </a:prstGeom>
        </p:spPr>
        <p:txBody>
          <a:bodyPr wrap="square">
            <a:spAutoFit/>
          </a:bodyPr>
          <a:lstStyle/>
          <a:p>
            <a:r>
              <a:rPr lang="en-US" altLang="zh-CN" sz="2400" kern="0" dirty="0">
                <a:solidFill>
                  <a:srgbClr val="000000"/>
                </a:solidFill>
                <a:latin typeface="Times New Roman" panose="02020603050405020304" pitchFamily="18" charset="0"/>
                <a:cs typeface="Times New Roman" panose="02020603050405020304" pitchFamily="18" charset="0"/>
              </a:rPr>
              <a:t>Titan</a:t>
            </a:r>
            <a:r>
              <a:rPr lang="zh-CN" altLang="zh-CN" sz="2400" kern="0" dirty="0">
                <a:solidFill>
                  <a:srgbClr val="000000"/>
                </a:solidFill>
                <a:latin typeface="Times New Roman" panose="02020603050405020304" pitchFamily="18" charset="0"/>
                <a:cs typeface="Times New Roman" panose="02020603050405020304" pitchFamily="18" charset="0"/>
              </a:rPr>
              <a:t>用于</a:t>
            </a:r>
            <a:r>
              <a:rPr lang="en-US" altLang="zh-CN" sz="2400" kern="0" dirty="0">
                <a:solidFill>
                  <a:srgbClr val="000000"/>
                </a:solidFill>
                <a:latin typeface="Times New Roman" panose="02020603050405020304" pitchFamily="18" charset="0"/>
                <a:cs typeface="Times New Roman" panose="02020603050405020304" pitchFamily="18" charset="0"/>
              </a:rPr>
              <a:t>IceCube</a:t>
            </a:r>
            <a:r>
              <a:rPr lang="zh-CN" altLang="en-US" sz="2400" kern="0" dirty="0">
                <a:solidFill>
                  <a:srgbClr val="000000"/>
                </a:solidFill>
                <a:latin typeface="Times New Roman" panose="02020603050405020304" pitchFamily="18" charset="0"/>
                <a:cs typeface="Times New Roman" panose="02020603050405020304" pitchFamily="18" charset="0"/>
              </a:rPr>
              <a:t>的</a:t>
            </a:r>
            <a:r>
              <a:rPr lang="en-US" altLang="zh-CN" sz="2400" kern="0" dirty="0">
                <a:solidFill>
                  <a:srgbClr val="000000"/>
                </a:solidFill>
                <a:latin typeface="Times New Roman" panose="02020603050405020304" pitchFamily="18" charset="0"/>
                <a:cs typeface="Times New Roman" panose="02020603050405020304" pitchFamily="18" charset="0"/>
              </a:rPr>
              <a:t>HTC</a:t>
            </a:r>
            <a:r>
              <a:rPr lang="zh-CN" altLang="en-US" sz="2400" dirty="0">
                <a:latin typeface="Times New Roman" panose="02020603050405020304" pitchFamily="18" charset="0"/>
                <a:cs typeface="Times New Roman" panose="02020603050405020304" pitchFamily="18" charset="0"/>
              </a:rPr>
              <a:t>限制：</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工作节点无</a:t>
            </a:r>
            <a:r>
              <a:rPr lang="en-US" altLang="zh-CN" sz="2400" dirty="0">
                <a:latin typeface="Times New Roman" panose="02020603050405020304" pitchFamily="18" charset="0"/>
                <a:cs typeface="Times New Roman" panose="02020603050405020304" pitchFamily="18" charset="0"/>
              </a:rPr>
              <a:t>Internet</a:t>
            </a: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双重身份验证</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zh-CN" sz="2400" kern="0" dirty="0">
                <a:solidFill>
                  <a:srgbClr val="000000"/>
                </a:solidFill>
                <a:latin typeface="Times New Roman" panose="02020603050405020304" pitchFamily="18" charset="0"/>
                <a:cs typeface="Times New Roman" panose="02020603050405020304" pitchFamily="18" charset="0"/>
              </a:rPr>
              <a:t>计算节点运行定制</a:t>
            </a:r>
            <a:r>
              <a:rPr lang="en-US" altLang="zh-CN" sz="2400" dirty="0">
                <a:latin typeface="Times New Roman" panose="02020603050405020304" pitchFamily="18" charset="0"/>
                <a:cs typeface="Times New Roman" panose="02020603050405020304" pitchFamily="18" charset="0"/>
              </a:rPr>
              <a:t>Cray Linux </a:t>
            </a:r>
          </a:p>
          <a:p>
            <a:pPr marL="342900" indent="-342900">
              <a:buFont typeface="Arial" panose="020B0604020202020204" pitchFamily="34" charset="0"/>
              <a:buChar char="•"/>
            </a:pPr>
            <a:r>
              <a:rPr lang="zh-CN" altLang="zh-CN" sz="2400" kern="0" dirty="0">
                <a:solidFill>
                  <a:srgbClr val="000000"/>
                </a:solidFill>
                <a:latin typeface="Times New Roman" panose="02020603050405020304" pitchFamily="18" charset="0"/>
                <a:cs typeface="Times New Roman" panose="02020603050405020304" pitchFamily="18" charset="0"/>
              </a:rPr>
              <a:t>专为</a:t>
            </a:r>
            <a:r>
              <a:rPr lang="en-US" altLang="zh-CN" sz="2400" kern="0" dirty="0">
                <a:solidFill>
                  <a:srgbClr val="000000"/>
                </a:solidFill>
                <a:latin typeface="Times New Roman" panose="02020603050405020304" pitchFamily="18" charset="0"/>
                <a:cs typeface="Times New Roman" panose="02020603050405020304" pitchFamily="18" charset="0"/>
              </a:rPr>
              <a:t>MPI</a:t>
            </a:r>
            <a:r>
              <a:rPr lang="zh-CN" altLang="zh-CN" sz="2400" kern="0" dirty="0">
                <a:solidFill>
                  <a:srgbClr val="000000"/>
                </a:solidFill>
                <a:latin typeface="Times New Roman" panose="02020603050405020304" pitchFamily="18" charset="0"/>
                <a:cs typeface="Times New Roman" panose="02020603050405020304" pitchFamily="18" charset="0"/>
              </a:rPr>
              <a:t>应用而设计</a:t>
            </a:r>
            <a:endParaRPr lang="en-US" altLang="zh-CN" sz="2400" kern="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Lustre</a:t>
            </a:r>
            <a:r>
              <a:rPr lang="zh-CN" altLang="en-US" sz="2400" dirty="0">
                <a:latin typeface="Times New Roman" panose="02020603050405020304" pitchFamily="18" charset="0"/>
                <a:cs typeface="Times New Roman" panose="02020603050405020304" pitchFamily="18" charset="0"/>
              </a:rPr>
              <a:t>文件系统不适合保存我们的</a:t>
            </a:r>
            <a:r>
              <a:rPr lang="en-US" altLang="zh-CN" sz="2400" dirty="0">
                <a:latin typeface="Times New Roman" panose="02020603050405020304" pitchFamily="18" charset="0"/>
                <a:cs typeface="Times New Roman" panose="02020603050405020304" pitchFamily="18" charset="0"/>
              </a:rPr>
              <a:t>CVMFS</a:t>
            </a: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主要面向大型</a:t>
            </a:r>
            <a:r>
              <a:rPr lang="en-US" altLang="zh-CN" sz="2400" dirty="0">
                <a:latin typeface="Times New Roman" panose="02020603050405020304" pitchFamily="18" charset="0"/>
                <a:cs typeface="Times New Roman" panose="02020603050405020304" pitchFamily="18" charset="0"/>
              </a:rPr>
              <a:t>MPI</a:t>
            </a:r>
            <a:r>
              <a:rPr lang="zh-CN" altLang="en-US" sz="2400" dirty="0">
                <a:latin typeface="Times New Roman" panose="02020603050405020304" pitchFamily="18" charset="0"/>
                <a:cs typeface="Times New Roman" panose="02020603050405020304" pitchFamily="18" charset="0"/>
              </a:rPr>
              <a:t>应用</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zh-CN" sz="2400" kern="0" dirty="0">
                <a:solidFill>
                  <a:srgbClr val="000000"/>
                </a:solidFill>
                <a:latin typeface="Times New Roman" panose="02020603050405020304" pitchFamily="18" charset="0"/>
                <a:cs typeface="Times New Roman" panose="02020603050405020304" pitchFamily="18" charset="0"/>
              </a:rPr>
              <a:t>调度策略</a:t>
            </a:r>
            <a:r>
              <a:rPr lang="zh-CN" altLang="en-US" sz="2400" dirty="0">
                <a:latin typeface="Times New Roman" panose="02020603050405020304" pitchFamily="18" charset="0"/>
                <a:cs typeface="Times New Roman" panose="02020603050405020304" pitchFamily="18" charset="0"/>
              </a:rPr>
              <a:t>不适用于单作业多节点</a:t>
            </a:r>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796818E-C105-43D6-8431-BED8276E77FF}"/>
              </a:ext>
            </a:extLst>
          </p:cNvPr>
          <p:cNvSpPr/>
          <p:nvPr/>
        </p:nvSpPr>
        <p:spPr>
          <a:xfrm>
            <a:off x="801117" y="5798359"/>
            <a:ext cx="11451844" cy="3693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消息传递接口（</a:t>
            </a:r>
            <a:r>
              <a:rPr lang="en-US" altLang="zh-CN" dirty="0">
                <a:latin typeface="Times New Roman" panose="02020603050405020304" pitchFamily="18" charset="0"/>
                <a:cs typeface="Times New Roman" panose="02020603050405020304" pitchFamily="18" charset="0"/>
              </a:rPr>
              <a:t>MPI</a:t>
            </a:r>
            <a:r>
              <a:rPr lang="zh-CN" altLang="en-US" dirty="0">
                <a:latin typeface="Times New Roman" panose="02020603050405020304" pitchFamily="18" charset="0"/>
                <a:cs typeface="Times New Roman" panose="02020603050405020304" pitchFamily="18" charset="0"/>
              </a:rPr>
              <a:t>）是一种标准化的便携式消息传递标准，可用于各种并行计算体系结构。</a:t>
            </a:r>
          </a:p>
        </p:txBody>
      </p:sp>
      <p:sp>
        <p:nvSpPr>
          <p:cNvPr id="3" name="矩形 2">
            <a:extLst>
              <a:ext uri="{FF2B5EF4-FFF2-40B4-BE49-F238E27FC236}">
                <a16:creationId xmlns:a16="http://schemas.microsoft.com/office/drawing/2014/main" id="{FE58B4C3-33C9-4F21-BB13-ADBEFF100EDB}"/>
              </a:ext>
            </a:extLst>
          </p:cNvPr>
          <p:cNvSpPr/>
          <p:nvPr/>
        </p:nvSpPr>
        <p:spPr>
          <a:xfrm>
            <a:off x="7408985" y="2211614"/>
            <a:ext cx="6096000" cy="1569660"/>
          </a:xfrm>
          <a:prstGeom prst="rect">
            <a:avLst/>
          </a:prstGeom>
        </p:spPr>
        <p:txBody>
          <a:bodyPr>
            <a:spAutoFit/>
          </a:bodyPr>
          <a:lstStyle/>
          <a:p>
            <a:r>
              <a:rPr lang="en-US" altLang="zh-CN" sz="2400" dirty="0">
                <a:latin typeface="Times New Roman" panose="02020603050405020304" pitchFamily="18" charset="0"/>
                <a:cs typeface="Times New Roman" panose="02020603050405020304" pitchFamily="18" charset="0"/>
              </a:rPr>
              <a:t>IceCube</a:t>
            </a:r>
            <a:r>
              <a:rPr lang="zh-CN" altLang="en-US" sz="2400" dirty="0">
                <a:latin typeface="Times New Roman" panose="02020603050405020304" pitchFamily="18" charset="0"/>
                <a:cs typeface="Times New Roman" panose="02020603050405020304" pitchFamily="18" charset="0"/>
              </a:rPr>
              <a:t>的模拟工作：</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包含大量相对较小的独立作业</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旨在在标准</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环境中运行</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可能需要连接到公共网络。</a:t>
            </a:r>
          </a:p>
        </p:txBody>
      </p:sp>
      <p:sp>
        <p:nvSpPr>
          <p:cNvPr id="5" name="文本框 4">
            <a:extLst>
              <a:ext uri="{FF2B5EF4-FFF2-40B4-BE49-F238E27FC236}">
                <a16:creationId xmlns:a16="http://schemas.microsoft.com/office/drawing/2014/main" id="{436F5AAE-1084-427F-8E68-5A376BD3A9FF}"/>
              </a:ext>
            </a:extLst>
          </p:cNvPr>
          <p:cNvSpPr txBox="1"/>
          <p:nvPr/>
        </p:nvSpPr>
        <p:spPr>
          <a:xfrm>
            <a:off x="590843" y="253218"/>
            <a:ext cx="5505157" cy="646331"/>
          </a:xfrm>
          <a:prstGeom prst="rect">
            <a:avLst/>
          </a:prstGeom>
          <a:noFill/>
        </p:spPr>
        <p:txBody>
          <a:bodyPr wrap="square" rtlCol="0">
            <a:spAutoFit/>
          </a:bodyPr>
          <a:lstStyle/>
          <a:p>
            <a:r>
              <a:rPr lang="zh-CN" altLang="en-US" sz="3600" dirty="0"/>
              <a:t>工作限制</a:t>
            </a:r>
          </a:p>
        </p:txBody>
      </p:sp>
      <p:sp>
        <p:nvSpPr>
          <p:cNvPr id="8" name="矩形 7">
            <a:extLst>
              <a:ext uri="{FF2B5EF4-FFF2-40B4-BE49-F238E27FC236}">
                <a16:creationId xmlns:a16="http://schemas.microsoft.com/office/drawing/2014/main" id="{3719E319-1857-448F-8A22-D54A29ECC0E9}"/>
              </a:ext>
            </a:extLst>
          </p:cNvPr>
          <p:cNvSpPr/>
          <p:nvPr/>
        </p:nvSpPr>
        <p:spPr>
          <a:xfrm>
            <a:off x="791738" y="6211669"/>
            <a:ext cx="11090773" cy="646331"/>
          </a:xfrm>
          <a:prstGeom prst="rect">
            <a:avLst/>
          </a:prstGeom>
        </p:spPr>
        <p:txBody>
          <a:bodyPr wrap="square">
            <a:spAutoFit/>
          </a:bodyPr>
          <a:lstStyle/>
          <a:p>
            <a:r>
              <a:rPr lang="en-US" altLang="zh-CN" dirty="0" err="1">
                <a:latin typeface="Times New Roman" panose="02020603050405020304" pitchFamily="18" charset="0"/>
                <a:cs typeface="Times New Roman" panose="02020603050405020304" pitchFamily="18" charset="0"/>
              </a:rPr>
              <a:t>CernVM</a:t>
            </a:r>
            <a:r>
              <a:rPr lang="zh-CN" altLang="en-US" dirty="0">
                <a:latin typeface="Times New Roman" panose="02020603050405020304" pitchFamily="18" charset="0"/>
                <a:cs typeface="Times New Roman" panose="02020603050405020304" pitchFamily="18" charset="0"/>
              </a:rPr>
              <a:t>文件系统（</a:t>
            </a:r>
            <a:r>
              <a:rPr lang="en-US" altLang="zh-CN" dirty="0" err="1">
                <a:latin typeface="Times New Roman" panose="02020603050405020304" pitchFamily="18" charset="0"/>
                <a:cs typeface="Times New Roman" panose="02020603050405020304" pitchFamily="18" charset="0"/>
              </a:rPr>
              <a:t>CernVM</a:t>
            </a:r>
            <a:r>
              <a:rPr lang="en-US" altLang="zh-CN" dirty="0">
                <a:latin typeface="Times New Roman" panose="02020603050405020304" pitchFamily="18" charset="0"/>
                <a:cs typeface="Times New Roman" panose="02020603050405020304" pitchFamily="18" charset="0"/>
              </a:rPr>
              <a:t>-FS</a:t>
            </a:r>
            <a:r>
              <a:rPr lang="zh-CN" altLang="en-US" dirty="0">
                <a:latin typeface="Times New Roman" panose="02020603050405020304" pitchFamily="18" charset="0"/>
                <a:cs typeface="Times New Roman" panose="02020603050405020304" pitchFamily="18" charset="0"/>
              </a:rPr>
              <a:t>）提供可扩展，可靠且低维护的软件分发服务。它的开发是为了协助高能物理（</a:t>
            </a:r>
            <a:r>
              <a:rPr lang="en-US" altLang="zh-CN" dirty="0">
                <a:latin typeface="Times New Roman" panose="02020603050405020304" pitchFamily="18" charset="0"/>
                <a:cs typeface="Times New Roman" panose="02020603050405020304" pitchFamily="18" charset="0"/>
              </a:rPr>
              <a:t>HEP</a:t>
            </a:r>
            <a:r>
              <a:rPr lang="zh-CN" altLang="en-US" dirty="0">
                <a:latin typeface="Times New Roman" panose="02020603050405020304" pitchFamily="18" charset="0"/>
                <a:cs typeface="Times New Roman" panose="02020603050405020304" pitchFamily="18" charset="0"/>
              </a:rPr>
              <a:t>）合作，在用于运行数据处理应用程序的全球分布式计算基础设施上部署软件。</a:t>
            </a:r>
          </a:p>
        </p:txBody>
      </p:sp>
    </p:spTree>
    <p:extLst>
      <p:ext uri="{BB962C8B-B14F-4D97-AF65-F5344CB8AC3E}">
        <p14:creationId xmlns:p14="http://schemas.microsoft.com/office/powerpoint/2010/main" val="347049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9239BE3-D7AF-4F43-A010-7108DD70C28B}"/>
              </a:ext>
            </a:extLst>
          </p:cNvPr>
          <p:cNvSpPr/>
          <p:nvPr/>
        </p:nvSpPr>
        <p:spPr>
          <a:xfrm>
            <a:off x="820615" y="4998659"/>
            <a:ext cx="11134578" cy="1661993"/>
          </a:xfrm>
          <a:prstGeom prst="rect">
            <a:avLst/>
          </a:prstGeom>
        </p:spPr>
        <p:txBody>
          <a:bodyPr wrap="square">
            <a:spAutoFit/>
          </a:bodyPr>
          <a:lstStyle/>
          <a:p>
            <a:r>
              <a:rPr lang="en-US" altLang="zh-CN" sz="2400" dirty="0" err="1">
                <a:latin typeface="Times New Roman" panose="02020603050405020304" pitchFamily="18" charset="0"/>
                <a:cs typeface="Times New Roman" panose="02020603050405020304" pitchFamily="18" charset="0"/>
              </a:rPr>
              <a:t>HTCondor</a:t>
            </a:r>
            <a:r>
              <a:rPr lang="zh-CN" altLang="en-US" sz="2400" dirty="0">
                <a:latin typeface="Times New Roman" panose="02020603050405020304" pitchFamily="18" charset="0"/>
                <a:cs typeface="Times New Roman" panose="02020603050405020304" pitchFamily="18" charset="0"/>
              </a:rPr>
              <a:t>是一个专门用于计算密集型作业的工作负载管理系统。</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dirty="0" err="1">
                <a:latin typeface="Times New Roman" panose="02020603050405020304" pitchFamily="18" charset="0"/>
                <a:cs typeface="Times New Roman" panose="02020603050405020304" pitchFamily="18" charset="0"/>
              </a:rPr>
              <a:t>HTCondor</a:t>
            </a:r>
            <a:r>
              <a:rPr lang="zh-CN" altLang="en-US" dirty="0">
                <a:latin typeface="Times New Roman" panose="02020603050405020304" pitchFamily="18" charset="0"/>
                <a:cs typeface="Times New Roman" panose="02020603050405020304" pitchFamily="18" charset="0"/>
              </a:rPr>
              <a:t>提供了作业排队机制，调度策略，优先级方案，资源监控和资源管理。</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用户将其串行或并行作业提交给</a:t>
            </a:r>
            <a:r>
              <a:rPr lang="en-US" altLang="zh-CN" dirty="0" err="1">
                <a:latin typeface="Times New Roman" panose="02020603050405020304" pitchFamily="18" charset="0"/>
                <a:cs typeface="Times New Roman" panose="02020603050405020304" pitchFamily="18" charset="0"/>
              </a:rPr>
              <a:t>HTCondor</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HTCondor</a:t>
            </a:r>
            <a:r>
              <a:rPr lang="zh-CN" altLang="en-US" dirty="0">
                <a:latin typeface="Times New Roman" panose="02020603050405020304" pitchFamily="18" charset="0"/>
                <a:cs typeface="Times New Roman" panose="02020603050405020304" pitchFamily="18" charset="0"/>
              </a:rPr>
              <a:t>将它们放入队列，根据策略选择何时何地运行作业，仔细监视其进度，并最终在完成时通知用户。</a:t>
            </a:r>
          </a:p>
        </p:txBody>
      </p:sp>
      <p:sp>
        <p:nvSpPr>
          <p:cNvPr id="3" name="矩形 2">
            <a:extLst>
              <a:ext uri="{FF2B5EF4-FFF2-40B4-BE49-F238E27FC236}">
                <a16:creationId xmlns:a16="http://schemas.microsoft.com/office/drawing/2014/main" id="{64D2D6D3-E725-436C-AEA5-81EB87440909}"/>
              </a:ext>
            </a:extLst>
          </p:cNvPr>
          <p:cNvSpPr/>
          <p:nvPr/>
        </p:nvSpPr>
        <p:spPr>
          <a:xfrm>
            <a:off x="1120726" y="1374593"/>
            <a:ext cx="8529711" cy="2269660"/>
          </a:xfrm>
          <a:prstGeom prst="rect">
            <a:avLst/>
          </a:prstGeom>
        </p:spPr>
        <p:txBody>
          <a:bodyPr wrap="square">
            <a:spAutoFit/>
          </a:bodyPr>
          <a:lstStyle/>
          <a:p>
            <a:pPr>
              <a:lnSpc>
                <a:spcPct val="120000"/>
              </a:lnSpc>
            </a:pPr>
            <a:r>
              <a:rPr lang="zh-CN" altLang="en-US" sz="2400" dirty="0">
                <a:latin typeface="Times New Roman" panose="02020603050405020304" pitchFamily="18" charset="0"/>
                <a:cs typeface="Times New Roman" panose="02020603050405020304" pitchFamily="18" charset="0"/>
              </a:rPr>
              <a:t>解决办法：</a:t>
            </a:r>
            <a:endParaRPr lang="en-US" altLang="zh-CN" sz="2400" dirty="0">
              <a:latin typeface="Times New Roman" panose="02020603050405020304" pitchFamily="18" charset="0"/>
              <a:cs typeface="Times New Roman" panose="02020603050405020304" pitchFamily="18" charset="0"/>
            </a:endParaRPr>
          </a:p>
          <a:p>
            <a:pPr marL="342900" indent="-342900">
              <a:lnSpc>
                <a:spcPct val="12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手动传输模拟输入和输出文件</a:t>
            </a:r>
            <a:endParaRPr lang="en-US" altLang="zh-CN" sz="2400" dirty="0">
              <a:latin typeface="Times New Roman" panose="02020603050405020304" pitchFamily="18" charset="0"/>
              <a:cs typeface="Times New Roman" panose="02020603050405020304" pitchFamily="18" charset="0"/>
            </a:endParaRPr>
          </a:p>
          <a:p>
            <a:pPr marL="342900" indent="-342900">
              <a:lnSpc>
                <a:spcPct val="12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将</a:t>
            </a:r>
            <a:r>
              <a:rPr lang="en-US" altLang="zh-CN" sz="2400" dirty="0">
                <a:latin typeface="Times New Roman" panose="02020603050405020304" pitchFamily="18" charset="0"/>
                <a:cs typeface="Times New Roman" panose="02020603050405020304" pitchFamily="18" charset="0"/>
              </a:rPr>
              <a:t>IceCube</a:t>
            </a:r>
            <a:r>
              <a:rPr lang="zh-CN" altLang="en-US" sz="2400" dirty="0">
                <a:latin typeface="Times New Roman" panose="02020603050405020304" pitchFamily="18" charset="0"/>
                <a:cs typeface="Times New Roman" panose="02020603050405020304" pitchFamily="18" charset="0"/>
              </a:rPr>
              <a:t>的软件堆栈打包在一个</a:t>
            </a:r>
            <a:r>
              <a:rPr lang="en-US" altLang="zh-CN" sz="2400" dirty="0" err="1">
                <a:solidFill>
                  <a:srgbClr val="FF0000"/>
                </a:solidFill>
                <a:latin typeface="Times New Roman" panose="02020603050405020304" pitchFamily="18" charset="0"/>
                <a:cs typeface="Times New Roman" panose="02020603050405020304" pitchFamily="18" charset="0"/>
              </a:rPr>
              <a:t>singlarity</a:t>
            </a:r>
            <a:r>
              <a:rPr lang="zh-CN" altLang="en-US" sz="2400" dirty="0">
                <a:latin typeface="Times New Roman" panose="02020603050405020304" pitchFamily="18" charset="0"/>
                <a:cs typeface="Times New Roman" panose="02020603050405020304" pitchFamily="18" charset="0"/>
              </a:rPr>
              <a:t>容器中</a:t>
            </a:r>
            <a:endParaRPr lang="en-US" altLang="zh-CN" sz="2400" dirty="0">
              <a:latin typeface="Times New Roman" panose="02020603050405020304" pitchFamily="18" charset="0"/>
              <a:cs typeface="Times New Roman" panose="02020603050405020304" pitchFamily="18" charset="0"/>
            </a:endParaRPr>
          </a:p>
          <a:p>
            <a:pPr marL="342900" indent="-342900">
              <a:lnSpc>
                <a:spcPct val="12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使用</a:t>
            </a:r>
            <a:r>
              <a:rPr lang="en-US" altLang="zh-CN" sz="2400" dirty="0" err="1">
                <a:solidFill>
                  <a:srgbClr val="FF0000"/>
                </a:solidFill>
                <a:latin typeface="Times New Roman" panose="02020603050405020304" pitchFamily="18" charset="0"/>
                <a:cs typeface="Times New Roman" panose="02020603050405020304" pitchFamily="18" charset="0"/>
              </a:rPr>
              <a:t>HTCondor</a:t>
            </a:r>
            <a:r>
              <a:rPr lang="zh-CN" altLang="en-US" sz="2400" dirty="0">
                <a:latin typeface="Times New Roman" panose="02020603050405020304" pitchFamily="18" charset="0"/>
                <a:cs typeface="Times New Roman" panose="02020603050405020304" pitchFamily="18" charset="0"/>
              </a:rPr>
              <a:t>作为</a:t>
            </a:r>
            <a:r>
              <a:rPr lang="en-US" altLang="zh-CN" sz="2400" dirty="0">
                <a:latin typeface="Times New Roman" panose="02020603050405020304" pitchFamily="18" charset="0"/>
                <a:cs typeface="Times New Roman" panose="02020603050405020304" pitchFamily="18" charset="0"/>
              </a:rPr>
              <a:t>PBS</a:t>
            </a:r>
            <a:r>
              <a:rPr lang="zh-CN" altLang="en-US" sz="2400" dirty="0">
                <a:latin typeface="Times New Roman" panose="02020603050405020304" pitchFamily="18" charset="0"/>
                <a:cs typeface="Times New Roman" panose="02020603050405020304" pitchFamily="18" charset="0"/>
              </a:rPr>
              <a:t>内的二级调度程序</a:t>
            </a:r>
            <a:endParaRPr lang="en-US" altLang="zh-CN" sz="2400" dirty="0">
              <a:latin typeface="Times New Roman" panose="02020603050405020304" pitchFamily="18" charset="0"/>
              <a:cs typeface="Times New Roman" panose="02020603050405020304" pitchFamily="18" charset="0"/>
            </a:endParaRPr>
          </a:p>
          <a:p>
            <a:pPr>
              <a:lnSpc>
                <a:spcPct val="120000"/>
              </a:lnSpc>
            </a:pP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EBD91AE-867B-41A5-BA6D-BB32F41C70F3}"/>
              </a:ext>
            </a:extLst>
          </p:cNvPr>
          <p:cNvSpPr/>
          <p:nvPr/>
        </p:nvSpPr>
        <p:spPr>
          <a:xfrm>
            <a:off x="1120726" y="3523957"/>
            <a:ext cx="9204960" cy="830997"/>
          </a:xfrm>
          <a:prstGeom prst="rect">
            <a:avLst/>
          </a:prstGeom>
        </p:spPr>
        <p:txBody>
          <a:bodyPr wrap="square">
            <a:spAutoFit/>
          </a:bodyPr>
          <a:lstStyle/>
          <a:p>
            <a:pPr lvl="0"/>
            <a:r>
              <a:rPr lang="zh-CN" altLang="en-US" sz="2400" dirty="0">
                <a:solidFill>
                  <a:prstClr val="black"/>
                </a:solidFill>
                <a:latin typeface="Times New Roman" panose="02020603050405020304" pitchFamily="18" charset="0"/>
                <a:cs typeface="Times New Roman" panose="02020603050405020304" pitchFamily="18" charset="0"/>
              </a:rPr>
              <a:t>在</a:t>
            </a:r>
            <a:r>
              <a:rPr lang="en-US" altLang="zh-CN" sz="2400" dirty="0">
                <a:solidFill>
                  <a:prstClr val="black"/>
                </a:solidFill>
                <a:latin typeface="Times New Roman" panose="02020603050405020304" pitchFamily="18" charset="0"/>
                <a:cs typeface="Times New Roman" panose="02020603050405020304" pitchFamily="18" charset="0"/>
              </a:rPr>
              <a:t>PBS</a:t>
            </a:r>
            <a:r>
              <a:rPr lang="zh-CN" altLang="en-US" sz="2400" dirty="0">
                <a:solidFill>
                  <a:prstClr val="black"/>
                </a:solidFill>
                <a:latin typeface="Times New Roman" panose="02020603050405020304" pitchFamily="18" charset="0"/>
                <a:cs typeface="Times New Roman" panose="02020603050405020304" pitchFamily="18" charset="0"/>
              </a:rPr>
              <a:t>作业内启动</a:t>
            </a:r>
            <a:r>
              <a:rPr lang="en-US" altLang="zh-CN" sz="2400" dirty="0" err="1">
                <a:solidFill>
                  <a:prstClr val="black"/>
                </a:solidFill>
                <a:latin typeface="Times New Roman" panose="02020603050405020304" pitchFamily="18" charset="0"/>
                <a:cs typeface="Times New Roman" panose="02020603050405020304" pitchFamily="18" charset="0"/>
              </a:rPr>
              <a:t>HTCondor</a:t>
            </a:r>
            <a:r>
              <a:rPr lang="zh-CN" altLang="en-US" sz="2400" dirty="0">
                <a:solidFill>
                  <a:prstClr val="black"/>
                </a:solidFill>
                <a:latin typeface="Times New Roman" panose="02020603050405020304" pitchFamily="18" charset="0"/>
                <a:cs typeface="Times New Roman" panose="02020603050405020304" pitchFamily="18" charset="0"/>
              </a:rPr>
              <a:t>，从共享文件系统存储</a:t>
            </a:r>
            <a:r>
              <a:rPr lang="en-US" altLang="zh-CN" sz="2400" dirty="0">
                <a:solidFill>
                  <a:prstClr val="black"/>
                </a:solidFill>
                <a:latin typeface="Times New Roman" panose="02020603050405020304" pitchFamily="18" charset="0"/>
                <a:cs typeface="Times New Roman" panose="02020603050405020304" pitchFamily="18" charset="0"/>
              </a:rPr>
              <a:t>/</a:t>
            </a:r>
            <a:r>
              <a:rPr lang="zh-CN" altLang="en-US" sz="2400" dirty="0">
                <a:solidFill>
                  <a:prstClr val="black"/>
                </a:solidFill>
                <a:latin typeface="Times New Roman" panose="02020603050405020304" pitchFamily="18" charset="0"/>
                <a:cs typeface="Times New Roman" panose="02020603050405020304" pitchFamily="18" charset="0"/>
              </a:rPr>
              <a:t>加载</a:t>
            </a:r>
            <a:r>
              <a:rPr lang="en-US" altLang="zh-CN" sz="2400" dirty="0" err="1">
                <a:solidFill>
                  <a:prstClr val="black"/>
                </a:solidFill>
                <a:latin typeface="Times New Roman" panose="02020603050405020304" pitchFamily="18" charset="0"/>
                <a:cs typeface="Times New Roman" panose="02020603050405020304" pitchFamily="18" charset="0"/>
              </a:rPr>
              <a:t>HTCondor</a:t>
            </a:r>
            <a:r>
              <a:rPr lang="zh-CN" altLang="en-US" sz="2400" dirty="0">
                <a:solidFill>
                  <a:prstClr val="black"/>
                </a:solidFill>
                <a:latin typeface="Times New Roman" panose="02020603050405020304" pitchFamily="18" charset="0"/>
                <a:cs typeface="Times New Roman" panose="02020603050405020304" pitchFamily="18" charset="0"/>
              </a:rPr>
              <a:t>调度程序状态</a:t>
            </a:r>
            <a:endParaRPr lang="zh-CN" altLang="en-US" sz="24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D1E1A247-B3F6-41F9-B2DB-E30312E997DF}"/>
              </a:ext>
            </a:extLst>
          </p:cNvPr>
          <p:cNvSpPr txBox="1"/>
          <p:nvPr/>
        </p:nvSpPr>
        <p:spPr>
          <a:xfrm>
            <a:off x="879231" y="197348"/>
            <a:ext cx="4843975" cy="646331"/>
          </a:xfrm>
          <a:prstGeom prst="rect">
            <a:avLst/>
          </a:prstGeom>
          <a:noFill/>
        </p:spPr>
        <p:txBody>
          <a:bodyPr wrap="square" rtlCol="0">
            <a:spAutoFit/>
          </a:bodyPr>
          <a:lstStyle/>
          <a:p>
            <a:r>
              <a:rPr lang="zh-CN" altLang="en-US" sz="3600" dirty="0"/>
              <a:t>解决办法</a:t>
            </a:r>
          </a:p>
        </p:txBody>
      </p:sp>
    </p:spTree>
    <p:extLst>
      <p:ext uri="{BB962C8B-B14F-4D97-AF65-F5344CB8AC3E}">
        <p14:creationId xmlns:p14="http://schemas.microsoft.com/office/powerpoint/2010/main" val="50724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F3AE043-8DCF-48F6-ADDC-DB73C8FE54A6}"/>
              </a:ext>
            </a:extLst>
          </p:cNvPr>
          <p:cNvSpPr/>
          <p:nvPr/>
        </p:nvSpPr>
        <p:spPr>
          <a:xfrm>
            <a:off x="-20543" y="1421116"/>
            <a:ext cx="6252965" cy="1569660"/>
          </a:xfrm>
          <a:prstGeom prst="rect">
            <a:avLst/>
          </a:prstGeom>
        </p:spPr>
        <p:txBody>
          <a:bodyPr wrap="square">
            <a:spAutoFit/>
          </a:bodyPr>
          <a:lstStyle/>
          <a:p>
            <a:r>
              <a:rPr lang="zh-CN" altLang="en-US" sz="2400" dirty="0">
                <a:solidFill>
                  <a:srgbClr val="333333"/>
                </a:solidFill>
                <a:latin typeface="Helvetica Neue"/>
              </a:rPr>
              <a:t>测试结论：</a:t>
            </a:r>
            <a:endParaRPr lang="en-US" altLang="zh-CN" sz="2400" dirty="0">
              <a:solidFill>
                <a:srgbClr val="333333"/>
              </a:solidFill>
              <a:latin typeface="Helvetica Neue"/>
            </a:endParaRPr>
          </a:p>
          <a:p>
            <a:pPr marL="342900" indent="-342900">
              <a:buFont typeface="Arial" panose="020B0604020202020204" pitchFamily="34" charset="0"/>
              <a:buChar char="•"/>
            </a:pPr>
            <a:r>
              <a:rPr lang="en-US" altLang="zh-CN" sz="2400" dirty="0">
                <a:solidFill>
                  <a:srgbClr val="333333"/>
                </a:solidFill>
                <a:latin typeface="Times New Roman" panose="02020603050405020304" pitchFamily="18" charset="0"/>
                <a:cs typeface="Times New Roman" panose="02020603050405020304" pitchFamily="18" charset="0"/>
              </a:rPr>
              <a:t>16.5K</a:t>
            </a:r>
            <a:r>
              <a:rPr lang="zh-CN" altLang="en-US" sz="2400" dirty="0">
                <a:solidFill>
                  <a:srgbClr val="333333"/>
                </a:solidFill>
                <a:latin typeface="Times New Roman" panose="02020603050405020304" pitchFamily="18" charset="0"/>
                <a:cs typeface="Times New Roman" panose="02020603050405020304" pitchFamily="18" charset="0"/>
              </a:rPr>
              <a:t>节点小时处理</a:t>
            </a:r>
            <a:r>
              <a:rPr lang="en-US" altLang="zh-CN" sz="2400" dirty="0">
                <a:solidFill>
                  <a:srgbClr val="333333"/>
                </a:solidFill>
                <a:latin typeface="Times New Roman" panose="02020603050405020304" pitchFamily="18" charset="0"/>
                <a:cs typeface="Times New Roman" panose="02020603050405020304" pitchFamily="18" charset="0"/>
              </a:rPr>
              <a:t>84K</a:t>
            </a:r>
            <a:r>
              <a:rPr lang="zh-CN" altLang="en-US" sz="2400" dirty="0">
                <a:solidFill>
                  <a:srgbClr val="333333"/>
                </a:solidFill>
                <a:latin typeface="Times New Roman" panose="02020603050405020304" pitchFamily="18" charset="0"/>
                <a:cs typeface="Times New Roman" panose="02020603050405020304" pitchFamily="18" charset="0"/>
              </a:rPr>
              <a:t>模拟</a:t>
            </a:r>
            <a:endParaRPr lang="en-US" altLang="zh-CN" sz="24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这个测试表明可以在</a:t>
            </a:r>
            <a:r>
              <a:rPr lang="en-US" altLang="zh-CN" sz="2400" dirty="0">
                <a:latin typeface="Times New Roman" panose="02020603050405020304" pitchFamily="18" charset="0"/>
                <a:cs typeface="Times New Roman" panose="02020603050405020304" pitchFamily="18" charset="0"/>
              </a:rPr>
              <a:t>Titan</a:t>
            </a:r>
            <a:r>
              <a:rPr lang="zh-CN" altLang="en-US" sz="2400" dirty="0">
                <a:latin typeface="Times New Roman" panose="02020603050405020304" pitchFamily="18" charset="0"/>
                <a:cs typeface="Times New Roman" panose="02020603050405020304" pitchFamily="18" charset="0"/>
              </a:rPr>
              <a:t>上做有用的工作</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Summit(top1now)</a:t>
            </a:r>
            <a:r>
              <a:rPr lang="zh-CN" altLang="en-US" sz="2400" dirty="0">
                <a:latin typeface="Times New Roman" panose="02020603050405020304" pitchFamily="18" charset="0"/>
                <a:cs typeface="Times New Roman" panose="02020603050405020304" pitchFamily="18" charset="0"/>
              </a:rPr>
              <a:t>等类似环境积累经验</a:t>
            </a:r>
          </a:p>
        </p:txBody>
      </p:sp>
      <p:sp>
        <p:nvSpPr>
          <p:cNvPr id="3" name="矩形 2">
            <a:extLst>
              <a:ext uri="{FF2B5EF4-FFF2-40B4-BE49-F238E27FC236}">
                <a16:creationId xmlns:a16="http://schemas.microsoft.com/office/drawing/2014/main" id="{0DA6D763-28E6-4065-8931-D72DB09071CD}"/>
              </a:ext>
            </a:extLst>
          </p:cNvPr>
          <p:cNvSpPr/>
          <p:nvPr/>
        </p:nvSpPr>
        <p:spPr>
          <a:xfrm>
            <a:off x="6232422" y="1236450"/>
            <a:ext cx="6505091" cy="1938992"/>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主要缺点：</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此方法仅适用于此项目</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Titan</a:t>
            </a:r>
            <a:r>
              <a:rPr lang="zh-CN" altLang="en-US" sz="2400" dirty="0">
                <a:latin typeface="Times New Roman" panose="02020603050405020304" pitchFamily="18" charset="0"/>
                <a:cs typeface="Times New Roman" panose="02020603050405020304" pitchFamily="18" charset="0"/>
              </a:rPr>
              <a:t>的资源整合到</a:t>
            </a:r>
            <a:r>
              <a:rPr lang="en-US" altLang="zh-CN" sz="2400" dirty="0">
                <a:latin typeface="Times New Roman" panose="02020603050405020304" pitchFamily="18" charset="0"/>
                <a:cs typeface="Times New Roman" panose="02020603050405020304" pitchFamily="18" charset="0"/>
              </a:rPr>
              <a:t>IceCube</a:t>
            </a:r>
            <a:r>
              <a:rPr lang="zh-CN" altLang="en-US" sz="2400" dirty="0">
                <a:latin typeface="Times New Roman" panose="02020603050405020304" pitchFamily="18" charset="0"/>
                <a:cs typeface="Times New Roman" panose="02020603050405020304" pitchFamily="18" charset="0"/>
              </a:rPr>
              <a:t>将具有挑战性</a:t>
            </a:r>
          </a:p>
          <a:p>
            <a:pPr marL="342900" indent="-342900">
              <a:buFont typeface="Arial" panose="020B0604020202020204" pitchFamily="34" charset="0"/>
              <a:buChar char="•"/>
            </a:pPr>
            <a:r>
              <a:rPr lang="zh-CN" altLang="en-US" sz="2400" dirty="0">
                <a:solidFill>
                  <a:srgbClr val="333333"/>
                </a:solidFill>
                <a:latin typeface="Times New Roman" panose="02020603050405020304" pitchFamily="18" charset="0"/>
                <a:cs typeface="Times New Roman" panose="02020603050405020304" pitchFamily="18" charset="0"/>
              </a:rPr>
              <a:t>网络和身份验证限制</a:t>
            </a:r>
            <a:endParaRPr lang="en-US" altLang="zh-CN" sz="24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solidFill>
                  <a:srgbClr val="333333"/>
                </a:solidFill>
                <a:latin typeface="Times New Roman" panose="02020603050405020304" pitchFamily="18" charset="0"/>
                <a:cs typeface="Times New Roman" panose="02020603050405020304" pitchFamily="18" charset="0"/>
              </a:rPr>
              <a:t>各种策略限制（例如没有</a:t>
            </a:r>
            <a:r>
              <a:rPr lang="en-US" altLang="zh-CN" sz="2400" dirty="0" err="1">
                <a:solidFill>
                  <a:srgbClr val="333333"/>
                </a:solidFill>
                <a:latin typeface="Times New Roman" panose="02020603050405020304" pitchFamily="18" charset="0"/>
                <a:cs typeface="Times New Roman" panose="02020603050405020304" pitchFamily="18" charset="0"/>
              </a:rPr>
              <a:t>cron</a:t>
            </a:r>
            <a:r>
              <a:rPr lang="zh-CN" altLang="en-US" sz="2400" dirty="0">
                <a:solidFill>
                  <a:srgbClr val="333333"/>
                </a:solidFill>
                <a:latin typeface="Times New Roman" panose="02020603050405020304" pitchFamily="18" charset="0"/>
                <a:cs typeface="Times New Roman" panose="02020603050405020304" pitchFamily="18" charset="0"/>
              </a:rPr>
              <a:t>，低</a:t>
            </a:r>
            <a:r>
              <a:rPr lang="en-US" altLang="zh-CN" sz="2400" dirty="0" err="1">
                <a:solidFill>
                  <a:srgbClr val="333333"/>
                </a:solidFill>
                <a:latin typeface="Times New Roman" panose="02020603050405020304" pitchFamily="18" charset="0"/>
                <a:cs typeface="Times New Roman" panose="02020603050405020304" pitchFamily="18" charset="0"/>
              </a:rPr>
              <a:t>ulimits</a:t>
            </a:r>
            <a:r>
              <a:rPr lang="zh-CN" altLang="en-US" sz="2400" dirty="0">
                <a:solidFill>
                  <a:srgbClr val="333333"/>
                </a:solidFill>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3697180A-6340-4583-BA6A-98DBF28AABCF}"/>
              </a:ext>
            </a:extLst>
          </p:cNvPr>
          <p:cNvSpPr/>
          <p:nvPr/>
        </p:nvSpPr>
        <p:spPr>
          <a:xfrm>
            <a:off x="246743" y="4149150"/>
            <a:ext cx="9909573" cy="1938992"/>
          </a:xfrm>
          <a:prstGeom prst="rect">
            <a:avLst/>
          </a:prstGeom>
        </p:spPr>
        <p:txBody>
          <a:bodyPr wrap="square">
            <a:spAutoFit/>
          </a:bodyPr>
          <a:lstStyle/>
          <a:p>
            <a:r>
              <a:rPr lang="zh-CN" altLang="en-US" sz="2400" dirty="0">
                <a:solidFill>
                  <a:srgbClr val="333333"/>
                </a:solidFill>
                <a:latin typeface="Times New Roman" panose="02020603050405020304" pitchFamily="18" charset="0"/>
                <a:cs typeface="Times New Roman" panose="02020603050405020304" pitchFamily="18" charset="0"/>
              </a:rPr>
              <a:t>未来展望：</a:t>
            </a:r>
            <a:endParaRPr lang="en-US" altLang="zh-CN" sz="24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solidFill>
                  <a:srgbClr val="333333"/>
                </a:solidFill>
                <a:latin typeface="Times New Roman" panose="02020603050405020304" pitchFamily="18" charset="0"/>
                <a:cs typeface="Times New Roman" panose="02020603050405020304" pitchFamily="18" charset="0"/>
              </a:rPr>
              <a:t>集中管理会简化很多事情</a:t>
            </a:r>
            <a:endParaRPr lang="en-US" altLang="zh-CN" sz="24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dirty="0">
                <a:solidFill>
                  <a:srgbClr val="333333"/>
                </a:solidFill>
                <a:latin typeface="Times New Roman" panose="02020603050405020304" pitchFamily="18" charset="0"/>
                <a:cs typeface="Times New Roman" panose="02020603050405020304" pitchFamily="18" charset="0"/>
              </a:rPr>
              <a:t>已经可以做了，但似乎违背了</a:t>
            </a:r>
            <a:r>
              <a:rPr lang="en-US" altLang="zh-CN" sz="2400" dirty="0">
                <a:solidFill>
                  <a:srgbClr val="333333"/>
                </a:solidFill>
                <a:latin typeface="Times New Roman" panose="02020603050405020304" pitchFamily="18" charset="0"/>
                <a:cs typeface="Times New Roman" panose="02020603050405020304" pitchFamily="18" charset="0"/>
              </a:rPr>
              <a:t>Titan</a:t>
            </a:r>
            <a:r>
              <a:rPr lang="zh-CN" altLang="en-US" sz="2400" dirty="0">
                <a:solidFill>
                  <a:srgbClr val="333333"/>
                </a:solidFill>
                <a:latin typeface="Times New Roman" panose="02020603050405020304" pitchFamily="18" charset="0"/>
                <a:cs typeface="Times New Roman" panose="02020603050405020304" pitchFamily="18" charset="0"/>
              </a:rPr>
              <a:t>用户指南的精神</a:t>
            </a:r>
            <a:endParaRPr lang="en-US" altLang="zh-CN" sz="24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err="1">
                <a:solidFill>
                  <a:srgbClr val="333333"/>
                </a:solidFill>
                <a:latin typeface="Times New Roman" panose="02020603050405020304" pitchFamily="18" charset="0"/>
                <a:cs typeface="Times New Roman" panose="02020603050405020304" pitchFamily="18" charset="0"/>
              </a:rPr>
              <a:t>HTCondor</a:t>
            </a:r>
            <a:r>
              <a:rPr lang="zh-CN" altLang="en-US" sz="2400" dirty="0">
                <a:solidFill>
                  <a:srgbClr val="333333"/>
                </a:solidFill>
                <a:latin typeface="Times New Roman" panose="02020603050405020304" pitchFamily="18" charset="0"/>
                <a:cs typeface="Times New Roman" panose="02020603050405020304" pitchFamily="18" charset="0"/>
              </a:rPr>
              <a:t>即将推出基于文件的作业提交功能本地</a:t>
            </a:r>
            <a:r>
              <a:rPr lang="en-US" altLang="zh-CN" sz="2400" dirty="0">
                <a:solidFill>
                  <a:srgbClr val="333333"/>
                </a:solidFill>
                <a:latin typeface="Times New Roman" panose="02020603050405020304" pitchFamily="18" charset="0"/>
                <a:cs typeface="Times New Roman" panose="02020603050405020304" pitchFamily="18" charset="0"/>
              </a:rPr>
              <a:t>CVMFS</a:t>
            </a:r>
            <a:r>
              <a:rPr lang="zh-CN" altLang="en-US" sz="2400" dirty="0">
                <a:solidFill>
                  <a:srgbClr val="333333"/>
                </a:solidFill>
                <a:latin typeface="Times New Roman" panose="02020603050405020304" pitchFamily="18" charset="0"/>
                <a:cs typeface="Times New Roman" panose="02020603050405020304" pitchFamily="18" charset="0"/>
              </a:rPr>
              <a:t>支持将非常好</a:t>
            </a:r>
            <a:endParaRPr lang="en-US" altLang="zh-CN" sz="24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solidFill>
                  <a:srgbClr val="333333"/>
                </a:solidFill>
                <a:latin typeface="Times New Roman" panose="02020603050405020304" pitchFamily="18" charset="0"/>
                <a:cs typeface="Times New Roman" panose="02020603050405020304" pitchFamily="18" charset="0"/>
              </a:rPr>
              <a:t>IceCube</a:t>
            </a:r>
            <a:r>
              <a:rPr lang="zh-CN" altLang="en-US" sz="2400" dirty="0">
                <a:solidFill>
                  <a:srgbClr val="333333"/>
                </a:solidFill>
                <a:latin typeface="Times New Roman" panose="02020603050405020304" pitchFamily="18" charset="0"/>
                <a:cs typeface="Times New Roman" panose="02020603050405020304" pitchFamily="18" charset="0"/>
              </a:rPr>
              <a:t>的完整</a:t>
            </a:r>
            <a:r>
              <a:rPr lang="en-US" altLang="zh-CN" sz="2400" dirty="0">
                <a:solidFill>
                  <a:srgbClr val="333333"/>
                </a:solidFill>
                <a:latin typeface="Times New Roman" panose="02020603050405020304" pitchFamily="18" charset="0"/>
                <a:cs typeface="Times New Roman" panose="02020603050405020304" pitchFamily="18" charset="0"/>
              </a:rPr>
              <a:t>CVMFS</a:t>
            </a:r>
            <a:r>
              <a:rPr lang="zh-CN" altLang="en-US" sz="2400" dirty="0">
                <a:solidFill>
                  <a:srgbClr val="333333"/>
                </a:solidFill>
                <a:latin typeface="Times New Roman" panose="02020603050405020304" pitchFamily="18" charset="0"/>
                <a:cs typeface="Times New Roman" panose="02020603050405020304" pitchFamily="18" charset="0"/>
              </a:rPr>
              <a:t>回收为</a:t>
            </a:r>
            <a:r>
              <a:rPr lang="en-US" altLang="zh-CN" sz="2400" dirty="0">
                <a:solidFill>
                  <a:srgbClr val="333333"/>
                </a:solidFill>
                <a:latin typeface="Times New Roman" panose="02020603050405020304" pitchFamily="18" charset="0"/>
                <a:cs typeface="Times New Roman" panose="02020603050405020304" pitchFamily="18" charset="0"/>
              </a:rPr>
              <a:t>600GB</a:t>
            </a:r>
            <a:r>
              <a:rPr lang="zh-CN" altLang="en-US" sz="2400" dirty="0">
                <a:solidFill>
                  <a:srgbClr val="333333"/>
                </a:solidFill>
                <a:latin typeface="Times New Roman" panose="02020603050405020304" pitchFamily="18" charset="0"/>
                <a:cs typeface="Times New Roman" panose="02020603050405020304" pitchFamily="18" charset="0"/>
              </a:rPr>
              <a:t>，容器化将是一件很难的事</a:t>
            </a:r>
            <a:endParaRPr lang="zh-CN" altLang="en-US"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A876CB10-A1DC-438C-BC4A-8CDF0ABD22C3}"/>
              </a:ext>
            </a:extLst>
          </p:cNvPr>
          <p:cNvSpPr txBox="1"/>
          <p:nvPr/>
        </p:nvSpPr>
        <p:spPr>
          <a:xfrm>
            <a:off x="508000" y="325109"/>
            <a:ext cx="2598057" cy="584775"/>
          </a:xfrm>
          <a:prstGeom prst="rect">
            <a:avLst/>
          </a:prstGeom>
          <a:noFill/>
        </p:spPr>
        <p:txBody>
          <a:bodyPr wrap="square" rtlCol="0">
            <a:spAutoFit/>
          </a:bodyPr>
          <a:lstStyle/>
          <a:p>
            <a:r>
              <a:rPr lang="zh-CN" altLang="en-US" sz="3200" dirty="0"/>
              <a:t>结论与展望</a:t>
            </a:r>
          </a:p>
        </p:txBody>
      </p:sp>
    </p:spTree>
    <p:extLst>
      <p:ext uri="{BB962C8B-B14F-4D97-AF65-F5344CB8AC3E}">
        <p14:creationId xmlns:p14="http://schemas.microsoft.com/office/powerpoint/2010/main" val="216457737"/>
      </p:ext>
    </p:extLst>
  </p:cSld>
  <p:clrMapOvr>
    <a:masterClrMapping/>
  </p:clrMapOvr>
</p:sld>
</file>

<file path=ppt/theme/theme1.xml><?xml version="1.0" encoding="utf-8"?>
<a:theme xmlns:a="http://schemas.openxmlformats.org/drawingml/2006/main" name="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D4C0E4D6-77D7-4242-AC08-06F9BC098584}" vid="{D0BC7CEB-9B9B-4693-B6F9-1D93F547D0C3}"/>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主题1">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D96A2890-F66F-4EB7-9FA4-B11A7C325251}" vid="{A6CBABDD-482D-4083-8BDE-D89B464EDF3F}"/>
    </a:ext>
  </a:extLst>
</a:theme>
</file>

<file path=ppt/theme/theme5.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blan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1978</TotalTime>
  <Words>2840</Words>
  <Application>Microsoft Office PowerPoint</Application>
  <PresentationFormat>宽屏</PresentationFormat>
  <Paragraphs>386</Paragraphs>
  <Slides>38</Slides>
  <Notes>1</Notes>
  <HiddenSlides>3</HiddenSlides>
  <MMClips>0</MMClips>
  <ScaleCrop>false</ScaleCrop>
  <HeadingPairs>
    <vt:vector size="6" baseType="variant">
      <vt:variant>
        <vt:lpstr>已用的字体</vt:lpstr>
      </vt:variant>
      <vt:variant>
        <vt:i4>14</vt:i4>
      </vt:variant>
      <vt:variant>
        <vt:lpstr>主题</vt:lpstr>
      </vt:variant>
      <vt:variant>
        <vt:i4>7</vt:i4>
      </vt:variant>
      <vt:variant>
        <vt:lpstr>幻灯片标题</vt:lpstr>
      </vt:variant>
      <vt:variant>
        <vt:i4>38</vt:i4>
      </vt:variant>
    </vt:vector>
  </HeadingPairs>
  <TitlesOfParts>
    <vt:vector size="59" baseType="lpstr">
      <vt:lpstr>Helvetica Neue</vt:lpstr>
      <vt:lpstr>Microsoft JhengHei</vt:lpstr>
      <vt:lpstr>等线</vt:lpstr>
      <vt:lpstr>等线</vt:lpstr>
      <vt:lpstr>DengXian Light</vt:lpstr>
      <vt:lpstr>仿宋</vt:lpstr>
      <vt:lpstr>楷体</vt:lpstr>
      <vt:lpstr>隶书</vt:lpstr>
      <vt:lpstr>宋体</vt:lpstr>
      <vt:lpstr>微软雅黑</vt:lpstr>
      <vt:lpstr>Arial</vt:lpstr>
      <vt:lpstr>Calibri</vt:lpstr>
      <vt:lpstr>Calibri Light</vt:lpstr>
      <vt:lpstr>Times New Roman</vt:lpstr>
      <vt:lpstr>主题2</vt:lpstr>
      <vt:lpstr>blank</vt:lpstr>
      <vt:lpstr>默认设计模板</vt:lpstr>
      <vt:lpstr>主题1</vt:lpstr>
      <vt:lpstr>1_Office 主题</vt:lpstr>
      <vt:lpstr>1_blank</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最近几项技术发展</vt:lpstr>
      <vt:lpstr>PowerPoint 演示文稿</vt:lpstr>
      <vt:lpstr>WAN Networking to compute</vt:lpstr>
      <vt:lpstr>未来计划</vt:lpstr>
      <vt:lpstr>结论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赵问问</dc:creator>
  <cp:lastModifiedBy>问问 赵</cp:lastModifiedBy>
  <cp:revision>198</cp:revision>
  <dcterms:created xsi:type="dcterms:W3CDTF">2018-10-19T15:37:03Z</dcterms:created>
  <dcterms:modified xsi:type="dcterms:W3CDTF">2019-05-22T17:07:42Z</dcterms:modified>
</cp:coreProperties>
</file>