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</p:sldMasterIdLst>
  <p:notesMasterIdLst>
    <p:notesMasterId r:id="rId27"/>
  </p:notesMasterIdLst>
  <p:sldIdLst>
    <p:sldId id="258" r:id="rId4"/>
    <p:sldId id="262" r:id="rId5"/>
    <p:sldId id="263" r:id="rId6"/>
    <p:sldId id="267" r:id="rId7"/>
    <p:sldId id="264" r:id="rId8"/>
    <p:sldId id="302" r:id="rId9"/>
    <p:sldId id="269" r:id="rId10"/>
    <p:sldId id="281" r:id="rId11"/>
    <p:sldId id="279" r:id="rId12"/>
    <p:sldId id="293" r:id="rId13"/>
    <p:sldId id="294" r:id="rId14"/>
    <p:sldId id="271" r:id="rId15"/>
    <p:sldId id="266" r:id="rId16"/>
    <p:sldId id="259" r:id="rId17"/>
    <p:sldId id="277" r:id="rId18"/>
    <p:sldId id="303" r:id="rId19"/>
    <p:sldId id="306" r:id="rId20"/>
    <p:sldId id="288" r:id="rId21"/>
    <p:sldId id="289" r:id="rId22"/>
    <p:sldId id="290" r:id="rId23"/>
    <p:sldId id="291" r:id="rId24"/>
    <p:sldId id="292" r:id="rId25"/>
    <p:sldId id="27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94270" autoAdjust="0"/>
  </p:normalViewPr>
  <p:slideViewPr>
    <p:cSldViewPr snapToGrid="0">
      <p:cViewPr varScale="1">
        <p:scale>
          <a:sx n="68" d="100"/>
          <a:sy n="68" d="100"/>
        </p:scale>
        <p:origin x="696" y="66"/>
      </p:cViewPr>
      <p:guideLst/>
    </p:cSldViewPr>
  </p:slideViewPr>
  <p:outlineViewPr>
    <p:cViewPr>
      <p:scale>
        <a:sx n="33" d="100"/>
        <a:sy n="33" d="100"/>
      </p:scale>
      <p:origin x="0" y="-3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53D19-38F8-49A7-A265-A7DEB57411B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DC55B-0630-4DC1-BB1F-C0C5264F0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98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90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020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423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462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56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803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842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31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145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9626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59C55F-59F0-4408-85EB-5DED22F0792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3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3F928-B423-4D04-A30F-BE34B8A6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0B55C-9ED7-412F-9367-88844FBB2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13D55-A276-4EE2-9AFF-ECBFA52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AA3EA-81A7-459C-B7DD-9B4ADC77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EAAF2-B1C7-4E87-8085-59725AD8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33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8131A-4FD9-43FA-BE94-CD4DA38B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DF8E2-6B3C-4100-9415-8CD4C6FC6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13DAE-5EF5-40A6-A61C-D386B010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D9D38-2BE9-4C7F-BC2C-A0E8FB62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0EF91-D7AB-47E2-965A-9979DB48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78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B25F3A-DA3E-4729-927A-8AD8C8241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D82FF7-336F-4DCD-B85F-821737525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77E69-9237-46E7-B24D-65431E9E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338D8-B8B3-449B-8566-6F8D0DB6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A7CA8-4103-4997-85AE-82B49FBD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843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17D73-0B7F-49D1-848E-5846F051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657B67-03FB-4E9D-B9F4-C4FCD72A7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E2F985-F65E-42D9-B9C1-1C151712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87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803F825-91F7-49D6-9F8D-A819E6EA1AFD}"/>
              </a:ext>
            </a:extLst>
          </p:cNvPr>
          <p:cNvCxnSpPr/>
          <p:nvPr/>
        </p:nvCxnSpPr>
        <p:spPr>
          <a:xfrm>
            <a:off x="498475" y="1443038"/>
            <a:ext cx="10134600" cy="0"/>
          </a:xfrm>
          <a:prstGeom prst="line">
            <a:avLst/>
          </a:prstGeom>
          <a:ln w="381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CEFB677-D756-4CA8-B623-D0312626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C2FF6C5-30B0-4472-AB88-473AD9A0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6E38CF6-CD99-4B5B-895A-FE71EA21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82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3CCD28-3C76-4346-BA97-7770F887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93440-F34E-41F5-A1F7-A9770F12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4A18C-6B50-4A37-96CE-F13A99BB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168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E5C857-F3BF-44CF-B6FF-70ABA9CB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8D47753-AF2B-4797-AB65-8A4016ED9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D510B45-6F2B-4435-BB9D-CDF15C18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56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37D4F34-77FF-4376-A469-F9AA60313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7C52D6A3-04DB-47DF-AB27-44E6A2E9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8D1B90DD-1FF6-46C1-969E-3558D35A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33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7A659849-A395-4787-9BBB-8BDA2FCB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E9BB8C79-8145-43C2-90BD-D823490F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95713BEC-647D-4B03-8FBB-BD907E17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9335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4B9130C-EAA7-448C-B461-D511AC69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CB1F642-5732-4812-ACCE-A208AD0F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63229878-CF77-4A6B-B8CC-FEBD093B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05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4602E51-F4A4-40AD-B1AD-D7EA0C7E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3312B20-CB0C-442C-B74E-1FE225EC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2B523BF-90DC-4996-8443-C51A1C00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576D9-D953-4FB9-B905-8D5A4445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0B009-1D26-4653-81B4-AFEA6E70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1A48D-0A41-4529-9D09-C71B0571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28B60-922D-49B6-8432-5455A544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546E9-34AA-4C6D-A900-F70826E0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6330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AC46F26-8CDB-4BDA-8AEB-187076F09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EAB65B4-AC84-4262-991B-2D724ABE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3536607-AEA7-4AFE-9FB5-98DF12A3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027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CA4F4-FF85-4A55-85D7-E88189B0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D8D9D-27F0-4314-A5F2-F2BD4DBA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3BB50-562F-47A5-A497-09CE81E9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06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ABBAF-FF10-42A0-8748-E6871C57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A2023-54BE-4D68-B107-06EB3299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D608FD-A38A-4B77-BAB4-548AEA72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866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4F157-932B-4226-B19F-605FC73D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EA2D8-2B19-417F-8F98-6690646FED7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ECB80-2D46-4E71-B8EE-3EC81B77D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9487799-AAE3-407D-979D-B3A01D65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2FACB36-1484-4E3C-922B-37BA4D91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0339E4F-C6B8-49B0-8B46-B9001517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30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3F928-B423-4D04-A30F-BE34B8A6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40B55C-9ED7-412F-9367-88844FBB21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B13D55-A276-4EE2-9AFF-ECBFA529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AA3EA-81A7-459C-B7DD-9B4ADC77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FEAAF2-B1C7-4E87-8085-59725AD8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4004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576D9-D953-4FB9-B905-8D5A4445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0B009-1D26-4653-81B4-AFEA6E707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1A48D-0A41-4529-9D09-C71B0571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928B60-922D-49B6-8432-5455A544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546E9-34AA-4C6D-A900-F70826E03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288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3B0DF-C442-4576-8E62-4832E8BF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60423-28A3-46C6-8AC4-842765CE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13FFD-95F6-4D5D-92C5-04B8ED23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519AB-F9E0-49D4-9606-88F3AA77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614F7-E799-496C-81C0-13AFD792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331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5120D-74B5-47AE-80BA-B36B89FA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60441-EBAD-4AD1-8CC6-F8DC6A189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69038-C29E-4815-B8D4-B9C51B982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2A251-822E-4AE3-ADD7-D4AFE6AD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D1E52-14A8-4F92-8058-047AFAA4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0E4C8-B052-429B-B255-7160D2CC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646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CC2F5-D406-4506-A1EB-052DA824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62085-8F0E-447B-AF1A-67461728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E09FF-74F8-44DB-8921-B8112760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2782F-F3B4-47A1-94B7-2CC842BA2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6D68D-1597-47CD-8A99-ED38BD867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4CA2D4-0B73-4CF7-BA66-9B066A93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189C2D-DFAC-4A2D-973C-B0ADD87E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622CF6-1A09-4FBF-8EF8-F75AD21A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76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7B3C3-FA9A-41D9-BF50-5044BAFF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AF5A0D-C3B7-4A88-B482-CA5A77DA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2F7108-CC3F-4C6B-8388-4D8CA6F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E367AD-0288-48DF-A138-048FF973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5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3B0DF-C442-4576-8E62-4832E8BF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60423-28A3-46C6-8AC4-842765CEE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613FFD-95F6-4D5D-92C5-04B8ED23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519AB-F9E0-49D4-9606-88F3AA77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2614F7-E799-496C-81C0-13AFD792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236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956E07-ABEE-4FD9-8AD5-778A6B3B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02C5A6-5042-4272-8903-9896FEA4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93A2D-3290-4213-B0A0-E69E09FD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53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8DA1E-D558-49A9-8A71-95A9210D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7CB9B-2CE7-43EB-A7F3-F7C3A987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61E7FD-BB05-45FA-A6E3-377AE74A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FEC42-B393-423C-80BA-962EEDFD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D453D-1E92-45FB-A200-18E24AC4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BC989-7925-45D3-8BB4-38EBD032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2416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13CE1-94B5-4817-8527-6E38FF24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4429D5-3A23-4D4E-9A50-CED60CE00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3A53A-4868-4C83-A93B-603482BF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5662E-4857-49E1-9884-95EA9D85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C8FDD-B9D4-4B75-85B7-506339CB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1A76E-8529-4BCC-AB3F-E95C9964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090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8131A-4FD9-43FA-BE94-CD4DA38B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FDF8E2-6B3C-4100-9415-8CD4C6FC6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13DAE-5EF5-40A6-A61C-D386B010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D9D38-2BE9-4C7F-BC2C-A0E8FB62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0EF91-D7AB-47E2-965A-9979DB48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374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B25F3A-DA3E-4729-927A-8AD8C8241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D82FF7-336F-4DCD-B85F-821737525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D77E69-9237-46E7-B24D-65431E9E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8338D8-B8B3-449B-8566-6F8D0DB6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AA7CA8-4103-4997-85AE-82B49FBD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50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5120D-74B5-47AE-80BA-B36B89FA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60441-EBAD-4AD1-8CC6-F8DC6A189A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69038-C29E-4815-B8D4-B9C51B982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F2A251-822E-4AE3-ADD7-D4AFE6AD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D1E52-14A8-4F92-8058-047AFAA4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10E4C8-B052-429B-B255-7160D2CC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6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CC2F5-D406-4506-A1EB-052DA824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62085-8F0E-447B-AF1A-674617286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E09FF-74F8-44DB-8921-B8112760C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2782F-F3B4-47A1-94B7-2CC842BA2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86D68D-1597-47CD-8A99-ED38BD867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4CA2D4-0B73-4CF7-BA66-9B066A93C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189C2D-DFAC-4A2D-973C-B0ADD87E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622CF6-1A09-4FBF-8EF8-F75AD21A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11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7B3C3-FA9A-41D9-BF50-5044BAFF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AF5A0D-C3B7-4A88-B482-CA5A77DA1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2F7108-CC3F-4C6B-8388-4D8CA6FA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E367AD-0288-48DF-A138-048FF973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841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956E07-ABEE-4FD9-8AD5-778A6B3B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02C5A6-5042-4272-8903-9896FEA4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93A2D-3290-4213-B0A0-E69E09FD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8DA1E-D558-49A9-8A71-95A9210D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7CB9B-2CE7-43EB-A7F3-F7C3A9873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61E7FD-BB05-45FA-A6E3-377AE74A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DFEC42-B393-423C-80BA-962EEDFD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D453D-1E92-45FB-A200-18E24AC4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CBC989-7925-45D3-8BB4-38EBD0328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42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13CE1-94B5-4817-8527-6E38FF24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4429D5-3A23-4D4E-9A50-CED60CE00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A3A53A-4868-4C83-A93B-603482BFE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5662E-4857-49E1-9884-95EA9D85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AC8FDD-B9D4-4B75-85B7-506339CB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B1A76E-8529-4BCC-AB3F-E95C9964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7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55F8C-98CC-47EE-B331-9E6F91D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3C4D3-202C-443F-B7FA-4A2CBAAB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E630C-E007-4C72-8AF3-3C19E9706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09596-DD30-4050-BA6E-0D201D8D9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F2B5E-65E5-4413-AE51-BCC179A5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71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>
            <a:extLst>
              <a:ext uri="{FF2B5EF4-FFF2-40B4-BE49-F238E27FC236}">
                <a16:creationId xmlns:a16="http://schemas.microsoft.com/office/drawing/2014/main" id="{FE6AD16B-7D36-4C2B-B8BD-723718DAE96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>
            <a:extLst>
              <a:ext uri="{FF2B5EF4-FFF2-40B4-BE49-F238E27FC236}">
                <a16:creationId xmlns:a16="http://schemas.microsoft.com/office/drawing/2014/main" id="{C1B6AA19-FC19-41D2-A928-90BA940AFF9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EFC9B1-140B-4A03-A349-0C281FF94B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DC5E2631-7D6F-44CA-BE36-9B908A665B73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85D50-367F-4D95-B6C9-556CCC10A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CA62D2-CEE0-45D6-A26E-B50897343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698C3D0-9E58-4697-A24F-8E1A04A96E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F55F8C-98CC-47EE-B331-9E6F91DA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13C4D3-202C-443F-B7FA-4A2CBAABB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7E630C-E007-4C72-8AF3-3C19E9706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C1DE5-5B80-4E1F-8F43-F2369095F711}" type="datetimeFigureOut">
              <a:rPr lang="zh-CN" altLang="en-US" smtClean="0"/>
              <a:t>2019/6/20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309596-DD30-4050-BA6E-0D201D8D9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0F2B5E-65E5-4413-AE51-BCC179A5C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E029-D5C3-45C3-B989-A6A4E4D64F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74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45E83-97CE-4EE3-8D68-9476C19CF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700" y="2366962"/>
            <a:ext cx="10642599" cy="1062038"/>
          </a:xfrm>
        </p:spPr>
        <p:txBody>
          <a:bodyPr>
            <a:normAutofit/>
          </a:bodyPr>
          <a:lstStyle/>
          <a:p>
            <a:r>
              <a:rPr lang="en-US" altLang="zh-CN" sz="5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Valgrind 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使用方法与模拟重建测试</a:t>
            </a:r>
            <a:endParaRPr lang="zh-CN" altLang="en-US" sz="5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B5630-BDF7-4259-BD55-3167BCF939B5}"/>
              </a:ext>
            </a:extLst>
          </p:cNvPr>
          <p:cNvSpPr txBox="1"/>
          <p:nvPr/>
        </p:nvSpPr>
        <p:spPr>
          <a:xfrm>
            <a:off x="8083183" y="5064782"/>
            <a:ext cx="41088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赵问问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中山大学物理学院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zhaoww2013@126.com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2019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日    周四    下午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098" name="Picture 2" descr="ç¸å³å¾ç">
            <a:extLst>
              <a:ext uri="{FF2B5EF4-FFF2-40B4-BE49-F238E27FC236}">
                <a16:creationId xmlns:a16="http://schemas.microsoft.com/office/drawing/2014/main" id="{C9A8D6E4-C453-4AA8-B984-15E39451F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8556" y="177265"/>
            <a:ext cx="2689869" cy="1579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5BED173-9C3A-40C3-BDAC-F0471C27D6AD}"/>
              </a:ext>
            </a:extLst>
          </p:cNvPr>
          <p:cNvSpPr/>
          <p:nvPr/>
        </p:nvSpPr>
        <p:spPr>
          <a:xfrm>
            <a:off x="6957391" y="177265"/>
            <a:ext cx="2385391" cy="1204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472F88-B282-453C-B74C-63DE693611D9}"/>
              </a:ext>
            </a:extLst>
          </p:cNvPr>
          <p:cNvSpPr/>
          <p:nvPr/>
        </p:nvSpPr>
        <p:spPr>
          <a:xfrm>
            <a:off x="10084273" y="1516219"/>
            <a:ext cx="1755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http://www.valgrind.org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69232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30340FF-9E1A-4146-A145-F87870275FF8}"/>
              </a:ext>
            </a:extLst>
          </p:cNvPr>
          <p:cNvSpPr txBox="1"/>
          <p:nvPr/>
        </p:nvSpPr>
        <p:spPr>
          <a:xfrm>
            <a:off x="541316" y="358982"/>
            <a:ext cx="67357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r>
              <a:rPr lang="zh-CN" altLang="en-US" sz="3600">
                <a:solidFill>
                  <a:sysClr val="windowText" lastClr="000000"/>
                </a:solidFill>
              </a:rPr>
              <a:t>错误分析</a:t>
            </a:r>
            <a:endParaRPr lang="en-US" altLang="zh-CN" sz="4800" dirty="0">
              <a:solidFill>
                <a:sysClr val="windowText" lastClr="000000"/>
              </a:solidFill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82ED5B3-B93A-4F60-AE9C-60F1D39EC061}"/>
              </a:ext>
            </a:extLst>
          </p:cNvPr>
          <p:cNvGrpSpPr/>
          <p:nvPr/>
        </p:nvGrpSpPr>
        <p:grpSpPr>
          <a:xfrm>
            <a:off x="488702" y="1392702"/>
            <a:ext cx="11022983" cy="5268582"/>
            <a:chOff x="416191" y="1061736"/>
            <a:chExt cx="11022983" cy="5268582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92EB678-6451-418F-A160-9E4BB3F59705}"/>
                </a:ext>
              </a:extLst>
            </p:cNvPr>
            <p:cNvSpPr/>
            <p:nvPr/>
          </p:nvSpPr>
          <p:spPr>
            <a:xfrm>
              <a:off x="416191" y="2610976"/>
              <a:ext cx="3022473" cy="825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非法读写，跨界访问</a:t>
              </a: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F29246D-41F1-4D99-BD48-51F055835D79}"/>
                </a:ext>
              </a:extLst>
            </p:cNvPr>
            <p:cNvSpPr/>
            <p:nvPr/>
          </p:nvSpPr>
          <p:spPr>
            <a:xfrm>
              <a:off x="416191" y="4051176"/>
              <a:ext cx="3022474" cy="852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非法释放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97D0328-2821-40B0-8EF8-87415F9050AF}"/>
                </a:ext>
              </a:extLst>
            </p:cNvPr>
            <p:cNvSpPr/>
            <p:nvPr/>
          </p:nvSpPr>
          <p:spPr>
            <a:xfrm>
              <a:off x="4234376" y="2610977"/>
              <a:ext cx="3022473" cy="818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使用未初始化的值</a:t>
              </a:r>
              <a:r>
                <a:rPr lang="en-US" altLang="zh-CN" sz="2000" b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 </a:t>
              </a:r>
              <a:endParaRPr lang="zh-CN" altLang="en-US" sz="2000" b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B05BC788-7944-4C89-8506-87FE74DBE4A6}"/>
                </a:ext>
              </a:extLst>
            </p:cNvPr>
            <p:cNvSpPr/>
            <p:nvPr/>
          </p:nvSpPr>
          <p:spPr>
            <a:xfrm>
              <a:off x="8100146" y="2628870"/>
              <a:ext cx="3339028" cy="818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在系统调用中使用</a:t>
              </a:r>
              <a:endParaRPr lang="en-US" altLang="zh-CN" sz="2000" b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000" b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未初始化或不可寻址的值</a:t>
              </a:r>
            </a:p>
          </p:txBody>
        </p:sp>
        <p:sp>
          <p:nvSpPr>
            <p:cNvPr id="11" name="标注: 上箭头 10">
              <a:extLst>
                <a:ext uri="{FF2B5EF4-FFF2-40B4-BE49-F238E27FC236}">
                  <a16:creationId xmlns:a16="http://schemas.microsoft.com/office/drawing/2014/main" id="{9C463255-1A9A-496A-B17F-8AAE164C08F0}"/>
                </a:ext>
              </a:extLst>
            </p:cNvPr>
            <p:cNvSpPr/>
            <p:nvPr/>
          </p:nvSpPr>
          <p:spPr>
            <a:xfrm>
              <a:off x="424871" y="5036453"/>
              <a:ext cx="3005111" cy="1293865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invalid free()</a:t>
              </a:r>
              <a:endPara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98D06E4-1D59-487C-A2B4-949E911E662F}"/>
                </a:ext>
              </a:extLst>
            </p:cNvPr>
            <p:cNvSpPr/>
            <p:nvPr/>
          </p:nvSpPr>
          <p:spPr>
            <a:xfrm>
              <a:off x="4234376" y="4050857"/>
              <a:ext cx="3070058" cy="8529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使用不当的释放函数</a:t>
              </a:r>
              <a:endParaRPr lang="en-US" altLang="zh-CN" sz="2000" b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  <a:p>
              <a:pPr algn="ctr"/>
              <a:r>
                <a:rPr lang="zh-CN" altLang="en-US" sz="2000" b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释放堆块</a:t>
              </a:r>
            </a:p>
          </p:txBody>
        </p:sp>
        <p:sp>
          <p:nvSpPr>
            <p:cNvPr id="15" name="标注: 上箭头 14">
              <a:extLst>
                <a:ext uri="{FF2B5EF4-FFF2-40B4-BE49-F238E27FC236}">
                  <a16:creationId xmlns:a16="http://schemas.microsoft.com/office/drawing/2014/main" id="{113D695C-5410-4171-BB97-FD3522658C9C}"/>
                </a:ext>
              </a:extLst>
            </p:cNvPr>
            <p:cNvSpPr/>
            <p:nvPr/>
          </p:nvSpPr>
          <p:spPr>
            <a:xfrm>
              <a:off x="4163116" y="5036453"/>
              <a:ext cx="3070058" cy="1288143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Mismatched free()/delete/delete[]</a:t>
              </a:r>
              <a:endPara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30CD45C-9E71-4CAA-A2F8-FD350CF9FB52}"/>
                </a:ext>
              </a:extLst>
            </p:cNvPr>
            <p:cNvSpPr/>
            <p:nvPr/>
          </p:nvSpPr>
          <p:spPr>
            <a:xfrm>
              <a:off x="8100144" y="4051176"/>
              <a:ext cx="3339027" cy="81802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重叠源和目标块</a:t>
              </a:r>
              <a:r>
                <a:rPr lang="en-US" altLang="zh-CN" sz="2000" b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 </a:t>
              </a:r>
            </a:p>
            <a:p>
              <a:pPr algn="ctr"/>
              <a:r>
                <a:rPr lang="zh-CN" altLang="en-US" sz="2000" b="1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内存重叠</a:t>
              </a:r>
              <a:endParaRPr lang="en-US" altLang="zh-CN" sz="2000" b="1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标注: 上箭头 16">
              <a:extLst>
                <a:ext uri="{FF2B5EF4-FFF2-40B4-BE49-F238E27FC236}">
                  <a16:creationId xmlns:a16="http://schemas.microsoft.com/office/drawing/2014/main" id="{CE97747E-DFE5-4581-BA39-F7CB93F0AF91}"/>
                </a:ext>
              </a:extLst>
            </p:cNvPr>
            <p:cNvSpPr/>
            <p:nvPr/>
          </p:nvSpPr>
          <p:spPr>
            <a:xfrm>
              <a:off x="7966308" y="4994469"/>
              <a:ext cx="3339028" cy="1288144"/>
            </a:xfrm>
            <a:prstGeom prst="up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source and destination overlap in memcpy()</a:t>
              </a:r>
              <a:endParaRPr lang="zh-CN" altLang="en-US" sz="200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标注: 下箭头 18">
              <a:extLst>
                <a:ext uri="{FF2B5EF4-FFF2-40B4-BE49-F238E27FC236}">
                  <a16:creationId xmlns:a16="http://schemas.microsoft.com/office/drawing/2014/main" id="{FABD5506-4CBB-4F29-8035-8B2B518FBF14}"/>
                </a:ext>
              </a:extLst>
            </p:cNvPr>
            <p:cNvSpPr/>
            <p:nvPr/>
          </p:nvSpPr>
          <p:spPr>
            <a:xfrm>
              <a:off x="4228063" y="1061736"/>
              <a:ext cx="3070058" cy="1416609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Conditional jump or move depends on uninitialised value</a:t>
              </a:r>
              <a:endParaRPr lang="zh-CN" altLang="en-US" sz="200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标注: 下箭头 20">
              <a:extLst>
                <a:ext uri="{FF2B5EF4-FFF2-40B4-BE49-F238E27FC236}">
                  <a16:creationId xmlns:a16="http://schemas.microsoft.com/office/drawing/2014/main" id="{96E982BC-386A-46D2-B2B9-2A541546EAE5}"/>
                </a:ext>
              </a:extLst>
            </p:cNvPr>
            <p:cNvSpPr/>
            <p:nvPr/>
          </p:nvSpPr>
          <p:spPr>
            <a:xfrm>
              <a:off x="541316" y="1081429"/>
              <a:ext cx="3005111" cy="1416609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invalid read of size 4</a:t>
              </a:r>
              <a:endParaRPr lang="zh-CN" altLang="en-US" sz="200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标注: 下箭头 21">
              <a:extLst>
                <a:ext uri="{FF2B5EF4-FFF2-40B4-BE49-F238E27FC236}">
                  <a16:creationId xmlns:a16="http://schemas.microsoft.com/office/drawing/2014/main" id="{1919FCCE-A6E4-4E6B-AED2-7A6438A10903}"/>
                </a:ext>
              </a:extLst>
            </p:cNvPr>
            <p:cNvSpPr/>
            <p:nvPr/>
          </p:nvSpPr>
          <p:spPr>
            <a:xfrm>
              <a:off x="8208722" y="1061736"/>
              <a:ext cx="3005111" cy="1459149"/>
            </a:xfrm>
            <a:prstGeom prst="downArrow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zh-CN" sz="2000">
                  <a:solidFill>
                    <a:prstClr val="white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syscall param write(buf) points to uninitilaised bytes</a:t>
              </a:r>
              <a:endParaRPr lang="zh-CN" altLang="en-US" sz="2000">
                <a:solidFill>
                  <a:prstClr val="white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563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182D8F7-9557-405E-84DC-7D6EFC6E64B0}"/>
              </a:ext>
            </a:extLst>
          </p:cNvPr>
          <p:cNvSpPr/>
          <p:nvPr/>
        </p:nvSpPr>
        <p:spPr>
          <a:xfrm>
            <a:off x="410856" y="430578"/>
            <a:ext cx="636584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3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r>
              <a:rPr lang="zh-CN" altLang="en-US" sz="3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检测模拟过程</a:t>
            </a:r>
            <a:r>
              <a:rPr lang="en-US" altLang="zh-CN" sz="3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-ihep</a:t>
            </a:r>
            <a:endParaRPr lang="en-US" altLang="zh-CN" sz="4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3E599E-B315-4D88-A416-5709FC8F9B2D}"/>
              </a:ext>
            </a:extLst>
          </p:cNvPr>
          <p:cNvSpPr txBox="1"/>
          <p:nvPr/>
        </p:nvSpPr>
        <p:spPr>
          <a:xfrm>
            <a:off x="348358" y="1744394"/>
            <a:ext cx="11843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命令：</a:t>
            </a:r>
            <a:r>
              <a:rPr lang="en-US" altLang="zh-CN" sz="2400"/>
              <a:t>valgrind   --leak-check=full   --show-reachable=yes  </a:t>
            </a:r>
          </a:p>
          <a:p>
            <a:r>
              <a:rPr lang="en-US" altLang="zh-CN" sz="2400"/>
              <a:t>                          --trace-children=yes    --log-file=vallog   boss.exe   jobOptions_sim.txt </a:t>
            </a:r>
            <a:endParaRPr lang="zh-CN" altLang="en-US" sz="240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301F65E-17E0-4678-B6FF-91CEB009D38F}"/>
              </a:ext>
            </a:extLst>
          </p:cNvPr>
          <p:cNvGrpSpPr/>
          <p:nvPr/>
        </p:nvGrpSpPr>
        <p:grpSpPr>
          <a:xfrm>
            <a:off x="410856" y="3180755"/>
            <a:ext cx="6654019" cy="1938992"/>
            <a:chOff x="410856" y="3082281"/>
            <a:chExt cx="6654019" cy="1938992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269B30-25FD-4CF2-AB6F-8F230F623DD8}"/>
                </a:ext>
              </a:extLst>
            </p:cNvPr>
            <p:cNvSpPr txBox="1"/>
            <p:nvPr/>
          </p:nvSpPr>
          <p:spPr>
            <a:xfrm>
              <a:off x="410856" y="3082281"/>
              <a:ext cx="665401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/>
                <a:t>模拟</a:t>
              </a:r>
              <a:r>
                <a:rPr lang="en-US" altLang="zh-CN" sz="2400"/>
                <a:t>500</a:t>
              </a:r>
              <a:r>
                <a:rPr lang="zh-CN" altLang="en-US" sz="2400"/>
                <a:t>个事例</a:t>
              </a:r>
              <a:r>
                <a:rPr lang="en-US" altLang="zh-CN" i="1"/>
                <a:t>⸆</a:t>
              </a:r>
              <a:r>
                <a:rPr lang="zh-CN" altLang="en-US" sz="2400"/>
                <a:t>，登录节点：</a:t>
              </a:r>
              <a:endParaRPr lang="en-US" altLang="zh-CN" sz="2400"/>
            </a:p>
            <a:p>
              <a:r>
                <a:rPr lang="zh-CN" altLang="en-US" sz="2400"/>
                <a:t>普通模拟：  </a:t>
              </a:r>
              <a:r>
                <a:rPr lang="en-US" altLang="zh-CN" sz="2400"/>
                <a:t>3 : 34.6</a:t>
              </a:r>
            </a:p>
            <a:p>
              <a:r>
                <a:rPr lang="zh-CN" altLang="en-US" sz="2400"/>
                <a:t>检测模拟：</a:t>
              </a:r>
              <a:r>
                <a:rPr lang="en-US" altLang="zh-CN" sz="2400"/>
                <a:t>32 : 29.2</a:t>
              </a:r>
            </a:p>
            <a:p>
              <a:endParaRPr lang="en-US" altLang="zh-CN" sz="2400"/>
            </a:p>
            <a:p>
              <a:r>
                <a:rPr lang="zh-CN" altLang="en-US" sz="2400"/>
                <a:t>日志</a:t>
              </a:r>
              <a:r>
                <a:rPr lang="en-US" altLang="zh-CN" sz="2400"/>
                <a:t>vallog</a:t>
              </a:r>
              <a:r>
                <a:rPr lang="zh-CN" altLang="en-US" sz="2400"/>
                <a:t>：</a:t>
              </a:r>
              <a:r>
                <a:rPr lang="en-US" altLang="zh-CN" sz="2400"/>
                <a:t>1,159,108</a:t>
              </a:r>
              <a:r>
                <a:rPr lang="zh-CN" altLang="en-US" sz="2400"/>
                <a:t>行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A4337EB-A43A-4E10-8685-7EA678C7136A}"/>
                </a:ext>
              </a:extLst>
            </p:cNvPr>
            <p:cNvSpPr txBox="1"/>
            <p:nvPr/>
          </p:nvSpPr>
          <p:spPr>
            <a:xfrm>
              <a:off x="5158702" y="3562908"/>
              <a:ext cx="1270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/>
                <a:t>9 </a:t>
              </a:r>
              <a:r>
                <a:rPr lang="zh-CN" altLang="en-US" sz="2400"/>
                <a:t>倍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A84922A-8C2C-44DB-89FD-4523038D09E7}"/>
                </a:ext>
              </a:extLst>
            </p:cNvPr>
            <p:cNvCxnSpPr>
              <a:cxnSpLocks/>
            </p:cNvCxnSpPr>
            <p:nvPr/>
          </p:nvCxnSpPr>
          <p:spPr>
            <a:xfrm>
              <a:off x="3554985" y="3620145"/>
              <a:ext cx="1439045" cy="1735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4ED859C-2E78-49A8-A7A5-FA41509F2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985" y="3793741"/>
              <a:ext cx="1439045" cy="2719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4917881A-5B79-4C70-81CE-528EE8ECC811}"/>
              </a:ext>
            </a:extLst>
          </p:cNvPr>
          <p:cNvSpPr/>
          <p:nvPr/>
        </p:nvSpPr>
        <p:spPr>
          <a:xfrm>
            <a:off x="4948995" y="6581001"/>
            <a:ext cx="70593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/>
              <a:t>⸆  /afs/ihep.ac.cn/users/z/zhaoww/workarea/TestRelease/TestRelease-00-00-86/run/jobOptions_sim.txt</a:t>
            </a:r>
            <a:endParaRPr lang="zh-CN" altLang="en-US" sz="1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53B2D3-BB23-489F-93C9-36D664F579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094"/>
          <a:stretch/>
        </p:blipFill>
        <p:spPr>
          <a:xfrm>
            <a:off x="7384291" y="2947741"/>
            <a:ext cx="2608407" cy="8309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1112AB-2AB3-4E60-ACA5-600F1DAF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291" y="4105528"/>
            <a:ext cx="2608407" cy="83099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918694A-E288-400D-96BE-328B00130595}"/>
              </a:ext>
            </a:extLst>
          </p:cNvPr>
          <p:cNvSpPr txBox="1"/>
          <p:nvPr/>
        </p:nvSpPr>
        <p:spPr>
          <a:xfrm>
            <a:off x="10421038" y="3198167"/>
            <a:ext cx="1863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不使用工具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03E431-96F6-430D-8A33-C7774C82034F}"/>
              </a:ext>
            </a:extLst>
          </p:cNvPr>
          <p:cNvSpPr txBox="1"/>
          <p:nvPr/>
        </p:nvSpPr>
        <p:spPr>
          <a:xfrm>
            <a:off x="10429275" y="4290193"/>
            <a:ext cx="1630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memcheck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78947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407B6FD-1B13-4FC0-A458-6DD3FAFAF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168"/>
          <a:stretch/>
        </p:blipFill>
        <p:spPr>
          <a:xfrm>
            <a:off x="1500627" y="2168271"/>
            <a:ext cx="8766810" cy="123444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482AF99-5578-4EF3-B160-8EB625FE2283}"/>
              </a:ext>
            </a:extLst>
          </p:cNvPr>
          <p:cNvSpPr txBox="1"/>
          <p:nvPr/>
        </p:nvSpPr>
        <p:spPr>
          <a:xfrm>
            <a:off x="1092664" y="1549232"/>
            <a:ext cx="6560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登录节点：</a:t>
            </a:r>
            <a:r>
              <a:rPr lang="en-US" altLang="zh-CN" sz="2400"/>
              <a:t>500</a:t>
            </a:r>
            <a:r>
              <a:rPr lang="zh-CN" altLang="en-US" sz="2400"/>
              <a:t>事例    </a:t>
            </a:r>
            <a:r>
              <a:rPr lang="en-US" altLang="zh-CN" sz="2400"/>
              <a:t>jobOptions_sim.txt   </a:t>
            </a:r>
            <a:endParaRPr lang="zh-CN" altLang="en-US" sz="2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1E48F6-42E9-4F08-8064-225A7858075D}"/>
              </a:ext>
            </a:extLst>
          </p:cNvPr>
          <p:cNvSpPr/>
          <p:nvPr/>
        </p:nvSpPr>
        <p:spPr>
          <a:xfrm>
            <a:off x="1092664" y="3989922"/>
            <a:ext cx="5791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抢占计算节点：</a:t>
            </a:r>
            <a:r>
              <a:rPr lang="en-US" altLang="zh-CN" sz="2400"/>
              <a:t>500</a:t>
            </a:r>
            <a:r>
              <a:rPr lang="zh-CN" altLang="en-US" sz="2400"/>
              <a:t>事例    </a:t>
            </a:r>
            <a:r>
              <a:rPr lang="en-US" altLang="zh-CN" sz="2400"/>
              <a:t>jobID  1813424</a:t>
            </a:r>
            <a:endParaRPr lang="zh-CN" altLang="en-US" sz="24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D057B7-17F3-4AB1-A335-046F2D362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627" y="4794418"/>
            <a:ext cx="8778240" cy="12344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B5BAF56-0DA4-4D8A-A814-672222729E75}"/>
              </a:ext>
            </a:extLst>
          </p:cNvPr>
          <p:cNvSpPr/>
          <p:nvPr/>
        </p:nvSpPr>
        <p:spPr>
          <a:xfrm>
            <a:off x="410856" y="430578"/>
            <a:ext cx="7417415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zh-CN" altLang="en-US" sz="3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3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r>
              <a:rPr lang="zh-CN" altLang="en-US" sz="3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检测模拟过程</a:t>
            </a:r>
            <a:r>
              <a:rPr lang="en-US" altLang="zh-CN" sz="3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3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天河二号</a:t>
            </a:r>
            <a:endParaRPr lang="en-US" altLang="zh-CN" sz="48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39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3E7ECD-1BAF-4821-A64E-FE1B285BC71F}"/>
              </a:ext>
            </a:extLst>
          </p:cNvPr>
          <p:cNvSpPr txBox="1"/>
          <p:nvPr/>
        </p:nvSpPr>
        <p:spPr>
          <a:xfrm>
            <a:off x="772998" y="395927"/>
            <a:ext cx="42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总结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0383F15-2554-4BA5-B420-F364FD85041B}"/>
              </a:ext>
            </a:extLst>
          </p:cNvPr>
          <p:cNvSpPr txBox="1">
            <a:spLocks/>
          </p:cNvSpPr>
          <p:nvPr/>
        </p:nvSpPr>
        <p:spPr>
          <a:xfrm>
            <a:off x="716807" y="1690688"/>
            <a:ext cx="11475193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valgrind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工具包和基本命令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lang="en-US" altLang="zh-CN" sz="1800"/>
              <a:t>valgrind   --leak-check=full   --show-reachable=yes  --trace-children=yes    --log-file=log   program  options </a:t>
            </a:r>
            <a:r>
              <a:rPr lang="zh-CN" altLang="en-US" sz="1800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日志输出的几种错误的分析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使用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valgrind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测试模拟重建过程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在天河二号运行模拟与重建，对比</a:t>
            </a:r>
            <a:r>
              <a:rPr lang="en-US" altLang="zh-CN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ihep</a:t>
            </a:r>
            <a:r>
              <a:rPr lang="zh-CN" altLang="en-US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上的运行时间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73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C54397A-2036-497C-8148-20A6846EFF1A}"/>
              </a:ext>
            </a:extLst>
          </p:cNvPr>
          <p:cNvSpPr txBox="1">
            <a:spLocks/>
          </p:cNvSpPr>
          <p:nvPr/>
        </p:nvSpPr>
        <p:spPr bwMode="auto">
          <a:xfrm>
            <a:off x="4637666" y="2492643"/>
            <a:ext cx="291666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7200" dirty="0"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99E727-B95B-4CA5-9956-153B3D6C4AD3}"/>
              </a:ext>
            </a:extLst>
          </p:cNvPr>
          <p:cNvSpPr/>
          <p:nvPr/>
        </p:nvSpPr>
        <p:spPr>
          <a:xfrm>
            <a:off x="6711657" y="5405088"/>
            <a:ext cx="60412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赵问问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zhaoww2013@126.com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   周四 下午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904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396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8B3D0A8-C4FB-4B83-86EC-F429646FFE19}"/>
              </a:ext>
            </a:extLst>
          </p:cNvPr>
          <p:cNvSpPr txBox="1"/>
          <p:nvPr/>
        </p:nvSpPr>
        <p:spPr>
          <a:xfrm>
            <a:off x="2522195" y="2096698"/>
            <a:ext cx="3573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latin typeface="Arial Rounded MT Bold" panose="020F0704030504030204" pitchFamily="34" charset="0"/>
              </a:rPr>
              <a:t>Backup</a:t>
            </a:r>
            <a:endParaRPr lang="zh-CN" altLang="en-US" sz="60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7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21B8F7-44EC-45A2-9E48-F4A6147229C1}"/>
              </a:ext>
            </a:extLst>
          </p:cNvPr>
          <p:cNvSpPr/>
          <p:nvPr/>
        </p:nvSpPr>
        <p:spPr>
          <a:xfrm>
            <a:off x="207306" y="313232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zh-CN"/>
              <a:t>copyright </a:t>
            </a:r>
            <a:r>
              <a:rPr lang="zh-CN" altLang="en-US"/>
              <a:t>版权声明</a:t>
            </a:r>
            <a:endParaRPr lang="en-US" altLang="zh-CN"/>
          </a:p>
          <a:p>
            <a:pPr marL="342900" indent="-342900">
              <a:buAutoNum type="arabicPeriod"/>
            </a:pP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异常读写报告</a:t>
            </a:r>
          </a:p>
          <a:p>
            <a:r>
              <a:rPr lang="en-US" altLang="zh-CN"/>
              <a:t>2.1 </a:t>
            </a:r>
            <a:r>
              <a:rPr lang="zh-CN" altLang="en-US"/>
              <a:t>主线程异常读写</a:t>
            </a:r>
          </a:p>
          <a:p>
            <a:r>
              <a:rPr lang="en-US" altLang="zh-CN"/>
              <a:t>2.2 </a:t>
            </a:r>
            <a:r>
              <a:rPr lang="zh-CN" altLang="en-US"/>
              <a:t>线程</a:t>
            </a:r>
            <a:r>
              <a:rPr lang="en-US" altLang="zh-CN"/>
              <a:t>A</a:t>
            </a:r>
            <a:r>
              <a:rPr lang="zh-CN" altLang="en-US"/>
              <a:t>异常读写报告</a:t>
            </a:r>
          </a:p>
          <a:p>
            <a:r>
              <a:rPr lang="en-US" altLang="zh-CN"/>
              <a:t>2.3 </a:t>
            </a:r>
            <a:r>
              <a:rPr lang="zh-CN" altLang="en-US"/>
              <a:t>线程</a:t>
            </a:r>
            <a:r>
              <a:rPr lang="en-US" altLang="zh-CN"/>
              <a:t>B</a:t>
            </a:r>
            <a:r>
              <a:rPr lang="zh-CN" altLang="en-US"/>
              <a:t>异常读写报告</a:t>
            </a:r>
          </a:p>
          <a:p>
            <a:r>
              <a:rPr lang="en-US" altLang="zh-CN"/>
              <a:t>2... </a:t>
            </a:r>
            <a:r>
              <a:rPr lang="zh-CN" altLang="en-US"/>
              <a:t>其他线程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堆内存泄露报告</a:t>
            </a:r>
          </a:p>
          <a:p>
            <a:r>
              <a:rPr lang="en-US" altLang="zh-CN"/>
              <a:t>3.1 </a:t>
            </a:r>
            <a:r>
              <a:rPr lang="zh-CN" altLang="en-US"/>
              <a:t>堆内存使用情况概述</a:t>
            </a:r>
            <a:r>
              <a:rPr lang="en-US" altLang="zh-CN"/>
              <a:t>(HEAP SUMMARY)</a:t>
            </a:r>
          </a:p>
          <a:p>
            <a:r>
              <a:rPr lang="en-US" altLang="zh-CN"/>
              <a:t>3.2 </a:t>
            </a:r>
            <a:r>
              <a:rPr lang="zh-CN" altLang="en-US"/>
              <a:t>确信的内存泄露报告</a:t>
            </a:r>
            <a:r>
              <a:rPr lang="en-US" altLang="zh-CN"/>
              <a:t>(definitely lost)</a:t>
            </a:r>
          </a:p>
          <a:p>
            <a:r>
              <a:rPr lang="en-US" altLang="zh-CN"/>
              <a:t>3.3 </a:t>
            </a:r>
            <a:r>
              <a:rPr lang="zh-CN" altLang="en-US"/>
              <a:t>可疑内存操作报告 </a:t>
            </a:r>
            <a:r>
              <a:rPr lang="en-US" altLang="zh-CN"/>
              <a:t>(show-reachable=no</a:t>
            </a:r>
            <a:r>
              <a:rPr lang="zh-CN" altLang="en-US"/>
              <a:t>关闭</a:t>
            </a:r>
            <a:r>
              <a:rPr lang="en-US" altLang="zh-CN"/>
              <a:t>)</a:t>
            </a:r>
          </a:p>
          <a:p>
            <a:r>
              <a:rPr lang="en-US" altLang="zh-CN"/>
              <a:t>3.4 </a:t>
            </a:r>
            <a:r>
              <a:rPr lang="zh-CN" altLang="en-US"/>
              <a:t>泄露情况概述</a:t>
            </a:r>
            <a:r>
              <a:rPr lang="en-US" altLang="zh-CN"/>
              <a:t>(LEAK SUMMARY)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7B6C1A-6F8B-4B50-A133-F60B54A67A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148"/>
          <a:stretch/>
        </p:blipFill>
        <p:spPr>
          <a:xfrm>
            <a:off x="3709086" y="124304"/>
            <a:ext cx="7895780" cy="226291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0779713-29E8-4BA3-8D40-4EC2272475B7}"/>
              </a:ext>
            </a:extLst>
          </p:cNvPr>
          <p:cNvSpPr/>
          <p:nvPr/>
        </p:nvSpPr>
        <p:spPr>
          <a:xfrm>
            <a:off x="172522" y="429404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==8551== LEAK SUMMARY:</a:t>
            </a:r>
          </a:p>
          <a:p>
            <a:r>
              <a:rPr lang="en-US" altLang="zh-CN"/>
              <a:t>==8551==    definitely lost: 0 bytes in 0 blocks</a:t>
            </a:r>
          </a:p>
          <a:p>
            <a:r>
              <a:rPr lang="en-US" altLang="zh-CN"/>
              <a:t>==8551==    indirectly lost: 0 bytes in 0 blocks</a:t>
            </a:r>
          </a:p>
          <a:p>
            <a:r>
              <a:rPr lang="en-US" altLang="zh-CN"/>
              <a:t>==8551==      possibly lost: 850,062 bytes in 22,022 blocks</a:t>
            </a:r>
          </a:p>
          <a:p>
            <a:r>
              <a:rPr lang="en-US" altLang="zh-CN"/>
              <a:t>==8551==    still reachable: 669,369 bytes in 22,103 blocks</a:t>
            </a:r>
          </a:p>
          <a:p>
            <a:r>
              <a:rPr lang="en-US" altLang="zh-CN"/>
              <a:t>==8551==         suppressed: 0 bytes in 0 blocks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4F7C9D-4732-43E0-A784-169F761E1DDF}"/>
              </a:ext>
            </a:extLst>
          </p:cNvPr>
          <p:cNvSpPr/>
          <p:nvPr/>
        </p:nvSpPr>
        <p:spPr>
          <a:xfrm>
            <a:off x="6303306" y="3196544"/>
            <a:ext cx="57161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definitely lost</a:t>
            </a:r>
            <a:r>
              <a:rPr lang="zh-CN" altLang="en-US"/>
              <a:t>：内存没有被释放，且没有任何指针指向这里。肯定泄漏了。报告给出的堆栈是内存被分配时的调用堆栈，它可以基本明确内存是由什么业务逻辑创建的。 </a:t>
            </a:r>
            <a:endParaRPr lang="en-US" altLang="zh-CN"/>
          </a:p>
          <a:p>
            <a:r>
              <a:rPr lang="en-US" altLang="zh-CN"/>
              <a:t>still reachable</a:t>
            </a:r>
            <a:r>
              <a:rPr lang="zh-CN" altLang="en-US"/>
              <a:t>：是说内存没有被释放，尽管如此仍有指针指向，内存仍在使用中，这可以不算泄露。</a:t>
            </a:r>
            <a:r>
              <a:rPr lang="en-US" altLang="zh-CN"/>
              <a:t>(</a:t>
            </a:r>
            <a:r>
              <a:rPr lang="zh-CN" altLang="en-US"/>
              <a:t>程序退出时仍在工作的异步系统调用</a:t>
            </a:r>
            <a:r>
              <a:rPr lang="en-US" altLang="zh-CN"/>
              <a:t>?) </a:t>
            </a:r>
          </a:p>
          <a:p>
            <a:r>
              <a:rPr lang="en-US" altLang="zh-CN"/>
              <a:t>possibly lost</a:t>
            </a:r>
            <a:r>
              <a:rPr lang="zh-CN" altLang="en-US"/>
              <a:t>：是说可能有泄漏，一般是有二级指针（指针的指针）等复杂情况不易于追踪时出现。 </a:t>
            </a:r>
            <a:endParaRPr lang="en-US" altLang="zh-CN"/>
          </a:p>
          <a:p>
            <a:r>
              <a:rPr lang="en-US" altLang="zh-CN"/>
              <a:t>suppressed</a:t>
            </a:r>
            <a:r>
              <a:rPr lang="zh-CN" altLang="en-US"/>
              <a:t>：统计了使用</a:t>
            </a:r>
            <a:r>
              <a:rPr lang="en-US" altLang="zh-CN"/>
              <a:t>valgrind</a:t>
            </a:r>
            <a:r>
              <a:rPr lang="zh-CN" altLang="en-US"/>
              <a:t>的某些参数取消了特定库的某些错误，会被归结到这里</a:t>
            </a:r>
          </a:p>
        </p:txBody>
      </p:sp>
    </p:spTree>
    <p:extLst>
      <p:ext uri="{BB962C8B-B14F-4D97-AF65-F5344CB8AC3E}">
        <p14:creationId xmlns:p14="http://schemas.microsoft.com/office/powerpoint/2010/main" val="2562260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0F6D8DD-B0F8-4E5C-81DA-20E3CF00192E}"/>
              </a:ext>
            </a:extLst>
          </p:cNvPr>
          <p:cNvSpPr/>
          <p:nvPr/>
        </p:nvSpPr>
        <p:spPr>
          <a:xfrm>
            <a:off x="335733" y="1449990"/>
            <a:ext cx="1126006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int main(int argc, char *argv[])</a:t>
            </a:r>
          </a:p>
          <a:p>
            <a:endParaRPr lang="en-US" altLang="zh-CN"/>
          </a:p>
          <a:p>
            <a:r>
              <a:rPr lang="en-US" altLang="zh-CN"/>
              <a:t>{    </a:t>
            </a:r>
          </a:p>
          <a:p>
            <a:r>
              <a:rPr lang="en-US" altLang="zh-CN"/>
              <a:t>char* bigBuff = (char*)malloc(1024);    </a:t>
            </a:r>
          </a:p>
          <a:p>
            <a:r>
              <a:rPr lang="en-US" altLang="zh-CN"/>
              <a:t>char* offsetBuff = bigBuff + 888;   </a:t>
            </a:r>
          </a:p>
          <a:p>
            <a:r>
              <a:rPr lang="en-US" altLang="zh-CN"/>
              <a:t> free(offsetBuff);</a:t>
            </a:r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free() / delete / delete[] / realloc() </a:t>
            </a:r>
            <a:r>
              <a:rPr lang="zh-CN" altLang="en-US"/>
              <a:t>四种中的任一种，这里是</a:t>
            </a:r>
            <a:r>
              <a:rPr lang="en-US" altLang="zh-CN"/>
              <a:t>free</a:t>
            </a:r>
            <a:r>
              <a:rPr lang="zh-CN" altLang="en-US"/>
              <a:t>的非法释放。在描述地址的相对关系时，使用了一个句子，句子的格式是：</a:t>
            </a:r>
            <a:r>
              <a:rPr lang="en-US" altLang="zh-CN"/>
              <a:t>Address 0x???????? is {x} bytes {inside/before/after} a block of size {y} {alloc’d/free’d}</a:t>
            </a:r>
          </a:p>
          <a:p>
            <a:endParaRPr lang="en-US" altLang="zh-CN"/>
          </a:p>
          <a:p>
            <a:r>
              <a:rPr lang="zh-CN" altLang="en-US"/>
              <a:t>它表示了释放的地址与一个</a:t>
            </a:r>
            <a:r>
              <a:rPr lang="en-US" altLang="zh-CN"/>
              <a:t>y</a:t>
            </a:r>
            <a:r>
              <a:rPr lang="zh-CN" altLang="en-US"/>
              <a:t>长度块的相对位置关系。如果地址位于块前，则用</a:t>
            </a:r>
            <a:r>
              <a:rPr lang="en-US" altLang="zh-CN"/>
              <a:t>before</a:t>
            </a:r>
            <a:r>
              <a:rPr lang="zh-CN" altLang="en-US"/>
              <a:t>，位于块内则用</a:t>
            </a:r>
            <a:r>
              <a:rPr lang="en-US" altLang="zh-CN"/>
              <a:t>inside</a:t>
            </a:r>
            <a:r>
              <a:rPr lang="zh-CN" altLang="en-US"/>
              <a:t>，块后则是</a:t>
            </a:r>
            <a:r>
              <a:rPr lang="en-US" altLang="zh-CN"/>
              <a:t>after</a:t>
            </a:r>
            <a:r>
              <a:rPr lang="zh-CN" altLang="en-US"/>
              <a:t>。而最后的</a:t>
            </a:r>
            <a:r>
              <a:rPr lang="en-US" altLang="zh-CN"/>
              <a:t>alloc’d</a:t>
            </a:r>
            <a:r>
              <a:rPr lang="zh-CN" altLang="en-US"/>
              <a:t>代表这个</a:t>
            </a:r>
            <a:r>
              <a:rPr lang="en-US" altLang="zh-CN"/>
              <a:t>y</a:t>
            </a:r>
            <a:r>
              <a:rPr lang="zh-CN" altLang="en-US"/>
              <a:t>长度的块处于有效状态，其分配时的栈如下；而</a:t>
            </a:r>
            <a:r>
              <a:rPr lang="en-US" altLang="zh-CN"/>
              <a:t>free’d</a:t>
            </a:r>
            <a:r>
              <a:rPr lang="zh-CN" altLang="en-US"/>
              <a:t>代表</a:t>
            </a:r>
            <a:r>
              <a:rPr lang="en-US" altLang="zh-CN"/>
              <a:t>y</a:t>
            </a:r>
            <a:r>
              <a:rPr lang="zh-CN" altLang="en-US"/>
              <a:t>长度块已删除，其删除时的栈如下。</a:t>
            </a:r>
            <a:endParaRPr lang="en-US" altLang="zh-CN"/>
          </a:p>
          <a:p>
            <a:r>
              <a:rPr lang="zh-CN" altLang="en-US"/>
              <a:t>所以上面的报告可以解释为：地址</a:t>
            </a:r>
            <a:r>
              <a:rPr lang="en-US" altLang="zh-CN"/>
              <a:t>0x41f23a0</a:t>
            </a:r>
            <a:r>
              <a:rPr lang="zh-CN" altLang="en-US"/>
              <a:t>位于一个长度</a:t>
            </a:r>
            <a:r>
              <a:rPr lang="en-US" altLang="zh-CN"/>
              <a:t>1024</a:t>
            </a:r>
            <a:r>
              <a:rPr lang="zh-CN" altLang="en-US"/>
              <a:t>的有效块内</a:t>
            </a:r>
            <a:r>
              <a:rPr lang="en-US" altLang="zh-CN"/>
              <a:t>+888</a:t>
            </a:r>
            <a:r>
              <a:rPr lang="zh-CN" altLang="en-US"/>
              <a:t>处，其分配时的调用堆栈如下。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C789EA-4A4E-41CF-860E-CC4C8464C4BB}"/>
              </a:ext>
            </a:extLst>
          </p:cNvPr>
          <p:cNvSpPr/>
          <p:nvPr/>
        </p:nvSpPr>
        <p:spPr>
          <a:xfrm>
            <a:off x="532680" y="249491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/>
              <a:t>异常释放</a:t>
            </a:r>
            <a:endParaRPr lang="en-US" altLang="zh-CN" sz="36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8114EF-D97C-4830-BFE5-ECE45083EA9D}"/>
              </a:ext>
            </a:extLst>
          </p:cNvPr>
          <p:cNvSpPr/>
          <p:nvPr/>
        </p:nvSpPr>
        <p:spPr>
          <a:xfrm>
            <a:off x="5760267" y="5726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/>
          </a:p>
          <a:p>
            <a:r>
              <a:rPr lang="en-US" altLang="zh-CN"/>
              <a:t>Invalid free() / delete / delete[] / realloc()  </a:t>
            </a:r>
          </a:p>
          <a:p>
            <a:r>
              <a:rPr lang="en-US" altLang="zh-CN"/>
              <a:t>at 0x402B06C: free (in /usr/lib/valgrind/vgpreload_memcheck-x86-linux.so)  </a:t>
            </a:r>
          </a:p>
          <a:p>
            <a:r>
              <a:rPr lang="en-US" altLang="zh-CN"/>
              <a:t>by 0x8048461: main (main.cpp:24) </a:t>
            </a:r>
          </a:p>
          <a:p>
            <a:r>
              <a:rPr lang="en-US" altLang="zh-CN"/>
              <a:t>Address 0x41f23a0 is 888 bytes inside a block of size 1,024 alloc’d  </a:t>
            </a:r>
          </a:p>
          <a:p>
            <a:r>
              <a:rPr lang="en-US" altLang="zh-CN"/>
              <a:t>at 0x402BE68: malloc (in /usr/lib/valgrind/vgpreload_memcheck-x86-linux.so)  </a:t>
            </a:r>
          </a:p>
          <a:p>
            <a:r>
              <a:rPr lang="en-US" altLang="zh-CN"/>
              <a:t>by 0x8048444: main (main.cpp:17)</a:t>
            </a:r>
          </a:p>
        </p:txBody>
      </p:sp>
    </p:spTree>
    <p:extLst>
      <p:ext uri="{BB962C8B-B14F-4D97-AF65-F5344CB8AC3E}">
        <p14:creationId xmlns:p14="http://schemas.microsoft.com/office/powerpoint/2010/main" val="166690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5BD032-9198-490B-9EDF-808426BC59A2}"/>
              </a:ext>
            </a:extLst>
          </p:cNvPr>
          <p:cNvSpPr/>
          <p:nvPr/>
        </p:nvSpPr>
        <p:spPr>
          <a:xfrm>
            <a:off x="662640" y="349787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非法读写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15C1AE-9CFA-40B4-A1FF-C992F1BC709D}"/>
              </a:ext>
            </a:extLst>
          </p:cNvPr>
          <p:cNvSpPr/>
          <p:nvPr/>
        </p:nvSpPr>
        <p:spPr>
          <a:xfrm>
            <a:off x="896469" y="136736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int main(int argc, char *argv[])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char* bigBuff = (char*)malloc(1024);</a:t>
            </a:r>
          </a:p>
          <a:p>
            <a:r>
              <a:rPr lang="en-US" altLang="zh-CN"/>
              <a:t>    uint64_t* bigNum = (uint64_t*)(bigBuff+1020);</a:t>
            </a:r>
          </a:p>
          <a:p>
            <a:r>
              <a:rPr lang="en-US" altLang="zh-CN"/>
              <a:t>    *bigNum = 0x12345678AABBCCDD;</a:t>
            </a:r>
          </a:p>
          <a:p>
            <a:r>
              <a:rPr lang="en-US" altLang="zh-CN"/>
              <a:t>    printf("bigNum is %llu\n",*bigNum);</a:t>
            </a:r>
          </a:p>
          <a:p>
            <a:r>
              <a:rPr lang="en-US" altLang="zh-CN"/>
              <a:t>    free(bigBuff);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EE4B42-2FAD-49D7-858B-8C8CED99244A}"/>
              </a:ext>
            </a:extLst>
          </p:cNvPr>
          <p:cNvSpPr/>
          <p:nvPr/>
        </p:nvSpPr>
        <p:spPr>
          <a:xfrm>
            <a:off x="6096000" y="873096"/>
            <a:ext cx="102000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Invalid write of size 4</a:t>
            </a:r>
          </a:p>
          <a:p>
            <a:r>
              <a:rPr lang="en-US" altLang="zh-CN"/>
              <a:t> at 0x8048490: main (main.cpp:19)</a:t>
            </a:r>
          </a:p>
          <a:p>
            <a:r>
              <a:rPr lang="en-US" altLang="zh-CN"/>
              <a:t>Address 0x41f2428 is 0 bytes after a block of size 1,024 alloc'd</a:t>
            </a:r>
          </a:p>
          <a:p>
            <a:r>
              <a:rPr lang="en-US" altLang="zh-CN"/>
              <a:t> at 0x402BE68: malloc (in /usr/lib/valgrind/vgpreload_memcheck-x86-linux.so)</a:t>
            </a:r>
          </a:p>
          <a:p>
            <a:r>
              <a:rPr lang="en-US" altLang="zh-CN"/>
              <a:t> by 0x8048474: main (main.cpp:17)</a:t>
            </a:r>
          </a:p>
          <a:p>
            <a:endParaRPr lang="en-US" altLang="zh-CN"/>
          </a:p>
          <a:p>
            <a:r>
              <a:rPr lang="en-US" altLang="zh-CN"/>
              <a:t>Invalid read of size 4</a:t>
            </a:r>
          </a:p>
          <a:p>
            <a:r>
              <a:rPr lang="en-US" altLang="zh-CN"/>
              <a:t> at 0x804849B: main (main.cpp:20)</a:t>
            </a:r>
          </a:p>
          <a:p>
            <a:r>
              <a:rPr lang="en-US" altLang="zh-CN"/>
              <a:t>Address 0x41f2428 is 0 bytes after a block of size 1,024 alloc'd</a:t>
            </a:r>
          </a:p>
          <a:p>
            <a:r>
              <a:rPr lang="en-US" altLang="zh-CN"/>
              <a:t> at 0x402BE68: malloc (in /usr/lib/valgrind/vgpreload_memcheck-x86-linux.so)</a:t>
            </a:r>
          </a:p>
          <a:p>
            <a:r>
              <a:rPr lang="en-US" altLang="zh-CN"/>
              <a:t> by 0x8048474: main (main.cpp:17)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4BC3DB-A3B4-41A7-8CA8-166445E1084C}"/>
              </a:ext>
            </a:extLst>
          </p:cNvPr>
          <p:cNvSpPr/>
          <p:nvPr/>
        </p:nvSpPr>
        <p:spPr>
          <a:xfrm>
            <a:off x="896469" y="4751968"/>
            <a:ext cx="103230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对一个内存区的使用超过了分配的大小时，可以触发</a:t>
            </a:r>
            <a:r>
              <a:rPr lang="en-US" altLang="zh-CN"/>
              <a:t>Invalid write/read</a:t>
            </a:r>
            <a:r>
              <a:rPr lang="zh-CN" altLang="en-US"/>
              <a:t>，同时被告知长度。本例中</a:t>
            </a:r>
            <a:r>
              <a:rPr lang="en-US" altLang="zh-CN"/>
              <a:t>uint64_t</a:t>
            </a:r>
            <a:r>
              <a:rPr lang="zh-CN" altLang="en-US"/>
              <a:t>有</a:t>
            </a:r>
            <a:r>
              <a:rPr lang="en-US" altLang="zh-CN"/>
              <a:t>8</a:t>
            </a:r>
            <a:r>
              <a:rPr lang="zh-CN" altLang="en-US"/>
              <a:t>字节长，访问超出了</a:t>
            </a:r>
            <a:r>
              <a:rPr lang="en-US" altLang="zh-CN"/>
              <a:t>4</a:t>
            </a:r>
            <a:r>
              <a:rPr lang="zh-CN" altLang="en-US"/>
              <a:t>字节。如果将</a:t>
            </a:r>
            <a:r>
              <a:rPr lang="en-US" altLang="zh-CN"/>
              <a:t>bigBuff+1020</a:t>
            </a:r>
            <a:r>
              <a:rPr lang="zh-CN" altLang="en-US"/>
              <a:t>改成</a:t>
            </a:r>
            <a:r>
              <a:rPr lang="en-US" altLang="zh-CN"/>
              <a:t>bigBuff-20</a:t>
            </a:r>
            <a:r>
              <a:rPr lang="zh-CN" altLang="en-US"/>
              <a:t>，那么报告中会准确的告诉你</a:t>
            </a:r>
            <a:r>
              <a:rPr lang="en-US" altLang="zh-CN"/>
              <a:t>Address xxx is 20 bytes before a block of …</a:t>
            </a:r>
          </a:p>
          <a:p>
            <a:r>
              <a:rPr lang="zh-CN" altLang="en-US"/>
              <a:t>另外一个有趣的现象是，我发现对</a:t>
            </a:r>
            <a:r>
              <a:rPr lang="en-US" altLang="zh-CN"/>
              <a:t>uint64_t</a:t>
            </a:r>
            <a:r>
              <a:rPr lang="zh-CN" altLang="en-US"/>
              <a:t>的非法访问会产生</a:t>
            </a:r>
            <a:r>
              <a:rPr lang="en-US" altLang="zh-CN"/>
              <a:t>2</a:t>
            </a:r>
            <a:r>
              <a:rPr lang="zh-CN" altLang="en-US"/>
              <a:t>次</a:t>
            </a:r>
            <a:r>
              <a:rPr lang="en-US" altLang="zh-CN"/>
              <a:t>4</a:t>
            </a:r>
            <a:r>
              <a:rPr lang="zh-CN" altLang="en-US"/>
              <a:t>字节长度非法访问的报告，这说明了什么？</a:t>
            </a:r>
          </a:p>
        </p:txBody>
      </p:sp>
    </p:spTree>
    <p:extLst>
      <p:ext uri="{BB962C8B-B14F-4D97-AF65-F5344CB8AC3E}">
        <p14:creationId xmlns:p14="http://schemas.microsoft.com/office/powerpoint/2010/main" val="168954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3E7ECD-1BAF-4821-A64E-FE1B285BC71F}"/>
              </a:ext>
            </a:extLst>
          </p:cNvPr>
          <p:cNvSpPr txBox="1"/>
          <p:nvPr/>
        </p:nvSpPr>
        <p:spPr>
          <a:xfrm>
            <a:off x="772998" y="395927"/>
            <a:ext cx="42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/>
              <a:t>概述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0383F15-2554-4BA5-B420-F364FD85041B}"/>
              </a:ext>
            </a:extLst>
          </p:cNvPr>
          <p:cNvSpPr txBox="1">
            <a:spLocks/>
          </p:cNvSpPr>
          <p:nvPr/>
        </p:nvSpPr>
        <p:spPr>
          <a:xfrm>
            <a:off x="716807" y="1690688"/>
            <a:ext cx="11035937" cy="378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介绍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valgrind</a:t>
            </a: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简介，工具包与命令选项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使用</a:t>
            </a:r>
            <a:r>
              <a:rPr lang="en-US" altLang="zh-CN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valgrind</a:t>
            </a:r>
            <a:r>
              <a:rPr lang="zh-CN" altLang="en-US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检测简单</a:t>
            </a:r>
            <a:r>
              <a:rPr lang="en-US" altLang="zh-CN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C</a:t>
            </a:r>
            <a:r>
              <a:rPr lang="zh-CN" altLang="en-US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程序与错误分析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使用</a:t>
            </a:r>
            <a:r>
              <a:rPr lang="en-US" altLang="zh-CN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valgrind</a:t>
            </a:r>
            <a:r>
              <a:rPr lang="zh-CN" altLang="en-US">
                <a:solidFill>
                  <a:sysClr val="windowText" lastClr="000000"/>
                </a:solidFill>
                <a:latin typeface="等线" panose="020F0502020204030204"/>
                <a:ea typeface="等线" panose="02010600030101010101" pitchFamily="2" charset="-122"/>
              </a:rPr>
              <a:t>检测模拟重建过程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845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608940-6B0A-4114-BB58-EE028B70C0ED}"/>
              </a:ext>
            </a:extLst>
          </p:cNvPr>
          <p:cNvSpPr/>
          <p:nvPr/>
        </p:nvSpPr>
        <p:spPr>
          <a:xfrm>
            <a:off x="398511" y="32183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不匹配的释放</a:t>
            </a:r>
            <a:endParaRPr lang="zh-CN" altLang="en-US" sz="4000" i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0C979C-9F62-4512-8646-4912D16E1D08}"/>
              </a:ext>
            </a:extLst>
          </p:cNvPr>
          <p:cNvSpPr/>
          <p:nvPr/>
        </p:nvSpPr>
        <p:spPr>
          <a:xfrm>
            <a:off x="398511" y="106848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int main(int argc, char *argv[])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int unused;</a:t>
            </a:r>
          </a:p>
          <a:p>
            <a:r>
              <a:rPr lang="en-US" altLang="zh-CN"/>
              <a:t>    char* bigBuff = (char*)malloc(1024);</a:t>
            </a:r>
          </a:p>
          <a:p>
            <a:r>
              <a:rPr lang="en-US" altLang="zh-CN"/>
              <a:t>    delete[] bigBuff;</a:t>
            </a:r>
          </a:p>
          <a:p>
            <a:r>
              <a:rPr lang="en-US" altLang="zh-CN"/>
              <a:t>    printf("unused=%d",unused);</a:t>
            </a:r>
          </a:p>
          <a:p>
            <a:r>
              <a:rPr lang="en-US" altLang="zh-CN"/>
              <a:t>}    </a:t>
            </a:r>
            <a:r>
              <a:rPr lang="en-US" altLang="zh-CN">
                <a:solidFill>
                  <a:srgbClr val="FF0000"/>
                </a:solidFill>
              </a:rPr>
              <a:t>//gcc</a:t>
            </a:r>
            <a:r>
              <a:rPr lang="zh-CN" altLang="en-US">
                <a:solidFill>
                  <a:srgbClr val="FF0000"/>
                </a:solidFill>
              </a:rPr>
              <a:t>过不了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56D42B-8384-4F80-AA1B-B44EB69705E4}"/>
              </a:ext>
            </a:extLst>
          </p:cNvPr>
          <p:cNvSpPr/>
          <p:nvPr/>
        </p:nvSpPr>
        <p:spPr>
          <a:xfrm>
            <a:off x="5459920" y="1003610"/>
            <a:ext cx="96280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Mismatched free() / delete / delete []</a:t>
            </a:r>
          </a:p>
          <a:p>
            <a:r>
              <a:rPr lang="en-US" altLang="zh-CN"/>
              <a:t> at 0x402A8DC: operator delete[](void*) (in /usr/lib/valgrind/vgpreload_memcheck-x86-linux.so)</a:t>
            </a:r>
          </a:p>
          <a:p>
            <a:r>
              <a:rPr lang="en-US" altLang="zh-CN"/>
              <a:t> by 0x80484FB: main (main.cpp:19)</a:t>
            </a:r>
          </a:p>
          <a:p>
            <a:r>
              <a:rPr lang="en-US" altLang="zh-CN"/>
              <a:t>Address 0x4323028 is 0 bytes inside a block of size 1,024 alloc'd</a:t>
            </a:r>
          </a:p>
          <a:p>
            <a:r>
              <a:rPr lang="en-US" altLang="zh-CN"/>
              <a:t> at 0x402BE68: malloc (in /usr/lib/valgrind/vgpreload_memcheck-x86-linux.so)</a:t>
            </a:r>
          </a:p>
          <a:p>
            <a:r>
              <a:rPr lang="en-US" altLang="zh-CN"/>
              <a:t> by 0x80484E4: main (main.cpp:18)</a:t>
            </a:r>
          </a:p>
          <a:p>
            <a:endParaRPr lang="en-US" altLang="zh-CN"/>
          </a:p>
          <a:p>
            <a:r>
              <a:rPr lang="en-US" altLang="zh-CN"/>
              <a:t>Use of uninitialised value of size 4</a:t>
            </a:r>
          </a:p>
          <a:p>
            <a:r>
              <a:rPr lang="en-US" altLang="zh-CN"/>
              <a:t> at 0x416E0DB: _itoa_word (_itoa.c:195)</a:t>
            </a:r>
          </a:p>
          <a:p>
            <a:r>
              <a:rPr lang="en-US" altLang="zh-CN"/>
              <a:t> by 0x417221A: vfprintf (vfprintf.c:1629)</a:t>
            </a:r>
          </a:p>
          <a:p>
            <a:r>
              <a:rPr lang="en-US" altLang="zh-CN"/>
              <a:t> by 0x4178B2E: printf (printf.c:35)</a:t>
            </a:r>
          </a:p>
          <a:p>
            <a:r>
              <a:rPr lang="en-US" altLang="zh-CN"/>
              <a:t> by 0x41454D2: (below main) (libc-start.c:226)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E1989E-57C0-4B88-AB98-F4C93C8BA50A}"/>
              </a:ext>
            </a:extLst>
          </p:cNvPr>
          <p:cNvSpPr/>
          <p:nvPr/>
        </p:nvSpPr>
        <p:spPr>
          <a:xfrm>
            <a:off x="5459920" y="507180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不管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malloc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分配后用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delete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还是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delete[]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，又或者是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new[]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之后粗心用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delete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释放，都会得到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Mismatched free() / delete / delete []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报告，且报告主体内容基本一致。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397123-51B4-40D4-8E2A-E6F46303AB51}"/>
              </a:ext>
            </a:extLst>
          </p:cNvPr>
          <p:cNvSpPr/>
          <p:nvPr/>
        </p:nvSpPr>
        <p:spPr>
          <a:xfrm>
            <a:off x="398511" y="342962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#include &lt;stdio.h&gt;</a:t>
            </a:r>
          </a:p>
          <a:p>
            <a:r>
              <a:rPr lang="en-US" altLang="zh-CN"/>
              <a:t>#include &lt;string.h&gt;</a:t>
            </a:r>
          </a:p>
          <a:p>
            <a:r>
              <a:rPr lang="en-US" altLang="zh-CN"/>
              <a:t>int main()</a:t>
            </a:r>
          </a:p>
          <a:p>
            <a:r>
              <a:rPr lang="en-US" altLang="zh-CN"/>
              <a:t>{	int i;</a:t>
            </a:r>
          </a:p>
          <a:p>
            <a:r>
              <a:rPr lang="en-US" altLang="zh-CN"/>
              <a:t>	if(i == 0)</a:t>
            </a:r>
          </a:p>
          <a:p>
            <a:r>
              <a:rPr lang="en-US" altLang="zh-CN"/>
              <a:t>	{</a:t>
            </a:r>
          </a:p>
          <a:p>
            <a:r>
              <a:rPr lang="en-US" altLang="zh-CN"/>
              <a:t>		printf("[%d]\n", i);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	return 0;</a:t>
            </a:r>
          </a:p>
          <a:p>
            <a:r>
              <a:rPr lang="en-US" altLang="zh-CN"/>
              <a:t>} </a:t>
            </a:r>
            <a:r>
              <a:rPr lang="en-US" altLang="zh-CN">
                <a:solidFill>
                  <a:srgbClr val="FF0000"/>
                </a:solidFill>
              </a:rPr>
              <a:t>//gcc</a:t>
            </a:r>
            <a:r>
              <a:rPr lang="zh-CN" altLang="en-US">
                <a:solidFill>
                  <a:srgbClr val="FF0000"/>
                </a:solidFill>
              </a:rPr>
              <a:t>可以过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17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00BE531-820B-4A28-B1F3-FA6175F74825}"/>
              </a:ext>
            </a:extLst>
          </p:cNvPr>
          <p:cNvSpPr/>
          <p:nvPr/>
        </p:nvSpPr>
        <p:spPr>
          <a:xfrm>
            <a:off x="408600" y="339769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使用未初始的值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73BD0DA-A0BB-4080-BD63-3BCCE2A5DE5D}"/>
              </a:ext>
            </a:extLst>
          </p:cNvPr>
          <p:cNvSpPr/>
          <p:nvPr/>
        </p:nvSpPr>
        <p:spPr>
          <a:xfrm>
            <a:off x="1120451" y="5143733"/>
            <a:ext cx="9177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上例中</a:t>
            </a:r>
            <a:r>
              <a:rPr lang="en-US" altLang="zh-CN"/>
              <a:t>int unused</a:t>
            </a:r>
            <a:r>
              <a:rPr lang="zh-CN" altLang="en-US"/>
              <a:t>并未赋值即被使用，得到了</a:t>
            </a:r>
            <a:r>
              <a:rPr lang="en-US" altLang="zh-CN"/>
              <a:t>Use of uninitialised value of size 4</a:t>
            </a:r>
            <a:r>
              <a:rPr lang="zh-CN" altLang="en-US"/>
              <a:t>的报告，这样的问题通常不致命，但是也需要排除。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可以观察到一个有趣情况，堆栈最后一层首次出现了 </a:t>
            </a:r>
            <a:r>
              <a:rPr lang="en-US" altLang="zh-CN"/>
              <a:t>(below main)</a:t>
            </a:r>
            <a:r>
              <a:rPr lang="zh-CN" altLang="en-US"/>
              <a:t>，它表示代码位于</a:t>
            </a:r>
            <a:r>
              <a:rPr lang="en-US" altLang="zh-CN"/>
              <a:t>main</a:t>
            </a:r>
            <a:r>
              <a:rPr lang="zh-CN" altLang="en-US"/>
              <a:t>函数以外被执行，也并非来自于线程，我还不能明确解释这种现象</a:t>
            </a:r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D8B412-C06B-4E33-8FD7-EE8887ED4E84}"/>
              </a:ext>
            </a:extLst>
          </p:cNvPr>
          <p:cNvSpPr/>
          <p:nvPr/>
        </p:nvSpPr>
        <p:spPr>
          <a:xfrm>
            <a:off x="408600" y="152747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#include &lt;stdio.h&gt;</a:t>
            </a:r>
          </a:p>
          <a:p>
            <a:r>
              <a:rPr lang="en-US" altLang="zh-CN"/>
              <a:t>#include &lt;string.h&gt;</a:t>
            </a:r>
          </a:p>
          <a:p>
            <a:r>
              <a:rPr lang="en-US" altLang="zh-CN"/>
              <a:t>int main()</a:t>
            </a:r>
          </a:p>
          <a:p>
            <a:r>
              <a:rPr lang="en-US" altLang="zh-CN"/>
              <a:t>{	int i;</a:t>
            </a:r>
          </a:p>
          <a:p>
            <a:r>
              <a:rPr lang="en-US" altLang="zh-CN"/>
              <a:t>	if(i == 0)</a:t>
            </a:r>
          </a:p>
          <a:p>
            <a:r>
              <a:rPr lang="en-US" altLang="zh-CN"/>
              <a:t>	{</a:t>
            </a:r>
          </a:p>
          <a:p>
            <a:r>
              <a:rPr lang="en-US" altLang="zh-CN"/>
              <a:t>		printf("[%d]\n", i);</a:t>
            </a:r>
          </a:p>
          <a:p>
            <a:r>
              <a:rPr lang="en-US" altLang="zh-CN"/>
              <a:t>	}</a:t>
            </a:r>
          </a:p>
          <a:p>
            <a:r>
              <a:rPr lang="en-US" altLang="zh-CN"/>
              <a:t>	return 0;</a:t>
            </a:r>
          </a:p>
          <a:p>
            <a:r>
              <a:rPr lang="en-US" altLang="zh-CN"/>
              <a:t>} </a:t>
            </a:r>
            <a:r>
              <a:rPr lang="en-US" altLang="zh-CN">
                <a:solidFill>
                  <a:srgbClr val="FF0000"/>
                </a:solidFill>
              </a:rPr>
              <a:t>//gcc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g++</a:t>
            </a:r>
            <a:r>
              <a:rPr lang="zh-CN" altLang="en-US">
                <a:solidFill>
                  <a:srgbClr val="FF0000"/>
                </a:solidFill>
              </a:rPr>
              <a:t>可以过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053E1F-D7A3-4EF4-AA81-68C62B632210}"/>
              </a:ext>
            </a:extLst>
          </p:cNvPr>
          <p:cNvSpPr/>
          <p:nvPr/>
        </p:nvSpPr>
        <p:spPr>
          <a:xfrm>
            <a:off x="4712676" y="1057336"/>
            <a:ext cx="855315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Conditional jump or move depends on uninitialised value(s)</a:t>
            </a:r>
          </a:p>
          <a:p>
            <a:r>
              <a:rPr lang="en-US" altLang="zh-CN"/>
              <a:t>==14667==    at 0x4004B0: main (uninitial.c:7)</a:t>
            </a:r>
          </a:p>
          <a:p>
            <a:r>
              <a:rPr lang="en-US" altLang="zh-CN"/>
              <a:t>==14667==</a:t>
            </a:r>
          </a:p>
          <a:p>
            <a:r>
              <a:rPr lang="en-US" altLang="zh-CN"/>
              <a:t>==14667== Use of uninitialised value of size 8</a:t>
            </a:r>
          </a:p>
          <a:p>
            <a:r>
              <a:rPr lang="en-US" altLang="zh-CN"/>
              <a:t>==14667==    at 0x317B24397B: _itoa_word (in /lib64/libc-2.12.so)</a:t>
            </a:r>
          </a:p>
          <a:p>
            <a:r>
              <a:rPr lang="en-US" altLang="zh-CN"/>
              <a:t>==14667==    by 0x317B246532: vfprintf (in /lib64/libc-2.12.so)</a:t>
            </a:r>
          </a:p>
          <a:p>
            <a:r>
              <a:rPr lang="en-US" altLang="zh-CN"/>
              <a:t>==14667==    by 0x317B24F069: printf (in /lib64/libc-2.12.so)</a:t>
            </a:r>
          </a:p>
          <a:p>
            <a:r>
              <a:rPr lang="en-US" altLang="zh-CN"/>
              <a:t>==14667==    by 0x4004C8: main (uninitial.c:9)</a:t>
            </a:r>
          </a:p>
          <a:p>
            <a:r>
              <a:rPr lang="en-US" altLang="zh-CN"/>
              <a:t>==14667==</a:t>
            </a:r>
          </a:p>
          <a:p>
            <a:r>
              <a:rPr lang="en-US" altLang="zh-CN"/>
              <a:t>==14667== Conditional jump or move depends on uninitialised value(s)</a:t>
            </a:r>
          </a:p>
          <a:p>
            <a:r>
              <a:rPr lang="en-US" altLang="zh-CN"/>
              <a:t>==14667==    at 0x317B244FC3: vfprintf (in /lib64/libc-2.12.so)</a:t>
            </a:r>
          </a:p>
          <a:p>
            <a:r>
              <a:rPr lang="en-US" altLang="zh-CN"/>
              <a:t>==14667==    by 0x317B24F069: printf (in /lib64/libc-2.12.so)</a:t>
            </a:r>
          </a:p>
          <a:p>
            <a:r>
              <a:rPr lang="en-US" altLang="zh-CN"/>
              <a:t>==14667==    by 0x4004C8: main (uninitial.c:9)</a:t>
            </a:r>
          </a:p>
        </p:txBody>
      </p:sp>
    </p:spTree>
    <p:extLst>
      <p:ext uri="{BB962C8B-B14F-4D97-AF65-F5344CB8AC3E}">
        <p14:creationId xmlns:p14="http://schemas.microsoft.com/office/powerpoint/2010/main" val="2447067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707D1E5-68AE-46B1-A94B-6625989DC92C}"/>
              </a:ext>
            </a:extLst>
          </p:cNvPr>
          <p:cNvSpPr/>
          <p:nvPr/>
        </p:nvSpPr>
        <p:spPr>
          <a:xfrm>
            <a:off x="498247" y="393557"/>
            <a:ext cx="377539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>
                <a:latin typeface="Microsoft YaHei" panose="020B0503020204020204" pitchFamily="34" charset="-122"/>
                <a:ea typeface="Microsoft YaHei" panose="020B0503020204020204" pitchFamily="34" charset="-122"/>
              </a:rPr>
              <a:t>静态构造和释放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E24046-FBF4-4107-8CBD-3EFA8EF611F9}"/>
              </a:ext>
            </a:extLst>
          </p:cNvPr>
          <p:cNvSpPr/>
          <p:nvPr/>
        </p:nvSpPr>
        <p:spPr>
          <a:xfrm>
            <a:off x="498247" y="762889"/>
            <a:ext cx="6096000" cy="61863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/>
              <a:t>class GlobalClass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public:</a:t>
            </a:r>
          </a:p>
          <a:p>
            <a:r>
              <a:rPr lang="en-US" altLang="zh-CN"/>
              <a:t>    GlobalClass()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char* buf = (char*)malloc(10);</a:t>
            </a:r>
          </a:p>
          <a:p>
            <a:r>
              <a:rPr lang="en-US" altLang="zh-CN"/>
              <a:t>        *(int*)(buf+8) = 100;</a:t>
            </a:r>
          </a:p>
          <a:p>
            <a:r>
              <a:rPr lang="en-US" altLang="zh-CN"/>
              <a:t>        free(buf);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~GlobalClass()</a:t>
            </a:r>
          </a:p>
          <a:p>
            <a:r>
              <a:rPr lang="en-US" altLang="zh-CN"/>
              <a:t>    {</a:t>
            </a:r>
          </a:p>
          <a:p>
            <a:r>
              <a:rPr lang="en-US" altLang="zh-CN"/>
              <a:t>        char* buf = (char*)malloc(10);</a:t>
            </a:r>
          </a:p>
          <a:p>
            <a:r>
              <a:rPr lang="en-US" altLang="zh-CN"/>
              <a:t>        *(int*)(buf+8) = 100;</a:t>
            </a:r>
          </a:p>
          <a:p>
            <a:r>
              <a:rPr lang="en-US" altLang="zh-CN"/>
              <a:t>        free(buf);</a:t>
            </a:r>
          </a:p>
          <a:p>
            <a:r>
              <a:rPr lang="en-US" altLang="zh-CN"/>
              <a:t>    }</a:t>
            </a:r>
          </a:p>
          <a:p>
            <a:r>
              <a:rPr lang="en-US" altLang="zh-CN"/>
              <a:t>    void fake(){}</a:t>
            </a:r>
          </a:p>
          <a:p>
            <a:r>
              <a:rPr lang="en-US" altLang="zh-CN"/>
              <a:t>} g_globalClass;</a:t>
            </a:r>
          </a:p>
          <a:p>
            <a:endParaRPr lang="en-US" altLang="zh-CN"/>
          </a:p>
          <a:p>
            <a:r>
              <a:rPr lang="en-US" altLang="zh-CN"/>
              <a:t>int main(int argc, char *argv[])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    g_globalClass.fake();</a:t>
            </a:r>
          </a:p>
          <a:p>
            <a:r>
              <a:rPr lang="en-US" altLang="zh-CN"/>
              <a:t>}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D2707E-C907-43D8-ABAC-C00284668378}"/>
              </a:ext>
            </a:extLst>
          </p:cNvPr>
          <p:cNvSpPr/>
          <p:nvPr/>
        </p:nvSpPr>
        <p:spPr>
          <a:xfrm>
            <a:off x="4389948" y="70391"/>
            <a:ext cx="914400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Invalid write of size 4</a:t>
            </a:r>
          </a:p>
          <a:p>
            <a:r>
              <a:rPr lang="en-US" altLang="zh-CN"/>
              <a:t> at 0x804857B: GlobalClass::GlobalClass() (main.cpp:21)</a:t>
            </a:r>
          </a:p>
          <a:p>
            <a:r>
              <a:rPr lang="en-US" altLang="zh-CN"/>
              <a:t> by 0x804850F: __static_initialization_and_destruction_0(int, int) (main.cpp:31)</a:t>
            </a:r>
          </a:p>
          <a:p>
            <a:r>
              <a:rPr lang="en-US" altLang="zh-CN"/>
              <a:t> by 0x8048551: _GLOBAL__sub_I_g_globalClass (main.cpp:55)</a:t>
            </a:r>
          </a:p>
          <a:p>
            <a:r>
              <a:rPr lang="en-US" altLang="zh-CN"/>
              <a:t> by 0x8048631: __libc_csu_init (in /home/jinzeyu/codelocal/build-mcsample-Desktop_Qt_5_3_GCC_32bit-Debug/mcsample)</a:t>
            </a:r>
          </a:p>
          <a:p>
            <a:r>
              <a:rPr lang="en-US" altLang="zh-CN"/>
              <a:t> by 0x4060469: (below main) (libc-start.c:185)</a:t>
            </a:r>
          </a:p>
          <a:p>
            <a:r>
              <a:rPr lang="en-US" altLang="zh-CN"/>
              <a:t>Address 0x41f2030 is 8 bytes inside a block of size 10 alloc'd</a:t>
            </a:r>
          </a:p>
          <a:p>
            <a:r>
              <a:rPr lang="en-US" altLang="zh-CN"/>
              <a:t> at 0x402BE68: malloc (in /usr/lib/valgrind/vgpreload_memcheck-x86-linux.so)</a:t>
            </a:r>
          </a:p>
          <a:p>
            <a:r>
              <a:rPr lang="en-US" altLang="zh-CN"/>
              <a:t> by 0x8048571: GlobalClass::GlobalClass() (main.cpp:20)</a:t>
            </a:r>
          </a:p>
          <a:p>
            <a:r>
              <a:rPr lang="en-US" altLang="zh-CN"/>
              <a:t> by 0x804850F: __static_initialization_and_destruction_0(int, int) (main.cpp:31)</a:t>
            </a:r>
          </a:p>
          <a:p>
            <a:r>
              <a:rPr lang="en-US" altLang="zh-CN"/>
              <a:t> by 0x8048551: _GLOBAL__sub_I_g_globalClass (main.cpp:55)</a:t>
            </a:r>
          </a:p>
          <a:p>
            <a:r>
              <a:rPr lang="en-US" altLang="zh-CN"/>
              <a:t> by 0x8048631: __libc_csu_init (in /home/jinzeyu/codelocal/build-mcsample-Desktop_Qt_5_3_GCC_32bit-Debug/mcsample)</a:t>
            </a:r>
          </a:p>
          <a:p>
            <a:r>
              <a:rPr lang="en-US" altLang="zh-CN"/>
              <a:t> by 0x4060469: (below main) (libc-start.c:185)</a:t>
            </a:r>
          </a:p>
          <a:p>
            <a:endParaRPr lang="en-US" altLang="zh-CN"/>
          </a:p>
          <a:p>
            <a:r>
              <a:rPr lang="en-US" altLang="zh-CN"/>
              <a:t>Invalid write of size 4</a:t>
            </a:r>
          </a:p>
          <a:p>
            <a:r>
              <a:rPr lang="en-US" altLang="zh-CN"/>
              <a:t> at 0x80485B9: GlobalClass::~GlobalClass() (main.cpp:27)</a:t>
            </a:r>
          </a:p>
          <a:p>
            <a:r>
              <a:rPr lang="en-US" altLang="zh-CN"/>
              <a:t> by 0x4079B80: __run_exit_handlers (exit.c:78)</a:t>
            </a:r>
          </a:p>
          <a:p>
            <a:r>
              <a:rPr lang="en-US" altLang="zh-CN"/>
              <a:t> by 0x4079C0C: exit (exit.c:100)</a:t>
            </a:r>
          </a:p>
          <a:p>
            <a:r>
              <a:rPr lang="en-US" altLang="zh-CN"/>
              <a:t> by 0x40604DA: (below main) (libc-start.c:258)</a:t>
            </a:r>
          </a:p>
          <a:p>
            <a:r>
              <a:rPr lang="en-US" altLang="zh-CN"/>
              <a:t>Address 0x41f2070 is 8 bytes inside a block of size 10 alloc'd</a:t>
            </a:r>
          </a:p>
          <a:p>
            <a:r>
              <a:rPr lang="en-US" altLang="zh-CN"/>
              <a:t> at 0x402BE68: malloc (in /usr/lib/valgrind/vgpreload_memcheck-x86-linux.so)</a:t>
            </a:r>
          </a:p>
          <a:p>
            <a:r>
              <a:rPr lang="en-US" altLang="zh-CN"/>
              <a:t> by 0x80485AF: GlobalClass::~GlobalClass() (main.cpp:26)</a:t>
            </a:r>
          </a:p>
          <a:p>
            <a:r>
              <a:rPr lang="en-US" altLang="zh-CN"/>
              <a:t> by 0x4079B80: __run_exit_handlers (exit.c:78)</a:t>
            </a:r>
          </a:p>
          <a:p>
            <a:r>
              <a:rPr lang="en-US" altLang="zh-CN"/>
              <a:t> by 0x4079C0C: exit (exit.c:100)</a:t>
            </a:r>
          </a:p>
          <a:p>
            <a:r>
              <a:rPr lang="en-US" altLang="zh-CN"/>
              <a:t> by 0x40604DA: (below main) (libc-start.c:258)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6E188F-1F78-4440-8E11-52330D7E1235}"/>
              </a:ext>
            </a:extLst>
          </p:cNvPr>
          <p:cNvSpPr/>
          <p:nvPr/>
        </p:nvSpPr>
        <p:spPr>
          <a:xfrm>
            <a:off x="34013" y="446644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静态类的构造和释放都在</a:t>
            </a:r>
            <a:r>
              <a:rPr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之外，所以都出现了</a:t>
            </a:r>
            <a:r>
              <a:rPr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(below main)</a:t>
            </a:r>
            <a:r>
              <a:rPr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的字样，堆栈的函数名也很好的证实了这两个过程。</a:t>
            </a:r>
            <a:r>
              <a:rPr lang="zh-CN" altLang="en-US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这里我联想到了另一个问题，就是静态构造的顺序不一定按预期，强烈建议静态对象之间不要有依赖关系。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55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60FBDAD-827A-402A-A149-2001DA1AC6BA}"/>
              </a:ext>
            </a:extLst>
          </p:cNvPr>
          <p:cNvSpPr txBox="1"/>
          <p:nvPr/>
        </p:nvSpPr>
        <p:spPr>
          <a:xfrm>
            <a:off x="772997" y="395927"/>
            <a:ext cx="691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>
                <a:solidFill>
                  <a:prstClr val="black"/>
                </a:solidFill>
                <a:latin typeface="Times New Roman" panose="02020603050405020304" pitchFamily="18" charset="0"/>
              </a:rPr>
              <a:t>Valgrind</a:t>
            </a:r>
            <a:r>
              <a:rPr lang="zh-CN" altLang="en-US" sz="3600">
                <a:solidFill>
                  <a:prstClr val="black"/>
                </a:solidFill>
                <a:latin typeface="Times New Roman" panose="02020603050405020304" pitchFamily="18" charset="0"/>
              </a:rPr>
              <a:t>测试 </a:t>
            </a:r>
            <a:r>
              <a:rPr lang="en-US" altLang="zh-CN" sz="3600">
                <a:solidFill>
                  <a:prstClr val="black"/>
                </a:solidFill>
                <a:latin typeface="Consolas" panose="020B0609020204030204" pitchFamily="49" charset="0"/>
              </a:rPr>
              <a:t>bash : ls -l</a:t>
            </a:r>
            <a:endParaRPr lang="zh-CN" altLang="en-US" sz="360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D18655-E5C9-4149-9D73-36EB05C666E6}"/>
              </a:ext>
            </a:extLst>
          </p:cNvPr>
          <p:cNvSpPr/>
          <p:nvPr/>
        </p:nvSpPr>
        <p:spPr>
          <a:xfrm>
            <a:off x="1179442" y="719092"/>
            <a:ext cx="9144000" cy="2252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==22583== Memcheck, a memory error detector</a:t>
            </a:r>
          </a:p>
          <a:p>
            <a:r>
              <a:rPr lang="en-US" altLang="zh-CN"/>
              <a:t>==22583== Copyright (C) 2002-2012, and GNU GPL'd, by Julian Seward et al.</a:t>
            </a:r>
          </a:p>
          <a:p>
            <a:r>
              <a:rPr lang="en-US" altLang="zh-CN"/>
              <a:t>==22583== Using Valgrind-3.8.1 and LibVEX; rerun with -h for copyright info</a:t>
            </a:r>
          </a:p>
          <a:p>
            <a:r>
              <a:rPr lang="en-US" altLang="zh-CN"/>
              <a:t>==22583== Command: ls -l</a:t>
            </a:r>
          </a:p>
          <a:p>
            <a:r>
              <a:rPr lang="en-US" altLang="zh-CN"/>
              <a:t>==22583== </a:t>
            </a:r>
          </a:p>
          <a:p>
            <a:r>
              <a:rPr lang="en-US" altLang="zh-CN"/>
              <a:t>total 20</a:t>
            </a:r>
          </a:p>
          <a:p>
            <a:r>
              <a:rPr lang="en-US" altLang="zh-CN"/>
              <a:t>-rwxr-xr-x 1 zhaoww physics 9125 Jun 16 23:27 a.out</a:t>
            </a:r>
          </a:p>
          <a:p>
            <a:r>
              <a:rPr lang="en-US" altLang="zh-CN"/>
              <a:t>-rw-r--r-- 1 zhaoww physics  187 Jun 16 23:16 malloc.c</a:t>
            </a:r>
          </a:p>
          <a:p>
            <a:r>
              <a:rPr lang="en-US" altLang="zh-CN"/>
              <a:t>-rw-r--r-- 1 zhaoww physics  130 Jun 15 19:40 readme</a:t>
            </a:r>
          </a:p>
          <a:p>
            <a:r>
              <a:rPr lang="en-US" altLang="zh-CN"/>
              <a:t>==22583== </a:t>
            </a:r>
          </a:p>
          <a:p>
            <a:r>
              <a:rPr lang="en-US" altLang="zh-CN"/>
              <a:t>==22583== HEAP SUMMARY:</a:t>
            </a:r>
          </a:p>
          <a:p>
            <a:r>
              <a:rPr lang="en-US" altLang="zh-CN"/>
              <a:t>==22583==     in use at exit: 19,453 bytes in 9 blocks</a:t>
            </a:r>
          </a:p>
          <a:p>
            <a:r>
              <a:rPr lang="en-US" altLang="zh-CN"/>
              <a:t>==22583==   total heap usage: 208 allocs, 199 frees, 81,854 bytes allocated</a:t>
            </a:r>
          </a:p>
          <a:p>
            <a:r>
              <a:rPr lang="en-US" altLang="zh-CN"/>
              <a:t>==22583== </a:t>
            </a:r>
          </a:p>
          <a:p>
            <a:r>
              <a:rPr lang="en-US" altLang="zh-CN"/>
              <a:t>==22583== 22 bytes in 3 blocks are still reachable in loss record 1 of 7</a:t>
            </a:r>
          </a:p>
          <a:p>
            <a:r>
              <a:rPr lang="en-US" altLang="zh-CN"/>
              <a:t>==22583==    at 0x4A07A2E: malloc (vg_replace_malloc.c:270)</a:t>
            </a:r>
          </a:p>
          <a:p>
            <a:r>
              <a:rPr lang="en-US" altLang="zh-CN"/>
              <a:t>==22583==    by 0x4118D8: ??? (in /bin/ls)</a:t>
            </a:r>
          </a:p>
          <a:p>
            <a:r>
              <a:rPr lang="en-US" altLang="zh-CN"/>
              <a:t>==22583==    by 0x41190B: ??? (in /bin/ls)</a:t>
            </a:r>
          </a:p>
          <a:p>
            <a:r>
              <a:rPr lang="en-US" altLang="zh-CN"/>
              <a:t>==22583==    by 0x403AFC: ??? (in /bin/ls)</a:t>
            </a:r>
          </a:p>
          <a:p>
            <a:r>
              <a:rPr lang="en-US" altLang="zh-CN"/>
              <a:t>==22583==    by 0x40817E: ??? (in /bin/ls)</a:t>
            </a:r>
          </a:p>
          <a:p>
            <a:r>
              <a:rPr lang="en-US" altLang="zh-CN"/>
              <a:t>==22583==    by 0x408B2C: ??? (in /bin/ls)</a:t>
            </a:r>
          </a:p>
          <a:p>
            <a:r>
              <a:rPr lang="en-US" altLang="zh-CN"/>
              <a:t>==22583==    by 0x313041ED1F: (below main) (in /lib64/libc-2.12.so)</a:t>
            </a:r>
          </a:p>
          <a:p>
            <a:r>
              <a:rPr lang="en-US" altLang="zh-CN"/>
              <a:t>==22583== </a:t>
            </a:r>
          </a:p>
          <a:p>
            <a:r>
              <a:rPr lang="en-US" altLang="zh-CN"/>
              <a:t>==22583== 23 bytes in 1 blocks are still reachable in loss record 2 of 7</a:t>
            </a:r>
          </a:p>
          <a:p>
            <a:r>
              <a:rPr lang="en-US" altLang="zh-CN"/>
              <a:t>==22583==    at 0x4A07A2E: malloc (vg_replace_malloc.c:270)</a:t>
            </a:r>
          </a:p>
          <a:p>
            <a:r>
              <a:rPr lang="en-US" altLang="zh-CN"/>
              <a:t>==22583==    by 0x4118D8: ??? (in /bin/ls)</a:t>
            </a:r>
          </a:p>
          <a:p>
            <a:r>
              <a:rPr lang="en-US" altLang="zh-CN"/>
              <a:t>==22583==    by 0x40E3CB: ??? (in /bin/ls)</a:t>
            </a:r>
          </a:p>
          <a:p>
            <a:r>
              <a:rPr lang="en-US" altLang="zh-CN"/>
              <a:t>==22583==    by 0x403844: ??? (in /bin/ls)</a:t>
            </a:r>
          </a:p>
          <a:p>
            <a:r>
              <a:rPr lang="en-US" altLang="zh-CN"/>
              <a:t>==22583==    by 0x404377: ??? (in /bin/ls)</a:t>
            </a:r>
          </a:p>
          <a:p>
            <a:r>
              <a:rPr lang="en-US" altLang="zh-CN"/>
              <a:t>==22583==    by 0x40817E: ??? (in /bin/ls)</a:t>
            </a:r>
          </a:p>
          <a:p>
            <a:r>
              <a:rPr lang="en-US" altLang="zh-CN"/>
              <a:t>==22583==    by 0x408B2C: ??? (in /bin/ls)</a:t>
            </a:r>
          </a:p>
          <a:p>
            <a:r>
              <a:rPr lang="en-US" altLang="zh-CN"/>
              <a:t>==22583==    by 0x313041ED1F: (below main) (in /lib64/libc-2.12.so)</a:t>
            </a:r>
          </a:p>
          <a:p>
            <a:r>
              <a:rPr lang="en-US" altLang="zh-CN"/>
              <a:t>==22583== </a:t>
            </a:r>
          </a:p>
          <a:p>
            <a:r>
              <a:rPr lang="en-US" altLang="zh-CN"/>
              <a:t>==22583== 24 bytes in 1 blocks are still reachable in loss record 3 of 7</a:t>
            </a:r>
          </a:p>
          <a:p>
            <a:r>
              <a:rPr lang="en-US" altLang="zh-CN"/>
              <a:t>==22583==    at 0x4A07A2E: malloc (vg_replace_malloc.c:270)</a:t>
            </a:r>
          </a:p>
          <a:p>
            <a:r>
              <a:rPr lang="en-US" altLang="zh-CN"/>
              <a:t>==22583==    by 0x4118D8: ??? (in /bin/ls)</a:t>
            </a:r>
          </a:p>
          <a:p>
            <a:r>
              <a:rPr lang="en-US" altLang="zh-CN"/>
              <a:t>==22583==    by 0x40E22B: ??? (in /bin/ls)</a:t>
            </a:r>
          </a:p>
          <a:p>
            <a:r>
              <a:rPr lang="en-US" altLang="zh-CN"/>
              <a:t>==22583==    by 0x40447F: ??? (in /bin/ls)</a:t>
            </a:r>
          </a:p>
          <a:p>
            <a:r>
              <a:rPr lang="en-US" altLang="zh-CN"/>
              <a:t>==22583==    by 0x40817E: ??? (in /bin/ls)</a:t>
            </a:r>
          </a:p>
          <a:p>
            <a:r>
              <a:rPr lang="en-US" altLang="zh-CN"/>
              <a:t>==22583==    by 0x408B2C: ??? (in /bin/ls)</a:t>
            </a:r>
          </a:p>
          <a:p>
            <a:r>
              <a:rPr lang="en-US" altLang="zh-CN"/>
              <a:t>==22583==    by 0x313041ED1F: (below main) (in /lib64/libc-2.12.so)</a:t>
            </a:r>
          </a:p>
          <a:p>
            <a:r>
              <a:rPr lang="en-US" altLang="zh-CN"/>
              <a:t>==22583== </a:t>
            </a:r>
          </a:p>
          <a:p>
            <a:r>
              <a:rPr lang="en-US" altLang="zh-CN"/>
              <a:t>==22583== 56 bytes in 1 blocks are still reachable in loss record 4 of 7</a:t>
            </a:r>
          </a:p>
          <a:p>
            <a:r>
              <a:rPr lang="en-US" altLang="zh-CN"/>
              <a:t>==22583==    at 0x4A07A2E: malloc (vg_replace_malloc.c:270)</a:t>
            </a:r>
          </a:p>
          <a:p>
            <a:r>
              <a:rPr lang="en-US" altLang="zh-CN"/>
              <a:t>==22583==    by 0x4118D8: ??? (in /bin/ls)</a:t>
            </a:r>
          </a:p>
          <a:p>
            <a:r>
              <a:rPr lang="en-US" altLang="zh-CN"/>
              <a:t>==22583==    by 0x41190B: ??? (in /bin/ls)</a:t>
            </a:r>
          </a:p>
          <a:p>
            <a:r>
              <a:rPr lang="en-US" altLang="zh-CN"/>
              <a:t>==22583==    by 0x40E8DA: ??? (in /bin/ls)</a:t>
            </a:r>
          </a:p>
          <a:p>
            <a:r>
              <a:rPr lang="en-US" altLang="zh-CN"/>
              <a:t>==22583==    by 0x408983: ??? (in /bin/ls)</a:t>
            </a:r>
          </a:p>
          <a:p>
            <a:r>
              <a:rPr lang="en-US" altLang="zh-CN"/>
              <a:t>==22583==    by 0x313041ED1F: (below main) (in /lib64/libc-2.12.so)</a:t>
            </a:r>
          </a:p>
          <a:p>
            <a:r>
              <a:rPr lang="en-US" altLang="zh-CN"/>
              <a:t>==22583== </a:t>
            </a:r>
          </a:p>
          <a:p>
            <a:r>
              <a:rPr lang="en-US" altLang="zh-CN"/>
              <a:t>==22583== 56 bytes in 1 blocks are still reachable in loss record 5 of 7</a:t>
            </a:r>
          </a:p>
          <a:p>
            <a:r>
              <a:rPr lang="en-US" altLang="zh-CN"/>
              <a:t>==22583==    at 0x4A07A2E: malloc (vg_replace_malloc.c:270)</a:t>
            </a:r>
          </a:p>
          <a:p>
            <a:r>
              <a:rPr lang="en-US" altLang="zh-CN"/>
              <a:t>==22583==    by 0x4118D8: ??? (in /bin/ls)</a:t>
            </a:r>
          </a:p>
          <a:p>
            <a:r>
              <a:rPr lang="en-US" altLang="zh-CN"/>
              <a:t>==22583==    by 0x41190B: ??? (in /bin/ls)</a:t>
            </a:r>
          </a:p>
          <a:p>
            <a:r>
              <a:rPr lang="en-US" altLang="zh-CN"/>
              <a:t>==22583==    by 0x40E8DA: ??? (in /bin/ls)</a:t>
            </a:r>
          </a:p>
          <a:p>
            <a:r>
              <a:rPr lang="en-US" altLang="zh-CN"/>
              <a:t>==22583==    by 0x4089E9: ??? (in /bin/ls)</a:t>
            </a:r>
          </a:p>
          <a:p>
            <a:r>
              <a:rPr lang="en-US" altLang="zh-CN"/>
              <a:t>==22583==    by 0x313041ED1F: (below main) (in /lib64/libc-2.12.so)</a:t>
            </a:r>
          </a:p>
          <a:p>
            <a:r>
              <a:rPr lang="en-US" altLang="zh-CN"/>
              <a:t>==22583== </a:t>
            </a:r>
          </a:p>
          <a:p>
            <a:r>
              <a:rPr lang="en-US" altLang="zh-CN"/>
              <a:t>==22583== 72 bytes in 1 blocks are still reachable in loss record 6 of 7</a:t>
            </a:r>
          </a:p>
          <a:p>
            <a:r>
              <a:rPr lang="en-US" altLang="zh-CN"/>
              <a:t>==22583==    at 0x4A07A2E: malloc (vg_replace_malloc.c:270)</a:t>
            </a:r>
          </a:p>
          <a:p>
            <a:r>
              <a:rPr lang="en-US" altLang="zh-CN"/>
              <a:t>==22583==    by 0x4118D8: ??? (in /bin/ls)</a:t>
            </a:r>
          </a:p>
          <a:p>
            <a:r>
              <a:rPr lang="en-US" altLang="zh-CN"/>
              <a:t>==22583==    by 0x40475E: ??? (in /bin/ls)</a:t>
            </a:r>
          </a:p>
          <a:p>
            <a:r>
              <a:rPr lang="en-US" altLang="zh-CN"/>
              <a:t>==22583==    by 0x40829F: ??? (in /bin/ls)</a:t>
            </a:r>
          </a:p>
          <a:p>
            <a:r>
              <a:rPr lang="en-US" altLang="zh-CN"/>
              <a:t>==22583==    by 0x408B2C: ??? (in /bin/ls)</a:t>
            </a:r>
          </a:p>
          <a:p>
            <a:r>
              <a:rPr lang="en-US" altLang="zh-CN"/>
              <a:t>==22583==    by 0x313041ED1F: (below main) (in /lib64/libc-2.12.so)</a:t>
            </a:r>
          </a:p>
          <a:p>
            <a:r>
              <a:rPr lang="en-US" altLang="zh-CN"/>
              <a:t>==22583== </a:t>
            </a:r>
          </a:p>
          <a:p>
            <a:r>
              <a:rPr lang="en-US" altLang="zh-CN"/>
              <a:t>==22583== 19,200 bytes in 1 blocks are still reachable in loss record 7 of 7</a:t>
            </a:r>
          </a:p>
          <a:p>
            <a:r>
              <a:rPr lang="en-US" altLang="zh-CN"/>
              <a:t>==22583==    at 0x4A07A2E: malloc (vg_replace_malloc.c:270)</a:t>
            </a:r>
          </a:p>
          <a:p>
            <a:r>
              <a:rPr lang="en-US" altLang="zh-CN"/>
              <a:t>==22583==    by 0x4118D8: ??? (in /bin/ls)</a:t>
            </a:r>
          </a:p>
          <a:p>
            <a:r>
              <a:rPr lang="en-US" altLang="zh-CN"/>
              <a:t>==22583==    by 0x408AA6: ??? (in /bin/ls)</a:t>
            </a:r>
          </a:p>
          <a:p>
            <a:r>
              <a:rPr lang="en-US" altLang="zh-CN"/>
              <a:t>==22583==    by 0x313041ED1F: (below main) (in /lib64/libc-2.12.so)</a:t>
            </a:r>
          </a:p>
          <a:p>
            <a:r>
              <a:rPr lang="en-US" altLang="zh-CN"/>
              <a:t>==22583== </a:t>
            </a:r>
          </a:p>
          <a:p>
            <a:r>
              <a:rPr lang="en-US" altLang="zh-CN"/>
              <a:t>==22583== LEAK SUMMARY:</a:t>
            </a:r>
          </a:p>
          <a:p>
            <a:r>
              <a:rPr lang="en-US" altLang="zh-CN"/>
              <a:t>==22583==    definitely lost: 0 bytes in 0 blocks</a:t>
            </a:r>
          </a:p>
          <a:p>
            <a:r>
              <a:rPr lang="en-US" altLang="zh-CN"/>
              <a:t>==22583==    indirectly lost: 0 bytes in 0 blocks</a:t>
            </a:r>
          </a:p>
          <a:p>
            <a:r>
              <a:rPr lang="en-US" altLang="zh-CN"/>
              <a:t>==22583==      possibly lost: 0 bytes in 0 blocks</a:t>
            </a:r>
          </a:p>
          <a:p>
            <a:r>
              <a:rPr lang="en-US" altLang="zh-CN"/>
              <a:t>==22583==    still reachable: 19,453 bytes in 9 blocks</a:t>
            </a:r>
          </a:p>
          <a:p>
            <a:r>
              <a:rPr lang="en-US" altLang="zh-CN"/>
              <a:t>==22583==         suppressed: 0 bytes in 0 blocks</a:t>
            </a:r>
          </a:p>
          <a:p>
            <a:r>
              <a:rPr lang="en-US" altLang="zh-CN"/>
              <a:t>==22583== </a:t>
            </a:r>
          </a:p>
          <a:p>
            <a:r>
              <a:rPr lang="en-US" altLang="zh-CN"/>
              <a:t>==22583== For counts of detected and suppressed errors, rerun with: -v</a:t>
            </a:r>
          </a:p>
          <a:p>
            <a:r>
              <a:rPr lang="en-US" altLang="zh-CN"/>
              <a:t>==22583== ERROR SUMMARY: 0 errors from 0 contexts (suppressed: 8 from 6)</a:t>
            </a:r>
          </a:p>
        </p:txBody>
      </p:sp>
    </p:spTree>
    <p:extLst>
      <p:ext uri="{BB962C8B-B14F-4D97-AF65-F5344CB8AC3E}">
        <p14:creationId xmlns:p14="http://schemas.microsoft.com/office/powerpoint/2010/main" val="409144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3E7ECD-1BAF-4821-A64E-FE1B285BC71F}"/>
              </a:ext>
            </a:extLst>
          </p:cNvPr>
          <p:cNvSpPr txBox="1"/>
          <p:nvPr/>
        </p:nvSpPr>
        <p:spPr>
          <a:xfrm>
            <a:off x="772998" y="395927"/>
            <a:ext cx="42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Valgrind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简介</a:t>
            </a:r>
            <a:endParaRPr kumimoji="0" lang="zh-CN" altLang="en-US" sz="360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58C991-F9E1-481D-9E87-0471C8789C84}"/>
              </a:ext>
            </a:extLst>
          </p:cNvPr>
          <p:cNvSpPr txBox="1"/>
          <p:nvPr/>
        </p:nvSpPr>
        <p:spPr>
          <a:xfrm>
            <a:off x="458525" y="1568426"/>
            <a:ext cx="108518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自由软件：内存调试、内存泄漏检测以及性能分析</a:t>
            </a:r>
            <a:endParaRPr lang="en-US" altLang="zh-CN" sz="2400"/>
          </a:p>
          <a:p>
            <a:endParaRPr lang="en-US" altLang="zh-CN" sz="2400" i="1"/>
          </a:p>
          <a:p>
            <a:r>
              <a:rPr lang="zh-CN" altLang="en-US" sz="2400" i="1"/>
              <a:t>未知行为 </a:t>
            </a:r>
            <a:r>
              <a:rPr lang="zh-CN" altLang="en-US" sz="2400"/>
              <a:t>检测，函数和内存分析</a:t>
            </a:r>
            <a:r>
              <a:rPr lang="en-US" altLang="zh-CN" sz="2400"/>
              <a:t>, </a:t>
            </a:r>
            <a:r>
              <a:rPr lang="zh-CN" altLang="en-US" sz="2400"/>
              <a:t>数据竞争条件侦测， 内存泄露检查工具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速度拖慢</a:t>
            </a:r>
            <a:r>
              <a:rPr lang="en-US" altLang="zh-CN" sz="2400"/>
              <a:t>10~50</a:t>
            </a:r>
            <a:r>
              <a:rPr lang="zh-CN" altLang="en-US" sz="2400"/>
              <a:t>倍</a:t>
            </a:r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$</a:t>
            </a:r>
            <a:r>
              <a:rPr lang="zh-CN" altLang="en-US" sz="2400"/>
              <a:t> </a:t>
            </a:r>
            <a:r>
              <a:rPr lang="en-US" altLang="zh-CN" sz="2400"/>
              <a:t>sudo</a:t>
            </a:r>
            <a:r>
              <a:rPr lang="zh-CN" altLang="en-US" sz="2400"/>
              <a:t> </a:t>
            </a:r>
            <a:r>
              <a:rPr lang="en-US" altLang="zh-CN" sz="2400"/>
              <a:t>apt install valgrind</a:t>
            </a:r>
          </a:p>
          <a:p>
            <a:r>
              <a:rPr lang="en-US" altLang="zh-CN" sz="2400"/>
              <a:t>$ sudo yum install valgrind</a:t>
            </a:r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endParaRPr lang="zh-CN" altLang="en-US" sz="24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5AC053-1AF8-4613-B425-3574769AC82A}"/>
              </a:ext>
            </a:extLst>
          </p:cNvPr>
          <p:cNvSpPr/>
          <p:nvPr/>
        </p:nvSpPr>
        <p:spPr>
          <a:xfrm>
            <a:off x="134046" y="6571936"/>
            <a:ext cx="38651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https://blog.csdn.net/zerokkqq/article/details/79742060</a:t>
            </a:r>
            <a:endParaRPr lang="zh-CN" altLang="en-US" sz="120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9F9E46A-4390-4B17-B367-8FBEF716E3FE}"/>
              </a:ext>
            </a:extLst>
          </p:cNvPr>
          <p:cNvGrpSpPr/>
          <p:nvPr/>
        </p:nvGrpSpPr>
        <p:grpSpPr>
          <a:xfrm>
            <a:off x="5433499" y="2931476"/>
            <a:ext cx="5876925" cy="3028950"/>
            <a:chOff x="5433499" y="2931476"/>
            <a:chExt cx="5876925" cy="302895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58CD90F-23B0-4C4D-9F46-17A67CAAB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3499" y="2931476"/>
              <a:ext cx="5876925" cy="302895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0AD559B-1077-483B-B635-B4A1E1578E08}"/>
                </a:ext>
              </a:extLst>
            </p:cNvPr>
            <p:cNvSpPr txBox="1"/>
            <p:nvPr/>
          </p:nvSpPr>
          <p:spPr>
            <a:xfrm>
              <a:off x="10042387" y="4543839"/>
              <a:ext cx="4174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内</a:t>
              </a:r>
              <a:endParaRPr lang="en-US" altLang="zh-CN"/>
            </a:p>
            <a:p>
              <a:r>
                <a:rPr lang="zh-CN" altLang="en-US"/>
                <a:t>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87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F79BD1B-1921-40BF-8DD0-93A75F2D82BB}"/>
              </a:ext>
            </a:extLst>
          </p:cNvPr>
          <p:cNvSpPr txBox="1"/>
          <p:nvPr/>
        </p:nvSpPr>
        <p:spPr>
          <a:xfrm>
            <a:off x="357809" y="1237020"/>
            <a:ext cx="98196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valgrind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是一个调试和剖析的软件工具集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用法：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valgrind       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（选项）       （我的程序）    （我的程序操作）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valgrind   --tool=toolname    --leak-check=full     ./a.out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3639B3-E805-4AFB-BA0F-9B0F1EE2EBAB}"/>
              </a:ext>
            </a:extLst>
          </p:cNvPr>
          <p:cNvSpPr/>
          <p:nvPr/>
        </p:nvSpPr>
        <p:spPr>
          <a:xfrm>
            <a:off x="3314618" y="2912799"/>
            <a:ext cx="9134653" cy="379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选项：最重要的是六个工具包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memcheck :  [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内存检测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cachegrind :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缓存和分支预测分析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callgrind :     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在缓存模拟基础上，添加函数调用追踪、线程追踪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helgrind :  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线程检测，条件竞争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massif :         </a:t>
            </a:r>
            <a:r>
              <a:rPr lang="zh-CN" altLang="en-US" sz="24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堆剖析</a:t>
            </a:r>
            <a:endParaRPr lang="en-US" altLang="zh-CN" sz="24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lackey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    示例模板，可以创建自己的模板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none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         没有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2" descr="e ^ + e ^  -  \到e ^ + e ^  - ，\ mu ^ + \ mu ^  - ，\ gamma \ gamma">
            <a:extLst>
              <a:ext uri="{FF2B5EF4-FFF2-40B4-BE49-F238E27FC236}">
                <a16:creationId xmlns:a16="http://schemas.microsoft.com/office/drawing/2014/main" id="{3CBE41A8-A12F-4707-A904-522657F84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B03DE1-00D0-44F0-9CAD-99E1742B9327}"/>
              </a:ext>
            </a:extLst>
          </p:cNvPr>
          <p:cNvSpPr txBox="1"/>
          <p:nvPr/>
        </p:nvSpPr>
        <p:spPr>
          <a:xfrm>
            <a:off x="772998" y="395927"/>
            <a:ext cx="42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>
                <a:solidFill>
                  <a:prstClr val="black"/>
                </a:solidFill>
                <a:latin typeface="Times New Roman" panose="02020603050405020304" pitchFamily="18" charset="0"/>
              </a:rPr>
              <a:t>Valgrind </a:t>
            </a:r>
            <a:r>
              <a:rPr lang="zh-CN" altLang="en-US" sz="3600">
                <a:solidFill>
                  <a:prstClr val="black"/>
                </a:solidFill>
                <a:latin typeface="Times New Roman" panose="02020603050405020304" pitchFamily="18" charset="0"/>
              </a:rPr>
              <a:t>工具包</a:t>
            </a:r>
            <a:endParaRPr lang="zh-CN" altLang="en-US" sz="36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6B7E7CE-58B7-4355-A7C3-06AE5D3F3068}"/>
              </a:ext>
            </a:extLst>
          </p:cNvPr>
          <p:cNvCxnSpPr>
            <a:cxnSpLocks/>
          </p:cNvCxnSpPr>
          <p:nvPr/>
        </p:nvCxnSpPr>
        <p:spPr>
          <a:xfrm>
            <a:off x="3154017" y="2821373"/>
            <a:ext cx="0" cy="398152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58E1EA0D-4CD8-4D89-9687-C7E8B3D5347D}"/>
              </a:ext>
            </a:extLst>
          </p:cNvPr>
          <p:cNvCxnSpPr>
            <a:cxnSpLocks/>
          </p:cNvCxnSpPr>
          <p:nvPr/>
        </p:nvCxnSpPr>
        <p:spPr>
          <a:xfrm>
            <a:off x="2637183" y="2820033"/>
            <a:ext cx="208059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C045CE0-7302-4A5C-BF0B-8B8E1DDF4739}"/>
              </a:ext>
            </a:extLst>
          </p:cNvPr>
          <p:cNvSpPr/>
          <p:nvPr/>
        </p:nvSpPr>
        <p:spPr>
          <a:xfrm>
            <a:off x="8760355" y="6525894"/>
            <a:ext cx="34316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http://www.valgrind.org/docs/manual/manual.html</a:t>
            </a:r>
            <a:endParaRPr lang="zh-CN" altLang="en-US" sz="12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6616531-ED50-4635-941E-3591AD0ED2D4}"/>
              </a:ext>
            </a:extLst>
          </p:cNvPr>
          <p:cNvCxnSpPr>
            <a:cxnSpLocks/>
          </p:cNvCxnSpPr>
          <p:nvPr/>
        </p:nvCxnSpPr>
        <p:spPr>
          <a:xfrm flipH="1">
            <a:off x="2476500" y="4732594"/>
            <a:ext cx="87739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00F9265-523B-4743-A18A-2A9EA6122A07}"/>
              </a:ext>
            </a:extLst>
          </p:cNvPr>
          <p:cNvSpPr txBox="1"/>
          <p:nvPr/>
        </p:nvSpPr>
        <p:spPr>
          <a:xfrm>
            <a:off x="679102" y="4458190"/>
            <a:ext cx="1958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kcachegrind </a:t>
            </a:r>
          </a:p>
          <a:p>
            <a:pPr algn="ctr"/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可视化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5D7FEA-610E-40C0-85A5-518BC11A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821318"/>
            <a:ext cx="97631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0383F15-2554-4BA5-B420-F364FD85041B}"/>
              </a:ext>
            </a:extLst>
          </p:cNvPr>
          <p:cNvSpPr txBox="1">
            <a:spLocks/>
          </p:cNvSpPr>
          <p:nvPr/>
        </p:nvSpPr>
        <p:spPr>
          <a:xfrm>
            <a:off x="716807" y="1690688"/>
            <a:ext cx="11035937" cy="378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095FE72-0EFA-46EB-B2BB-415734260C8C}"/>
              </a:ext>
            </a:extLst>
          </p:cNvPr>
          <p:cNvSpPr txBox="1"/>
          <p:nvPr/>
        </p:nvSpPr>
        <p:spPr>
          <a:xfrm>
            <a:off x="772997" y="395927"/>
            <a:ext cx="572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>
                <a:solidFill>
                  <a:prstClr val="black"/>
                </a:solidFill>
                <a:latin typeface="Times New Roman" panose="02020603050405020304" pitchFamily="18" charset="0"/>
              </a:rPr>
              <a:t>Valgrind</a:t>
            </a:r>
            <a:r>
              <a:rPr lang="zh-CN" altLang="en-US" sz="3600">
                <a:solidFill>
                  <a:prstClr val="black"/>
                </a:solidFill>
                <a:latin typeface="Times New Roman" panose="02020603050405020304" pitchFamily="18" charset="0"/>
              </a:rPr>
              <a:t>重要的命令选项</a:t>
            </a:r>
            <a:endParaRPr lang="zh-CN" altLang="en-US" sz="36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A596B4-3D65-4869-8A1F-5979BCA9B076}"/>
              </a:ext>
            </a:extLst>
          </p:cNvPr>
          <p:cNvSpPr txBox="1"/>
          <p:nvPr/>
        </p:nvSpPr>
        <p:spPr>
          <a:xfrm>
            <a:off x="772997" y="1458346"/>
            <a:ext cx="8494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最常用：</a:t>
            </a:r>
            <a:endParaRPr lang="en-US" altLang="zh-CN" sz="2400"/>
          </a:p>
          <a:p>
            <a:r>
              <a:rPr lang="en-US" altLang="zh-CN" sz="2400"/>
              <a:t>--tool=toolname    </a:t>
            </a:r>
            <a:r>
              <a:rPr lang="zh-CN" altLang="en-US" sz="2400"/>
              <a:t>指定</a:t>
            </a:r>
            <a:r>
              <a:rPr lang="en-US" altLang="zh-CN" sz="2400"/>
              <a:t>valgrind</a:t>
            </a:r>
            <a:r>
              <a:rPr lang="zh-CN" altLang="en-US" sz="2400"/>
              <a:t>使用什么工具</a:t>
            </a:r>
            <a:endParaRPr lang="en-US" altLang="zh-CN" sz="2400"/>
          </a:p>
          <a:p>
            <a:r>
              <a:rPr lang="en-US" altLang="zh-CN" sz="2400"/>
              <a:t>--leak-check=full  </a:t>
            </a:r>
            <a:r>
              <a:rPr lang="zh-CN" altLang="en-US" sz="2400"/>
              <a:t>完全检查内存泄漏</a:t>
            </a:r>
            <a:endParaRPr lang="en-US" altLang="zh-CN" sz="2400"/>
          </a:p>
          <a:p>
            <a:r>
              <a:rPr lang="en-US" altLang="zh-CN" sz="2400"/>
              <a:t>--show-reachable=yes    </a:t>
            </a:r>
            <a:r>
              <a:rPr lang="zh-CN" altLang="en-US" sz="2400"/>
              <a:t>显示内存泄漏地点</a:t>
            </a:r>
            <a:endParaRPr lang="en-US" altLang="zh-CN" sz="2400"/>
          </a:p>
          <a:p>
            <a:r>
              <a:rPr lang="en-US" altLang="zh-CN" sz="2400"/>
              <a:t>--trace-children=yes    </a:t>
            </a:r>
            <a:r>
              <a:rPr lang="zh-CN" altLang="en-US" sz="2400"/>
              <a:t>跟入子进程</a:t>
            </a:r>
            <a:endParaRPr lang="en-US" altLang="zh-CN" sz="2400"/>
          </a:p>
          <a:p>
            <a:r>
              <a:rPr lang="en-US" altLang="zh-CN" sz="2400"/>
              <a:t>--log-file=filename  </a:t>
            </a:r>
            <a:r>
              <a:rPr lang="zh-CN" altLang="en-US" sz="2400"/>
              <a:t>把信息输出到指定的文件</a:t>
            </a:r>
            <a:endParaRPr lang="en-US" altLang="zh-CN" sz="2400"/>
          </a:p>
          <a:p>
            <a:endParaRPr lang="zh-CN" altLang="en-US" sz="24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023578-E872-4823-A18B-DEDDC1CBE795}"/>
              </a:ext>
            </a:extLst>
          </p:cNvPr>
          <p:cNvSpPr txBox="1"/>
          <p:nvPr/>
        </p:nvSpPr>
        <p:spPr>
          <a:xfrm>
            <a:off x="925397" y="4180344"/>
            <a:ext cx="8494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基础选项：</a:t>
            </a:r>
            <a:endParaRPr lang="en-US" altLang="zh-CN" sz="2400"/>
          </a:p>
          <a:p>
            <a:r>
              <a:rPr lang="en-US" altLang="zh-CN" sz="2400"/>
              <a:t>-h</a:t>
            </a:r>
            <a:r>
              <a:rPr lang="zh-CN" altLang="en-US" sz="2400"/>
              <a:t>，</a:t>
            </a:r>
            <a:r>
              <a:rPr lang="en-US" altLang="zh-CN" sz="2400"/>
              <a:t>--help</a:t>
            </a:r>
            <a:r>
              <a:rPr lang="zh-CN" altLang="en-US" sz="2400"/>
              <a:t>，</a:t>
            </a:r>
            <a:r>
              <a:rPr lang="en-US" altLang="zh-CN" sz="2400"/>
              <a:t>--help-debug  </a:t>
            </a:r>
            <a:r>
              <a:rPr lang="zh-CN" altLang="en-US" sz="2400"/>
              <a:t>帮助，开发人员调试选项</a:t>
            </a:r>
            <a:endParaRPr lang="en-US" altLang="zh-CN" sz="2400"/>
          </a:p>
          <a:p>
            <a:r>
              <a:rPr lang="en-US" altLang="zh-CN" sz="2400"/>
              <a:t>--version     </a:t>
            </a:r>
            <a:r>
              <a:rPr lang="zh-CN" altLang="en-US" sz="2400"/>
              <a:t>软件内核版本，而非工具包版本号</a:t>
            </a:r>
            <a:endParaRPr lang="en-US" altLang="zh-CN" sz="2400"/>
          </a:p>
          <a:p>
            <a:r>
              <a:rPr lang="en-US" altLang="zh-CN" sz="2400"/>
              <a:t>-q</a:t>
            </a:r>
            <a:r>
              <a:rPr lang="zh-CN" altLang="en-US" sz="2400"/>
              <a:t>，</a:t>
            </a:r>
            <a:r>
              <a:rPr lang="en-US" altLang="zh-CN" sz="2400"/>
              <a:t>--quit   </a:t>
            </a:r>
            <a:r>
              <a:rPr lang="zh-CN" altLang="en-US" sz="2400"/>
              <a:t>退出</a:t>
            </a:r>
            <a:endParaRPr lang="en-US" altLang="zh-CN" sz="2400"/>
          </a:p>
          <a:p>
            <a:r>
              <a:rPr lang="en-US" altLang="zh-CN" sz="2400"/>
              <a:t>-v</a:t>
            </a:r>
            <a:r>
              <a:rPr lang="zh-CN" altLang="en-US" sz="2400"/>
              <a:t>，</a:t>
            </a:r>
            <a:r>
              <a:rPr lang="en-US" altLang="zh-CN" sz="2400"/>
              <a:t>--verbose  </a:t>
            </a:r>
            <a:r>
              <a:rPr lang="zh-CN" altLang="en-US" sz="2400"/>
              <a:t>显示详细信息，每多一个</a:t>
            </a:r>
            <a:r>
              <a:rPr lang="en-US" altLang="zh-CN" sz="2400"/>
              <a:t>-v</a:t>
            </a:r>
            <a:r>
              <a:rPr lang="zh-CN" altLang="en-US" sz="2400"/>
              <a:t>增加一个详细级别</a:t>
            </a:r>
            <a:endParaRPr lang="en-US" altLang="zh-CN" sz="2400"/>
          </a:p>
          <a:p>
            <a:r>
              <a:rPr lang="en-US" altLang="zh-CN" sz="2400"/>
              <a:t>-d</a:t>
            </a:r>
            <a:r>
              <a:rPr lang="zh-CN" altLang="en-US" sz="2400"/>
              <a:t>    此软件开发人员有用</a:t>
            </a:r>
          </a:p>
        </p:txBody>
      </p:sp>
    </p:spTree>
    <p:extLst>
      <p:ext uri="{BB962C8B-B14F-4D97-AF65-F5344CB8AC3E}">
        <p14:creationId xmlns:p14="http://schemas.microsoft.com/office/powerpoint/2010/main" val="283478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6C64866-B0D4-4E22-91B0-78ADC08EA183}"/>
              </a:ext>
            </a:extLst>
          </p:cNvPr>
          <p:cNvSpPr/>
          <p:nvPr/>
        </p:nvSpPr>
        <p:spPr>
          <a:xfrm>
            <a:off x="772997" y="1125227"/>
            <a:ext cx="11167211" cy="533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/>
              <a:t>更多选项：</a:t>
            </a:r>
            <a:endParaRPr lang="en-US" altLang="zh-CN" sz="2400"/>
          </a:p>
          <a:p>
            <a:r>
              <a:rPr lang="en-US" altLang="zh-CN" sz="2400"/>
              <a:t>--log-socket=             </a:t>
            </a:r>
            <a:r>
              <a:rPr lang="zh-CN" altLang="en-US" sz="2400"/>
              <a:t>指定输出消息到指定的</a:t>
            </a:r>
            <a:r>
              <a:rPr lang="en-US" altLang="zh-CN" sz="2400"/>
              <a:t>IP</a:t>
            </a:r>
            <a:r>
              <a:rPr lang="zh-CN" altLang="en-US" sz="2400"/>
              <a:t>、指定的端口</a:t>
            </a:r>
            <a:endParaRPr lang="en-US" altLang="zh-CN" sz="2400"/>
          </a:p>
          <a:p>
            <a:r>
              <a:rPr lang="en-US" altLang="zh-CN" sz="2400"/>
              <a:t>--xml= [default: no]    </a:t>
            </a:r>
            <a:r>
              <a:rPr lang="zh-CN" altLang="en-US" sz="2400"/>
              <a:t>输出</a:t>
            </a:r>
            <a:r>
              <a:rPr lang="en-US" altLang="zh-CN" sz="2400"/>
              <a:t>XML</a:t>
            </a:r>
            <a:r>
              <a:rPr lang="zh-CN" altLang="en-US" sz="2400"/>
              <a:t>格式，适用</a:t>
            </a:r>
            <a:r>
              <a:rPr lang="en-US" altLang="zh-CN" sz="2400"/>
              <a:t>Memcheck</a:t>
            </a:r>
            <a:endParaRPr lang="zh-CN" altLang="en-US" sz="2400"/>
          </a:p>
          <a:p>
            <a:r>
              <a:rPr lang="en-US" altLang="zh-CN" sz="2400"/>
              <a:t>--num-callers= [default: 12]     </a:t>
            </a:r>
            <a:r>
              <a:rPr lang="zh-CN" altLang="en-US" sz="2400"/>
              <a:t>指定追踪调用函数的层数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 </a:t>
            </a:r>
            <a:r>
              <a:rPr lang="en-US" altLang="zh-CN" sz="2400"/>
              <a:t>--error-limit= [default: yes]     </a:t>
            </a:r>
            <a:r>
              <a:rPr lang="zh-CN" altLang="en-US" sz="2400"/>
              <a:t>设置最大报错的数量</a:t>
            </a:r>
            <a:endParaRPr lang="en-US" altLang="zh-CN" sz="2400"/>
          </a:p>
          <a:p>
            <a:r>
              <a:rPr lang="en-US" altLang="zh-CN" sz="2400"/>
              <a:t>--error-exitcode= [default: 0]   0</a:t>
            </a:r>
            <a:r>
              <a:rPr lang="zh-CN" altLang="en-US" sz="2400"/>
              <a:t>：输出程序的返回值；非</a:t>
            </a:r>
            <a:r>
              <a:rPr lang="en-US" altLang="zh-CN" sz="2400"/>
              <a:t>0</a:t>
            </a:r>
            <a:r>
              <a:rPr lang="zh-CN" altLang="en-US" sz="2400"/>
              <a:t>：发现错误时返回此值</a:t>
            </a:r>
            <a:endParaRPr lang="en-US" altLang="zh-CN" sz="2400"/>
          </a:p>
          <a:p>
            <a:r>
              <a:rPr lang="zh-CN" altLang="en-US" sz="2400"/>
              <a:t> </a:t>
            </a:r>
            <a:r>
              <a:rPr lang="en-US" altLang="zh-CN" sz="2400"/>
              <a:t>--suppressions= [default: $PREFIX/lib/valgrind/default.supp]   </a:t>
            </a:r>
            <a:r>
              <a:rPr lang="zh-CN" altLang="en-US" sz="2400"/>
              <a:t>忽略指定的错误       </a:t>
            </a:r>
            <a:endParaRPr lang="en-US" altLang="zh-CN" sz="2400"/>
          </a:p>
          <a:p>
            <a:r>
              <a:rPr lang="en-US" altLang="zh-CN" sz="2400"/>
              <a:t>--gen-suppressions= [default: no]   </a:t>
            </a:r>
            <a:r>
              <a:rPr lang="zh-CN" altLang="en-US" sz="2400"/>
              <a:t>逐个错误输出，并打印忽略这个错误的方法</a:t>
            </a:r>
            <a:endParaRPr lang="en-US" altLang="zh-CN" sz="2400"/>
          </a:p>
          <a:p>
            <a:r>
              <a:rPr lang="en-US" altLang="zh-CN" sz="2400"/>
              <a:t>--max-stackframe= [default: 2000000]  </a:t>
            </a:r>
            <a:r>
              <a:rPr lang="zh-CN" altLang="en-US" sz="2400"/>
              <a:t>设置栈的最大值，如果栈指针的偏移超过这个数量，</a:t>
            </a:r>
            <a:r>
              <a:rPr lang="en-US" altLang="zh-CN" sz="2400"/>
              <a:t>Valgrind</a:t>
            </a:r>
            <a:r>
              <a:rPr lang="zh-CN" altLang="en-US" sz="2400"/>
              <a:t>则会认为程序是切换到了另外一个栈执行。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--separate-threads=[default:no]   </a:t>
            </a:r>
            <a:r>
              <a:rPr lang="zh-CN" altLang="en-US" sz="2400"/>
              <a:t>是指是否按线程来分别统计，默认将所有线程的结果打到一个文件里；否则会按线程分别打印到不同文件里。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0C5752-DE0F-4726-8F90-A1DF7C85506A}"/>
              </a:ext>
            </a:extLst>
          </p:cNvPr>
          <p:cNvSpPr txBox="1"/>
          <p:nvPr/>
        </p:nvSpPr>
        <p:spPr>
          <a:xfrm>
            <a:off x="772997" y="395927"/>
            <a:ext cx="572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>
                <a:solidFill>
                  <a:prstClr val="black"/>
                </a:solidFill>
                <a:latin typeface="Times New Roman" panose="02020603050405020304" pitchFamily="18" charset="0"/>
              </a:rPr>
              <a:t>Valgrind</a:t>
            </a:r>
            <a:r>
              <a:rPr lang="zh-CN" altLang="en-US" sz="3600">
                <a:solidFill>
                  <a:prstClr val="black"/>
                </a:solidFill>
                <a:latin typeface="Times New Roman" panose="02020603050405020304" pitchFamily="18" charset="0"/>
              </a:rPr>
              <a:t>重要的命令选项</a:t>
            </a:r>
            <a:endParaRPr lang="zh-CN" altLang="en-US" sz="36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04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54F0F770-4C91-4B92-B9AF-34A52E76C10F}"/>
              </a:ext>
            </a:extLst>
          </p:cNvPr>
          <p:cNvSpPr txBox="1"/>
          <p:nvPr/>
        </p:nvSpPr>
        <p:spPr>
          <a:xfrm>
            <a:off x="193253" y="298924"/>
            <a:ext cx="572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600">
                <a:solidFill>
                  <a:prstClr val="black"/>
                </a:solidFill>
                <a:latin typeface="Times New Roman" panose="02020603050405020304" pitchFamily="18" charset="0"/>
              </a:rPr>
              <a:t>Valgrind</a:t>
            </a:r>
            <a:r>
              <a:rPr lang="zh-CN" altLang="en-US" sz="3600">
                <a:solidFill>
                  <a:prstClr val="black"/>
                </a:solidFill>
                <a:latin typeface="Times New Roman" panose="02020603050405020304" pitchFamily="18" charset="0"/>
              </a:rPr>
              <a:t>测试简单</a:t>
            </a:r>
            <a:r>
              <a:rPr lang="en-US" altLang="zh-CN" sz="3600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600">
                <a:solidFill>
                  <a:prstClr val="black"/>
                </a:solidFill>
                <a:latin typeface="Times New Roman" panose="02020603050405020304" pitchFamily="18" charset="0"/>
              </a:rPr>
              <a:t>程序</a:t>
            </a:r>
            <a:endParaRPr lang="zh-CN" altLang="en-US" sz="3600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F6C6FD0-30D5-40C4-91A0-FC8FA1AA965A}"/>
              </a:ext>
            </a:extLst>
          </p:cNvPr>
          <p:cNvSpPr/>
          <p:nvPr/>
        </p:nvSpPr>
        <p:spPr>
          <a:xfrm>
            <a:off x="199813" y="1810032"/>
            <a:ext cx="66747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#include &lt;stdio.h&gt;</a:t>
            </a:r>
          </a:p>
          <a:p>
            <a:r>
              <a:rPr lang="en-US" altLang="zh-CN">
                <a:latin typeface="Consolas" panose="020B0609020204030204" pitchFamily="49" charset="0"/>
              </a:rPr>
              <a:t>#include &lt;stdlib.h&gt;</a:t>
            </a:r>
          </a:p>
          <a:p>
            <a:endParaRPr lang="en-US" altLang="zh-CN">
              <a:latin typeface="Consolas" panose="020B0609020204030204" pitchFamily="49" charset="0"/>
            </a:endParaRPr>
          </a:p>
          <a:p>
            <a:r>
              <a:rPr lang="en-US" altLang="zh-CN">
                <a:latin typeface="Consolas" panose="020B0609020204030204" pitchFamily="49" charset="0"/>
              </a:rPr>
              <a:t>int  main()</a:t>
            </a:r>
          </a:p>
          <a:p>
            <a:r>
              <a:rPr lang="en-US" altLang="zh-CN">
                <a:latin typeface="Consolas" panose="020B0609020204030204" pitchFamily="49" charset="0"/>
              </a:rPr>
              <a:t>{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char *p =(char *) malloc(8);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sprintf(p, "%s", "test");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fprintf(stderr, "p:%s\n", p);</a:t>
            </a:r>
          </a:p>
          <a:p>
            <a:r>
              <a:rPr lang="en-US" altLang="zh-CN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480CDF4-7345-4A22-8580-E6BDDFA73ED6}"/>
              </a:ext>
            </a:extLst>
          </p:cNvPr>
          <p:cNvGrpSpPr/>
          <p:nvPr/>
        </p:nvGrpSpPr>
        <p:grpSpPr>
          <a:xfrm>
            <a:off x="193253" y="1725782"/>
            <a:ext cx="11559491" cy="3789000"/>
            <a:chOff x="193253" y="1690688"/>
            <a:chExt cx="11559491" cy="3789000"/>
          </a:xfrm>
        </p:grpSpPr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C0383F15-2554-4BA5-B420-F364FD85041B}"/>
                </a:ext>
              </a:extLst>
            </p:cNvPr>
            <p:cNvSpPr txBox="1">
              <a:spLocks/>
            </p:cNvSpPr>
            <p:nvPr/>
          </p:nvSpPr>
          <p:spPr>
            <a:xfrm>
              <a:off x="716807" y="1690688"/>
              <a:ext cx="11035937" cy="3789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286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E36373D-300F-4275-82A7-220158C72C0B}"/>
                </a:ext>
              </a:extLst>
            </p:cNvPr>
            <p:cNvSpPr txBox="1"/>
            <p:nvPr/>
          </p:nvSpPr>
          <p:spPr>
            <a:xfrm>
              <a:off x="193253" y="1753588"/>
              <a:ext cx="4352243" cy="28623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60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24FFEA-6813-4F64-B5CB-16FDD465A128}"/>
              </a:ext>
            </a:extLst>
          </p:cNvPr>
          <p:cNvGrpSpPr/>
          <p:nvPr/>
        </p:nvGrpSpPr>
        <p:grpSpPr>
          <a:xfrm>
            <a:off x="199813" y="4973018"/>
            <a:ext cx="11428014" cy="1731007"/>
            <a:chOff x="5861858" y="696566"/>
            <a:chExt cx="6674727" cy="212365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0BEB1AC-3249-4FCE-AB60-1041E77ABEC8}"/>
                </a:ext>
              </a:extLst>
            </p:cNvPr>
            <p:cNvSpPr txBox="1"/>
            <p:nvPr/>
          </p:nvSpPr>
          <p:spPr>
            <a:xfrm>
              <a:off x="5861858" y="891878"/>
              <a:ext cx="6086996" cy="1928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D11F67-AA12-4771-BB53-94FB59FE7404}"/>
                </a:ext>
              </a:extLst>
            </p:cNvPr>
            <p:cNvSpPr/>
            <p:nvPr/>
          </p:nvSpPr>
          <p:spPr>
            <a:xfrm>
              <a:off x="5861860" y="696566"/>
              <a:ext cx="6674725" cy="19257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zh-CN" sz="2400">
                <a:latin typeface="Consolas" panose="020B0609020204030204" pitchFamily="49" charset="0"/>
              </a:endParaRPr>
            </a:p>
            <a:p>
              <a:r>
                <a:rPr lang="en-US" altLang="zh-CN">
                  <a:latin typeface="Consolas" panose="020B0609020204030204" pitchFamily="49" charset="0"/>
                </a:rPr>
                <a:t>$ gcc –g malloc.c</a:t>
              </a:r>
            </a:p>
            <a:p>
              <a:r>
                <a:rPr lang="en-US" altLang="zh-CN">
                  <a:latin typeface="Consolas" panose="020B0609020204030204" pitchFamily="49" charset="0"/>
                </a:rPr>
                <a:t>$ ls</a:t>
              </a:r>
            </a:p>
            <a:p>
              <a:r>
                <a:rPr lang="en-US" altLang="zh-CN">
                  <a:latin typeface="Consolas" panose="020B0609020204030204" pitchFamily="49" charset="0"/>
                </a:rPr>
                <a:t>  a.out  malloc.c</a:t>
              </a:r>
            </a:p>
            <a:p>
              <a:r>
                <a:rPr lang="en-US" altLang="zh-CN">
                  <a:latin typeface="Consolas" panose="020B0609020204030204" pitchFamily="49" charset="0"/>
                </a:rPr>
                <a:t>$ valgrind --leak-check=full  --show-reachable=yes  --trace-children=yes   ./a.out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9F6C5C0-39B7-43DB-8A70-FF6972A325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62" r="13821" b="4155"/>
          <a:stretch/>
        </p:blipFill>
        <p:spPr>
          <a:xfrm>
            <a:off x="4909131" y="39281"/>
            <a:ext cx="7235687" cy="50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8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3E7ECD-1BAF-4821-A64E-FE1B285BC71F}"/>
              </a:ext>
            </a:extLst>
          </p:cNvPr>
          <p:cNvSpPr txBox="1"/>
          <p:nvPr/>
        </p:nvSpPr>
        <p:spPr>
          <a:xfrm>
            <a:off x="541316" y="358982"/>
            <a:ext cx="67357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3600">
                <a:solidFill>
                  <a:srgbClr val="000000"/>
                </a:solidFill>
                <a:latin typeface="Times New Roman" panose="02020603050405020304" pitchFamily="18" charset="0"/>
                <a:cs typeface="宋体" panose="02010600030101010101" pitchFamily="2" charset="-122"/>
              </a:rPr>
              <a:t>valgrind</a:t>
            </a:r>
            <a:r>
              <a:rPr lang="zh-CN" altLang="zh-CN" sz="3600">
                <a:solidFill>
                  <a:srgbClr val="000000"/>
                </a:solidFill>
                <a:latin typeface="宋体" panose="02010600030101010101" pitchFamily="2" charset="-122"/>
              </a:rPr>
              <a:t>错误分析</a:t>
            </a:r>
            <a:endParaRPr lang="zh-CN" altLang="zh-CN" sz="12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BF982D-B55A-45C2-868C-3889C117BB9A}"/>
              </a:ext>
            </a:extLst>
          </p:cNvPr>
          <p:cNvSpPr/>
          <p:nvPr/>
        </p:nvSpPr>
        <p:spPr>
          <a:xfrm>
            <a:off x="8887890" y="6611779"/>
            <a:ext cx="33041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/>
              <a:t>https://blog.csdn.net/jinzeyu_cn/article/details/45969877</a:t>
            </a:r>
            <a:endParaRPr lang="zh-CN" altLang="en-US" sz="10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1968B6-877D-4551-94F8-4A75B11377F0}"/>
              </a:ext>
            </a:extLst>
          </p:cNvPr>
          <p:cNvSpPr/>
          <p:nvPr/>
        </p:nvSpPr>
        <p:spPr>
          <a:xfrm>
            <a:off x="300710" y="968697"/>
            <a:ext cx="75048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Memcheck, a memory error detector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Copyright (C) 2002-2012, and GNU GPL'd, by Julian Seward et al.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Using Valgrind-3.8.1 and LibVEX; rerun with -h for copyright info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Command: ./a.out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p:test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HEAP SUMMARY:</a:t>
            </a:r>
            <a:r>
              <a:rPr lang="en-US" altLang="zh-CN" sz="1600">
                <a:latin typeface="+mn-ea"/>
                <a:cs typeface="Times New Roman" panose="02020603050405020304" pitchFamily="18" charset="0"/>
              </a:rPr>
              <a:t>					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  in use at exit: 8 bytes in 1 blocks			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  total heap usage: 1 allocs, 0 frees, 8 bytes allocated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8 bytes in 1 blocks are 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definitely</a:t>
            </a:r>
            <a:r>
              <a:rPr lang="en-US" altLang="zh-CN" sz="1600">
                <a:latin typeface="+mn-ea"/>
                <a:cs typeface="Times New Roman" panose="02020603050405020304" pitchFamily="18" charset="0"/>
              </a:rPr>
              <a:t> lost in loss record 1 of 1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   at 0x4A07A2E: malloc (vg_replace_malloc.c:270)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   by 0x400545: main (malloc.c:6)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</a:t>
            </a:r>
            <a:r>
              <a:rPr lang="en-US" altLang="zh-CN" sz="160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LEAK SUMMARY: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   definitely lost: 8 bytes in 1 blocks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   indirectly lost: 0 bytes in 0 blocks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   possibly lost: 0 bytes in 0 blocks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   still reachable: 0 bytes in 0 blocks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   suppressed: 0 bytes in 0 blocks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For counts of detected and suppressed errors, rerun with: -v</a:t>
            </a:r>
          </a:p>
          <a:p>
            <a:r>
              <a:rPr lang="en-US" altLang="zh-CN" sz="1600">
                <a:latin typeface="+mn-ea"/>
                <a:cs typeface="Times New Roman" panose="02020603050405020304" pitchFamily="18" charset="0"/>
              </a:rPr>
              <a:t>==19468== ERROR SUMMARY: 1 errors from 1 contexts (suppressed: 8 from 6)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300041-D6AB-4F30-906E-5540AAE34C1C}"/>
              </a:ext>
            </a:extLst>
          </p:cNvPr>
          <p:cNvSpPr txBox="1"/>
          <p:nvPr/>
        </p:nvSpPr>
        <p:spPr>
          <a:xfrm>
            <a:off x="7399613" y="1164400"/>
            <a:ext cx="275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copyright </a:t>
            </a:r>
            <a:r>
              <a:rPr lang="zh-CN" altLang="en-US"/>
              <a:t>版权声明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BCBCDE-902F-4F6D-95D0-31A7D16CDA95}"/>
              </a:ext>
            </a:extLst>
          </p:cNvPr>
          <p:cNvSpPr txBox="1"/>
          <p:nvPr/>
        </p:nvSpPr>
        <p:spPr>
          <a:xfrm>
            <a:off x="9741065" y="1465694"/>
            <a:ext cx="2647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异常读写报告</a:t>
            </a:r>
          </a:p>
          <a:p>
            <a:r>
              <a:rPr lang="en-US" altLang="zh-CN"/>
              <a:t>2.1 </a:t>
            </a:r>
            <a:r>
              <a:rPr lang="zh-CN" altLang="en-US"/>
              <a:t>主线程异常读写</a:t>
            </a:r>
          </a:p>
          <a:p>
            <a:r>
              <a:rPr lang="en-US" altLang="zh-CN"/>
              <a:t>2.2 </a:t>
            </a:r>
            <a:r>
              <a:rPr lang="zh-CN" altLang="en-US"/>
              <a:t>线程</a:t>
            </a:r>
            <a:r>
              <a:rPr lang="en-US" altLang="zh-CN"/>
              <a:t>A</a:t>
            </a:r>
            <a:r>
              <a:rPr lang="zh-CN" altLang="en-US"/>
              <a:t>异常读写报告</a:t>
            </a:r>
          </a:p>
          <a:p>
            <a:r>
              <a:rPr lang="en-US" altLang="zh-CN"/>
              <a:t>2.3 </a:t>
            </a:r>
            <a:r>
              <a:rPr lang="zh-CN" altLang="en-US"/>
              <a:t>线程</a:t>
            </a:r>
            <a:r>
              <a:rPr lang="en-US" altLang="zh-CN"/>
              <a:t>B</a:t>
            </a:r>
            <a:r>
              <a:rPr lang="zh-CN" altLang="en-US"/>
              <a:t>异常读写报告</a:t>
            </a:r>
          </a:p>
          <a:p>
            <a:r>
              <a:rPr lang="en-US" altLang="zh-CN"/>
              <a:t>2... </a:t>
            </a:r>
            <a:r>
              <a:rPr lang="zh-CN" altLang="en-US"/>
              <a:t>其他线程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88BFC0-4076-4F64-8630-E4B63C0F8776}"/>
              </a:ext>
            </a:extLst>
          </p:cNvPr>
          <p:cNvSpPr txBox="1"/>
          <p:nvPr/>
        </p:nvSpPr>
        <p:spPr>
          <a:xfrm>
            <a:off x="7509663" y="2008781"/>
            <a:ext cx="2915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程序返回值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C4FD1E-DFF9-4889-9E31-887E1977DF38}"/>
              </a:ext>
            </a:extLst>
          </p:cNvPr>
          <p:cNvSpPr txBox="1"/>
          <p:nvPr/>
        </p:nvSpPr>
        <p:spPr>
          <a:xfrm>
            <a:off x="7398179" y="2690924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 </a:t>
            </a:r>
            <a:r>
              <a:rPr lang="zh-CN" altLang="en-US"/>
              <a:t>堆内存泄露报告</a:t>
            </a:r>
          </a:p>
          <a:p>
            <a:r>
              <a:rPr lang="en-US" altLang="zh-CN"/>
              <a:t>3.1 </a:t>
            </a:r>
            <a:r>
              <a:rPr lang="zh-CN" altLang="en-US"/>
              <a:t>堆内存使用情况概述</a:t>
            </a:r>
            <a:r>
              <a:rPr lang="en-US" altLang="zh-CN">
                <a:solidFill>
                  <a:srgbClr val="FF0000"/>
                </a:solidFill>
              </a:rPr>
              <a:t>(HEAP SUMMARY)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FA16B3-707F-4253-8517-445EB4534616}"/>
              </a:ext>
            </a:extLst>
          </p:cNvPr>
          <p:cNvSpPr txBox="1"/>
          <p:nvPr/>
        </p:nvSpPr>
        <p:spPr>
          <a:xfrm>
            <a:off x="7265367" y="3505732"/>
            <a:ext cx="5054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3.2 </a:t>
            </a:r>
            <a:r>
              <a:rPr lang="zh-CN" altLang="en-US"/>
              <a:t>确信的内存泄露报告</a:t>
            </a:r>
            <a:r>
              <a:rPr lang="en-US" altLang="zh-CN">
                <a:solidFill>
                  <a:srgbClr val="FF0000"/>
                </a:solidFill>
              </a:rPr>
              <a:t>(definitely lost)</a:t>
            </a:r>
          </a:p>
          <a:p>
            <a:r>
              <a:rPr lang="en-US" altLang="zh-CN"/>
              <a:t>3.3 </a:t>
            </a:r>
            <a:r>
              <a:rPr lang="zh-CN" altLang="en-US"/>
              <a:t>可疑内存操作报告 </a:t>
            </a:r>
            <a:r>
              <a:rPr lang="en-US" altLang="zh-CN"/>
              <a:t>(show-reachable=no</a:t>
            </a:r>
            <a:r>
              <a:rPr lang="zh-CN" altLang="en-US"/>
              <a:t>关闭</a:t>
            </a:r>
            <a:r>
              <a:rPr lang="en-US" altLang="zh-CN"/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86C1FA-9349-4832-A85C-BAB0AA1261E2}"/>
              </a:ext>
            </a:extLst>
          </p:cNvPr>
          <p:cNvSpPr/>
          <p:nvPr/>
        </p:nvSpPr>
        <p:spPr>
          <a:xfrm>
            <a:off x="300710" y="2667001"/>
            <a:ext cx="6252490" cy="1778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0E94F2F-291A-474D-BAA7-5C3E4CDE149C}"/>
              </a:ext>
            </a:extLst>
          </p:cNvPr>
          <p:cNvSpPr/>
          <p:nvPr/>
        </p:nvSpPr>
        <p:spPr>
          <a:xfrm>
            <a:off x="300710" y="4686299"/>
            <a:ext cx="6252490" cy="16637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769FCEE-5AC2-467D-901D-C4A06CF1C94C}"/>
              </a:ext>
            </a:extLst>
          </p:cNvPr>
          <p:cNvSpPr/>
          <p:nvPr/>
        </p:nvSpPr>
        <p:spPr>
          <a:xfrm>
            <a:off x="300710" y="1003427"/>
            <a:ext cx="6976390" cy="761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522F8D-D3F8-49D5-A567-E2653219D7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62" r="13821" b="4155"/>
          <a:stretch/>
        </p:blipFill>
        <p:spPr>
          <a:xfrm>
            <a:off x="43118" y="949913"/>
            <a:ext cx="7235687" cy="59080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B41144C-57D6-46D7-816D-6AA2A18D353C}"/>
              </a:ext>
            </a:extLst>
          </p:cNvPr>
          <p:cNvSpPr/>
          <p:nvPr/>
        </p:nvSpPr>
        <p:spPr>
          <a:xfrm>
            <a:off x="7377142" y="4461162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/>
              <a:t>{</a:t>
            </a:r>
            <a:r>
              <a:rPr lang="zh-CN" altLang="en-US" sz="2000"/>
              <a:t>问题描述</a:t>
            </a:r>
            <a:r>
              <a:rPr lang="en-US" altLang="zh-CN" sz="2000"/>
              <a:t>}   </a:t>
            </a:r>
          </a:p>
          <a:p>
            <a:r>
              <a:rPr lang="en-US" altLang="zh-CN" sz="2000"/>
              <a:t>      at {</a:t>
            </a:r>
            <a:r>
              <a:rPr lang="zh-CN" altLang="en-US" sz="2000"/>
              <a:t>地址、函数名、模块或代码行</a:t>
            </a:r>
            <a:r>
              <a:rPr lang="en-US" altLang="zh-CN" sz="2000"/>
              <a:t>} </a:t>
            </a:r>
          </a:p>
          <a:p>
            <a:r>
              <a:rPr lang="en-US" altLang="zh-CN" sz="2000"/>
              <a:t>      by {</a:t>
            </a:r>
            <a:r>
              <a:rPr lang="zh-CN" altLang="en-US" sz="2000"/>
              <a:t>地址、函数名、代码行</a:t>
            </a:r>
            <a:r>
              <a:rPr lang="en-US" altLang="zh-CN" sz="2000"/>
              <a:t>}</a:t>
            </a:r>
          </a:p>
          <a:p>
            <a:r>
              <a:rPr lang="en-US" altLang="zh-CN" sz="2000"/>
              <a:t>      by ...{</a:t>
            </a:r>
            <a:r>
              <a:rPr lang="zh-CN" altLang="en-US" sz="2000"/>
              <a:t>逐层依次显示调用堆栈</a:t>
            </a:r>
            <a:r>
              <a:rPr lang="en-US" altLang="zh-CN" sz="2000"/>
              <a:t>}</a:t>
            </a:r>
          </a:p>
          <a:p>
            <a:r>
              <a:rPr lang="en-US" altLang="zh-CN" sz="2000"/>
              <a:t>Address 0x1234567  {</a:t>
            </a:r>
            <a:r>
              <a:rPr lang="zh-CN" altLang="en-US" sz="2000"/>
              <a:t>描述地址的相对关系</a:t>
            </a:r>
            <a:r>
              <a:rPr lang="en-US" altLang="zh-CN" sz="200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92A49E-C092-4855-83F4-3A6F15E5CE48}"/>
              </a:ext>
            </a:extLst>
          </p:cNvPr>
          <p:cNvSpPr txBox="1"/>
          <p:nvPr/>
        </p:nvSpPr>
        <p:spPr>
          <a:xfrm>
            <a:off x="3325561" y="4595872"/>
            <a:ext cx="340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(LEAK SUMMARY) </a:t>
            </a:r>
            <a:r>
              <a:rPr lang="zh-CN" altLang="en-US">
                <a:solidFill>
                  <a:schemeClr val="bg1"/>
                </a:solidFill>
              </a:rPr>
              <a:t>泄露情况概述</a:t>
            </a:r>
            <a:endParaRPr lang="en-US" altLang="zh-C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99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3E7ECD-1BAF-4821-A64E-FE1B285BC71F}"/>
              </a:ext>
            </a:extLst>
          </p:cNvPr>
          <p:cNvSpPr txBox="1"/>
          <p:nvPr/>
        </p:nvSpPr>
        <p:spPr>
          <a:xfrm>
            <a:off x="541316" y="358982"/>
            <a:ext cx="673578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3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valgrind</a:t>
            </a:r>
            <a:r>
              <a:rPr lang="zh-CN" altLang="en-US" sz="3600">
                <a:solidFill>
                  <a:sysClr val="windowText" lastClr="000000"/>
                </a:solidFill>
              </a:rPr>
              <a:t>错误分析</a:t>
            </a:r>
            <a:endParaRPr lang="en-US" altLang="zh-CN" sz="4800" dirty="0">
              <a:solidFill>
                <a:sysClr val="windowText" lastClr="0000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805D52-AF5D-46AD-822B-65AAB6BD53C3}"/>
              </a:ext>
            </a:extLst>
          </p:cNvPr>
          <p:cNvSpPr/>
          <p:nvPr/>
        </p:nvSpPr>
        <p:spPr>
          <a:xfrm>
            <a:off x="541315" y="1166087"/>
            <a:ext cx="892073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/>
              <a:t>==8551== LEAK SUMMARY:</a:t>
            </a:r>
          </a:p>
          <a:p>
            <a:r>
              <a:rPr lang="en-US" altLang="zh-CN" sz="1600"/>
              <a:t>==8551==     definitely lost:   0 bytes in 0 blocks</a:t>
            </a:r>
          </a:p>
          <a:p>
            <a:r>
              <a:rPr lang="en-US" altLang="zh-CN" sz="1600"/>
              <a:t>==8551==      indirectly lost:  0 bytes in 0 blocks</a:t>
            </a:r>
          </a:p>
          <a:p>
            <a:r>
              <a:rPr lang="en-US" altLang="zh-CN" sz="1600"/>
              <a:t>==8551==      possibly lost:    850,062 bytes in 22,022 blocks</a:t>
            </a:r>
          </a:p>
          <a:p>
            <a:r>
              <a:rPr lang="en-US" altLang="zh-CN" sz="1600"/>
              <a:t>==8551==      still reachable:  669,369 bytes in 22,103 blocks</a:t>
            </a:r>
          </a:p>
          <a:p>
            <a:r>
              <a:rPr lang="en-US" altLang="zh-CN" sz="1600"/>
              <a:t>==8551==      suppressed:      0 bytes in 0 blocks</a:t>
            </a:r>
          </a:p>
          <a:p>
            <a:r>
              <a:rPr lang="en-US" altLang="zh-CN" sz="1600"/>
              <a:t>==8551==</a:t>
            </a:r>
          </a:p>
          <a:p>
            <a:r>
              <a:rPr lang="en-US" altLang="zh-CN" sz="1600"/>
              <a:t>==8551== For counts of detected and suppressed errors, rerun with: -v</a:t>
            </a:r>
          </a:p>
          <a:p>
            <a:r>
              <a:rPr lang="en-US" altLang="zh-CN" sz="1600"/>
              <a:t>==8551== ERROR SUMMARY: 96 errors from 96 contexts (suppressed: 8 from 6)</a:t>
            </a:r>
            <a:endParaRPr lang="zh-CN" altLang="en-US" sz="160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0B02C1-6809-4053-98DB-CB82F2D00269}"/>
              </a:ext>
            </a:extLst>
          </p:cNvPr>
          <p:cNvSpPr/>
          <p:nvPr/>
        </p:nvSpPr>
        <p:spPr>
          <a:xfrm>
            <a:off x="541315" y="3852596"/>
            <a:ext cx="1165068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/>
              <a:t>1)definitely lost:</a:t>
            </a:r>
            <a:r>
              <a:rPr lang="zh-CN" altLang="en-US" sz="2200"/>
              <a:t>肯定泄漏，内存没有被释放，且没有指针指向这里。</a:t>
            </a:r>
            <a:endParaRPr lang="en-US" altLang="zh-CN" sz="2200"/>
          </a:p>
          <a:p>
            <a:pPr>
              <a:lnSpc>
                <a:spcPct val="130000"/>
              </a:lnSpc>
            </a:pPr>
            <a:r>
              <a:rPr lang="en-US" altLang="zh-CN" sz="2200"/>
              <a:t>2) indirectly lost: </a:t>
            </a:r>
            <a:r>
              <a:rPr lang="zh-CN" altLang="en-US" sz="2200"/>
              <a:t>间接泄漏，指向该内存的指针都位于内存泄露处，只需修复</a:t>
            </a:r>
            <a:r>
              <a:rPr lang="en-US" altLang="zh-CN" sz="2200"/>
              <a:t>“definitely lost”</a:t>
            </a:r>
            <a:r>
              <a:rPr lang="zh-CN" altLang="en-US" sz="2200"/>
              <a:t>。</a:t>
            </a:r>
            <a:endParaRPr lang="en-US" altLang="zh-CN" sz="2200"/>
          </a:p>
          <a:p>
            <a:pPr>
              <a:lnSpc>
                <a:spcPct val="130000"/>
              </a:lnSpc>
            </a:pPr>
            <a:r>
              <a:rPr lang="en-US" altLang="zh-CN" sz="2200"/>
              <a:t>3) possibly lost: </a:t>
            </a:r>
            <a:r>
              <a:rPr lang="zh-CN" altLang="en-US" sz="2200"/>
              <a:t>可能泄漏，指针不是指向内存块头部、指针与该内存无关或二级指针。</a:t>
            </a:r>
            <a:endParaRPr lang="en-US" altLang="zh-CN" sz="2200"/>
          </a:p>
          <a:p>
            <a:pPr>
              <a:lnSpc>
                <a:spcPct val="130000"/>
              </a:lnSpc>
            </a:pPr>
            <a:r>
              <a:rPr lang="en-US" altLang="zh-CN" sz="2200"/>
              <a:t>4) still reachable: </a:t>
            </a:r>
            <a:r>
              <a:rPr lang="zh-CN" altLang="en-US" sz="2200"/>
              <a:t>程序运行完，仍旧有指针指向某内存，内存仍在使用中。</a:t>
            </a:r>
          </a:p>
          <a:p>
            <a:pPr>
              <a:lnSpc>
                <a:spcPct val="130000"/>
              </a:lnSpc>
            </a:pPr>
            <a:r>
              <a:rPr lang="en-US" altLang="zh-CN" sz="2200"/>
              <a:t>5) suppressed: </a:t>
            </a:r>
            <a:r>
              <a:rPr lang="zh-CN" altLang="en-US" sz="2200"/>
              <a:t>已被解决或者被忽略。</a:t>
            </a:r>
            <a:endParaRPr lang="en-US" altLang="zh-CN" sz="2200"/>
          </a:p>
          <a:p>
            <a:endParaRPr lang="en-US" altLang="zh-CN" sz="2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2ABDB5-2350-462F-AA78-3C5AC2F5A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48"/>
          <a:stretch/>
        </p:blipFill>
        <p:spPr>
          <a:xfrm>
            <a:off x="541315" y="1204181"/>
            <a:ext cx="7895780" cy="226291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673864B-0D18-4CD8-9FAA-EECC888406D1}"/>
              </a:ext>
            </a:extLst>
          </p:cNvPr>
          <p:cNvSpPr/>
          <p:nvPr/>
        </p:nvSpPr>
        <p:spPr>
          <a:xfrm>
            <a:off x="8176157" y="6603019"/>
            <a:ext cx="40158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/>
              <a:t>https://blog.csdn.net/louObaichu/article/details/45507365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773538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2" id="{D4C0E4D6-77D7-4242-AC08-06F9BC098584}" vid="{D0BC7CEB-9B9B-4693-B6F9-1D93F547D0C3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4175</Words>
  <Application>Microsoft Office PowerPoint</Application>
  <PresentationFormat>宽屏</PresentationFormat>
  <Paragraphs>457</Paragraphs>
  <Slides>23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Microsoft YaHei UI</vt:lpstr>
      <vt:lpstr>等线</vt:lpstr>
      <vt:lpstr>等线 Light</vt:lpstr>
      <vt:lpstr>宋体</vt:lpstr>
      <vt:lpstr>Microsoft YaHei</vt:lpstr>
      <vt:lpstr>Arial</vt:lpstr>
      <vt:lpstr>Arial Rounded MT Bold</vt:lpstr>
      <vt:lpstr>Calibri</vt:lpstr>
      <vt:lpstr>Calibri Light</vt:lpstr>
      <vt:lpstr>Consolas</vt:lpstr>
      <vt:lpstr>Times New Roman</vt:lpstr>
      <vt:lpstr>1_Office 主题​​</vt:lpstr>
      <vt:lpstr>主题2</vt:lpstr>
      <vt:lpstr>2_Office 主题​​</vt:lpstr>
      <vt:lpstr>Valgrind 使用方法与模拟重建测试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加速器寻找低质量暗物质工作汇报</dc:title>
  <dc:creator>li rui</dc:creator>
  <cp:lastModifiedBy>问问 赵</cp:lastModifiedBy>
  <cp:revision>88</cp:revision>
  <dcterms:created xsi:type="dcterms:W3CDTF">2019-06-01T11:23:05Z</dcterms:created>
  <dcterms:modified xsi:type="dcterms:W3CDTF">2019-06-20T08:15:10Z</dcterms:modified>
</cp:coreProperties>
</file>